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58" r:id="rId4"/>
    <p:sldId id="326" r:id="rId5"/>
    <p:sldId id="264" r:id="rId6"/>
    <p:sldId id="315" r:id="rId7"/>
    <p:sldId id="316" r:id="rId8"/>
    <p:sldId id="317" r:id="rId9"/>
    <p:sldId id="318" r:id="rId10"/>
    <p:sldId id="319" r:id="rId11"/>
    <p:sldId id="320" r:id="rId12"/>
    <p:sldId id="301" r:id="rId13"/>
    <p:sldId id="314" r:id="rId14"/>
    <p:sldId id="302" r:id="rId15"/>
    <p:sldId id="303" r:id="rId16"/>
    <p:sldId id="321" r:id="rId17"/>
    <p:sldId id="325" r:id="rId18"/>
    <p:sldId id="304" r:id="rId19"/>
    <p:sldId id="305" r:id="rId20"/>
    <p:sldId id="323" r:id="rId21"/>
    <p:sldId id="324" r:id="rId22"/>
    <p:sldId id="261" r:id="rId23"/>
    <p:sldId id="290" r:id="rId24"/>
    <p:sldId id="262" r:id="rId25"/>
  </p:sldIdLst>
  <p:sldSz cx="9144000" cy="6858000" type="screen4x3"/>
  <p:notesSz cx="6858000" cy="9945688"/>
  <p:custDataLst>
    <p:tags r:id="rId27"/>
  </p:custDataLst>
  <p:defaultTextStyle>
    <a:defPPr>
      <a:defRPr lang="ja-JP"/>
    </a:defPPr>
    <a:lvl1pPr marL="0" algn="l" defTabSz="913542" rtl="0" eaLnBrk="1" latinLnBrk="0" hangingPunct="1">
      <a:defRPr kumimoji="1" sz="1800" kern="1200">
        <a:solidFill>
          <a:schemeClr val="tx1"/>
        </a:solidFill>
        <a:latin typeface="+mn-lt"/>
        <a:ea typeface="+mn-ea"/>
        <a:cs typeface="+mn-cs"/>
      </a:defRPr>
    </a:lvl1pPr>
    <a:lvl2pPr marL="456772" algn="l" defTabSz="913542" rtl="0" eaLnBrk="1" latinLnBrk="0" hangingPunct="1">
      <a:defRPr kumimoji="1" sz="1800" kern="1200">
        <a:solidFill>
          <a:schemeClr val="tx1"/>
        </a:solidFill>
        <a:latin typeface="+mn-lt"/>
        <a:ea typeface="+mn-ea"/>
        <a:cs typeface="+mn-cs"/>
      </a:defRPr>
    </a:lvl2pPr>
    <a:lvl3pPr marL="913542" algn="l" defTabSz="913542" rtl="0" eaLnBrk="1" latinLnBrk="0" hangingPunct="1">
      <a:defRPr kumimoji="1" sz="1800" kern="1200">
        <a:solidFill>
          <a:schemeClr val="tx1"/>
        </a:solidFill>
        <a:latin typeface="+mn-lt"/>
        <a:ea typeface="+mn-ea"/>
        <a:cs typeface="+mn-cs"/>
      </a:defRPr>
    </a:lvl3pPr>
    <a:lvl4pPr marL="1370316" algn="l" defTabSz="913542" rtl="0" eaLnBrk="1" latinLnBrk="0" hangingPunct="1">
      <a:defRPr kumimoji="1" sz="1800" kern="1200">
        <a:solidFill>
          <a:schemeClr val="tx1"/>
        </a:solidFill>
        <a:latin typeface="+mn-lt"/>
        <a:ea typeface="+mn-ea"/>
        <a:cs typeface="+mn-cs"/>
      </a:defRPr>
    </a:lvl4pPr>
    <a:lvl5pPr marL="1827086" algn="l" defTabSz="913542" rtl="0" eaLnBrk="1" latinLnBrk="0" hangingPunct="1">
      <a:defRPr kumimoji="1" sz="1800" kern="1200">
        <a:solidFill>
          <a:schemeClr val="tx1"/>
        </a:solidFill>
        <a:latin typeface="+mn-lt"/>
        <a:ea typeface="+mn-ea"/>
        <a:cs typeface="+mn-cs"/>
      </a:defRPr>
    </a:lvl5pPr>
    <a:lvl6pPr marL="2283858" algn="l" defTabSz="913542" rtl="0" eaLnBrk="1" latinLnBrk="0" hangingPunct="1">
      <a:defRPr kumimoji="1" sz="1800" kern="1200">
        <a:solidFill>
          <a:schemeClr val="tx1"/>
        </a:solidFill>
        <a:latin typeface="+mn-lt"/>
        <a:ea typeface="+mn-ea"/>
        <a:cs typeface="+mn-cs"/>
      </a:defRPr>
    </a:lvl6pPr>
    <a:lvl7pPr marL="2740627" algn="l" defTabSz="913542" rtl="0" eaLnBrk="1" latinLnBrk="0" hangingPunct="1">
      <a:defRPr kumimoji="1" sz="1800" kern="1200">
        <a:solidFill>
          <a:schemeClr val="tx1"/>
        </a:solidFill>
        <a:latin typeface="+mn-lt"/>
        <a:ea typeface="+mn-ea"/>
        <a:cs typeface="+mn-cs"/>
      </a:defRPr>
    </a:lvl7pPr>
    <a:lvl8pPr marL="3197400" algn="l" defTabSz="913542" rtl="0" eaLnBrk="1" latinLnBrk="0" hangingPunct="1">
      <a:defRPr kumimoji="1" sz="1800" kern="1200">
        <a:solidFill>
          <a:schemeClr val="tx1"/>
        </a:solidFill>
        <a:latin typeface="+mn-lt"/>
        <a:ea typeface="+mn-ea"/>
        <a:cs typeface="+mn-cs"/>
      </a:defRPr>
    </a:lvl8pPr>
    <a:lvl9pPr marL="3654173" algn="l" defTabSz="913542"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1715" autoAdjust="0"/>
  </p:normalViewPr>
  <p:slideViewPr>
    <p:cSldViewPr snapToGrid="0" showGuides="1">
      <p:cViewPr varScale="1">
        <p:scale>
          <a:sx n="83" d="100"/>
          <a:sy n="83" d="100"/>
        </p:scale>
        <p:origin x="470" y="77"/>
      </p:cViewPr>
      <p:guideLst>
        <p:guide orient="horz" pos="2160"/>
        <p:guide pos="2880"/>
      </p:guideLst>
    </p:cSldViewPr>
  </p:slideViewPr>
  <p:outlineViewPr>
    <p:cViewPr>
      <p:scale>
        <a:sx n="33" d="100"/>
        <a:sy n="33" d="100"/>
      </p:scale>
      <p:origin x="0" y="1152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90" d="100"/>
          <a:sy n="90" d="100"/>
        </p:scale>
        <p:origin x="-2340" y="1368"/>
      </p:cViewPr>
      <p:guideLst>
        <p:guide orient="horz" pos="3133"/>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87425AE-EBC7-438C-B808-C631CD46FA52}" type="datetimeFigureOut">
              <a:rPr kumimoji="1" lang="ja-JP" altLang="en-US" smtClean="0"/>
              <a:t>2024/4/9</a:t>
            </a:fld>
            <a:endParaRPr kumimoji="1" lang="ja-JP" altLang="en-US" dirty="0"/>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60CCDBB-30FE-4ABE-99EA-D6B1DE37321D}" type="slidenum">
              <a:rPr kumimoji="1" lang="ja-JP" altLang="en-US" smtClean="0"/>
              <a:t>‹#›</a:t>
            </a:fld>
            <a:endParaRPr kumimoji="1" lang="ja-JP" altLang="en-US" dirty="0"/>
          </a:p>
        </p:txBody>
      </p:sp>
    </p:spTree>
    <p:extLst>
      <p:ext uri="{BB962C8B-B14F-4D97-AF65-F5344CB8AC3E}">
        <p14:creationId xmlns:p14="http://schemas.microsoft.com/office/powerpoint/2010/main" val="6371901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a:t>
            </a:fld>
            <a:endParaRPr kumimoji="1" lang="ja-JP" altLang="en-US" dirty="0"/>
          </a:p>
        </p:txBody>
      </p:sp>
    </p:spTree>
    <p:extLst>
      <p:ext uri="{BB962C8B-B14F-4D97-AF65-F5344CB8AC3E}">
        <p14:creationId xmlns:p14="http://schemas.microsoft.com/office/powerpoint/2010/main" val="174009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2000" dirty="0"/>
              <a:t>CFD with flow volume inlet BC was</a:t>
            </a:r>
            <a:r>
              <a:rPr kumimoji="1" lang="en-US" altLang="ja-JP" sz="2000" baseline="0" dirty="0"/>
              <a:t> carried out </a:t>
            </a:r>
            <a:r>
              <a:rPr kumimoji="1" lang="en-US" altLang="ja-JP" sz="2000" dirty="0"/>
              <a:t>based on inlet and outlet flow volume.</a:t>
            </a:r>
          </a:p>
          <a:p>
            <a:r>
              <a:rPr kumimoji="1" lang="en-US" altLang="ja-JP" sz="2000" dirty="0"/>
              <a:t>We also added 4cm inlet region at the 11mm upper stream portion from the aneurysm to obtain fully developed flow at the inlet.</a:t>
            </a:r>
          </a:p>
          <a:p>
            <a:r>
              <a:rPr kumimoji="1" lang="en-US" altLang="ja-JP" sz="2000" dirty="0"/>
              <a:t>Calculation conditions except for inlet and outlet boundary conditions and geometry were the same as those used in calculation for Gold standard.</a:t>
            </a:r>
          </a:p>
          <a:p>
            <a:r>
              <a:rPr kumimoji="1" lang="en-US" altLang="ja-JP" sz="2000" dirty="0"/>
              <a:t>We converted this CFD result data set to a linearly-interpolated lattice data set with the spatial resolution of 0.5mm similar to that of intracranial 3D cine PC MR. We regarded this 3D velocity vector field data set as the results of CFD with flow volume inlet BC.</a:t>
            </a:r>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10</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t>We calculated streamlines and WSS of Gold standard, CFD with flow volume corrected velocity profile inlet BC and  CFD with flow volume inlet BC using a flow visualization and analysis software (Flova).</a:t>
            </a:r>
          </a:p>
          <a:p>
            <a:r>
              <a:rPr kumimoji="1" lang="en-US" altLang="ja-JP" sz="1800" dirty="0"/>
              <a:t>We compared velocities, streamlines and WSS obtained from Gold standard and the two types of CFD.</a:t>
            </a:r>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11</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a:r>
              <a:rPr kumimoji="1" lang="en-US" altLang="ja-JP" sz="2000" dirty="0"/>
              <a:t>This slide shows the overview of the 3D velocity vector maps of the</a:t>
            </a:r>
            <a:r>
              <a:rPr kumimoji="1" lang="en-US" altLang="ja-JP" sz="2000" baseline="0" dirty="0"/>
              <a:t> gold standard, </a:t>
            </a:r>
            <a:r>
              <a:rPr lang="en-US" altLang="ja-JP" sz="2000" dirty="0"/>
              <a:t>the CFD with velocity profile inlet BC and the CFD with flow volume inlet BC</a:t>
            </a:r>
            <a:r>
              <a:rPr kumimoji="1" lang="en-US" altLang="ja-JP" sz="2000" baseline="0" dirty="0"/>
              <a:t>. </a:t>
            </a:r>
            <a:r>
              <a:rPr kumimoji="1" lang="en-US" altLang="ja-JP" sz="2000" dirty="0"/>
              <a:t>There is a </a:t>
            </a:r>
            <a:r>
              <a:rPr lang="en-US" altLang="ja-JP" sz="2000" dirty="0"/>
              <a:t>small amount of differences between the CFD with velocity profile inlet BC and CFD with flow volume inlet BC.</a:t>
            </a:r>
          </a:p>
          <a:p>
            <a:pPr marL="0" lvl="1"/>
            <a:r>
              <a:rPr lang="en-US" altLang="ja-JP" sz="2000" dirty="0"/>
              <a:t>Higher velocities of both results are lower than those in Gold standard.</a:t>
            </a:r>
          </a:p>
          <a:p>
            <a:pPr marL="0" lvl="1"/>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12</a:t>
            </a:fld>
            <a:endParaRPr kumimoji="1" lang="ja-JP" altLang="en-US" dirty="0"/>
          </a:p>
        </p:txBody>
      </p:sp>
    </p:spTree>
    <p:extLst>
      <p:ext uri="{BB962C8B-B14F-4D97-AF65-F5344CB8AC3E}">
        <p14:creationId xmlns:p14="http://schemas.microsoft.com/office/powerpoint/2010/main" val="415913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t>At the inlet, there are great differences in boundary conditions between CFD with velocity profile inlet BC and CFD with flow volume inlet BC. There is less difference in velocity vectors between Gold standard and CFD with velocity profile inlet BC. </a:t>
            </a:r>
          </a:p>
          <a:p>
            <a:r>
              <a:rPr lang="en-US" altLang="ja-JP" sz="1800" dirty="0"/>
              <a:t>At the down stream portion 11mm from the inlet, there is less difference in velocity vectors between CFD velocity profile inlet BC and CFD with flow volume inlet BC. We think that differences in velocity vectors between the two types of CFD seem to be smaller along the stream. </a:t>
            </a:r>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13</a:t>
            </a:fld>
            <a:endParaRPr kumimoji="1" lang="ja-JP" altLang="en-US" dirty="0"/>
          </a:p>
        </p:txBody>
      </p:sp>
    </p:spTree>
    <p:extLst>
      <p:ext uri="{BB962C8B-B14F-4D97-AF65-F5344CB8AC3E}">
        <p14:creationId xmlns:p14="http://schemas.microsoft.com/office/powerpoint/2010/main" val="223286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000" dirty="0"/>
              <a:t>Velocity differences between the gold standard and CFD with velocity profile inlet BC are at most 20 mm/s. On the contrary, velocity differences between the gold standard and CFD with flow volume inlet BC are approximately 80 mm/s at the parent artery, aneurysmal neck and in a part of the aneurysm.</a:t>
            </a:r>
            <a:endParaRPr kumimoji="1" lang="ja-JP" altLang="en-US" sz="2000"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14</a:t>
            </a:fld>
            <a:endParaRPr kumimoji="1" lang="ja-JP" altLang="en-US" dirty="0"/>
          </a:p>
        </p:txBody>
      </p:sp>
    </p:spTree>
    <p:extLst>
      <p:ext uri="{BB962C8B-B14F-4D97-AF65-F5344CB8AC3E}">
        <p14:creationId xmlns:p14="http://schemas.microsoft.com/office/powerpoint/2010/main" val="378514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Regarding comparison of correlation coefficients of velocities in three velocity components between gold standard  and two types of CFD at corresponding point, CFD with velocity profile inlet BC is superior to CFD with flow volume inlet BC.</a:t>
            </a:r>
            <a:endParaRPr kumimoji="1" lang="ja-JP" altLang="en-US" sz="2000" dirty="0"/>
          </a:p>
          <a:p>
            <a:endParaRPr kumimoji="1" lang="ja-JP" altLang="en-US" sz="2000"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15</a:t>
            </a:fld>
            <a:endParaRPr kumimoji="1" lang="ja-JP" altLang="en-US" dirty="0"/>
          </a:p>
        </p:txBody>
      </p:sp>
    </p:spTree>
    <p:extLst>
      <p:ext uri="{BB962C8B-B14F-4D97-AF65-F5344CB8AC3E}">
        <p14:creationId xmlns:p14="http://schemas.microsoft.com/office/powerpoint/2010/main" val="1923210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Regarding </a:t>
            </a:r>
            <a:r>
              <a:rPr kumimoji="1" lang="en-US" altLang="ja-JP" sz="2000" kern="1200" dirty="0">
                <a:effectLst/>
              </a:rPr>
              <a:t>comparison of correlation coefficients of vector length between gold standard  and two types of CFD</a:t>
            </a:r>
            <a:r>
              <a:rPr kumimoji="1" lang="en-US" altLang="ja-JP" sz="2000" dirty="0"/>
              <a:t>. CFD with velocity profile inlet BC is superior to CFD with flow volume inlet BC.</a:t>
            </a:r>
            <a:endParaRPr kumimoji="1" lang="ja-JP" altLang="en-US" sz="20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16</a:t>
            </a:fld>
            <a:endParaRPr kumimoji="1" lang="ja-JP" altLang="en-US" dirty="0"/>
          </a:p>
        </p:txBody>
      </p:sp>
    </p:spTree>
    <p:extLst>
      <p:ext uri="{BB962C8B-B14F-4D97-AF65-F5344CB8AC3E}">
        <p14:creationId xmlns:p14="http://schemas.microsoft.com/office/powerpoint/2010/main" val="321408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2000" dirty="0"/>
              <a:t>This slide shows that</a:t>
            </a:r>
            <a:r>
              <a:rPr kumimoji="1" lang="en-US" altLang="ja-JP" sz="2000" baseline="0" dirty="0"/>
              <a:t> angle differences of vectors of two types of CFD from those of gold standard at each corresponding point. Horizontal axis means that the angle differences and vertical axis indicates the number of vector point. Red shows the angle differences between </a:t>
            </a:r>
            <a:r>
              <a:rPr kumimoji="1" lang="en-US" altLang="ja-JP" sz="2000" dirty="0"/>
              <a:t>CFD with velocity profile inlet BC and gold standard.</a:t>
            </a:r>
            <a:r>
              <a:rPr kumimoji="1" lang="en-US" altLang="ja-JP" sz="2000" baseline="0" dirty="0"/>
              <a:t> Blue indicates the angle differences between </a:t>
            </a:r>
            <a:r>
              <a:rPr kumimoji="1" lang="en-US" altLang="ja-JP" sz="2000" dirty="0"/>
              <a:t>CFD with flow volume inlet BC and gold standard.</a:t>
            </a:r>
            <a:r>
              <a:rPr kumimoji="1" lang="en-US" altLang="ja-JP" sz="2000" baseline="0" dirty="0"/>
              <a:t> More velocities obtained by the CFD with velocity profile inlet BC show similar directions to those of the gold standard than CFD with flow volume inlet BC.</a:t>
            </a:r>
            <a:endParaRPr kumimoji="1" lang="ja-JP" altLang="en-US" sz="2000"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17</a:t>
            </a:fld>
            <a:endParaRPr kumimoji="1" lang="ja-JP" altLang="en-US" dirty="0"/>
          </a:p>
        </p:txBody>
      </p:sp>
    </p:spTree>
    <p:extLst>
      <p:ext uri="{BB962C8B-B14F-4D97-AF65-F5344CB8AC3E}">
        <p14:creationId xmlns:p14="http://schemas.microsoft.com/office/powerpoint/2010/main" val="394381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a:defRPr/>
            </a:pPr>
            <a:r>
              <a:rPr lang="en-US" altLang="ja-JP" sz="2000" dirty="0"/>
              <a:t>In the visual inspection, there </a:t>
            </a:r>
            <a:r>
              <a:rPr kumimoji="1" lang="en-US" altLang="ja-JP" sz="2000" kern="1200" dirty="0">
                <a:solidFill>
                  <a:schemeClr val="tx1"/>
                </a:solidFill>
                <a:latin typeface="+mn-lt"/>
                <a:ea typeface="+mn-ea"/>
                <a:cs typeface="+mn-cs"/>
              </a:rPr>
              <a:t>are almost no differences in streamlines among the Gold standard and CFD with velocity profile inlet BC and CFD with flow volume inlet BC.</a:t>
            </a:r>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18</a:t>
            </a:fld>
            <a:endParaRPr kumimoji="1" lang="ja-JP" altLang="en-US" dirty="0"/>
          </a:p>
        </p:txBody>
      </p:sp>
    </p:spTree>
    <p:extLst>
      <p:ext uri="{BB962C8B-B14F-4D97-AF65-F5344CB8AC3E}">
        <p14:creationId xmlns:p14="http://schemas.microsoft.com/office/powerpoint/2010/main" val="48780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defTabSz="913542" rtl="0" eaLnBrk="1" fontAlgn="auto" latinLnBrk="0" hangingPunct="1">
              <a:lnSpc>
                <a:spcPct val="100000"/>
              </a:lnSpc>
              <a:spcBef>
                <a:spcPct val="0"/>
              </a:spcBef>
              <a:spcAft>
                <a:spcPts val="0"/>
              </a:spcAft>
              <a:buClrTx/>
              <a:buSzTx/>
              <a:tabLst/>
              <a:defRPr/>
            </a:pPr>
            <a:r>
              <a:rPr kumimoji="1" lang="en-US" altLang="ja-JP" sz="2000" kern="1200" dirty="0">
                <a:solidFill>
                  <a:schemeClr val="tx1"/>
                </a:solidFill>
                <a:latin typeface="+mn-lt"/>
                <a:ea typeface="+mn-ea"/>
                <a:cs typeface="+mn-cs"/>
              </a:rPr>
              <a:t>This slide</a:t>
            </a:r>
            <a:r>
              <a:rPr kumimoji="1" lang="en-US" altLang="ja-JP" sz="2000" kern="1200" baseline="0" dirty="0">
                <a:solidFill>
                  <a:schemeClr val="tx1"/>
                </a:solidFill>
                <a:latin typeface="+mn-lt"/>
                <a:ea typeface="+mn-ea"/>
                <a:cs typeface="+mn-cs"/>
              </a:rPr>
              <a:t> shows the overview of WSS contour maps of gold standard, two types of CFD. In the visual inspection, t</a:t>
            </a:r>
            <a:r>
              <a:rPr kumimoji="1" lang="en-US" altLang="ja-JP" sz="2000" kern="1200" dirty="0">
                <a:solidFill>
                  <a:schemeClr val="tx1"/>
                </a:solidFill>
                <a:latin typeface="+mn-lt"/>
                <a:ea typeface="+mn-ea"/>
                <a:cs typeface="+mn-cs"/>
              </a:rPr>
              <a:t>here are almost no differences in WSS distribution between CFD with velocity profile inlet BC and CFD with flow volume inlet BC. Slight differences are present between the Gold standard and the two type of CFD.</a:t>
            </a:r>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19</a:t>
            </a:fld>
            <a:endParaRPr kumimoji="1" lang="ja-JP" altLang="en-US" dirty="0"/>
          </a:p>
        </p:txBody>
      </p:sp>
    </p:spTree>
    <p:extLst>
      <p:ext uri="{BB962C8B-B14F-4D97-AF65-F5344CB8AC3E}">
        <p14:creationId xmlns:p14="http://schemas.microsoft.com/office/powerpoint/2010/main" val="35605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2</a:t>
            </a:fld>
            <a:endParaRPr kumimoji="1" lang="ja-JP" altLang="en-US" dirty="0"/>
          </a:p>
        </p:txBody>
      </p:sp>
    </p:spTree>
    <p:extLst>
      <p:ext uri="{BB962C8B-B14F-4D97-AF65-F5344CB8AC3E}">
        <p14:creationId xmlns:p14="http://schemas.microsoft.com/office/powerpoint/2010/main" val="302877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This slide shows the </a:t>
            </a:r>
            <a:r>
              <a:rPr kumimoji="1" lang="en-US" altLang="ja-JP" sz="2000" kern="1200" dirty="0">
                <a:solidFill>
                  <a:schemeClr val="tx1"/>
                </a:solidFill>
                <a:effectLst/>
                <a:latin typeface="+mn-lt"/>
                <a:ea typeface="+mn-ea"/>
                <a:cs typeface="+mn-cs"/>
              </a:rPr>
              <a:t>comparison of correlation coefficients in WSS of the intracranial aneurysm between gold standard  and two types of CFD.</a:t>
            </a:r>
            <a:r>
              <a:rPr kumimoji="1" lang="en-US" altLang="ja-JP" sz="2000" kern="1200" baseline="0" dirty="0">
                <a:solidFill>
                  <a:schemeClr val="tx1"/>
                </a:solidFill>
                <a:effectLst/>
                <a:latin typeface="+mn-lt"/>
                <a:ea typeface="+mn-ea"/>
                <a:cs typeface="+mn-cs"/>
              </a:rPr>
              <a:t> </a:t>
            </a:r>
            <a:r>
              <a:rPr kumimoji="1" lang="en-US" altLang="ja-JP" sz="2000" dirty="0"/>
              <a:t>Regarding the aneurysmal WSS, CFD with velocity profile inlet BC is superior to CFD with flow volume inlet BC.</a:t>
            </a:r>
            <a:endParaRPr kumimoji="1" lang="ja-JP" altLang="en-US" sz="20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20</a:t>
            </a:fld>
            <a:endParaRPr kumimoji="1" lang="ja-JP" altLang="en-US" dirty="0"/>
          </a:p>
        </p:txBody>
      </p:sp>
    </p:spTree>
    <p:extLst>
      <p:ext uri="{BB962C8B-B14F-4D97-AF65-F5344CB8AC3E}">
        <p14:creationId xmlns:p14="http://schemas.microsoft.com/office/powerpoint/2010/main" val="401171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This slide shows the </a:t>
            </a:r>
            <a:r>
              <a:rPr kumimoji="1" lang="en-US" altLang="ja-JP" sz="2000" kern="1200" dirty="0">
                <a:solidFill>
                  <a:schemeClr val="tx1"/>
                </a:solidFill>
                <a:effectLst/>
                <a:latin typeface="+mn-lt"/>
                <a:ea typeface="+mn-ea"/>
                <a:cs typeface="+mn-cs"/>
              </a:rPr>
              <a:t>comparison of correlation coefficients in WSS of the parent artery</a:t>
            </a:r>
            <a:r>
              <a:rPr kumimoji="1" lang="en-US" altLang="ja-JP" sz="2000" kern="1200" baseline="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between gold standard and two types of CFD.</a:t>
            </a:r>
            <a:r>
              <a:rPr kumimoji="1" lang="en-US" altLang="ja-JP" sz="2000" kern="1200" baseline="0" dirty="0">
                <a:solidFill>
                  <a:schemeClr val="tx1"/>
                </a:solidFill>
                <a:effectLst/>
                <a:latin typeface="+mn-lt"/>
                <a:ea typeface="+mn-ea"/>
                <a:cs typeface="+mn-cs"/>
              </a:rPr>
              <a:t> </a:t>
            </a:r>
            <a:r>
              <a:rPr kumimoji="1" lang="en-US" altLang="ja-JP" sz="2000" dirty="0"/>
              <a:t>Regarding the parent</a:t>
            </a:r>
            <a:r>
              <a:rPr kumimoji="1" lang="en-US" altLang="ja-JP" sz="2000" baseline="0" dirty="0"/>
              <a:t> artery </a:t>
            </a:r>
            <a:r>
              <a:rPr kumimoji="1" lang="en-US" altLang="ja-JP" sz="2000" dirty="0"/>
              <a:t>WSS, CFD with velocity profile inlet </a:t>
            </a:r>
            <a:r>
              <a:rPr kumimoji="1" lang="en-US" altLang="ja-JP" sz="2000"/>
              <a:t>BC is </a:t>
            </a:r>
            <a:r>
              <a:rPr kumimoji="1" lang="en-US" altLang="ja-JP" sz="2000" dirty="0"/>
              <a:t>also superior to CFD with flow volume inlet BC.</a:t>
            </a:r>
            <a:endParaRPr kumimoji="1" lang="ja-JP" altLang="en-US" sz="20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21</a:t>
            </a:fld>
            <a:endParaRPr kumimoji="1" lang="ja-JP" altLang="en-US" dirty="0"/>
          </a:p>
        </p:txBody>
      </p:sp>
    </p:spTree>
    <p:extLst>
      <p:ext uri="{BB962C8B-B14F-4D97-AF65-F5344CB8AC3E}">
        <p14:creationId xmlns:p14="http://schemas.microsoft.com/office/powerpoint/2010/main" val="329757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22</a:t>
            </a:fld>
            <a:endParaRPr kumimoji="1" lang="ja-JP" altLang="en-US" dirty="0"/>
          </a:p>
        </p:txBody>
      </p:sp>
    </p:spTree>
    <p:extLst>
      <p:ext uri="{BB962C8B-B14F-4D97-AF65-F5344CB8AC3E}">
        <p14:creationId xmlns:p14="http://schemas.microsoft.com/office/powerpoint/2010/main" val="395304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23</a:t>
            </a:fld>
            <a:endParaRPr kumimoji="1" lang="ja-JP" altLang="en-US" dirty="0"/>
          </a:p>
        </p:txBody>
      </p:sp>
    </p:spTree>
    <p:extLst>
      <p:ext uri="{BB962C8B-B14F-4D97-AF65-F5344CB8AC3E}">
        <p14:creationId xmlns:p14="http://schemas.microsoft.com/office/powerpoint/2010/main" val="1600782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24</a:t>
            </a:fld>
            <a:endParaRPr kumimoji="1" lang="ja-JP" altLang="en-US" dirty="0"/>
          </a:p>
        </p:txBody>
      </p:sp>
    </p:spTree>
    <p:extLst>
      <p:ext uri="{BB962C8B-B14F-4D97-AF65-F5344CB8AC3E}">
        <p14:creationId xmlns:p14="http://schemas.microsoft.com/office/powerpoint/2010/main" val="248419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3</a:t>
            </a:fld>
            <a:endParaRPr kumimoji="1" lang="ja-JP" altLang="en-US" dirty="0"/>
          </a:p>
        </p:txBody>
      </p:sp>
    </p:spTree>
    <p:extLst>
      <p:ext uri="{BB962C8B-B14F-4D97-AF65-F5344CB8AC3E}">
        <p14:creationId xmlns:p14="http://schemas.microsoft.com/office/powerpoint/2010/main" val="310686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4</a:t>
            </a:fld>
            <a:endParaRPr kumimoji="1" lang="ja-JP" altLang="en-US" dirty="0"/>
          </a:p>
        </p:txBody>
      </p:sp>
    </p:spTree>
    <p:extLst>
      <p:ext uri="{BB962C8B-B14F-4D97-AF65-F5344CB8AC3E}">
        <p14:creationId xmlns:p14="http://schemas.microsoft.com/office/powerpoint/2010/main" val="85154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t>This slide shows the overview of “Materials and Methods” of this study.</a:t>
            </a:r>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5</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t>This research was approved by IRB and IC was obtained from the patient.</a:t>
            </a:r>
          </a:p>
          <a:p>
            <a:r>
              <a:rPr kumimoji="1" lang="ja-JP" altLang="ja-JP" sz="1800" b="0" kern="1200" dirty="0">
                <a:solidFill>
                  <a:schemeClr val="tx1"/>
                </a:solidFill>
                <a:effectLst/>
              </a:rPr>
              <a:t>STereo Lithography</a:t>
            </a:r>
            <a:r>
              <a:rPr kumimoji="1" lang="en-US" altLang="ja-JP" sz="1800" b="0" kern="1200" baseline="0" dirty="0">
                <a:solidFill>
                  <a:schemeClr val="tx1"/>
                </a:solidFill>
                <a:effectLst/>
              </a:rPr>
              <a:t> </a:t>
            </a:r>
            <a:r>
              <a:rPr kumimoji="1" lang="en-US" altLang="ja-JP" sz="1800" dirty="0"/>
              <a:t>(STL) data from digital angiogram of a lt. internal</a:t>
            </a:r>
            <a:r>
              <a:rPr kumimoji="1" lang="en-US" altLang="ja-JP" sz="1800" baseline="0" dirty="0"/>
              <a:t> carotid-posterior communicating artery </a:t>
            </a:r>
            <a:r>
              <a:rPr kumimoji="1" lang="en-US" altLang="ja-JP" sz="1800"/>
              <a:t>aneurysm with a 15mm diameter obtained </a:t>
            </a:r>
            <a:r>
              <a:rPr kumimoji="1" lang="en-US" altLang="ja-JP" sz="1800" dirty="0"/>
              <a:t>from a 70 year old patient with subarachnoid</a:t>
            </a:r>
            <a:r>
              <a:rPr kumimoji="1" lang="en-US" altLang="ja-JP" sz="1800" baseline="0" dirty="0"/>
              <a:t> hemorrhage.</a:t>
            </a:r>
            <a:endParaRPr kumimoji="1" lang="en-US" altLang="ja-JP" sz="18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6</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a:t>We created meshes in the 3 dimensional aneurysmal model using ANSYS GAMBIT.</a:t>
            </a:r>
          </a:p>
          <a:p>
            <a:r>
              <a:rPr kumimoji="1" lang="en-US" altLang="ja-JP" sz="1400" dirty="0"/>
              <a:t>We solved Navier-Stokes equations with the aid of ANSYS FLUENT.</a:t>
            </a:r>
          </a:p>
          <a:p>
            <a:r>
              <a:rPr kumimoji="1" lang="en-US" altLang="ja-JP" sz="1400" dirty="0"/>
              <a:t>Calculation condition is</a:t>
            </a:r>
            <a:r>
              <a:rPr kumimoji="1" lang="en-US" altLang="ja-JP" sz="1400" baseline="0" dirty="0"/>
              <a:t> as </a:t>
            </a:r>
            <a:r>
              <a:rPr kumimoji="1" lang="en-US" altLang="ja-JP" sz="1400" baseline="0" dirty="0" err="1"/>
              <a:t>followes</a:t>
            </a:r>
            <a:r>
              <a:rPr kumimoji="1" lang="en-US" altLang="ja-JP" sz="1400" baseline="0" dirty="0"/>
              <a:t>;</a:t>
            </a:r>
            <a:endParaRPr kumimoji="1" lang="en-US" altLang="ja-JP" sz="1400" dirty="0"/>
          </a:p>
          <a:p>
            <a:r>
              <a:rPr kumimoji="1" lang="en-US" altLang="ja-JP" sz="1400" dirty="0"/>
              <a:t>Blood density: 1054[kg/m3]</a:t>
            </a:r>
          </a:p>
          <a:p>
            <a:r>
              <a:rPr kumimoji="1" lang="en-US" altLang="ja-JP" sz="1400" dirty="0"/>
              <a:t>Blood viscosity: 0.00384[kg/(m</a:t>
            </a:r>
            <a:r>
              <a:rPr kumimoji="1" lang="ja-JP" altLang="en-US" sz="1400" dirty="0"/>
              <a:t>・</a:t>
            </a:r>
            <a:r>
              <a:rPr kumimoji="1" lang="en-US" altLang="ja-JP" sz="1400" dirty="0"/>
              <a:t>s)]</a:t>
            </a:r>
          </a:p>
          <a:p>
            <a:r>
              <a:rPr kumimoji="1" lang="en-US" altLang="ja-JP" sz="1400" dirty="0"/>
              <a:t>Inlet boundary condition: flow volume, 0.003[kg/s] (2.85×10-6[m3/s])  </a:t>
            </a:r>
          </a:p>
          <a:p>
            <a:r>
              <a:rPr kumimoji="1" lang="en-US" altLang="ja-JP" sz="1400" dirty="0"/>
              <a:t>Outlet boundary condition: Pressure, 0[Pa]</a:t>
            </a:r>
          </a:p>
          <a:p>
            <a:r>
              <a:rPr kumimoji="1" lang="en-US" altLang="ja-JP" sz="1400" dirty="0"/>
              <a:t>Newtonian fluid</a:t>
            </a:r>
          </a:p>
          <a:p>
            <a:r>
              <a:rPr kumimoji="1" lang="en-US" altLang="ja-JP" sz="1400" dirty="0"/>
              <a:t>Steady flow</a:t>
            </a:r>
          </a:p>
          <a:p>
            <a:r>
              <a:rPr kumimoji="1" lang="en-US" altLang="ja-JP" sz="1400" dirty="0"/>
              <a:t>Non-slip boundary condition</a:t>
            </a:r>
          </a:p>
          <a:p>
            <a:r>
              <a:rPr kumimoji="1" lang="en-US" altLang="ja-JP" sz="1400" dirty="0"/>
              <a:t>Vascular wall; rigid</a:t>
            </a:r>
          </a:p>
          <a:p>
            <a:r>
              <a:rPr kumimoji="1" lang="en-US" altLang="ja-JP" sz="1400" dirty="0"/>
              <a:t>We converted this data set into a linearly-interpolated lattice data set with the spatial resolution of 0.5mm similar to that of intracranial 3D cine PC MR. We regarded this 3D velocity vector field data set as the Gold standard, true hemodynamic information in a human body.</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7</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t>We created a simulated 3D cine PC MR data set whose errors with the standard deviation of 0.035m/s was normally-distributed. </a:t>
            </a:r>
          </a:p>
          <a:p>
            <a:r>
              <a:rPr kumimoji="1" lang="en-US" altLang="ja-JP" sz="1800" dirty="0"/>
              <a:t>This standard deviation was based on our unpublished experimental data.</a:t>
            </a:r>
          </a:p>
          <a:p>
            <a:endParaRPr kumimoji="1" lang="ja-JP" altLang="en-US"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8</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b="1" dirty="0"/>
              <a:t>We obtained velocity profile at one cross section at the C2 segment of the lt. internal carotid artery.</a:t>
            </a:r>
          </a:p>
          <a:p>
            <a:r>
              <a:rPr kumimoji="1" lang="en-US" altLang="ja-JP" sz="1400" b="1" dirty="0"/>
              <a:t>We also calculated flow volumes of 10 sections at three segments of the lt. ICA, ACA, and MCA. We averaged flow volumes of each segment of the vessels.</a:t>
            </a:r>
          </a:p>
          <a:p>
            <a:r>
              <a:rPr kumimoji="1" lang="en-US" altLang="ja-JP" sz="1400" b="1" dirty="0"/>
              <a:t>We corrected flow velocity profile based on these volume.</a:t>
            </a:r>
          </a:p>
          <a:p>
            <a:r>
              <a:rPr kumimoji="1" lang="en-US" altLang="ja-JP" sz="1400" b="1" dirty="0"/>
              <a:t>We used volume corrected flow velocity profile at the ICA as inlet BC and flow volumes of MCA and ACA as outlet BC for CFD.</a:t>
            </a:r>
          </a:p>
          <a:p>
            <a:r>
              <a:rPr kumimoji="1" lang="en-US" altLang="ja-JP" sz="1400" b="1" dirty="0"/>
              <a:t>Computational domain for CFD was set at actual 3D cine PC MR imaging.</a:t>
            </a:r>
          </a:p>
          <a:p>
            <a:r>
              <a:rPr kumimoji="1" lang="en-US" altLang="ja-JP" sz="1400" b="1" dirty="0"/>
              <a:t>Calculation conditions except for inlet and outlet boundary conditions and geometry were the same as those used in calculation for Gold standard.</a:t>
            </a:r>
          </a:p>
          <a:p>
            <a:r>
              <a:rPr kumimoji="1" lang="en-US" altLang="ja-JP" sz="1400" b="1" dirty="0"/>
              <a:t>We converted this CFD result data set to a linearly-interpolated lattice data set with the spatial resolution of 0.5mm similar to that of intracranial 3D cine PC MR. We regarded this 3D velocity vector field data set as the results of CFD with flow volume corrected velocity profile inlet BC.</a:t>
            </a:r>
          </a:p>
          <a:p>
            <a:endParaRPr kumimoji="1" lang="ja-JP" altLang="en-US" sz="1600" dirty="0"/>
          </a:p>
        </p:txBody>
      </p:sp>
      <p:sp>
        <p:nvSpPr>
          <p:cNvPr id="4" name="スライド番号プレースホルダー 3"/>
          <p:cNvSpPr>
            <a:spLocks noGrp="1"/>
          </p:cNvSpPr>
          <p:nvPr>
            <p:ph type="sldNum" sz="quarter" idx="10"/>
          </p:nvPr>
        </p:nvSpPr>
        <p:spPr/>
        <p:txBody>
          <a:bodyPr/>
          <a:lstStyle/>
          <a:p>
            <a:fld id="{060CCDBB-30FE-4ABE-99EA-D6B1DE37321D}" type="slidenum">
              <a:rPr kumimoji="1" lang="ja-JP" altLang="en-US" smtClean="0"/>
              <a:t>9</a:t>
            </a:fld>
            <a:endParaRPr kumimoji="1" lang="ja-JP" altLang="en-US" dirty="0"/>
          </a:p>
        </p:txBody>
      </p:sp>
    </p:spTree>
    <p:extLst>
      <p:ext uri="{BB962C8B-B14F-4D97-AF65-F5344CB8AC3E}">
        <p14:creationId xmlns:p14="http://schemas.microsoft.com/office/powerpoint/2010/main" val="396817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2" indent="0" algn="ctr">
              <a:buNone/>
              <a:defRPr>
                <a:solidFill>
                  <a:schemeClr val="tx1">
                    <a:tint val="75000"/>
                  </a:schemeClr>
                </a:solidFill>
              </a:defRPr>
            </a:lvl3pPr>
            <a:lvl4pPr marL="1370316" indent="0" algn="ctr">
              <a:buNone/>
              <a:defRPr>
                <a:solidFill>
                  <a:schemeClr val="tx1">
                    <a:tint val="75000"/>
                  </a:schemeClr>
                </a:solidFill>
              </a:defRPr>
            </a:lvl4pPr>
            <a:lvl5pPr marL="1827086" indent="0" algn="ctr">
              <a:buNone/>
              <a:defRPr>
                <a:solidFill>
                  <a:schemeClr val="tx1">
                    <a:tint val="75000"/>
                  </a:schemeClr>
                </a:solidFill>
              </a:defRPr>
            </a:lvl5pPr>
            <a:lvl6pPr marL="2283858" indent="0" algn="ctr">
              <a:buNone/>
              <a:defRPr>
                <a:solidFill>
                  <a:schemeClr val="tx1">
                    <a:tint val="75000"/>
                  </a:schemeClr>
                </a:solidFill>
              </a:defRPr>
            </a:lvl6pPr>
            <a:lvl7pPr marL="2740627" indent="0" algn="ctr">
              <a:buNone/>
              <a:defRPr>
                <a:solidFill>
                  <a:schemeClr val="tx1">
                    <a:tint val="75000"/>
                  </a:schemeClr>
                </a:solidFill>
              </a:defRPr>
            </a:lvl7pPr>
            <a:lvl8pPr marL="3197400" indent="0" algn="ctr">
              <a:buNone/>
              <a:defRPr>
                <a:solidFill>
                  <a:schemeClr val="tx1">
                    <a:tint val="75000"/>
                  </a:schemeClr>
                </a:solidFill>
              </a:defRPr>
            </a:lvl8pPr>
            <a:lvl9pPr marL="36541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217170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359080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334086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116565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2" indent="0">
              <a:buNone/>
              <a:defRPr sz="1600">
                <a:solidFill>
                  <a:schemeClr val="tx1">
                    <a:tint val="75000"/>
                  </a:schemeClr>
                </a:solidFill>
              </a:defRPr>
            </a:lvl3pPr>
            <a:lvl4pPr marL="1370316" indent="0">
              <a:buNone/>
              <a:defRPr sz="1400">
                <a:solidFill>
                  <a:schemeClr val="tx1">
                    <a:tint val="75000"/>
                  </a:schemeClr>
                </a:solidFill>
              </a:defRPr>
            </a:lvl4pPr>
            <a:lvl5pPr marL="1827086" indent="0">
              <a:buNone/>
              <a:defRPr sz="1400">
                <a:solidFill>
                  <a:schemeClr val="tx1">
                    <a:tint val="75000"/>
                  </a:schemeClr>
                </a:solidFill>
              </a:defRPr>
            </a:lvl5pPr>
            <a:lvl6pPr marL="2283858" indent="0">
              <a:buNone/>
              <a:defRPr sz="1400">
                <a:solidFill>
                  <a:schemeClr val="tx1">
                    <a:tint val="75000"/>
                  </a:schemeClr>
                </a:solidFill>
              </a:defRPr>
            </a:lvl6pPr>
            <a:lvl7pPr marL="2740627" indent="0">
              <a:buNone/>
              <a:defRPr sz="1400">
                <a:solidFill>
                  <a:schemeClr val="tx1">
                    <a:tint val="75000"/>
                  </a:schemeClr>
                </a:solidFill>
              </a:defRPr>
            </a:lvl7pPr>
            <a:lvl8pPr marL="3197400" indent="0">
              <a:buNone/>
              <a:defRPr sz="1400">
                <a:solidFill>
                  <a:schemeClr val="tx1">
                    <a:tint val="75000"/>
                  </a:schemeClr>
                </a:solidFill>
              </a:defRPr>
            </a:lvl8pPr>
            <a:lvl9pPr marL="365417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395738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139479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42" indent="0">
              <a:buNone/>
              <a:defRPr sz="1800" b="1"/>
            </a:lvl3pPr>
            <a:lvl4pPr marL="1370316" indent="0">
              <a:buNone/>
              <a:defRPr sz="1600" b="1"/>
            </a:lvl4pPr>
            <a:lvl5pPr marL="1827086" indent="0">
              <a:buNone/>
              <a:defRPr sz="1600" b="1"/>
            </a:lvl5pPr>
            <a:lvl6pPr marL="2283858" indent="0">
              <a:buNone/>
              <a:defRPr sz="1600" b="1"/>
            </a:lvl6pPr>
            <a:lvl7pPr marL="2740627" indent="0">
              <a:buNone/>
              <a:defRPr sz="1600" b="1"/>
            </a:lvl7pPr>
            <a:lvl8pPr marL="3197400" indent="0">
              <a:buNone/>
              <a:defRPr sz="1600" b="1"/>
            </a:lvl8pPr>
            <a:lvl9pPr marL="365417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42" indent="0">
              <a:buNone/>
              <a:defRPr sz="1800" b="1"/>
            </a:lvl3pPr>
            <a:lvl4pPr marL="1370316" indent="0">
              <a:buNone/>
              <a:defRPr sz="1600" b="1"/>
            </a:lvl4pPr>
            <a:lvl5pPr marL="1827086" indent="0">
              <a:buNone/>
              <a:defRPr sz="1600" b="1"/>
            </a:lvl5pPr>
            <a:lvl6pPr marL="2283858" indent="0">
              <a:buNone/>
              <a:defRPr sz="1600" b="1"/>
            </a:lvl6pPr>
            <a:lvl7pPr marL="2740627" indent="0">
              <a:buNone/>
              <a:defRPr sz="1600" b="1"/>
            </a:lvl7pPr>
            <a:lvl8pPr marL="3197400" indent="0">
              <a:buNone/>
              <a:defRPr sz="1600" b="1"/>
            </a:lvl8pPr>
            <a:lvl9pPr marL="365417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101111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405516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208287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1"/>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6" y="1435100"/>
            <a:ext cx="3008313" cy="4691063"/>
          </a:xfrm>
        </p:spPr>
        <p:txBody>
          <a:bodyPr/>
          <a:lstStyle>
            <a:lvl1pPr marL="0" indent="0">
              <a:buNone/>
              <a:defRPr sz="1400"/>
            </a:lvl1pPr>
            <a:lvl2pPr marL="456772" indent="0">
              <a:buNone/>
              <a:defRPr sz="1200"/>
            </a:lvl2pPr>
            <a:lvl3pPr marL="913542" indent="0">
              <a:buNone/>
              <a:defRPr sz="1000"/>
            </a:lvl3pPr>
            <a:lvl4pPr marL="1370316" indent="0">
              <a:buNone/>
              <a:defRPr sz="900"/>
            </a:lvl4pPr>
            <a:lvl5pPr marL="1827086" indent="0">
              <a:buNone/>
              <a:defRPr sz="900"/>
            </a:lvl5pPr>
            <a:lvl6pPr marL="2283858" indent="0">
              <a:buNone/>
              <a:defRPr sz="900"/>
            </a:lvl6pPr>
            <a:lvl7pPr marL="2740627" indent="0">
              <a:buNone/>
              <a:defRPr sz="900"/>
            </a:lvl7pPr>
            <a:lvl8pPr marL="3197400" indent="0">
              <a:buNone/>
              <a:defRPr sz="900"/>
            </a:lvl8pPr>
            <a:lvl9pPr marL="365417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393768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42" indent="0">
              <a:buNone/>
              <a:defRPr sz="2400"/>
            </a:lvl3pPr>
            <a:lvl4pPr marL="1370316" indent="0">
              <a:buNone/>
              <a:defRPr sz="2000"/>
            </a:lvl4pPr>
            <a:lvl5pPr marL="1827086" indent="0">
              <a:buNone/>
              <a:defRPr sz="2000"/>
            </a:lvl5pPr>
            <a:lvl6pPr marL="2283858" indent="0">
              <a:buNone/>
              <a:defRPr sz="2000"/>
            </a:lvl6pPr>
            <a:lvl7pPr marL="2740627" indent="0">
              <a:buNone/>
              <a:defRPr sz="2000"/>
            </a:lvl7pPr>
            <a:lvl8pPr marL="3197400" indent="0">
              <a:buNone/>
              <a:defRPr sz="2000"/>
            </a:lvl8pPr>
            <a:lvl9pPr marL="3654173"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42" indent="0">
              <a:buNone/>
              <a:defRPr sz="1000"/>
            </a:lvl3pPr>
            <a:lvl4pPr marL="1370316" indent="0">
              <a:buNone/>
              <a:defRPr sz="900"/>
            </a:lvl4pPr>
            <a:lvl5pPr marL="1827086" indent="0">
              <a:buNone/>
              <a:defRPr sz="900"/>
            </a:lvl5pPr>
            <a:lvl6pPr marL="2283858" indent="0">
              <a:buNone/>
              <a:defRPr sz="900"/>
            </a:lvl6pPr>
            <a:lvl7pPr marL="2740627" indent="0">
              <a:buNone/>
              <a:defRPr sz="900"/>
            </a:lvl7pPr>
            <a:lvl8pPr marL="3197400" indent="0">
              <a:buNone/>
              <a:defRPr sz="900"/>
            </a:lvl8pPr>
            <a:lvl9pPr marL="365417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B00BFC-154E-41AD-BB18-695E982E0A5D}" type="datetimeFigureOut">
              <a:rPr kumimoji="1" lang="ja-JP" altLang="en-US" smtClean="0"/>
              <a:t>2024/4/9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143673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354" tIns="45678" rIns="91354" bIns="4567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354" tIns="45678" rIns="91354" bIns="4567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354" tIns="45678" rIns="91354" bIns="45678" rtlCol="0" anchor="ctr"/>
          <a:lstStyle>
            <a:lvl1pPr algn="l">
              <a:defRPr sz="1200">
                <a:solidFill>
                  <a:schemeClr val="tx1">
                    <a:tint val="75000"/>
                  </a:schemeClr>
                </a:solidFill>
              </a:defRPr>
            </a:lvl1pPr>
          </a:lstStyle>
          <a:p>
            <a:fld id="{43B00BFC-154E-41AD-BB18-695E982E0A5D}" type="datetimeFigureOut">
              <a:rPr kumimoji="1" lang="ja-JP" altLang="en-US" smtClean="0"/>
              <a:t>2024/4/9</a:t>
            </a:fld>
            <a:endParaRPr kumimoji="1" lang="ja-JP" altLang="en-US" dirty="0"/>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354" tIns="45678" rIns="91354" bIns="45678" rtlCol="0" anchor="ctr"/>
          <a:lstStyle>
            <a:lvl1pPr algn="r">
              <a:defRPr sz="1200">
                <a:solidFill>
                  <a:schemeClr val="tx1">
                    <a:tint val="75000"/>
                  </a:schemeClr>
                </a:solidFill>
              </a:defRPr>
            </a:lvl1pPr>
          </a:lstStyle>
          <a:p>
            <a:fld id="{4E2256B1-23C0-4377-8365-E17753F8E370}" type="slidenum">
              <a:rPr kumimoji="1" lang="ja-JP" altLang="en-US" smtClean="0"/>
              <a:t>‹#›</a:t>
            </a:fld>
            <a:endParaRPr kumimoji="1" lang="ja-JP" altLang="en-US" dirty="0"/>
          </a:p>
        </p:txBody>
      </p:sp>
    </p:spTree>
    <p:extLst>
      <p:ext uri="{BB962C8B-B14F-4D97-AF65-F5344CB8AC3E}">
        <p14:creationId xmlns:p14="http://schemas.microsoft.com/office/powerpoint/2010/main" val="187525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2" rtl="0" eaLnBrk="1" latinLnBrk="0" hangingPunct="1">
        <a:spcBef>
          <a:spcPct val="0"/>
        </a:spcBef>
        <a:buNone/>
        <a:defRPr kumimoji="1" sz="4400" kern="1200">
          <a:solidFill>
            <a:schemeClr val="tx1"/>
          </a:solidFill>
          <a:latin typeface="+mj-lt"/>
          <a:ea typeface="+mj-ea"/>
          <a:cs typeface="+mj-cs"/>
        </a:defRPr>
      </a:lvl1pPr>
    </p:titleStyle>
    <p:bodyStyle>
      <a:lvl1pPr marL="342578" indent="-342578" algn="l" defTabSz="913542"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254" indent="-285480" algn="l" defTabSz="913542"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929" indent="-228385" algn="l" defTabSz="91354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700" indent="-228385" algn="l" defTabSz="91354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473" indent="-228385" algn="l" defTabSz="91354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243" indent="-228385" algn="l" defTabSz="91354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016" indent="-228385" algn="l" defTabSz="91354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88" indent="-228385" algn="l" defTabSz="91354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558" indent="-228385" algn="l" defTabSz="91354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42" rtl="0" eaLnBrk="1" latinLnBrk="0" hangingPunct="1">
        <a:defRPr kumimoji="1" sz="1800" kern="1200">
          <a:solidFill>
            <a:schemeClr val="tx1"/>
          </a:solidFill>
          <a:latin typeface="+mn-lt"/>
          <a:ea typeface="+mn-ea"/>
          <a:cs typeface="+mn-cs"/>
        </a:defRPr>
      </a:lvl1pPr>
      <a:lvl2pPr marL="456772" algn="l" defTabSz="913542" rtl="0" eaLnBrk="1" latinLnBrk="0" hangingPunct="1">
        <a:defRPr kumimoji="1" sz="1800" kern="1200">
          <a:solidFill>
            <a:schemeClr val="tx1"/>
          </a:solidFill>
          <a:latin typeface="+mn-lt"/>
          <a:ea typeface="+mn-ea"/>
          <a:cs typeface="+mn-cs"/>
        </a:defRPr>
      </a:lvl2pPr>
      <a:lvl3pPr marL="913542" algn="l" defTabSz="913542" rtl="0" eaLnBrk="1" latinLnBrk="0" hangingPunct="1">
        <a:defRPr kumimoji="1" sz="1800" kern="1200">
          <a:solidFill>
            <a:schemeClr val="tx1"/>
          </a:solidFill>
          <a:latin typeface="+mn-lt"/>
          <a:ea typeface="+mn-ea"/>
          <a:cs typeface="+mn-cs"/>
        </a:defRPr>
      </a:lvl3pPr>
      <a:lvl4pPr marL="1370316" algn="l" defTabSz="913542" rtl="0" eaLnBrk="1" latinLnBrk="0" hangingPunct="1">
        <a:defRPr kumimoji="1" sz="1800" kern="1200">
          <a:solidFill>
            <a:schemeClr val="tx1"/>
          </a:solidFill>
          <a:latin typeface="+mn-lt"/>
          <a:ea typeface="+mn-ea"/>
          <a:cs typeface="+mn-cs"/>
        </a:defRPr>
      </a:lvl4pPr>
      <a:lvl5pPr marL="1827086" algn="l" defTabSz="913542" rtl="0" eaLnBrk="1" latinLnBrk="0" hangingPunct="1">
        <a:defRPr kumimoji="1" sz="1800" kern="1200">
          <a:solidFill>
            <a:schemeClr val="tx1"/>
          </a:solidFill>
          <a:latin typeface="+mn-lt"/>
          <a:ea typeface="+mn-ea"/>
          <a:cs typeface="+mn-cs"/>
        </a:defRPr>
      </a:lvl5pPr>
      <a:lvl6pPr marL="2283858" algn="l" defTabSz="913542" rtl="0" eaLnBrk="1" latinLnBrk="0" hangingPunct="1">
        <a:defRPr kumimoji="1" sz="1800" kern="1200">
          <a:solidFill>
            <a:schemeClr val="tx1"/>
          </a:solidFill>
          <a:latin typeface="+mn-lt"/>
          <a:ea typeface="+mn-ea"/>
          <a:cs typeface="+mn-cs"/>
        </a:defRPr>
      </a:lvl6pPr>
      <a:lvl7pPr marL="2740627" algn="l" defTabSz="913542" rtl="0" eaLnBrk="1" latinLnBrk="0" hangingPunct="1">
        <a:defRPr kumimoji="1" sz="1800" kern="1200">
          <a:solidFill>
            <a:schemeClr val="tx1"/>
          </a:solidFill>
          <a:latin typeface="+mn-lt"/>
          <a:ea typeface="+mn-ea"/>
          <a:cs typeface="+mn-cs"/>
        </a:defRPr>
      </a:lvl7pPr>
      <a:lvl8pPr marL="3197400" algn="l" defTabSz="913542" rtl="0" eaLnBrk="1" latinLnBrk="0" hangingPunct="1">
        <a:defRPr kumimoji="1" sz="1800" kern="1200">
          <a:solidFill>
            <a:schemeClr val="tx1"/>
          </a:solidFill>
          <a:latin typeface="+mn-lt"/>
          <a:ea typeface="+mn-ea"/>
          <a:cs typeface="+mn-cs"/>
        </a:defRPr>
      </a:lvl8pPr>
      <a:lvl9pPr marL="3654173" algn="l" defTabSz="91354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6633"/>
            <a:ext cx="9144000" cy="2880319"/>
          </a:xfrm>
        </p:spPr>
        <p:txBody>
          <a:bodyPr>
            <a:normAutofit fontScale="90000"/>
          </a:bodyPr>
          <a:lstStyle/>
          <a:p>
            <a:r>
              <a:rPr lang="en-US" altLang="ja-JP" sz="3600" b="1" dirty="0">
                <a:latin typeface="+mn-lt"/>
                <a:cs typeface="Arial" pitchFamily="34" charset="0"/>
              </a:rPr>
              <a:t>Usefulness of velocity profiles based on </a:t>
            </a:r>
            <a:br>
              <a:rPr lang="en-US" altLang="ja-JP" sz="3600" b="1" dirty="0">
                <a:latin typeface="+mn-lt"/>
                <a:cs typeface="Arial" pitchFamily="34" charset="0"/>
              </a:rPr>
            </a:br>
            <a:r>
              <a:rPr lang="en-US" altLang="ja-JP" sz="3600" b="1" dirty="0">
                <a:latin typeface="+mn-lt"/>
                <a:cs typeface="Arial" pitchFamily="34" charset="0"/>
              </a:rPr>
              <a:t>3D cine PC MR used as boundary conditions </a:t>
            </a:r>
            <a:br>
              <a:rPr lang="en-US" altLang="ja-JP" sz="3600" b="1" dirty="0">
                <a:latin typeface="+mn-lt"/>
                <a:cs typeface="Arial" pitchFamily="34" charset="0"/>
              </a:rPr>
            </a:br>
            <a:r>
              <a:rPr lang="en-US" altLang="ja-JP" sz="3600" b="1" dirty="0">
                <a:latin typeface="+mn-lt"/>
                <a:cs typeface="Arial" pitchFamily="34" charset="0"/>
              </a:rPr>
              <a:t>for computational fluid dynamics </a:t>
            </a:r>
            <a:br>
              <a:rPr lang="en-US" altLang="ja-JP" sz="3600" b="1" dirty="0">
                <a:latin typeface="+mn-lt"/>
                <a:cs typeface="Arial" pitchFamily="34" charset="0"/>
              </a:rPr>
            </a:br>
            <a:r>
              <a:rPr lang="en-US" altLang="ja-JP" sz="3600" b="1" dirty="0">
                <a:latin typeface="+mn-lt"/>
                <a:cs typeface="Arial" pitchFamily="34" charset="0"/>
              </a:rPr>
              <a:t>of an intracranial aneurysm</a:t>
            </a:r>
            <a:br>
              <a:rPr lang="en-US" altLang="ja-JP" sz="3600" b="1" dirty="0">
                <a:latin typeface="+mn-lt"/>
                <a:cs typeface="Arial" pitchFamily="34" charset="0"/>
              </a:rPr>
            </a:br>
            <a:r>
              <a:rPr lang="en-US" altLang="ja-JP" sz="3600" b="1" dirty="0">
                <a:latin typeface="+mn-lt"/>
                <a:cs typeface="Arial" pitchFamily="34" charset="0"/>
              </a:rPr>
              <a:t>: investigation with the aid of simulated data set</a:t>
            </a:r>
            <a:endParaRPr kumimoji="1" lang="ja-JP" altLang="en-US" sz="3600" b="1" dirty="0">
              <a:latin typeface="+mn-lt"/>
              <a:cs typeface="Arial" pitchFamily="34" charset="0"/>
            </a:endParaRPr>
          </a:p>
        </p:txBody>
      </p:sp>
      <p:sp>
        <p:nvSpPr>
          <p:cNvPr id="3" name="サブタイトル 2"/>
          <p:cNvSpPr>
            <a:spLocks noGrp="1"/>
          </p:cNvSpPr>
          <p:nvPr>
            <p:ph type="subTitle" idx="1"/>
          </p:nvPr>
        </p:nvSpPr>
        <p:spPr>
          <a:xfrm>
            <a:off x="0" y="3140968"/>
            <a:ext cx="9144000" cy="3672408"/>
          </a:xfrm>
        </p:spPr>
        <p:txBody>
          <a:bodyPr>
            <a:noAutofit/>
          </a:bodyPr>
          <a:lstStyle/>
          <a:p>
            <a:r>
              <a:rPr lang="en-US" altLang="ja-JP" sz="2400" dirty="0">
                <a:solidFill>
                  <a:schemeClr val="tx1"/>
                </a:solidFill>
              </a:rPr>
              <a:t>Haruo Isoda </a:t>
            </a:r>
            <a:r>
              <a:rPr lang="en-US" altLang="ja-JP" sz="2400" baseline="30000" dirty="0">
                <a:solidFill>
                  <a:schemeClr val="tx1"/>
                </a:solidFill>
              </a:rPr>
              <a:t>1</a:t>
            </a:r>
            <a:r>
              <a:rPr lang="en-US" altLang="ja-JP" sz="2400" dirty="0">
                <a:solidFill>
                  <a:schemeClr val="tx1"/>
                </a:solidFill>
              </a:rPr>
              <a:t>, Yuki Onishi </a:t>
            </a:r>
            <a:r>
              <a:rPr lang="en-US" altLang="ja-JP" sz="2400" baseline="30000" dirty="0">
                <a:solidFill>
                  <a:schemeClr val="tx1"/>
                </a:solidFill>
              </a:rPr>
              <a:t>2</a:t>
            </a:r>
            <a:r>
              <a:rPr lang="en-US" altLang="ja-JP" sz="2400" dirty="0">
                <a:solidFill>
                  <a:schemeClr val="tx1"/>
                </a:solidFill>
              </a:rPr>
              <a:t>, Yasuo Takehara </a:t>
            </a:r>
            <a:r>
              <a:rPr lang="en-US" altLang="ja-JP" sz="2400" baseline="30000" dirty="0">
                <a:solidFill>
                  <a:schemeClr val="tx1"/>
                </a:solidFill>
              </a:rPr>
              <a:t>3</a:t>
            </a:r>
            <a:r>
              <a:rPr lang="en-US" altLang="ja-JP" sz="2400" dirty="0">
                <a:solidFill>
                  <a:schemeClr val="tx1"/>
                </a:solidFill>
              </a:rPr>
              <a:t>, Toshiyasu Shimizu </a:t>
            </a:r>
            <a:r>
              <a:rPr lang="en-US" altLang="ja-JP" sz="2400" baseline="30000" dirty="0">
                <a:solidFill>
                  <a:schemeClr val="tx1"/>
                </a:solidFill>
              </a:rPr>
              <a:t>4</a:t>
            </a:r>
            <a:r>
              <a:rPr lang="en-US" altLang="ja-JP" sz="2400" dirty="0">
                <a:solidFill>
                  <a:schemeClr val="tx1"/>
                </a:solidFill>
              </a:rPr>
              <a:t>, </a:t>
            </a:r>
          </a:p>
          <a:p>
            <a:r>
              <a:rPr lang="en-US" altLang="ja-JP" sz="2400" dirty="0">
                <a:solidFill>
                  <a:schemeClr val="tx1"/>
                </a:solidFill>
              </a:rPr>
              <a:t>Kohei Aoki </a:t>
            </a:r>
            <a:r>
              <a:rPr lang="en-US" altLang="ja-JP" sz="2400" baseline="30000" dirty="0">
                <a:solidFill>
                  <a:schemeClr val="tx1"/>
                </a:solidFill>
              </a:rPr>
              <a:t>2</a:t>
            </a:r>
            <a:r>
              <a:rPr lang="en-US" altLang="ja-JP" sz="2400" dirty="0">
                <a:solidFill>
                  <a:schemeClr val="tx1"/>
                </a:solidFill>
              </a:rPr>
              <a:t>, Takashi Kosugi </a:t>
            </a:r>
            <a:r>
              <a:rPr lang="en-US" altLang="ja-JP" sz="2400" baseline="30000" dirty="0">
                <a:solidFill>
                  <a:schemeClr val="tx1"/>
                </a:solidFill>
              </a:rPr>
              <a:t>4</a:t>
            </a:r>
            <a:r>
              <a:rPr lang="en-US" altLang="ja-JP" sz="2400" dirty="0">
                <a:solidFill>
                  <a:schemeClr val="tx1"/>
                </a:solidFill>
              </a:rPr>
              <a:t>, Kenji Amaya </a:t>
            </a:r>
            <a:r>
              <a:rPr lang="en-US" altLang="ja-JP" sz="2400" baseline="30000" dirty="0">
                <a:solidFill>
                  <a:schemeClr val="tx1"/>
                </a:solidFill>
              </a:rPr>
              <a:t>2</a:t>
            </a:r>
            <a:r>
              <a:rPr lang="en-US" altLang="ja-JP" sz="2400" dirty="0">
                <a:solidFill>
                  <a:schemeClr val="tx1"/>
                </a:solidFill>
              </a:rPr>
              <a:t>, Harumi Sakahara </a:t>
            </a:r>
            <a:r>
              <a:rPr lang="en-US" altLang="ja-JP" sz="2400" baseline="30000" dirty="0">
                <a:solidFill>
                  <a:schemeClr val="tx1"/>
                </a:solidFill>
              </a:rPr>
              <a:t>5</a:t>
            </a:r>
            <a:endParaRPr lang="ja-JP" altLang="ja-JP" sz="2400" dirty="0">
              <a:solidFill>
                <a:schemeClr val="tx1"/>
              </a:solidFill>
            </a:endParaRPr>
          </a:p>
          <a:p>
            <a:pPr marL="172876" indent="-172876" algn="l"/>
            <a:r>
              <a:rPr lang="en-US" altLang="ja-JP" sz="2000" dirty="0">
                <a:solidFill>
                  <a:schemeClr val="tx1"/>
                </a:solidFill>
              </a:rPr>
              <a:t>1 Department of Radiological and Medical Laboratory Sciences, Nagoya University Graduate School of Medicine, Nagoya, Japan</a:t>
            </a:r>
            <a:endParaRPr lang="ja-JP" altLang="ja-JP" sz="2000" dirty="0">
              <a:solidFill>
                <a:schemeClr val="tx1"/>
              </a:solidFill>
            </a:endParaRPr>
          </a:p>
          <a:p>
            <a:pPr marL="172876" indent="-172876" algn="l"/>
            <a:r>
              <a:rPr lang="en-US" altLang="ja-JP" sz="2000" dirty="0">
                <a:solidFill>
                  <a:schemeClr val="tx1"/>
                </a:solidFill>
              </a:rPr>
              <a:t>2 Department of Mechanical and Environmental Informatics, Tokyo Institute of Technology, Graduate School of Information Science and Engineering, Tokyo, Japan; </a:t>
            </a:r>
            <a:endParaRPr lang="ja-JP" altLang="ja-JP" sz="2000" dirty="0">
              <a:solidFill>
                <a:schemeClr val="tx1"/>
              </a:solidFill>
            </a:endParaRPr>
          </a:p>
          <a:p>
            <a:pPr marL="172876" indent="-172876" algn="l"/>
            <a:r>
              <a:rPr lang="en-US" altLang="ja-JP" sz="2000" dirty="0">
                <a:solidFill>
                  <a:schemeClr val="tx1"/>
                </a:solidFill>
              </a:rPr>
              <a:t>3 Department of Radiology, Hamamatsu University Hospital, Hamamatsu, Japan;</a:t>
            </a:r>
            <a:endParaRPr lang="ja-JP" altLang="ja-JP" sz="2000" dirty="0">
              <a:solidFill>
                <a:schemeClr val="tx1"/>
              </a:solidFill>
            </a:endParaRPr>
          </a:p>
          <a:p>
            <a:pPr marL="172876" indent="-172876" algn="l"/>
            <a:r>
              <a:rPr lang="en-US" altLang="ja-JP" sz="2000" dirty="0">
                <a:solidFill>
                  <a:schemeClr val="tx1"/>
                </a:solidFill>
              </a:rPr>
              <a:t>4 Renaissance of Technology Corporation, Hamamatsu, Japan;</a:t>
            </a:r>
            <a:endParaRPr lang="ja-JP" altLang="ja-JP" sz="2000" dirty="0">
              <a:solidFill>
                <a:schemeClr val="tx1"/>
              </a:solidFill>
            </a:endParaRPr>
          </a:p>
          <a:p>
            <a:pPr marL="172876" indent="-172876" algn="l"/>
            <a:r>
              <a:rPr lang="en-US" altLang="ja-JP" sz="2000" dirty="0">
                <a:solidFill>
                  <a:schemeClr val="tx1"/>
                </a:solidFill>
              </a:rPr>
              <a:t>5 Department of Radiology, Hamamatsu University School of Medicine, Hamamatsu, Japan</a:t>
            </a:r>
            <a:endParaRPr lang="ja-JP" altLang="ja-JP" sz="2000" dirty="0">
              <a:solidFill>
                <a:schemeClr val="tx1"/>
              </a:solidFill>
            </a:endParaRPr>
          </a:p>
        </p:txBody>
      </p:sp>
    </p:spTree>
    <p:extLst>
      <p:ext uri="{BB962C8B-B14F-4D97-AF65-F5344CB8AC3E}">
        <p14:creationId xmlns:p14="http://schemas.microsoft.com/office/powerpoint/2010/main" val="177832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
        <p:nvSpPr>
          <p:cNvPr id="55" name="円/楕円 54"/>
          <p:cNvSpPr/>
          <p:nvPr/>
        </p:nvSpPr>
        <p:spPr>
          <a:xfrm>
            <a:off x="106878" y="4275117"/>
            <a:ext cx="7600208" cy="21256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9845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
        <p:nvSpPr>
          <p:cNvPr id="51" name="フリーフォーム 50"/>
          <p:cNvSpPr/>
          <p:nvPr/>
        </p:nvSpPr>
        <p:spPr>
          <a:xfrm>
            <a:off x="4499666" y="82823"/>
            <a:ext cx="4570844" cy="6248483"/>
          </a:xfrm>
          <a:custGeom>
            <a:avLst/>
            <a:gdLst>
              <a:gd name="connsiteX0" fmla="*/ 24833 w 4570844"/>
              <a:gd name="connsiteY0" fmla="*/ 2078486 h 6248483"/>
              <a:gd name="connsiteX1" fmla="*/ 12957 w 4570844"/>
              <a:gd name="connsiteY1" fmla="*/ 1294715 h 6248483"/>
              <a:gd name="connsiteX2" fmla="*/ 48583 w 4570844"/>
              <a:gd name="connsiteY2" fmla="*/ 558445 h 6248483"/>
              <a:gd name="connsiteX3" fmla="*/ 523596 w 4570844"/>
              <a:gd name="connsiteY3" fmla="*/ 83432 h 6248483"/>
              <a:gd name="connsiteX4" fmla="*/ 1176739 w 4570844"/>
              <a:gd name="connsiteY4" fmla="*/ 304 h 6248483"/>
              <a:gd name="connsiteX5" fmla="*/ 1806131 w 4570844"/>
              <a:gd name="connsiteY5" fmla="*/ 83432 h 6248483"/>
              <a:gd name="connsiteX6" fmla="*/ 2114890 w 4570844"/>
              <a:gd name="connsiteY6" fmla="*/ 380315 h 6248483"/>
              <a:gd name="connsiteX7" fmla="*/ 2245518 w 4570844"/>
              <a:gd name="connsiteY7" fmla="*/ 890954 h 6248483"/>
              <a:gd name="connsiteX8" fmla="*/ 2399898 w 4570844"/>
              <a:gd name="connsiteY8" fmla="*/ 1627224 h 6248483"/>
              <a:gd name="connsiteX9" fmla="*/ 3064916 w 4570844"/>
              <a:gd name="connsiteY9" fmla="*/ 2696003 h 6248483"/>
              <a:gd name="connsiteX10" fmla="*/ 3456802 w 4570844"/>
              <a:gd name="connsiteY10" fmla="*/ 3099764 h 6248483"/>
              <a:gd name="connsiteX11" fmla="*/ 4264324 w 4570844"/>
              <a:gd name="connsiteY11" fmla="*/ 3159141 h 6248483"/>
              <a:gd name="connsiteX12" fmla="*/ 4513705 w 4570844"/>
              <a:gd name="connsiteY12" fmla="*/ 3254143 h 6248483"/>
              <a:gd name="connsiteX13" fmla="*/ 4561207 w 4570844"/>
              <a:gd name="connsiteY13" fmla="*/ 3966663 h 6248483"/>
              <a:gd name="connsiteX14" fmla="*/ 4371202 w 4570844"/>
              <a:gd name="connsiteY14" fmla="*/ 4334798 h 6248483"/>
              <a:gd name="connsiteX15" fmla="*/ 3468677 w 4570844"/>
              <a:gd name="connsiteY15" fmla="*/ 4489177 h 6248483"/>
              <a:gd name="connsiteX16" fmla="*/ 3195544 w 4570844"/>
              <a:gd name="connsiteY16" fmla="*/ 4631681 h 6248483"/>
              <a:gd name="connsiteX17" fmla="*/ 3159918 w 4570844"/>
              <a:gd name="connsiteY17" fmla="*/ 5462954 h 6248483"/>
              <a:gd name="connsiteX18" fmla="*/ 3053040 w 4570844"/>
              <a:gd name="connsiteY18" fmla="*/ 6080471 h 6248483"/>
              <a:gd name="connsiteX19" fmla="*/ 2435524 w 4570844"/>
              <a:gd name="connsiteY19" fmla="*/ 6246725 h 6248483"/>
              <a:gd name="connsiteX20" fmla="*/ 1853633 w 4570844"/>
              <a:gd name="connsiteY20" fmla="*/ 6009219 h 6248483"/>
              <a:gd name="connsiteX21" fmla="*/ 1224240 w 4570844"/>
              <a:gd name="connsiteY21" fmla="*/ 4702933 h 6248483"/>
              <a:gd name="connsiteX22" fmla="*/ 725477 w 4570844"/>
              <a:gd name="connsiteY22" fmla="*/ 3325395 h 6248483"/>
              <a:gd name="connsiteX23" fmla="*/ 238589 w 4570844"/>
              <a:gd name="connsiteY23" fmla="*/ 2446621 h 6248483"/>
              <a:gd name="connsiteX24" fmla="*/ 24833 w 4570844"/>
              <a:gd name="connsiteY24" fmla="*/ 2078486 h 624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70844" h="6248483">
                <a:moveTo>
                  <a:pt x="24833" y="2078486"/>
                </a:moveTo>
                <a:cubicBezTo>
                  <a:pt x="-12772" y="1886502"/>
                  <a:pt x="8999" y="1548055"/>
                  <a:pt x="12957" y="1294715"/>
                </a:cubicBezTo>
                <a:cubicBezTo>
                  <a:pt x="16915" y="1041375"/>
                  <a:pt x="-36524" y="760326"/>
                  <a:pt x="48583" y="558445"/>
                </a:cubicBezTo>
                <a:cubicBezTo>
                  <a:pt x="133690" y="356564"/>
                  <a:pt x="335570" y="176455"/>
                  <a:pt x="523596" y="83432"/>
                </a:cubicBezTo>
                <a:cubicBezTo>
                  <a:pt x="711622" y="-9592"/>
                  <a:pt x="962983" y="304"/>
                  <a:pt x="1176739" y="304"/>
                </a:cubicBezTo>
                <a:cubicBezTo>
                  <a:pt x="1390495" y="304"/>
                  <a:pt x="1649773" y="20097"/>
                  <a:pt x="1806131" y="83432"/>
                </a:cubicBezTo>
                <a:cubicBezTo>
                  <a:pt x="1962489" y="146767"/>
                  <a:pt x="2041659" y="245728"/>
                  <a:pt x="2114890" y="380315"/>
                </a:cubicBezTo>
                <a:cubicBezTo>
                  <a:pt x="2188121" y="514902"/>
                  <a:pt x="2198017" y="683136"/>
                  <a:pt x="2245518" y="890954"/>
                </a:cubicBezTo>
                <a:cubicBezTo>
                  <a:pt x="2293019" y="1098772"/>
                  <a:pt x="2263332" y="1326383"/>
                  <a:pt x="2399898" y="1627224"/>
                </a:cubicBezTo>
                <a:cubicBezTo>
                  <a:pt x="2536464" y="1928065"/>
                  <a:pt x="2888765" y="2450580"/>
                  <a:pt x="3064916" y="2696003"/>
                </a:cubicBezTo>
                <a:cubicBezTo>
                  <a:pt x="3241067" y="2941426"/>
                  <a:pt x="3256901" y="3022574"/>
                  <a:pt x="3456802" y="3099764"/>
                </a:cubicBezTo>
                <a:cubicBezTo>
                  <a:pt x="3656703" y="3176954"/>
                  <a:pt x="4088173" y="3133411"/>
                  <a:pt x="4264324" y="3159141"/>
                </a:cubicBezTo>
                <a:cubicBezTo>
                  <a:pt x="4440475" y="3184871"/>
                  <a:pt x="4464225" y="3119556"/>
                  <a:pt x="4513705" y="3254143"/>
                </a:cubicBezTo>
                <a:cubicBezTo>
                  <a:pt x="4563186" y="3388730"/>
                  <a:pt x="4584958" y="3786554"/>
                  <a:pt x="4561207" y="3966663"/>
                </a:cubicBezTo>
                <a:cubicBezTo>
                  <a:pt x="4537456" y="4146772"/>
                  <a:pt x="4553290" y="4247712"/>
                  <a:pt x="4371202" y="4334798"/>
                </a:cubicBezTo>
                <a:cubicBezTo>
                  <a:pt x="4189114" y="4421884"/>
                  <a:pt x="3664620" y="4439697"/>
                  <a:pt x="3468677" y="4489177"/>
                </a:cubicBezTo>
                <a:cubicBezTo>
                  <a:pt x="3272734" y="4538657"/>
                  <a:pt x="3247004" y="4469385"/>
                  <a:pt x="3195544" y="4631681"/>
                </a:cubicBezTo>
                <a:cubicBezTo>
                  <a:pt x="3144084" y="4793977"/>
                  <a:pt x="3183669" y="5221489"/>
                  <a:pt x="3159918" y="5462954"/>
                </a:cubicBezTo>
                <a:cubicBezTo>
                  <a:pt x="3136167" y="5704419"/>
                  <a:pt x="3173772" y="5949843"/>
                  <a:pt x="3053040" y="6080471"/>
                </a:cubicBezTo>
                <a:cubicBezTo>
                  <a:pt x="2932308" y="6211099"/>
                  <a:pt x="2635425" y="6258600"/>
                  <a:pt x="2435524" y="6246725"/>
                </a:cubicBezTo>
                <a:cubicBezTo>
                  <a:pt x="2235623" y="6234850"/>
                  <a:pt x="2055514" y="6266518"/>
                  <a:pt x="1853633" y="6009219"/>
                </a:cubicBezTo>
                <a:cubicBezTo>
                  <a:pt x="1651752" y="5751920"/>
                  <a:pt x="1412266" y="5150237"/>
                  <a:pt x="1224240" y="4702933"/>
                </a:cubicBezTo>
                <a:cubicBezTo>
                  <a:pt x="1036214" y="4255629"/>
                  <a:pt x="889752" y="3701447"/>
                  <a:pt x="725477" y="3325395"/>
                </a:cubicBezTo>
                <a:cubicBezTo>
                  <a:pt x="561202" y="2949343"/>
                  <a:pt x="351405" y="2660377"/>
                  <a:pt x="238589" y="2446621"/>
                </a:cubicBezTo>
                <a:cubicBezTo>
                  <a:pt x="125773" y="2232865"/>
                  <a:pt x="62438" y="2270470"/>
                  <a:pt x="24833" y="2078486"/>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8894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795" y="0"/>
            <a:ext cx="5616054" cy="926365"/>
          </a:xfrm>
        </p:spPr>
        <p:txBody>
          <a:bodyPr>
            <a:normAutofit/>
          </a:bodyPr>
          <a:lstStyle/>
          <a:p>
            <a:pPr marL="342578" indent="-342578">
              <a:spcBef>
                <a:spcPct val="20000"/>
              </a:spcBef>
              <a:defRPr/>
            </a:pPr>
            <a:r>
              <a:rPr lang="en-US" altLang="ja-JP" dirty="0"/>
              <a:t>RESULTS 1</a:t>
            </a:r>
          </a:p>
        </p:txBody>
      </p:sp>
      <p:sp>
        <p:nvSpPr>
          <p:cNvPr id="10" name="コンテンツ プレースホルダー 9"/>
          <p:cNvSpPr>
            <a:spLocks noGrp="1"/>
          </p:cNvSpPr>
          <p:nvPr>
            <p:ph idx="1"/>
          </p:nvPr>
        </p:nvSpPr>
        <p:spPr>
          <a:xfrm>
            <a:off x="1095232" y="6086903"/>
            <a:ext cx="6953535" cy="668738"/>
          </a:xfrm>
        </p:spPr>
        <p:txBody>
          <a:bodyPr>
            <a:normAutofit/>
          </a:bodyPr>
          <a:lstStyle/>
          <a:p>
            <a:pPr marL="0" indent="0" algn="ctr">
              <a:buNone/>
            </a:pPr>
            <a:r>
              <a:rPr lang="en-US" altLang="ja-JP" dirty="0"/>
              <a:t>Comparison of velocity vector maps</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9204"/>
            <a:ext cx="2900605" cy="2949151"/>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676" y="1234764"/>
            <a:ext cx="2904648" cy="2944599"/>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3396" y="1200984"/>
            <a:ext cx="2900604" cy="2940048"/>
          </a:xfrm>
          <a:prstGeom prst="rect">
            <a:avLst/>
          </a:prstGeom>
        </p:spPr>
      </p:pic>
      <p:sp>
        <p:nvSpPr>
          <p:cNvPr id="7" name="テキスト ボックス 6"/>
          <p:cNvSpPr txBox="1"/>
          <p:nvPr/>
        </p:nvSpPr>
        <p:spPr>
          <a:xfrm>
            <a:off x="776784" y="4791894"/>
            <a:ext cx="1422380" cy="793371"/>
          </a:xfrm>
          <a:prstGeom prst="rect">
            <a:avLst/>
          </a:prstGeom>
          <a:noFill/>
        </p:spPr>
        <p:txBody>
          <a:bodyPr wrap="square" lIns="54178" tIns="27089" rIns="54178" bIns="27089" rtlCol="0">
            <a:spAutoFit/>
          </a:bodyPr>
          <a:lstStyle/>
          <a:p>
            <a:pPr algn="ctr"/>
            <a:r>
              <a:rPr kumimoji="1" lang="en-US" altLang="ja-JP" sz="2400" b="1" dirty="0"/>
              <a:t>Gold standard</a:t>
            </a:r>
            <a:endParaRPr kumimoji="1" lang="ja-JP" altLang="en-US" sz="2400" b="1" dirty="0"/>
          </a:p>
        </p:txBody>
      </p:sp>
      <p:sp>
        <p:nvSpPr>
          <p:cNvPr id="8" name="テキスト ボックス 7"/>
          <p:cNvSpPr txBox="1"/>
          <p:nvPr/>
        </p:nvSpPr>
        <p:spPr>
          <a:xfrm>
            <a:off x="3334276" y="4430013"/>
            <a:ext cx="2475448" cy="1532035"/>
          </a:xfrm>
          <a:prstGeom prst="rect">
            <a:avLst/>
          </a:prstGeom>
          <a:noFill/>
        </p:spPr>
        <p:txBody>
          <a:bodyPr wrap="square" lIns="54178" tIns="27089" rIns="54178" bIns="27089" rtlCol="0">
            <a:spAutoFit/>
          </a:bodyPr>
          <a:lstStyle/>
          <a:p>
            <a:pPr algn="ctr"/>
            <a:r>
              <a:rPr lang="en-US" altLang="ja-JP" sz="2400" b="1" dirty="0"/>
              <a:t>CFD with flow volume corrected velocity profile inlet BC</a:t>
            </a:r>
            <a:endParaRPr kumimoji="1" lang="en-US" altLang="ja-JP" sz="2400" b="1" dirty="0"/>
          </a:p>
        </p:txBody>
      </p:sp>
      <p:sp>
        <p:nvSpPr>
          <p:cNvPr id="9" name="テキスト ボックス 8"/>
          <p:cNvSpPr txBox="1"/>
          <p:nvPr/>
        </p:nvSpPr>
        <p:spPr>
          <a:xfrm>
            <a:off x="6428095" y="4735774"/>
            <a:ext cx="2290697" cy="793371"/>
          </a:xfrm>
          <a:prstGeom prst="rect">
            <a:avLst/>
          </a:prstGeom>
          <a:noFill/>
        </p:spPr>
        <p:txBody>
          <a:bodyPr wrap="square" lIns="54178" tIns="27089" rIns="54178" bIns="27089" rtlCol="0">
            <a:spAutoFit/>
          </a:bodyPr>
          <a:lstStyle/>
          <a:p>
            <a:pPr algn="ctr"/>
            <a:r>
              <a:rPr lang="en-US" altLang="ja-JP" sz="2400" b="1" dirty="0"/>
              <a:t>CFD with flow volume inlet BC</a:t>
            </a:r>
            <a:endParaRPr kumimoji="1" lang="en-US" altLang="ja-JP" sz="2400" b="1" dirty="0"/>
          </a:p>
        </p:txBody>
      </p:sp>
    </p:spTree>
    <p:extLst>
      <p:ext uri="{BB962C8B-B14F-4D97-AF65-F5344CB8AC3E}">
        <p14:creationId xmlns:p14="http://schemas.microsoft.com/office/powerpoint/2010/main" val="120205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52725" y="0"/>
            <a:ext cx="3838550" cy="859110"/>
          </a:xfrm>
        </p:spPr>
        <p:txBody>
          <a:bodyPr>
            <a:normAutofit/>
          </a:bodyPr>
          <a:lstStyle/>
          <a:p>
            <a:r>
              <a:rPr lang="en-US" altLang="ja-JP" dirty="0"/>
              <a:t>RESULTS </a:t>
            </a:r>
            <a:r>
              <a:rPr lang="ja-JP" altLang="en-US" baseline="0" dirty="0"/>
              <a:t> </a:t>
            </a:r>
            <a:r>
              <a:rPr lang="en-US" altLang="ja-JP" baseline="0" dirty="0"/>
              <a:t>2</a:t>
            </a:r>
            <a:endParaRPr kumimoji="1" lang="ja-JP" altLang="en-US" dirty="0"/>
          </a:p>
        </p:txBody>
      </p:sp>
      <p:sp>
        <p:nvSpPr>
          <p:cNvPr id="3" name="コンテンツ プレースホルダー 2"/>
          <p:cNvSpPr>
            <a:spLocks noGrp="1"/>
          </p:cNvSpPr>
          <p:nvPr>
            <p:ph idx="1"/>
          </p:nvPr>
        </p:nvSpPr>
        <p:spPr>
          <a:xfrm>
            <a:off x="2476500" y="5314950"/>
            <a:ext cx="6667500" cy="1409700"/>
          </a:xfrm>
        </p:spPr>
        <p:txBody>
          <a:bodyPr>
            <a:noAutofit/>
          </a:bodyPr>
          <a:lstStyle/>
          <a:p>
            <a:pPr marL="0" indent="0">
              <a:lnSpc>
                <a:spcPts val="3700"/>
              </a:lnSpc>
              <a:spcBef>
                <a:spcPts val="0"/>
              </a:spcBef>
              <a:buNone/>
            </a:pPr>
            <a:r>
              <a:rPr kumimoji="1" lang="en-US" altLang="ja-JP" kern="1200" dirty="0">
                <a:solidFill>
                  <a:schemeClr val="tx1"/>
                </a:solidFill>
                <a:effectLst/>
                <a:latin typeface="+mn-lt"/>
                <a:ea typeface="+mn-ea"/>
                <a:cs typeface="+mn-cs"/>
              </a:rPr>
              <a:t>Comparison of flow velocities at the inlet and at the </a:t>
            </a:r>
            <a:r>
              <a:rPr lang="en-US" altLang="ja-JP" dirty="0"/>
              <a:t>portion 11mm down stream </a:t>
            </a:r>
            <a:r>
              <a:rPr kumimoji="1" lang="en-US" altLang="ja-JP" kern="1200" dirty="0">
                <a:solidFill>
                  <a:schemeClr val="tx1"/>
                </a:solidFill>
                <a:effectLst/>
                <a:latin typeface="+mn-lt"/>
                <a:ea typeface="+mn-ea"/>
                <a:cs typeface="+mn-cs"/>
              </a:rPr>
              <a:t>from the inlet</a:t>
            </a:r>
            <a:endParaRPr kumimoji="1" lang="ja-JP" altLang="ja-JP" kern="1200" dirty="0">
              <a:solidFill>
                <a:schemeClr val="tx1"/>
              </a:solidFill>
              <a:effectLst/>
              <a:latin typeface="+mn-lt"/>
              <a:ea typeface="+mn-ea"/>
              <a:cs typeface="+mn-cs"/>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29200"/>
            <a:ext cx="1970218" cy="18288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874" y="833264"/>
            <a:ext cx="2877582" cy="1728192"/>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74" y="2633464"/>
            <a:ext cx="2808312" cy="1723764"/>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7304" y="795164"/>
            <a:ext cx="2880320" cy="1750318"/>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4454" y="2614414"/>
            <a:ext cx="2818428" cy="180020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1533" y="878438"/>
            <a:ext cx="2928392" cy="1483762"/>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3824" y="2671564"/>
            <a:ext cx="2891126" cy="1800199"/>
          </a:xfrm>
          <a:prstGeom prst="rect">
            <a:avLst/>
          </a:prstGeom>
        </p:spPr>
      </p:pic>
      <p:sp>
        <p:nvSpPr>
          <p:cNvPr id="14" name="テキスト ボックス 13"/>
          <p:cNvSpPr txBox="1"/>
          <p:nvPr/>
        </p:nvSpPr>
        <p:spPr>
          <a:xfrm>
            <a:off x="795834" y="4336707"/>
            <a:ext cx="1422380" cy="696999"/>
          </a:xfrm>
          <a:prstGeom prst="rect">
            <a:avLst/>
          </a:prstGeom>
          <a:noFill/>
        </p:spPr>
        <p:txBody>
          <a:bodyPr wrap="square" lIns="54178" tIns="27089" rIns="54178" bIns="27089" rtlCol="0">
            <a:spAutoFit/>
          </a:bodyPr>
          <a:lstStyle/>
          <a:p>
            <a:pPr algn="ctr">
              <a:lnSpc>
                <a:spcPts val="2500"/>
              </a:lnSpc>
            </a:pPr>
            <a:r>
              <a:rPr kumimoji="1" lang="en-US" altLang="ja-JP" sz="2400" b="1" dirty="0"/>
              <a:t>Gold standard</a:t>
            </a:r>
            <a:endParaRPr kumimoji="1" lang="ja-JP" altLang="en-US" sz="2400" b="1" dirty="0"/>
          </a:p>
        </p:txBody>
      </p:sp>
      <p:sp>
        <p:nvSpPr>
          <p:cNvPr id="15" name="テキスト ボックス 14"/>
          <p:cNvSpPr txBox="1"/>
          <p:nvPr/>
        </p:nvSpPr>
        <p:spPr>
          <a:xfrm>
            <a:off x="3119345" y="4394580"/>
            <a:ext cx="2905310" cy="1016509"/>
          </a:xfrm>
          <a:prstGeom prst="rect">
            <a:avLst/>
          </a:prstGeom>
          <a:noFill/>
        </p:spPr>
        <p:txBody>
          <a:bodyPr wrap="square" lIns="54178" tIns="27089" rIns="54178" bIns="27089" rtlCol="0">
            <a:spAutoFit/>
          </a:bodyPr>
          <a:lstStyle/>
          <a:p>
            <a:pPr algn="ctr">
              <a:lnSpc>
                <a:spcPts val="2500"/>
              </a:lnSpc>
            </a:pPr>
            <a:r>
              <a:rPr lang="en-US" altLang="ja-JP" sz="2400" b="1" dirty="0"/>
              <a:t>CFD with flow volume corrected velocity profile inlet BC</a:t>
            </a:r>
            <a:endParaRPr kumimoji="1" lang="en-US" altLang="ja-JP" sz="2400" b="1" dirty="0"/>
          </a:p>
        </p:txBody>
      </p:sp>
      <p:sp>
        <p:nvSpPr>
          <p:cNvPr id="16" name="テキスト ボックス 15"/>
          <p:cNvSpPr txBox="1"/>
          <p:nvPr/>
        </p:nvSpPr>
        <p:spPr>
          <a:xfrm>
            <a:off x="6509982" y="4473596"/>
            <a:ext cx="2225017" cy="695908"/>
          </a:xfrm>
          <a:prstGeom prst="rect">
            <a:avLst/>
          </a:prstGeom>
          <a:noFill/>
        </p:spPr>
        <p:txBody>
          <a:bodyPr wrap="square" lIns="54178" tIns="27089" rIns="54178" bIns="27089" rtlCol="0">
            <a:spAutoFit/>
          </a:bodyPr>
          <a:lstStyle/>
          <a:p>
            <a:pPr algn="ctr">
              <a:lnSpc>
                <a:spcPts val="2500"/>
              </a:lnSpc>
            </a:pPr>
            <a:r>
              <a:rPr lang="en-US" altLang="ja-JP" sz="2400" b="1" dirty="0"/>
              <a:t>CFD with flow volume inlet BC</a:t>
            </a:r>
            <a:endParaRPr kumimoji="1" lang="en-US" altLang="ja-JP" sz="2400" b="1" dirty="0"/>
          </a:p>
        </p:txBody>
      </p:sp>
      <p:cxnSp>
        <p:nvCxnSpPr>
          <p:cNvPr id="18" name="直線矢印コネクタ 17"/>
          <p:cNvCxnSpPr/>
          <p:nvPr/>
        </p:nvCxnSpPr>
        <p:spPr>
          <a:xfrm flipV="1">
            <a:off x="929031" y="5610758"/>
            <a:ext cx="746150" cy="197512"/>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74192" y="6269126"/>
            <a:ext cx="608381" cy="27676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360627" y="6056986"/>
            <a:ext cx="317716" cy="369332"/>
          </a:xfrm>
          <a:prstGeom prst="rect">
            <a:avLst/>
          </a:prstGeom>
          <a:noFill/>
        </p:spPr>
        <p:txBody>
          <a:bodyPr wrap="none" rtlCol="0">
            <a:spAutoFit/>
          </a:bodyPr>
          <a:lstStyle/>
          <a:p>
            <a:r>
              <a:rPr kumimoji="1" lang="en-US" altLang="ja-JP" dirty="0"/>
              <a:t>B</a:t>
            </a:r>
            <a:endParaRPr kumimoji="1" lang="ja-JP" altLang="en-US" dirty="0"/>
          </a:p>
        </p:txBody>
      </p:sp>
      <p:sp>
        <p:nvSpPr>
          <p:cNvPr id="23" name="テキスト ボックス 22"/>
          <p:cNvSpPr txBox="1"/>
          <p:nvPr/>
        </p:nvSpPr>
        <p:spPr>
          <a:xfrm>
            <a:off x="1673962" y="5382767"/>
            <a:ext cx="317716" cy="369332"/>
          </a:xfrm>
          <a:prstGeom prst="rect">
            <a:avLst/>
          </a:prstGeom>
          <a:solidFill>
            <a:schemeClr val="bg1"/>
          </a:solidFill>
        </p:spPr>
        <p:txBody>
          <a:bodyPr wrap="none" rtlCol="0">
            <a:spAutoFit/>
          </a:bodyPr>
          <a:lstStyle/>
          <a:p>
            <a:r>
              <a:rPr kumimoji="1" lang="en-US" altLang="ja-JP" dirty="0"/>
              <a:t>A</a:t>
            </a:r>
            <a:endParaRPr kumimoji="1" lang="ja-JP" altLang="en-US" dirty="0"/>
          </a:p>
        </p:txBody>
      </p:sp>
      <p:sp>
        <p:nvSpPr>
          <p:cNvPr id="25" name="テキスト ボックス 24"/>
          <p:cNvSpPr txBox="1"/>
          <p:nvPr/>
        </p:nvSpPr>
        <p:spPr>
          <a:xfrm>
            <a:off x="0" y="3244334"/>
            <a:ext cx="452368" cy="646331"/>
          </a:xfrm>
          <a:prstGeom prst="rect">
            <a:avLst/>
          </a:prstGeom>
          <a:noFill/>
        </p:spPr>
        <p:txBody>
          <a:bodyPr wrap="none" rtlCol="0">
            <a:spAutoFit/>
          </a:bodyPr>
          <a:lstStyle/>
          <a:p>
            <a:r>
              <a:rPr kumimoji="1" lang="en-US" altLang="ja-JP" sz="3600" dirty="0"/>
              <a:t>B</a:t>
            </a:r>
            <a:endParaRPr kumimoji="1" lang="ja-JP" altLang="en-US" sz="3600" dirty="0"/>
          </a:p>
        </p:txBody>
      </p:sp>
      <p:sp>
        <p:nvSpPr>
          <p:cNvPr id="26" name="テキスト ボックス 25"/>
          <p:cNvSpPr txBox="1"/>
          <p:nvPr/>
        </p:nvSpPr>
        <p:spPr>
          <a:xfrm>
            <a:off x="-21266" y="1223553"/>
            <a:ext cx="452368" cy="646331"/>
          </a:xfrm>
          <a:prstGeom prst="rect">
            <a:avLst/>
          </a:prstGeom>
          <a:noFill/>
        </p:spPr>
        <p:txBody>
          <a:bodyPr wrap="none" rtlCol="0">
            <a:spAutoFit/>
          </a:bodyPr>
          <a:lstStyle/>
          <a:p>
            <a:r>
              <a:rPr kumimoji="1" lang="en-US" altLang="ja-JP" sz="3600" dirty="0"/>
              <a:t>A</a:t>
            </a:r>
            <a:endParaRPr kumimoji="1" lang="ja-JP" altLang="en-US" sz="3600" dirty="0"/>
          </a:p>
        </p:txBody>
      </p:sp>
    </p:spTree>
    <p:extLst>
      <p:ext uri="{BB962C8B-B14F-4D97-AF65-F5344CB8AC3E}">
        <p14:creationId xmlns:p14="http://schemas.microsoft.com/office/powerpoint/2010/main" val="369331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78997" y="0"/>
            <a:ext cx="3898776" cy="634082"/>
          </a:xfrm>
        </p:spPr>
        <p:txBody>
          <a:bodyPr>
            <a:normAutofit fontScale="90000"/>
          </a:bodyPr>
          <a:lstStyle/>
          <a:p>
            <a:r>
              <a:rPr kumimoji="1" lang="en-US" altLang="ja-JP" dirty="0"/>
              <a:t>REAULTS</a:t>
            </a:r>
            <a:r>
              <a:rPr kumimoji="1" lang="en-US" altLang="ja-JP" baseline="0" dirty="0"/>
              <a:t> 3</a:t>
            </a:r>
            <a:endParaRPr kumimoji="1" lang="ja-JP" altLang="en-US" dirty="0"/>
          </a:p>
        </p:txBody>
      </p:sp>
      <p:sp>
        <p:nvSpPr>
          <p:cNvPr id="3" name="コンテンツ プレースホルダー 2"/>
          <p:cNvSpPr>
            <a:spLocks noGrp="1"/>
          </p:cNvSpPr>
          <p:nvPr>
            <p:ph idx="1"/>
          </p:nvPr>
        </p:nvSpPr>
        <p:spPr>
          <a:xfrm>
            <a:off x="1180531" y="5889437"/>
            <a:ext cx="6782938" cy="900323"/>
          </a:xfrm>
        </p:spPr>
        <p:txBody>
          <a:bodyPr>
            <a:noAutofit/>
          </a:bodyPr>
          <a:lstStyle/>
          <a:p>
            <a:pPr marL="0" marR="0" indent="0" algn="ctr" defTabSz="913542" rtl="0" eaLnBrk="1" fontAlgn="auto" latinLnBrk="0" hangingPunct="1">
              <a:lnSpc>
                <a:spcPct val="100000"/>
              </a:lnSpc>
              <a:spcBef>
                <a:spcPct val="20000"/>
              </a:spcBef>
              <a:spcAft>
                <a:spcPts val="0"/>
              </a:spcAft>
              <a:buClrTx/>
              <a:buSzTx/>
              <a:buNone/>
              <a:tabLst/>
              <a:defRPr/>
            </a:pPr>
            <a:r>
              <a:rPr kumimoji="1" lang="en-US" altLang="ja-JP" sz="2800" kern="1200" dirty="0">
                <a:solidFill>
                  <a:schemeClr val="tx1"/>
                </a:solidFill>
                <a:effectLst/>
              </a:rPr>
              <a:t>Comparison of the velocity differences between two types of CFD and gold standard</a:t>
            </a:r>
            <a:endParaRPr lang="ja-JP" altLang="ja-JP" sz="2800" dirty="0">
              <a:effectLst/>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88" y="706057"/>
            <a:ext cx="3725839" cy="38658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088" y="698620"/>
            <a:ext cx="3712970" cy="3894757"/>
          </a:xfrm>
          <a:prstGeom prst="rect">
            <a:avLst/>
          </a:prstGeom>
        </p:spPr>
      </p:pic>
      <p:sp>
        <p:nvSpPr>
          <p:cNvPr id="6" name="テキスト ボックス 5"/>
          <p:cNvSpPr txBox="1"/>
          <p:nvPr/>
        </p:nvSpPr>
        <p:spPr>
          <a:xfrm>
            <a:off x="327547" y="4776717"/>
            <a:ext cx="3985146" cy="978037"/>
          </a:xfrm>
          <a:prstGeom prst="rect">
            <a:avLst/>
          </a:prstGeom>
          <a:noFill/>
        </p:spPr>
        <p:txBody>
          <a:bodyPr wrap="square" lIns="54178" tIns="27089" rIns="54178" bIns="27089" rtlCol="0">
            <a:spAutoFit/>
          </a:bodyPr>
          <a:lstStyle/>
          <a:p>
            <a:r>
              <a:rPr lang="en-US" altLang="ja-JP" sz="2000" b="1" dirty="0"/>
              <a:t>Subtraction vector map of CFD with flow volume corrected flow velocity inlet BC from Gold standard </a:t>
            </a:r>
            <a:endParaRPr kumimoji="1" lang="ja-JP" altLang="en-US" sz="2000" b="1" dirty="0"/>
          </a:p>
        </p:txBody>
      </p:sp>
      <p:sp>
        <p:nvSpPr>
          <p:cNvPr id="7" name="テキスト ボックス 6"/>
          <p:cNvSpPr txBox="1"/>
          <p:nvPr/>
        </p:nvSpPr>
        <p:spPr>
          <a:xfrm>
            <a:off x="5050091" y="4731427"/>
            <a:ext cx="3561646" cy="978037"/>
          </a:xfrm>
          <a:prstGeom prst="rect">
            <a:avLst/>
          </a:prstGeom>
          <a:noFill/>
        </p:spPr>
        <p:txBody>
          <a:bodyPr wrap="square" lIns="54178" tIns="27089" rIns="54178" bIns="27089" rtlCol="0">
            <a:spAutoFit/>
          </a:bodyPr>
          <a:lstStyle/>
          <a:p>
            <a:r>
              <a:rPr lang="en-US" altLang="ja-JP" sz="2000" b="1" dirty="0"/>
              <a:t>Subtraction vector map of CFD with flow volume inlet BC from Gold standard</a:t>
            </a:r>
            <a:endParaRPr lang="ja-JP" altLang="en-US" sz="2000" b="1" dirty="0"/>
          </a:p>
        </p:txBody>
      </p:sp>
    </p:spTree>
    <p:extLst>
      <p:ext uri="{BB962C8B-B14F-4D97-AF65-F5344CB8AC3E}">
        <p14:creationId xmlns:p14="http://schemas.microsoft.com/office/powerpoint/2010/main" val="153148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6814" y="0"/>
            <a:ext cx="4950372" cy="860479"/>
          </a:xfrm>
        </p:spPr>
        <p:txBody>
          <a:bodyPr/>
          <a:lstStyle/>
          <a:p>
            <a:r>
              <a:rPr kumimoji="1" lang="en-US" altLang="ja-JP" dirty="0">
                <a:latin typeface="+mn-lt"/>
              </a:rPr>
              <a:t>RESULTS 4</a:t>
            </a:r>
            <a:endParaRPr kumimoji="1" lang="ja-JP" altLang="en-US" dirty="0">
              <a:latin typeface="+mn-lt"/>
            </a:endParaRPr>
          </a:p>
        </p:txBody>
      </p:sp>
      <p:sp>
        <p:nvSpPr>
          <p:cNvPr id="3" name="コンテンツ プレースホルダー 2"/>
          <p:cNvSpPr>
            <a:spLocks noGrp="1"/>
          </p:cNvSpPr>
          <p:nvPr>
            <p:ph idx="1"/>
          </p:nvPr>
        </p:nvSpPr>
        <p:spPr>
          <a:xfrm>
            <a:off x="-27296" y="5691114"/>
            <a:ext cx="9143999" cy="1125941"/>
          </a:xfrm>
        </p:spPr>
        <p:txBody>
          <a:bodyPr>
            <a:noAutofit/>
          </a:bodyPr>
          <a:lstStyle/>
          <a:p>
            <a:pPr marL="0" lvl="0" indent="0" algn="ctr">
              <a:lnSpc>
                <a:spcPts val="3000"/>
              </a:lnSpc>
              <a:spcBef>
                <a:spcPct val="0"/>
              </a:spcBef>
              <a:buNone/>
              <a:defRPr/>
            </a:pPr>
            <a:r>
              <a:rPr kumimoji="1" lang="en-US" altLang="ja-JP" sz="2800" b="1" kern="1200" dirty="0">
                <a:solidFill>
                  <a:schemeClr val="tx1"/>
                </a:solidFill>
                <a:effectLst/>
                <a:ea typeface="+mj-ea"/>
                <a:cs typeface="+mj-cs"/>
              </a:rPr>
              <a:t>Comparison of correlation coefficients of velocities in </a:t>
            </a:r>
            <a:r>
              <a:rPr kumimoji="1" lang="en-US" altLang="ja-JP" sz="2800" b="1" kern="1200" dirty="0">
                <a:solidFill>
                  <a:srgbClr val="FF0000"/>
                </a:solidFill>
                <a:effectLst/>
                <a:ea typeface="+mj-ea"/>
                <a:cs typeface="+mj-cs"/>
              </a:rPr>
              <a:t>in </a:t>
            </a:r>
            <a:r>
              <a:rPr lang="en-US" altLang="ja-JP" sz="2800" b="1" dirty="0">
                <a:solidFill>
                  <a:srgbClr val="FF0000"/>
                </a:solidFill>
                <a:ea typeface="+mj-ea"/>
                <a:cs typeface="+mj-cs"/>
              </a:rPr>
              <a:t>three velocity </a:t>
            </a:r>
            <a:r>
              <a:rPr kumimoji="1" lang="en-US" altLang="ja-JP" sz="2800" b="1" kern="1200" dirty="0">
                <a:solidFill>
                  <a:srgbClr val="FF0000"/>
                </a:solidFill>
                <a:effectLst/>
                <a:ea typeface="+mj-ea"/>
                <a:cs typeface="+mj-cs"/>
              </a:rPr>
              <a:t>components</a:t>
            </a:r>
            <a:r>
              <a:rPr lang="en-US" altLang="ja-JP" sz="2800" b="1" dirty="0">
                <a:ea typeface="+mj-ea"/>
                <a:cs typeface="+mj-cs"/>
              </a:rPr>
              <a:t> </a:t>
            </a:r>
            <a:r>
              <a:rPr kumimoji="1" lang="en-US" altLang="ja-JP" sz="2800" b="1" kern="1200" dirty="0">
                <a:solidFill>
                  <a:schemeClr val="tx1"/>
                </a:solidFill>
                <a:effectLst/>
                <a:ea typeface="+mj-ea"/>
                <a:cs typeface="+mj-cs"/>
              </a:rPr>
              <a:t>between </a:t>
            </a:r>
            <a:r>
              <a:rPr lang="en-US" altLang="ja-JP" sz="2800" b="1" dirty="0">
                <a:ea typeface="+mj-ea"/>
                <a:cs typeface="+mj-cs"/>
              </a:rPr>
              <a:t>gold standard  and </a:t>
            </a:r>
            <a:r>
              <a:rPr kumimoji="1" lang="en-US" altLang="ja-JP" sz="2800" b="1" kern="1200" dirty="0">
                <a:solidFill>
                  <a:schemeClr val="tx1"/>
                </a:solidFill>
                <a:effectLst/>
                <a:ea typeface="+mj-ea"/>
                <a:cs typeface="+mj-cs"/>
              </a:rPr>
              <a:t>two types of CFD </a:t>
            </a:r>
            <a:endParaRPr kumimoji="1" lang="ja-JP" altLang="ja-JP" sz="2800" b="1" kern="1200" dirty="0">
              <a:solidFill>
                <a:schemeClr val="tx1"/>
              </a:solidFill>
              <a:effectLst/>
              <a:ea typeface="+mj-ea"/>
              <a:cs typeface="+mj-cs"/>
            </a:endParaRPr>
          </a:p>
        </p:txBody>
      </p:sp>
      <p:sp>
        <p:nvSpPr>
          <p:cNvPr id="6" name="テキスト ボックス 5"/>
          <p:cNvSpPr txBox="1"/>
          <p:nvPr/>
        </p:nvSpPr>
        <p:spPr>
          <a:xfrm>
            <a:off x="0" y="4803499"/>
            <a:ext cx="4572000" cy="978037"/>
          </a:xfrm>
          <a:prstGeom prst="rect">
            <a:avLst/>
          </a:prstGeom>
          <a:noFill/>
        </p:spPr>
        <p:txBody>
          <a:bodyPr wrap="square" lIns="54178" tIns="27089" rIns="54178" bIns="27089" rtlCol="0">
            <a:spAutoFit/>
          </a:bodyPr>
          <a:lstStyle/>
          <a:p>
            <a:r>
              <a:rPr lang="en-US" altLang="ja-JP" sz="2000" b="1" dirty="0"/>
              <a:t>Correlation chart between gold standard and CFD with flow volume corrected velocity profile inlet BC</a:t>
            </a:r>
            <a:endParaRPr lang="ja-JP" altLang="en-US" sz="2000" b="1" dirty="0"/>
          </a:p>
        </p:txBody>
      </p:sp>
      <p:sp>
        <p:nvSpPr>
          <p:cNvPr id="7" name="テキスト ボックス 6"/>
          <p:cNvSpPr txBox="1"/>
          <p:nvPr/>
        </p:nvSpPr>
        <p:spPr>
          <a:xfrm>
            <a:off x="4667546" y="4854204"/>
            <a:ext cx="4476454" cy="670260"/>
          </a:xfrm>
          <a:prstGeom prst="rect">
            <a:avLst/>
          </a:prstGeom>
          <a:noFill/>
        </p:spPr>
        <p:txBody>
          <a:bodyPr wrap="square" lIns="54178" tIns="27089" rIns="54178" bIns="27089" rtlCol="0">
            <a:spAutoFit/>
          </a:bodyPr>
          <a:lstStyle/>
          <a:p>
            <a:r>
              <a:rPr lang="en-US" altLang="ja-JP" sz="2000" b="1" dirty="0"/>
              <a:t>Correlation chart between gold standard and CFD with flow volume inlet BC</a:t>
            </a:r>
            <a:endParaRPr lang="ja-JP" altLang="en-US" sz="2000" b="1" dirty="0"/>
          </a:p>
        </p:txBody>
      </p:sp>
      <p:sp>
        <p:nvSpPr>
          <p:cNvPr id="8" name="テキスト ボックス 7"/>
          <p:cNvSpPr txBox="1"/>
          <p:nvPr/>
        </p:nvSpPr>
        <p:spPr>
          <a:xfrm>
            <a:off x="213646" y="268711"/>
            <a:ext cx="2790811" cy="1439702"/>
          </a:xfrm>
          <a:prstGeom prst="rect">
            <a:avLst/>
          </a:prstGeom>
          <a:noFill/>
        </p:spPr>
        <p:txBody>
          <a:bodyPr wrap="square" lIns="54178" tIns="27089" rIns="54178" bIns="27089" rtlCol="0">
            <a:spAutoFit/>
          </a:bodyPr>
          <a:lstStyle/>
          <a:p>
            <a:r>
              <a:rPr lang="en-US" altLang="ja-JP" b="1" dirty="0"/>
              <a:t>Correlation coefficients in three velocity components</a:t>
            </a:r>
          </a:p>
          <a:p>
            <a:r>
              <a:rPr lang="en-US" altLang="ja-JP" b="1" dirty="0"/>
              <a:t>X: 0.99929</a:t>
            </a:r>
          </a:p>
          <a:p>
            <a:r>
              <a:rPr lang="en-US" altLang="ja-JP" b="1" dirty="0"/>
              <a:t>Y: 0.999175</a:t>
            </a:r>
          </a:p>
          <a:p>
            <a:r>
              <a:rPr lang="en-US" altLang="ja-JP" b="1" dirty="0"/>
              <a:t>Z: 0.998979</a:t>
            </a:r>
            <a:endParaRPr lang="ja-JP" altLang="en-US" b="1" dirty="0"/>
          </a:p>
        </p:txBody>
      </p:sp>
      <p:sp>
        <p:nvSpPr>
          <p:cNvPr id="9" name="テキスト ボックス 8"/>
          <p:cNvSpPr txBox="1"/>
          <p:nvPr/>
        </p:nvSpPr>
        <p:spPr>
          <a:xfrm>
            <a:off x="6260401" y="236398"/>
            <a:ext cx="2709550" cy="1439702"/>
          </a:xfrm>
          <a:prstGeom prst="rect">
            <a:avLst/>
          </a:prstGeom>
          <a:noFill/>
        </p:spPr>
        <p:txBody>
          <a:bodyPr wrap="none" lIns="54178" tIns="27089" rIns="54178" bIns="27089" rtlCol="0">
            <a:spAutoFit/>
          </a:bodyPr>
          <a:lstStyle/>
          <a:p>
            <a:r>
              <a:rPr lang="en-US" altLang="ja-JP" b="1" dirty="0"/>
              <a:t>Correlation coefficients in </a:t>
            </a:r>
          </a:p>
          <a:p>
            <a:r>
              <a:rPr lang="en-US" altLang="ja-JP" b="1" dirty="0"/>
              <a:t>three velocity components </a:t>
            </a:r>
          </a:p>
          <a:p>
            <a:r>
              <a:rPr lang="en-US" altLang="ja-JP" b="1" dirty="0"/>
              <a:t>X: 0.999317</a:t>
            </a:r>
          </a:p>
          <a:p>
            <a:r>
              <a:rPr lang="en-US" altLang="ja-JP" b="1" dirty="0"/>
              <a:t>Y: 0.996258</a:t>
            </a:r>
          </a:p>
          <a:p>
            <a:r>
              <a:rPr lang="en-US" altLang="ja-JP" b="1" dirty="0"/>
              <a:t>Z: 0.995104</a:t>
            </a:r>
            <a:endParaRPr lang="ja-JP" altLang="en-US" b="1" dirty="0"/>
          </a:p>
        </p:txBody>
      </p:sp>
      <p:grpSp>
        <p:nvGrpSpPr>
          <p:cNvPr id="15" name="グループ化 14"/>
          <p:cNvGrpSpPr/>
          <p:nvPr/>
        </p:nvGrpSpPr>
        <p:grpSpPr>
          <a:xfrm>
            <a:off x="-15652" y="1634526"/>
            <a:ext cx="4464820" cy="3124883"/>
            <a:chOff x="-15652" y="1634526"/>
            <a:chExt cx="4464820" cy="3124883"/>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528" t="8458" r="6070" b="6298"/>
            <a:stretch/>
          </p:blipFill>
          <p:spPr>
            <a:xfrm>
              <a:off x="69011" y="1634526"/>
              <a:ext cx="4175444" cy="2800996"/>
            </a:xfrm>
            <a:prstGeom prst="rect">
              <a:avLst/>
            </a:prstGeom>
          </p:spPr>
        </p:pic>
        <p:sp>
          <p:nvSpPr>
            <p:cNvPr id="11" name="テキスト ボックス 10"/>
            <p:cNvSpPr txBox="1"/>
            <p:nvPr/>
          </p:nvSpPr>
          <p:spPr>
            <a:xfrm>
              <a:off x="1206480" y="4420855"/>
              <a:ext cx="2008563" cy="338554"/>
            </a:xfrm>
            <a:prstGeom prst="rect">
              <a:avLst/>
            </a:prstGeom>
            <a:solidFill>
              <a:schemeClr val="bg1"/>
            </a:solidFill>
          </p:spPr>
          <p:txBody>
            <a:bodyPr wrap="none" rtlCol="0">
              <a:spAutoFit/>
            </a:bodyPr>
            <a:lstStyle/>
            <a:p>
              <a:r>
                <a:rPr kumimoji="1" lang="en-US" altLang="ja-JP" sz="1600" dirty="0"/>
                <a:t>Gold standard (mm/s)</a:t>
              </a:r>
              <a:endParaRPr kumimoji="1" lang="ja-JP" altLang="en-US" sz="1600" dirty="0"/>
            </a:p>
          </p:txBody>
        </p:sp>
        <p:sp>
          <p:nvSpPr>
            <p:cNvPr id="13" name="テキスト ボックス 12"/>
            <p:cNvSpPr txBox="1"/>
            <p:nvPr/>
          </p:nvSpPr>
          <p:spPr>
            <a:xfrm rot="16200000">
              <a:off x="-430478" y="2906337"/>
              <a:ext cx="1168205" cy="338554"/>
            </a:xfrm>
            <a:prstGeom prst="rect">
              <a:avLst/>
            </a:prstGeom>
            <a:solidFill>
              <a:schemeClr val="bg1"/>
            </a:solidFill>
          </p:spPr>
          <p:txBody>
            <a:bodyPr wrap="none" rtlCol="0">
              <a:spAutoFit/>
            </a:bodyPr>
            <a:lstStyle/>
            <a:p>
              <a:r>
                <a:rPr kumimoji="1" lang="en-US" altLang="ja-JP" sz="1600" dirty="0"/>
                <a:t>CFD (mm/s)</a:t>
              </a:r>
              <a:endParaRPr kumimoji="1" lang="ja-JP" altLang="en-US" sz="1600"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518" y="2924175"/>
              <a:ext cx="247650" cy="504825"/>
            </a:xfrm>
            <a:prstGeom prst="rect">
              <a:avLst/>
            </a:prstGeom>
          </p:spPr>
        </p:pic>
      </p:grpSp>
      <p:grpSp>
        <p:nvGrpSpPr>
          <p:cNvPr id="17" name="グループ化 16"/>
          <p:cNvGrpSpPr/>
          <p:nvPr/>
        </p:nvGrpSpPr>
        <p:grpSpPr>
          <a:xfrm>
            <a:off x="4553098" y="1608646"/>
            <a:ext cx="4514145" cy="3164132"/>
            <a:chOff x="4553098" y="1608646"/>
            <a:chExt cx="4514145" cy="3164132"/>
          </a:xfrm>
        </p:grpSpPr>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1330" t="8105" r="4969" b="2857"/>
            <a:stretch/>
          </p:blipFill>
          <p:spPr>
            <a:xfrm>
              <a:off x="4632384" y="1608646"/>
              <a:ext cx="4256435" cy="2942090"/>
            </a:xfrm>
            <a:prstGeom prst="rect">
              <a:avLst/>
            </a:prstGeom>
          </p:spPr>
        </p:pic>
        <p:sp>
          <p:nvSpPr>
            <p:cNvPr id="12" name="テキスト ボックス 11"/>
            <p:cNvSpPr txBox="1"/>
            <p:nvPr/>
          </p:nvSpPr>
          <p:spPr>
            <a:xfrm>
              <a:off x="5784232" y="4434224"/>
              <a:ext cx="2008563" cy="338554"/>
            </a:xfrm>
            <a:prstGeom prst="rect">
              <a:avLst/>
            </a:prstGeom>
            <a:solidFill>
              <a:schemeClr val="bg1"/>
            </a:solidFill>
          </p:spPr>
          <p:txBody>
            <a:bodyPr wrap="none" rtlCol="0">
              <a:spAutoFit/>
            </a:bodyPr>
            <a:lstStyle/>
            <a:p>
              <a:r>
                <a:rPr kumimoji="1" lang="en-US" altLang="ja-JP" sz="1600" dirty="0"/>
                <a:t>Gold standard (mm/s)</a:t>
              </a:r>
              <a:endParaRPr kumimoji="1" lang="ja-JP" altLang="en-US" sz="1600" dirty="0"/>
            </a:p>
          </p:txBody>
        </p:sp>
        <p:sp>
          <p:nvSpPr>
            <p:cNvPr id="14" name="テキスト ボックス 13"/>
            <p:cNvSpPr txBox="1"/>
            <p:nvPr/>
          </p:nvSpPr>
          <p:spPr>
            <a:xfrm rot="16200000">
              <a:off x="4138272" y="2903462"/>
              <a:ext cx="1168205" cy="338554"/>
            </a:xfrm>
            <a:prstGeom prst="rect">
              <a:avLst/>
            </a:prstGeom>
            <a:solidFill>
              <a:schemeClr val="bg1"/>
            </a:solidFill>
          </p:spPr>
          <p:txBody>
            <a:bodyPr wrap="none" rtlCol="0">
              <a:spAutoFit/>
            </a:bodyPr>
            <a:lstStyle/>
            <a:p>
              <a:r>
                <a:rPr kumimoji="1" lang="en-US" altLang="ja-JP" sz="1600" dirty="0"/>
                <a:t>CFD (mm/s)</a:t>
              </a:r>
              <a:endParaRPr kumimoji="1" lang="ja-JP" altLang="en-US" sz="1600" dirty="0"/>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593" y="2902909"/>
              <a:ext cx="247650" cy="504825"/>
            </a:xfrm>
            <a:prstGeom prst="rect">
              <a:avLst/>
            </a:prstGeom>
          </p:spPr>
        </p:pic>
      </p:grpSp>
    </p:spTree>
    <p:extLst>
      <p:ext uri="{BB962C8B-B14F-4D97-AF65-F5344CB8AC3E}">
        <p14:creationId xmlns:p14="http://schemas.microsoft.com/office/powerpoint/2010/main" val="390523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35317" y="0"/>
            <a:ext cx="3673366" cy="860479"/>
          </a:xfrm>
        </p:spPr>
        <p:txBody>
          <a:bodyPr/>
          <a:lstStyle/>
          <a:p>
            <a:r>
              <a:rPr kumimoji="1" lang="en-US" altLang="ja-JP" dirty="0"/>
              <a:t>RESULTS 5</a:t>
            </a:r>
            <a:endParaRPr kumimoji="1" lang="ja-JP" altLang="en-US" dirty="0"/>
          </a:p>
        </p:txBody>
      </p:sp>
      <p:sp>
        <p:nvSpPr>
          <p:cNvPr id="9" name="テキスト ボックス 8"/>
          <p:cNvSpPr txBox="1"/>
          <p:nvPr/>
        </p:nvSpPr>
        <p:spPr>
          <a:xfrm>
            <a:off x="0" y="4953627"/>
            <a:ext cx="4572000" cy="978037"/>
          </a:xfrm>
          <a:prstGeom prst="rect">
            <a:avLst/>
          </a:prstGeom>
          <a:noFill/>
        </p:spPr>
        <p:txBody>
          <a:bodyPr wrap="square" lIns="54178" tIns="27089" rIns="54178" bIns="27089" rtlCol="0">
            <a:spAutoFit/>
          </a:bodyPr>
          <a:lstStyle/>
          <a:p>
            <a:r>
              <a:rPr lang="en-US" altLang="ja-JP" sz="2000" b="1" dirty="0"/>
              <a:t>Correlation chart between gold standard and CFD with flow volume corrected velocity profile inlet BC</a:t>
            </a:r>
            <a:endParaRPr lang="ja-JP" altLang="en-US" sz="2000" b="1" dirty="0"/>
          </a:p>
        </p:txBody>
      </p:sp>
      <p:sp>
        <p:nvSpPr>
          <p:cNvPr id="10" name="テキスト ボックス 9"/>
          <p:cNvSpPr txBox="1"/>
          <p:nvPr/>
        </p:nvSpPr>
        <p:spPr>
          <a:xfrm>
            <a:off x="4667546" y="5004332"/>
            <a:ext cx="4476454" cy="670260"/>
          </a:xfrm>
          <a:prstGeom prst="rect">
            <a:avLst/>
          </a:prstGeom>
          <a:noFill/>
        </p:spPr>
        <p:txBody>
          <a:bodyPr wrap="square" lIns="54178" tIns="27089" rIns="54178" bIns="27089" rtlCol="0">
            <a:spAutoFit/>
          </a:bodyPr>
          <a:lstStyle/>
          <a:p>
            <a:r>
              <a:rPr lang="en-US" altLang="ja-JP" sz="2000" b="1" dirty="0"/>
              <a:t>Correlation chart between gold standard and CFD with flow volume inlet BC</a:t>
            </a:r>
            <a:endParaRPr lang="ja-JP" altLang="en-US" sz="2000" b="1" dirty="0"/>
          </a:p>
        </p:txBody>
      </p:sp>
      <p:sp>
        <p:nvSpPr>
          <p:cNvPr id="11" name="テキスト ボックス 10"/>
          <p:cNvSpPr txBox="1"/>
          <p:nvPr/>
        </p:nvSpPr>
        <p:spPr>
          <a:xfrm>
            <a:off x="357809" y="795131"/>
            <a:ext cx="3808675" cy="608705"/>
          </a:xfrm>
          <a:prstGeom prst="rect">
            <a:avLst/>
          </a:prstGeom>
          <a:noFill/>
        </p:spPr>
        <p:txBody>
          <a:bodyPr wrap="square" lIns="54178" tIns="27089" rIns="54178" bIns="27089" rtlCol="0">
            <a:spAutoFit/>
          </a:bodyPr>
          <a:lstStyle/>
          <a:p>
            <a:r>
              <a:rPr lang="en-US" altLang="ja-JP" b="1" dirty="0"/>
              <a:t>Correlation coefficient in vector length, 0.998213</a:t>
            </a:r>
          </a:p>
        </p:txBody>
      </p:sp>
      <p:sp>
        <p:nvSpPr>
          <p:cNvPr id="12" name="テキスト ボックス 11"/>
          <p:cNvSpPr txBox="1"/>
          <p:nvPr/>
        </p:nvSpPr>
        <p:spPr>
          <a:xfrm>
            <a:off x="4834393" y="803082"/>
            <a:ext cx="3816626" cy="608705"/>
          </a:xfrm>
          <a:prstGeom prst="rect">
            <a:avLst/>
          </a:prstGeom>
          <a:noFill/>
        </p:spPr>
        <p:txBody>
          <a:bodyPr wrap="square" lIns="54178" tIns="27089" rIns="54178" bIns="27089" rtlCol="0">
            <a:spAutoFit/>
          </a:bodyPr>
          <a:lstStyle/>
          <a:p>
            <a:r>
              <a:rPr lang="en-US" altLang="ja-JP" b="1" dirty="0"/>
              <a:t>Correlation coefficient in vector length, 0.992992</a:t>
            </a:r>
          </a:p>
        </p:txBody>
      </p:sp>
      <p:sp>
        <p:nvSpPr>
          <p:cNvPr id="2" name="テキスト プレースホルダー 1"/>
          <p:cNvSpPr>
            <a:spLocks noGrp="1"/>
          </p:cNvSpPr>
          <p:nvPr>
            <p:ph type="body" idx="4294967295"/>
          </p:nvPr>
        </p:nvSpPr>
        <p:spPr>
          <a:xfrm>
            <a:off x="0" y="5964072"/>
            <a:ext cx="8730046" cy="893928"/>
          </a:xfrm>
        </p:spPr>
        <p:txBody>
          <a:bodyPr>
            <a:noAutofit/>
          </a:bodyPr>
          <a:lstStyle/>
          <a:p>
            <a:pPr marL="0" marR="0" indent="0" algn="ctr" defTabSz="913542"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800" kern="1200" dirty="0">
                <a:solidFill>
                  <a:schemeClr val="tx1"/>
                </a:solidFill>
                <a:effectLst/>
              </a:rPr>
              <a:t>Comparison of correlation coefficients of </a:t>
            </a:r>
            <a:r>
              <a:rPr kumimoji="1" lang="en-US" altLang="ja-JP" sz="2800" b="1" kern="1200" dirty="0">
                <a:solidFill>
                  <a:srgbClr val="FF0000"/>
                </a:solidFill>
                <a:effectLst/>
              </a:rPr>
              <a:t>vector length </a:t>
            </a:r>
            <a:r>
              <a:rPr kumimoji="1" lang="en-US" altLang="ja-JP" sz="2800" kern="1200" dirty="0">
                <a:solidFill>
                  <a:schemeClr val="tx1"/>
                </a:solidFill>
                <a:effectLst/>
              </a:rPr>
              <a:t>between gold standard  and two types of CFD </a:t>
            </a:r>
            <a:endParaRPr lang="ja-JP" altLang="ja-JP" sz="2800" dirty="0">
              <a:effectLst/>
            </a:endParaRPr>
          </a:p>
        </p:txBody>
      </p:sp>
      <p:grpSp>
        <p:nvGrpSpPr>
          <p:cNvPr id="7" name="グループ化 6"/>
          <p:cNvGrpSpPr/>
          <p:nvPr/>
        </p:nvGrpSpPr>
        <p:grpSpPr>
          <a:xfrm>
            <a:off x="27081" y="1484416"/>
            <a:ext cx="4347233" cy="3411980"/>
            <a:chOff x="27081" y="1484416"/>
            <a:chExt cx="4347233" cy="341198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78" t="8284" r="1770" b="1884"/>
            <a:stretch/>
          </p:blipFill>
          <p:spPr bwMode="auto">
            <a:xfrm>
              <a:off x="205053" y="1484416"/>
              <a:ext cx="4169261" cy="330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372185" y="4557842"/>
              <a:ext cx="2008563" cy="338554"/>
            </a:xfrm>
            <a:prstGeom prst="rect">
              <a:avLst/>
            </a:prstGeom>
            <a:solidFill>
              <a:schemeClr val="bg1"/>
            </a:solidFill>
          </p:spPr>
          <p:txBody>
            <a:bodyPr wrap="none" rtlCol="0">
              <a:spAutoFit/>
            </a:bodyPr>
            <a:lstStyle/>
            <a:p>
              <a:r>
                <a:rPr kumimoji="1" lang="en-US" altLang="ja-JP" sz="1600" dirty="0"/>
                <a:t>Gold standard (mm/s)</a:t>
              </a:r>
              <a:endParaRPr kumimoji="1" lang="ja-JP" altLang="en-US" sz="1600" dirty="0"/>
            </a:p>
          </p:txBody>
        </p:sp>
        <p:sp>
          <p:nvSpPr>
            <p:cNvPr id="14" name="テキスト ボックス 13"/>
            <p:cNvSpPr txBox="1"/>
            <p:nvPr/>
          </p:nvSpPr>
          <p:spPr>
            <a:xfrm rot="16200000">
              <a:off x="-473495" y="2839738"/>
              <a:ext cx="1339705" cy="338554"/>
            </a:xfrm>
            <a:prstGeom prst="rect">
              <a:avLst/>
            </a:prstGeom>
            <a:solidFill>
              <a:schemeClr val="bg1"/>
            </a:solidFill>
          </p:spPr>
          <p:txBody>
            <a:bodyPr wrap="square" rtlCol="0">
              <a:spAutoFit/>
            </a:bodyPr>
            <a:lstStyle/>
            <a:p>
              <a:pPr algn="ctr"/>
              <a:r>
                <a:rPr kumimoji="1" lang="en-US" altLang="ja-JP" sz="1600" dirty="0"/>
                <a:t>CFD (mm/s)</a:t>
              </a:r>
              <a:endParaRPr kumimoji="1" lang="ja-JP" altLang="en-US" sz="1600" dirty="0"/>
            </a:p>
          </p:txBody>
        </p:sp>
      </p:grpSp>
      <p:grpSp>
        <p:nvGrpSpPr>
          <p:cNvPr id="8" name="グループ化 7"/>
          <p:cNvGrpSpPr/>
          <p:nvPr/>
        </p:nvGrpSpPr>
        <p:grpSpPr>
          <a:xfrm>
            <a:off x="4519495" y="1442173"/>
            <a:ext cx="4227121" cy="3447136"/>
            <a:chOff x="4519495" y="1442173"/>
            <a:chExt cx="4227121" cy="3447136"/>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53" t="7084" r="2122" b="2683"/>
            <a:stretch/>
          </p:blipFill>
          <p:spPr bwMode="auto">
            <a:xfrm>
              <a:off x="4680810" y="1442173"/>
              <a:ext cx="4065806" cy="331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5898982" y="4550755"/>
              <a:ext cx="2008563" cy="338554"/>
            </a:xfrm>
            <a:prstGeom prst="rect">
              <a:avLst/>
            </a:prstGeom>
            <a:solidFill>
              <a:schemeClr val="bg1"/>
            </a:solidFill>
          </p:spPr>
          <p:txBody>
            <a:bodyPr wrap="none" rtlCol="0">
              <a:spAutoFit/>
            </a:bodyPr>
            <a:lstStyle/>
            <a:p>
              <a:r>
                <a:rPr kumimoji="1" lang="en-US" altLang="ja-JP" sz="1600" dirty="0"/>
                <a:t>Gold standard (mm/s)</a:t>
              </a:r>
              <a:endParaRPr kumimoji="1" lang="ja-JP" altLang="en-US" sz="1600" dirty="0"/>
            </a:p>
          </p:txBody>
        </p:sp>
        <p:sp>
          <p:nvSpPr>
            <p:cNvPr id="16" name="テキスト ボックス 15"/>
            <p:cNvSpPr txBox="1"/>
            <p:nvPr/>
          </p:nvSpPr>
          <p:spPr>
            <a:xfrm rot="16200000">
              <a:off x="4018919" y="2820776"/>
              <a:ext cx="1339705" cy="338554"/>
            </a:xfrm>
            <a:prstGeom prst="rect">
              <a:avLst/>
            </a:prstGeom>
            <a:solidFill>
              <a:schemeClr val="bg1"/>
            </a:solidFill>
          </p:spPr>
          <p:txBody>
            <a:bodyPr wrap="square" rtlCol="0">
              <a:spAutoFit/>
            </a:bodyPr>
            <a:lstStyle/>
            <a:p>
              <a:pPr algn="ctr"/>
              <a:r>
                <a:rPr kumimoji="1" lang="en-US" altLang="ja-JP" sz="1600" dirty="0"/>
                <a:t>CFD (mm/s)</a:t>
              </a:r>
              <a:endParaRPr kumimoji="1" lang="ja-JP" altLang="en-US" sz="1600" dirty="0"/>
            </a:p>
          </p:txBody>
        </p:sp>
      </p:grpSp>
    </p:spTree>
    <p:extLst>
      <p:ext uri="{BB962C8B-B14F-4D97-AF65-F5344CB8AC3E}">
        <p14:creationId xmlns:p14="http://schemas.microsoft.com/office/powerpoint/2010/main" val="46855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7732" y="0"/>
            <a:ext cx="3568535" cy="817892"/>
          </a:xfrm>
        </p:spPr>
        <p:txBody>
          <a:bodyPr/>
          <a:lstStyle/>
          <a:p>
            <a:r>
              <a:rPr lang="en-US" altLang="ja-JP" dirty="0"/>
              <a:t>RESULTS 6</a:t>
            </a:r>
            <a:endParaRPr kumimoji="1" lang="ja-JP" altLang="en-US" dirty="0"/>
          </a:p>
        </p:txBody>
      </p:sp>
      <p:grpSp>
        <p:nvGrpSpPr>
          <p:cNvPr id="8" name="グループ化 7"/>
          <p:cNvGrpSpPr/>
          <p:nvPr/>
        </p:nvGrpSpPr>
        <p:grpSpPr>
          <a:xfrm>
            <a:off x="1163781" y="855022"/>
            <a:ext cx="6816437" cy="4275117"/>
            <a:chOff x="1163781" y="855022"/>
            <a:chExt cx="6816437" cy="427511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8" t="9881" r="655" b="2027"/>
            <a:stretch/>
          </p:blipFill>
          <p:spPr bwMode="auto">
            <a:xfrm>
              <a:off x="1163781" y="855022"/>
              <a:ext cx="6816437" cy="427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79" t="80484" r="29828" b="11595"/>
            <a:stretch/>
          </p:blipFill>
          <p:spPr bwMode="auto">
            <a:xfrm>
              <a:off x="1852560" y="4310746"/>
              <a:ext cx="3895107" cy="38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rot="16200000">
              <a:off x="106700" y="2671238"/>
              <a:ext cx="2634696" cy="400110"/>
            </a:xfrm>
            <a:prstGeom prst="rect">
              <a:avLst/>
            </a:prstGeom>
            <a:solidFill>
              <a:schemeClr val="bg1"/>
            </a:solidFill>
          </p:spPr>
          <p:txBody>
            <a:bodyPr wrap="none" rtlCol="0">
              <a:spAutoFit/>
            </a:bodyPr>
            <a:lstStyle/>
            <a:p>
              <a:r>
                <a:rPr kumimoji="1" lang="en-US" altLang="ja-JP" sz="2000" dirty="0"/>
                <a:t>Number of </a:t>
              </a:r>
              <a:r>
                <a:rPr lang="en-US" altLang="ja-JP" sz="2000" dirty="0"/>
                <a:t>vector point</a:t>
              </a:r>
              <a:endParaRPr kumimoji="1" lang="ja-JP" altLang="en-US" sz="2000" dirty="0"/>
            </a:p>
          </p:txBody>
        </p:sp>
        <p:sp>
          <p:nvSpPr>
            <p:cNvPr id="6" name="テキスト ボックス 5"/>
            <p:cNvSpPr txBox="1"/>
            <p:nvPr/>
          </p:nvSpPr>
          <p:spPr>
            <a:xfrm>
              <a:off x="2646218" y="4700649"/>
              <a:ext cx="2932534" cy="400110"/>
            </a:xfrm>
            <a:prstGeom prst="rect">
              <a:avLst/>
            </a:prstGeom>
            <a:solidFill>
              <a:schemeClr val="bg1"/>
            </a:solidFill>
          </p:spPr>
          <p:txBody>
            <a:bodyPr wrap="none" rtlCol="0">
              <a:spAutoFit/>
            </a:bodyPr>
            <a:lstStyle/>
            <a:p>
              <a:r>
                <a:rPr kumimoji="1" lang="en-US" altLang="ja-JP" sz="2000" dirty="0"/>
                <a:t>Angle difference (degrees)</a:t>
              </a:r>
              <a:endParaRPr kumimoji="1" lang="ja-JP" altLang="en-US" sz="2000" dirty="0"/>
            </a:p>
          </p:txBody>
        </p:sp>
      </p:grpSp>
      <p:sp>
        <p:nvSpPr>
          <p:cNvPr id="7" name="テキスト プレースホルダー 6"/>
          <p:cNvSpPr>
            <a:spLocks noGrp="1"/>
          </p:cNvSpPr>
          <p:nvPr>
            <p:ph type="body" idx="4294967295"/>
          </p:nvPr>
        </p:nvSpPr>
        <p:spPr>
          <a:xfrm>
            <a:off x="177421" y="5554639"/>
            <a:ext cx="8816454" cy="941696"/>
          </a:xfrm>
        </p:spPr>
        <p:txBody>
          <a:bodyPr>
            <a:normAutofit fontScale="92500" lnSpcReduction="10000"/>
          </a:bodyPr>
          <a:lstStyle/>
          <a:p>
            <a:pPr marL="0" indent="0" algn="ctr">
              <a:buNone/>
            </a:pPr>
            <a:r>
              <a:rPr kumimoji="1" lang="en-US" altLang="ja-JP" dirty="0"/>
              <a:t>Angle </a:t>
            </a:r>
            <a:r>
              <a:rPr lang="en-US" altLang="ja-JP" dirty="0"/>
              <a:t>differences of vectors of two types of CFD from those of gold standard  at each corresponding point</a:t>
            </a:r>
            <a:endParaRPr kumimoji="1" lang="ja-JP" altLang="en-US" dirty="0"/>
          </a:p>
        </p:txBody>
      </p:sp>
    </p:spTree>
    <p:extLst>
      <p:ext uri="{BB962C8B-B14F-4D97-AF65-F5344CB8AC3E}">
        <p14:creationId xmlns:p14="http://schemas.microsoft.com/office/powerpoint/2010/main" val="285720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9602" y="0"/>
            <a:ext cx="3924795" cy="891480"/>
          </a:xfrm>
        </p:spPr>
        <p:txBody>
          <a:bodyPr/>
          <a:lstStyle/>
          <a:p>
            <a:r>
              <a:rPr kumimoji="1" lang="en-US" altLang="ja-JP" dirty="0"/>
              <a:t>RESULTS</a:t>
            </a:r>
            <a:r>
              <a:rPr kumimoji="1" lang="en-US" altLang="ja-JP" baseline="0" dirty="0"/>
              <a:t> 7</a:t>
            </a:r>
            <a:endParaRPr kumimoji="1" lang="ja-JP" altLang="en-US" dirty="0"/>
          </a:p>
        </p:txBody>
      </p:sp>
      <p:sp>
        <p:nvSpPr>
          <p:cNvPr id="3" name="コンテンツ プレースホルダー 2"/>
          <p:cNvSpPr>
            <a:spLocks noGrp="1"/>
          </p:cNvSpPr>
          <p:nvPr>
            <p:ph idx="1"/>
          </p:nvPr>
        </p:nvSpPr>
        <p:spPr>
          <a:xfrm>
            <a:off x="1799551" y="5735782"/>
            <a:ext cx="5544897" cy="581891"/>
          </a:xfrm>
        </p:spPr>
        <p:txBody>
          <a:bodyPr>
            <a:noAutofit/>
          </a:bodyPr>
          <a:lstStyle/>
          <a:p>
            <a:pPr marL="0" marR="0" lvl="0" indent="0" algn="ctr" defTabSz="913542" rtl="0" eaLnBrk="1" fontAlgn="auto" latinLnBrk="0" hangingPunct="1">
              <a:lnSpc>
                <a:spcPct val="100000"/>
              </a:lnSpc>
              <a:spcBef>
                <a:spcPct val="0"/>
              </a:spcBef>
              <a:spcAft>
                <a:spcPts val="0"/>
              </a:spcAft>
              <a:buClrTx/>
              <a:buSzTx/>
              <a:buFontTx/>
              <a:buNone/>
              <a:tabLst/>
              <a:defRPr/>
            </a:pPr>
            <a:r>
              <a:rPr kumimoji="1" lang="en-US" altLang="ja-JP" sz="3600" kern="1200" dirty="0">
                <a:solidFill>
                  <a:schemeClr val="tx1"/>
                </a:solidFill>
                <a:effectLst/>
                <a:latin typeface="+mj-lt"/>
                <a:ea typeface="+mj-ea"/>
                <a:cs typeface="+mj-cs"/>
              </a:rPr>
              <a:t>Comparison  of streamlines</a:t>
            </a:r>
            <a:endParaRPr kumimoji="1" lang="ja-JP" altLang="ja-JP" sz="3600" kern="1200" dirty="0">
              <a:solidFill>
                <a:schemeClr val="tx1"/>
              </a:solidFill>
              <a:effectLst/>
              <a:latin typeface="+mj-lt"/>
              <a:ea typeface="+mj-ea"/>
              <a:cs typeface="+mj-cs"/>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5" y="1017553"/>
            <a:ext cx="2944728" cy="296677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236" y="992060"/>
            <a:ext cx="2952931" cy="298522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383" y="976516"/>
            <a:ext cx="2948828" cy="2989842"/>
          </a:xfrm>
          <a:prstGeom prst="rect">
            <a:avLst/>
          </a:prstGeom>
        </p:spPr>
      </p:pic>
      <p:sp>
        <p:nvSpPr>
          <p:cNvPr id="11" name="テキスト ボックス 10"/>
          <p:cNvSpPr txBox="1"/>
          <p:nvPr/>
        </p:nvSpPr>
        <p:spPr>
          <a:xfrm>
            <a:off x="776784" y="4291357"/>
            <a:ext cx="1422380" cy="793371"/>
          </a:xfrm>
          <a:prstGeom prst="rect">
            <a:avLst/>
          </a:prstGeom>
          <a:noFill/>
        </p:spPr>
        <p:txBody>
          <a:bodyPr wrap="square" lIns="54178" tIns="27089" rIns="54178" bIns="27089" rtlCol="0">
            <a:spAutoFit/>
          </a:bodyPr>
          <a:lstStyle/>
          <a:p>
            <a:pPr algn="ctr"/>
            <a:r>
              <a:rPr kumimoji="1" lang="en-US" altLang="ja-JP" sz="2400" b="1" dirty="0"/>
              <a:t>Gold standard</a:t>
            </a:r>
            <a:endParaRPr kumimoji="1" lang="ja-JP" altLang="en-US" sz="2400" b="1" dirty="0"/>
          </a:p>
        </p:txBody>
      </p:sp>
      <p:sp>
        <p:nvSpPr>
          <p:cNvPr id="12" name="テキスト ボックス 11"/>
          <p:cNvSpPr txBox="1"/>
          <p:nvPr/>
        </p:nvSpPr>
        <p:spPr>
          <a:xfrm>
            <a:off x="3002507" y="4121624"/>
            <a:ext cx="3138985" cy="1162703"/>
          </a:xfrm>
          <a:prstGeom prst="rect">
            <a:avLst/>
          </a:prstGeom>
          <a:noFill/>
        </p:spPr>
        <p:txBody>
          <a:bodyPr wrap="square" lIns="54178" tIns="27089" rIns="54178" bIns="27089" rtlCol="0">
            <a:spAutoFit/>
          </a:bodyPr>
          <a:lstStyle/>
          <a:p>
            <a:pPr algn="ctr"/>
            <a:r>
              <a:rPr lang="en-US" altLang="ja-JP" sz="2400" b="1" dirty="0"/>
              <a:t>CFD with flow volume corrected velocity profile inlet BC</a:t>
            </a:r>
            <a:endParaRPr kumimoji="1" lang="en-US" altLang="ja-JP" sz="2400" b="1" dirty="0"/>
          </a:p>
        </p:txBody>
      </p:sp>
      <p:sp>
        <p:nvSpPr>
          <p:cNvPr id="13" name="テキスト ボックス 12"/>
          <p:cNvSpPr txBox="1"/>
          <p:nvPr/>
        </p:nvSpPr>
        <p:spPr>
          <a:xfrm>
            <a:off x="6414449" y="4244454"/>
            <a:ext cx="2304344" cy="793371"/>
          </a:xfrm>
          <a:prstGeom prst="rect">
            <a:avLst/>
          </a:prstGeom>
          <a:noFill/>
        </p:spPr>
        <p:txBody>
          <a:bodyPr wrap="square" lIns="54178" tIns="27089" rIns="54178" bIns="27089" rtlCol="0">
            <a:spAutoFit/>
          </a:bodyPr>
          <a:lstStyle/>
          <a:p>
            <a:pPr algn="ctr"/>
            <a:r>
              <a:rPr lang="en-US" altLang="ja-JP" sz="2400" b="1" dirty="0"/>
              <a:t>CFD with flow volume inlet BC</a:t>
            </a:r>
            <a:endParaRPr kumimoji="1" lang="en-US" altLang="ja-JP" sz="2400" b="1" dirty="0"/>
          </a:p>
        </p:txBody>
      </p:sp>
    </p:spTree>
    <p:extLst>
      <p:ext uri="{BB962C8B-B14F-4D97-AF65-F5344CB8AC3E}">
        <p14:creationId xmlns:p14="http://schemas.microsoft.com/office/powerpoint/2010/main" val="1818452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0273" y="0"/>
            <a:ext cx="3583454" cy="901087"/>
          </a:xfrm>
        </p:spPr>
        <p:txBody>
          <a:bodyPr/>
          <a:lstStyle/>
          <a:p>
            <a:r>
              <a:rPr kumimoji="1" lang="en-US" altLang="ja-JP" dirty="0"/>
              <a:t>RESULTS 8</a:t>
            </a:r>
            <a:endParaRPr kumimoji="1" lang="ja-JP" altLang="en-US" dirty="0"/>
          </a:p>
        </p:txBody>
      </p:sp>
      <p:sp>
        <p:nvSpPr>
          <p:cNvPr id="3" name="コンテンツ プレースホルダー 2"/>
          <p:cNvSpPr>
            <a:spLocks noGrp="1"/>
          </p:cNvSpPr>
          <p:nvPr>
            <p:ph idx="1"/>
          </p:nvPr>
        </p:nvSpPr>
        <p:spPr>
          <a:xfrm>
            <a:off x="2375756" y="6167866"/>
            <a:ext cx="4392488" cy="690134"/>
          </a:xfrm>
        </p:spPr>
        <p:txBody>
          <a:bodyPr>
            <a:noAutofit/>
          </a:bodyPr>
          <a:lstStyle/>
          <a:p>
            <a:pPr marL="0" marR="0" lvl="0" indent="0" algn="ctr" defTabSz="913542" rtl="0" eaLnBrk="1" fontAlgn="auto" latinLnBrk="0" hangingPunct="1">
              <a:lnSpc>
                <a:spcPct val="100000"/>
              </a:lnSpc>
              <a:spcBef>
                <a:spcPct val="0"/>
              </a:spcBef>
              <a:spcAft>
                <a:spcPts val="0"/>
              </a:spcAft>
              <a:buClrTx/>
              <a:buSzTx/>
              <a:buNone/>
              <a:tabLst/>
              <a:defRPr/>
            </a:pPr>
            <a:r>
              <a:rPr lang="en-US" altLang="ja-JP" sz="3600" dirty="0">
                <a:latin typeface="+mj-lt"/>
                <a:ea typeface="+mj-ea"/>
                <a:cs typeface="+mj-cs"/>
              </a:rPr>
              <a:t>Comparison of WSS</a:t>
            </a:r>
            <a:endParaRPr kumimoji="1" lang="ja-JP" altLang="en-US" sz="36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4" y="1117968"/>
            <a:ext cx="2992583" cy="3039343"/>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698" y="1124658"/>
            <a:ext cx="2996739" cy="3029990"/>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546" y="1103470"/>
            <a:ext cx="2992583" cy="3039343"/>
          </a:xfrm>
          <a:prstGeom prst="rect">
            <a:avLst/>
          </a:prstGeom>
        </p:spPr>
      </p:pic>
      <p:sp>
        <p:nvSpPr>
          <p:cNvPr id="10" name="テキスト ボックス 9"/>
          <p:cNvSpPr txBox="1"/>
          <p:nvPr/>
        </p:nvSpPr>
        <p:spPr>
          <a:xfrm>
            <a:off x="776784" y="4345949"/>
            <a:ext cx="1422380" cy="793371"/>
          </a:xfrm>
          <a:prstGeom prst="rect">
            <a:avLst/>
          </a:prstGeom>
          <a:noFill/>
        </p:spPr>
        <p:txBody>
          <a:bodyPr wrap="square" lIns="54178" tIns="27089" rIns="54178" bIns="27089" rtlCol="0">
            <a:spAutoFit/>
          </a:bodyPr>
          <a:lstStyle/>
          <a:p>
            <a:pPr algn="ctr"/>
            <a:r>
              <a:rPr kumimoji="1" lang="en-US" altLang="ja-JP" sz="2400" b="1" dirty="0"/>
              <a:t>Gold standard</a:t>
            </a:r>
            <a:endParaRPr kumimoji="1" lang="ja-JP" altLang="en-US" sz="2400" b="1" dirty="0"/>
          </a:p>
        </p:txBody>
      </p:sp>
      <p:sp>
        <p:nvSpPr>
          <p:cNvPr id="14" name="テキスト ボックス 13"/>
          <p:cNvSpPr txBox="1"/>
          <p:nvPr/>
        </p:nvSpPr>
        <p:spPr>
          <a:xfrm>
            <a:off x="3002507" y="4176216"/>
            <a:ext cx="3138985" cy="1162703"/>
          </a:xfrm>
          <a:prstGeom prst="rect">
            <a:avLst/>
          </a:prstGeom>
          <a:noFill/>
        </p:spPr>
        <p:txBody>
          <a:bodyPr wrap="square" lIns="54178" tIns="27089" rIns="54178" bIns="27089" rtlCol="0">
            <a:spAutoFit/>
          </a:bodyPr>
          <a:lstStyle/>
          <a:p>
            <a:pPr algn="ctr"/>
            <a:r>
              <a:rPr lang="en-US" altLang="ja-JP" sz="2400" b="1" dirty="0"/>
              <a:t>CFD with flow volume corrected velocity profile inlet BC</a:t>
            </a:r>
            <a:endParaRPr kumimoji="1" lang="en-US" altLang="ja-JP" sz="2400" b="1" dirty="0"/>
          </a:p>
        </p:txBody>
      </p:sp>
      <p:sp>
        <p:nvSpPr>
          <p:cNvPr id="15" name="テキスト ボックス 14"/>
          <p:cNvSpPr txBox="1"/>
          <p:nvPr/>
        </p:nvSpPr>
        <p:spPr>
          <a:xfrm>
            <a:off x="6414449" y="4299046"/>
            <a:ext cx="2304344" cy="793371"/>
          </a:xfrm>
          <a:prstGeom prst="rect">
            <a:avLst/>
          </a:prstGeom>
          <a:noFill/>
        </p:spPr>
        <p:txBody>
          <a:bodyPr wrap="square" lIns="54178" tIns="27089" rIns="54178" bIns="27089" rtlCol="0">
            <a:spAutoFit/>
          </a:bodyPr>
          <a:lstStyle/>
          <a:p>
            <a:pPr algn="ctr"/>
            <a:r>
              <a:rPr lang="en-US" altLang="ja-JP" sz="2400" b="1" dirty="0"/>
              <a:t>CFD with flow volume inlet BC</a:t>
            </a:r>
            <a:endParaRPr kumimoji="1" lang="en-US" altLang="ja-JP" sz="2400" b="1" dirty="0"/>
          </a:p>
        </p:txBody>
      </p:sp>
    </p:spTree>
    <p:extLst>
      <p:ext uri="{BB962C8B-B14F-4D97-AF65-F5344CB8AC3E}">
        <p14:creationId xmlns:p14="http://schemas.microsoft.com/office/powerpoint/2010/main" val="62182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2492" y="15506"/>
            <a:ext cx="6059016" cy="778098"/>
          </a:xfrm>
        </p:spPr>
        <p:txBody>
          <a:bodyPr/>
          <a:lstStyle/>
          <a:p>
            <a:r>
              <a:rPr kumimoji="1" lang="en-US" altLang="ja-JP" dirty="0"/>
              <a:t>BACKGROUND</a:t>
            </a:r>
            <a:endParaRPr kumimoji="1" lang="ja-JP" altLang="en-US" dirty="0"/>
          </a:p>
        </p:txBody>
      </p:sp>
      <p:sp>
        <p:nvSpPr>
          <p:cNvPr id="3" name="コンテンツ プレースホルダー 2"/>
          <p:cNvSpPr>
            <a:spLocks noGrp="1"/>
          </p:cNvSpPr>
          <p:nvPr>
            <p:ph idx="1"/>
          </p:nvPr>
        </p:nvSpPr>
        <p:spPr>
          <a:xfrm>
            <a:off x="0" y="693453"/>
            <a:ext cx="9144000" cy="6618117"/>
          </a:xfrm>
        </p:spPr>
        <p:txBody>
          <a:bodyPr>
            <a:noAutofit/>
          </a:bodyPr>
          <a:lstStyle/>
          <a:p>
            <a:pPr marL="266450" indent="-266450">
              <a:lnSpc>
                <a:spcPts val="3000"/>
              </a:lnSpc>
              <a:spcBef>
                <a:spcPts val="0"/>
              </a:spcBef>
            </a:pPr>
            <a:r>
              <a:rPr lang="en-US" altLang="ja-JP" sz="2800" dirty="0"/>
              <a:t>Hemodynamics, especially wall shear stress (WSS), plays a very important role in the initiation, progression and rupture of intracranial aneurysms.</a:t>
            </a:r>
            <a:endParaRPr lang="ja-JP" altLang="ja-JP" sz="2800" dirty="0"/>
          </a:p>
          <a:p>
            <a:pPr marL="266450" indent="-266450">
              <a:lnSpc>
                <a:spcPts val="3000"/>
              </a:lnSpc>
              <a:spcBef>
                <a:spcPts val="0"/>
              </a:spcBef>
            </a:pPr>
            <a:r>
              <a:rPr lang="en-US" altLang="ja-JP" sz="2800" dirty="0"/>
              <a:t>Human hemodynamic analysis mainly includes MR fluid dynamics (MRFD) based on 3D cine phase-contrast MR imaging and Computational fluid dynamics</a:t>
            </a:r>
            <a:r>
              <a:rPr lang="ja-JP" altLang="en-US" sz="2800" dirty="0"/>
              <a:t> </a:t>
            </a:r>
            <a:r>
              <a:rPr lang="en-US" altLang="ja-JP" sz="2800" dirty="0"/>
              <a:t>(CFD). They have several merits and deficits.</a:t>
            </a:r>
          </a:p>
          <a:p>
            <a:pPr>
              <a:lnSpc>
                <a:spcPts val="3000"/>
              </a:lnSpc>
              <a:spcBef>
                <a:spcPts val="0"/>
              </a:spcBef>
            </a:pPr>
            <a:r>
              <a:rPr lang="en-US" altLang="ja-JP" sz="2800" dirty="0"/>
              <a:t>MR-based CFD, which uses flow information of 3D cine PC MR as boundary conditions, provides us with intracranial aneurysmal hemodynamics with high spatial resolution and high temporal resolution. However, adequate inlet region length can not be obtained, because imaging slab of 3D cine PC MR is limited due to relatively longer imaging time. </a:t>
            </a:r>
          </a:p>
          <a:p>
            <a:pPr>
              <a:lnSpc>
                <a:spcPts val="3000"/>
              </a:lnSpc>
              <a:spcBef>
                <a:spcPts val="0"/>
              </a:spcBef>
            </a:pPr>
            <a:r>
              <a:rPr lang="en-US" altLang="ja-JP" sz="2800" dirty="0"/>
              <a:t>Inlet velocity profile boundary conditions (BC) or flow volume BC are thought to affect the results of MR-based CFD.</a:t>
            </a:r>
          </a:p>
        </p:txBody>
      </p:sp>
    </p:spTree>
    <p:extLst>
      <p:ext uri="{BB962C8B-B14F-4D97-AF65-F5344CB8AC3E}">
        <p14:creationId xmlns:p14="http://schemas.microsoft.com/office/powerpoint/2010/main" val="246358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419597" y="0"/>
            <a:ext cx="4304805" cy="853518"/>
          </a:xfrm>
        </p:spPr>
        <p:txBody>
          <a:bodyPr/>
          <a:lstStyle/>
          <a:p>
            <a:r>
              <a:rPr kumimoji="1" lang="en-US" altLang="ja-JP" dirty="0"/>
              <a:t>RESULTS 9</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35422" cy="1779803"/>
          </a:xfrm>
          <a:prstGeom prst="rect">
            <a:avLst/>
          </a:prstGeom>
        </p:spPr>
      </p:pic>
      <p:sp>
        <p:nvSpPr>
          <p:cNvPr id="2" name="テキスト プレースホルダー 1"/>
          <p:cNvSpPr>
            <a:spLocks noGrp="1"/>
          </p:cNvSpPr>
          <p:nvPr>
            <p:ph type="body" idx="4294967295"/>
          </p:nvPr>
        </p:nvSpPr>
        <p:spPr>
          <a:xfrm>
            <a:off x="116006" y="5919717"/>
            <a:ext cx="8911988" cy="938283"/>
          </a:xfrm>
        </p:spPr>
        <p:txBody>
          <a:bodyPr>
            <a:normAutofit fontScale="92500"/>
          </a:bodyPr>
          <a:lstStyle/>
          <a:p>
            <a:pPr marL="0" marR="0" lvl="0" indent="0" algn="ctr" defTabSz="913542" rtl="0" eaLnBrk="1" fontAlgn="auto" latinLnBrk="0" hangingPunct="1">
              <a:lnSpc>
                <a:spcPct val="100000"/>
              </a:lnSpc>
              <a:spcBef>
                <a:spcPct val="0"/>
              </a:spcBef>
              <a:spcAft>
                <a:spcPts val="0"/>
              </a:spcAft>
              <a:buClrTx/>
              <a:buSzTx/>
              <a:buFontTx/>
              <a:buNone/>
              <a:tabLst/>
              <a:defRPr/>
            </a:pPr>
            <a:r>
              <a:rPr kumimoji="1" lang="en-US" altLang="ja-JP" sz="2800" kern="1200" dirty="0">
                <a:solidFill>
                  <a:schemeClr val="tx1"/>
                </a:solidFill>
                <a:effectLst/>
                <a:ea typeface="+mj-ea"/>
                <a:cs typeface="+mj-cs"/>
              </a:rPr>
              <a:t>Comparison of correlation coefficients in WSS of the intracranial aneurysm between gold standard  and two types of CFD </a:t>
            </a:r>
            <a:endParaRPr kumimoji="1" lang="ja-JP" altLang="en-US" sz="2800" dirty="0"/>
          </a:p>
        </p:txBody>
      </p:sp>
      <p:sp>
        <p:nvSpPr>
          <p:cNvPr id="8" name="テキスト ボックス 7"/>
          <p:cNvSpPr txBox="1"/>
          <p:nvPr/>
        </p:nvSpPr>
        <p:spPr>
          <a:xfrm>
            <a:off x="1818121" y="685949"/>
            <a:ext cx="2535516" cy="885704"/>
          </a:xfrm>
          <a:prstGeom prst="rect">
            <a:avLst/>
          </a:prstGeom>
          <a:noFill/>
        </p:spPr>
        <p:txBody>
          <a:bodyPr wrap="square" lIns="54178" tIns="27089" rIns="54178" bIns="27089" rtlCol="0">
            <a:spAutoFit/>
          </a:bodyPr>
          <a:lstStyle/>
          <a:p>
            <a:r>
              <a:rPr lang="en-US" altLang="ja-JP" b="1" dirty="0"/>
              <a:t>Correlation coefficient </a:t>
            </a:r>
          </a:p>
          <a:p>
            <a:r>
              <a:rPr lang="en-US" altLang="ja-JP" b="1" dirty="0"/>
              <a:t>in WSS of the intracranial aneurysm, 0.995496</a:t>
            </a:r>
          </a:p>
        </p:txBody>
      </p:sp>
      <p:sp>
        <p:nvSpPr>
          <p:cNvPr id="10" name="テキスト ボックス 9"/>
          <p:cNvSpPr txBox="1"/>
          <p:nvPr/>
        </p:nvSpPr>
        <p:spPr>
          <a:xfrm>
            <a:off x="6076341" y="598366"/>
            <a:ext cx="2521750" cy="885704"/>
          </a:xfrm>
          <a:prstGeom prst="rect">
            <a:avLst/>
          </a:prstGeom>
          <a:noFill/>
        </p:spPr>
        <p:txBody>
          <a:bodyPr wrap="square" lIns="54178" tIns="27089" rIns="54178" bIns="27089" rtlCol="0">
            <a:spAutoFit/>
          </a:bodyPr>
          <a:lstStyle/>
          <a:p>
            <a:r>
              <a:rPr lang="en-US" altLang="ja-JP" b="1" dirty="0"/>
              <a:t>Correlation coefficient </a:t>
            </a:r>
          </a:p>
          <a:p>
            <a:r>
              <a:rPr lang="en-US" altLang="ja-JP" b="1" dirty="0"/>
              <a:t>in WSS of the intracranial aneurysm, 0.981925</a:t>
            </a:r>
          </a:p>
        </p:txBody>
      </p:sp>
      <p:sp>
        <p:nvSpPr>
          <p:cNvPr id="11" name="テキスト ボックス 10"/>
          <p:cNvSpPr txBox="1"/>
          <p:nvPr/>
        </p:nvSpPr>
        <p:spPr>
          <a:xfrm>
            <a:off x="0" y="5024877"/>
            <a:ext cx="4572000" cy="978037"/>
          </a:xfrm>
          <a:prstGeom prst="rect">
            <a:avLst/>
          </a:prstGeom>
          <a:noFill/>
        </p:spPr>
        <p:txBody>
          <a:bodyPr wrap="square" lIns="54178" tIns="27089" rIns="54178" bIns="27089" rtlCol="0">
            <a:spAutoFit/>
          </a:bodyPr>
          <a:lstStyle/>
          <a:p>
            <a:pPr algn="ctr"/>
            <a:r>
              <a:rPr lang="en-US" altLang="ja-JP" sz="2000" b="1" dirty="0"/>
              <a:t>Correlation chart between gold standard and CFD with flow volume corrected velocity profile inlet BC</a:t>
            </a:r>
            <a:endParaRPr lang="ja-JP" altLang="en-US" sz="2000" b="1" dirty="0"/>
          </a:p>
        </p:txBody>
      </p:sp>
      <p:sp>
        <p:nvSpPr>
          <p:cNvPr id="12" name="テキスト ボックス 11"/>
          <p:cNvSpPr txBox="1"/>
          <p:nvPr/>
        </p:nvSpPr>
        <p:spPr>
          <a:xfrm>
            <a:off x="4667546" y="5075582"/>
            <a:ext cx="4476454" cy="670260"/>
          </a:xfrm>
          <a:prstGeom prst="rect">
            <a:avLst/>
          </a:prstGeom>
          <a:noFill/>
        </p:spPr>
        <p:txBody>
          <a:bodyPr wrap="square" lIns="54178" tIns="27089" rIns="54178" bIns="27089" rtlCol="0">
            <a:spAutoFit/>
          </a:bodyPr>
          <a:lstStyle/>
          <a:p>
            <a:pPr algn="ctr"/>
            <a:r>
              <a:rPr lang="en-US" altLang="ja-JP" sz="2000" b="1" dirty="0"/>
              <a:t>Correlation chart between gold standard and CFD with flow volume inlet BC</a:t>
            </a:r>
            <a:endParaRPr lang="ja-JP" altLang="en-US" sz="2000" b="1" dirty="0"/>
          </a:p>
        </p:txBody>
      </p:sp>
      <p:grpSp>
        <p:nvGrpSpPr>
          <p:cNvPr id="3" name="グループ化 2"/>
          <p:cNvGrpSpPr/>
          <p:nvPr/>
        </p:nvGrpSpPr>
        <p:grpSpPr>
          <a:xfrm>
            <a:off x="314999" y="1781299"/>
            <a:ext cx="3863574" cy="3333956"/>
            <a:chOff x="314999" y="1781299"/>
            <a:chExt cx="3863574" cy="3333956"/>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40" t="8310" r="1026" b="2733"/>
            <a:stretch/>
          </p:blipFill>
          <p:spPr bwMode="auto">
            <a:xfrm>
              <a:off x="457200" y="1781299"/>
              <a:ext cx="3721373" cy="322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760069" y="4776701"/>
              <a:ext cx="1355243" cy="338554"/>
            </a:xfrm>
            <a:prstGeom prst="rect">
              <a:avLst/>
            </a:prstGeom>
            <a:solidFill>
              <a:schemeClr val="bg1"/>
            </a:solidFill>
          </p:spPr>
          <p:txBody>
            <a:bodyPr wrap="none" rtlCol="0">
              <a:spAutoFit/>
            </a:bodyPr>
            <a:lstStyle/>
            <a:p>
              <a:r>
                <a:rPr kumimoji="1" lang="en-US" altLang="ja-JP" sz="1600" dirty="0"/>
                <a:t>Gold standard</a:t>
              </a:r>
              <a:endParaRPr kumimoji="1" lang="ja-JP" altLang="en-US" sz="1600" dirty="0"/>
            </a:p>
          </p:txBody>
        </p:sp>
        <p:sp>
          <p:nvSpPr>
            <p:cNvPr id="14" name="テキスト ボックス 13"/>
            <p:cNvSpPr txBox="1"/>
            <p:nvPr/>
          </p:nvSpPr>
          <p:spPr>
            <a:xfrm rot="16200000">
              <a:off x="-185577" y="3144901"/>
              <a:ext cx="1339705" cy="338554"/>
            </a:xfrm>
            <a:prstGeom prst="rect">
              <a:avLst/>
            </a:prstGeom>
            <a:solidFill>
              <a:schemeClr val="bg1"/>
            </a:solidFill>
          </p:spPr>
          <p:txBody>
            <a:bodyPr wrap="square" rtlCol="0">
              <a:spAutoFit/>
            </a:bodyPr>
            <a:lstStyle/>
            <a:p>
              <a:pPr algn="ctr"/>
              <a:r>
                <a:rPr kumimoji="1" lang="en-US" altLang="ja-JP" sz="1600" dirty="0"/>
                <a:t>CFD </a:t>
              </a:r>
              <a:endParaRPr kumimoji="1" lang="ja-JP" altLang="en-US" sz="1600" dirty="0"/>
            </a:p>
          </p:txBody>
        </p:sp>
      </p:grpSp>
      <p:grpSp>
        <p:nvGrpSpPr>
          <p:cNvPr id="6" name="グループ化 5"/>
          <p:cNvGrpSpPr/>
          <p:nvPr/>
        </p:nvGrpSpPr>
        <p:grpSpPr>
          <a:xfrm>
            <a:off x="4885020" y="1749525"/>
            <a:ext cx="3736488" cy="3363753"/>
            <a:chOff x="4885020" y="1749525"/>
            <a:chExt cx="3736488" cy="3363753"/>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367" t="8385" r="3246" b="3521"/>
            <a:stretch/>
          </p:blipFill>
          <p:spPr bwMode="auto">
            <a:xfrm>
              <a:off x="5029200" y="1749525"/>
              <a:ext cx="3592308" cy="321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6341965" y="4774724"/>
              <a:ext cx="1355243" cy="338554"/>
            </a:xfrm>
            <a:prstGeom prst="rect">
              <a:avLst/>
            </a:prstGeom>
            <a:solidFill>
              <a:schemeClr val="bg1"/>
            </a:solidFill>
          </p:spPr>
          <p:txBody>
            <a:bodyPr wrap="none" rtlCol="0">
              <a:spAutoFit/>
            </a:bodyPr>
            <a:lstStyle/>
            <a:p>
              <a:r>
                <a:rPr kumimoji="1" lang="en-US" altLang="ja-JP" sz="1600" dirty="0"/>
                <a:t>Gold standard</a:t>
              </a:r>
              <a:endParaRPr kumimoji="1" lang="ja-JP" altLang="en-US" sz="1600" dirty="0"/>
            </a:p>
          </p:txBody>
        </p:sp>
        <p:sp>
          <p:nvSpPr>
            <p:cNvPr id="16" name="テキスト ボックス 15"/>
            <p:cNvSpPr txBox="1"/>
            <p:nvPr/>
          </p:nvSpPr>
          <p:spPr>
            <a:xfrm rot="16200000">
              <a:off x="4384444" y="3119174"/>
              <a:ext cx="1339705" cy="338554"/>
            </a:xfrm>
            <a:prstGeom prst="rect">
              <a:avLst/>
            </a:prstGeom>
            <a:solidFill>
              <a:schemeClr val="bg1"/>
            </a:solidFill>
          </p:spPr>
          <p:txBody>
            <a:bodyPr wrap="square" rtlCol="0">
              <a:spAutoFit/>
            </a:bodyPr>
            <a:lstStyle/>
            <a:p>
              <a:pPr algn="ctr"/>
              <a:r>
                <a:rPr kumimoji="1" lang="en-US" altLang="ja-JP" sz="1600" dirty="0"/>
                <a:t>CFD </a:t>
              </a:r>
              <a:endParaRPr kumimoji="1" lang="ja-JP" altLang="en-US" sz="1600" dirty="0"/>
            </a:p>
          </p:txBody>
        </p:sp>
      </p:grpSp>
    </p:spTree>
    <p:extLst>
      <p:ext uri="{BB962C8B-B14F-4D97-AF65-F5344CB8AC3E}">
        <p14:creationId xmlns:p14="http://schemas.microsoft.com/office/powerpoint/2010/main" val="194705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419597" y="0"/>
            <a:ext cx="4304805" cy="853518"/>
          </a:xfrm>
        </p:spPr>
        <p:txBody>
          <a:bodyPr/>
          <a:lstStyle/>
          <a:p>
            <a:r>
              <a:rPr kumimoji="1" lang="en-US" altLang="ja-JP" dirty="0"/>
              <a:t>RESULTS 10</a:t>
            </a:r>
            <a:endParaRPr kumimoji="1" lang="ja-JP" altLang="en-US" dirty="0"/>
          </a:p>
        </p:txBody>
      </p:sp>
      <p:sp>
        <p:nvSpPr>
          <p:cNvPr id="2" name="テキスト プレースホルダー 1"/>
          <p:cNvSpPr>
            <a:spLocks noGrp="1"/>
          </p:cNvSpPr>
          <p:nvPr>
            <p:ph type="body" idx="4294967295"/>
          </p:nvPr>
        </p:nvSpPr>
        <p:spPr>
          <a:xfrm>
            <a:off x="68238" y="6033550"/>
            <a:ext cx="8993874" cy="791570"/>
          </a:xfrm>
        </p:spPr>
        <p:txBody>
          <a:bodyPr>
            <a:normAutofit fontScale="62500" lnSpcReduction="20000"/>
          </a:bodyPr>
          <a:lstStyle/>
          <a:p>
            <a:pPr marL="0" marR="0" lvl="0" indent="0" algn="ctr" defTabSz="913542" rtl="0" eaLnBrk="1" fontAlgn="auto" latinLnBrk="0" hangingPunct="1">
              <a:lnSpc>
                <a:spcPct val="100000"/>
              </a:lnSpc>
              <a:spcBef>
                <a:spcPct val="0"/>
              </a:spcBef>
              <a:spcAft>
                <a:spcPts val="0"/>
              </a:spcAft>
              <a:buClrTx/>
              <a:buSzTx/>
              <a:buFontTx/>
              <a:buNone/>
              <a:tabLst/>
              <a:defRPr/>
            </a:pPr>
            <a:r>
              <a:rPr kumimoji="1" lang="en-US" altLang="ja-JP" sz="4400" kern="1200" dirty="0">
                <a:solidFill>
                  <a:schemeClr val="tx1"/>
                </a:solidFill>
                <a:effectLst/>
                <a:latin typeface="+mj-lt"/>
                <a:ea typeface="+mj-ea"/>
                <a:cs typeface="+mj-cs"/>
              </a:rPr>
              <a:t>Comparison of correlation coefficients in WSS of the parent artery between gold standard  and two types of CFD </a:t>
            </a:r>
            <a:endParaRPr kumimoji="1" lang="ja-JP" altLang="en-US" dirty="0"/>
          </a:p>
        </p:txBody>
      </p:sp>
      <p:sp>
        <p:nvSpPr>
          <p:cNvPr id="5" name="テキスト ボックス 4"/>
          <p:cNvSpPr txBox="1"/>
          <p:nvPr/>
        </p:nvSpPr>
        <p:spPr>
          <a:xfrm>
            <a:off x="1859061" y="840859"/>
            <a:ext cx="2726585" cy="906053"/>
          </a:xfrm>
          <a:prstGeom prst="rect">
            <a:avLst/>
          </a:prstGeom>
          <a:noFill/>
        </p:spPr>
        <p:txBody>
          <a:bodyPr wrap="square" lIns="54178" tIns="27089" rIns="54178" bIns="27089" rtlCol="0">
            <a:spAutoFit/>
          </a:bodyPr>
          <a:lstStyle/>
          <a:p>
            <a:r>
              <a:rPr lang="en-US" altLang="ja-JP" b="1" dirty="0"/>
              <a:t>Correlation coefficient </a:t>
            </a:r>
          </a:p>
          <a:p>
            <a:r>
              <a:rPr lang="en-US" altLang="ja-JP" b="1" dirty="0"/>
              <a:t>in WSS of the parent artery, 0.996069</a:t>
            </a:r>
          </a:p>
        </p:txBody>
      </p:sp>
      <p:sp>
        <p:nvSpPr>
          <p:cNvPr id="6" name="テキスト ボックス 5"/>
          <p:cNvSpPr txBox="1"/>
          <p:nvPr/>
        </p:nvSpPr>
        <p:spPr>
          <a:xfrm>
            <a:off x="6047092" y="861926"/>
            <a:ext cx="2742066" cy="884987"/>
          </a:xfrm>
          <a:prstGeom prst="rect">
            <a:avLst/>
          </a:prstGeom>
          <a:noFill/>
        </p:spPr>
        <p:txBody>
          <a:bodyPr wrap="square" lIns="54178" tIns="27089" rIns="54178" bIns="27089" rtlCol="0">
            <a:spAutoFit/>
          </a:bodyPr>
          <a:lstStyle/>
          <a:p>
            <a:r>
              <a:rPr lang="en-US" altLang="ja-JP" b="1" dirty="0"/>
              <a:t>Correlation coefficient </a:t>
            </a:r>
          </a:p>
          <a:p>
            <a:r>
              <a:rPr lang="en-US" altLang="ja-JP" b="1" dirty="0"/>
              <a:t>in WSS of the parent artery, 0.952791</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14514" b="3204"/>
          <a:stretch/>
        </p:blipFill>
        <p:spPr>
          <a:xfrm>
            <a:off x="-1" y="0"/>
            <a:ext cx="1842338" cy="1816925"/>
          </a:xfrm>
          <a:prstGeom prst="rect">
            <a:avLst/>
          </a:prstGeom>
        </p:spPr>
      </p:pic>
      <p:sp>
        <p:nvSpPr>
          <p:cNvPr id="10" name="テキスト ボックス 9"/>
          <p:cNvSpPr txBox="1"/>
          <p:nvPr/>
        </p:nvSpPr>
        <p:spPr>
          <a:xfrm>
            <a:off x="0" y="5013002"/>
            <a:ext cx="4572000" cy="978037"/>
          </a:xfrm>
          <a:prstGeom prst="rect">
            <a:avLst/>
          </a:prstGeom>
          <a:noFill/>
        </p:spPr>
        <p:txBody>
          <a:bodyPr wrap="square" lIns="54178" tIns="27089" rIns="54178" bIns="27089" rtlCol="0">
            <a:spAutoFit/>
          </a:bodyPr>
          <a:lstStyle/>
          <a:p>
            <a:pPr algn="ctr"/>
            <a:r>
              <a:rPr lang="en-US" altLang="ja-JP" sz="2000" b="1" dirty="0"/>
              <a:t>Correlation chart between gold standard and CFD with flow volume corrected velocity profile inlet BC</a:t>
            </a:r>
            <a:endParaRPr lang="ja-JP" altLang="en-US" sz="2000" b="1" dirty="0"/>
          </a:p>
        </p:txBody>
      </p:sp>
      <p:sp>
        <p:nvSpPr>
          <p:cNvPr id="11" name="テキスト ボックス 10"/>
          <p:cNvSpPr txBox="1"/>
          <p:nvPr/>
        </p:nvSpPr>
        <p:spPr>
          <a:xfrm>
            <a:off x="4620046" y="5028082"/>
            <a:ext cx="4476454" cy="670260"/>
          </a:xfrm>
          <a:prstGeom prst="rect">
            <a:avLst/>
          </a:prstGeom>
          <a:noFill/>
        </p:spPr>
        <p:txBody>
          <a:bodyPr wrap="square" lIns="54178" tIns="27089" rIns="54178" bIns="27089" rtlCol="0">
            <a:spAutoFit/>
          </a:bodyPr>
          <a:lstStyle/>
          <a:p>
            <a:pPr algn="ctr"/>
            <a:r>
              <a:rPr lang="en-US" altLang="ja-JP" sz="2000" b="1" dirty="0"/>
              <a:t>Correlation chart between gold standard and CFD with flow volume inlet BC</a:t>
            </a:r>
            <a:endParaRPr lang="ja-JP" altLang="en-US" sz="2000" b="1" dirty="0"/>
          </a:p>
        </p:txBody>
      </p:sp>
      <p:grpSp>
        <p:nvGrpSpPr>
          <p:cNvPr id="7" name="グループ化 6"/>
          <p:cNvGrpSpPr/>
          <p:nvPr/>
        </p:nvGrpSpPr>
        <p:grpSpPr>
          <a:xfrm>
            <a:off x="338749" y="1804419"/>
            <a:ext cx="3826873" cy="3251461"/>
            <a:chOff x="564374" y="1804419"/>
            <a:chExt cx="3826873" cy="3251461"/>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83" t="10503" r="1576" b="4275"/>
            <a:stretch/>
          </p:blipFill>
          <p:spPr bwMode="auto">
            <a:xfrm>
              <a:off x="637952" y="1804419"/>
              <a:ext cx="3753295" cy="310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961944" y="4717326"/>
              <a:ext cx="1355243" cy="338554"/>
            </a:xfrm>
            <a:prstGeom prst="rect">
              <a:avLst/>
            </a:prstGeom>
            <a:solidFill>
              <a:schemeClr val="bg1"/>
            </a:solidFill>
          </p:spPr>
          <p:txBody>
            <a:bodyPr wrap="none" rtlCol="0">
              <a:spAutoFit/>
            </a:bodyPr>
            <a:lstStyle/>
            <a:p>
              <a:r>
                <a:rPr kumimoji="1" lang="en-US" altLang="ja-JP" sz="1600" dirty="0"/>
                <a:t>Gold standard</a:t>
              </a:r>
              <a:endParaRPr kumimoji="1" lang="ja-JP" altLang="en-US" sz="1600" dirty="0"/>
            </a:p>
          </p:txBody>
        </p:sp>
        <p:sp>
          <p:nvSpPr>
            <p:cNvPr id="13" name="テキスト ボックス 12"/>
            <p:cNvSpPr txBox="1"/>
            <p:nvPr/>
          </p:nvSpPr>
          <p:spPr>
            <a:xfrm rot="16200000">
              <a:off x="63798" y="3073651"/>
              <a:ext cx="1339705" cy="338554"/>
            </a:xfrm>
            <a:prstGeom prst="rect">
              <a:avLst/>
            </a:prstGeom>
            <a:solidFill>
              <a:schemeClr val="bg1"/>
            </a:solidFill>
          </p:spPr>
          <p:txBody>
            <a:bodyPr wrap="square" rtlCol="0">
              <a:spAutoFit/>
            </a:bodyPr>
            <a:lstStyle/>
            <a:p>
              <a:pPr algn="ctr"/>
              <a:r>
                <a:rPr kumimoji="1" lang="en-US" altLang="ja-JP" sz="1600" dirty="0"/>
                <a:t>CFD </a:t>
              </a:r>
              <a:endParaRPr kumimoji="1" lang="ja-JP" altLang="en-US" sz="1600" dirty="0"/>
            </a:p>
          </p:txBody>
        </p:sp>
      </p:grpSp>
      <p:grpSp>
        <p:nvGrpSpPr>
          <p:cNvPr id="8" name="グループ化 7"/>
          <p:cNvGrpSpPr/>
          <p:nvPr/>
        </p:nvGrpSpPr>
        <p:grpSpPr>
          <a:xfrm>
            <a:off x="4899384" y="1706219"/>
            <a:ext cx="3776838" cy="3395736"/>
            <a:chOff x="5267509" y="1706219"/>
            <a:chExt cx="3776838" cy="3395736"/>
          </a:xfrm>
        </p:grpSpPr>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80" t="6873" r="1369" b="2585"/>
            <a:stretch/>
          </p:blipFill>
          <p:spPr bwMode="auto">
            <a:xfrm>
              <a:off x="5326912" y="1706219"/>
              <a:ext cx="3717435" cy="332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rot="16200000">
              <a:off x="4766933" y="3130357"/>
              <a:ext cx="1339705" cy="338554"/>
            </a:xfrm>
            <a:prstGeom prst="rect">
              <a:avLst/>
            </a:prstGeom>
            <a:solidFill>
              <a:schemeClr val="bg1"/>
            </a:solidFill>
          </p:spPr>
          <p:txBody>
            <a:bodyPr wrap="square" rtlCol="0">
              <a:spAutoFit/>
            </a:bodyPr>
            <a:lstStyle/>
            <a:p>
              <a:pPr algn="ctr"/>
              <a:r>
                <a:rPr kumimoji="1" lang="en-US" altLang="ja-JP" sz="1600" dirty="0"/>
                <a:t>CFD </a:t>
              </a:r>
              <a:endParaRPr kumimoji="1" lang="ja-JP" altLang="en-US" sz="1600" dirty="0"/>
            </a:p>
          </p:txBody>
        </p:sp>
        <p:sp>
          <p:nvSpPr>
            <p:cNvPr id="15" name="テキスト ボックス 14"/>
            <p:cNvSpPr txBox="1"/>
            <p:nvPr/>
          </p:nvSpPr>
          <p:spPr>
            <a:xfrm>
              <a:off x="6668814" y="4763401"/>
              <a:ext cx="1355243" cy="338554"/>
            </a:xfrm>
            <a:prstGeom prst="rect">
              <a:avLst/>
            </a:prstGeom>
            <a:solidFill>
              <a:schemeClr val="bg1"/>
            </a:solidFill>
          </p:spPr>
          <p:txBody>
            <a:bodyPr wrap="none" rtlCol="0">
              <a:spAutoFit/>
            </a:bodyPr>
            <a:lstStyle/>
            <a:p>
              <a:r>
                <a:rPr kumimoji="1" lang="en-US" altLang="ja-JP" sz="1600" dirty="0"/>
                <a:t>Gold standard</a:t>
              </a:r>
              <a:endParaRPr kumimoji="1" lang="ja-JP" altLang="en-US" sz="1600" dirty="0"/>
            </a:p>
          </p:txBody>
        </p:sp>
      </p:grpSp>
    </p:spTree>
    <p:extLst>
      <p:ext uri="{BB962C8B-B14F-4D97-AF65-F5344CB8AC3E}">
        <p14:creationId xmlns:p14="http://schemas.microsoft.com/office/powerpoint/2010/main" val="133458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8330" y="154379"/>
            <a:ext cx="5587340" cy="853518"/>
          </a:xfrm>
        </p:spPr>
        <p:txBody>
          <a:bodyPr/>
          <a:lstStyle/>
          <a:p>
            <a:r>
              <a:rPr kumimoji="1" lang="en-US" altLang="ja-JP" dirty="0"/>
              <a:t>DISCUSSION 1</a:t>
            </a:r>
            <a:endParaRPr kumimoji="1" lang="ja-JP" altLang="en-US" dirty="0"/>
          </a:p>
        </p:txBody>
      </p:sp>
      <p:sp>
        <p:nvSpPr>
          <p:cNvPr id="3" name="コンテンツ プレースホルダー 2"/>
          <p:cNvSpPr>
            <a:spLocks noGrp="1"/>
          </p:cNvSpPr>
          <p:nvPr>
            <p:ph idx="1"/>
          </p:nvPr>
        </p:nvSpPr>
        <p:spPr>
          <a:xfrm>
            <a:off x="314696" y="1270661"/>
            <a:ext cx="8514608" cy="4857007"/>
          </a:xfrm>
        </p:spPr>
        <p:txBody>
          <a:bodyPr>
            <a:normAutofit/>
          </a:bodyPr>
          <a:lstStyle/>
          <a:p>
            <a:r>
              <a:rPr lang="en-US" altLang="ja-JP" dirty="0"/>
              <a:t>In practical MR-based CFD, adequate inlet region length can not be obtained, because imaging slab of 3D cine PC MR is limited due to relatively longer imaging time.</a:t>
            </a:r>
          </a:p>
          <a:p>
            <a:r>
              <a:rPr lang="en-US" altLang="ja-JP" dirty="0"/>
              <a:t>In this simulation study, CFD with flow volume corrected velocity profile inlet BC was superior to CFD with flow volume inlet BC for accurate velocity vectors and WSS in and around the aneurysm. </a:t>
            </a:r>
          </a:p>
        </p:txBody>
      </p:sp>
    </p:spTree>
    <p:extLst>
      <p:ext uri="{BB962C8B-B14F-4D97-AF65-F5344CB8AC3E}">
        <p14:creationId xmlns:p14="http://schemas.microsoft.com/office/powerpoint/2010/main" val="208988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78810" y="0"/>
            <a:ext cx="3786379" cy="802282"/>
          </a:xfrm>
        </p:spPr>
        <p:txBody>
          <a:bodyPr>
            <a:normAutofit/>
          </a:bodyPr>
          <a:lstStyle/>
          <a:p>
            <a:r>
              <a:rPr kumimoji="1" lang="en-US" altLang="ja-JP" dirty="0"/>
              <a:t>DISCUSSION</a:t>
            </a:r>
            <a:r>
              <a:rPr kumimoji="1" lang="en-US" altLang="ja-JP" baseline="0" dirty="0"/>
              <a:t> 2</a:t>
            </a:r>
            <a:endParaRPr kumimoji="1" lang="ja-JP" altLang="en-US" dirty="0"/>
          </a:p>
        </p:txBody>
      </p:sp>
      <p:sp>
        <p:nvSpPr>
          <p:cNvPr id="3" name="コンテンツ プレースホルダー 2"/>
          <p:cNvSpPr>
            <a:spLocks noGrp="1"/>
          </p:cNvSpPr>
          <p:nvPr>
            <p:ph idx="1"/>
          </p:nvPr>
        </p:nvSpPr>
        <p:spPr>
          <a:xfrm>
            <a:off x="0" y="829176"/>
            <a:ext cx="9144000" cy="5967411"/>
          </a:xfrm>
        </p:spPr>
        <p:txBody>
          <a:bodyPr>
            <a:normAutofit/>
          </a:bodyPr>
          <a:lstStyle/>
          <a:p>
            <a:pPr>
              <a:spcBef>
                <a:spcPts val="0"/>
              </a:spcBef>
            </a:pPr>
            <a:r>
              <a:rPr lang="en-US" altLang="ja-JP" dirty="0">
                <a:ea typeface="+mj-ea"/>
              </a:rPr>
              <a:t>There were several limitations in this study.</a:t>
            </a:r>
            <a:endParaRPr lang="ja-JP" altLang="ja-JP" dirty="0">
              <a:ea typeface="+mj-ea"/>
            </a:endParaRPr>
          </a:p>
          <a:p>
            <a:pPr lvl="1">
              <a:spcBef>
                <a:spcPts val="0"/>
              </a:spcBef>
            </a:pPr>
            <a:r>
              <a:rPr lang="en-US" altLang="ja-JP" sz="3200" dirty="0">
                <a:ea typeface="+mj-ea"/>
              </a:rPr>
              <a:t>Number of patients and the location of the inlet was limited.</a:t>
            </a:r>
          </a:p>
          <a:p>
            <a:pPr lvl="1">
              <a:spcBef>
                <a:spcPts val="0"/>
              </a:spcBef>
            </a:pPr>
            <a:r>
              <a:rPr lang="en-US" altLang="ja-JP" sz="3200" dirty="0">
                <a:ea typeface="+mj-ea"/>
              </a:rPr>
              <a:t>Not pulsatile flow but steady flow</a:t>
            </a:r>
            <a:endParaRPr lang="ja-JP" altLang="ja-JP" sz="3200" dirty="0">
              <a:ea typeface="+mj-ea"/>
            </a:endParaRPr>
          </a:p>
          <a:p>
            <a:pPr lvl="1">
              <a:spcBef>
                <a:spcPts val="0"/>
              </a:spcBef>
            </a:pPr>
            <a:r>
              <a:rPr lang="en-US" altLang="ja-JP" sz="3200" dirty="0">
                <a:ea typeface="+mj-ea"/>
              </a:rPr>
              <a:t>Intracranial aneurysmal geometry for simulated MR-based CFD calculation in this study was the same as the true geometry used for Gold standard. In practical CFD, we usually can’t help but use different geometry from true vascular shape. We thought that such geometric differences from the true may affect the CFD results much more than boundary conditions. </a:t>
            </a:r>
            <a:endParaRPr lang="ja-JP" altLang="ja-JP" sz="3200" dirty="0">
              <a:ea typeface="+mj-ea"/>
            </a:endParaRPr>
          </a:p>
        </p:txBody>
      </p:sp>
    </p:spTree>
    <p:extLst>
      <p:ext uri="{BB962C8B-B14F-4D97-AF65-F5344CB8AC3E}">
        <p14:creationId xmlns:p14="http://schemas.microsoft.com/office/powerpoint/2010/main" val="1868084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0797" y="0"/>
            <a:ext cx="5602406" cy="1008251"/>
          </a:xfrm>
        </p:spPr>
        <p:txBody>
          <a:bodyPr/>
          <a:lstStyle/>
          <a:p>
            <a:r>
              <a:rPr kumimoji="1" lang="en-US" altLang="ja-JP" dirty="0"/>
              <a:t>CONCLUSION</a:t>
            </a:r>
            <a:endParaRPr kumimoji="1" lang="ja-JP" altLang="en-US" dirty="0"/>
          </a:p>
        </p:txBody>
      </p:sp>
      <p:sp>
        <p:nvSpPr>
          <p:cNvPr id="3" name="コンテンツ プレースホルダー 2"/>
          <p:cNvSpPr>
            <a:spLocks noGrp="1"/>
          </p:cNvSpPr>
          <p:nvPr>
            <p:ph idx="1"/>
          </p:nvPr>
        </p:nvSpPr>
        <p:spPr>
          <a:xfrm>
            <a:off x="109182" y="1201003"/>
            <a:ext cx="8843749" cy="5459104"/>
          </a:xfrm>
        </p:spPr>
        <p:txBody>
          <a:bodyPr>
            <a:normAutofit lnSpcReduction="10000"/>
          </a:bodyPr>
          <a:lstStyle/>
          <a:p>
            <a:r>
              <a:rPr lang="en-US" altLang="ja-JP" dirty="0"/>
              <a:t>CFD with flow volume corrected velocity profile inlet BC was superior to CFD with flow volume inlet BC in this simulation study for an intracranial aneurysm. Therefore,  flow volume corrected velocity profile inlet BC should be used for MR-based CFD of intracranial aneurysms. </a:t>
            </a:r>
          </a:p>
          <a:p>
            <a:r>
              <a:rPr lang="en-US" altLang="ja-JP" dirty="0"/>
              <a:t>According to our results, we can obtain accurate 3D velocity vector fields from MR-based CFD using flow volume corrected velocity profile inlet BC, whereas 3D cine PC MR data sets from the human body contain errors. </a:t>
            </a:r>
          </a:p>
        </p:txBody>
      </p:sp>
    </p:spTree>
    <p:extLst>
      <p:ext uri="{BB962C8B-B14F-4D97-AF65-F5344CB8AC3E}">
        <p14:creationId xmlns:p14="http://schemas.microsoft.com/office/powerpoint/2010/main" val="313003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PURPOSE</a:t>
            </a:r>
            <a:endParaRPr kumimoji="1" lang="ja-JP" altLang="en-US" dirty="0"/>
          </a:p>
        </p:txBody>
      </p:sp>
      <p:sp>
        <p:nvSpPr>
          <p:cNvPr id="3" name="コンテンツ プレースホルダー 2"/>
          <p:cNvSpPr>
            <a:spLocks noGrp="1"/>
          </p:cNvSpPr>
          <p:nvPr>
            <p:ph idx="1"/>
          </p:nvPr>
        </p:nvSpPr>
        <p:spPr>
          <a:xfrm>
            <a:off x="0" y="1556792"/>
            <a:ext cx="9144000" cy="4824535"/>
          </a:xfrm>
        </p:spPr>
        <p:txBody>
          <a:bodyPr>
            <a:normAutofit/>
          </a:bodyPr>
          <a:lstStyle/>
          <a:p>
            <a:r>
              <a:rPr lang="en-US" altLang="ja-JP" dirty="0"/>
              <a:t>The purpose of our study was to perform CFD with velocity profile inlet BC and flow volume inlet BC with the aid of simulated 3D cine PC MR data set of an intracranial aneurysm, and to compare velocities, streamlines and WSS obtained from the two types of CFD, using the true 3D data set as a gold standard.</a:t>
            </a:r>
            <a:endParaRPr kumimoji="1" lang="en-US" altLang="ja-JP" dirty="0"/>
          </a:p>
        </p:txBody>
      </p:sp>
    </p:spTree>
    <p:extLst>
      <p:ext uri="{BB962C8B-B14F-4D97-AF65-F5344CB8AC3E}">
        <p14:creationId xmlns:p14="http://schemas.microsoft.com/office/powerpoint/2010/main" val="1570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676644"/>
            <a:ext cx="8229600" cy="1143000"/>
          </a:xfrm>
        </p:spPr>
        <p:txBody>
          <a:bodyPr/>
          <a:lstStyle/>
          <a:p>
            <a:r>
              <a:rPr kumimoji="1" lang="en-US" altLang="ja-JP" dirty="0"/>
              <a:t>Materials and Methods</a:t>
            </a:r>
            <a:endParaRPr kumimoji="1" lang="ja-JP" altLang="en-US" dirty="0"/>
          </a:p>
        </p:txBody>
      </p:sp>
    </p:spTree>
    <p:extLst>
      <p:ext uri="{BB962C8B-B14F-4D97-AF65-F5344CB8AC3E}">
        <p14:creationId xmlns:p14="http://schemas.microsoft.com/office/powerpoint/2010/main" val="313099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Tree>
    <p:extLst>
      <p:ext uri="{BB962C8B-B14F-4D97-AF65-F5344CB8AC3E}">
        <p14:creationId xmlns:p14="http://schemas.microsoft.com/office/powerpoint/2010/main" val="353155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
        <p:nvSpPr>
          <p:cNvPr id="51" name="円/楕円 50"/>
          <p:cNvSpPr/>
          <p:nvPr/>
        </p:nvSpPr>
        <p:spPr>
          <a:xfrm>
            <a:off x="0" y="0"/>
            <a:ext cx="2695699" cy="26838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575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
        <p:nvSpPr>
          <p:cNvPr id="51" name="円/楕円 50"/>
          <p:cNvSpPr/>
          <p:nvPr/>
        </p:nvSpPr>
        <p:spPr>
          <a:xfrm>
            <a:off x="1935678" y="83127"/>
            <a:ext cx="4833257" cy="2743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1095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
        <p:nvSpPr>
          <p:cNvPr id="51" name="円/楕円 50"/>
          <p:cNvSpPr/>
          <p:nvPr/>
        </p:nvSpPr>
        <p:spPr>
          <a:xfrm>
            <a:off x="6341424" y="47500"/>
            <a:ext cx="2778826" cy="26481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2288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6831" y="6345611"/>
            <a:ext cx="4470338" cy="411475"/>
          </a:xfrm>
        </p:spPr>
        <p:txBody>
          <a:bodyPr>
            <a:noAutofit/>
          </a:bodyPr>
          <a:lstStyle/>
          <a:p>
            <a:r>
              <a:rPr lang="en-US" altLang="ja-JP" sz="2800" dirty="0">
                <a:latin typeface="+mn-lt"/>
                <a:ea typeface="+mn-ea"/>
              </a:rPr>
              <a:t>Overview of this study</a:t>
            </a:r>
            <a:endParaRPr lang="ja-JP" altLang="en-US" sz="2800" dirty="0">
              <a:latin typeface="+mn-lt"/>
              <a:ea typeface="+mn-ea"/>
            </a:endParaRPr>
          </a:p>
        </p:txBody>
      </p:sp>
      <p:grpSp>
        <p:nvGrpSpPr>
          <p:cNvPr id="19" name="グループ化 18"/>
          <p:cNvGrpSpPr/>
          <p:nvPr/>
        </p:nvGrpSpPr>
        <p:grpSpPr>
          <a:xfrm>
            <a:off x="0" y="48"/>
            <a:ext cx="9125669" cy="6393788"/>
            <a:chOff x="0" y="48"/>
            <a:chExt cx="9125669" cy="6393788"/>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8286" t="3503" r="4593" b="52540"/>
            <a:stretch/>
          </p:blipFill>
          <p:spPr>
            <a:xfrm>
              <a:off x="662916" y="48"/>
              <a:ext cx="1788135" cy="1652429"/>
            </a:xfrm>
            <a:prstGeom prst="rect">
              <a:avLst/>
            </a:prstGeom>
          </p:spPr>
        </p:pic>
        <p:sp>
          <p:nvSpPr>
            <p:cNvPr id="5" name="テキスト ボックス 4"/>
            <p:cNvSpPr txBox="1"/>
            <p:nvPr/>
          </p:nvSpPr>
          <p:spPr>
            <a:xfrm>
              <a:off x="0" y="1484784"/>
              <a:ext cx="2519645" cy="1169551"/>
            </a:xfrm>
            <a:prstGeom prst="rect">
              <a:avLst/>
            </a:prstGeom>
            <a:noFill/>
          </p:spPr>
          <p:txBody>
            <a:bodyPr wrap="square" rtlCol="0">
              <a:spAutoFit/>
            </a:bodyPr>
            <a:lstStyle/>
            <a:p>
              <a:r>
                <a:rPr lang="en-US" altLang="ja-JP" sz="1400" b="1" dirty="0"/>
                <a:t>STL data from digital angiogram (DA) of a lt. IC-PC aneurysm with a 15mm diameter obtained from 70 year old pt. with SAH</a:t>
              </a:r>
              <a:endParaRPr lang="ja-JP" altLang="en-US" sz="1400" b="1" dirty="0"/>
            </a:p>
          </p:txBody>
        </p:sp>
        <p:cxnSp>
          <p:nvCxnSpPr>
            <p:cNvPr id="7" name="直線矢印コネクタ 6"/>
            <p:cNvCxnSpPr/>
            <p:nvPr/>
          </p:nvCxnSpPr>
          <p:spPr>
            <a:xfrm>
              <a:off x="2627784" y="548680"/>
              <a:ext cx="18694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03848" y="188640"/>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10" name="テキスト ボックス 9"/>
            <p:cNvSpPr txBox="1"/>
            <p:nvPr/>
          </p:nvSpPr>
          <p:spPr>
            <a:xfrm>
              <a:off x="2483768" y="548680"/>
              <a:ext cx="2304256" cy="1954381"/>
            </a:xfrm>
            <a:prstGeom prst="rect">
              <a:avLst/>
            </a:prstGeom>
            <a:noFill/>
          </p:spPr>
          <p:txBody>
            <a:bodyPr wrap="square" rtlCol="0">
              <a:spAutoFit/>
            </a:bodyPr>
            <a:lstStyle/>
            <a:p>
              <a:pPr marL="56382" lvl="2" indent="-56382">
                <a:defRPr/>
              </a:pPr>
              <a:r>
                <a:rPr lang="en-US" altLang="ja-JP" sz="1100" b="1" dirty="0"/>
                <a:t>Calculation condition</a:t>
              </a:r>
            </a:p>
            <a:p>
              <a:pPr marL="82550" lvl="3" indent="-82550">
                <a:buFont typeface="Arial" pitchFamily="34" charset="0"/>
                <a:buChar char="•"/>
                <a:defRPr/>
              </a:pPr>
              <a:r>
                <a:rPr lang="en-US" altLang="ja-JP" sz="1100" b="1" dirty="0"/>
                <a:t>Blood density: 1054[kg/m3]</a:t>
              </a:r>
            </a:p>
            <a:p>
              <a:pPr marL="82550" lvl="3" indent="-82550">
                <a:buFont typeface="Arial" pitchFamily="34" charset="0"/>
                <a:buChar char="•"/>
                <a:defRPr/>
              </a:pPr>
              <a:r>
                <a:rPr lang="en-US" altLang="ja-JP" sz="1100" b="1" dirty="0"/>
                <a:t>Blood viscosity: 0.00384[kg/(m</a:t>
              </a:r>
              <a:r>
                <a:rPr lang="ja-JP" altLang="en-US" sz="1100" b="1" dirty="0"/>
                <a:t>・</a:t>
              </a:r>
              <a:r>
                <a:rPr lang="en-US" altLang="ja-JP" sz="1100" b="1" dirty="0"/>
                <a:t>s)]</a:t>
              </a:r>
            </a:p>
            <a:p>
              <a:pPr marL="82550" lvl="3" indent="-82550">
                <a:buFont typeface="Arial" pitchFamily="34" charset="0"/>
                <a:buChar char="•"/>
                <a:defRPr/>
              </a:pPr>
              <a:r>
                <a:rPr lang="en-US" altLang="ja-JP" sz="1100" b="1" dirty="0"/>
                <a:t>Inlet boundary condition: </a:t>
              </a:r>
            </a:p>
            <a:p>
              <a:pPr marL="0" lvl="3">
                <a:defRPr/>
              </a:pPr>
              <a:r>
                <a:rPr lang="en-US" altLang="ja-JP" sz="1100" b="1" dirty="0"/>
                <a:t>    flow volume, 0.003[kg/s]</a:t>
              </a:r>
            </a:p>
            <a:p>
              <a:pPr marL="82550" lvl="3" indent="-82550">
                <a:buFont typeface="Arial" pitchFamily="34" charset="0"/>
                <a:buChar char="•"/>
                <a:defRPr/>
              </a:pPr>
              <a:r>
                <a:rPr lang="en-US" altLang="ja-JP" sz="1100" b="1" dirty="0"/>
                <a:t>Outlet boundary condition:</a:t>
              </a:r>
            </a:p>
            <a:p>
              <a:pPr marL="0" lvl="3">
                <a:defRPr/>
              </a:pPr>
              <a:r>
                <a:rPr lang="en-US" altLang="ja-JP" sz="1100" b="1" dirty="0"/>
                <a:t>    Pressure, 0[Pa]</a:t>
              </a:r>
            </a:p>
            <a:p>
              <a:pPr marL="82550" lvl="3" indent="-82550">
                <a:buFont typeface="Arial" pitchFamily="34" charset="0"/>
                <a:buChar char="•"/>
                <a:defRPr/>
              </a:pPr>
              <a:r>
                <a:rPr lang="en-US" altLang="ja-JP" sz="1100" b="1" dirty="0"/>
                <a:t>Newtonian fluid</a:t>
              </a:r>
            </a:p>
            <a:p>
              <a:pPr marL="82550" lvl="3" indent="-82550">
                <a:buFont typeface="Arial" pitchFamily="34" charset="0"/>
                <a:buChar char="•"/>
                <a:defRPr/>
              </a:pPr>
              <a:r>
                <a:rPr lang="en-US" altLang="ja-JP" sz="1100" b="1" dirty="0"/>
                <a:t>Steady flow</a:t>
              </a:r>
            </a:p>
            <a:p>
              <a:pPr marL="82550" lvl="3" indent="-82550">
                <a:buFont typeface="Arial" pitchFamily="34" charset="0"/>
                <a:buChar char="•"/>
                <a:defRPr/>
              </a:pPr>
              <a:r>
                <a:rPr lang="en-US" altLang="ja-JP" sz="1100" b="1" dirty="0"/>
                <a:t>Non-slip boundary condition</a:t>
              </a:r>
            </a:p>
            <a:p>
              <a:pPr marL="82550" lvl="3" indent="-82550">
                <a:buFont typeface="Arial" pitchFamily="34" charset="0"/>
                <a:buChar char="•"/>
                <a:defRPr/>
              </a:pPr>
              <a:r>
                <a:rPr lang="en-US" altLang="ja-JP" sz="1100" b="1" dirty="0"/>
                <a:t>Vascular wall: rigid</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917" y="228645"/>
              <a:ext cx="1739816" cy="176019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620" y="188640"/>
              <a:ext cx="1784049" cy="1800200"/>
            </a:xfrm>
            <a:prstGeom prst="rect">
              <a:avLst/>
            </a:prstGeom>
          </p:spPr>
        </p:pic>
        <p:sp>
          <p:nvSpPr>
            <p:cNvPr id="14" name="テキスト ボックス 13"/>
            <p:cNvSpPr txBox="1"/>
            <p:nvPr/>
          </p:nvSpPr>
          <p:spPr>
            <a:xfrm>
              <a:off x="4572000" y="2132856"/>
              <a:ext cx="1869414" cy="338554"/>
            </a:xfrm>
            <a:prstGeom prst="rect">
              <a:avLst/>
            </a:prstGeom>
            <a:noFill/>
          </p:spPr>
          <p:txBody>
            <a:bodyPr wrap="square" rtlCol="0">
              <a:spAutoFit/>
            </a:bodyPr>
            <a:lstStyle/>
            <a:p>
              <a:pPr algn="ctr"/>
              <a:r>
                <a:rPr lang="en-US" altLang="ja-JP" sz="1600" b="1" dirty="0">
                  <a:solidFill>
                    <a:srgbClr val="00B050"/>
                  </a:solidFill>
                </a:rPr>
                <a:t>Gold standard</a:t>
              </a:r>
              <a:endParaRPr lang="ja-JP" altLang="en-US" sz="1600" b="1" dirty="0">
                <a:solidFill>
                  <a:srgbClr val="00B050"/>
                </a:solidFill>
              </a:endParaRPr>
            </a:p>
          </p:txBody>
        </p:sp>
        <p:sp>
          <p:nvSpPr>
            <p:cNvPr id="15" name="テキスト ボックス 14"/>
            <p:cNvSpPr txBox="1"/>
            <p:nvPr/>
          </p:nvSpPr>
          <p:spPr>
            <a:xfrm>
              <a:off x="7236296" y="1988841"/>
              <a:ext cx="1798343" cy="584775"/>
            </a:xfrm>
            <a:prstGeom prst="rect">
              <a:avLst/>
            </a:prstGeom>
            <a:noFill/>
          </p:spPr>
          <p:txBody>
            <a:bodyPr wrap="square" rtlCol="0">
              <a:spAutoFit/>
            </a:bodyPr>
            <a:lstStyle/>
            <a:p>
              <a:pPr algn="ctr"/>
              <a:r>
                <a:rPr lang="en-US" altLang="ja-JP" sz="1600" b="1" dirty="0">
                  <a:solidFill>
                    <a:srgbClr val="7030A0"/>
                  </a:solidFill>
                </a:rPr>
                <a:t>Simulated 3D cine PC MR data </a:t>
              </a:r>
              <a:endParaRPr lang="ja-JP" altLang="en-US" sz="1600" b="1" dirty="0">
                <a:solidFill>
                  <a:srgbClr val="7030A0"/>
                </a:solidFill>
              </a:endParaRPr>
            </a:p>
          </p:txBody>
        </p:sp>
        <p:cxnSp>
          <p:nvCxnSpPr>
            <p:cNvPr id="16" name="直線矢印コネクタ 15"/>
            <p:cNvCxnSpPr/>
            <p:nvPr/>
          </p:nvCxnSpPr>
          <p:spPr>
            <a:xfrm>
              <a:off x="6514994" y="777277"/>
              <a:ext cx="6908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444208" y="980728"/>
              <a:ext cx="884797" cy="738664"/>
            </a:xfrm>
            <a:prstGeom prst="rect">
              <a:avLst/>
            </a:prstGeom>
            <a:noFill/>
          </p:spPr>
          <p:txBody>
            <a:bodyPr wrap="square" rtlCol="0">
              <a:spAutoFit/>
            </a:bodyPr>
            <a:lstStyle/>
            <a:p>
              <a:pPr algn="ctr"/>
              <a:r>
                <a:rPr lang="en-US" altLang="ja-JP" sz="1400" b="1" dirty="0"/>
                <a:t>+ Gaussian noise</a:t>
              </a:r>
              <a:endParaRPr lang="ja-JP" altLang="en-US" sz="1400" b="1"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76" y="4563369"/>
              <a:ext cx="1544299" cy="172051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76" y="2809207"/>
              <a:ext cx="1559059" cy="1587133"/>
            </a:xfrm>
            <a:prstGeom prst="rect">
              <a:avLst/>
            </a:prstGeom>
          </p:spPr>
        </p:pic>
        <p:cxnSp>
          <p:nvCxnSpPr>
            <p:cNvPr id="17" name="直線矢印コネクタ 16"/>
            <p:cNvCxnSpPr/>
            <p:nvPr/>
          </p:nvCxnSpPr>
          <p:spPr>
            <a:xfrm flipH="1">
              <a:off x="251521" y="3703317"/>
              <a:ext cx="387854" cy="13715"/>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1521" y="5440652"/>
              <a:ext cx="360041" cy="4572"/>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97161" y="2651771"/>
              <a:ext cx="0" cy="278888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97161" y="2673301"/>
              <a:ext cx="7959856" cy="933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262490" y="2478327"/>
              <a:ext cx="0" cy="22859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4479" y="3037804"/>
              <a:ext cx="1056625" cy="1047263"/>
            </a:xfrm>
            <a:prstGeom prst="rect">
              <a:avLst/>
            </a:prstGeom>
          </p:spPr>
        </p:pic>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118" y="4429383"/>
              <a:ext cx="1788135" cy="1625900"/>
            </a:xfrm>
            <a:prstGeom prst="rect">
              <a:avLst/>
            </a:prstGeom>
          </p:spPr>
        </p:pic>
        <p:cxnSp>
          <p:nvCxnSpPr>
            <p:cNvPr id="40" name="直線矢印コネクタ 39"/>
            <p:cNvCxnSpPr/>
            <p:nvPr/>
          </p:nvCxnSpPr>
          <p:spPr>
            <a:xfrm>
              <a:off x="2329132" y="3105950"/>
              <a:ext cx="85342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225615" y="5279367"/>
              <a:ext cx="1035170" cy="86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47977" y="3131393"/>
              <a:ext cx="1199888" cy="1169551"/>
            </a:xfrm>
            <a:prstGeom prst="rect">
              <a:avLst/>
            </a:prstGeom>
            <a:noFill/>
          </p:spPr>
          <p:txBody>
            <a:bodyPr wrap="square" rtlCol="0">
              <a:spAutoFit/>
            </a:bodyPr>
            <a:lstStyle/>
            <a:p>
              <a:pPr>
                <a:lnSpc>
                  <a:spcPts val="1200"/>
                </a:lnSpc>
              </a:pPr>
              <a:r>
                <a:rPr lang="en-US" altLang="ja-JP" sz="1200" b="1" dirty="0">
                  <a:ea typeface="+mj-ea"/>
                </a:rPr>
                <a:t>Volume corrected  velocity profile inlet BC </a:t>
              </a:r>
            </a:p>
            <a:p>
              <a:pPr>
                <a:lnSpc>
                  <a:spcPts val="1200"/>
                </a:lnSpc>
              </a:pPr>
              <a:endParaRPr lang="en-US" altLang="ja-JP" sz="1200" b="1" dirty="0">
                <a:ea typeface="+mj-ea"/>
              </a:endParaRPr>
            </a:p>
            <a:p>
              <a:pPr>
                <a:lnSpc>
                  <a:spcPts val="1200"/>
                </a:lnSpc>
              </a:pPr>
              <a:r>
                <a:rPr lang="en-US" altLang="ja-JP" sz="1200" b="1" dirty="0">
                  <a:ea typeface="+mj-ea"/>
                </a:rPr>
                <a:t>Flow volume outlet BC</a:t>
              </a:r>
              <a:endParaRPr lang="ja-JP" altLang="en-US" sz="1200" b="1" dirty="0">
                <a:ea typeface="+mj-ea"/>
              </a:endParaRPr>
            </a:p>
          </p:txBody>
        </p:sp>
        <p:sp>
          <p:nvSpPr>
            <p:cNvPr id="43" name="テキスト ボックス 42"/>
            <p:cNvSpPr txBox="1"/>
            <p:nvPr/>
          </p:nvSpPr>
          <p:spPr>
            <a:xfrm>
              <a:off x="2175202" y="5422115"/>
              <a:ext cx="1137904" cy="646331"/>
            </a:xfrm>
            <a:prstGeom prst="rect">
              <a:avLst/>
            </a:prstGeom>
            <a:noFill/>
          </p:spPr>
          <p:txBody>
            <a:bodyPr wrap="square" rtlCol="0">
              <a:spAutoFit/>
            </a:bodyPr>
            <a:lstStyle/>
            <a:p>
              <a:r>
                <a:rPr lang="en-US" altLang="ja-JP" sz="1200" b="1" dirty="0">
                  <a:ea typeface="+mj-ea"/>
                </a:rPr>
                <a:t>Flow volume inlet and outlet BC</a:t>
              </a:r>
              <a:endParaRPr lang="ja-JP" altLang="en-US" sz="1200" b="1" dirty="0">
                <a:ea typeface="+mj-ea"/>
              </a:endParaRPr>
            </a:p>
          </p:txBody>
        </p:sp>
        <p:sp>
          <p:nvSpPr>
            <p:cNvPr id="44" name="テキスト ボックス 43"/>
            <p:cNvSpPr txBox="1"/>
            <p:nvPr/>
          </p:nvSpPr>
          <p:spPr>
            <a:xfrm>
              <a:off x="3721798" y="5588597"/>
              <a:ext cx="1290150" cy="461665"/>
            </a:xfrm>
            <a:prstGeom prst="rect">
              <a:avLst/>
            </a:prstGeom>
            <a:noFill/>
          </p:spPr>
          <p:txBody>
            <a:bodyPr wrap="square" rtlCol="0">
              <a:spAutoFit/>
            </a:bodyPr>
            <a:lstStyle/>
            <a:p>
              <a:r>
                <a:rPr lang="en-US" altLang="ja-JP" sz="1200" b="1" dirty="0">
                  <a:ea typeface="+mj-ea"/>
                </a:rPr>
                <a:t>Elongation </a:t>
              </a:r>
            </a:p>
            <a:p>
              <a:r>
                <a:rPr lang="en-US" altLang="ja-JP" sz="1200" b="1" dirty="0">
                  <a:ea typeface="+mj-ea"/>
                </a:rPr>
                <a:t>of inlet  region</a:t>
              </a:r>
              <a:endParaRPr lang="ja-JP" altLang="en-US" sz="1200" b="1" dirty="0">
                <a:ea typeface="+mj-ea"/>
              </a:endParaRPr>
            </a:p>
          </p:txBody>
        </p:sp>
        <p:sp>
          <p:nvSpPr>
            <p:cNvPr id="47" name="テキスト ボックス 46"/>
            <p:cNvSpPr txBox="1"/>
            <p:nvPr/>
          </p:nvSpPr>
          <p:spPr>
            <a:xfrm>
              <a:off x="568430" y="5848394"/>
              <a:ext cx="1656184" cy="430887"/>
            </a:xfrm>
            <a:prstGeom prst="rect">
              <a:avLst/>
            </a:prstGeom>
            <a:noFill/>
          </p:spPr>
          <p:txBody>
            <a:bodyPr wrap="square" rtlCol="0">
              <a:spAutoFit/>
            </a:bodyPr>
            <a:lstStyle/>
            <a:p>
              <a:pPr algn="ctr"/>
              <a:r>
                <a:rPr lang="en-US" altLang="ja-JP" sz="1100" b="1" dirty="0">
                  <a:solidFill>
                    <a:schemeClr val="bg1"/>
                  </a:solidFill>
                </a:rPr>
                <a:t>Flow volume for 10 sections each 3 segments</a:t>
              </a:r>
              <a:endParaRPr lang="ja-JP" altLang="en-US" sz="1100" b="1" dirty="0">
                <a:solidFill>
                  <a:schemeClr val="bg1"/>
                </a:solidFill>
              </a:endParaRPr>
            </a:p>
          </p:txBody>
        </p:sp>
        <p:sp>
          <p:nvSpPr>
            <p:cNvPr id="48" name="テキスト ボックス 47"/>
            <p:cNvSpPr txBox="1"/>
            <p:nvPr/>
          </p:nvSpPr>
          <p:spPr>
            <a:xfrm>
              <a:off x="850986" y="4160113"/>
              <a:ext cx="1151149" cy="276999"/>
            </a:xfrm>
            <a:prstGeom prst="rect">
              <a:avLst/>
            </a:prstGeom>
            <a:noFill/>
          </p:spPr>
          <p:txBody>
            <a:bodyPr wrap="none" rtlCol="0">
              <a:spAutoFit/>
            </a:bodyPr>
            <a:lstStyle/>
            <a:p>
              <a:pPr algn="ctr"/>
              <a:r>
                <a:rPr lang="en-US" altLang="ja-JP" sz="1200" b="1" dirty="0">
                  <a:solidFill>
                    <a:schemeClr val="bg1"/>
                  </a:solidFill>
                </a:rPr>
                <a:t>Velocity profile</a:t>
              </a:r>
              <a:endParaRPr lang="ja-JP" altLang="en-US" sz="1200" b="1" dirty="0">
                <a:solidFill>
                  <a:schemeClr val="bg1"/>
                </a:solidFill>
              </a:endParaRPr>
            </a:p>
          </p:txBody>
        </p:sp>
        <p:cxnSp>
          <p:nvCxnSpPr>
            <p:cNvPr id="50" name="直線矢印コネクタ 49"/>
            <p:cNvCxnSpPr/>
            <p:nvPr/>
          </p:nvCxnSpPr>
          <p:spPr>
            <a:xfrm flipV="1">
              <a:off x="2933935" y="4442604"/>
              <a:ext cx="7673" cy="8251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436250" y="3591618"/>
              <a:ext cx="10566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156640" y="5246141"/>
              <a:ext cx="1137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572000" y="3139599"/>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56" name="テキスト ボックス 55"/>
            <p:cNvSpPr txBox="1"/>
            <p:nvPr/>
          </p:nvSpPr>
          <p:spPr>
            <a:xfrm>
              <a:off x="5336451" y="4817414"/>
              <a:ext cx="650231" cy="353943"/>
            </a:xfrm>
            <a:prstGeom prst="rect">
              <a:avLst/>
            </a:prstGeom>
            <a:noFill/>
          </p:spPr>
          <p:txBody>
            <a:bodyPr wrap="square" rtlCol="0">
              <a:spAutoFit/>
            </a:bodyPr>
            <a:lstStyle/>
            <a:p>
              <a:pPr algn="ctr"/>
              <a:r>
                <a:rPr lang="en-US" altLang="ja-JP" sz="1700" b="1" dirty="0"/>
                <a:t>CFD</a:t>
              </a:r>
              <a:endParaRPr lang="ja-JP" altLang="en-US" sz="1700" b="1" dirty="0"/>
            </a:p>
          </p:txBody>
        </p:sp>
        <p:sp>
          <p:nvSpPr>
            <p:cNvPr id="62" name="正方形/長方形 61"/>
            <p:cNvSpPr/>
            <p:nvPr/>
          </p:nvSpPr>
          <p:spPr>
            <a:xfrm>
              <a:off x="5477774" y="2907104"/>
              <a:ext cx="1431984" cy="1181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rPr>
                <a:t>CFD with volume corrected velocity profile inlet BC</a:t>
              </a:r>
              <a:endParaRPr lang="ja-JP" altLang="en-US" sz="1600" b="1" dirty="0">
                <a:solidFill>
                  <a:srgbClr val="FF0000"/>
                </a:solidFill>
              </a:endParaRPr>
            </a:p>
          </p:txBody>
        </p:sp>
        <p:sp>
          <p:nvSpPr>
            <p:cNvPr id="64" name="正方形/長方形 63"/>
            <p:cNvSpPr/>
            <p:nvPr/>
          </p:nvSpPr>
          <p:spPr>
            <a:xfrm>
              <a:off x="6314535" y="4710018"/>
              <a:ext cx="1285337" cy="1078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70C0"/>
                  </a:solidFill>
                </a:rPr>
                <a:t>CFD with flow volume inlet BC</a:t>
              </a:r>
              <a:endParaRPr lang="ja-JP" altLang="en-US" sz="1600" b="1" dirty="0">
                <a:solidFill>
                  <a:srgbClr val="0070C0"/>
                </a:solidFill>
              </a:endParaRPr>
            </a:p>
          </p:txBody>
        </p:sp>
        <p:cxnSp>
          <p:nvCxnSpPr>
            <p:cNvPr id="66" name="直線矢印コネクタ 65"/>
            <p:cNvCxnSpPr/>
            <p:nvPr/>
          </p:nvCxnSpPr>
          <p:spPr>
            <a:xfrm>
              <a:off x="1963377" y="1234471"/>
              <a:ext cx="1544299" cy="18744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051720" y="1340768"/>
              <a:ext cx="1496595" cy="332265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652899" y="3220682"/>
              <a:ext cx="1429237" cy="1200329"/>
            </a:xfrm>
            <a:prstGeom prst="rect">
              <a:avLst/>
            </a:prstGeom>
            <a:noFill/>
          </p:spPr>
          <p:txBody>
            <a:bodyPr wrap="none" rtlCol="0">
              <a:spAutoFit/>
            </a:bodyPr>
            <a:lstStyle/>
            <a:p>
              <a:r>
                <a:rPr kumimoji="1" lang="en-US" altLang="ja-JP" b="1" dirty="0">
                  <a:solidFill>
                    <a:srgbClr val="00B0F0"/>
                  </a:solidFill>
                </a:rPr>
                <a:t>Comparison</a:t>
              </a:r>
            </a:p>
            <a:p>
              <a:r>
                <a:rPr lang="ja-JP" altLang="en-US" b="1" dirty="0">
                  <a:solidFill>
                    <a:srgbClr val="00B0F0"/>
                  </a:solidFill>
                </a:rPr>
                <a:t>・</a:t>
              </a:r>
              <a:r>
                <a:rPr lang="en-US" altLang="ja-JP" b="1" dirty="0">
                  <a:solidFill>
                    <a:srgbClr val="00B0F0"/>
                  </a:solidFill>
                </a:rPr>
                <a:t>Flow vector</a:t>
              </a:r>
            </a:p>
            <a:p>
              <a:r>
                <a:rPr kumimoji="1" lang="ja-JP" altLang="en-US" b="1" dirty="0">
                  <a:solidFill>
                    <a:srgbClr val="00B0F0"/>
                  </a:solidFill>
                </a:rPr>
                <a:t>・</a:t>
              </a:r>
              <a:r>
                <a:rPr kumimoji="1" lang="en-US" altLang="ja-JP" b="1" dirty="0">
                  <a:solidFill>
                    <a:srgbClr val="00B0F0"/>
                  </a:solidFill>
                </a:rPr>
                <a:t>Streamlines</a:t>
              </a:r>
            </a:p>
            <a:p>
              <a:r>
                <a:rPr lang="ja-JP" altLang="en-US" b="1" dirty="0">
                  <a:solidFill>
                    <a:srgbClr val="00B0F0"/>
                  </a:solidFill>
                </a:rPr>
                <a:t>・</a:t>
              </a:r>
              <a:r>
                <a:rPr lang="en-US" altLang="ja-JP" b="1" dirty="0">
                  <a:solidFill>
                    <a:srgbClr val="00B0F0"/>
                  </a:solidFill>
                </a:rPr>
                <a:t>WSS</a:t>
              </a:r>
              <a:endParaRPr kumimoji="1" lang="ja-JP" altLang="en-US" b="1" dirty="0">
                <a:solidFill>
                  <a:srgbClr val="00B0F0"/>
                </a:solidFill>
              </a:endParaRPr>
            </a:p>
          </p:txBody>
        </p:sp>
        <p:cxnSp>
          <p:nvCxnSpPr>
            <p:cNvPr id="74" name="直線矢印コネクタ 73"/>
            <p:cNvCxnSpPr/>
            <p:nvPr/>
          </p:nvCxnSpPr>
          <p:spPr>
            <a:xfrm flipH="1" flipV="1">
              <a:off x="6636913" y="1737384"/>
              <a:ext cx="1015986" cy="169161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6944264" y="3403559"/>
              <a:ext cx="708636" cy="2544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7073660" y="3403559"/>
              <a:ext cx="579239" cy="12374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18214" y="4054843"/>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83" name="テキスト ボックス 82"/>
            <p:cNvSpPr txBox="1"/>
            <p:nvPr/>
          </p:nvSpPr>
          <p:spPr>
            <a:xfrm>
              <a:off x="3345118" y="6055282"/>
              <a:ext cx="1827423" cy="338554"/>
            </a:xfrm>
            <a:prstGeom prst="rect">
              <a:avLst/>
            </a:prstGeom>
            <a:noFill/>
          </p:spPr>
          <p:txBody>
            <a:bodyPr wrap="none" rtlCol="0">
              <a:spAutoFit/>
            </a:bodyPr>
            <a:lstStyle/>
            <a:p>
              <a:r>
                <a:rPr lang="en-US" altLang="ja-JP" sz="1600" b="1" dirty="0"/>
                <a:t>Calculation domain</a:t>
              </a:r>
              <a:endParaRPr lang="ja-JP" altLang="en-US" sz="1600" b="1" dirty="0"/>
            </a:p>
          </p:txBody>
        </p:sp>
        <p:sp>
          <p:nvSpPr>
            <p:cNvPr id="49" name="テキスト ボックス 48"/>
            <p:cNvSpPr txBox="1"/>
            <p:nvPr/>
          </p:nvSpPr>
          <p:spPr>
            <a:xfrm>
              <a:off x="2145103" y="4413848"/>
              <a:ext cx="813758" cy="553998"/>
            </a:xfrm>
            <a:prstGeom prst="rect">
              <a:avLst/>
            </a:prstGeom>
            <a:noFill/>
          </p:spPr>
          <p:txBody>
            <a:bodyPr wrap="square" rtlCol="0">
              <a:spAutoFit/>
            </a:bodyPr>
            <a:lstStyle/>
            <a:p>
              <a:pPr>
                <a:lnSpc>
                  <a:spcPts val="1200"/>
                </a:lnSpc>
              </a:pPr>
              <a:r>
                <a:rPr lang="en-US" altLang="ja-JP" sz="1000" b="1" dirty="0">
                  <a:ea typeface="+mj-ea"/>
                </a:rPr>
                <a:t>Flow volume information</a:t>
              </a:r>
              <a:endParaRPr lang="ja-JP" altLang="en-US" sz="1000" b="1" dirty="0">
                <a:ea typeface="+mj-ea"/>
              </a:endParaRPr>
            </a:p>
          </p:txBody>
        </p:sp>
      </p:grpSp>
      <p:sp>
        <p:nvSpPr>
          <p:cNvPr id="109" name="フリーフォーム 108"/>
          <p:cNvSpPr/>
          <p:nvPr/>
        </p:nvSpPr>
        <p:spPr>
          <a:xfrm>
            <a:off x="155455" y="2764458"/>
            <a:ext cx="6627780" cy="3786392"/>
          </a:xfrm>
          <a:custGeom>
            <a:avLst/>
            <a:gdLst>
              <a:gd name="connsiteX0" fmla="*/ 46426 w 6627780"/>
              <a:gd name="connsiteY0" fmla="*/ 1427532 h 3786392"/>
              <a:gd name="connsiteX1" fmla="*/ 378935 w 6627780"/>
              <a:gd name="connsiteY1" fmla="*/ 608134 h 3786392"/>
              <a:gd name="connsiteX2" fmla="*/ 877698 w 6627780"/>
              <a:gd name="connsiteY2" fmla="*/ 121246 h 3786392"/>
              <a:gd name="connsiteX3" fmla="*/ 1732722 w 6627780"/>
              <a:gd name="connsiteY3" fmla="*/ 14368 h 3786392"/>
              <a:gd name="connsiteX4" fmla="*/ 3371516 w 6627780"/>
              <a:gd name="connsiteY4" fmla="*/ 26243 h 3786392"/>
              <a:gd name="connsiteX5" fmla="*/ 4404670 w 6627780"/>
              <a:gd name="connsiteY5" fmla="*/ 2493 h 3786392"/>
              <a:gd name="connsiteX6" fmla="*/ 5414072 w 6627780"/>
              <a:gd name="connsiteY6" fmla="*/ 26243 h 3786392"/>
              <a:gd name="connsiteX7" fmla="*/ 6245345 w 6627780"/>
              <a:gd name="connsiteY7" fmla="*/ 228124 h 3786392"/>
              <a:gd name="connsiteX8" fmla="*/ 6577854 w 6627780"/>
              <a:gd name="connsiteY8" fmla="*/ 691261 h 3786392"/>
              <a:gd name="connsiteX9" fmla="*/ 6565979 w 6627780"/>
              <a:gd name="connsiteY9" fmla="*/ 1154399 h 3786392"/>
              <a:gd name="connsiteX10" fmla="*/ 6007839 w 6627780"/>
              <a:gd name="connsiteY10" fmla="*/ 1427532 h 3786392"/>
              <a:gd name="connsiteX11" fmla="*/ 4962810 w 6627780"/>
              <a:gd name="connsiteY11" fmla="*/ 1581911 h 3786392"/>
              <a:gd name="connsiteX12" fmla="*/ 3822779 w 6627780"/>
              <a:gd name="connsiteY12" fmla="*/ 1605661 h 3786392"/>
              <a:gd name="connsiteX13" fmla="*/ 3252763 w 6627780"/>
              <a:gd name="connsiteY13" fmla="*/ 1641287 h 3786392"/>
              <a:gd name="connsiteX14" fmla="*/ 3039007 w 6627780"/>
              <a:gd name="connsiteY14" fmla="*/ 1783791 h 3786392"/>
              <a:gd name="connsiteX15" fmla="*/ 3003381 w 6627780"/>
              <a:gd name="connsiteY15" fmla="*/ 2175677 h 3786392"/>
              <a:gd name="connsiteX16" fmla="*/ 3039007 w 6627780"/>
              <a:gd name="connsiteY16" fmla="*/ 2935698 h 3786392"/>
              <a:gd name="connsiteX17" fmla="*/ 2647122 w 6627780"/>
              <a:gd name="connsiteY17" fmla="*/ 3612591 h 3786392"/>
              <a:gd name="connsiteX18" fmla="*/ 1649594 w 6627780"/>
              <a:gd name="connsiteY18" fmla="*/ 3778846 h 3786392"/>
              <a:gd name="connsiteX19" fmla="*/ 853948 w 6627780"/>
              <a:gd name="connsiteY19" fmla="*/ 3683843 h 3786392"/>
              <a:gd name="connsiteX20" fmla="*/ 236431 w 6627780"/>
              <a:gd name="connsiteY20" fmla="*/ 3054451 h 3786392"/>
              <a:gd name="connsiteX21" fmla="*/ 22675 w 6627780"/>
              <a:gd name="connsiteY21" fmla="*/ 2151926 h 3786392"/>
              <a:gd name="connsiteX22" fmla="*/ 46426 w 6627780"/>
              <a:gd name="connsiteY22" fmla="*/ 1427532 h 378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7780" h="3786392">
                <a:moveTo>
                  <a:pt x="46426" y="1427532"/>
                </a:moveTo>
                <a:cubicBezTo>
                  <a:pt x="105803" y="1170233"/>
                  <a:pt x="240390" y="825848"/>
                  <a:pt x="378935" y="608134"/>
                </a:cubicBezTo>
                <a:cubicBezTo>
                  <a:pt x="517480" y="390420"/>
                  <a:pt x="652067" y="220207"/>
                  <a:pt x="877698" y="121246"/>
                </a:cubicBezTo>
                <a:cubicBezTo>
                  <a:pt x="1103329" y="22285"/>
                  <a:pt x="1317086" y="30202"/>
                  <a:pt x="1732722" y="14368"/>
                </a:cubicBezTo>
                <a:cubicBezTo>
                  <a:pt x="2148358" y="-1466"/>
                  <a:pt x="2926191" y="28222"/>
                  <a:pt x="3371516" y="26243"/>
                </a:cubicBezTo>
                <a:cubicBezTo>
                  <a:pt x="3816841" y="24264"/>
                  <a:pt x="4064244" y="2493"/>
                  <a:pt x="4404670" y="2493"/>
                </a:cubicBezTo>
                <a:cubicBezTo>
                  <a:pt x="4745096" y="2493"/>
                  <a:pt x="5107293" y="-11362"/>
                  <a:pt x="5414072" y="26243"/>
                </a:cubicBezTo>
                <a:cubicBezTo>
                  <a:pt x="5720851" y="63848"/>
                  <a:pt x="6051381" y="117288"/>
                  <a:pt x="6245345" y="228124"/>
                </a:cubicBezTo>
                <a:cubicBezTo>
                  <a:pt x="6439309" y="338960"/>
                  <a:pt x="6524415" y="536882"/>
                  <a:pt x="6577854" y="691261"/>
                </a:cubicBezTo>
                <a:cubicBezTo>
                  <a:pt x="6631293" y="845640"/>
                  <a:pt x="6660982" y="1031687"/>
                  <a:pt x="6565979" y="1154399"/>
                </a:cubicBezTo>
                <a:cubicBezTo>
                  <a:pt x="6470977" y="1277111"/>
                  <a:pt x="6275034" y="1356280"/>
                  <a:pt x="6007839" y="1427532"/>
                </a:cubicBezTo>
                <a:cubicBezTo>
                  <a:pt x="5740644" y="1498784"/>
                  <a:pt x="5326987" y="1552223"/>
                  <a:pt x="4962810" y="1581911"/>
                </a:cubicBezTo>
                <a:cubicBezTo>
                  <a:pt x="4598633" y="1611599"/>
                  <a:pt x="4107787" y="1595765"/>
                  <a:pt x="3822779" y="1605661"/>
                </a:cubicBezTo>
                <a:cubicBezTo>
                  <a:pt x="3537771" y="1615557"/>
                  <a:pt x="3383392" y="1611599"/>
                  <a:pt x="3252763" y="1641287"/>
                </a:cubicBezTo>
                <a:cubicBezTo>
                  <a:pt x="3122134" y="1670975"/>
                  <a:pt x="3080571" y="1694726"/>
                  <a:pt x="3039007" y="1783791"/>
                </a:cubicBezTo>
                <a:cubicBezTo>
                  <a:pt x="2997443" y="1872856"/>
                  <a:pt x="3003381" y="1983693"/>
                  <a:pt x="3003381" y="2175677"/>
                </a:cubicBezTo>
                <a:cubicBezTo>
                  <a:pt x="3003381" y="2367661"/>
                  <a:pt x="3098383" y="2696212"/>
                  <a:pt x="3039007" y="2935698"/>
                </a:cubicBezTo>
                <a:cubicBezTo>
                  <a:pt x="2979631" y="3175184"/>
                  <a:pt x="2878691" y="3472066"/>
                  <a:pt x="2647122" y="3612591"/>
                </a:cubicBezTo>
                <a:cubicBezTo>
                  <a:pt x="2415553" y="3753116"/>
                  <a:pt x="1948456" y="3766971"/>
                  <a:pt x="1649594" y="3778846"/>
                </a:cubicBezTo>
                <a:cubicBezTo>
                  <a:pt x="1350732" y="3790721"/>
                  <a:pt x="1089475" y="3804576"/>
                  <a:pt x="853948" y="3683843"/>
                </a:cubicBezTo>
                <a:cubicBezTo>
                  <a:pt x="618421" y="3563111"/>
                  <a:pt x="374976" y="3309770"/>
                  <a:pt x="236431" y="3054451"/>
                </a:cubicBezTo>
                <a:cubicBezTo>
                  <a:pt x="97886" y="2799132"/>
                  <a:pt x="54342" y="2429017"/>
                  <a:pt x="22675" y="2151926"/>
                </a:cubicBezTo>
                <a:cubicBezTo>
                  <a:pt x="-8992" y="1874835"/>
                  <a:pt x="-12951" y="1684831"/>
                  <a:pt x="46426" y="1427532"/>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33842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5EF98B98-A325-4073-BFFF-38FB2B124127"/>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0016\uFFFD{EE42B3B6-3D5D-4190-BC94-BBF25F07017C}&quot;,&quot;Z:\\_yuki\\public_html\\sli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FIT_TO_WINDOW&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SCORM_PASSING_SCORE" val="100.000000"/>
  <p:tag name="ISPRING_PRESENTATION_TITLE" val="ICS_meeting_2012_(Isoda)20121004"/>
  <p:tag name="ISPRING_FIRST_PUBLISH" val="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3424</Words>
  <Application>Microsoft Office PowerPoint</Application>
  <PresentationFormat>画面に合わせる (4:3)</PresentationFormat>
  <Paragraphs>428</Paragraphs>
  <Slides>24</Slides>
  <Notes>24</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24</vt:i4>
      </vt:variant>
    </vt:vector>
  </HeadingPairs>
  <TitlesOfParts>
    <vt:vector size="27" baseType="lpstr">
      <vt:lpstr>Arial</vt:lpstr>
      <vt:lpstr>Calibri</vt:lpstr>
      <vt:lpstr>Office ​​テーマ</vt:lpstr>
      <vt:lpstr>Usefulness of velocity profiles based on  3D cine PC MR used as boundary conditions  for computational fluid dynamics  of an intracranial aneurysm : investigation with the aid of simulated data set</vt:lpstr>
      <vt:lpstr>BACKGROUND</vt:lpstr>
      <vt:lpstr>PURPOSE</vt:lpstr>
      <vt:lpstr>Materials and Methods</vt:lpstr>
      <vt:lpstr>Overview of this study</vt:lpstr>
      <vt:lpstr>Overview of this study</vt:lpstr>
      <vt:lpstr>Overview of this study</vt:lpstr>
      <vt:lpstr>Overview of this study</vt:lpstr>
      <vt:lpstr>Overview of this study</vt:lpstr>
      <vt:lpstr>Overview of this study</vt:lpstr>
      <vt:lpstr>Overview of this study</vt:lpstr>
      <vt:lpstr>RESULTS 1</vt:lpstr>
      <vt:lpstr>RESULTS  2</vt:lpstr>
      <vt:lpstr>REAULTS 3</vt:lpstr>
      <vt:lpstr>RESULTS 4</vt:lpstr>
      <vt:lpstr>RESULTS 5</vt:lpstr>
      <vt:lpstr>RESULTS 6</vt:lpstr>
      <vt:lpstr>RESULTS 7</vt:lpstr>
      <vt:lpstr>RESULTS 8</vt:lpstr>
      <vt:lpstr>RESULTS 9</vt:lpstr>
      <vt:lpstr>RESULTS 10</vt:lpstr>
      <vt:lpstr>DISCUSSION 1</vt:lpstr>
      <vt:lpstr>DISCUSSION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ICS_meeting_2012_(Isoda)20121004</dc:title>
  <dc:creator/>
  <cp:lastModifiedBy>T20190041572</cp:lastModifiedBy>
  <cp:revision>325</cp:revision>
  <cp:lastPrinted>2012-10-04T10:42:44Z</cp:lastPrinted>
  <dcterms:created xsi:type="dcterms:W3CDTF">2012-09-16T20:53:58Z</dcterms:created>
  <dcterms:modified xsi:type="dcterms:W3CDTF">2024-04-09T03:50:07Z</dcterms:modified>
</cp:coreProperties>
</file>