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7"/>
  </p:notesMasterIdLst>
  <p:handoutMasterIdLst>
    <p:handoutMasterId r:id="rId38"/>
  </p:handoutMasterIdLst>
  <p:sldIdLst>
    <p:sldId id="256" r:id="rId2"/>
    <p:sldId id="257" r:id="rId3"/>
    <p:sldId id="297" r:id="rId4"/>
    <p:sldId id="361" r:id="rId5"/>
    <p:sldId id="319" r:id="rId6"/>
    <p:sldId id="399" r:id="rId7"/>
    <p:sldId id="367" r:id="rId8"/>
    <p:sldId id="383" r:id="rId9"/>
    <p:sldId id="382" r:id="rId10"/>
    <p:sldId id="381" r:id="rId11"/>
    <p:sldId id="321" r:id="rId12"/>
    <p:sldId id="267" r:id="rId13"/>
    <p:sldId id="362" r:id="rId14"/>
    <p:sldId id="269" r:id="rId15"/>
    <p:sldId id="356" r:id="rId16"/>
    <p:sldId id="357" r:id="rId17"/>
    <p:sldId id="272" r:id="rId18"/>
    <p:sldId id="364" r:id="rId19"/>
    <p:sldId id="400" r:id="rId20"/>
    <p:sldId id="420" r:id="rId21"/>
    <p:sldId id="427" r:id="rId22"/>
    <p:sldId id="277" r:id="rId23"/>
    <p:sldId id="436" r:id="rId24"/>
    <p:sldId id="437" r:id="rId25"/>
    <p:sldId id="438" r:id="rId26"/>
    <p:sldId id="429" r:id="rId27"/>
    <p:sldId id="454" r:id="rId28"/>
    <p:sldId id="401" r:id="rId29"/>
    <p:sldId id="415" r:id="rId30"/>
    <p:sldId id="442" r:id="rId31"/>
    <p:sldId id="414" r:id="rId32"/>
    <p:sldId id="430" r:id="rId33"/>
    <p:sldId id="416" r:id="rId34"/>
    <p:sldId id="281" r:id="rId35"/>
    <p:sldId id="304" r:id="rId36"/>
  </p:sldIdLst>
  <p:sldSz cx="9144000" cy="6858000" type="screen4x3"/>
  <p:notesSz cx="6799263" cy="9929813"/>
  <p:custDataLst>
    <p:tags r:id="rId39"/>
  </p:custDataLst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MS PGothic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ki" initials="y" lastIdx="1" clrIdx="0">
    <p:extLst>
      <p:ext uri="{19B8F6BF-5375-455C-9EA6-DF929625EA0E}">
        <p15:presenceInfo xmlns:p15="http://schemas.microsoft.com/office/powerpoint/2012/main" userId="yuk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0000"/>
    <a:srgbClr val="FF5050"/>
    <a:srgbClr val="FF9900"/>
    <a:srgbClr val="0000CC"/>
    <a:srgbClr val="008000"/>
    <a:srgbClr val="00CC88"/>
    <a:srgbClr val="FFFF80"/>
    <a:srgbClr val="4DFFC4"/>
    <a:srgbClr val="66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淡色スタイル 2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A111915-BE36-4E01-A7E5-04B1672EAD32}" styleName="淡色スタイル 2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67" autoAdjust="0"/>
    <p:restoredTop sz="96404" autoAdjust="0"/>
  </p:normalViewPr>
  <p:slideViewPr>
    <p:cSldViewPr>
      <p:cViewPr varScale="1">
        <p:scale>
          <a:sx n="56" d="100"/>
          <a:sy n="56" d="100"/>
        </p:scale>
        <p:origin x="114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117" d="100"/>
          <a:sy n="117" d="100"/>
        </p:scale>
        <p:origin x="564" y="108"/>
      </p:cViewPr>
      <p:guideLst>
        <p:guide orient="horz" pos="3128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1581" y="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/>
          <a:lstStyle>
            <a:lvl1pPr algn="r">
              <a:defRPr sz="1200"/>
            </a:lvl1pPr>
          </a:lstStyle>
          <a:p>
            <a:fld id="{907F8867-4283-4A96-9771-3601A6259625}" type="datetimeFigureOut">
              <a:rPr kumimoji="1" lang="ja-JP" altLang="en-US" smtClean="0"/>
              <a:t>2020/12/12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3078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1581" y="9430782"/>
            <a:ext cx="2946600" cy="496722"/>
          </a:xfrm>
          <a:prstGeom prst="rect">
            <a:avLst/>
          </a:prstGeom>
        </p:spPr>
        <p:txBody>
          <a:bodyPr vert="horz" lIns="91083" tIns="45542" rIns="91083" bIns="45542" rtlCol="0" anchor="b"/>
          <a:lstStyle>
            <a:lvl1pPr algn="r">
              <a:defRPr sz="1200"/>
            </a:lvl1pPr>
          </a:lstStyle>
          <a:p>
            <a:fld id="{BA55A802-9E04-459A-9DBB-836DB47BD77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29170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760" cy="496571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51903" y="1"/>
            <a:ext cx="2945760" cy="496571"/>
          </a:xfrm>
          <a:prstGeom prst="rect">
            <a:avLst/>
          </a:prstGeom>
        </p:spPr>
        <p:txBody>
          <a:bodyPr vert="horz" lIns="92058" tIns="46029" rIns="92058" bIns="46029" rtlCol="0"/>
          <a:lstStyle>
            <a:lvl1pPr algn="r">
              <a:defRPr sz="1200" smtClean="0"/>
            </a:lvl1pPr>
          </a:lstStyle>
          <a:p>
            <a:pPr>
              <a:defRPr/>
            </a:pPr>
            <a:fld id="{C3B1C3B4-0EFA-4E9A-BE43-AB531CD70431}" type="datetimeFigureOut">
              <a:rPr lang="ja-JP" altLang="en-US"/>
              <a:pPr>
                <a:defRPr/>
              </a:pPr>
              <a:t>2020/12/12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58" tIns="46029" rIns="92058" bIns="46029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0408" y="4716623"/>
            <a:ext cx="5438449" cy="4469135"/>
          </a:xfrm>
          <a:prstGeom prst="rect">
            <a:avLst/>
          </a:prstGeom>
        </p:spPr>
        <p:txBody>
          <a:bodyPr vert="horz" lIns="92058" tIns="46029" rIns="92058" bIns="46029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1" y="9431647"/>
            <a:ext cx="2945760" cy="496570"/>
          </a:xfrm>
          <a:prstGeom prst="rect">
            <a:avLst/>
          </a:prstGeom>
        </p:spPr>
        <p:txBody>
          <a:bodyPr vert="horz" lIns="92058" tIns="46029" rIns="92058" bIns="46029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51903" y="9431647"/>
            <a:ext cx="2945760" cy="496570"/>
          </a:xfrm>
          <a:prstGeom prst="rect">
            <a:avLst/>
          </a:prstGeom>
        </p:spPr>
        <p:txBody>
          <a:bodyPr vert="horz" lIns="92058" tIns="46029" rIns="92058" bIns="46029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24E7511A-E19B-4650-9FBF-BD8447E14FD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99943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MS PGothic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5028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69018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66159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02851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455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2637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59392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31906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93892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154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19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9760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145105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96666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1200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22708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22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115332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23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35467422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24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420814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25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12781748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8DFA68-9FDA-4F16-992C-FE669A3567E8}" type="slidenum">
              <a:rPr lang="en-US" altLang="ja-JP"/>
              <a:pPr/>
              <a:t>26</a:t>
            </a:fld>
            <a:endParaRPr lang="en-US" altLang="ja-JP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571500" y="950913"/>
            <a:ext cx="5716588" cy="4287837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6245" y="6006252"/>
            <a:ext cx="4407694" cy="7813533"/>
          </a:xfrm>
        </p:spPr>
        <p:txBody>
          <a:bodyPr/>
          <a:lstStyle/>
          <a:p>
            <a:endParaRPr lang="en-US" altLang="ja-JP" baseline="0" dirty="0"/>
          </a:p>
        </p:txBody>
      </p:sp>
    </p:spTree>
    <p:extLst>
      <p:ext uri="{BB962C8B-B14F-4D97-AF65-F5344CB8AC3E}">
        <p14:creationId xmlns:p14="http://schemas.microsoft.com/office/powerpoint/2010/main" val="218905183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2109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7420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09669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30963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1534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41524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933608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950502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879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5445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10985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857124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07090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96545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31136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0834">
              <a:defRPr/>
            </a:pPr>
            <a:endParaRPr kumimoji="1" lang="en-US" altLang="ja-JP" baseline="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E7511A-E19B-4650-9FBF-BD8447E14FDF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4811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268761"/>
            <a:ext cx="9144000" cy="2736304"/>
          </a:xfrm>
        </p:spPr>
        <p:txBody>
          <a:bodyPr anchor="b"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257092"/>
            <a:ext cx="9144000" cy="1381708"/>
          </a:xfrm>
        </p:spPr>
        <p:txBody>
          <a:bodyPr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dirty="0"/>
              <a:t>マスタ サブタイトルの書式設定</a:t>
            </a:r>
          </a:p>
        </p:txBody>
      </p:sp>
      <p:sp>
        <p:nvSpPr>
          <p:cNvPr id="6" name="スライド番号プレースホルダー 4"/>
          <p:cNvSpPr txBox="1">
            <a:spLocks/>
          </p:cNvSpPr>
          <p:nvPr userDrawn="1"/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defPPr>
              <a:defRPr lang="ja-JP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umimoji="1" sz="1400" kern="1200">
                <a:solidFill>
                  <a:schemeClr val="bg1"/>
                </a:solidFill>
                <a:latin typeface="Arial" charset="0"/>
                <a:ea typeface="MS PGothic" pitchFamily="5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5pPr>
            <a:lvl6pPr marL="22860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6pPr>
            <a:lvl7pPr marL="27432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7pPr>
            <a:lvl8pPr marL="32004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8pPr>
            <a:lvl9pPr marL="3657600" algn="l" defTabSz="914400" rtl="0" eaLnBrk="1" latinLnBrk="0" hangingPunct="1">
              <a:defRPr kumimoji="1" kern="1200">
                <a:solidFill>
                  <a:schemeClr val="tx1"/>
                </a:solidFill>
                <a:latin typeface="Arial" charset="0"/>
                <a:ea typeface="MS PGothic" pitchFamily="50" charset="-128"/>
                <a:cs typeface="+mn-cs"/>
              </a:defRPr>
            </a:lvl9pPr>
          </a:lstStyle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3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セクションタイトル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250" y="656692"/>
            <a:ext cx="9144000" cy="5652628"/>
          </a:xfrm>
        </p:spPr>
        <p:txBody>
          <a:bodyPr anchor="ctr"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071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36513"/>
            <a:ext cx="9144000" cy="620712"/>
          </a:xfrm>
        </p:spPr>
        <p:txBody>
          <a:bodyPr>
            <a:normAutofit/>
          </a:bodyPr>
          <a:lstStyle>
            <a:lvl1pPr algn="ctr">
              <a:defRPr sz="4000"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9541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omic Sans MS" panose="030F0702030302020204" pitchFamily="66" charset="0"/>
                <a:cs typeface="Arial" panose="020B0604020202020204" pitchFamily="34" charset="0"/>
              </a:defRPr>
            </a:lvl1pPr>
          </a:lstStyle>
          <a:p>
            <a:r>
              <a:rPr lang="ja-JP" altLang="en-US" dirty="0"/>
              <a:t>マスタ タイトルの書式設定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08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6513"/>
            <a:ext cx="9144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accent1"/>
            </a:outerShdw>
          </a:effec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ja-JP" altLang="en-US" dirty="0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/>
              <a:t>マスタ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</a:p>
        </p:txBody>
      </p:sp>
      <p:sp>
        <p:nvSpPr>
          <p:cNvPr id="3086" name="Rectangle 14"/>
          <p:cNvSpPr>
            <a:spLocks noChangeArrowheads="1"/>
          </p:cNvSpPr>
          <p:nvPr userDrawn="1"/>
        </p:nvSpPr>
        <p:spPr bwMode="auto">
          <a:xfrm flipV="1">
            <a:off x="0" y="574675"/>
            <a:ext cx="9144000" cy="7143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404040"/>
              </a:gs>
            </a:gsLst>
            <a:lin ang="13500000" scaled="1"/>
          </a:gradFill>
          <a:ln w="9525">
            <a:noFill/>
            <a:round/>
            <a:headEnd/>
            <a:tailEnd/>
          </a:ln>
        </p:spPr>
        <p:txBody>
          <a:bodyPr rot="10800000" wrap="none" anchor="ctr"/>
          <a:lstStyle/>
          <a:p>
            <a:pPr>
              <a:defRPr/>
            </a:pPr>
            <a:endParaRPr lang="ja-JP" altLang="en-US"/>
          </a:p>
        </p:txBody>
      </p:sp>
      <p:grpSp>
        <p:nvGrpSpPr>
          <p:cNvPr id="6" name="グループ化 5"/>
          <p:cNvGrpSpPr/>
          <p:nvPr userDrawn="1"/>
        </p:nvGrpSpPr>
        <p:grpSpPr>
          <a:xfrm>
            <a:off x="0" y="6397625"/>
            <a:ext cx="9144000" cy="460375"/>
            <a:chOff x="0" y="6397625"/>
            <a:chExt cx="9144000" cy="460375"/>
          </a:xfrm>
        </p:grpSpPr>
        <p:sp>
          <p:nvSpPr>
            <p:cNvPr id="3080" name="Rectangle 8"/>
            <p:cNvSpPr>
              <a:spLocks noChangeArrowheads="1"/>
            </p:cNvSpPr>
            <p:nvPr userDrawn="1"/>
          </p:nvSpPr>
          <p:spPr bwMode="auto">
            <a:xfrm flipV="1">
              <a:off x="0" y="6397625"/>
              <a:ext cx="9144000" cy="460375"/>
            </a:xfrm>
            <a:prstGeom prst="rect">
              <a:avLst/>
            </a:prstGeom>
            <a:solidFill>
              <a:srgbClr val="404040"/>
            </a:solidFill>
            <a:ln w="9525">
              <a:noFill/>
              <a:round/>
              <a:headEnd/>
              <a:tailEnd/>
            </a:ln>
          </p:spPr>
          <p:txBody>
            <a:bodyPr rot="10800000"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3081" name="Text Box 9"/>
            <p:cNvSpPr txBox="1">
              <a:spLocks noChangeArrowheads="1"/>
            </p:cNvSpPr>
            <p:nvPr userDrawn="1"/>
          </p:nvSpPr>
          <p:spPr bwMode="auto">
            <a:xfrm>
              <a:off x="4097567" y="6402186"/>
              <a:ext cx="928707" cy="2730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36000" tIns="36000" rIns="36000" bIns="36000" anchor="ctr" anchorCtr="0">
              <a:spAutoFit/>
            </a:bodyPr>
            <a:lstStyle/>
            <a:p>
              <a:pPr algn="ctr" defTabSz="457200">
                <a:lnSpc>
                  <a:spcPct val="93000"/>
                </a:lnSpc>
                <a:buClr>
                  <a:srgbClr val="000000"/>
                </a:buClr>
                <a:buSzPct val="100000"/>
                <a:buFont typeface="Arial" charset="0"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0" lang="en-US" altLang="ja-JP" sz="140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ICCM2019</a:t>
              </a:r>
            </a:p>
          </p:txBody>
        </p:sp>
        <p:pic>
          <p:nvPicPr>
            <p:cNvPr id="2057" name="Picture 15" descr="ロゴのみ"/>
            <p:cNvPicPr>
              <a:picLocks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24" b="20924"/>
            <a:stretch>
              <a:fillRect/>
            </a:stretch>
          </p:blipFill>
          <p:spPr bwMode="auto">
            <a:xfrm>
              <a:off x="7200900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7" descr="logo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6453188"/>
              <a:ext cx="1681163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スライド番号プレースホルダー 4"/>
          <p:cNvSpPr>
            <a:spLocks noGrp="1"/>
          </p:cNvSpPr>
          <p:nvPr userDrawn="1">
            <p:ph type="sldNum" sz="quarter" idx="4"/>
          </p:nvPr>
        </p:nvSpPr>
        <p:spPr>
          <a:xfrm>
            <a:off x="4038997" y="6661032"/>
            <a:ext cx="1054894" cy="196968"/>
          </a:xfrm>
          <a:prstGeom prst="rect">
            <a:avLst/>
          </a:prstGeom>
        </p:spPr>
        <p:txBody>
          <a:bodyPr vert="horz" lIns="36000" tIns="36000" rIns="36000" bIns="3600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altLang="ja-JP" dirty="0"/>
              <a:t>P. </a:t>
            </a:r>
            <a:fld id="{F8FDF831-B0A3-4B44-A20D-7581D5587101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6" r:id="rId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000" b="1">
          <a:solidFill>
            <a:schemeClr val="accent2"/>
          </a:solidFill>
          <a:latin typeface="Comic Sans MS" panose="030F0702030302020204" pitchFamily="66" charset="0"/>
          <a:ea typeface="Arial Unicode MS" pitchFamily="50" charset="-128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Arial" charset="0"/>
          <a:ea typeface="MS PGothic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chemeClr val="accent2"/>
          </a:solidFill>
          <a:latin typeface="MS PGothic" pitchFamily="50" charset="-128"/>
          <a:ea typeface="MS PGothic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n"/>
        <a:defRPr kumimoji="1" sz="2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l"/>
        <a:defRPr kumimoji="1" sz="24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u"/>
        <a:defRPr kumimoji="1" sz="20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p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kumimoji="1" sz="1800">
          <a:solidFill>
            <a:schemeClr val="tx1"/>
          </a:solidFill>
          <a:latin typeface="Arial" pitchFamily="34" charset="0"/>
          <a:ea typeface="Arial Unicode MS" pitchFamily="50" charset="-128"/>
          <a:cs typeface="Arial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0" y="1160748"/>
            <a:ext cx="9144000" cy="2736304"/>
          </a:xfrm>
        </p:spPr>
        <p:txBody>
          <a:bodyPr>
            <a:noAutofit/>
          </a:bodyPr>
          <a:lstStyle/>
          <a:p>
            <a:r>
              <a:rPr lang="en-US" altLang="ja-JP" sz="3600" dirty="0"/>
              <a:t>Performance Evaluation of Edge-Based Smoothed Finite Element Method</a:t>
            </a:r>
            <a:br>
              <a:rPr lang="en-US" altLang="ja-JP" sz="3600" dirty="0"/>
            </a:br>
            <a:r>
              <a:rPr lang="en-US" altLang="ja-JP" sz="3600" dirty="0"/>
              <a:t>for 4-node Tetrahedral Meshes</a:t>
            </a:r>
            <a:br>
              <a:rPr lang="en-US" altLang="ja-JP" sz="3600" dirty="0"/>
            </a:br>
            <a:r>
              <a:rPr lang="en-US" altLang="ja-JP" sz="3600" dirty="0"/>
              <a:t>on Electrodeposition Simulation</a:t>
            </a:r>
            <a:endParaRPr kumimoji="1" lang="ja-JP" altLang="en-US" sz="36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0" y="4221088"/>
            <a:ext cx="9144000" cy="2088232"/>
          </a:xfrm>
        </p:spPr>
        <p:txBody>
          <a:bodyPr/>
          <a:lstStyle/>
          <a:p>
            <a:r>
              <a:rPr lang="en-US" altLang="ja-JP" sz="2400" b="1" u="sng" dirty="0"/>
              <a:t>Kai KITAMURA</a:t>
            </a:r>
            <a:r>
              <a:rPr lang="en-US" altLang="ja-JP" sz="2400" b="1" baseline="30000" dirty="0"/>
              <a:t>(1)</a:t>
            </a:r>
            <a:r>
              <a:rPr lang="en-US" altLang="ja-JP" sz="2400" b="1" dirty="0"/>
              <a:t>, Yuki ONISHI</a:t>
            </a:r>
            <a:r>
              <a:rPr lang="en-US" altLang="ja-JP" sz="2400" b="1" baseline="30000" dirty="0"/>
              <a:t>(1)</a:t>
            </a:r>
            <a:r>
              <a:rPr lang="en-US" altLang="ja-JP" sz="2400" b="1" dirty="0"/>
              <a:t>, Takeshi KASHIYAMA</a:t>
            </a:r>
            <a:r>
              <a:rPr lang="en-US" altLang="ja-JP" sz="2400" b="1" baseline="30000" dirty="0"/>
              <a:t>(2)</a:t>
            </a:r>
            <a:r>
              <a:rPr lang="en-US" altLang="ja-JP" b="1" dirty="0"/>
              <a:t>,</a:t>
            </a:r>
          </a:p>
          <a:p>
            <a:r>
              <a:rPr lang="en-US" altLang="ja-JP" sz="2400" b="1" dirty="0"/>
              <a:t>Kenji AMAYA</a:t>
            </a:r>
            <a:r>
              <a:rPr lang="en-US" altLang="ja-JP" sz="2400" b="1" baseline="30000" dirty="0"/>
              <a:t>(1)</a:t>
            </a:r>
          </a:p>
          <a:p>
            <a:r>
              <a:rPr lang="en-US" altLang="ja-JP" sz="2400" dirty="0"/>
              <a:t>(1) Tokyo Institute of Technology (Japan)</a:t>
            </a:r>
          </a:p>
          <a:p>
            <a:r>
              <a:rPr lang="en-US" altLang="ja-JP" sz="2400" dirty="0"/>
              <a:t>(2) SUZUKI MOTOR CORPORATION (Japan)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29898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Motivation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23887"/>
            <a:ext cx="8889389" cy="5773737"/>
          </a:xfrm>
        </p:spPr>
        <p:txBody>
          <a:bodyPr/>
          <a:lstStyle/>
          <a:p>
            <a:pPr marL="0" indent="0">
              <a:buNone/>
            </a:pPr>
            <a:endParaRPr lang="en-US" altLang="ja-JP" b="1" dirty="0">
              <a:solidFill>
                <a:srgbClr val="FF0000"/>
              </a:solidFill>
            </a:endParaRPr>
          </a:p>
          <a:p>
            <a:r>
              <a:rPr lang="en-US" altLang="ja-JP" dirty="0"/>
              <a:t>Hexahedral elements: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is difficult to discretize complex shapes.</a:t>
            </a:r>
          </a:p>
          <a:p>
            <a:pPr marL="0" indent="0">
              <a:buNone/>
            </a:pPr>
            <a:endParaRPr lang="en-US" altLang="ja-JP" sz="500" dirty="0"/>
          </a:p>
          <a:p>
            <a:r>
              <a:rPr lang="en-US" altLang="ja-JP" dirty="0"/>
              <a:t>T10 elements without kink: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leads to massive increase in DOF.</a:t>
            </a:r>
          </a:p>
          <a:p>
            <a:endParaRPr lang="en-US" altLang="ja-JP" sz="500" dirty="0"/>
          </a:p>
          <a:p>
            <a:r>
              <a:rPr lang="en-US" altLang="ja-JP" dirty="0"/>
              <a:t>T10 elements with kink:</a:t>
            </a:r>
            <a:br>
              <a:rPr lang="en-US" altLang="ja-JP" dirty="0"/>
            </a:br>
            <a:r>
              <a:rPr lang="ja-JP" altLang="en-US" sz="2600" dirty="0"/>
              <a:t>　</a:t>
            </a: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causes severe accuracy loss.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ja-JP" altLang="en-US" sz="2600" dirty="0"/>
              <a:t>→ </a:t>
            </a:r>
            <a:r>
              <a:rPr lang="en-US" altLang="ja-JP" sz="2600" dirty="0"/>
              <a:t>We want to realize high accuracy analysis with T4 mesh.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10</a:t>
            </a:fld>
            <a:endParaRPr lang="ja-JP" altLang="en-US" dirty="0"/>
          </a:p>
        </p:txBody>
      </p:sp>
      <p:sp>
        <p:nvSpPr>
          <p:cNvPr id="7" name="角丸四角形 6"/>
          <p:cNvSpPr/>
          <p:nvPr/>
        </p:nvSpPr>
        <p:spPr>
          <a:xfrm>
            <a:off x="824632" y="5085184"/>
            <a:ext cx="7483623" cy="819764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rgbClr val="FF0000"/>
                </a:solidFill>
              </a:rPr>
              <a:t>ES-FEM-T4</a:t>
            </a:r>
            <a:r>
              <a:rPr lang="en-US" altLang="ja-JP" sz="2600" dirty="0">
                <a:solidFill>
                  <a:schemeClr val="tx1"/>
                </a:solidFill>
              </a:rPr>
              <a:t> could be a solution to these issues.</a:t>
            </a:r>
          </a:p>
        </p:txBody>
      </p:sp>
    </p:spTree>
    <p:extLst>
      <p:ext uri="{BB962C8B-B14F-4D97-AF65-F5344CB8AC3E}">
        <p14:creationId xmlns:p14="http://schemas.microsoft.com/office/powerpoint/2010/main" val="169948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Objective</a:t>
            </a:r>
            <a:endParaRPr kumimoji="1" lang="ja-JP" altLang="en-US" sz="36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11</a:t>
            </a:fld>
            <a:endParaRPr lang="ja-JP" altLang="en-US" dirty="0"/>
          </a:p>
        </p:txBody>
      </p:sp>
      <p:sp>
        <p:nvSpPr>
          <p:cNvPr id="6" name="テキスト ボックス 4"/>
          <p:cNvSpPr txBox="1"/>
          <p:nvPr/>
        </p:nvSpPr>
        <p:spPr>
          <a:xfrm>
            <a:off x="846249" y="3609020"/>
            <a:ext cx="74403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Table of body contents:</a:t>
            </a:r>
            <a:endParaRPr lang="ja-JP" altLang="en-US" sz="28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Outline of ED Simulation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sz="2800" dirty="0"/>
              <a:t>Formulation of ES-FEM for ED Simulation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sz="2800" dirty="0"/>
              <a:t>Analysis Results</a:t>
            </a:r>
            <a:endParaRPr kumimoji="1" lang="ja-JP" altLang="en-US" sz="2800" dirty="0"/>
          </a:p>
        </p:txBody>
      </p:sp>
      <p:sp>
        <p:nvSpPr>
          <p:cNvPr id="7" name="角丸四角形 6"/>
          <p:cNvSpPr/>
          <p:nvPr/>
        </p:nvSpPr>
        <p:spPr>
          <a:xfrm>
            <a:off x="562386" y="1484784"/>
            <a:ext cx="8008111" cy="1532334"/>
          </a:xfrm>
          <a:prstGeom prst="roundRect">
            <a:avLst/>
          </a:prstGeom>
          <a:ln w="38100"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altLang="ja-JP" sz="2800" dirty="0">
                <a:solidFill>
                  <a:schemeClr val="tx1"/>
                </a:solidFill>
              </a:rPr>
              <a:t>Development of </a:t>
            </a:r>
            <a:r>
              <a:rPr lang="en-US" altLang="ja-JP" sz="2800" dirty="0">
                <a:solidFill>
                  <a:srgbClr val="FF0000"/>
                </a:solidFill>
              </a:rPr>
              <a:t>ED simulator using ES-FEM-T4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and </a:t>
            </a:r>
            <a:r>
              <a:rPr lang="en-US" altLang="ja-JP" sz="2800" dirty="0">
                <a:solidFill>
                  <a:srgbClr val="FF0000"/>
                </a:solidFill>
              </a:rPr>
              <a:t>its</a:t>
            </a:r>
            <a:r>
              <a:rPr lang="en-US" altLang="ja-JP" sz="2800" dirty="0">
                <a:solidFill>
                  <a:schemeClr val="tx1"/>
                </a:solidFill>
              </a:rPr>
              <a:t> </a:t>
            </a:r>
            <a:r>
              <a:rPr lang="en-US" altLang="ja-JP" sz="2800" dirty="0">
                <a:solidFill>
                  <a:srgbClr val="FF0000"/>
                </a:solidFill>
              </a:rPr>
              <a:t>p</a:t>
            </a:r>
            <a:r>
              <a:rPr kumimoji="1" lang="en-US" altLang="ja-JP" sz="2800" dirty="0">
                <a:solidFill>
                  <a:srgbClr val="FF0000"/>
                </a:solidFill>
              </a:rPr>
              <a:t>erformance evaluation </a:t>
            </a:r>
            <a:br>
              <a:rPr kumimoji="1" lang="en-US" altLang="ja-JP" sz="2800" dirty="0">
                <a:solidFill>
                  <a:schemeClr val="tx1"/>
                </a:solidFill>
              </a:rPr>
            </a:br>
            <a:r>
              <a:rPr kumimoji="1" lang="en-US" altLang="ja-JP" sz="2800" dirty="0"/>
              <a:t>by comparing with FEM-T4.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704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82"/>
    </mc:Choice>
    <mc:Fallback xmlns="">
      <p:transition spd="slow" advTm="1318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kumimoji="1" lang="en-US" altLang="ja-JP" sz="4800" dirty="0"/>
              <a:t>Outline of ED </a:t>
            </a:r>
            <a:r>
              <a:rPr lang="en-US" altLang="ja-JP" sz="4800" dirty="0"/>
              <a:t>Simulation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12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78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7"/>
    </mc:Choice>
    <mc:Fallback xmlns="">
      <p:transition spd="slow" advTm="6947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Fundamental</a:t>
            </a:r>
            <a:r>
              <a:rPr kumimoji="1" lang="en-US" altLang="ja-JP" dirty="0"/>
              <a:t> Equations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250824" y="623887"/>
                <a:ext cx="8893176" cy="5773737"/>
              </a:xfrm>
            </p:spPr>
            <p:txBody>
              <a:bodyPr/>
              <a:lstStyle/>
              <a:p>
                <a:pPr marL="0" indent="0">
                  <a:buNone/>
                </a:pPr>
                <a:endParaRPr kumimoji="1" lang="en-US" altLang="ja-JP" sz="500" u="sng" dirty="0"/>
              </a:p>
              <a:p>
                <a:pPr marL="0" indent="0">
                  <a:buNone/>
                </a:pPr>
                <a:r>
                  <a:rPr kumimoji="1"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Governing equation</a:t>
                </a:r>
              </a:p>
              <a:p>
                <a:pPr marL="0" indent="0">
                  <a:buNone/>
                </a:pPr>
                <a:r>
                  <a:rPr lang="en-US" altLang="ja-JP" sz="2400" dirty="0"/>
                  <a:t>The electrostatic Laplace equation</a:t>
                </a:r>
                <a:br>
                  <a:rPr lang="en-US" altLang="ja-JP" sz="2400" dirty="0"/>
                </a:br>
                <a:r>
                  <a:rPr lang="ja-JP" altLang="en-US" sz="2400" dirty="0"/>
                  <a:t>　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ja-JP" sz="2400">
                            <a:latin typeface="Cambria Math" panose="02040503050406030204" pitchFamily="18" charset="0"/>
                          </a:rPr>
                          <m:t>𝛻</m:t>
                        </m:r>
                      </m:e>
                      <m:sup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ja-JP" sz="2400" i="1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altLang="ja-JP" sz="24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ja-JP" sz="2400" b="0" dirty="0"/>
                  <a:t> in the paint pool domain.</a:t>
                </a:r>
              </a:p>
              <a:p>
                <a:pPr marL="0" indent="0">
                  <a:buNone/>
                </a:pPr>
                <a:r>
                  <a:rPr lang="en-US" altLang="ja-JP" b="1" i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Boundary conditions (BCs)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Insulation BC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/>
                  <a:t>Anodic (Electrode surface) BC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altLang="ja-JP" sz="2400" dirty="0" err="1"/>
                  <a:t>Cathodic</a:t>
                </a:r>
                <a:r>
                  <a:rPr lang="en-US" altLang="ja-JP" sz="2400" dirty="0"/>
                  <a:t> (Carbody surface) BC</a:t>
                </a:r>
              </a:p>
              <a:p>
                <a:pPr marL="0" indent="0">
                  <a:buNone/>
                </a:pPr>
                <a:r>
                  <a:rPr lang="en-US" altLang="ja-JP" sz="2400" dirty="0"/>
                  <a:t>ED boundary models are identified with experimental data</a:t>
                </a:r>
                <a:br>
                  <a:rPr lang="en-US" altLang="ja-JP" sz="2400" dirty="0"/>
                </a:br>
                <a:r>
                  <a:rPr lang="en-US" altLang="ja-JP" sz="2400" dirty="0"/>
                  <a:t>at a laboratory. </a:t>
                </a:r>
              </a:p>
              <a:p>
                <a:pPr marL="0" indent="0">
                  <a:buNone/>
                </a:pPr>
                <a:endParaRPr kumimoji="1" lang="ja-JP" altLang="en-US" sz="2400" u="sng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0824" y="623887"/>
                <a:ext cx="8893176" cy="5773737"/>
              </a:xfrm>
              <a:blipFill>
                <a:blip r:embed="rId3"/>
                <a:stretch>
                  <a:fillRect l="-24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13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81759" y="4879304"/>
            <a:ext cx="8969370" cy="1368153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550" dirty="0"/>
              <a:t>Solving the Laplace equation for potential, the current density distribution on a carbody is determined and then the film thickness distribution </a:t>
            </a:r>
            <a:r>
              <a:rPr lang="en-US" altLang="ja-JP" sz="2550" dirty="0">
                <a:solidFill>
                  <a:schemeClr val="tx1"/>
                </a:solidFill>
              </a:rPr>
              <a:t>is</a:t>
            </a:r>
            <a:r>
              <a:rPr lang="en-US" altLang="ja-JP" sz="2550" dirty="0">
                <a:solidFill>
                  <a:srgbClr val="FF0000"/>
                </a:solidFill>
              </a:rPr>
              <a:t> time-evolutionally </a:t>
            </a:r>
            <a:r>
              <a:rPr lang="en-US" altLang="ja-JP" sz="2550" dirty="0"/>
              <a:t>calculated.</a:t>
            </a:r>
            <a:endParaRPr kumimoji="1" lang="ja-JP" altLang="en-US" sz="2550" dirty="0"/>
          </a:p>
        </p:txBody>
      </p:sp>
      <p:grpSp>
        <p:nvGrpSpPr>
          <p:cNvPr id="9" name="グループ化 8"/>
          <p:cNvGrpSpPr/>
          <p:nvPr/>
        </p:nvGrpSpPr>
        <p:grpSpPr>
          <a:xfrm>
            <a:off x="5033604" y="583618"/>
            <a:ext cx="4079275" cy="2304256"/>
            <a:chOff x="3277160" y="3810873"/>
            <a:chExt cx="4579751" cy="2586960"/>
          </a:xfrm>
        </p:grpSpPr>
        <p:grpSp>
          <p:nvGrpSpPr>
            <p:cNvPr id="10" name="グループ化 9"/>
            <p:cNvGrpSpPr/>
            <p:nvPr/>
          </p:nvGrpSpPr>
          <p:grpSpPr>
            <a:xfrm>
              <a:off x="3277160" y="3810873"/>
              <a:ext cx="4579751" cy="2586960"/>
              <a:chOff x="2838922" y="3272691"/>
              <a:chExt cx="4579751" cy="2586960"/>
            </a:xfrm>
          </p:grpSpPr>
          <p:pic>
            <p:nvPicPr>
              <p:cNvPr id="20" name="図 1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922" y="3754347"/>
                <a:ext cx="4579751" cy="2105304"/>
              </a:xfrm>
              <a:prstGeom prst="rect">
                <a:avLst/>
              </a:prstGeom>
            </p:spPr>
          </p:pic>
          <p:sp>
            <p:nvSpPr>
              <p:cNvPr id="21" name="平行四辺形 20"/>
              <p:cNvSpPr/>
              <p:nvPr/>
            </p:nvSpPr>
            <p:spPr>
              <a:xfrm flipH="1">
                <a:off x="3181346" y="4352925"/>
                <a:ext cx="552453" cy="1231310"/>
              </a:xfrm>
              <a:prstGeom prst="parallelogram">
                <a:avLst>
                  <a:gd name="adj" fmla="val 35652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" name="直線コネクタ 21"/>
              <p:cNvCxnSpPr/>
              <p:nvPr/>
            </p:nvCxnSpPr>
            <p:spPr>
              <a:xfrm flipH="1" flipV="1">
                <a:off x="3343277" y="3559130"/>
                <a:ext cx="1" cy="7937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H="1">
                <a:off x="334740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V="1">
                <a:off x="5142042" y="3559130"/>
                <a:ext cx="0" cy="10604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>
                <a:off x="431749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4176080" y="3382548"/>
                <a:ext cx="1" cy="37660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線コネクタ 26"/>
              <p:cNvCxnSpPr/>
              <p:nvPr/>
            </p:nvCxnSpPr>
            <p:spPr>
              <a:xfrm flipH="1" flipV="1">
                <a:off x="4317494" y="3447010"/>
                <a:ext cx="1" cy="24768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テキスト ボックス 27"/>
              <p:cNvSpPr txBox="1"/>
              <p:nvPr/>
            </p:nvSpPr>
            <p:spPr>
              <a:xfrm>
                <a:off x="3293499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+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856408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-</a:t>
                </a:r>
                <a:endParaRPr kumimoji="1" lang="ja-JP" altLang="en-US" dirty="0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4503432" y="4794710"/>
                <a:ext cx="1280138" cy="41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Cathode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31" name="テキスト ボックス 30"/>
              <p:cNvSpPr txBox="1"/>
              <p:nvPr/>
            </p:nvSpPr>
            <p:spPr>
              <a:xfrm rot="20999633">
                <a:off x="3205688" y="4524506"/>
                <a:ext cx="518306" cy="926827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r>
                  <a:rPr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Anode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1" name="テキスト ボックス 10"/>
            <p:cNvSpPr txBox="1"/>
            <p:nvPr/>
          </p:nvSpPr>
          <p:spPr>
            <a:xfrm>
              <a:off x="5982234" y="4691318"/>
              <a:ext cx="1001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" panose="02040604050505020304" pitchFamily="18" charset="0"/>
                </a:rPr>
                <a:t>Paint</a:t>
              </a:r>
              <a:endParaRPr kumimoji="1" lang="ja-JP" altLang="en-US" dirty="0"/>
            </a:p>
          </p:txBody>
        </p:sp>
        <p:grpSp>
          <p:nvGrpSpPr>
            <p:cNvPr id="12" name="グループ化 11"/>
            <p:cNvGrpSpPr/>
            <p:nvPr/>
          </p:nvGrpSpPr>
          <p:grpSpPr>
            <a:xfrm>
              <a:off x="6808614" y="5063373"/>
              <a:ext cx="359820" cy="369332"/>
              <a:chOff x="6098130" y="3034554"/>
              <a:chExt cx="359820" cy="369332"/>
            </a:xfrm>
          </p:grpSpPr>
          <p:sp>
            <p:nvSpPr>
              <p:cNvPr id="18" name="楕円 17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9" name="テキスト ボックス 18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grpSp>
          <p:nvGrpSpPr>
            <p:cNvPr id="13" name="グループ化 12"/>
            <p:cNvGrpSpPr/>
            <p:nvPr/>
          </p:nvGrpSpPr>
          <p:grpSpPr>
            <a:xfrm>
              <a:off x="4201480" y="4829675"/>
              <a:ext cx="359820" cy="369332"/>
              <a:chOff x="6098130" y="3034554"/>
              <a:chExt cx="359820" cy="369332"/>
            </a:xfrm>
          </p:grpSpPr>
          <p:sp>
            <p:nvSpPr>
              <p:cNvPr id="16" name="楕円 15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7" name="テキスト ボックス 16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cxnSp>
          <p:nvCxnSpPr>
            <p:cNvPr id="14" name="直線矢印コネクタ 13"/>
            <p:cNvCxnSpPr/>
            <p:nvPr/>
          </p:nvCxnSpPr>
          <p:spPr>
            <a:xfrm>
              <a:off x="4472905" y="5157807"/>
              <a:ext cx="182255" cy="2672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H="1">
              <a:off x="6538770" y="5332892"/>
              <a:ext cx="343136" cy="2030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34955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コンテンツ プレースホルダー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57" y="3688415"/>
            <a:ext cx="4331217" cy="269291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764704"/>
            <a:ext cx="4331217" cy="26929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200" dirty="0"/>
              <a:t>How to</a:t>
            </a:r>
            <a:r>
              <a:rPr kumimoji="1" lang="en-US" altLang="ja-JP" sz="3200" dirty="0"/>
              <a:t> Identify ED Boundary </a:t>
            </a:r>
            <a:r>
              <a:rPr lang="en-US" altLang="ja-JP" sz="3200" dirty="0"/>
              <a:t>M</a:t>
            </a:r>
            <a:r>
              <a:rPr kumimoji="1" lang="en-US" altLang="ja-JP" sz="3200" dirty="0"/>
              <a:t>odels</a:t>
            </a:r>
            <a:endParaRPr kumimoji="1" lang="ja-JP" altLang="en-US" sz="3200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923" y="1260711"/>
            <a:ext cx="2053909" cy="2852365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241587" y="680347"/>
            <a:ext cx="3512685" cy="5642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Conduct a lab experiment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called o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ne-plate tests.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曲折矢印 6"/>
          <p:cNvSpPr/>
          <p:nvPr/>
        </p:nvSpPr>
        <p:spPr>
          <a:xfrm rot="10800000">
            <a:off x="7086742" y="4043534"/>
            <a:ext cx="914402" cy="700216"/>
          </a:xfrm>
          <a:prstGeom prst="bent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右矢印 7"/>
          <p:cNvSpPr/>
          <p:nvPr/>
        </p:nvSpPr>
        <p:spPr>
          <a:xfrm>
            <a:off x="2813488" y="1776080"/>
            <a:ext cx="940785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863507" y="2180886"/>
            <a:ext cx="668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lot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7224675" y="4798986"/>
            <a:ext cx="8947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ata </a:t>
            </a:r>
            <a:b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en-US" altLang="ja-JP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fitting</a:t>
            </a:r>
            <a:endParaRPr kumimoji="1" lang="ja-JP" altLang="en-US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正方形/長方形 10"/>
              <p:cNvSpPr/>
              <p:nvPr/>
            </p:nvSpPr>
            <p:spPr>
              <a:xfrm>
                <a:off x="5544108" y="680346"/>
                <a:ext cx="3563014" cy="73242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 Obtain Scatter diagram.</a:t>
                </a:r>
                <a:b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e.g.)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Δ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𝜙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>
                      <m:sSubPr>
                        <m:ctrlP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ja-JP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𝑗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ja-JP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cat</m:t>
                        </m:r>
                      </m:sub>
                    </m:sSub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1" lang="en-US" altLang="ja-JP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and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kumimoji="1" lang="en-US" altLang="ja-JP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kumimoji="1" lang="en-US" altLang="ja-JP" sz="2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1" lang="ja-JP" alt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正方形/長方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4108" y="680346"/>
                <a:ext cx="3563014" cy="732429"/>
              </a:xfrm>
              <a:prstGeom prst="rect">
                <a:avLst/>
              </a:prstGeom>
              <a:blipFill>
                <a:blip r:embed="rId6"/>
                <a:stretch>
                  <a:fillRect b="-1129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正方形/長方形 11"/>
          <p:cNvSpPr/>
          <p:nvPr/>
        </p:nvSpPr>
        <p:spPr>
          <a:xfrm>
            <a:off x="3635896" y="3565096"/>
            <a:ext cx="4031987" cy="67301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 a</a:t>
            </a:r>
            <a:r>
              <a:rPr kumimoji="1" lang="en-US" altLang="ja-JP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pproximated surface for each ED Boundary Model.</a:t>
            </a:r>
            <a:endParaRPr kumimoji="1" lang="ja-JP" alt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051902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Formulation of ES-FEM </a:t>
            </a:r>
            <a:br>
              <a:rPr lang="en-US" altLang="ja-JP" sz="4800" dirty="0"/>
            </a:br>
            <a:r>
              <a:rPr lang="en-US" altLang="ja-JP" sz="4800" dirty="0"/>
              <a:t>for ED Simulation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15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9088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172" y="614619"/>
            <a:ext cx="8630543" cy="5757862"/>
          </a:xfrm>
        </p:spPr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ES-FEM-T4?</a:t>
            </a:r>
          </a:p>
          <a:p>
            <a:r>
              <a:rPr lang="en-US" altLang="ja-JP" sz="2400" dirty="0"/>
              <a:t>A kind of strain smoothing method.</a:t>
            </a:r>
          </a:p>
          <a:p>
            <a:r>
              <a:rPr lang="en-US" altLang="ja-JP" sz="2400" dirty="0"/>
              <a:t>Using element edges as Gauss points.</a:t>
            </a:r>
          </a:p>
          <a:p>
            <a:r>
              <a:rPr lang="en-US" altLang="ja-JP" sz="2400" dirty="0"/>
              <a:t>Robust against element skew.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Super-linear mesh convergence rate </a:t>
            </a:r>
            <a:r>
              <a:rPr lang="en-US" altLang="ja-JP" sz="2400" dirty="0"/>
              <a:t>with T4 mesh.</a:t>
            </a:r>
          </a:p>
          <a:p>
            <a:r>
              <a:rPr lang="en-US" altLang="ja-JP" sz="2300" dirty="0"/>
              <a:t>ES-FEM can </a:t>
            </a:r>
            <a:r>
              <a:rPr lang="en-US" altLang="ja-JP" sz="2300" dirty="0">
                <a:solidFill>
                  <a:srgbClr val="FF0000"/>
                </a:solidFill>
              </a:rPr>
              <a:t>suppress the accuracy loss by smoothing</a:t>
            </a:r>
            <a:r>
              <a:rPr lang="en-US" altLang="ja-JP" sz="2300" dirty="0"/>
              <a:t>.</a:t>
            </a:r>
            <a:endParaRPr lang="en-US" altLang="ja-JP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en-US" altLang="ja-JP" b="1" u="sng" dirty="0"/>
              <a:t>Standard FEM</a:t>
            </a:r>
            <a:r>
              <a:rPr lang="en-US" altLang="ja-JP" dirty="0"/>
              <a:t>		       </a:t>
            </a:r>
            <a:r>
              <a:rPr lang="en-US" altLang="ja-JP" b="1" u="sng" dirty="0"/>
              <a:t>ES-FEM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Outline of</a:t>
            </a:r>
            <a:r>
              <a:rPr kumimoji="1" lang="en-US" altLang="ja-JP" dirty="0"/>
              <a:t> ES-FEM</a:t>
            </a:r>
            <a:endParaRPr kumimoji="1" lang="ja-JP" altLang="en-US" dirty="0"/>
          </a:p>
        </p:txBody>
      </p:sp>
      <p:sp>
        <p:nvSpPr>
          <p:cNvPr id="14" name="スライド番号プレースホルダー 1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16</a:t>
            </a:fld>
            <a:endParaRPr lang="ja-JP" altLang="en-US" dirty="0"/>
          </a:p>
        </p:txBody>
      </p:sp>
      <p:grpSp>
        <p:nvGrpSpPr>
          <p:cNvPr id="80" name="グループ化 79"/>
          <p:cNvGrpSpPr/>
          <p:nvPr/>
        </p:nvGrpSpPr>
        <p:grpSpPr>
          <a:xfrm>
            <a:off x="719572" y="4535108"/>
            <a:ext cx="1987200" cy="1670400"/>
            <a:chOff x="529796" y="2656356"/>
            <a:chExt cx="3329508" cy="2793546"/>
          </a:xfrm>
        </p:grpSpPr>
        <p:sp>
          <p:nvSpPr>
            <p:cNvPr id="81" name="二等辺三角形 80"/>
            <p:cNvSpPr/>
            <p:nvPr/>
          </p:nvSpPr>
          <p:spPr>
            <a:xfrm rot="9609393">
              <a:off x="1490263" y="2948138"/>
              <a:ext cx="1529415" cy="1069108"/>
            </a:xfrm>
            <a:prstGeom prst="triangle">
              <a:avLst>
                <a:gd name="adj" fmla="val 67308"/>
              </a:avLst>
            </a:prstGeom>
            <a:solidFill>
              <a:srgbClr val="92D05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82" name="グループ化 81"/>
            <p:cNvGrpSpPr/>
            <p:nvPr/>
          </p:nvGrpSpPr>
          <p:grpSpPr>
            <a:xfrm>
              <a:off x="1493748" y="2772720"/>
              <a:ext cx="2365556" cy="2074126"/>
              <a:chOff x="1106569" y="3201088"/>
              <a:chExt cx="2365556" cy="2074126"/>
            </a:xfrm>
          </p:grpSpPr>
          <p:sp>
            <p:nvSpPr>
              <p:cNvPr id="94" name="二等辺三角形 93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5" name="二等辺三角形 94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6" name="二等辺三角形 95"/>
              <p:cNvSpPr/>
              <p:nvPr/>
            </p:nvSpPr>
            <p:spPr>
              <a:xfrm rot="9609393">
                <a:off x="1942709" y="4206105"/>
                <a:ext cx="1529416" cy="1069109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83" name="グループ化 82"/>
            <p:cNvGrpSpPr/>
            <p:nvPr/>
          </p:nvGrpSpPr>
          <p:grpSpPr>
            <a:xfrm rot="10800000">
              <a:off x="529796" y="3299036"/>
              <a:ext cx="2365555" cy="2074125"/>
              <a:chOff x="1106569" y="3201088"/>
              <a:chExt cx="2365555" cy="2074125"/>
            </a:xfrm>
          </p:grpSpPr>
          <p:sp>
            <p:nvSpPr>
              <p:cNvPr id="91" name="二等辺三角形 90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2" name="二等辺三角形 91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93" name="二等辺三角形 92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84" name="円/楕円 10"/>
            <p:cNvSpPr/>
            <p:nvPr/>
          </p:nvSpPr>
          <p:spPr>
            <a:xfrm>
              <a:off x="1287552" y="314533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5" name="円/楕円 11"/>
            <p:cNvSpPr/>
            <p:nvPr/>
          </p:nvSpPr>
          <p:spPr>
            <a:xfrm>
              <a:off x="2709986" y="26563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6" name="円/楕円 12"/>
            <p:cNvSpPr/>
            <p:nvPr/>
          </p:nvSpPr>
          <p:spPr>
            <a:xfrm>
              <a:off x="2125130" y="399374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7" name="円/楕円 13"/>
            <p:cNvSpPr/>
            <p:nvPr/>
          </p:nvSpPr>
          <p:spPr>
            <a:xfrm>
              <a:off x="703929" y="4503884"/>
              <a:ext cx="133326" cy="13332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8" name="円/楕円 14"/>
            <p:cNvSpPr/>
            <p:nvPr/>
          </p:nvSpPr>
          <p:spPr>
            <a:xfrm>
              <a:off x="1523644" y="531657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89" name="円/楕円 15"/>
            <p:cNvSpPr/>
            <p:nvPr/>
          </p:nvSpPr>
          <p:spPr>
            <a:xfrm>
              <a:off x="2944551" y="48386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0" name="円/楕円 16"/>
            <p:cNvSpPr/>
            <p:nvPr/>
          </p:nvSpPr>
          <p:spPr>
            <a:xfrm>
              <a:off x="3547566" y="3483233"/>
              <a:ext cx="133324" cy="13332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grpSp>
        <p:nvGrpSpPr>
          <p:cNvPr id="97" name="グループ化 96"/>
          <p:cNvGrpSpPr/>
          <p:nvPr/>
        </p:nvGrpSpPr>
        <p:grpSpPr>
          <a:xfrm>
            <a:off x="5141989" y="4535108"/>
            <a:ext cx="1988801" cy="1668657"/>
            <a:chOff x="4860075" y="1560327"/>
            <a:chExt cx="3329507" cy="2793546"/>
          </a:xfrm>
        </p:grpSpPr>
        <p:sp>
          <p:nvSpPr>
            <p:cNvPr id="98" name="二等辺三角形 97"/>
            <p:cNvSpPr/>
            <p:nvPr/>
          </p:nvSpPr>
          <p:spPr>
            <a:xfrm rot="13532799">
              <a:off x="5295916" y="2480967"/>
              <a:ext cx="1216226" cy="600952"/>
            </a:xfrm>
            <a:prstGeom prst="triangle">
              <a:avLst>
                <a:gd name="adj" fmla="val 52895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99" name="二等辺三角形 98"/>
            <p:cNvSpPr/>
            <p:nvPr/>
          </p:nvSpPr>
          <p:spPr>
            <a:xfrm rot="2732799">
              <a:off x="5702498" y="2039122"/>
              <a:ext cx="1216226" cy="600952"/>
            </a:xfrm>
            <a:prstGeom prst="triangle">
              <a:avLst>
                <a:gd name="adj" fmla="val 57584"/>
              </a:avLst>
            </a:prstGeom>
            <a:solidFill>
              <a:srgbClr val="FF9900"/>
            </a:solidFill>
            <a:ln w="190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grpSp>
          <p:nvGrpSpPr>
            <p:cNvPr id="100" name="グループ化 99"/>
            <p:cNvGrpSpPr/>
            <p:nvPr/>
          </p:nvGrpSpPr>
          <p:grpSpPr>
            <a:xfrm>
              <a:off x="5824027" y="1676691"/>
              <a:ext cx="2365555" cy="2074125"/>
              <a:chOff x="1106569" y="3201088"/>
              <a:chExt cx="2365555" cy="2074125"/>
            </a:xfrm>
          </p:grpSpPr>
          <p:sp>
            <p:nvSpPr>
              <p:cNvPr id="112" name="二等辺三角形 111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3" name="二等辺三角形 112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4" name="二等辺三角形 113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grpSp>
          <p:nvGrpSpPr>
            <p:cNvPr id="101" name="グループ化 100"/>
            <p:cNvGrpSpPr/>
            <p:nvPr/>
          </p:nvGrpSpPr>
          <p:grpSpPr>
            <a:xfrm rot="10800000">
              <a:off x="4860075" y="2203007"/>
              <a:ext cx="2365555" cy="2074125"/>
              <a:chOff x="1106569" y="3201088"/>
              <a:chExt cx="2365555" cy="2074125"/>
            </a:xfrm>
          </p:grpSpPr>
          <p:sp>
            <p:nvSpPr>
              <p:cNvPr id="109" name="二等辺三角形 108"/>
              <p:cNvSpPr/>
              <p:nvPr/>
            </p:nvSpPr>
            <p:spPr>
              <a:xfrm rot="20409393">
                <a:off x="1580243" y="3201088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0" name="二等辺三角形 109"/>
              <p:cNvSpPr/>
              <p:nvPr/>
            </p:nvSpPr>
            <p:spPr>
              <a:xfrm rot="9609393">
                <a:off x="1106569" y="3369964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  <p:sp>
            <p:nvSpPr>
              <p:cNvPr id="111" name="二等辺三角形 110"/>
              <p:cNvSpPr/>
              <p:nvPr/>
            </p:nvSpPr>
            <p:spPr>
              <a:xfrm rot="9609393">
                <a:off x="1942709" y="4206105"/>
                <a:ext cx="1529415" cy="1069108"/>
              </a:xfrm>
              <a:prstGeom prst="triangle">
                <a:avLst>
                  <a:gd name="adj" fmla="val 67308"/>
                </a:avLst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ea typeface="メイリオ" panose="020B0604030504040204" pitchFamily="50" charset="-128"/>
                  <a:cs typeface="メイリオ" panose="020B0604030504040204" pitchFamily="50" charset="-128"/>
                </a:endParaRPr>
              </a:p>
            </p:txBody>
          </p:sp>
        </p:grpSp>
        <p:sp>
          <p:nvSpPr>
            <p:cNvPr id="102" name="円/楕円 34"/>
            <p:cNvSpPr/>
            <p:nvPr/>
          </p:nvSpPr>
          <p:spPr>
            <a:xfrm>
              <a:off x="5617831" y="204930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3" name="円/楕円 35"/>
            <p:cNvSpPr/>
            <p:nvPr/>
          </p:nvSpPr>
          <p:spPr>
            <a:xfrm>
              <a:off x="7040265" y="1560327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4" name="円/楕円 36"/>
            <p:cNvSpPr/>
            <p:nvPr/>
          </p:nvSpPr>
          <p:spPr>
            <a:xfrm>
              <a:off x="6455409" y="2897714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5" name="円/楕円 37"/>
            <p:cNvSpPr/>
            <p:nvPr/>
          </p:nvSpPr>
          <p:spPr>
            <a:xfrm>
              <a:off x="5017008" y="3425056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6" name="円/楕円 38"/>
            <p:cNvSpPr/>
            <p:nvPr/>
          </p:nvSpPr>
          <p:spPr>
            <a:xfrm>
              <a:off x="5853923" y="422054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7" name="円/楕円 39"/>
            <p:cNvSpPr/>
            <p:nvPr/>
          </p:nvSpPr>
          <p:spPr>
            <a:xfrm>
              <a:off x="7274830" y="3742578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  <p:sp>
          <p:nvSpPr>
            <p:cNvPr id="108" name="円/楕円 40"/>
            <p:cNvSpPr/>
            <p:nvPr/>
          </p:nvSpPr>
          <p:spPr>
            <a:xfrm>
              <a:off x="7877844" y="2387203"/>
              <a:ext cx="133325" cy="13332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ea typeface="メイリオ" panose="020B0604030504040204" pitchFamily="50" charset="-128"/>
                <a:cs typeface="メイリオ" panose="020B0604030504040204" pitchFamily="50" charset="-128"/>
              </a:endParaRPr>
            </a:p>
          </p:txBody>
        </p:sp>
      </p:grpSp>
      <p:cxnSp>
        <p:nvCxnSpPr>
          <p:cNvPr id="115" name="直線コネクタ 114"/>
          <p:cNvCxnSpPr>
            <a:stCxn id="116" idx="1"/>
          </p:cNvCxnSpPr>
          <p:nvPr/>
        </p:nvCxnSpPr>
        <p:spPr>
          <a:xfrm flipH="1">
            <a:off x="1613149" y="4847533"/>
            <a:ext cx="1106259" cy="12053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テキスト ボックス 115"/>
          <p:cNvSpPr txBox="1"/>
          <p:nvPr/>
        </p:nvSpPr>
        <p:spPr>
          <a:xfrm>
            <a:off x="2719408" y="4632089"/>
            <a:ext cx="2627993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0" dirty="0"/>
              <a:t>Integration domain</a:t>
            </a:r>
            <a:endParaRPr kumimoji="1" lang="ja-JP" altLang="en-US" sz="2200" dirty="0"/>
          </a:p>
        </p:txBody>
      </p:sp>
      <p:cxnSp>
        <p:nvCxnSpPr>
          <p:cNvPr id="117" name="直線コネクタ 116"/>
          <p:cNvCxnSpPr>
            <a:stCxn id="118" idx="1"/>
          </p:cNvCxnSpPr>
          <p:nvPr/>
        </p:nvCxnSpPr>
        <p:spPr>
          <a:xfrm flipH="1">
            <a:off x="2165708" y="5386930"/>
            <a:ext cx="1244831" cy="7883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テキスト ボックス 117"/>
          <p:cNvSpPr txBox="1"/>
          <p:nvPr/>
        </p:nvSpPr>
        <p:spPr>
          <a:xfrm>
            <a:off x="3410539" y="5171486"/>
            <a:ext cx="1236850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ja-JP" sz="2200" dirty="0"/>
              <a:t>Element</a:t>
            </a:r>
            <a:endParaRPr kumimoji="1" lang="ja-JP" altLang="en-US" sz="2200" dirty="0"/>
          </a:p>
        </p:txBody>
      </p:sp>
      <p:cxnSp>
        <p:nvCxnSpPr>
          <p:cNvPr id="119" name="直線コネクタ 118"/>
          <p:cNvCxnSpPr/>
          <p:nvPr/>
        </p:nvCxnSpPr>
        <p:spPr>
          <a:xfrm flipH="1" flipV="1">
            <a:off x="2246780" y="5908294"/>
            <a:ext cx="1251350" cy="1052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テキスト ボックス 119"/>
          <p:cNvSpPr txBox="1"/>
          <p:nvPr/>
        </p:nvSpPr>
        <p:spPr>
          <a:xfrm>
            <a:off x="3498130" y="5878433"/>
            <a:ext cx="1025914" cy="43088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200" dirty="0"/>
              <a:t>Node</a:t>
            </a:r>
            <a:endParaRPr kumimoji="1" lang="ja-JP" altLang="en-US" sz="2200" dirty="0"/>
          </a:p>
        </p:txBody>
      </p:sp>
      <p:cxnSp>
        <p:nvCxnSpPr>
          <p:cNvPr id="121" name="直線コネクタ 120"/>
          <p:cNvCxnSpPr>
            <a:stCxn id="116" idx="3"/>
            <a:endCxn id="111" idx="5"/>
          </p:cNvCxnSpPr>
          <p:nvPr/>
        </p:nvCxnSpPr>
        <p:spPr>
          <a:xfrm>
            <a:off x="5347401" y="4847533"/>
            <a:ext cx="540562" cy="28640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線コネクタ 121"/>
          <p:cNvCxnSpPr>
            <a:stCxn id="118" idx="3"/>
          </p:cNvCxnSpPr>
          <p:nvPr/>
        </p:nvCxnSpPr>
        <p:spPr>
          <a:xfrm>
            <a:off x="4647389" y="5386930"/>
            <a:ext cx="1043548" cy="40977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線コネクタ 122"/>
          <p:cNvCxnSpPr>
            <a:endCxn id="106" idx="2"/>
          </p:cNvCxnSpPr>
          <p:nvPr/>
        </p:nvCxnSpPr>
        <p:spPr>
          <a:xfrm>
            <a:off x="4524044" y="6013504"/>
            <a:ext cx="1211596" cy="1504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テキスト ボックス 123"/>
          <p:cNvSpPr txBox="1"/>
          <p:nvPr/>
        </p:nvSpPr>
        <p:spPr>
          <a:xfrm>
            <a:off x="791580" y="3717032"/>
            <a:ext cx="312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FEM assembles</a:t>
            </a:r>
            <a:br>
              <a:rPr lang="en-US" altLang="ja-JP" sz="2400" dirty="0"/>
            </a:br>
            <a:r>
              <a:rPr lang="en-US" altLang="ja-JP" sz="2400" dirty="0"/>
              <a:t>each </a:t>
            </a:r>
            <a:r>
              <a:rPr lang="en-US" altLang="ja-JP" sz="2400" dirty="0">
                <a:solidFill>
                  <a:srgbClr val="008000"/>
                </a:solidFill>
              </a:rPr>
              <a:t>element’s value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125" name="テキスト ボックス 124"/>
          <p:cNvSpPr txBox="1"/>
          <p:nvPr/>
        </p:nvSpPr>
        <p:spPr>
          <a:xfrm>
            <a:off x="4703572" y="3717032"/>
            <a:ext cx="312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/>
              <a:t>ES-FEM assembles</a:t>
            </a:r>
            <a:br>
              <a:rPr lang="en-US" altLang="ja-JP" sz="2400" dirty="0"/>
            </a:br>
            <a:r>
              <a:rPr lang="en-US" altLang="ja-JP" sz="2400" dirty="0"/>
              <a:t>each </a:t>
            </a:r>
            <a:r>
              <a:rPr lang="en-US" altLang="ja-JP" sz="2400" dirty="0">
                <a:solidFill>
                  <a:srgbClr val="FF9900"/>
                </a:solidFill>
              </a:rPr>
              <a:t>edge’s value</a:t>
            </a:r>
            <a:r>
              <a:rPr lang="en-US" altLang="ja-JP" sz="2400" dirty="0"/>
              <a:t>.</a:t>
            </a:r>
            <a:endParaRPr kumimoji="1" lang="ja-JP" altLang="en-US" sz="2400" dirty="0"/>
          </a:p>
        </p:txBody>
      </p:sp>
      <p:sp>
        <p:nvSpPr>
          <p:cNvPr id="52" name="角丸四角形 51"/>
          <p:cNvSpPr/>
          <p:nvPr/>
        </p:nvSpPr>
        <p:spPr>
          <a:xfrm>
            <a:off x="7081290" y="5022571"/>
            <a:ext cx="1897528" cy="1286749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Integration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domain is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different !!</a:t>
            </a:r>
          </a:p>
        </p:txBody>
      </p:sp>
    </p:spTree>
    <p:extLst>
      <p:ext uri="{BB962C8B-B14F-4D97-AF65-F5344CB8AC3E}">
        <p14:creationId xmlns:p14="http://schemas.microsoft.com/office/powerpoint/2010/main" val="2540285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Analysis Results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17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82012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kumimoji="1"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900" dirty="0"/>
          </a:p>
          <a:p>
            <a:r>
              <a:rPr lang="en-US" altLang="ja-JP" sz="2400" dirty="0"/>
              <a:t>Imitating a bag-like structure such as </a:t>
            </a:r>
            <a:r>
              <a:rPr lang="en-US" altLang="ja-JP" sz="2400" dirty="0">
                <a:solidFill>
                  <a:srgbClr val="FF0000"/>
                </a:solidFill>
              </a:rPr>
              <a:t>side sill </a:t>
            </a:r>
            <a:r>
              <a:rPr lang="en-US" altLang="ja-JP" sz="2400" dirty="0"/>
              <a:t>in a carbody.</a:t>
            </a:r>
          </a:p>
          <a:p>
            <a:r>
              <a:rPr lang="en-US" altLang="ja-JP" sz="2400" dirty="0"/>
              <a:t>Accuracy on the </a:t>
            </a:r>
            <a:r>
              <a:rPr lang="en-US" altLang="ja-JP" sz="2400" dirty="0">
                <a:solidFill>
                  <a:srgbClr val="FF0000"/>
                </a:solidFill>
              </a:rPr>
              <a:t>innermost surface </a:t>
            </a:r>
            <a:r>
              <a:rPr lang="en-US" altLang="ja-JP" sz="2400" dirty="0"/>
              <a:t>(leftmost plate surface) is the most important; i.e., “maximize the minimum”.</a:t>
            </a:r>
          </a:p>
          <a:p>
            <a:r>
              <a:rPr lang="en-US" altLang="ja-JP" sz="2400" dirty="0">
                <a:solidFill>
                  <a:srgbClr val="FF0000"/>
                </a:solidFill>
              </a:rPr>
              <a:t>Film thickness is calculated with 4 different mesh seed sizes</a:t>
            </a:r>
            <a:br>
              <a:rPr lang="en-US" altLang="ja-JP" sz="2400" dirty="0"/>
            </a:br>
            <a:r>
              <a:rPr lang="en-US" altLang="ja-JP" sz="2400" dirty="0"/>
              <a:t>and compared between FEM-T4 and ES-FEM-T4.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18</a:t>
            </a:fld>
            <a:endParaRPr lang="ja-JP" altLang="en-US" dirty="0"/>
          </a:p>
        </p:txBody>
      </p:sp>
      <p:pic>
        <p:nvPicPr>
          <p:cNvPr id="5" name="コンテンツ プレースホルダ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1148" y="1340768"/>
            <a:ext cx="3401392" cy="293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" t="9149" r="709" b="12175"/>
          <a:stretch/>
        </p:blipFill>
        <p:spPr>
          <a:xfrm rot="16200000" flipH="1">
            <a:off x="-264221" y="1833137"/>
            <a:ext cx="2939697" cy="183620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6336196" y="105218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Film Thickness </a:t>
            </a:r>
            <a:endParaRPr kumimoji="1" lang="ja-JP" altLang="en-US" sz="2400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448780"/>
            <a:ext cx="3493681" cy="2620261"/>
          </a:xfrm>
          <a:prstGeom prst="rect">
            <a:avLst/>
          </a:prstGeom>
        </p:spPr>
      </p:pic>
      <p:sp>
        <p:nvSpPr>
          <p:cNvPr id="9" name="正方形/長方形 8"/>
          <p:cNvSpPr/>
          <p:nvPr/>
        </p:nvSpPr>
        <p:spPr>
          <a:xfrm>
            <a:off x="2673923" y="3754955"/>
            <a:ext cx="32431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ja-JP" sz="1600" dirty="0"/>
              <a:t>(</a:t>
            </a:r>
            <a:r>
              <a:rPr lang="ja-JP" altLang="en-US" sz="1600" dirty="0"/>
              <a:t>http://plaza.rakuten.co.jp/heroc</a:t>
            </a:r>
            <a:r>
              <a:rPr lang="en-US" altLang="ja-JP" sz="1600" dirty="0"/>
              <a:t>)</a:t>
            </a:r>
            <a:endParaRPr lang="ja-JP" altLang="en-US" sz="16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673923" y="1672380"/>
            <a:ext cx="1624090" cy="369332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400" dirty="0">
                <a:solidFill>
                  <a:schemeClr val="bg1"/>
                </a:solidFill>
              </a:rPr>
              <a:t>Side Sill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9474" y="3913311"/>
            <a:ext cx="1006162" cy="307777"/>
          </a:xfrm>
          <a:prstGeom prst="rect">
            <a:avLst/>
          </a:prstGeom>
          <a:solidFill>
            <a:schemeClr val="tx1"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000" dirty="0">
                <a:solidFill>
                  <a:schemeClr val="bg1"/>
                </a:solidFill>
              </a:rPr>
              <a:t>4-P BOX</a:t>
            </a:r>
            <a:endParaRPr kumimoji="1" lang="ja-JP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96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b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Meshes</a:t>
            </a:r>
            <a:endParaRPr kumimoji="1" lang="en-US" altLang="ja-JP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19</a:t>
            </a:fld>
            <a:endParaRPr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39B183CC-DF04-43DC-B39E-45FBA989F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64748"/>
            <a:ext cx="2375345" cy="287226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9C57A8E-9096-4EDC-8455-359022EE6D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656692"/>
            <a:ext cx="2375345" cy="287226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C5B424-7ABC-4E86-8F02-242D6BAF76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501008"/>
            <a:ext cx="2375345" cy="287226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805E84F-EC78-46A5-937E-9C8A82B885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37" y="3501008"/>
            <a:ext cx="2375345" cy="2872264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C354C7B6-4680-4843-9130-B48217552A6B}"/>
              </a:ext>
            </a:extLst>
          </p:cNvPr>
          <p:cNvSpPr txBox="1"/>
          <p:nvPr/>
        </p:nvSpPr>
        <p:spPr>
          <a:xfrm>
            <a:off x="395536" y="2276872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3.2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(31k T4 elem.)</a:t>
            </a:r>
            <a:endParaRPr kumimoji="1" lang="ja-JP" altLang="en-US" sz="20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11E781-4416-489A-AC37-1DCA1EFA742C}"/>
              </a:ext>
            </a:extLst>
          </p:cNvPr>
          <p:cNvSpPr txBox="1"/>
          <p:nvPr/>
        </p:nvSpPr>
        <p:spPr>
          <a:xfrm>
            <a:off x="393426" y="5077633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</a:t>
            </a:r>
            <a:r>
              <a:rPr kumimoji="1" lang="en-US" altLang="ja-JP" sz="2000" dirty="0"/>
              <a:t>.8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(169k T4 elem.)</a:t>
            </a:r>
            <a:endParaRPr kumimoji="1" lang="ja-JP" altLang="en-US" sz="20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FADC091-341A-49AC-9039-17816E5E4097}"/>
              </a:ext>
            </a:extLst>
          </p:cNvPr>
          <p:cNvSpPr txBox="1"/>
          <p:nvPr/>
        </p:nvSpPr>
        <p:spPr>
          <a:xfrm>
            <a:off x="6948264" y="2280796"/>
            <a:ext cx="18311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1</a:t>
            </a:r>
            <a:r>
              <a:rPr kumimoji="1" lang="en-US" altLang="ja-JP" sz="2000" dirty="0"/>
              <a:t>.6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(65k T4 elem.)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559B84F-CA5A-40A5-855E-5F9D55DA1529}"/>
              </a:ext>
            </a:extLst>
          </p:cNvPr>
          <p:cNvSpPr txBox="1"/>
          <p:nvPr/>
        </p:nvSpPr>
        <p:spPr>
          <a:xfrm>
            <a:off x="7026682" y="5079721"/>
            <a:ext cx="19738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0</a:t>
            </a:r>
            <a:r>
              <a:rPr kumimoji="1" lang="en-US" altLang="ja-JP" sz="2000" dirty="0"/>
              <a:t>.4 mm Mesh</a:t>
            </a:r>
            <a:br>
              <a:rPr kumimoji="1" lang="en-US" altLang="ja-JP" sz="2000" dirty="0"/>
            </a:br>
            <a:r>
              <a:rPr kumimoji="1" lang="en-US" altLang="ja-JP" sz="2000" dirty="0"/>
              <a:t>Seed Size</a:t>
            </a:r>
            <a:br>
              <a:rPr kumimoji="1" lang="en-US" altLang="ja-JP" sz="2000" dirty="0"/>
            </a:br>
            <a:r>
              <a:rPr kumimoji="1" lang="en-US" altLang="ja-JP" sz="2000" dirty="0"/>
              <a:t>(716k T4 elem.)</a:t>
            </a:r>
            <a:endParaRPr kumimoji="1" lang="ja-JP" altLang="en-US" sz="20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9C2D01D-A2C8-4464-B8EA-4253C1711CB0}"/>
              </a:ext>
            </a:extLst>
          </p:cNvPr>
          <p:cNvSpPr txBox="1"/>
          <p:nvPr/>
        </p:nvSpPr>
        <p:spPr>
          <a:xfrm>
            <a:off x="7296105" y="649581"/>
            <a:ext cx="1813317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Only the </a:t>
            </a:r>
            <a:br>
              <a:rPr kumimoji="1" lang="en-US" altLang="ja-JP" dirty="0"/>
            </a:br>
            <a:r>
              <a:rPr kumimoji="1" lang="en-US" altLang="ja-JP" dirty="0"/>
              <a:t>surface meshes</a:t>
            </a:r>
            <a:br>
              <a:rPr kumimoji="1" lang="en-US" altLang="ja-JP" dirty="0"/>
            </a:br>
            <a:r>
              <a:rPr kumimoji="1" lang="en-US" altLang="ja-JP" dirty="0"/>
              <a:t>are shown.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925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What is electrodeposition (ED) ?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471" y="620688"/>
            <a:ext cx="8839614" cy="5757862"/>
          </a:xfrm>
        </p:spPr>
        <p:txBody>
          <a:bodyPr anchor="b"/>
          <a:lstStyle/>
          <a:p>
            <a:pPr marL="0" indent="0">
              <a:buNone/>
            </a:pPr>
            <a:endParaRPr lang="en-US" altLang="ja-JP" sz="2400" dirty="0">
              <a:solidFill>
                <a:srgbClr val="000000"/>
              </a:solidFill>
            </a:endParaRPr>
          </a:p>
          <a:p>
            <a:r>
              <a:rPr lang="en-US" altLang="ja-JP" sz="2400" dirty="0"/>
              <a:t>Most widely-used basecoat methods for </a:t>
            </a:r>
            <a:r>
              <a:rPr lang="en-US" altLang="ja-JP" sz="2400" dirty="0">
                <a:solidFill>
                  <a:srgbClr val="FF0000"/>
                </a:solidFill>
              </a:rPr>
              <a:t>car bodies</a:t>
            </a:r>
            <a:r>
              <a:rPr lang="en-US" altLang="ja-JP" sz="2400" dirty="0"/>
              <a:t>.</a:t>
            </a:r>
          </a:p>
          <a:p>
            <a:r>
              <a:rPr lang="en-US" altLang="ja-JP" sz="2400" dirty="0"/>
              <a:t>Making coating film by applying </a:t>
            </a:r>
            <a:r>
              <a:rPr lang="en-US" altLang="ja-JP" sz="2400" dirty="0">
                <a:solidFill>
                  <a:srgbClr val="FF0000"/>
                </a:solidFill>
              </a:rPr>
              <a:t>direct electric current</a:t>
            </a:r>
            <a:br>
              <a:rPr lang="en-US" altLang="ja-JP" sz="2400" dirty="0"/>
            </a:br>
            <a:r>
              <a:rPr lang="en-US" altLang="ja-JP" sz="2400" dirty="0"/>
              <a:t>in a paint pool.</a:t>
            </a:r>
          </a:p>
          <a:p>
            <a:r>
              <a:rPr lang="en-US" altLang="ja-JP" sz="2400" dirty="0"/>
              <a:t>Relatively g</a:t>
            </a:r>
            <a:r>
              <a:rPr kumimoji="1" lang="en-US" altLang="ja-JP" sz="2400" dirty="0"/>
              <a:t>ood at making uniform film thickness</a:t>
            </a:r>
            <a:br>
              <a:rPr lang="en-US" altLang="ja-JP" sz="2400" dirty="0"/>
            </a:br>
            <a:r>
              <a:rPr lang="en-US" altLang="ja-JP" sz="2400" dirty="0"/>
              <a:t>but </a:t>
            </a:r>
            <a:r>
              <a:rPr lang="en-US" altLang="ja-JP" sz="2400" dirty="0">
                <a:solidFill>
                  <a:srgbClr val="FF0000"/>
                </a:solidFill>
              </a:rPr>
              <a:t>not satisfactory uniform </a:t>
            </a:r>
            <a:r>
              <a:rPr lang="en-US" altLang="ja-JP" sz="2400" dirty="0"/>
              <a:t>in actual production lines.</a:t>
            </a:r>
            <a:r>
              <a:rPr kumimoji="1" lang="en-US" altLang="ja-JP" sz="2400" dirty="0"/>
              <a:t> </a:t>
            </a:r>
          </a:p>
          <a:p>
            <a:r>
              <a:rPr kumimoji="1" lang="en-US" altLang="ja-JP" sz="2400" dirty="0">
                <a:solidFill>
                  <a:srgbClr val="FF0000"/>
                </a:solidFill>
              </a:rPr>
              <a:t>ED simulator</a:t>
            </a:r>
            <a:r>
              <a:rPr kumimoji="1" lang="en-US" altLang="ja-JP" sz="2400" dirty="0"/>
              <a:t> is </a:t>
            </a:r>
            <a:r>
              <a:rPr lang="en-US" altLang="ja-JP" sz="2400" dirty="0"/>
              <a:t>necessary</a:t>
            </a:r>
            <a:r>
              <a:rPr kumimoji="1" lang="en-US" altLang="ja-JP" sz="2400" dirty="0"/>
              <a:t> for </a:t>
            </a:r>
            <a:r>
              <a:rPr lang="en-US" altLang="ja-JP" sz="2400" dirty="0"/>
              <a:t>the </a:t>
            </a:r>
            <a:r>
              <a:rPr kumimoji="1" lang="en-US" altLang="ja-JP" sz="2400" dirty="0"/>
              <a:t>optimization of </a:t>
            </a:r>
            <a:br>
              <a:rPr kumimoji="1" lang="en-US" altLang="ja-JP" sz="2400" dirty="0"/>
            </a:br>
            <a:r>
              <a:rPr kumimoji="1" lang="en-US" altLang="ja-JP" sz="2400" dirty="0"/>
              <a:t>carbody design and</a:t>
            </a:r>
            <a:r>
              <a:rPr lang="ja-JP" altLang="en-US" sz="2400" dirty="0"/>
              <a:t> </a:t>
            </a:r>
            <a:r>
              <a:rPr kumimoji="1" lang="en-US" altLang="ja-JP" sz="2400" dirty="0"/>
              <a:t>coating conditions in actual lines.</a:t>
            </a:r>
          </a:p>
        </p:txBody>
      </p:sp>
      <p:pic>
        <p:nvPicPr>
          <p:cNvPr id="5" name="コンテンツ プレースホルダー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71" y="929561"/>
            <a:ext cx="3617913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4394334" y="893611"/>
            <a:ext cx="4579751" cy="2586960"/>
            <a:chOff x="3277160" y="3810873"/>
            <a:chExt cx="4579751" cy="2586960"/>
          </a:xfrm>
        </p:grpSpPr>
        <p:grpSp>
          <p:nvGrpSpPr>
            <p:cNvPr id="7" name="グループ化 6"/>
            <p:cNvGrpSpPr/>
            <p:nvPr/>
          </p:nvGrpSpPr>
          <p:grpSpPr>
            <a:xfrm>
              <a:off x="3277160" y="3810873"/>
              <a:ext cx="4579751" cy="2586960"/>
              <a:chOff x="2838922" y="3272691"/>
              <a:chExt cx="4579751" cy="2586960"/>
            </a:xfrm>
          </p:grpSpPr>
          <p:pic>
            <p:nvPicPr>
              <p:cNvPr id="19" name="図 18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8922" y="3754347"/>
                <a:ext cx="4579751" cy="2105304"/>
              </a:xfrm>
              <a:prstGeom prst="rect">
                <a:avLst/>
              </a:prstGeom>
            </p:spPr>
          </p:pic>
          <p:sp>
            <p:nvSpPr>
              <p:cNvPr id="20" name="平行四辺形 19"/>
              <p:cNvSpPr/>
              <p:nvPr/>
            </p:nvSpPr>
            <p:spPr>
              <a:xfrm flipH="1">
                <a:off x="3181346" y="4352925"/>
                <a:ext cx="552453" cy="1231310"/>
              </a:xfrm>
              <a:prstGeom prst="parallelogram">
                <a:avLst>
                  <a:gd name="adj" fmla="val 35652"/>
                </a:avLst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scene3d>
                <a:camera prst="orthographicFront">
                  <a:rot lat="0" lon="0" rev="0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1" name="直線コネクタ 20"/>
              <p:cNvCxnSpPr/>
              <p:nvPr/>
            </p:nvCxnSpPr>
            <p:spPr>
              <a:xfrm flipH="1" flipV="1">
                <a:off x="3343277" y="3559130"/>
                <a:ext cx="1" cy="7937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コネクタ 21"/>
              <p:cNvCxnSpPr/>
              <p:nvPr/>
            </p:nvCxnSpPr>
            <p:spPr>
              <a:xfrm flipH="1">
                <a:off x="334740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コネクタ 22"/>
              <p:cNvCxnSpPr/>
              <p:nvPr/>
            </p:nvCxnSpPr>
            <p:spPr>
              <a:xfrm flipV="1">
                <a:off x="5142042" y="3559130"/>
                <a:ext cx="0" cy="1060495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コネクタ 23"/>
              <p:cNvCxnSpPr/>
              <p:nvPr/>
            </p:nvCxnSpPr>
            <p:spPr>
              <a:xfrm flipH="1">
                <a:off x="4317496" y="3570852"/>
                <a:ext cx="828674" cy="0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H="1" flipV="1">
                <a:off x="4176080" y="3382548"/>
                <a:ext cx="1" cy="376606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コネクタ 25"/>
              <p:cNvCxnSpPr/>
              <p:nvPr/>
            </p:nvCxnSpPr>
            <p:spPr>
              <a:xfrm flipH="1" flipV="1">
                <a:off x="4317494" y="3447010"/>
                <a:ext cx="1" cy="247683"/>
              </a:xfrm>
              <a:prstGeom prst="line">
                <a:avLst/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テキスト ボックス 26"/>
              <p:cNvSpPr txBox="1"/>
              <p:nvPr/>
            </p:nvSpPr>
            <p:spPr>
              <a:xfrm>
                <a:off x="3293499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+</a:t>
                </a:r>
                <a:endParaRPr kumimoji="1" lang="ja-JP" altLang="en-US" dirty="0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4856408" y="3272691"/>
                <a:ext cx="2839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dirty="0"/>
                  <a:t>-</a:t>
                </a:r>
                <a:endParaRPr kumimoji="1" lang="ja-JP" altLang="en-US" dirty="0"/>
              </a:p>
            </p:txBody>
          </p:sp>
          <p:sp>
            <p:nvSpPr>
              <p:cNvPr id="29" name="テキスト ボックス 28"/>
              <p:cNvSpPr txBox="1"/>
              <p:nvPr/>
            </p:nvSpPr>
            <p:spPr>
              <a:xfrm>
                <a:off x="4543392" y="4794710"/>
                <a:ext cx="11251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Cathode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 rot="20999633">
                <a:off x="3245188" y="4579971"/>
                <a:ext cx="461665" cy="79802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  <a:scene3d>
                  <a:camera prst="orthographicFront">
                    <a:rot lat="0" lon="0" rev="0"/>
                  </a:camera>
                  <a:lightRig rig="threePt" dir="t"/>
                </a:scene3d>
              </a:bodyPr>
              <a:lstStyle/>
              <a:p>
                <a:r>
                  <a:rPr lang="en-US" altLang="ja-JP" b="1" dirty="0">
                    <a:latin typeface="Century" panose="02040604050505020304" pitchFamily="18" charset="0"/>
                    <a:ea typeface="HGPｺﾞｼｯｸM" panose="020B0600000000000000" pitchFamily="50" charset="-128"/>
                  </a:rPr>
                  <a:t>Anode</a:t>
                </a:r>
                <a:endParaRPr kumimoji="1" lang="ja-JP" altLang="en-US" b="1" dirty="0">
                  <a:latin typeface="Century" panose="02040604050505020304" pitchFamily="18" charset="0"/>
                  <a:ea typeface="HGPｺﾞｼｯｸM" panose="020B0600000000000000" pitchFamily="50" charset="-128"/>
                </a:endParaRPr>
              </a:p>
            </p:txBody>
          </p:sp>
        </p:grpSp>
        <p:sp>
          <p:nvSpPr>
            <p:cNvPr id="18" name="テキスト ボックス 17"/>
            <p:cNvSpPr txBox="1"/>
            <p:nvPr/>
          </p:nvSpPr>
          <p:spPr>
            <a:xfrm>
              <a:off x="5982234" y="4691318"/>
              <a:ext cx="10015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000" dirty="0">
                  <a:latin typeface="Century" panose="02040604050505020304" pitchFamily="18" charset="0"/>
                </a:rPr>
                <a:t>Paint</a:t>
              </a:r>
              <a:endParaRPr kumimoji="1" lang="ja-JP" altLang="en-US" dirty="0"/>
            </a:p>
          </p:txBody>
        </p:sp>
        <p:grpSp>
          <p:nvGrpSpPr>
            <p:cNvPr id="9" name="グループ化 8"/>
            <p:cNvGrpSpPr/>
            <p:nvPr/>
          </p:nvGrpSpPr>
          <p:grpSpPr>
            <a:xfrm>
              <a:off x="6808614" y="5063373"/>
              <a:ext cx="359820" cy="369332"/>
              <a:chOff x="6098130" y="3034554"/>
              <a:chExt cx="359820" cy="369332"/>
            </a:xfrm>
          </p:grpSpPr>
          <p:sp>
            <p:nvSpPr>
              <p:cNvPr id="15" name="楕円 14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grpSp>
          <p:nvGrpSpPr>
            <p:cNvPr id="10" name="グループ化 9"/>
            <p:cNvGrpSpPr/>
            <p:nvPr/>
          </p:nvGrpSpPr>
          <p:grpSpPr>
            <a:xfrm>
              <a:off x="4201480" y="4829675"/>
              <a:ext cx="359820" cy="369332"/>
              <a:chOff x="6098130" y="3034554"/>
              <a:chExt cx="359820" cy="369332"/>
            </a:xfrm>
          </p:grpSpPr>
          <p:sp>
            <p:nvSpPr>
              <p:cNvPr id="13" name="楕円 12"/>
              <p:cNvSpPr/>
              <p:nvPr/>
            </p:nvSpPr>
            <p:spPr>
              <a:xfrm>
                <a:off x="6140138" y="3064095"/>
                <a:ext cx="317812" cy="317812"/>
              </a:xfrm>
              <a:prstGeom prst="ellipse">
                <a:avLst/>
              </a:prstGeom>
              <a:solidFill>
                <a:srgbClr val="92D050"/>
              </a:solidFill>
              <a:ln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4" name="テキスト ボックス 13"/>
              <p:cNvSpPr txBox="1"/>
              <p:nvPr/>
            </p:nvSpPr>
            <p:spPr>
              <a:xfrm>
                <a:off x="6098130" y="3034554"/>
                <a:ext cx="35029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dirty="0"/>
                  <a:t>＋</a:t>
                </a:r>
              </a:p>
            </p:txBody>
          </p:sp>
        </p:grpSp>
        <p:cxnSp>
          <p:nvCxnSpPr>
            <p:cNvPr id="11" name="直線矢印コネクタ 10"/>
            <p:cNvCxnSpPr/>
            <p:nvPr/>
          </p:nvCxnSpPr>
          <p:spPr>
            <a:xfrm>
              <a:off x="4472905" y="5157807"/>
              <a:ext cx="182255" cy="26723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矢印コネクタ 11"/>
            <p:cNvCxnSpPr/>
            <p:nvPr/>
          </p:nvCxnSpPr>
          <p:spPr>
            <a:xfrm flipH="1">
              <a:off x="6538770" y="5332892"/>
              <a:ext cx="343136" cy="2030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スライド番号プレースホルダー 3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</a:t>
            </a:fld>
            <a:endParaRPr lang="ja-JP" altLang="en-US" dirty="0"/>
          </a:p>
        </p:txBody>
      </p:sp>
      <p:sp>
        <p:nvSpPr>
          <p:cNvPr id="32" name="正方形/長方形 31"/>
          <p:cNvSpPr/>
          <p:nvPr/>
        </p:nvSpPr>
        <p:spPr>
          <a:xfrm>
            <a:off x="340471" y="3104964"/>
            <a:ext cx="36179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altLang="ja-JP" sz="1600" dirty="0">
                <a:solidFill>
                  <a:srgbClr val="000000"/>
                </a:solidFill>
              </a:rPr>
              <a:t>http://n-link.nissan.co.jp/NOM/PLANT/</a:t>
            </a:r>
          </a:p>
        </p:txBody>
      </p:sp>
    </p:spTree>
    <p:extLst>
      <p:ext uri="{BB962C8B-B14F-4D97-AF65-F5344CB8AC3E}">
        <p14:creationId xmlns:p14="http://schemas.microsoft.com/office/powerpoint/2010/main" val="1049369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on G-Plate (innermost surface)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20</a:t>
            </a:fld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7487120" y="1340768"/>
            <a:ext cx="937308" cy="283293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下矢印 6"/>
          <p:cNvSpPr/>
          <p:nvPr/>
        </p:nvSpPr>
        <p:spPr>
          <a:xfrm flipV="1">
            <a:off x="7812360" y="4149080"/>
            <a:ext cx="180020" cy="288032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696236" y="4437112"/>
            <a:ext cx="2304256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/>
              <a:t>Mesh seed size</a:t>
            </a:r>
            <a:endParaRPr kumimoji="1" lang="ja-JP" altLang="en-US" sz="24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7BA4F38-B15D-432C-A0ED-93B9CACBCE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" y="1131235"/>
            <a:ext cx="8858725" cy="3881941"/>
          </a:xfrm>
          <a:prstGeom prst="rect">
            <a:avLst/>
          </a:prstGeom>
        </p:spPr>
      </p:pic>
      <p:sp>
        <p:nvSpPr>
          <p:cNvPr id="12" name="角丸四角形 11"/>
          <p:cNvSpPr/>
          <p:nvPr/>
        </p:nvSpPr>
        <p:spPr>
          <a:xfrm>
            <a:off x="208484" y="5049180"/>
            <a:ext cx="8715920" cy="128433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/>
              <a:t>FEM results (dashed lines) have large errors</a:t>
            </a:r>
            <a:br>
              <a:rPr lang="en-US" altLang="ja-JP" sz="2400" dirty="0"/>
            </a:br>
            <a:r>
              <a:rPr lang="en-US" altLang="ja-JP" sz="2400" dirty="0"/>
              <a:t> due to mesh coarseness.</a:t>
            </a:r>
            <a:br>
              <a:rPr lang="en-US" altLang="ja-JP" sz="2400" dirty="0"/>
            </a:br>
            <a:r>
              <a:rPr lang="en-US" altLang="ja-JP" sz="2400" dirty="0"/>
              <a:t>Meanwhile, ES-FEM (solid lines) results have no such errors.</a:t>
            </a:r>
            <a:endParaRPr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88393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088740"/>
            <a:ext cx="6616261" cy="37152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4-Plate BOX Simulation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Convergence Rate on G-Plate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21</a:t>
            </a:fld>
            <a:endParaRPr lang="ja-JP" altLang="en-US" dirty="0"/>
          </a:p>
        </p:txBody>
      </p:sp>
      <p:sp>
        <p:nvSpPr>
          <p:cNvPr id="5" name="角丸四角形 4"/>
          <p:cNvSpPr/>
          <p:nvPr/>
        </p:nvSpPr>
        <p:spPr>
          <a:xfrm>
            <a:off x="48196" y="4803940"/>
            <a:ext cx="9036496" cy="154906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FEM-T4 shows a linear convergence.</a:t>
            </a:r>
            <a:br>
              <a:rPr lang="en-US" altLang="ja-JP" sz="2400" dirty="0">
                <a:solidFill>
                  <a:schemeClr val="tx1"/>
                </a:solidFill>
              </a:rPr>
            </a:br>
            <a:r>
              <a:rPr lang="en-US" altLang="ja-JP" sz="2400" dirty="0">
                <a:solidFill>
                  <a:schemeClr val="tx1"/>
                </a:solidFill>
              </a:rPr>
              <a:t>Meanwhile, ES-FEM-T4 almost shows a quadratic convergence.</a:t>
            </a:r>
          </a:p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ES-FEM-T4 has much better mesh convergence rate</a:t>
            </a:r>
            <a:br>
              <a:rPr lang="en-US" altLang="ja-JP" sz="2400" dirty="0">
                <a:solidFill>
                  <a:srgbClr val="FF0000"/>
                </a:solidFill>
              </a:rPr>
            </a:br>
            <a:r>
              <a:rPr lang="en-US" altLang="ja-JP" sz="2400" dirty="0">
                <a:solidFill>
                  <a:srgbClr val="FF0000"/>
                </a:solidFill>
              </a:rPr>
              <a:t>than FEM-T4.</a:t>
            </a:r>
            <a:endParaRPr lang="ja-JP" altLang="en-US" sz="2400" dirty="0" err="1">
              <a:solidFill>
                <a:srgbClr val="FF00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6251675" y="2637808"/>
            <a:ext cx="2856132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000" dirty="0"/>
              <a:t>The result of ES-FEM with the minimum mesh seed size (0.4 mm) is used as the reference.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006329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8C3FFF8A-C28D-40F4-9AF6-8C7495717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kumimoji="0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0" indent="0">
              <a:buNone/>
            </a:pPr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endParaRPr kumimoji="0" lang="en-US" altLang="ja-JP" dirty="0"/>
          </a:p>
          <a:p>
            <a:pPr marL="285750" indent="-285750"/>
            <a:r>
              <a:rPr kumimoji="0" lang="en-US" altLang="ja-JP" dirty="0"/>
              <a:t>A half carbody is fixed in a box pool.</a:t>
            </a:r>
          </a:p>
          <a:p>
            <a:pPr marL="285750" indent="-285750"/>
            <a:r>
              <a:rPr kumimoji="0" lang="en-US" altLang="ja-JP" dirty="0"/>
              <a:t>The side wall is treated as an </a:t>
            </a:r>
            <a:r>
              <a:rPr kumimoji="0" lang="en-US" altLang="ja-JP" dirty="0">
                <a:solidFill>
                  <a:srgbClr val="FF0000"/>
                </a:solidFill>
              </a:rPr>
              <a:t>anode</a:t>
            </a:r>
            <a:r>
              <a:rPr kumimoji="0" lang="en-US" altLang="ja-JP" dirty="0"/>
              <a:t> surface.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22</a:t>
            </a:fld>
            <a:endParaRPr lang="ja-JP" altLang="en-US" dirty="0"/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B6EF6DA0-D956-4033-ACF1-88F260CAA4DA}"/>
              </a:ext>
            </a:extLst>
          </p:cNvPr>
          <p:cNvCxnSpPr>
            <a:cxnSpLocks/>
          </p:cNvCxnSpPr>
          <p:nvPr/>
        </p:nvCxnSpPr>
        <p:spPr>
          <a:xfrm>
            <a:off x="826135" y="3486150"/>
            <a:ext cx="1368152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7C2CCF08-3B60-44F7-A6EF-4E41F6064F5A}"/>
              </a:ext>
            </a:extLst>
          </p:cNvPr>
          <p:cNvCxnSpPr/>
          <p:nvPr/>
        </p:nvCxnSpPr>
        <p:spPr>
          <a:xfrm flipV="1">
            <a:off x="826135" y="2586050"/>
            <a:ext cx="0" cy="90010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5" name="図 14">
            <a:extLst>
              <a:ext uri="{FF2B5EF4-FFF2-40B4-BE49-F238E27FC236}">
                <a16:creationId xmlns:a16="http://schemas.microsoft.com/office/drawing/2014/main" id="{59788194-83E4-4AB8-8FD4-B92D0A81BB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738" y="937215"/>
            <a:ext cx="6222745" cy="3863691"/>
          </a:xfrm>
          <a:prstGeom prst="rect">
            <a:avLst/>
          </a:prstGeom>
        </p:spPr>
      </p:pic>
      <p:sp>
        <p:nvSpPr>
          <p:cNvPr id="12" name="矢印: 上カーブ 11">
            <a:extLst>
              <a:ext uri="{FF2B5EF4-FFF2-40B4-BE49-F238E27FC236}">
                <a16:creationId xmlns:a16="http://schemas.microsoft.com/office/drawing/2014/main" id="{CD4522E1-FA90-4B3A-95B2-B39071E2B7C3}"/>
              </a:ext>
            </a:extLst>
          </p:cNvPr>
          <p:cNvSpPr/>
          <p:nvPr/>
        </p:nvSpPr>
        <p:spPr>
          <a:xfrm>
            <a:off x="2325035" y="4063498"/>
            <a:ext cx="1551392" cy="620712"/>
          </a:xfrm>
          <a:prstGeom prst="curvedUpArrow">
            <a:avLst>
              <a:gd name="adj1" fmla="val 21627"/>
              <a:gd name="adj2" fmla="val 50000"/>
              <a:gd name="adj3" fmla="val 5412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4769EF6-C795-419C-A6D9-258595E32303}"/>
              </a:ext>
            </a:extLst>
          </p:cNvPr>
          <p:cNvSpPr txBox="1"/>
          <p:nvPr/>
        </p:nvSpPr>
        <p:spPr>
          <a:xfrm>
            <a:off x="120076" y="2602309"/>
            <a:ext cx="67005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dirty="0"/>
              <a:t>270 V</a:t>
            </a:r>
            <a:endParaRPr kumimoji="1" lang="ja-JP" altLang="en-US" sz="2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1967C37-CA1F-44DA-8141-3747CD5D9E5D}"/>
              </a:ext>
            </a:extLst>
          </p:cNvPr>
          <p:cNvSpPr txBox="1"/>
          <p:nvPr/>
        </p:nvSpPr>
        <p:spPr>
          <a:xfrm>
            <a:off x="653710" y="3533187"/>
            <a:ext cx="185948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000" dirty="0"/>
              <a:t>0    30     180 (s)</a:t>
            </a:r>
            <a:endParaRPr kumimoji="1" lang="ja-JP" altLang="en-US" sz="2000" dirty="0"/>
          </a:p>
        </p:txBody>
      </p: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0F9DD53C-4178-483A-A8A8-671ADDBAC07C}"/>
              </a:ext>
            </a:extLst>
          </p:cNvPr>
          <p:cNvCxnSpPr>
            <a:cxnSpLocks/>
          </p:cNvCxnSpPr>
          <p:nvPr/>
        </p:nvCxnSpPr>
        <p:spPr>
          <a:xfrm flipH="1">
            <a:off x="839005" y="2719033"/>
            <a:ext cx="347170" cy="76565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D1248B79-834D-4D7C-AA78-D3E23CBAC9ED}"/>
              </a:ext>
            </a:extLst>
          </p:cNvPr>
          <p:cNvCxnSpPr>
            <a:cxnSpLocks/>
          </p:cNvCxnSpPr>
          <p:nvPr/>
        </p:nvCxnSpPr>
        <p:spPr>
          <a:xfrm flipH="1">
            <a:off x="1186176" y="2719033"/>
            <a:ext cx="7200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60ED3EE2-515E-4D53-A28A-3601BAF09305}"/>
              </a:ext>
            </a:extLst>
          </p:cNvPr>
          <p:cNvCxnSpPr>
            <a:cxnSpLocks/>
          </p:cNvCxnSpPr>
          <p:nvPr/>
        </p:nvCxnSpPr>
        <p:spPr>
          <a:xfrm>
            <a:off x="1906255" y="2719033"/>
            <a:ext cx="0" cy="7877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4769EF6-C795-419C-A6D9-258595E32303}"/>
              </a:ext>
            </a:extLst>
          </p:cNvPr>
          <p:cNvSpPr txBox="1"/>
          <p:nvPr/>
        </p:nvSpPr>
        <p:spPr>
          <a:xfrm>
            <a:off x="90799" y="2154342"/>
            <a:ext cx="1960921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ja-JP" sz="2200" u="sng" dirty="0"/>
              <a:t>Applied Voltage</a:t>
            </a:r>
            <a:endParaRPr kumimoji="1" lang="ja-JP" altLang="en-US" sz="2200" u="sng" dirty="0"/>
          </a:p>
        </p:txBody>
      </p:sp>
    </p:spTree>
    <p:extLst>
      <p:ext uri="{BB962C8B-B14F-4D97-AF65-F5344CB8AC3E}">
        <p14:creationId xmlns:p14="http://schemas.microsoft.com/office/powerpoint/2010/main" val="3792911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0655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 with </a:t>
            </a:r>
            <a:r>
              <a:rPr lang="en-US" altLang="ja-JP" b="1" i="1" u="sng" kern="0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kern="0" dirty="0"/>
          </a:p>
          <a:p>
            <a:r>
              <a:rPr kumimoji="0" lang="en-US" altLang="ja-JP" sz="2600" kern="0" dirty="0"/>
              <a:t>Compare</a:t>
            </a:r>
            <a:r>
              <a:rPr kumimoji="0" lang="en-US" altLang="ja-JP" sz="2600" kern="0" dirty="0">
                <a:solidFill>
                  <a:srgbClr val="FF0000"/>
                </a:solidFill>
              </a:rPr>
              <a:t> the time-developed film thickness</a:t>
            </a:r>
            <a:r>
              <a:rPr kumimoji="0" lang="en-US" altLang="ja-JP" sz="2600" kern="0" dirty="0"/>
              <a:t> between FEM-T4 and ES-FEM-T4 with 3 different size meshes.</a:t>
            </a:r>
          </a:p>
          <a:p>
            <a:r>
              <a:rPr kumimoji="0" lang="en-US" altLang="ja-JP" sz="2600" kern="0" dirty="0"/>
              <a:t>Each mesh has </a:t>
            </a:r>
            <a:r>
              <a:rPr kumimoji="0" lang="en-US" altLang="ja-JP" sz="2600" kern="0" dirty="0">
                <a:solidFill>
                  <a:srgbClr val="FF0000"/>
                </a:solidFill>
              </a:rPr>
              <a:t>10M, 16M and 50M T4 elements</a:t>
            </a:r>
            <a:r>
              <a:rPr kumimoji="0" lang="en-US" altLang="ja-JP" sz="2600" kern="0" dirty="0"/>
              <a:t>.</a:t>
            </a:r>
          </a:p>
          <a:p>
            <a:endParaRPr kumimoji="0" lang="en-US" altLang="ja-JP" sz="2600" kern="0" dirty="0"/>
          </a:p>
          <a:p>
            <a:endParaRPr lang="en-US" altLang="ja-JP" sz="2600" kern="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23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406209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5033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 with </a:t>
            </a:r>
            <a:r>
              <a:rPr lang="en-US" altLang="ja-JP" b="1" i="1" u="sng" kern="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kern="0" dirty="0"/>
          </a:p>
          <a:p>
            <a:r>
              <a:rPr kumimoji="0" lang="en-US" altLang="ja-JP" sz="2600" kern="0" dirty="0"/>
              <a:t>Compare</a:t>
            </a:r>
            <a:r>
              <a:rPr kumimoji="0" lang="en-US" altLang="ja-JP" sz="2600" kern="0" dirty="0">
                <a:solidFill>
                  <a:srgbClr val="FF0000"/>
                </a:solidFill>
              </a:rPr>
              <a:t> the time-developed film thickness</a:t>
            </a:r>
            <a:r>
              <a:rPr kumimoji="0" lang="en-US" altLang="ja-JP" sz="2600" kern="0" dirty="0"/>
              <a:t> between FEM-T4 and ES-FEM-T4 with 3 different size meshes.</a:t>
            </a:r>
          </a:p>
          <a:p>
            <a:r>
              <a:rPr kumimoji="0" lang="en-US" altLang="ja-JP" sz="2600" kern="0" dirty="0"/>
              <a:t>Each mesh has </a:t>
            </a:r>
            <a:r>
              <a:rPr kumimoji="0" lang="en-US" altLang="ja-JP" sz="2600" kern="0" dirty="0">
                <a:solidFill>
                  <a:srgbClr val="FF0000"/>
                </a:solidFill>
              </a:rPr>
              <a:t>10M, 16M and 50M T4 elements</a:t>
            </a:r>
            <a:r>
              <a:rPr kumimoji="0" lang="en-US" altLang="ja-JP" sz="2600" kern="0" dirty="0"/>
              <a:t>.</a:t>
            </a:r>
          </a:p>
          <a:p>
            <a:endParaRPr kumimoji="0" lang="en-US" altLang="ja-JP" sz="2600" kern="0" dirty="0"/>
          </a:p>
          <a:p>
            <a:endParaRPr lang="en-US" altLang="ja-JP" sz="2600" kern="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2274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235032"/>
            <a:ext cx="9144000" cy="3350473"/>
          </a:xfrm>
          <a:prstGeom prst="rect">
            <a:avLst/>
          </a:prstGeom>
        </p:spPr>
      </p:pic>
      <p:sp>
        <p:nvSpPr>
          <p:cNvPr id="8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 txBox="1">
            <a:spLocks/>
          </p:cNvSpPr>
          <p:nvPr/>
        </p:nvSpPr>
        <p:spPr bwMode="auto">
          <a:xfrm>
            <a:off x="250824" y="623887"/>
            <a:ext cx="8641655" cy="577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800">
                <a:solidFill>
                  <a:schemeClr val="tx1"/>
                </a:solidFill>
                <a:latin typeface="Arial" pitchFamily="34" charset="0"/>
                <a:ea typeface="Arial Unicode MS" pitchFamily="50" charset="-128"/>
                <a:cs typeface="Arial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Surface Mesh with </a:t>
            </a:r>
            <a:r>
              <a:rPr lang="en-US" altLang="ja-JP" b="1" i="1" u="sng" kern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50M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lang="en-US" altLang="ja-JP" b="1" i="1" u="sng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Font typeface="Wingdings" pitchFamily="2" charset="2"/>
              <a:buNone/>
            </a:pPr>
            <a:endParaRPr lang="en-US" altLang="ja-JP" b="1" i="1" u="sng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kern="0" dirty="0"/>
          </a:p>
          <a:p>
            <a:r>
              <a:rPr kumimoji="0" lang="en-US" altLang="ja-JP" sz="2600" kern="0" dirty="0"/>
              <a:t>Compare</a:t>
            </a:r>
            <a:r>
              <a:rPr kumimoji="0" lang="en-US" altLang="ja-JP" sz="2600" kern="0" dirty="0">
                <a:solidFill>
                  <a:srgbClr val="FF0000"/>
                </a:solidFill>
              </a:rPr>
              <a:t> the time-developed film thickness</a:t>
            </a:r>
            <a:r>
              <a:rPr kumimoji="0" lang="en-US" altLang="ja-JP" sz="2600" kern="0" dirty="0"/>
              <a:t> between FEM-T4 and ES-FEM-T4 with 3 different size meshes.</a:t>
            </a:r>
          </a:p>
          <a:p>
            <a:r>
              <a:rPr kumimoji="0" lang="en-US" altLang="ja-JP" sz="2600" kern="0" dirty="0"/>
              <a:t>Each mesh has </a:t>
            </a:r>
            <a:r>
              <a:rPr kumimoji="0" lang="en-US" altLang="ja-JP" sz="2600" kern="0" dirty="0">
                <a:solidFill>
                  <a:srgbClr val="FF0000"/>
                </a:solidFill>
              </a:rPr>
              <a:t>10M, 16M and 50M T4 elements</a:t>
            </a:r>
            <a:r>
              <a:rPr kumimoji="0" lang="en-US" altLang="ja-JP" sz="2600" kern="0" dirty="0"/>
              <a:t>.</a:t>
            </a:r>
          </a:p>
          <a:p>
            <a:endParaRPr kumimoji="0" lang="en-US" altLang="ja-JP" sz="2600" kern="0" dirty="0"/>
          </a:p>
          <a:p>
            <a:endParaRPr lang="en-US" altLang="ja-JP" sz="2600" kern="0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25</a:t>
            </a:fld>
            <a:endParaRPr lang="ja-JP" altLang="en-US" dirty="0"/>
          </a:p>
        </p:txBody>
      </p:sp>
      <p:sp>
        <p:nvSpPr>
          <p:cNvPr id="9" name="楕円 8"/>
          <p:cNvSpPr/>
          <p:nvPr/>
        </p:nvSpPr>
        <p:spPr>
          <a:xfrm>
            <a:off x="7272300" y="3498947"/>
            <a:ext cx="360040" cy="360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34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20" y="1376772"/>
            <a:ext cx="2880000" cy="28800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52" y="1376772"/>
            <a:ext cx="2880000" cy="28800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599" y="1376772"/>
            <a:ext cx="2880000" cy="2880000"/>
          </a:xfrm>
          <a:prstGeom prst="rect">
            <a:avLst/>
          </a:prstGeom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Carbody</a:t>
            </a:r>
            <a:r>
              <a:rPr lang="ja-JP" altLang="en-US" dirty="0"/>
              <a:t> </a:t>
            </a:r>
            <a:r>
              <a:rPr lang="en-US" altLang="ja-JP" dirty="0"/>
              <a:t>Simulation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79A547B3-C1F8-4354-BA3D-B632CC37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 in View around a Hole on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Carbody</a:t>
            </a: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kumimoji="0" lang="en-US" altLang="ja-JP" sz="2600" dirty="0"/>
          </a:p>
          <a:p>
            <a:r>
              <a:rPr kumimoji="0" lang="en-US" altLang="ja-JP" sz="2600" dirty="0"/>
              <a:t>Compare</a:t>
            </a:r>
            <a:r>
              <a:rPr kumimoji="0" lang="en-US" altLang="ja-JP" sz="2600" dirty="0">
                <a:solidFill>
                  <a:srgbClr val="FF0000"/>
                </a:solidFill>
              </a:rPr>
              <a:t> the time-developed film thickness</a:t>
            </a:r>
            <a:r>
              <a:rPr kumimoji="0" lang="en-US" altLang="ja-JP" sz="2600" dirty="0"/>
              <a:t> between FEM-T4 and ES-FEM-T4 with 3 different size meshes.</a:t>
            </a:r>
          </a:p>
          <a:p>
            <a:r>
              <a:rPr kumimoji="0" lang="en-US" altLang="ja-JP" sz="2600" dirty="0"/>
              <a:t>Each mesh has </a:t>
            </a:r>
            <a:r>
              <a:rPr kumimoji="0" lang="en-US" altLang="ja-JP" sz="2600" dirty="0">
                <a:solidFill>
                  <a:srgbClr val="FF0000"/>
                </a:solidFill>
              </a:rPr>
              <a:t>10M, 16M and 50M T4 elements</a:t>
            </a:r>
            <a:r>
              <a:rPr kumimoji="0" lang="en-US" altLang="ja-JP" sz="2600" dirty="0"/>
              <a:t>.</a:t>
            </a:r>
          </a:p>
          <a:p>
            <a:endParaRPr kumimoji="0" lang="en-US" altLang="ja-JP" sz="2600" dirty="0"/>
          </a:p>
          <a:p>
            <a:endParaRPr lang="en-US" altLang="ja-JP" sz="2600" dirty="0"/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26</a:t>
            </a:fld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131388" y="1376772"/>
            <a:ext cx="784190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10M</a:t>
            </a:r>
            <a:endParaRPr kumimoji="1" lang="ja-JP" altLang="en-US" sz="2400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3130824" y="1376772"/>
            <a:ext cx="784189" cy="461665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/>
              <a:t>16M</a:t>
            </a:r>
            <a:endParaRPr kumimoji="1" lang="ja-JP" altLang="en-US" sz="2400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6132264" y="1376772"/>
            <a:ext cx="784189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/>
              <a:t>5</a:t>
            </a:r>
            <a:r>
              <a:rPr kumimoji="1" lang="en-US" altLang="ja-JP" sz="2400" dirty="0"/>
              <a:t>0M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3222251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532" y="1116947"/>
            <a:ext cx="7943250" cy="528067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/>
              <a:t>Carbody</a:t>
            </a:r>
            <a:r>
              <a:rPr kumimoji="1" lang="en-US" altLang="ja-JP" dirty="0"/>
              <a:t>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27</a:t>
            </a:fld>
            <a:endParaRPr lang="ja-JP" altLang="en-US" dirty="0"/>
          </a:p>
        </p:txBody>
      </p:sp>
      <p:sp>
        <p:nvSpPr>
          <p:cNvPr id="8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results of Film Thickness Distribution</a:t>
            </a:r>
            <a:endParaRPr lang="en-US" altLang="ja-JP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5" b="76583"/>
          <a:stretch/>
        </p:blipFill>
        <p:spPr>
          <a:xfrm>
            <a:off x="7450643" y="3458181"/>
            <a:ext cx="1617318" cy="247562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256076" y="1676417"/>
            <a:ext cx="19082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Outer View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60867" y="4252385"/>
            <a:ext cx="19082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Inner View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481392" y="1066509"/>
            <a:ext cx="3498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The results of ES-FEM with 50M elements. </a:t>
            </a:r>
            <a:r>
              <a:rPr lang="en-US" altLang="ja-JP" dirty="0"/>
              <a:t>(R</a:t>
            </a:r>
            <a:r>
              <a:rPr kumimoji="1" lang="en-US" altLang="ja-JP" dirty="0"/>
              <a:t>eference</a:t>
            </a:r>
            <a:r>
              <a:rPr lang="en-US" altLang="ja-JP" dirty="0"/>
              <a:t> results)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8627886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689" y="1985685"/>
            <a:ext cx="4569197" cy="306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" y="1989180"/>
            <a:ext cx="4569197" cy="306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Carbody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28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kumimoji="1" lang="en-US" altLang="ja-JP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51524" y="1695495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20721" y="1695495"/>
            <a:ext cx="153920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sp>
        <p:nvSpPr>
          <p:cNvPr id="13" name="角丸四角形 12"/>
          <p:cNvSpPr/>
          <p:nvPr/>
        </p:nvSpPr>
        <p:spPr>
          <a:xfrm>
            <a:off x="246217" y="5262216"/>
            <a:ext cx="8640452" cy="9374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FEM-T4 requires 50M elements to obtain the converged solution. Meanwhile, </a:t>
            </a:r>
            <a:r>
              <a:rPr lang="en-US" altLang="ja-JP" sz="2400" dirty="0">
                <a:solidFill>
                  <a:srgbClr val="FF0000"/>
                </a:solidFill>
              </a:rPr>
              <a:t>ES-FEM-T4 requires only 16M elements.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0935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3" y="1982383"/>
            <a:ext cx="4569197" cy="306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180"/>
            <a:ext cx="4569197" cy="306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Carbody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29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9279" y="1692193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18476" y="1692193"/>
            <a:ext cx="153920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sp>
        <p:nvSpPr>
          <p:cNvPr id="16" name="角丸四角形 15"/>
          <p:cNvSpPr/>
          <p:nvPr/>
        </p:nvSpPr>
        <p:spPr>
          <a:xfrm>
            <a:off x="246217" y="5262216"/>
            <a:ext cx="8640452" cy="9374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FEM-T4 requires 50M elements to obtain the converged solution. Meanwhile, </a:t>
            </a:r>
            <a:r>
              <a:rPr lang="en-US" altLang="ja-JP" sz="2400" dirty="0">
                <a:solidFill>
                  <a:srgbClr val="FF0000"/>
                </a:solidFill>
              </a:rPr>
              <a:t>ES-FEM-T4 requires only 16M elements.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625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Photos of ED process line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</a:t>
            </a:fld>
            <a:endParaRPr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7" y="690603"/>
            <a:ext cx="3793258" cy="25288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349" y="712951"/>
            <a:ext cx="3726214" cy="248414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006" y="3594336"/>
            <a:ext cx="3721590" cy="2478579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17044" y="3185508"/>
            <a:ext cx="40046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/>
              <a:t>1. dipping and </a:t>
            </a:r>
            <a:r>
              <a:rPr kumimoji="1" lang="en-US" altLang="ja-JP" sz="2000" dirty="0">
                <a:solidFill>
                  <a:srgbClr val="FF0000"/>
                </a:solidFill>
              </a:rPr>
              <a:t>deposition</a:t>
            </a:r>
            <a:r>
              <a:rPr kumimoji="1" lang="en-US" altLang="ja-JP" sz="2000" dirty="0"/>
              <a:t> process</a:t>
            </a: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626256" y="3156065"/>
            <a:ext cx="2690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2. w</a:t>
            </a:r>
            <a:r>
              <a:rPr kumimoji="1" lang="en-US" altLang="ja-JP" sz="2000" dirty="0"/>
              <a:t>ater rinse process</a:t>
            </a:r>
            <a:endParaRPr kumimoji="1" lang="ja-JP" altLang="en-US" sz="2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373422" y="6005047"/>
            <a:ext cx="21932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3. baking process</a:t>
            </a:r>
            <a:endParaRPr kumimoji="1" lang="ja-JP" altLang="en-US" sz="2000" dirty="0"/>
          </a:p>
        </p:txBody>
      </p:sp>
      <p:sp>
        <p:nvSpPr>
          <p:cNvPr id="19" name="右矢印 18"/>
          <p:cNvSpPr/>
          <p:nvPr/>
        </p:nvSpPr>
        <p:spPr>
          <a:xfrm>
            <a:off x="4234230" y="1697002"/>
            <a:ext cx="549929" cy="4613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1" name="直線矢印コネクタ 20"/>
          <p:cNvCxnSpPr/>
          <p:nvPr/>
        </p:nvCxnSpPr>
        <p:spPr>
          <a:xfrm flipV="1">
            <a:off x="1537403" y="3530111"/>
            <a:ext cx="603593" cy="590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136209" y="4121077"/>
            <a:ext cx="1622560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ja-JP" sz="2000" dirty="0"/>
              <a:t>We focus on</a:t>
            </a:r>
            <a:br>
              <a:rPr lang="en-US" altLang="ja-JP" sz="2000" dirty="0"/>
            </a:br>
            <a:r>
              <a:rPr lang="en-US" altLang="ja-JP" sz="2000" dirty="0"/>
              <a:t>this process.</a:t>
            </a:r>
            <a:endParaRPr kumimoji="1" lang="ja-JP" altLang="en-US" sz="2000" dirty="0"/>
          </a:p>
        </p:txBody>
      </p:sp>
      <p:sp>
        <p:nvSpPr>
          <p:cNvPr id="3" name="曲折矢印 2"/>
          <p:cNvSpPr/>
          <p:nvPr/>
        </p:nvSpPr>
        <p:spPr>
          <a:xfrm rot="10800000">
            <a:off x="7438768" y="4176584"/>
            <a:ext cx="914400" cy="99677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077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180"/>
            <a:ext cx="4569197" cy="306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3" y="1984034"/>
            <a:ext cx="4569197" cy="306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Carbody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30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9279" y="169384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18476" y="1693844"/>
            <a:ext cx="153920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sp>
        <p:nvSpPr>
          <p:cNvPr id="13" name="角丸四角形 12"/>
          <p:cNvSpPr/>
          <p:nvPr/>
        </p:nvSpPr>
        <p:spPr>
          <a:xfrm>
            <a:off x="246217" y="5262216"/>
            <a:ext cx="8640452" cy="9374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FEM-T4 requires 50M elements to obtain the converged solution. Meanwhile, </a:t>
            </a:r>
            <a:r>
              <a:rPr lang="en-US" altLang="ja-JP" sz="2400" dirty="0">
                <a:solidFill>
                  <a:srgbClr val="FF0000"/>
                </a:solidFill>
              </a:rPr>
              <a:t>ES-FEM-T4 requires only 16M elements.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0928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9180"/>
            <a:ext cx="4569197" cy="30600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43" y="1984034"/>
            <a:ext cx="4569197" cy="306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Carbody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31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Thickness Distribution with </a:t>
            </a:r>
            <a:r>
              <a:rPr lang="en-US" altLang="ja-JP" b="1" i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50M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b="1" i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Elems</a:t>
            </a: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Mesh</a:t>
            </a:r>
          </a:p>
          <a:p>
            <a:pPr marL="0" indent="0" algn="r">
              <a:buNone/>
            </a:pPr>
            <a:r>
              <a:rPr lang="en-US" altLang="ja-JP" sz="2400" dirty="0"/>
              <a:t>(Clipped View on Side Sill)</a:t>
            </a:r>
            <a:endParaRPr lang="ja-JP" altLang="en-US" sz="2400" dirty="0"/>
          </a:p>
          <a:p>
            <a:pPr marL="0" indent="0">
              <a:buNone/>
            </a:pPr>
            <a:endParaRPr lang="ja-JP" altLang="en-US" dirty="0"/>
          </a:p>
          <a:p>
            <a:pPr marL="0" indent="0">
              <a:buNone/>
            </a:pP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82FFB1-EA61-4CD1-97B4-9838F9FCFE69}"/>
              </a:ext>
            </a:extLst>
          </p:cNvPr>
          <p:cNvSpPr txBox="1"/>
          <p:nvPr/>
        </p:nvSpPr>
        <p:spPr>
          <a:xfrm>
            <a:off x="49279" y="1693844"/>
            <a:ext cx="1111202" cy="40011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/>
              <a:t>FEM-T4</a:t>
            </a:r>
            <a:endParaRPr kumimoji="1"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6FF3758-47CE-4804-BF0C-B2999DBD7911}"/>
              </a:ext>
            </a:extLst>
          </p:cNvPr>
          <p:cNvSpPr txBox="1"/>
          <p:nvPr/>
        </p:nvSpPr>
        <p:spPr>
          <a:xfrm>
            <a:off x="4618476" y="1693844"/>
            <a:ext cx="1539204" cy="40011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dirty="0"/>
              <a:t>ES-FEM-T4</a:t>
            </a:r>
            <a:endParaRPr kumimoji="1" lang="ja-JP" altLang="en-US" sz="2000" dirty="0"/>
          </a:p>
        </p:txBody>
      </p:sp>
      <p:sp>
        <p:nvSpPr>
          <p:cNvPr id="10" name="楕円 9"/>
          <p:cNvSpPr/>
          <p:nvPr/>
        </p:nvSpPr>
        <p:spPr>
          <a:xfrm>
            <a:off x="1475656" y="4257092"/>
            <a:ext cx="144016" cy="1440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/>
          <p:cNvSpPr/>
          <p:nvPr/>
        </p:nvSpPr>
        <p:spPr>
          <a:xfrm>
            <a:off x="6048164" y="4257092"/>
            <a:ext cx="144016" cy="14401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角丸四角形 14"/>
          <p:cNvSpPr/>
          <p:nvPr/>
        </p:nvSpPr>
        <p:spPr>
          <a:xfrm>
            <a:off x="246217" y="5262216"/>
            <a:ext cx="8640452" cy="9374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chemeClr val="tx1"/>
                </a:solidFill>
              </a:rPr>
              <a:t>FEM-T4 requires 50M elements to obtain the converged solution. Meanwhile, </a:t>
            </a:r>
            <a:r>
              <a:rPr lang="en-US" altLang="ja-JP" sz="2400" dirty="0">
                <a:solidFill>
                  <a:srgbClr val="FF0000"/>
                </a:solidFill>
              </a:rPr>
              <a:t>ES-FEM-T4 requires only 16M elements.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83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123692"/>
            <a:ext cx="7986600" cy="43200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Carbody Simulation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32</a:t>
            </a:fld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653E7F4-96DD-438F-8514-CBEFD790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Comparison of Time-histories of Film Thickness</a:t>
            </a:r>
            <a:endParaRPr kumimoji="1" lang="en-US" altLang="ja-JP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496516" y="5499257"/>
            <a:ext cx="8139856" cy="81006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400" dirty="0">
                <a:solidFill>
                  <a:srgbClr val="FF0000"/>
                </a:solidFill>
              </a:rPr>
              <a:t>FEM-T4 with 50M</a:t>
            </a:r>
            <a:r>
              <a:rPr lang="en-US" altLang="ja-JP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</a:rPr>
              <a:t>elems</a:t>
            </a:r>
            <a:r>
              <a:rPr lang="en-US" altLang="ja-JP" sz="2400" dirty="0">
                <a:solidFill>
                  <a:schemeClr val="tx1"/>
                </a:solidFill>
              </a:rPr>
              <a:t>. and </a:t>
            </a:r>
            <a:r>
              <a:rPr lang="en-US" altLang="ja-JP" sz="2400" dirty="0">
                <a:solidFill>
                  <a:srgbClr val="FF0000"/>
                </a:solidFill>
              </a:rPr>
              <a:t>ES-FEM-T4 with 10M</a:t>
            </a:r>
            <a:r>
              <a:rPr lang="en-US" altLang="ja-JP" sz="2400" dirty="0">
                <a:solidFill>
                  <a:schemeClr val="tx1"/>
                </a:solidFill>
              </a:rPr>
              <a:t> </a:t>
            </a:r>
            <a:r>
              <a:rPr lang="en-US" altLang="ja-JP" sz="2400" dirty="0" err="1">
                <a:solidFill>
                  <a:schemeClr val="tx1"/>
                </a:solidFill>
              </a:rPr>
              <a:t>elems</a:t>
            </a:r>
            <a:r>
              <a:rPr lang="en-US" altLang="ja-JP" sz="2400" dirty="0">
                <a:solidFill>
                  <a:schemeClr val="tx1"/>
                </a:solidFill>
              </a:rPr>
              <a:t>. show almost the </a:t>
            </a:r>
            <a:r>
              <a:rPr lang="en-US" altLang="ja-JP" sz="2400" dirty="0">
                <a:solidFill>
                  <a:srgbClr val="FF0000"/>
                </a:solidFill>
              </a:rPr>
              <a:t>same results</a:t>
            </a:r>
            <a:r>
              <a:rPr lang="en-US" altLang="ja-JP" sz="2400" dirty="0">
                <a:solidFill>
                  <a:schemeClr val="tx1"/>
                </a:solidFill>
              </a:rPr>
              <a:t>.</a:t>
            </a:r>
            <a:endParaRPr lang="ja-JP" altLang="en-US" sz="24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83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3" y="623887"/>
            <a:ext cx="8640000" cy="5773737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Time</a:t>
            </a:r>
          </a:p>
          <a:p>
            <a:pPr marL="0" indent="0" algn="r">
              <a:buNone/>
            </a:pPr>
            <a:r>
              <a:rPr lang="en-US" altLang="ja-JP" dirty="0"/>
              <a:t>on a PC with Intel i9-9960X using 8 cores</a:t>
            </a:r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sz="3500" dirty="0"/>
              <a:t>Comparison of Computational Costs</a:t>
            </a:r>
            <a:endParaRPr kumimoji="1" lang="ja-JP" altLang="en-US" sz="35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33</a:t>
            </a:fld>
            <a:endParaRPr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-1116632" y="51211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graphicFrame>
        <p:nvGraphicFramePr>
          <p:cNvPr id="10" name="表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861101"/>
              </p:ext>
            </p:extLst>
          </p:nvPr>
        </p:nvGraphicFramePr>
        <p:xfrm>
          <a:off x="185633" y="1592796"/>
          <a:ext cx="8670363" cy="36576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12866">
                  <a:extLst>
                    <a:ext uri="{9D8B030D-6E8A-4147-A177-3AD203B41FA5}">
                      <a16:colId xmlns:a16="http://schemas.microsoft.com/office/drawing/2014/main" val="1407516105"/>
                    </a:ext>
                  </a:extLst>
                </a:gridCol>
                <a:gridCol w="2837497">
                  <a:extLst>
                    <a:ext uri="{9D8B030D-6E8A-4147-A177-3AD203B41FA5}">
                      <a16:colId xmlns:a16="http://schemas.microsoft.com/office/drawing/2014/main" val="782426800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1708347068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38293239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Mesh / Elements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FEM-T4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ES-FEM-T4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6346903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4-P BOX</a:t>
                      </a:r>
                      <a:endParaRPr kumimoji="1" lang="ja-JP" altLang="en-US" sz="24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>
                          <a:solidFill>
                            <a:schemeClr val="tx1"/>
                          </a:solidFill>
                        </a:rPr>
                        <a:t>3.2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0.3 min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0.5 min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2448818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1.6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0.5 min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0.9 min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686538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0.8</a:t>
                      </a:r>
                      <a:r>
                        <a:rPr kumimoji="1" lang="en-US" altLang="ja-JP" sz="2400" baseline="0" dirty="0"/>
                        <a:t> mm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1.2 min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2.4 min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212473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0.4 mm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00B050"/>
                          </a:solidFill>
                        </a:rPr>
                        <a:t>6.3 min</a:t>
                      </a:r>
                      <a:endParaRPr kumimoji="1" lang="ja-JP" alt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12.2 min</a:t>
                      </a:r>
                      <a:endParaRPr kumimoji="1" lang="ja-JP" altLang="en-US" sz="24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9941924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Carbody</a:t>
                      </a:r>
                      <a:endParaRPr kumimoji="1" lang="ja-JP" altLang="en-US" sz="24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10</a:t>
                      </a:r>
                      <a:r>
                        <a:rPr kumimoji="1" lang="en-US" altLang="ja-JP" sz="2400" baseline="0" dirty="0"/>
                        <a:t>M</a:t>
                      </a:r>
                      <a:r>
                        <a:rPr kumimoji="1" lang="ja-JP" altLang="en-US" sz="2400" baseline="0" dirty="0"/>
                        <a:t> </a:t>
                      </a:r>
                      <a:r>
                        <a:rPr kumimoji="1" lang="en-US" altLang="ja-JP" sz="2400" baseline="0" dirty="0"/>
                        <a:t>Elements</a:t>
                      </a:r>
                      <a:endParaRPr kumimoji="1" lang="ja-JP" altLang="en-US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1.5 h</a:t>
                      </a:r>
                      <a:endParaRPr kumimoji="1" lang="ja-JP" altLang="en-US" sz="24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FF0000"/>
                          </a:solidFill>
                        </a:rPr>
                        <a:t>3.0 h</a:t>
                      </a:r>
                      <a:endParaRPr kumimoji="1" lang="ja-JP" alt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5876799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16M Elements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2.4 h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4.7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812747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50M Elements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>
                          <a:solidFill>
                            <a:srgbClr val="00B050"/>
                          </a:solidFill>
                        </a:rPr>
                        <a:t>6.9 h</a:t>
                      </a:r>
                      <a:endParaRPr kumimoji="1" lang="ja-JP" altLang="en-US" sz="24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400" dirty="0"/>
                        <a:t>15.4 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589058"/>
                  </a:ext>
                </a:extLst>
              </a:tr>
            </a:tbl>
          </a:graphicData>
        </a:graphic>
      </p:graphicFrame>
      <p:cxnSp>
        <p:nvCxnSpPr>
          <p:cNvPr id="7" name="直線矢印コネクタ 6"/>
          <p:cNvCxnSpPr/>
          <p:nvPr/>
        </p:nvCxnSpPr>
        <p:spPr>
          <a:xfrm flipH="1">
            <a:off x="6270706" y="2361929"/>
            <a:ext cx="864096" cy="1224136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/>
          <p:cNvSpPr txBox="1"/>
          <p:nvPr/>
        </p:nvSpPr>
        <p:spPr>
          <a:xfrm rot="18368493">
            <a:off x="6043769" y="2632142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Same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Accuracy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H="1">
            <a:off x="6270706" y="4041068"/>
            <a:ext cx="776537" cy="1100094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 rot="18368493">
            <a:off x="6043769" y="4187239"/>
            <a:ext cx="12394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</a:rPr>
              <a:t>Same</a:t>
            </a:r>
            <a:br>
              <a:rPr kumimoji="1" lang="en-US" altLang="ja-JP" sz="2000" dirty="0">
                <a:solidFill>
                  <a:srgbClr val="FF0000"/>
                </a:solidFill>
              </a:rPr>
            </a:br>
            <a:r>
              <a:rPr kumimoji="1" lang="en-US" altLang="ja-JP" sz="2000" dirty="0">
                <a:solidFill>
                  <a:srgbClr val="FF0000"/>
                </a:solidFill>
              </a:rPr>
              <a:t>Accuracy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3" name="角丸四角形 12"/>
          <p:cNvSpPr/>
          <p:nvPr/>
        </p:nvSpPr>
        <p:spPr>
          <a:xfrm>
            <a:off x="196138" y="5324261"/>
            <a:ext cx="8740611" cy="972108"/>
          </a:xfrm>
          <a:prstGeom prst="roundRect">
            <a:avLst>
              <a:gd name="adj" fmla="val 2463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chemeClr val="tx1"/>
                </a:solidFill>
              </a:rPr>
              <a:t>There is no big difference in calculation time</a:t>
            </a:r>
            <a:br>
              <a:rPr lang="en-US" altLang="ja-JP" sz="2800" dirty="0">
                <a:solidFill>
                  <a:schemeClr val="tx1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although the accuracy of ES-FEM-T4 is much better.</a:t>
            </a:r>
          </a:p>
        </p:txBody>
      </p:sp>
    </p:spTree>
    <p:extLst>
      <p:ext uri="{BB962C8B-B14F-4D97-AF65-F5344CB8AC3E}">
        <p14:creationId xmlns:p14="http://schemas.microsoft.com/office/powerpoint/2010/main" val="1768047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ja-JP" sz="4800" dirty="0"/>
              <a:t>Summary</a:t>
            </a:r>
            <a:endParaRPr kumimoji="1" lang="ja-JP" altLang="en-US" sz="4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34</a:t>
            </a:fld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8918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7"/>
    </mc:Choice>
    <mc:Fallback xmlns="">
      <p:transition spd="slow" advTm="527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</a:t>
            </a:r>
          </a:p>
          <a:p>
            <a:r>
              <a:rPr lang="en-US" altLang="ja-JP" dirty="0"/>
              <a:t>ES-FEM-T4 was applied to actual ED simulations.</a:t>
            </a:r>
          </a:p>
          <a:p>
            <a:pPr algn="just"/>
            <a:r>
              <a:rPr lang="en-US" altLang="ja-JP" dirty="0">
                <a:solidFill>
                  <a:srgbClr val="FF0000"/>
                </a:solidFill>
              </a:rPr>
              <a:t>High accuracy of ES-FEM-T4 because of its super-linear (almost quadratic) mesh convergence rate was confirmed </a:t>
            </a:r>
            <a:r>
              <a:rPr lang="en-US" altLang="ja-JP" dirty="0"/>
              <a:t>in comparison to the poor accuracy of FEM-T4.</a:t>
            </a:r>
            <a:endParaRPr lang="en-US" altLang="ja-JP" sz="2000" dirty="0"/>
          </a:p>
          <a:p>
            <a:pPr marL="0" indent="0">
              <a:buNone/>
            </a:pPr>
            <a:r>
              <a:rPr lang="en-US" altLang="ja-JP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Works</a:t>
            </a:r>
          </a:p>
          <a:p>
            <a:pPr algn="just"/>
            <a:r>
              <a:rPr lang="en-US" altLang="ja-JP" dirty="0"/>
              <a:t>Validation of the ED models on the actual manufacturing lines.</a:t>
            </a:r>
          </a:p>
          <a:p>
            <a:r>
              <a:rPr lang="en-US" altLang="ja-JP" dirty="0"/>
              <a:t>Calculation speed-up with distributed memory parallelization.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35</a:t>
            </a:fld>
            <a:endParaRPr lang="ja-JP" altLang="en-US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017509" y="5805264"/>
            <a:ext cx="509787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dirty="0">
                <a:latin typeface="+mj-lt"/>
                <a:cs typeface="Arial" panose="020B0604020202020204" pitchFamily="34" charset="0"/>
              </a:rPr>
              <a:t>Thank you for your kind attention.</a:t>
            </a:r>
            <a:endParaRPr kumimoji="1" lang="ja-JP" altLang="en-US" sz="24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46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曲線コネクタ 42"/>
          <p:cNvCxnSpPr/>
          <p:nvPr/>
        </p:nvCxnSpPr>
        <p:spPr>
          <a:xfrm>
            <a:off x="737115" y="2166579"/>
            <a:ext cx="1024177" cy="127190"/>
          </a:xfrm>
          <a:prstGeom prst="curvedConnector3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曲線コネクタ 44"/>
          <p:cNvCxnSpPr/>
          <p:nvPr/>
        </p:nvCxnSpPr>
        <p:spPr>
          <a:xfrm flipV="1">
            <a:off x="1180931" y="2485388"/>
            <a:ext cx="463816" cy="260988"/>
          </a:xfrm>
          <a:prstGeom prst="curvedConnector3">
            <a:avLst/>
          </a:prstGeom>
          <a:ln w="19050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コンテンツ プレースホルダー 2"/>
          <p:cNvSpPr txBox="1">
            <a:spLocks/>
          </p:cNvSpPr>
          <p:nvPr/>
        </p:nvSpPr>
        <p:spPr bwMode="auto">
          <a:xfrm>
            <a:off x="134471" y="620688"/>
            <a:ext cx="8839614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l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u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p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»"/>
              <a:defRPr kumimoji="1"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kumimoji="1"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altLang="ja-JP" dirty="0">
                <a:solidFill>
                  <a:srgbClr val="FF0000"/>
                </a:solidFill>
              </a:rPr>
              <a:t>Positively charged </a:t>
            </a:r>
            <a:r>
              <a:rPr lang="en-US" altLang="ja-JP" dirty="0"/>
              <a:t>paint ions are attracted to the cathode.</a:t>
            </a:r>
          </a:p>
          <a:p>
            <a:r>
              <a:rPr lang="en-US" altLang="ja-JP" dirty="0"/>
              <a:t>Paint ions gradually lose their electrical charge and </a:t>
            </a:r>
            <a:r>
              <a:rPr lang="en-US" altLang="ja-JP" dirty="0">
                <a:solidFill>
                  <a:srgbClr val="FF0000"/>
                </a:solidFill>
              </a:rPr>
              <a:t>are aggregated into paint particles</a:t>
            </a:r>
            <a:r>
              <a:rPr lang="en-US" altLang="ja-JP" dirty="0"/>
              <a:t>.</a:t>
            </a:r>
          </a:p>
          <a:p>
            <a:r>
              <a:rPr lang="en-US" altLang="ja-JP" dirty="0"/>
              <a:t>Some of the paint particles </a:t>
            </a:r>
            <a:r>
              <a:rPr lang="en-US" altLang="ja-JP" dirty="0">
                <a:solidFill>
                  <a:srgbClr val="FF0000"/>
                </a:solidFill>
              </a:rPr>
              <a:t>diffuse and dissolve</a:t>
            </a:r>
            <a:r>
              <a:rPr lang="en-US" altLang="ja-JP" dirty="0"/>
              <a:t>.</a:t>
            </a:r>
          </a:p>
          <a:p>
            <a:endParaRPr lang="en-US" altLang="ja-JP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Mechanism of Electrodeposition</a:t>
            </a:r>
            <a:endParaRPr kumimoji="1" lang="ja-JP" altLang="en-US" dirty="0"/>
          </a:p>
        </p:txBody>
      </p:sp>
      <p:sp>
        <p:nvSpPr>
          <p:cNvPr id="5" name="平行四辺形 4"/>
          <p:cNvSpPr/>
          <p:nvPr/>
        </p:nvSpPr>
        <p:spPr>
          <a:xfrm>
            <a:off x="1853804" y="1476484"/>
            <a:ext cx="1042416" cy="1638471"/>
          </a:xfrm>
          <a:prstGeom prst="parallelogram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/>
          <p:cNvSpPr/>
          <p:nvPr/>
        </p:nvSpPr>
        <p:spPr>
          <a:xfrm>
            <a:off x="2051447" y="2399200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025404" y="2276429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-</a:t>
            </a:r>
            <a:endParaRPr kumimoji="1" lang="ja-JP" altLang="en-US" sz="2800" dirty="0"/>
          </a:p>
        </p:txBody>
      </p:sp>
      <p:sp>
        <p:nvSpPr>
          <p:cNvPr id="8" name="平行四辺形 7"/>
          <p:cNvSpPr/>
          <p:nvPr/>
        </p:nvSpPr>
        <p:spPr>
          <a:xfrm>
            <a:off x="7879171" y="1488804"/>
            <a:ext cx="1042416" cy="1638471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/>
          <p:cNvGrpSpPr/>
          <p:nvPr/>
        </p:nvGrpSpPr>
        <p:grpSpPr>
          <a:xfrm>
            <a:off x="206001" y="1897119"/>
            <a:ext cx="539496" cy="539496"/>
            <a:chOff x="710832" y="1376301"/>
            <a:chExt cx="539496" cy="539496"/>
          </a:xfrm>
        </p:grpSpPr>
        <p:sp>
          <p:nvSpPr>
            <p:cNvPr id="10" name="楕円 9"/>
            <p:cNvSpPr/>
            <p:nvPr/>
          </p:nvSpPr>
          <p:spPr>
            <a:xfrm>
              <a:off x="710832" y="1376301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808362" y="1384439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+</a:t>
              </a:r>
              <a:endParaRPr kumimoji="1" lang="ja-JP" altLang="en-US" sz="2800" dirty="0"/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49817" y="2476916"/>
            <a:ext cx="539496" cy="539496"/>
            <a:chOff x="431773" y="2093713"/>
            <a:chExt cx="539496" cy="539496"/>
          </a:xfrm>
        </p:grpSpPr>
        <p:sp>
          <p:nvSpPr>
            <p:cNvPr id="13" name="楕円 12"/>
            <p:cNvSpPr/>
            <p:nvPr/>
          </p:nvSpPr>
          <p:spPr>
            <a:xfrm>
              <a:off x="431773" y="2093713"/>
              <a:ext cx="539496" cy="539496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04915" y="2096528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+</a:t>
              </a:r>
              <a:endParaRPr kumimoji="1" lang="ja-JP" altLang="en-US" sz="2800" dirty="0"/>
            </a:p>
          </p:txBody>
        </p:sp>
      </p:grpSp>
      <p:sp>
        <p:nvSpPr>
          <p:cNvPr id="17" name="楕円 16"/>
          <p:cNvSpPr/>
          <p:nvPr/>
        </p:nvSpPr>
        <p:spPr>
          <a:xfrm>
            <a:off x="2398992" y="1650119"/>
            <a:ext cx="310837" cy="310837"/>
          </a:xfrm>
          <a:prstGeom prst="ellipse">
            <a:avLst/>
          </a:prstGeom>
          <a:solidFill>
            <a:srgbClr val="04EC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372949" y="1516320"/>
            <a:ext cx="313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/>
              <a:t>-</a:t>
            </a:r>
            <a:endParaRPr kumimoji="1" lang="ja-JP" altLang="en-US" sz="280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4213" y="2951656"/>
            <a:ext cx="1553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Paint Ions</a:t>
            </a:r>
            <a:endParaRPr kumimoji="1" lang="ja-JP" altLang="en-US" sz="2000" b="1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704660" y="2746665"/>
            <a:ext cx="1295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/>
              <a:t>Carbody</a:t>
            </a:r>
            <a:endParaRPr kumimoji="1" lang="en-US" altLang="ja-JP" b="1" dirty="0"/>
          </a:p>
          <a:p>
            <a:r>
              <a:rPr lang="ja-JP" altLang="en-US" b="1" dirty="0"/>
              <a:t>（</a:t>
            </a:r>
            <a:r>
              <a:rPr lang="en-US" altLang="ja-JP" b="1" dirty="0"/>
              <a:t>Cathode)</a:t>
            </a:r>
            <a:endParaRPr kumimoji="1" lang="ja-JP" altLang="en-US" b="1" dirty="0"/>
          </a:p>
        </p:txBody>
      </p:sp>
      <p:sp>
        <p:nvSpPr>
          <p:cNvPr id="21" name="右矢印 20"/>
          <p:cNvSpPr/>
          <p:nvPr/>
        </p:nvSpPr>
        <p:spPr>
          <a:xfrm>
            <a:off x="2991048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右矢印 21"/>
          <p:cNvSpPr/>
          <p:nvPr/>
        </p:nvSpPr>
        <p:spPr>
          <a:xfrm>
            <a:off x="6440309" y="2163401"/>
            <a:ext cx="392044" cy="27770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3" name="グループ化 22"/>
          <p:cNvGrpSpPr/>
          <p:nvPr/>
        </p:nvGrpSpPr>
        <p:grpSpPr>
          <a:xfrm>
            <a:off x="5179067" y="1488804"/>
            <a:ext cx="1042416" cy="1638471"/>
            <a:chOff x="4996405" y="1715886"/>
            <a:chExt cx="1042416" cy="1638471"/>
          </a:xfrm>
        </p:grpSpPr>
        <p:sp>
          <p:nvSpPr>
            <p:cNvPr id="24" name="平行四辺形 23"/>
            <p:cNvSpPr/>
            <p:nvPr/>
          </p:nvSpPr>
          <p:spPr>
            <a:xfrm>
              <a:off x="4996405" y="1715886"/>
              <a:ext cx="1042416" cy="1638471"/>
            </a:xfrm>
            <a:prstGeom prst="parallelogram">
              <a:avLst/>
            </a:prstGeom>
            <a:solidFill>
              <a:schemeClr val="bg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5" name="グループ化 24"/>
            <p:cNvGrpSpPr/>
            <p:nvPr/>
          </p:nvGrpSpPr>
          <p:grpSpPr>
            <a:xfrm>
              <a:off x="5194381" y="2503511"/>
              <a:ext cx="324241" cy="523220"/>
              <a:chOff x="5143401" y="2102666"/>
              <a:chExt cx="324241" cy="523220"/>
            </a:xfrm>
          </p:grpSpPr>
          <p:sp>
            <p:nvSpPr>
              <p:cNvPr id="29" name="楕円 28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0" name="テキスト ボックス 29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</p:grpSp>
        <p:grpSp>
          <p:nvGrpSpPr>
            <p:cNvPr id="26" name="グループ化 25"/>
            <p:cNvGrpSpPr/>
            <p:nvPr/>
          </p:nvGrpSpPr>
          <p:grpSpPr>
            <a:xfrm>
              <a:off x="5517613" y="1744921"/>
              <a:ext cx="324241" cy="523220"/>
              <a:chOff x="5143401" y="2102666"/>
              <a:chExt cx="324241" cy="523220"/>
            </a:xfrm>
          </p:grpSpPr>
          <p:sp>
            <p:nvSpPr>
              <p:cNvPr id="27" name="楕円 26"/>
              <p:cNvSpPr/>
              <p:nvPr/>
            </p:nvSpPr>
            <p:spPr>
              <a:xfrm>
                <a:off x="5156805" y="2225437"/>
                <a:ext cx="310837" cy="310837"/>
              </a:xfrm>
              <a:prstGeom prst="ellipse">
                <a:avLst/>
              </a:prstGeom>
              <a:solidFill>
                <a:srgbClr val="04ECE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テキスト ボックス 27"/>
              <p:cNvSpPr txBox="1"/>
              <p:nvPr/>
            </p:nvSpPr>
            <p:spPr>
              <a:xfrm>
                <a:off x="5143401" y="2102666"/>
                <a:ext cx="31372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2800" dirty="0"/>
                  <a:t>-</a:t>
                </a:r>
                <a:endParaRPr kumimoji="1" lang="ja-JP" altLang="en-US" sz="2800" dirty="0"/>
              </a:p>
            </p:txBody>
          </p:sp>
        </p:grpSp>
      </p:grpSp>
      <p:grpSp>
        <p:nvGrpSpPr>
          <p:cNvPr id="31" name="グループ化 30"/>
          <p:cNvGrpSpPr/>
          <p:nvPr/>
        </p:nvGrpSpPr>
        <p:grpSpPr>
          <a:xfrm>
            <a:off x="3814082" y="1405941"/>
            <a:ext cx="936605" cy="941547"/>
            <a:chOff x="3872379" y="1421914"/>
            <a:chExt cx="936605" cy="941547"/>
          </a:xfrm>
        </p:grpSpPr>
        <p:grpSp>
          <p:nvGrpSpPr>
            <p:cNvPr id="32" name="グループ化 31"/>
            <p:cNvGrpSpPr/>
            <p:nvPr/>
          </p:nvGrpSpPr>
          <p:grpSpPr>
            <a:xfrm>
              <a:off x="3872379" y="1421914"/>
              <a:ext cx="936605" cy="941547"/>
              <a:chOff x="3767328" y="1604167"/>
              <a:chExt cx="936605" cy="941547"/>
            </a:xfrm>
          </p:grpSpPr>
          <p:sp>
            <p:nvSpPr>
              <p:cNvPr id="34" name="楕円 33"/>
              <p:cNvSpPr/>
              <p:nvPr/>
            </p:nvSpPr>
            <p:spPr>
              <a:xfrm>
                <a:off x="3767328" y="17952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楕円 34"/>
              <p:cNvSpPr/>
              <p:nvPr/>
            </p:nvSpPr>
            <p:spPr>
              <a:xfrm>
                <a:off x="4008454" y="1604167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6" name="楕円 35"/>
              <p:cNvSpPr/>
              <p:nvPr/>
            </p:nvSpPr>
            <p:spPr>
              <a:xfrm>
                <a:off x="4164437" y="1841360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7" name="楕円 36"/>
              <p:cNvSpPr/>
              <p:nvPr/>
            </p:nvSpPr>
            <p:spPr>
              <a:xfrm>
                <a:off x="3882664" y="2006218"/>
                <a:ext cx="539496" cy="539496"/>
              </a:xfrm>
              <a:prstGeom prst="ellips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3" name="テキスト ボックス 32"/>
            <p:cNvSpPr txBox="1"/>
            <p:nvPr/>
          </p:nvSpPr>
          <p:spPr>
            <a:xfrm>
              <a:off x="4257376" y="1664753"/>
              <a:ext cx="3754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800" dirty="0"/>
                <a:t>+</a:t>
              </a:r>
              <a:endParaRPr kumimoji="1" lang="ja-JP" altLang="en-US" sz="2800" dirty="0"/>
            </a:p>
          </p:txBody>
        </p:sp>
      </p:grpSp>
      <p:sp>
        <p:nvSpPr>
          <p:cNvPr id="39" name="円形吹き出し 38"/>
          <p:cNvSpPr/>
          <p:nvPr/>
        </p:nvSpPr>
        <p:spPr>
          <a:xfrm>
            <a:off x="6068841" y="994236"/>
            <a:ext cx="2124030" cy="491906"/>
          </a:xfrm>
          <a:prstGeom prst="wedgeEllipseCallout">
            <a:avLst>
              <a:gd name="adj1" fmla="val 47021"/>
              <a:gd name="adj2" fmla="val 53503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2000" b="1" dirty="0">
                <a:solidFill>
                  <a:schemeClr val="tx1"/>
                </a:solidFill>
              </a:rPr>
              <a:t>Deposition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3131840" y="2673605"/>
            <a:ext cx="2176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b="1" dirty="0"/>
              <a:t>Aggregated</a:t>
            </a:r>
            <a:r>
              <a:rPr kumimoji="1" lang="en-US" altLang="ja-JP" sz="2000" b="1" dirty="0"/>
              <a:t> into paint particles</a:t>
            </a:r>
            <a:endParaRPr kumimoji="1" lang="ja-JP" altLang="en-US" sz="2000" b="1" dirty="0"/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6149791" y="2449341"/>
            <a:ext cx="1914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When the particle gets big enough</a:t>
            </a:r>
            <a:endParaRPr kumimoji="1" lang="ja-JP" altLang="en-US" sz="2000" b="1" dirty="0"/>
          </a:p>
        </p:txBody>
      </p:sp>
      <p:sp>
        <p:nvSpPr>
          <p:cNvPr id="44" name="円形吹き出し 43"/>
          <p:cNvSpPr/>
          <p:nvPr/>
        </p:nvSpPr>
        <p:spPr>
          <a:xfrm>
            <a:off x="182641" y="749894"/>
            <a:ext cx="2133124" cy="664515"/>
          </a:xfrm>
          <a:prstGeom prst="wedgeEllipseCallout">
            <a:avLst>
              <a:gd name="adj1" fmla="val 41407"/>
              <a:gd name="adj2" fmla="val 5514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000" b="1" dirty="0">
                <a:solidFill>
                  <a:schemeClr val="tx1"/>
                </a:solidFill>
              </a:rPr>
              <a:t>Voltage is applied</a:t>
            </a:r>
            <a:endParaRPr kumimoji="1" lang="ja-JP" altLang="en-US" sz="2000" b="1" dirty="0">
              <a:solidFill>
                <a:schemeClr val="tx1"/>
              </a:solidFill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7879171" y="1999244"/>
            <a:ext cx="1210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/>
              <a:t>Coating</a:t>
            </a:r>
          </a:p>
          <a:p>
            <a:r>
              <a:rPr kumimoji="1" lang="en-US" altLang="ja-JP" sz="2000" b="1" dirty="0"/>
              <a:t>Film</a:t>
            </a:r>
            <a:endParaRPr kumimoji="1" lang="ja-JP" altLang="en-US" sz="2000" b="1" dirty="0"/>
          </a:p>
        </p:txBody>
      </p:sp>
      <p:sp>
        <p:nvSpPr>
          <p:cNvPr id="46" name="スライド番号プレースホルダー 4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4</a:t>
            </a:fld>
            <a:endParaRPr lang="ja-JP" altLang="en-US" dirty="0"/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332436" y="1560565"/>
            <a:ext cx="1758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rgbClr val="008000"/>
                </a:solidFill>
              </a:rPr>
              <a:t>Electrophoresis</a:t>
            </a:r>
            <a:endParaRPr kumimoji="1" lang="ja-JP" alt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1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398" y="876387"/>
            <a:ext cx="8898878" cy="5468937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What is ED Simulation 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ja-JP" sz="2400" dirty="0"/>
              <a:t>	ED simulation provides film thickness, surface potential,</a:t>
            </a:r>
            <a:br>
              <a:rPr lang="en-US" altLang="ja-JP" sz="2400" dirty="0"/>
            </a:br>
            <a:r>
              <a:rPr lang="en-US" altLang="ja-JP" sz="2400" dirty="0"/>
              <a:t>	surface current density and so on. </a:t>
            </a:r>
            <a:endParaRPr kumimoji="1" lang="ja-JP" altLang="en-US" sz="24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5</a:t>
            </a:fld>
            <a:endParaRPr lang="ja-JP" altLang="en-US" dirty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72612" y="1476984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テキスト ボックス 6"/>
              <p:cNvSpPr txBox="1"/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" name="テキスト ボックス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5055" y="2465016"/>
                <a:ext cx="551329" cy="369332"/>
              </a:xfrm>
              <a:prstGeom prst="rect">
                <a:avLst/>
              </a:prstGeom>
              <a:blipFill>
                <a:blip r:embed="rId7"/>
                <a:stretch>
                  <a:fillRect r="-17582" b="-491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テキスト ボックス 7"/>
              <p:cNvSpPr txBox="1"/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 smtClean="0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8" name="テキスト ボックス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6542" y="1439919"/>
                <a:ext cx="592840" cy="367111"/>
              </a:xfrm>
              <a:prstGeom prst="rect">
                <a:avLst/>
              </a:prstGeom>
              <a:blipFill>
                <a:blip r:embed="rId8"/>
                <a:stretch>
                  <a:fillRect r="-31959"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図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0088" y="3318671"/>
            <a:ext cx="92652" cy="12600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0" t="24002" r="86209" b="42040"/>
          <a:stretch/>
        </p:blipFill>
        <p:spPr>
          <a:xfrm>
            <a:off x="7984144" y="5129045"/>
            <a:ext cx="92652" cy="126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/>
              <p:cNvSpPr txBox="1"/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1" name="テキスト ボックス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1788" y="4341043"/>
                <a:ext cx="55132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テキスト ボックス 11"/>
              <p:cNvSpPr txBox="1"/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270 </m:t>
                      </m:r>
                      <m:r>
                        <m:rPr>
                          <m:sty m:val="p"/>
                        </m:rPr>
                        <a:rPr lang="en-US" altLang="ja-JP" b="0" i="0" smtClean="0"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2" name="テキスト ボックス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0597" y="3254221"/>
                <a:ext cx="592840" cy="369332"/>
              </a:xfrm>
              <a:prstGeom prst="rect">
                <a:avLst/>
              </a:prstGeom>
              <a:blipFill>
                <a:blip r:embed="rId10"/>
                <a:stretch>
                  <a:fillRect r="-25773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2612" y="6068544"/>
                <a:ext cx="1293751" cy="369332"/>
              </a:xfrm>
              <a:prstGeom prst="rect">
                <a:avLst/>
              </a:prstGeom>
              <a:blipFill>
                <a:blip r:embed="rId11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テキスト ボックス 13"/>
              <p:cNvSpPr txBox="1"/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panose="02040503050406030204" pitchFamily="18" charset="0"/>
                        </a:rPr>
                        <m:t>20 </m:t>
                      </m:r>
                      <m:r>
                        <m:rPr>
                          <m:sty m:val="p"/>
                        </m:rP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kumimoji="1" lang="en-US" altLang="ja-JP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kumimoji="1" lang="en-US" altLang="ja-JP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4" name="テキスト ボックス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4025" y="5070744"/>
                <a:ext cx="1165063" cy="369332"/>
              </a:xfrm>
              <a:prstGeom prst="rect">
                <a:avLst/>
              </a:prstGeom>
              <a:blipFill>
                <a:blip r:embed="rId12"/>
                <a:stretch>
                  <a:fillRect b="-15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テキスト ボックス 17"/>
          <p:cNvSpPr txBox="1"/>
          <p:nvPr/>
        </p:nvSpPr>
        <p:spPr>
          <a:xfrm>
            <a:off x="5716497" y="1367480"/>
            <a:ext cx="26442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Film Thickness</a:t>
            </a:r>
            <a:endParaRPr kumimoji="1" lang="ja-JP" altLang="en-US" sz="2400" u="sng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407305" y="3196846"/>
            <a:ext cx="2837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Potential</a:t>
            </a:r>
            <a:endParaRPr kumimoji="1" lang="ja-JP" altLang="en-US" sz="2400" u="sng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507354" y="5013176"/>
            <a:ext cx="3815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u="sng" dirty="0"/>
              <a:t>Surface Current Density</a:t>
            </a:r>
            <a:endParaRPr kumimoji="1" lang="ja-JP" altLang="en-US" sz="2400" u="sng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704663" y="2595549"/>
            <a:ext cx="6109142" cy="65190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tIns="18000" rIns="54000" bIns="18000" rtlCol="0">
            <a:spAutoFit/>
          </a:bodyPr>
          <a:lstStyle/>
          <a:p>
            <a:r>
              <a:rPr kumimoji="1" lang="en-US" altLang="ja-JP" sz="2000" dirty="0"/>
              <a:t>You can see that the paint film starts to be deposited</a:t>
            </a:r>
            <a:br>
              <a:rPr kumimoji="1" lang="en-US" altLang="ja-JP" sz="2000" dirty="0"/>
            </a:br>
            <a:r>
              <a:rPr kumimoji="1" lang="en-US" altLang="ja-JP" sz="2000" dirty="0"/>
              <a:t>from the outside surface.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382312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How to Develop </a:t>
            </a:r>
            <a:r>
              <a:rPr lang="en-US" altLang="ja-JP" dirty="0"/>
              <a:t>an</a:t>
            </a:r>
            <a:r>
              <a:rPr kumimoji="1" lang="en-US" altLang="ja-JP" dirty="0"/>
              <a:t> ED Simulator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>
                <a:solidFill>
                  <a:srgbClr val="FF0000"/>
                </a:solidFill>
              </a:rPr>
              <a:t>Experiments</a:t>
            </a:r>
            <a:r>
              <a:rPr lang="en-US" altLang="ja-JP" dirty="0"/>
              <a:t> at lab in various coating conditions.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Identification of </a:t>
            </a:r>
            <a:r>
              <a:rPr lang="en-US" altLang="ja-JP" dirty="0">
                <a:solidFill>
                  <a:srgbClr val="008000"/>
                </a:solidFill>
              </a:rPr>
              <a:t>ED boundary model</a:t>
            </a:r>
            <a:br>
              <a:rPr lang="en-US" altLang="ja-JP" dirty="0">
                <a:solidFill>
                  <a:srgbClr val="008000"/>
                </a:solidFill>
              </a:rPr>
            </a:br>
            <a:r>
              <a:rPr lang="en-US" altLang="ja-JP" dirty="0"/>
              <a:t>and its parameters.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/>
              <a:t>Implementation to a </a:t>
            </a:r>
            <a:r>
              <a:rPr lang="en-US" altLang="ja-JP" dirty="0">
                <a:solidFill>
                  <a:srgbClr val="0000CC"/>
                </a:solidFill>
              </a:rPr>
              <a:t>FE code</a:t>
            </a:r>
            <a:r>
              <a:rPr lang="en-US" altLang="ja-JP" dirty="0"/>
              <a:t>.</a:t>
            </a:r>
          </a:p>
          <a:p>
            <a:pPr marL="514350" indent="-514350">
              <a:buFont typeface="+mj-lt"/>
              <a:buAutoNum type="arabicPeriod"/>
            </a:pPr>
            <a:endParaRPr kumimoji="1" lang="ja-JP" altLang="en-US" dirty="0"/>
          </a:p>
        </p:txBody>
      </p:sp>
      <p:sp>
        <p:nvSpPr>
          <p:cNvPr id="21" name="スライド番号プレースホルダー 2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6</a:t>
            </a:fld>
            <a:endParaRPr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624228" y="1052736"/>
            <a:ext cx="2519772" cy="2736304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noAutofit/>
          </a:bodyPr>
          <a:lstStyle/>
          <a:p>
            <a:pPr algn="ctr"/>
            <a: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One-Plate </a:t>
            </a:r>
            <a:r>
              <a:rPr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kumimoji="1" lang="en-US" altLang="ja-JP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</a:t>
            </a:r>
            <a:endParaRPr kumimoji="1" lang="ja-JP" altLang="en-US" sz="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角丸四角形 17"/>
          <p:cNvSpPr/>
          <p:nvPr/>
        </p:nvSpPr>
        <p:spPr>
          <a:xfrm>
            <a:off x="251521" y="5574699"/>
            <a:ext cx="5543486" cy="523220"/>
          </a:xfrm>
          <a:prstGeom prst="roundRect">
            <a:avLst>
              <a:gd name="adj" fmla="val 2470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/>
              <a:t>ED simulation for actual lines</a:t>
            </a:r>
          </a:p>
        </p:txBody>
      </p:sp>
      <p:pic>
        <p:nvPicPr>
          <p:cNvPr id="24" name="outpu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3177227"/>
            <a:ext cx="5543486" cy="2287565"/>
          </a:xfrm>
          <a:prstGeom prst="rect">
            <a:avLst/>
          </a:prstGeom>
        </p:spPr>
      </p:pic>
      <p:grpSp>
        <p:nvGrpSpPr>
          <p:cNvPr id="12" name="グループ化 11"/>
          <p:cNvGrpSpPr/>
          <p:nvPr/>
        </p:nvGrpSpPr>
        <p:grpSpPr>
          <a:xfrm>
            <a:off x="6876256" y="1380298"/>
            <a:ext cx="1640123" cy="2185746"/>
            <a:chOff x="568701" y="2969557"/>
            <a:chExt cx="1640123" cy="2185746"/>
          </a:xfrm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712" y="2969557"/>
              <a:ext cx="1147112" cy="2185746"/>
            </a:xfrm>
            <a:prstGeom prst="rect">
              <a:avLst/>
            </a:prstGeom>
          </p:spPr>
        </p:pic>
        <p:grpSp>
          <p:nvGrpSpPr>
            <p:cNvPr id="14" name="グループ化 13"/>
            <p:cNvGrpSpPr/>
            <p:nvPr/>
          </p:nvGrpSpPr>
          <p:grpSpPr>
            <a:xfrm>
              <a:off x="568701" y="3623390"/>
              <a:ext cx="860166" cy="1394747"/>
              <a:chOff x="-305711" y="4691140"/>
              <a:chExt cx="860166" cy="1394747"/>
            </a:xfrm>
          </p:grpSpPr>
          <p:sp>
            <p:nvSpPr>
              <p:cNvPr id="15" name="テキスト ボックス 14"/>
              <p:cNvSpPr txBox="1"/>
              <p:nvPr/>
            </p:nvSpPr>
            <p:spPr>
              <a:xfrm>
                <a:off x="-233703" y="4691140"/>
                <a:ext cx="788158" cy="307777"/>
              </a:xfrm>
              <a:prstGeom prst="rect">
                <a:avLst/>
              </a:prstGeom>
              <a:solidFill>
                <a:schemeClr val="tx1">
                  <a:alpha val="57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chemeClr val="bg1"/>
                    </a:solidFill>
                  </a:rPr>
                  <a:t>Plate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-305711" y="5778110"/>
                <a:ext cx="643019" cy="307777"/>
              </a:xfrm>
              <a:prstGeom prst="rect">
                <a:avLst/>
              </a:prstGeom>
              <a:solidFill>
                <a:schemeClr val="tx1">
                  <a:alpha val="57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ja-JP" sz="2000" dirty="0">
                    <a:solidFill>
                      <a:schemeClr val="bg1"/>
                    </a:solidFill>
                  </a:rPr>
                  <a:t>Paint</a:t>
                </a:r>
                <a:endParaRPr kumimoji="1" lang="ja-JP" altLang="en-US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6" name="下矢印 25"/>
          <p:cNvSpPr/>
          <p:nvPr/>
        </p:nvSpPr>
        <p:spPr>
          <a:xfrm>
            <a:off x="2663788" y="2711904"/>
            <a:ext cx="900100" cy="360040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B2C8396-6313-429C-AB2B-163CB25249FA}"/>
              </a:ext>
            </a:extLst>
          </p:cNvPr>
          <p:cNvSpPr txBox="1"/>
          <p:nvPr/>
        </p:nvSpPr>
        <p:spPr>
          <a:xfrm>
            <a:off x="5904839" y="4066916"/>
            <a:ext cx="3239669" cy="18466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kumimoji="1" lang="en-US" altLang="ja-JP" sz="2000" dirty="0"/>
              <a:t>On the analogy of </a:t>
            </a:r>
            <a:br>
              <a:rPr kumimoji="1" lang="en-US" altLang="ja-JP" sz="2000" dirty="0"/>
            </a:br>
            <a:r>
              <a:rPr kumimoji="1" lang="en-US" altLang="ja-JP" sz="2000" dirty="0"/>
              <a:t>solid mechanics,</a:t>
            </a:r>
          </a:p>
          <a:p>
            <a:r>
              <a:rPr kumimoji="1" lang="en-US" altLang="ja-JP" sz="2000" dirty="0"/>
              <a:t>Step 1: material tests</a:t>
            </a:r>
            <a:br>
              <a:rPr kumimoji="1" lang="en-US" altLang="ja-JP" sz="2000" dirty="0"/>
            </a:br>
            <a:r>
              <a:rPr kumimoji="1" lang="en-US" altLang="ja-JP" sz="2000" dirty="0"/>
              <a:t>             with MTS,</a:t>
            </a:r>
            <a:br>
              <a:rPr kumimoji="1" lang="en-US" altLang="ja-JP" sz="2000" dirty="0"/>
            </a:br>
            <a:r>
              <a:rPr kumimoji="1" lang="en-US" altLang="ja-JP" sz="2000" dirty="0"/>
              <a:t>Step 2: identification of </a:t>
            </a:r>
            <a:br>
              <a:rPr kumimoji="1" lang="en-US" altLang="ja-JP" sz="2000" dirty="0"/>
            </a:br>
            <a:r>
              <a:rPr kumimoji="1" lang="en-US" altLang="ja-JP" sz="2000" dirty="0"/>
              <a:t>             elastoplastic model. </a:t>
            </a:r>
            <a:endParaRPr kumimoji="1" lang="ja-JP" altLang="en-US" sz="20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511282" y="4834897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DELIGHT web page,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en-US" altLang="ja-JP" dirty="0">
                <a:solidFill>
                  <a:schemeClr val="bg1"/>
                </a:solidFill>
              </a:rPr>
              <a:t>https://delightcfd.com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21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 </a:t>
            </a:r>
            <a:r>
              <a:rPr lang="en-US" altLang="ja-JP" sz="2600" dirty="0"/>
              <a:t>It is difficult to discretize complex shapes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such as car bodies with </a:t>
            </a:r>
            <a:r>
              <a:rPr lang="en-US" altLang="ja-JP" sz="2600" b="1" dirty="0"/>
              <a:t>hexahedral meshes</a:t>
            </a:r>
            <a:r>
              <a:rPr lang="en-US" altLang="ja-JP" sz="2600" dirty="0"/>
              <a:t>.</a:t>
            </a:r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endParaRPr lang="en-US" altLang="ja-JP" sz="2400" dirty="0"/>
          </a:p>
          <a:p>
            <a:pPr marL="0" indent="0">
              <a:buNone/>
            </a:pPr>
            <a:r>
              <a:rPr lang="ja-JP" altLang="en-US" sz="2600" dirty="0"/>
              <a:t>→ </a:t>
            </a:r>
            <a:r>
              <a:rPr lang="en-US" altLang="ja-JP" sz="2600" dirty="0"/>
              <a:t>We have to use </a:t>
            </a:r>
            <a:r>
              <a:rPr lang="en-US" altLang="ja-JP" sz="2600" b="1" dirty="0"/>
              <a:t>tetrahedral meshes </a:t>
            </a:r>
            <a:r>
              <a:rPr lang="en-US" altLang="ja-JP" sz="2600" dirty="0"/>
              <a:t>in ED simulation.</a:t>
            </a:r>
          </a:p>
          <a:p>
            <a:pPr marL="0" indent="0">
              <a:buNone/>
            </a:pPr>
            <a:r>
              <a:rPr lang="ja-JP" altLang="en-US" sz="2600" dirty="0"/>
              <a:t>　　</a:t>
            </a:r>
            <a:r>
              <a:rPr lang="en-US" altLang="ja-JP" sz="2600" dirty="0"/>
              <a:t>However…</a:t>
            </a:r>
          </a:p>
        </p:txBody>
      </p:sp>
      <p:pic>
        <p:nvPicPr>
          <p:cNvPr id="37" name="Picture 4" descr="YP67c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7" y="2175939"/>
            <a:ext cx="2721960" cy="1626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6" descr="YP67full_mesh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7" r="18179" b="11581"/>
          <a:stretch>
            <a:fillRect/>
          </a:stretch>
        </p:blipFill>
        <p:spPr bwMode="auto">
          <a:xfrm>
            <a:off x="3246799" y="1912564"/>
            <a:ext cx="3125401" cy="20145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7"/>
          <p:cNvSpPr>
            <a:spLocks noChangeArrowheads="1"/>
          </p:cNvSpPr>
          <p:nvPr/>
        </p:nvSpPr>
        <p:spPr bwMode="auto">
          <a:xfrm>
            <a:off x="1388963" y="3410636"/>
            <a:ext cx="449328" cy="34597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9" name="Line 8"/>
          <p:cNvSpPr>
            <a:spLocks noChangeShapeType="1"/>
          </p:cNvSpPr>
          <p:nvPr/>
        </p:nvSpPr>
        <p:spPr bwMode="auto">
          <a:xfrm flipV="1">
            <a:off x="1388964" y="1916120"/>
            <a:ext cx="1854110" cy="1498141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3" name="Line 9"/>
          <p:cNvSpPr>
            <a:spLocks noChangeShapeType="1"/>
          </p:cNvSpPr>
          <p:nvPr/>
        </p:nvSpPr>
        <p:spPr bwMode="auto">
          <a:xfrm>
            <a:off x="1847112" y="3756612"/>
            <a:ext cx="1398926" cy="17054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3075643" y="3415062"/>
            <a:ext cx="1746438" cy="55399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kumimoji="1" lang="en-US" altLang="ja-JP" b="1" dirty="0"/>
              <a:t>Only surface</a:t>
            </a:r>
          </a:p>
          <a:p>
            <a:r>
              <a:rPr kumimoji="1" lang="en-US" altLang="ja-JP" b="1" dirty="0"/>
              <a:t>mesh is shown.</a:t>
            </a:r>
            <a:endParaRPr kumimoji="1" lang="ja-JP" altLang="en-US" b="1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(1)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7</a:t>
            </a:fld>
            <a:endParaRPr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6516216" y="1750386"/>
            <a:ext cx="2204295" cy="2338945"/>
            <a:chOff x="4684631" y="1522103"/>
            <a:chExt cx="2204295" cy="2338945"/>
          </a:xfrm>
        </p:grpSpPr>
        <p:grpSp>
          <p:nvGrpSpPr>
            <p:cNvPr id="38" name="グループ化 37"/>
            <p:cNvGrpSpPr/>
            <p:nvPr/>
          </p:nvGrpSpPr>
          <p:grpSpPr>
            <a:xfrm>
              <a:off x="4684631" y="1864048"/>
              <a:ext cx="427989" cy="1654409"/>
              <a:chOff x="6805669" y="3606909"/>
              <a:chExt cx="427989" cy="1654409"/>
            </a:xfrm>
          </p:grpSpPr>
          <p:sp>
            <p:nvSpPr>
              <p:cNvPr id="39" name="正方形/長方形 38"/>
              <p:cNvSpPr/>
              <p:nvPr/>
            </p:nvSpPr>
            <p:spPr>
              <a:xfrm>
                <a:off x="7113278" y="3606909"/>
                <a:ext cx="120380" cy="165440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0" name="正方形/長方形 39"/>
              <p:cNvSpPr/>
              <p:nvPr/>
            </p:nvSpPr>
            <p:spPr>
              <a:xfrm>
                <a:off x="6805669" y="4338025"/>
                <a:ext cx="307610" cy="21405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41" name="グループ化 40"/>
            <p:cNvGrpSpPr/>
            <p:nvPr/>
          </p:nvGrpSpPr>
          <p:grpSpPr>
            <a:xfrm>
              <a:off x="5775768" y="1616279"/>
              <a:ext cx="1113158" cy="862902"/>
              <a:chOff x="7896806" y="3359140"/>
              <a:chExt cx="1113158" cy="862902"/>
            </a:xfrm>
          </p:grpSpPr>
          <p:cxnSp>
            <p:nvCxnSpPr>
              <p:cNvPr id="42" name="直線コネクタ 41"/>
              <p:cNvCxnSpPr>
                <a:stCxn id="43" idx="2"/>
                <a:endCxn id="48" idx="2"/>
              </p:cNvCxnSpPr>
              <p:nvPr/>
            </p:nvCxnSpPr>
            <p:spPr>
              <a:xfrm flipV="1">
                <a:off x="7971688" y="3863909"/>
                <a:ext cx="923745" cy="29175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二等辺三角形 42"/>
              <p:cNvSpPr/>
              <p:nvPr/>
            </p:nvSpPr>
            <p:spPr>
              <a:xfrm>
                <a:off x="7971688" y="3456737"/>
                <a:ext cx="678702" cy="698928"/>
              </a:xfrm>
              <a:prstGeom prst="triangle">
                <a:avLst>
                  <a:gd name="adj" fmla="val 63125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4" name="二等辺三角形 43"/>
              <p:cNvSpPr/>
              <p:nvPr/>
            </p:nvSpPr>
            <p:spPr>
              <a:xfrm rot="4162743">
                <a:off x="8321115" y="3552465"/>
                <a:ext cx="769725" cy="383075"/>
              </a:xfrm>
              <a:prstGeom prst="triangle">
                <a:avLst>
                  <a:gd name="adj" fmla="val 75906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5" name="円/楕円 34"/>
              <p:cNvSpPr/>
              <p:nvPr/>
            </p:nvSpPr>
            <p:spPr>
              <a:xfrm>
                <a:off x="8333426" y="3410645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6" name="円/楕円 35"/>
              <p:cNvSpPr/>
              <p:nvPr/>
            </p:nvSpPr>
            <p:spPr>
              <a:xfrm>
                <a:off x="7896806" y="409795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7" name="円/楕円 36"/>
              <p:cNvSpPr/>
              <p:nvPr/>
            </p:nvSpPr>
            <p:spPr>
              <a:xfrm>
                <a:off x="8610740" y="4106627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8" name="円/楕円 37"/>
              <p:cNvSpPr/>
              <p:nvPr/>
            </p:nvSpPr>
            <p:spPr>
              <a:xfrm>
                <a:off x="8895433" y="3806201"/>
                <a:ext cx="114531" cy="115415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49" name="右矢印 48"/>
            <p:cNvSpPr/>
            <p:nvPr/>
          </p:nvSpPr>
          <p:spPr>
            <a:xfrm>
              <a:off x="5112623" y="1787973"/>
              <a:ext cx="351552" cy="323837"/>
            </a:xfrm>
            <a:prstGeom prst="rightArrow">
              <a:avLst>
                <a:gd name="adj1" fmla="val 52891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50" name="グループ化 49"/>
            <p:cNvGrpSpPr/>
            <p:nvPr/>
          </p:nvGrpSpPr>
          <p:grpSpPr>
            <a:xfrm>
              <a:off x="5816747" y="3003815"/>
              <a:ext cx="1045138" cy="857233"/>
              <a:chOff x="7937785" y="4746676"/>
              <a:chExt cx="1045138" cy="857233"/>
            </a:xfrm>
          </p:grpSpPr>
          <p:sp>
            <p:nvSpPr>
              <p:cNvPr id="51" name="正方形/長方形 50"/>
              <p:cNvSpPr/>
              <p:nvPr/>
            </p:nvSpPr>
            <p:spPr>
              <a:xfrm>
                <a:off x="7984487" y="4906208"/>
                <a:ext cx="658928" cy="6484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平行四辺形 51"/>
              <p:cNvSpPr/>
              <p:nvPr/>
            </p:nvSpPr>
            <p:spPr>
              <a:xfrm>
                <a:off x="8004935" y="4808424"/>
                <a:ext cx="912181" cy="97783"/>
              </a:xfrm>
              <a:prstGeom prst="parallelogram">
                <a:avLst>
                  <a:gd name="adj" fmla="val 277359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平行四辺形 52"/>
              <p:cNvSpPr/>
              <p:nvPr/>
            </p:nvSpPr>
            <p:spPr>
              <a:xfrm rot="5400000" flipH="1">
                <a:off x="8415125" y="5037475"/>
                <a:ext cx="750224" cy="292122"/>
              </a:xfrm>
              <a:prstGeom prst="parallelogram">
                <a:avLst>
                  <a:gd name="adj" fmla="val 31292"/>
                </a:avLst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4" name="円/楕円 20"/>
              <p:cNvSpPr/>
              <p:nvPr/>
            </p:nvSpPr>
            <p:spPr>
              <a:xfrm>
                <a:off x="8594900" y="486514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5" name="円/楕円 21"/>
              <p:cNvSpPr/>
              <p:nvPr/>
            </p:nvSpPr>
            <p:spPr>
              <a:xfrm>
                <a:off x="7941784" y="486514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/楕円 22"/>
              <p:cNvSpPr/>
              <p:nvPr/>
            </p:nvSpPr>
            <p:spPr>
              <a:xfrm>
                <a:off x="8594900" y="5505363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/楕円 23"/>
              <p:cNvSpPr/>
              <p:nvPr/>
            </p:nvSpPr>
            <p:spPr>
              <a:xfrm>
                <a:off x="8878477" y="4766929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円/楕円 24"/>
              <p:cNvSpPr/>
              <p:nvPr/>
            </p:nvSpPr>
            <p:spPr>
              <a:xfrm>
                <a:off x="8244953" y="4746676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cxnSp>
            <p:nvCxnSpPr>
              <p:cNvPr id="59" name="直線コネクタ 58"/>
              <p:cNvCxnSpPr>
                <a:stCxn id="58" idx="4"/>
              </p:cNvCxnSpPr>
              <p:nvPr/>
            </p:nvCxnSpPr>
            <p:spPr>
              <a:xfrm>
                <a:off x="8293850" y="4845222"/>
                <a:ext cx="0" cy="599915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線コネクタ 59"/>
              <p:cNvCxnSpPr/>
              <p:nvPr/>
            </p:nvCxnSpPr>
            <p:spPr>
              <a:xfrm>
                <a:off x="8291320" y="5451230"/>
                <a:ext cx="609706" cy="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線コネクタ 60"/>
              <p:cNvCxnSpPr/>
              <p:nvPr/>
            </p:nvCxnSpPr>
            <p:spPr>
              <a:xfrm flipH="1">
                <a:off x="7987329" y="5449150"/>
                <a:ext cx="297700" cy="10510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円/楕円 28"/>
              <p:cNvSpPr/>
              <p:nvPr/>
            </p:nvSpPr>
            <p:spPr>
              <a:xfrm>
                <a:off x="8242066" y="5390830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3" name="円/楕円 29"/>
              <p:cNvSpPr/>
              <p:nvPr/>
            </p:nvSpPr>
            <p:spPr>
              <a:xfrm>
                <a:off x="7937785" y="5505363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64" name="円/楕円 30"/>
              <p:cNvSpPr/>
              <p:nvPr/>
            </p:nvSpPr>
            <p:spPr>
              <a:xfrm>
                <a:off x="8885131" y="5406116"/>
                <a:ext cx="97792" cy="985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65" name="右矢印 64"/>
            <p:cNvSpPr/>
            <p:nvPr/>
          </p:nvSpPr>
          <p:spPr>
            <a:xfrm>
              <a:off x="5105750" y="3271721"/>
              <a:ext cx="351552" cy="323837"/>
            </a:xfrm>
            <a:prstGeom prst="rightArrow">
              <a:avLst>
                <a:gd name="adj1" fmla="val 52891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5487323" y="1522103"/>
              <a:ext cx="5469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3600" b="1" dirty="0">
                  <a:solidFill>
                    <a:srgbClr val="00B050"/>
                  </a:solidFill>
                  <a:sym typeface="Wingdings" panose="05000000000000000000" pitchFamily="2" charset="2"/>
                </a:rPr>
                <a:t></a:t>
              </a:r>
              <a:endParaRPr lang="ja-JP" altLang="en-US" sz="2800" dirty="0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5381139" y="2614725"/>
              <a:ext cx="64793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600" b="1" dirty="0">
                  <a:solidFill>
                    <a:srgbClr val="FF0000"/>
                  </a:solidFill>
                </a:rPr>
                <a:t>✗</a:t>
              </a:r>
              <a:endParaRPr lang="ja-JP" altLang="en-US" sz="3600" dirty="0"/>
            </a:p>
          </p:txBody>
        </p:sp>
      </p:grpSp>
      <p:sp>
        <p:nvSpPr>
          <p:cNvPr id="72" name="角丸四角形 71"/>
          <p:cNvSpPr/>
          <p:nvPr/>
        </p:nvSpPr>
        <p:spPr>
          <a:xfrm>
            <a:off x="588002" y="5301208"/>
            <a:ext cx="7956884" cy="913480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800" dirty="0">
                <a:solidFill>
                  <a:srgbClr val="FF0000"/>
                </a:solidFill>
              </a:rPr>
              <a:t>Accuracy of the standard FEM-T4 is insufficient</a:t>
            </a:r>
            <a:br>
              <a:rPr lang="en-US" altLang="ja-JP" sz="2800" dirty="0">
                <a:solidFill>
                  <a:srgbClr val="FF0000"/>
                </a:solidFill>
              </a:rPr>
            </a:br>
            <a:r>
              <a:rPr lang="en-US" altLang="ja-JP" sz="2800" dirty="0">
                <a:solidFill>
                  <a:schemeClr val="tx1"/>
                </a:solidFill>
              </a:rPr>
              <a:t>in complex shapes.</a:t>
            </a:r>
          </a:p>
        </p:txBody>
      </p:sp>
    </p:spTree>
    <p:extLst>
      <p:ext uri="{BB962C8B-B14F-4D97-AF65-F5344CB8AC3E}">
        <p14:creationId xmlns:p14="http://schemas.microsoft.com/office/powerpoint/2010/main" val="244366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正方形/長方形 151"/>
          <p:cNvSpPr/>
          <p:nvPr/>
        </p:nvSpPr>
        <p:spPr>
          <a:xfrm>
            <a:off x="5290109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5" name="楕円 154"/>
          <p:cNvSpPr/>
          <p:nvPr/>
        </p:nvSpPr>
        <p:spPr>
          <a:xfrm>
            <a:off x="6092884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</a:t>
            </a:r>
            <a:r>
              <a:rPr lang="en-US" altLang="ja-JP" sz="2600" dirty="0"/>
              <a:t> </a:t>
            </a:r>
            <a:r>
              <a:rPr lang="en-US" altLang="ja-JP" sz="2600" b="1" dirty="0"/>
              <a:t>10-node tetrahedral </a:t>
            </a:r>
            <a:r>
              <a:rPr lang="en-US" altLang="ja-JP" sz="2600" dirty="0"/>
              <a:t>(T10) </a:t>
            </a:r>
            <a:r>
              <a:rPr lang="en-US" altLang="ja-JP" sz="2600" b="1" dirty="0"/>
              <a:t>mesh </a:t>
            </a:r>
            <a:r>
              <a:rPr lang="en-US" altLang="ja-JP" sz="2600" dirty="0">
                <a:solidFill>
                  <a:srgbClr val="0000CC"/>
                </a:solidFill>
              </a:rPr>
              <a:t>without kink </a:t>
            </a:r>
            <a:r>
              <a:rPr lang="en-US" altLang="ja-JP" sz="2600" dirty="0"/>
              <a:t>generally 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requires more large number of nodes than T4 mesh.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ja-JP" altLang="en-US" sz="2600" dirty="0"/>
              <a:t>　　　  </a:t>
            </a:r>
            <a:r>
              <a:rPr lang="en-US" altLang="ja-JP" sz="2600" dirty="0"/>
              <a:t>T4				</a:t>
            </a:r>
            <a:r>
              <a:rPr lang="ja-JP" altLang="en-US" sz="2600" dirty="0"/>
              <a:t>　　  </a:t>
            </a:r>
            <a:r>
              <a:rPr lang="en-US" altLang="ja-JP" sz="2600" dirty="0"/>
              <a:t>T10 </a:t>
            </a:r>
            <a:r>
              <a:rPr lang="en-US" altLang="ja-JP" sz="2600" dirty="0">
                <a:solidFill>
                  <a:srgbClr val="0000CC"/>
                </a:solidFill>
              </a:rPr>
              <a:t>without kink</a:t>
            </a:r>
          </a:p>
          <a:p>
            <a:pPr marL="0" indent="0">
              <a:buNone/>
            </a:pPr>
            <a:endParaRPr lang="en-US" altLang="ja-JP" sz="2600" dirty="0"/>
          </a:p>
          <a:p>
            <a:pPr marL="0" indent="0">
              <a:buNone/>
            </a:pPr>
            <a:endParaRPr lang="en-US" altLang="ja-JP" sz="2600" dirty="0"/>
          </a:p>
        </p:txBody>
      </p:sp>
      <p:sp>
        <p:nvSpPr>
          <p:cNvPr id="5" name="正方形/長方形 4"/>
          <p:cNvSpPr/>
          <p:nvPr/>
        </p:nvSpPr>
        <p:spPr>
          <a:xfrm>
            <a:off x="969074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/>
          <p:cNvSpPr/>
          <p:nvPr/>
        </p:nvSpPr>
        <p:spPr>
          <a:xfrm>
            <a:off x="1770522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(2)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8</a:t>
            </a:fld>
            <a:endParaRPr lang="ja-JP" altLang="en-US" dirty="0"/>
          </a:p>
        </p:txBody>
      </p:sp>
      <p:sp>
        <p:nvSpPr>
          <p:cNvPr id="72" name="角丸四角形 71"/>
          <p:cNvSpPr/>
          <p:nvPr/>
        </p:nvSpPr>
        <p:spPr>
          <a:xfrm>
            <a:off x="602099" y="5312562"/>
            <a:ext cx="7928690" cy="956909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</a:rPr>
              <a:t>For the same shape representation, T10 mesh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rgbClr val="0000CC"/>
                </a:solidFill>
              </a:rPr>
              <a:t>without kink </a:t>
            </a:r>
            <a:r>
              <a:rPr lang="en-US" altLang="ja-JP" sz="2600" dirty="0">
                <a:solidFill>
                  <a:schemeClr val="tx1"/>
                </a:solidFill>
              </a:rPr>
              <a:t>leads to</a:t>
            </a:r>
            <a:r>
              <a:rPr lang="en-US" altLang="ja-JP" sz="2600" dirty="0">
                <a:solidFill>
                  <a:srgbClr val="FF0000"/>
                </a:solidFill>
              </a:rPr>
              <a:t> massive increase in DOF</a:t>
            </a:r>
            <a:r>
              <a:rPr lang="en-US" altLang="ja-JP" sz="2600" dirty="0">
                <a:solidFill>
                  <a:schemeClr val="tx1"/>
                </a:solidFill>
              </a:rPr>
              <a:t>.</a:t>
            </a:r>
          </a:p>
        </p:txBody>
      </p:sp>
      <p:grpSp>
        <p:nvGrpSpPr>
          <p:cNvPr id="12" name="グループ化 11"/>
          <p:cNvGrpSpPr/>
          <p:nvPr/>
        </p:nvGrpSpPr>
        <p:grpSpPr>
          <a:xfrm>
            <a:off x="5767150" y="2924944"/>
            <a:ext cx="1918242" cy="1931014"/>
            <a:chOff x="5767150" y="2755115"/>
            <a:chExt cx="1918242" cy="1931014"/>
          </a:xfrm>
        </p:grpSpPr>
        <p:cxnSp>
          <p:nvCxnSpPr>
            <p:cNvPr id="74" name="直線コネクタ 73"/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線コネクタ 74"/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円/楕円 34"/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円/楕円 34"/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0" name="円/楕円 34"/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34"/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2" name="円/楕円 34"/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3" name="円/楕円 34"/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4" name="円/楕円 34"/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5" name="円/楕円 34"/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6" name="直線コネクタ 95"/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線コネクタ 96"/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線コネクタ 97"/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直線コネクタ 98"/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線コネクタ 99"/>
            <p:cNvCxnSpPr/>
            <p:nvPr/>
          </p:nvCxnSpPr>
          <p:spPr>
            <a:xfrm rot="3600000" flipH="1">
              <a:off x="597961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コネクタ 100"/>
            <p:cNvCxnSpPr/>
            <p:nvPr/>
          </p:nvCxnSpPr>
          <p:spPr>
            <a:xfrm rot="7200000" flipH="1">
              <a:off x="587857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円/楕円 34"/>
            <p:cNvSpPr/>
            <p:nvPr/>
          </p:nvSpPr>
          <p:spPr>
            <a:xfrm rot="18900000">
              <a:off x="576715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3" name="直線コネクタ 102"/>
            <p:cNvCxnSpPr/>
            <p:nvPr/>
          </p:nvCxnSpPr>
          <p:spPr>
            <a:xfrm rot="6300000" flipH="1">
              <a:off x="647276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直線コネクタ 103"/>
            <p:cNvCxnSpPr/>
            <p:nvPr/>
          </p:nvCxnSpPr>
          <p:spPr>
            <a:xfrm rot="9900000" flipH="1">
              <a:off x="623403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円/楕円 34"/>
            <p:cNvSpPr/>
            <p:nvPr/>
          </p:nvSpPr>
          <p:spPr>
            <a:xfrm>
              <a:off x="629924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6" name="直線コネクタ 105"/>
            <p:cNvCxnSpPr/>
            <p:nvPr/>
          </p:nvCxnSpPr>
          <p:spPr>
            <a:xfrm rot="18000000">
              <a:off x="732794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コネクタ 106"/>
            <p:cNvCxnSpPr/>
            <p:nvPr/>
          </p:nvCxnSpPr>
          <p:spPr>
            <a:xfrm rot="14400000">
              <a:off x="742898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円/楕円 34"/>
            <p:cNvSpPr/>
            <p:nvPr/>
          </p:nvSpPr>
          <p:spPr>
            <a:xfrm rot="2700000" flipH="1">
              <a:off x="758318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9" name="直線コネクタ 108"/>
            <p:cNvCxnSpPr/>
            <p:nvPr/>
          </p:nvCxnSpPr>
          <p:spPr>
            <a:xfrm rot="18000000" flipH="1" flipV="1">
              <a:off x="598425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コネクタ 109"/>
            <p:cNvCxnSpPr/>
            <p:nvPr/>
          </p:nvCxnSpPr>
          <p:spPr>
            <a:xfrm rot="14400000" flipH="1" flipV="1">
              <a:off x="588321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円/楕円 34"/>
            <p:cNvSpPr/>
            <p:nvPr/>
          </p:nvSpPr>
          <p:spPr>
            <a:xfrm rot="2700000" flipV="1">
              <a:off x="577179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2" name="直線コネクタ 111"/>
            <p:cNvCxnSpPr/>
            <p:nvPr/>
          </p:nvCxnSpPr>
          <p:spPr>
            <a:xfrm rot="15300000">
              <a:off x="684821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コネクタ 112"/>
            <p:cNvCxnSpPr/>
            <p:nvPr/>
          </p:nvCxnSpPr>
          <p:spPr>
            <a:xfrm rot="11700000">
              <a:off x="708695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円/楕円 34"/>
            <p:cNvSpPr/>
            <p:nvPr/>
          </p:nvSpPr>
          <p:spPr>
            <a:xfrm flipH="1">
              <a:off x="706450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5" name="直線コネクタ 114"/>
            <p:cNvCxnSpPr/>
            <p:nvPr/>
          </p:nvCxnSpPr>
          <p:spPr>
            <a:xfrm rot="3600000" flipV="1">
              <a:off x="732794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コネクタ 115"/>
            <p:cNvCxnSpPr/>
            <p:nvPr/>
          </p:nvCxnSpPr>
          <p:spPr>
            <a:xfrm rot="7200000" flipV="1">
              <a:off x="742898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円/楕円 34"/>
            <p:cNvSpPr/>
            <p:nvPr/>
          </p:nvSpPr>
          <p:spPr>
            <a:xfrm rot="18900000" flipH="1" flipV="1">
              <a:off x="758318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8" name="直線コネクタ 117"/>
            <p:cNvCxnSpPr/>
            <p:nvPr/>
          </p:nvCxnSpPr>
          <p:spPr>
            <a:xfrm rot="15300000" flipH="1" flipV="1">
              <a:off x="647276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コネクタ 118"/>
            <p:cNvCxnSpPr/>
            <p:nvPr/>
          </p:nvCxnSpPr>
          <p:spPr>
            <a:xfrm rot="11700000" flipH="1" flipV="1">
              <a:off x="623403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円/楕円 34"/>
            <p:cNvSpPr/>
            <p:nvPr/>
          </p:nvSpPr>
          <p:spPr>
            <a:xfrm flipV="1">
              <a:off x="629924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1" name="直線コネクタ 120"/>
            <p:cNvCxnSpPr/>
            <p:nvPr/>
          </p:nvCxnSpPr>
          <p:spPr>
            <a:xfrm rot="6300000" flipV="1">
              <a:off x="684821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直線コネクタ 121"/>
            <p:cNvCxnSpPr/>
            <p:nvPr/>
          </p:nvCxnSpPr>
          <p:spPr>
            <a:xfrm rot="9900000" flipV="1">
              <a:off x="708695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円/楕円 34"/>
            <p:cNvSpPr/>
            <p:nvPr/>
          </p:nvSpPr>
          <p:spPr>
            <a:xfrm flipH="1" flipV="1">
              <a:off x="706450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円/楕円 34"/>
            <p:cNvSpPr/>
            <p:nvPr/>
          </p:nvSpPr>
          <p:spPr>
            <a:xfrm rot="1320000">
              <a:off x="6902944" y="313104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円/楕円 34"/>
            <p:cNvSpPr/>
            <p:nvPr/>
          </p:nvSpPr>
          <p:spPr>
            <a:xfrm rot="1320000">
              <a:off x="6459719" y="421116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円/楕円 34"/>
            <p:cNvSpPr/>
            <p:nvPr/>
          </p:nvSpPr>
          <p:spPr>
            <a:xfrm rot="17520000">
              <a:off x="6146642" y="3444118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2" name="円/楕円 34"/>
            <p:cNvSpPr/>
            <p:nvPr/>
          </p:nvSpPr>
          <p:spPr>
            <a:xfrm rot="17520000">
              <a:off x="7216021" y="388734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3" name="円/楕円 34"/>
            <p:cNvSpPr/>
            <p:nvPr/>
          </p:nvSpPr>
          <p:spPr>
            <a:xfrm rot="20220000">
              <a:off x="6460207" y="313056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4" name="円/楕円 34"/>
            <p:cNvSpPr/>
            <p:nvPr/>
          </p:nvSpPr>
          <p:spPr>
            <a:xfrm rot="20220000">
              <a:off x="6902456" y="4210683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5" name="円/楕円 34"/>
            <p:cNvSpPr/>
            <p:nvPr/>
          </p:nvSpPr>
          <p:spPr>
            <a:xfrm rot="4020000" flipH="1">
              <a:off x="7216499" y="3444606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" name="円/楕円 34"/>
            <p:cNvSpPr/>
            <p:nvPr/>
          </p:nvSpPr>
          <p:spPr>
            <a:xfrm rot="4020000" flipH="1">
              <a:off x="6146164" y="3886855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円/楕円 34"/>
            <p:cNvSpPr/>
            <p:nvPr/>
          </p:nvSpPr>
          <p:spPr>
            <a:xfrm>
              <a:off x="625541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円/楕円 34"/>
            <p:cNvSpPr/>
            <p:nvPr/>
          </p:nvSpPr>
          <p:spPr>
            <a:xfrm>
              <a:off x="7109665" y="29850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円/楕円 34"/>
            <p:cNvSpPr/>
            <p:nvPr/>
          </p:nvSpPr>
          <p:spPr>
            <a:xfrm>
              <a:off x="625541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7" name="円/楕円 34"/>
            <p:cNvSpPr/>
            <p:nvPr/>
          </p:nvSpPr>
          <p:spPr>
            <a:xfrm>
              <a:off x="7109665" y="434993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8" name="円/楕円 34"/>
            <p:cNvSpPr/>
            <p:nvPr/>
          </p:nvSpPr>
          <p:spPr>
            <a:xfrm>
              <a:off x="6488267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" name="円/楕円 34"/>
            <p:cNvSpPr/>
            <p:nvPr/>
          </p:nvSpPr>
          <p:spPr>
            <a:xfrm>
              <a:off x="6869256" y="288808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8" name="円/楕円 34"/>
            <p:cNvSpPr/>
            <p:nvPr/>
          </p:nvSpPr>
          <p:spPr>
            <a:xfrm>
              <a:off x="6488267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9" name="円/楕円 34"/>
            <p:cNvSpPr/>
            <p:nvPr/>
          </p:nvSpPr>
          <p:spPr>
            <a:xfrm>
              <a:off x="6869256" y="444196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0" name="円/楕円 34"/>
            <p:cNvSpPr/>
            <p:nvPr/>
          </p:nvSpPr>
          <p:spPr>
            <a:xfrm>
              <a:off x="598831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1" name="円/楕円 34"/>
            <p:cNvSpPr/>
            <p:nvPr/>
          </p:nvSpPr>
          <p:spPr>
            <a:xfrm>
              <a:off x="5988319" y="408797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" name="円/楕円 34"/>
            <p:cNvSpPr/>
            <p:nvPr/>
          </p:nvSpPr>
          <p:spPr>
            <a:xfrm>
              <a:off x="5911125" y="349071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" name="円/楕円 34"/>
            <p:cNvSpPr/>
            <p:nvPr/>
          </p:nvSpPr>
          <p:spPr>
            <a:xfrm>
              <a:off x="5911125" y="383925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4" name="円/楕円 34"/>
            <p:cNvSpPr/>
            <p:nvPr/>
          </p:nvSpPr>
          <p:spPr>
            <a:xfrm>
              <a:off x="7447881" y="3486463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" name="円/楕円 34"/>
            <p:cNvSpPr/>
            <p:nvPr/>
          </p:nvSpPr>
          <p:spPr>
            <a:xfrm>
              <a:off x="7447881" y="383500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6" name="円/楕円 34"/>
            <p:cNvSpPr/>
            <p:nvPr/>
          </p:nvSpPr>
          <p:spPr>
            <a:xfrm>
              <a:off x="7351859" y="3248980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7" name="円/楕円 34"/>
            <p:cNvSpPr/>
            <p:nvPr/>
          </p:nvSpPr>
          <p:spPr>
            <a:xfrm>
              <a:off x="7353806" y="407829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48" name="テキスト ボックス 147"/>
          <p:cNvSpPr txBox="1"/>
          <p:nvPr/>
        </p:nvSpPr>
        <p:spPr>
          <a:xfrm>
            <a:off x="1107806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Carbody</a:t>
            </a:r>
            <a:endParaRPr kumimoji="1" lang="ja-JP" altLang="en-US" sz="2200" dirty="0"/>
          </a:p>
        </p:txBody>
      </p:sp>
      <p:sp>
        <p:nvSpPr>
          <p:cNvPr id="149" name="テキスト ボックス 148"/>
          <p:cNvSpPr txBox="1"/>
          <p:nvPr/>
        </p:nvSpPr>
        <p:spPr>
          <a:xfrm>
            <a:off x="5400092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Carbody</a:t>
            </a:r>
            <a:endParaRPr kumimoji="1" lang="ja-JP" altLang="en-US" sz="2200" dirty="0"/>
          </a:p>
        </p:txBody>
      </p:sp>
      <p:sp>
        <p:nvSpPr>
          <p:cNvPr id="151" name="テキスト ボックス 150"/>
          <p:cNvSpPr txBox="1"/>
          <p:nvPr/>
        </p:nvSpPr>
        <p:spPr>
          <a:xfrm>
            <a:off x="6467168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50" name="テキスト ボックス 149"/>
          <p:cNvSpPr txBox="1"/>
          <p:nvPr/>
        </p:nvSpPr>
        <p:spPr>
          <a:xfrm>
            <a:off x="2141912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10" name="グループ化 9"/>
          <p:cNvGrpSpPr/>
          <p:nvPr/>
        </p:nvGrpSpPr>
        <p:grpSpPr>
          <a:xfrm>
            <a:off x="1446670" y="2924944"/>
            <a:ext cx="1918242" cy="1931014"/>
            <a:chOff x="1446670" y="2755115"/>
            <a:chExt cx="1918242" cy="1931014"/>
          </a:xfrm>
        </p:grpSpPr>
        <p:cxnSp>
          <p:nvCxnSpPr>
            <p:cNvPr id="15" name="直線コネクタ 14"/>
            <p:cNvCxnSpPr/>
            <p:nvPr/>
          </p:nvCxnSpPr>
          <p:spPr>
            <a:xfrm rot="16200000" flipH="1" flipV="1">
              <a:off x="255943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 flipV="1">
              <a:off x="255938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線コネクタ 16"/>
            <p:cNvCxnSpPr/>
            <p:nvPr/>
          </p:nvCxnSpPr>
          <p:spPr>
            <a:xfrm rot="16200000" flipH="1">
              <a:off x="211744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 rot="16200000">
              <a:off x="211749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円/楕円 34"/>
            <p:cNvSpPr/>
            <p:nvPr/>
          </p:nvSpPr>
          <p:spPr>
            <a:xfrm>
              <a:off x="235913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円/楕円 34"/>
            <p:cNvSpPr/>
            <p:nvPr/>
          </p:nvSpPr>
          <p:spPr>
            <a:xfrm>
              <a:off x="236085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円/楕円 34"/>
            <p:cNvSpPr/>
            <p:nvPr/>
          </p:nvSpPr>
          <p:spPr>
            <a:xfrm rot="16200000">
              <a:off x="173326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円/楕円 34"/>
            <p:cNvSpPr/>
            <p:nvPr/>
          </p:nvSpPr>
          <p:spPr>
            <a:xfrm rot="16200000">
              <a:off x="298812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円/楕円 34"/>
            <p:cNvSpPr/>
            <p:nvPr/>
          </p:nvSpPr>
          <p:spPr>
            <a:xfrm rot="18900000">
              <a:off x="192085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円/楕円 34"/>
            <p:cNvSpPr/>
            <p:nvPr/>
          </p:nvSpPr>
          <p:spPr>
            <a:xfrm rot="18900000">
              <a:off x="280053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円/楕円 34"/>
            <p:cNvSpPr/>
            <p:nvPr/>
          </p:nvSpPr>
          <p:spPr>
            <a:xfrm rot="2700000" flipH="1">
              <a:off x="280053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7" name="円/楕円 34"/>
            <p:cNvSpPr/>
            <p:nvPr/>
          </p:nvSpPr>
          <p:spPr>
            <a:xfrm rot="2700000" flipH="1">
              <a:off x="192085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8" name="直線コネクタ 27"/>
            <p:cNvCxnSpPr/>
            <p:nvPr/>
          </p:nvCxnSpPr>
          <p:spPr>
            <a:xfrm flipH="1" flipV="1">
              <a:off x="180346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 flipV="1">
              <a:off x="287341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 flipH="1">
              <a:off x="180346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/>
            <p:nvPr/>
          </p:nvCxnSpPr>
          <p:spPr>
            <a:xfrm>
              <a:off x="287341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コネクタ 32"/>
            <p:cNvCxnSpPr/>
            <p:nvPr/>
          </p:nvCxnSpPr>
          <p:spPr>
            <a:xfrm rot="3600000" flipH="1">
              <a:off x="165913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コネクタ 33"/>
            <p:cNvCxnSpPr/>
            <p:nvPr/>
          </p:nvCxnSpPr>
          <p:spPr>
            <a:xfrm rot="7200000" flipH="1">
              <a:off x="155809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円/楕円 34"/>
            <p:cNvSpPr/>
            <p:nvPr/>
          </p:nvSpPr>
          <p:spPr>
            <a:xfrm rot="18900000">
              <a:off x="144667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37" name="直線コネクタ 36"/>
            <p:cNvCxnSpPr/>
            <p:nvPr/>
          </p:nvCxnSpPr>
          <p:spPr>
            <a:xfrm rot="6300000" flipH="1">
              <a:off x="215228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rot="9900000" flipH="1">
              <a:off x="191355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円/楕円 34"/>
            <p:cNvSpPr/>
            <p:nvPr/>
          </p:nvSpPr>
          <p:spPr>
            <a:xfrm>
              <a:off x="197876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1" name="直線コネクタ 40"/>
            <p:cNvCxnSpPr/>
            <p:nvPr/>
          </p:nvCxnSpPr>
          <p:spPr>
            <a:xfrm rot="18000000">
              <a:off x="300746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rot="14400000">
              <a:off x="310850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円/楕円 34"/>
            <p:cNvSpPr/>
            <p:nvPr/>
          </p:nvSpPr>
          <p:spPr>
            <a:xfrm rot="2700000" flipH="1">
              <a:off x="326270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5" name="直線コネクタ 44"/>
            <p:cNvCxnSpPr/>
            <p:nvPr/>
          </p:nvCxnSpPr>
          <p:spPr>
            <a:xfrm rot="18000000" flipH="1" flipV="1">
              <a:off x="166377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コネクタ 45"/>
            <p:cNvCxnSpPr/>
            <p:nvPr/>
          </p:nvCxnSpPr>
          <p:spPr>
            <a:xfrm rot="14400000" flipH="1" flipV="1">
              <a:off x="156273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円/楕円 34"/>
            <p:cNvSpPr/>
            <p:nvPr/>
          </p:nvSpPr>
          <p:spPr>
            <a:xfrm rot="2700000" flipV="1">
              <a:off x="145131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/>
            <p:cNvCxnSpPr/>
            <p:nvPr/>
          </p:nvCxnSpPr>
          <p:spPr>
            <a:xfrm rot="15300000">
              <a:off x="252773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コネクタ 49"/>
            <p:cNvCxnSpPr/>
            <p:nvPr/>
          </p:nvCxnSpPr>
          <p:spPr>
            <a:xfrm rot="11700000">
              <a:off x="276647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円/楕円 34"/>
            <p:cNvSpPr/>
            <p:nvPr/>
          </p:nvSpPr>
          <p:spPr>
            <a:xfrm flipH="1">
              <a:off x="274402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3" name="直線コネクタ 52"/>
            <p:cNvCxnSpPr/>
            <p:nvPr/>
          </p:nvCxnSpPr>
          <p:spPr>
            <a:xfrm rot="3600000" flipV="1">
              <a:off x="300746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rot="7200000" flipV="1">
              <a:off x="310850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円/楕円 34"/>
            <p:cNvSpPr/>
            <p:nvPr/>
          </p:nvSpPr>
          <p:spPr>
            <a:xfrm rot="18900000" flipH="1" flipV="1">
              <a:off x="326270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57" name="直線コネクタ 56"/>
            <p:cNvCxnSpPr/>
            <p:nvPr/>
          </p:nvCxnSpPr>
          <p:spPr>
            <a:xfrm rot="15300000" flipH="1" flipV="1">
              <a:off x="215228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rot="11700000" flipH="1" flipV="1">
              <a:off x="191355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円/楕円 34"/>
            <p:cNvSpPr/>
            <p:nvPr/>
          </p:nvSpPr>
          <p:spPr>
            <a:xfrm flipV="1">
              <a:off x="197876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1" name="直線コネクタ 60"/>
            <p:cNvCxnSpPr/>
            <p:nvPr/>
          </p:nvCxnSpPr>
          <p:spPr>
            <a:xfrm rot="6300000" flipV="1">
              <a:off x="252773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線コネクタ 61"/>
            <p:cNvCxnSpPr/>
            <p:nvPr/>
          </p:nvCxnSpPr>
          <p:spPr>
            <a:xfrm rot="9900000" flipV="1">
              <a:off x="276647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円/楕円 34"/>
            <p:cNvSpPr/>
            <p:nvPr/>
          </p:nvSpPr>
          <p:spPr>
            <a:xfrm flipH="1" flipV="1">
              <a:off x="274402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10215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0824" y="607591"/>
            <a:ext cx="8641655" cy="5773737"/>
          </a:xfrm>
        </p:spPr>
        <p:txBody>
          <a:bodyPr/>
          <a:lstStyle/>
          <a:p>
            <a:pPr marL="0" indent="0">
              <a:buNone/>
            </a:pPr>
            <a:endParaRPr lang="en-US" altLang="ja-JP" sz="5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ja-JP" sz="2600" b="1" dirty="0">
                <a:solidFill>
                  <a:srgbClr val="FF0000"/>
                </a:solidFill>
              </a:rPr>
              <a:t>✗</a:t>
            </a:r>
            <a:r>
              <a:rPr lang="en-US" altLang="ja-JP" sz="2600" dirty="0"/>
              <a:t> </a:t>
            </a:r>
            <a:r>
              <a:rPr lang="en-US" altLang="ja-JP" sz="2600" b="1" dirty="0"/>
              <a:t>10-node tetrahedral </a:t>
            </a:r>
            <a:r>
              <a:rPr lang="en-US" altLang="ja-JP" sz="2600" dirty="0"/>
              <a:t>(T10) </a:t>
            </a:r>
            <a:r>
              <a:rPr lang="en-US" altLang="ja-JP" sz="2600" b="1" dirty="0"/>
              <a:t>mesh </a:t>
            </a:r>
            <a:r>
              <a:rPr lang="en-US" altLang="ja-JP" sz="2600" dirty="0">
                <a:solidFill>
                  <a:srgbClr val="FF9900"/>
                </a:solidFill>
              </a:rPr>
              <a:t>with kink</a:t>
            </a:r>
            <a:r>
              <a:rPr lang="ja-JP" altLang="en-US" sz="2600" dirty="0"/>
              <a:t> </a:t>
            </a:r>
            <a:r>
              <a:rPr lang="en-US" altLang="ja-JP" sz="2600" dirty="0"/>
              <a:t>causes</a:t>
            </a:r>
            <a:br>
              <a:rPr lang="en-US" altLang="ja-JP" sz="2600" dirty="0"/>
            </a:br>
            <a:r>
              <a:rPr lang="ja-JP" altLang="en-US" sz="2600" dirty="0"/>
              <a:t>     </a:t>
            </a:r>
            <a:r>
              <a:rPr lang="en-US" altLang="ja-JP" sz="2600" dirty="0"/>
              <a:t>severe accuracy loss.</a:t>
            </a:r>
          </a:p>
          <a:p>
            <a:pPr marL="0" indent="0">
              <a:buNone/>
            </a:pPr>
            <a:endParaRPr lang="en-US" altLang="ja-JP" sz="1000" dirty="0"/>
          </a:p>
          <a:p>
            <a:pPr marL="0" indent="0">
              <a:buNone/>
            </a:pPr>
            <a:r>
              <a:rPr lang="ja-JP" altLang="en-US" sz="2600" dirty="0"/>
              <a:t>　　　  </a:t>
            </a:r>
            <a:r>
              <a:rPr lang="en-US" altLang="ja-JP" sz="2600" dirty="0"/>
              <a:t>T4				</a:t>
            </a:r>
            <a:r>
              <a:rPr lang="ja-JP" altLang="en-US" sz="2600" dirty="0"/>
              <a:t>　　  </a:t>
            </a:r>
            <a:r>
              <a:rPr lang="en-US" altLang="ja-JP" sz="2600" dirty="0"/>
              <a:t>T10 </a:t>
            </a:r>
            <a:r>
              <a:rPr lang="en-US" altLang="ja-JP" sz="2600" dirty="0">
                <a:solidFill>
                  <a:srgbClr val="FF9900"/>
                </a:solidFill>
              </a:rPr>
              <a:t>with kink</a:t>
            </a:r>
          </a:p>
          <a:p>
            <a:pPr marL="0" indent="0">
              <a:buNone/>
            </a:pPr>
            <a:endParaRPr lang="en-US" altLang="ja-JP" sz="2600" dirty="0"/>
          </a:p>
          <a:p>
            <a:pPr marL="0" indent="0">
              <a:buNone/>
            </a:pPr>
            <a:endParaRPr lang="en-US" altLang="ja-JP" sz="2600" dirty="0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Issues in Meshing (</a:t>
            </a:r>
            <a:r>
              <a:rPr lang="en-US" altLang="ja-JP" dirty="0"/>
              <a:t>2) </a:t>
            </a:r>
            <a:r>
              <a:rPr kumimoji="1" lang="en-US" altLang="ja-JP" dirty="0"/>
              <a:t>Cont.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altLang="ja-JP"/>
              <a:t>P. </a:t>
            </a:r>
            <a:fld id="{F8FDF831-B0A3-4B44-A20D-7581D5587101}" type="slidenum">
              <a:rPr lang="ja-JP" altLang="en-US" smtClean="0"/>
              <a:pPr/>
              <a:t>9</a:t>
            </a:fld>
            <a:endParaRPr lang="ja-JP" altLang="en-US" dirty="0"/>
          </a:p>
        </p:txBody>
      </p:sp>
      <p:sp>
        <p:nvSpPr>
          <p:cNvPr id="72" name="角丸四角形 71"/>
          <p:cNvSpPr/>
          <p:nvPr/>
        </p:nvSpPr>
        <p:spPr>
          <a:xfrm>
            <a:off x="602844" y="5309915"/>
            <a:ext cx="7927200" cy="957600"/>
          </a:xfrm>
          <a:prstGeom prst="roundRect">
            <a:avLst>
              <a:gd name="adj" fmla="val 2921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2600" dirty="0">
                <a:solidFill>
                  <a:schemeClr val="tx1"/>
                </a:solidFill>
              </a:rPr>
              <a:t>T10 mesh </a:t>
            </a:r>
            <a:r>
              <a:rPr lang="en-US" altLang="ja-JP" sz="2600" dirty="0">
                <a:solidFill>
                  <a:srgbClr val="FF9900"/>
                </a:solidFill>
              </a:rPr>
              <a:t>with kink </a:t>
            </a:r>
            <a:r>
              <a:rPr lang="en-US" altLang="ja-JP" sz="2600" dirty="0">
                <a:solidFill>
                  <a:schemeClr val="tx1"/>
                </a:solidFill>
              </a:rPr>
              <a:t>does not increase DOF</a:t>
            </a:r>
            <a:br>
              <a:rPr lang="en-US" altLang="ja-JP" sz="2600" dirty="0">
                <a:solidFill>
                  <a:schemeClr val="tx1"/>
                </a:solidFill>
              </a:rPr>
            </a:br>
            <a:r>
              <a:rPr lang="en-US" altLang="ja-JP" sz="2600" dirty="0">
                <a:solidFill>
                  <a:schemeClr val="tx1"/>
                </a:solidFill>
              </a:rPr>
              <a:t>but </a:t>
            </a:r>
            <a:r>
              <a:rPr lang="en-US" altLang="ja-JP" sz="2600" dirty="0">
                <a:solidFill>
                  <a:srgbClr val="FF0000"/>
                </a:solidFill>
              </a:rPr>
              <a:t>induces severe accuracy loss</a:t>
            </a:r>
            <a:r>
              <a:rPr lang="en-US" altLang="ja-JP" sz="26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104" name="正方形/長方形 103"/>
          <p:cNvSpPr/>
          <p:nvPr/>
        </p:nvSpPr>
        <p:spPr>
          <a:xfrm>
            <a:off x="5290109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5" name="楕円 104"/>
          <p:cNvSpPr/>
          <p:nvPr/>
        </p:nvSpPr>
        <p:spPr>
          <a:xfrm>
            <a:off x="6092884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7" name="正方形/長方形 106"/>
          <p:cNvSpPr/>
          <p:nvPr/>
        </p:nvSpPr>
        <p:spPr>
          <a:xfrm>
            <a:off x="969074" y="2276171"/>
            <a:ext cx="2880000" cy="2880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0" name="楕円 129"/>
          <p:cNvSpPr/>
          <p:nvPr/>
        </p:nvSpPr>
        <p:spPr>
          <a:xfrm>
            <a:off x="1770522" y="3237454"/>
            <a:ext cx="1296000" cy="129600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107806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Carbody</a:t>
            </a:r>
            <a:endParaRPr kumimoji="1" lang="ja-JP" altLang="en-US" sz="22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5400092" y="2384884"/>
            <a:ext cx="1081931" cy="338554"/>
          </a:xfrm>
          <a:prstGeom prst="rect">
            <a:avLst/>
          </a:prstGeom>
          <a:solidFill>
            <a:schemeClr val="bg2">
              <a:lumMod val="40000"/>
              <a:lumOff val="60000"/>
              <a:alpha val="57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Carbody</a:t>
            </a:r>
            <a:endParaRPr kumimoji="1" lang="ja-JP" altLang="en-US" sz="2200" dirty="0"/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6467168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sp>
        <p:nvSpPr>
          <p:cNvPr id="134" name="テキスト ボックス 133"/>
          <p:cNvSpPr txBox="1"/>
          <p:nvPr/>
        </p:nvSpPr>
        <p:spPr>
          <a:xfrm>
            <a:off x="2141912" y="3980355"/>
            <a:ext cx="8411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2200" dirty="0"/>
              <a:t>hole</a:t>
            </a:r>
            <a:endParaRPr kumimoji="1" lang="ja-JP" altLang="en-US" sz="2200" dirty="0"/>
          </a:p>
        </p:txBody>
      </p:sp>
      <p:grpSp>
        <p:nvGrpSpPr>
          <p:cNvPr id="135" name="グループ化 134"/>
          <p:cNvGrpSpPr/>
          <p:nvPr/>
        </p:nvGrpSpPr>
        <p:grpSpPr>
          <a:xfrm>
            <a:off x="1449953" y="2919947"/>
            <a:ext cx="1918242" cy="1931014"/>
            <a:chOff x="1446670" y="2755115"/>
            <a:chExt cx="1918242" cy="1931014"/>
          </a:xfrm>
        </p:grpSpPr>
        <p:cxnSp>
          <p:nvCxnSpPr>
            <p:cNvPr id="136" name="直線コネクタ 135"/>
            <p:cNvCxnSpPr/>
            <p:nvPr/>
          </p:nvCxnSpPr>
          <p:spPr>
            <a:xfrm rot="16200000" flipH="1" flipV="1">
              <a:off x="255943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線コネクタ 140"/>
            <p:cNvCxnSpPr/>
            <p:nvPr/>
          </p:nvCxnSpPr>
          <p:spPr>
            <a:xfrm rot="16200000" flipV="1">
              <a:off x="255938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直線コネクタ 146"/>
            <p:cNvCxnSpPr/>
            <p:nvPr/>
          </p:nvCxnSpPr>
          <p:spPr>
            <a:xfrm rot="16200000" flipH="1">
              <a:off x="211744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線コネクタ 147"/>
            <p:cNvCxnSpPr/>
            <p:nvPr/>
          </p:nvCxnSpPr>
          <p:spPr>
            <a:xfrm rot="16200000">
              <a:off x="211749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円/楕円 34"/>
            <p:cNvSpPr/>
            <p:nvPr/>
          </p:nvSpPr>
          <p:spPr>
            <a:xfrm>
              <a:off x="235913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0" name="円/楕円 34"/>
            <p:cNvSpPr/>
            <p:nvPr/>
          </p:nvSpPr>
          <p:spPr>
            <a:xfrm>
              <a:off x="236085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1" name="円/楕円 34"/>
            <p:cNvSpPr/>
            <p:nvPr/>
          </p:nvSpPr>
          <p:spPr>
            <a:xfrm rot="16200000">
              <a:off x="173326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2" name="円/楕円 34"/>
            <p:cNvSpPr/>
            <p:nvPr/>
          </p:nvSpPr>
          <p:spPr>
            <a:xfrm rot="16200000">
              <a:off x="298812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3" name="円/楕円 34"/>
            <p:cNvSpPr/>
            <p:nvPr/>
          </p:nvSpPr>
          <p:spPr>
            <a:xfrm rot="18900000">
              <a:off x="192085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4" name="円/楕円 34"/>
            <p:cNvSpPr/>
            <p:nvPr/>
          </p:nvSpPr>
          <p:spPr>
            <a:xfrm rot="18900000">
              <a:off x="280053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5" name="円/楕円 34"/>
            <p:cNvSpPr/>
            <p:nvPr/>
          </p:nvSpPr>
          <p:spPr>
            <a:xfrm rot="2700000" flipH="1">
              <a:off x="280053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6" name="円/楕円 34"/>
            <p:cNvSpPr/>
            <p:nvPr/>
          </p:nvSpPr>
          <p:spPr>
            <a:xfrm rot="2700000" flipH="1">
              <a:off x="192085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57" name="直線コネクタ 156"/>
            <p:cNvCxnSpPr/>
            <p:nvPr/>
          </p:nvCxnSpPr>
          <p:spPr>
            <a:xfrm flipH="1" flipV="1">
              <a:off x="180346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直線コネクタ 157"/>
            <p:cNvCxnSpPr/>
            <p:nvPr/>
          </p:nvCxnSpPr>
          <p:spPr>
            <a:xfrm flipV="1">
              <a:off x="287341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直線コネクタ 158"/>
            <p:cNvCxnSpPr/>
            <p:nvPr/>
          </p:nvCxnSpPr>
          <p:spPr>
            <a:xfrm flipH="1">
              <a:off x="180346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直線コネクタ 159"/>
            <p:cNvCxnSpPr/>
            <p:nvPr/>
          </p:nvCxnSpPr>
          <p:spPr>
            <a:xfrm>
              <a:off x="287341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直線コネクタ 160"/>
            <p:cNvCxnSpPr/>
            <p:nvPr/>
          </p:nvCxnSpPr>
          <p:spPr>
            <a:xfrm rot="3600000" flipH="1">
              <a:off x="1659133" y="3130044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直線コネクタ 161"/>
            <p:cNvCxnSpPr/>
            <p:nvPr/>
          </p:nvCxnSpPr>
          <p:spPr>
            <a:xfrm rot="7200000" flipH="1">
              <a:off x="1558094" y="336662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円/楕円 34"/>
            <p:cNvSpPr/>
            <p:nvPr/>
          </p:nvSpPr>
          <p:spPr>
            <a:xfrm rot="18900000">
              <a:off x="1446670" y="328990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4" name="直線コネクタ 163"/>
            <p:cNvCxnSpPr/>
            <p:nvPr/>
          </p:nvCxnSpPr>
          <p:spPr>
            <a:xfrm rot="6300000" flipH="1">
              <a:off x="2152284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直線コネクタ 164"/>
            <p:cNvCxnSpPr/>
            <p:nvPr/>
          </p:nvCxnSpPr>
          <p:spPr>
            <a:xfrm rot="9900000" flipH="1">
              <a:off x="1913550" y="286869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円/楕円 34"/>
            <p:cNvSpPr/>
            <p:nvPr/>
          </p:nvSpPr>
          <p:spPr>
            <a:xfrm>
              <a:off x="1978763" y="275511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67" name="直線コネクタ 166"/>
            <p:cNvCxnSpPr/>
            <p:nvPr/>
          </p:nvCxnSpPr>
          <p:spPr>
            <a:xfrm rot="18000000">
              <a:off x="3007466" y="312565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直線コネクタ 167"/>
            <p:cNvCxnSpPr/>
            <p:nvPr/>
          </p:nvCxnSpPr>
          <p:spPr>
            <a:xfrm rot="14400000">
              <a:off x="3108505" y="336224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円/楕円 34"/>
            <p:cNvSpPr/>
            <p:nvPr/>
          </p:nvSpPr>
          <p:spPr>
            <a:xfrm rot="2700000" flipH="1">
              <a:off x="3262702" y="3285518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0" name="直線コネクタ 169"/>
            <p:cNvCxnSpPr/>
            <p:nvPr/>
          </p:nvCxnSpPr>
          <p:spPr>
            <a:xfrm rot="18000000" flipH="1" flipV="1">
              <a:off x="1663777" y="3975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直線コネクタ 170"/>
            <p:cNvCxnSpPr/>
            <p:nvPr/>
          </p:nvCxnSpPr>
          <p:spPr>
            <a:xfrm rot="14400000" flipH="1" flipV="1">
              <a:off x="1562739" y="373906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円/楕円 34"/>
            <p:cNvSpPr/>
            <p:nvPr/>
          </p:nvSpPr>
          <p:spPr>
            <a:xfrm rot="2700000" flipV="1">
              <a:off x="1451314" y="4051929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3" name="直線コネクタ 172"/>
            <p:cNvCxnSpPr/>
            <p:nvPr/>
          </p:nvCxnSpPr>
          <p:spPr>
            <a:xfrm rot="15300000">
              <a:off x="2527736" y="2772852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直線コネクタ 173"/>
            <p:cNvCxnSpPr/>
            <p:nvPr/>
          </p:nvCxnSpPr>
          <p:spPr>
            <a:xfrm rot="11700000">
              <a:off x="2766470" y="28686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円/楕円 34"/>
            <p:cNvSpPr/>
            <p:nvPr/>
          </p:nvSpPr>
          <p:spPr>
            <a:xfrm flipH="1">
              <a:off x="2744029" y="2755115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6" name="直線コネクタ 175"/>
            <p:cNvCxnSpPr/>
            <p:nvPr/>
          </p:nvCxnSpPr>
          <p:spPr>
            <a:xfrm rot="3600000" flipV="1">
              <a:off x="3007466" y="396137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線コネクタ 176"/>
            <p:cNvCxnSpPr/>
            <p:nvPr/>
          </p:nvCxnSpPr>
          <p:spPr>
            <a:xfrm rot="7200000" flipV="1">
              <a:off x="3108505" y="3724793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円/楕円 34"/>
            <p:cNvSpPr/>
            <p:nvPr/>
          </p:nvSpPr>
          <p:spPr>
            <a:xfrm rot="18900000" flipH="1" flipV="1">
              <a:off x="3262702" y="4037654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79" name="直線コネクタ 178"/>
            <p:cNvCxnSpPr/>
            <p:nvPr/>
          </p:nvCxnSpPr>
          <p:spPr>
            <a:xfrm rot="15300000" flipH="1" flipV="1">
              <a:off x="2152284" y="4329650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直線コネクタ 179"/>
            <p:cNvCxnSpPr/>
            <p:nvPr/>
          </p:nvCxnSpPr>
          <p:spPr>
            <a:xfrm rot="11700000" flipH="1" flipV="1">
              <a:off x="1913550" y="4233807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円/楕円 34"/>
            <p:cNvSpPr/>
            <p:nvPr/>
          </p:nvSpPr>
          <p:spPr>
            <a:xfrm flipV="1">
              <a:off x="1978763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82" name="直線コネクタ 181"/>
            <p:cNvCxnSpPr/>
            <p:nvPr/>
          </p:nvCxnSpPr>
          <p:spPr>
            <a:xfrm rot="6300000" flipV="1">
              <a:off x="2527736" y="432964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直線コネクタ 182"/>
            <p:cNvCxnSpPr/>
            <p:nvPr/>
          </p:nvCxnSpPr>
          <p:spPr>
            <a:xfrm rot="9900000" flipV="1">
              <a:off x="2766470" y="4233806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" name="円/楕円 34"/>
            <p:cNvSpPr/>
            <p:nvPr/>
          </p:nvSpPr>
          <p:spPr>
            <a:xfrm flipH="1" flipV="1">
              <a:off x="2744029" y="4583526"/>
              <a:ext cx="101817" cy="102603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06" name="グループ化 205"/>
          <p:cNvGrpSpPr/>
          <p:nvPr/>
        </p:nvGrpSpPr>
        <p:grpSpPr>
          <a:xfrm>
            <a:off x="5716924" y="2863569"/>
            <a:ext cx="2047919" cy="2043769"/>
            <a:chOff x="5709049" y="2698461"/>
            <a:chExt cx="2047919" cy="2043769"/>
          </a:xfrm>
        </p:grpSpPr>
        <p:cxnSp>
          <p:nvCxnSpPr>
            <p:cNvPr id="207" name="直線コネクタ 206"/>
            <p:cNvCxnSpPr/>
            <p:nvPr/>
          </p:nvCxnSpPr>
          <p:spPr>
            <a:xfrm rot="16200000" flipH="1" flipV="1">
              <a:off x="6879917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8" name="直線コネクタ 207"/>
            <p:cNvCxnSpPr/>
            <p:nvPr/>
          </p:nvCxnSpPr>
          <p:spPr>
            <a:xfrm rot="16200000" flipV="1">
              <a:off x="6879863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直線コネクタ 208"/>
            <p:cNvCxnSpPr/>
            <p:nvPr/>
          </p:nvCxnSpPr>
          <p:spPr>
            <a:xfrm rot="16200000" flipH="1">
              <a:off x="6437923" y="4089078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直線コネクタ 209"/>
            <p:cNvCxnSpPr/>
            <p:nvPr/>
          </p:nvCxnSpPr>
          <p:spPr>
            <a:xfrm rot="16200000">
              <a:off x="6437977" y="3019129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1" name="円/楕円 34"/>
            <p:cNvSpPr/>
            <p:nvPr/>
          </p:nvSpPr>
          <p:spPr>
            <a:xfrm>
              <a:off x="6679610" y="303846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2" name="円/楕円 34"/>
            <p:cNvSpPr/>
            <p:nvPr/>
          </p:nvSpPr>
          <p:spPr>
            <a:xfrm>
              <a:off x="6681331" y="429332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3" name="円/楕円 34"/>
            <p:cNvSpPr/>
            <p:nvPr/>
          </p:nvSpPr>
          <p:spPr>
            <a:xfrm rot="16200000">
              <a:off x="6053742" y="3666592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4" name="円/楕円 34"/>
            <p:cNvSpPr/>
            <p:nvPr/>
          </p:nvSpPr>
          <p:spPr>
            <a:xfrm rot="16200000">
              <a:off x="7308601" y="366487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5" name="円/楕円 34"/>
            <p:cNvSpPr/>
            <p:nvPr/>
          </p:nvSpPr>
          <p:spPr>
            <a:xfrm rot="18900000">
              <a:off x="6241331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6" name="円/楕円 34"/>
            <p:cNvSpPr/>
            <p:nvPr/>
          </p:nvSpPr>
          <p:spPr>
            <a:xfrm rot="18900000">
              <a:off x="7121012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7" name="円/楕円 34"/>
            <p:cNvSpPr/>
            <p:nvPr/>
          </p:nvSpPr>
          <p:spPr>
            <a:xfrm rot="2700000" flipH="1">
              <a:off x="7121012" y="3226050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8" name="円/楕円 34"/>
            <p:cNvSpPr/>
            <p:nvPr/>
          </p:nvSpPr>
          <p:spPr>
            <a:xfrm rot="2700000" flipH="1">
              <a:off x="6241331" y="4105731"/>
              <a:ext cx="101817" cy="102603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19" name="直線コネクタ 218"/>
            <p:cNvCxnSpPr/>
            <p:nvPr/>
          </p:nvCxnSpPr>
          <p:spPr>
            <a:xfrm flipH="1" flipV="1">
              <a:off x="6123945" y="377023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直線コネクタ 219"/>
            <p:cNvCxnSpPr/>
            <p:nvPr/>
          </p:nvCxnSpPr>
          <p:spPr>
            <a:xfrm flipV="1">
              <a:off x="7193894" y="377018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直線コネクタ 220"/>
            <p:cNvCxnSpPr/>
            <p:nvPr/>
          </p:nvCxnSpPr>
          <p:spPr>
            <a:xfrm flipH="1">
              <a:off x="6123945" y="3328241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直線コネクタ 221"/>
            <p:cNvCxnSpPr/>
            <p:nvPr/>
          </p:nvCxnSpPr>
          <p:spPr>
            <a:xfrm>
              <a:off x="7193894" y="3328295"/>
              <a:ext cx="144589" cy="33874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3" name="グループ化 222"/>
            <p:cNvGrpSpPr/>
            <p:nvPr/>
          </p:nvGrpSpPr>
          <p:grpSpPr>
            <a:xfrm>
              <a:off x="5709049" y="2698461"/>
              <a:ext cx="2047919" cy="2043769"/>
              <a:chOff x="5709049" y="2698461"/>
              <a:chExt cx="2047919" cy="2043769"/>
            </a:xfrm>
          </p:grpSpPr>
          <p:sp>
            <p:nvSpPr>
              <p:cNvPr id="224" name="円/楕円 34"/>
              <p:cNvSpPr/>
              <p:nvPr/>
            </p:nvSpPr>
            <p:spPr>
              <a:xfrm rot="4020000" flipH="1">
                <a:off x="5820486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25" name="直線コネクタ 224"/>
              <p:cNvCxnSpPr/>
              <p:nvPr/>
            </p:nvCxnSpPr>
            <p:spPr>
              <a:xfrm rot="3600000" flipV="1">
                <a:off x="602234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線コネクタ 225"/>
              <p:cNvCxnSpPr/>
              <p:nvPr/>
            </p:nvCxnSpPr>
            <p:spPr>
              <a:xfrm rot="7200000" flipV="1">
                <a:off x="5710180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円/楕円 34"/>
              <p:cNvSpPr/>
              <p:nvPr/>
            </p:nvSpPr>
            <p:spPr>
              <a:xfrm rot="4020000" flipH="1">
                <a:off x="5944684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8" name="円/楕円 34"/>
              <p:cNvSpPr/>
              <p:nvPr/>
            </p:nvSpPr>
            <p:spPr>
              <a:xfrm rot="4020000" flipH="1">
                <a:off x="624823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29" name="円/楕円 34"/>
              <p:cNvSpPr/>
              <p:nvPr/>
            </p:nvSpPr>
            <p:spPr>
              <a:xfrm rot="17580000">
                <a:off x="7543714" y="280445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0" name="直線コネクタ 229"/>
              <p:cNvCxnSpPr/>
              <p:nvPr/>
            </p:nvCxnSpPr>
            <p:spPr>
              <a:xfrm rot="18000000" flipH="1" flipV="1">
                <a:off x="6890076" y="2697330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線コネクタ 230"/>
              <p:cNvCxnSpPr/>
              <p:nvPr/>
            </p:nvCxnSpPr>
            <p:spPr>
              <a:xfrm rot="14400000" flipH="1" flipV="1">
                <a:off x="7202242" y="301502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2" name="円/楕円 34"/>
              <p:cNvSpPr/>
              <p:nvPr/>
            </p:nvSpPr>
            <p:spPr>
              <a:xfrm rot="17580000">
                <a:off x="7419516" y="3253968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3" name="円/楕円 34"/>
              <p:cNvSpPr/>
              <p:nvPr/>
            </p:nvSpPr>
            <p:spPr>
              <a:xfrm rot="17580000">
                <a:off x="7115965" y="2918863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4" name="円/楕円 34"/>
              <p:cNvSpPr/>
              <p:nvPr/>
            </p:nvSpPr>
            <p:spPr>
              <a:xfrm rot="17580000" flipH="1" flipV="1">
                <a:off x="5820486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35" name="直線コネクタ 234"/>
              <p:cNvCxnSpPr/>
              <p:nvPr/>
            </p:nvCxnSpPr>
            <p:spPr>
              <a:xfrm rot="18000000">
                <a:off x="602234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線コネクタ 235"/>
              <p:cNvCxnSpPr/>
              <p:nvPr/>
            </p:nvCxnSpPr>
            <p:spPr>
              <a:xfrm rot="14400000">
                <a:off x="5710180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7" name="円/楕円 34"/>
              <p:cNvSpPr/>
              <p:nvPr/>
            </p:nvSpPr>
            <p:spPr>
              <a:xfrm rot="17580000" flipH="1" flipV="1">
                <a:off x="5944684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8" name="円/楕円 34"/>
              <p:cNvSpPr/>
              <p:nvPr/>
            </p:nvSpPr>
            <p:spPr>
              <a:xfrm rot="17580000" flipH="1" flipV="1">
                <a:off x="624823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39" name="円/楕円 34"/>
              <p:cNvSpPr/>
              <p:nvPr/>
            </p:nvSpPr>
            <p:spPr>
              <a:xfrm rot="4020000" flipV="1">
                <a:off x="7543714" y="453363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0" name="直線コネクタ 239"/>
              <p:cNvCxnSpPr/>
              <p:nvPr/>
            </p:nvCxnSpPr>
            <p:spPr>
              <a:xfrm rot="3600000" flipH="1">
                <a:off x="6890076" y="4187504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線コネクタ 240"/>
              <p:cNvCxnSpPr/>
              <p:nvPr/>
            </p:nvCxnSpPr>
            <p:spPr>
              <a:xfrm rot="7200000" flipH="1">
                <a:off x="7202242" y="3869812"/>
                <a:ext cx="553595" cy="55585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2" name="円/楕円 34"/>
              <p:cNvSpPr/>
              <p:nvPr/>
            </p:nvSpPr>
            <p:spPr>
              <a:xfrm rot="4020000" flipV="1">
                <a:off x="7419516" y="4084120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43" name="円/楕円 34"/>
              <p:cNvSpPr/>
              <p:nvPr/>
            </p:nvSpPr>
            <p:spPr>
              <a:xfrm rot="4020000" flipV="1">
                <a:off x="7115965" y="4419225"/>
                <a:ext cx="101817" cy="102603"/>
              </a:xfrm>
              <a:prstGeom prst="ellipse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12700">
                <a:solidFill>
                  <a:schemeClr val="tx1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244" name="グループ化 243"/>
          <p:cNvGrpSpPr/>
          <p:nvPr/>
        </p:nvGrpSpPr>
        <p:grpSpPr>
          <a:xfrm>
            <a:off x="3804701" y="2674690"/>
            <a:ext cx="1509665" cy="1272655"/>
            <a:chOff x="3804701" y="2674690"/>
            <a:chExt cx="1509665" cy="1272655"/>
          </a:xfrm>
        </p:grpSpPr>
        <p:sp>
          <p:nvSpPr>
            <p:cNvPr id="245" name="正方形/長方形 244"/>
            <p:cNvSpPr/>
            <p:nvPr/>
          </p:nvSpPr>
          <p:spPr>
            <a:xfrm>
              <a:off x="3804701" y="2674690"/>
              <a:ext cx="150966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/>
                <a:t>Kinked T10</a:t>
              </a:r>
              <a:endParaRPr lang="ja-JP" altLang="en-US" dirty="0"/>
            </a:p>
          </p:txBody>
        </p:sp>
        <p:grpSp>
          <p:nvGrpSpPr>
            <p:cNvPr id="246" name="グループ化 245"/>
            <p:cNvGrpSpPr/>
            <p:nvPr/>
          </p:nvGrpSpPr>
          <p:grpSpPr>
            <a:xfrm>
              <a:off x="4103364" y="2981589"/>
              <a:ext cx="1031218" cy="965756"/>
              <a:chOff x="4103364" y="2981589"/>
              <a:chExt cx="1031218" cy="965756"/>
            </a:xfrm>
          </p:grpSpPr>
          <p:sp>
            <p:nvSpPr>
              <p:cNvPr id="247" name="円/楕円 34"/>
              <p:cNvSpPr/>
              <p:nvPr/>
            </p:nvSpPr>
            <p:spPr>
              <a:xfrm rot="1408773" flipH="1">
                <a:off x="5026582" y="3839344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48" name="直線コネクタ 247"/>
              <p:cNvCxnSpPr/>
              <p:nvPr/>
            </p:nvCxnSpPr>
            <p:spPr>
              <a:xfrm flipH="1" flipV="1">
                <a:off x="4650877" y="3089763"/>
                <a:ext cx="406803" cy="752185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9" name="円/楕円 34"/>
              <p:cNvSpPr/>
              <p:nvPr/>
            </p:nvSpPr>
            <p:spPr>
              <a:xfrm rot="1408773">
                <a:off x="4796252" y="339882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0" name="円/楕円 34"/>
              <p:cNvSpPr/>
              <p:nvPr/>
            </p:nvSpPr>
            <p:spPr>
              <a:xfrm rot="1408773">
                <a:off x="4569340" y="3714802"/>
                <a:ext cx="108000" cy="108000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1" name="直線コネクタ 250"/>
              <p:cNvCxnSpPr/>
              <p:nvPr/>
            </p:nvCxnSpPr>
            <p:spPr>
              <a:xfrm flipV="1">
                <a:off x="4184719" y="3069097"/>
                <a:ext cx="416842" cy="770751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円/楕円 34"/>
              <p:cNvSpPr/>
              <p:nvPr/>
            </p:nvSpPr>
            <p:spPr>
              <a:xfrm rot="1408773">
                <a:off x="4345155" y="3398822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3" name="円/楕円 34"/>
              <p:cNvSpPr/>
              <p:nvPr/>
            </p:nvSpPr>
            <p:spPr>
              <a:xfrm rot="1408773" flipH="1">
                <a:off x="4103364" y="3839345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cxnSp>
            <p:nvCxnSpPr>
              <p:cNvPr id="254" name="直線コネクタ 253"/>
              <p:cNvCxnSpPr/>
              <p:nvPr/>
            </p:nvCxnSpPr>
            <p:spPr>
              <a:xfrm>
                <a:off x="4667537" y="3782571"/>
                <a:ext cx="360096" cy="96487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線コネクタ 254"/>
              <p:cNvCxnSpPr/>
              <p:nvPr/>
            </p:nvCxnSpPr>
            <p:spPr>
              <a:xfrm flipH="1">
                <a:off x="4207223" y="3783041"/>
                <a:ext cx="371326" cy="99496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6" name="円/楕円 34"/>
              <p:cNvSpPr/>
              <p:nvPr/>
            </p:nvSpPr>
            <p:spPr>
              <a:xfrm rot="1408773">
                <a:off x="4569340" y="2981589"/>
                <a:ext cx="108000" cy="1080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cxnSp>
        <p:nvCxnSpPr>
          <p:cNvPr id="44" name="曲線コネクタ 43"/>
          <p:cNvCxnSpPr/>
          <p:nvPr/>
        </p:nvCxnSpPr>
        <p:spPr>
          <a:xfrm rot="10800000">
            <a:off x="5044704" y="3399965"/>
            <a:ext cx="716809" cy="54919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107076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SLIDE_COUNT" val="1"/>
  <p:tag name="ISPRING_LMS_API_VERSION" val="SCORM 1.2"/>
  <p:tag name="ISPRING_ULTRA_SCORM_COURCE_TITLE" val="apcom2019-ed"/>
  <p:tag name="ISPRING_ULTRA_SCORM_COURSE_ID" val="A3065E96-6D17-4F5C-A3DC-2D8A9051D85F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\uFFFD&lt;{A673FCB7-976C-4B3E-91BB-80E00AB4F6CF}&quot;,&quot;D:\\share\\ACHIEVEMENT\\conference\\2019\\apcom2019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},&quot;advancedSettings&quot;:{&quot;enableTextAllocation&quot;:&quot;T_TRUE&quot;,&quot;viewingFromLocalDrive&quot;:&quot;T_TRUE&quot;,&quot;contentScale&quot;:75,&quot;contentScaleMode&quot;:&quot;FIT_TO_WINDOW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QUIZZES" val="0"/>
  <p:tag name="ISPRING_SCORM_PASSING_SCORE" val="2.000000"/>
  <p:tag name="ISPRING_PRESENTATION_TITLE" val="apcom2019-ed"/>
  <p:tag name="ISPRING_FIRST_PUBLISH" val="1"/>
</p:tagLst>
</file>

<file path=ppt/theme/theme1.xml><?xml version="1.0" encoding="utf-8"?>
<a:theme xmlns:a="http://schemas.openxmlformats.org/drawingml/2006/main" name="デザインの設定">
  <a:themeElements>
    <a:clrScheme name="デザインの設定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ユーザー定義 1">
      <a:majorFont>
        <a:latin typeface="Comic Sans MS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デザインの設定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デザインの設定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デザインの設定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66047</TotalTime>
  <Words>1797</Words>
  <Application>Microsoft Office PowerPoint</Application>
  <PresentationFormat>画面に合わせる (4:3)</PresentationFormat>
  <Paragraphs>402</Paragraphs>
  <Slides>35</Slides>
  <Notes>35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6" baseType="lpstr">
      <vt:lpstr>Arial Unicode MS</vt:lpstr>
      <vt:lpstr>HGPｺﾞｼｯｸM</vt:lpstr>
      <vt:lpstr>MS PGothic</vt:lpstr>
      <vt:lpstr>メイリオ</vt:lpstr>
      <vt:lpstr>Arial</vt:lpstr>
      <vt:lpstr>Calibri</vt:lpstr>
      <vt:lpstr>Cambria Math</vt:lpstr>
      <vt:lpstr>Century</vt:lpstr>
      <vt:lpstr>Comic Sans MS</vt:lpstr>
      <vt:lpstr>Wingdings</vt:lpstr>
      <vt:lpstr>デザインの設定</vt:lpstr>
      <vt:lpstr>Performance Evaluation of Edge-Based Smoothed Finite Element Method for 4-node Tetrahedral Meshes on Electrodeposition Simulation</vt:lpstr>
      <vt:lpstr>What is electrodeposition (ED) ? </vt:lpstr>
      <vt:lpstr>Photos of ED process line</vt:lpstr>
      <vt:lpstr>Mechanism of Electrodeposition</vt:lpstr>
      <vt:lpstr>What is ED Simulation ?</vt:lpstr>
      <vt:lpstr>How to Develop an ED Simulator</vt:lpstr>
      <vt:lpstr>Issues in Meshing (1)</vt:lpstr>
      <vt:lpstr>Issues in Meshing (2)</vt:lpstr>
      <vt:lpstr>Issues in Meshing (2) Cont.</vt:lpstr>
      <vt:lpstr>Motivation</vt:lpstr>
      <vt:lpstr>Objective</vt:lpstr>
      <vt:lpstr>Outline of ED Simulation</vt:lpstr>
      <vt:lpstr>Fundamental Equations</vt:lpstr>
      <vt:lpstr>How to Identify ED Boundary Models</vt:lpstr>
      <vt:lpstr>Formulation of ES-FEM  for ED Simulation</vt:lpstr>
      <vt:lpstr>Outline of ES-FEM</vt:lpstr>
      <vt:lpstr>Analysis Results</vt:lpstr>
      <vt:lpstr>4-Plate BOX Simulation</vt:lpstr>
      <vt:lpstr>4-Plate BOX Simulation</vt:lpstr>
      <vt:lpstr>4-Plate BOX Simulation</vt:lpstr>
      <vt:lpstr>4-Plate BOX Simulation</vt:lpstr>
      <vt:lpstr>Carbody Simulation</vt:lpstr>
      <vt:lpstr>Carbody Simulation</vt:lpstr>
      <vt:lpstr>Carbody Simulation</vt:lpstr>
      <vt:lpstr>Carbody Simulation</vt:lpstr>
      <vt:lpstr>Carbody Simulation</vt:lpstr>
      <vt:lpstr>Carbody Simulation</vt:lpstr>
      <vt:lpstr>Carbody Simulation</vt:lpstr>
      <vt:lpstr>Carbody Simulation</vt:lpstr>
      <vt:lpstr>Carbody Simulation</vt:lpstr>
      <vt:lpstr>Carbody Simulation</vt:lpstr>
      <vt:lpstr>Carbody Simulation</vt:lpstr>
      <vt:lpstr>Comparison of Computational Costs</vt:lpstr>
      <vt:lpstr>Summary</vt:lpstr>
      <vt:lpstr>Summary</vt:lpstr>
    </vt:vector>
  </TitlesOfParts>
  <Company>みずほ情報総研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apcom2019-ed</dc:title>
  <dc:creator>Yuki ONISHI</dc:creator>
  <cp:lastModifiedBy>yuki</cp:lastModifiedBy>
  <cp:revision>2978</cp:revision>
  <cp:lastPrinted>2019-07-08T09:45:31Z</cp:lastPrinted>
  <dcterms:created xsi:type="dcterms:W3CDTF">2007-11-22T18:02:40Z</dcterms:created>
  <dcterms:modified xsi:type="dcterms:W3CDTF">2020-12-12T03:38:51Z</dcterms:modified>
</cp:coreProperties>
</file>