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5"/>
  </p:notesMasterIdLst>
  <p:handoutMasterIdLst>
    <p:handoutMasterId r:id="rId66"/>
  </p:handoutMasterIdLst>
  <p:sldIdLst>
    <p:sldId id="469" r:id="rId2"/>
    <p:sldId id="843" r:id="rId3"/>
    <p:sldId id="845" r:id="rId4"/>
    <p:sldId id="846" r:id="rId5"/>
    <p:sldId id="756" r:id="rId6"/>
    <p:sldId id="757" r:id="rId7"/>
    <p:sldId id="721" r:id="rId8"/>
    <p:sldId id="759" r:id="rId9"/>
    <p:sldId id="481" r:id="rId10"/>
    <p:sldId id="883" r:id="rId11"/>
    <p:sldId id="871" r:id="rId12"/>
    <p:sldId id="762" r:id="rId13"/>
    <p:sldId id="669" r:id="rId14"/>
    <p:sldId id="502" r:id="rId15"/>
    <p:sldId id="501" r:id="rId16"/>
    <p:sldId id="508" r:id="rId17"/>
    <p:sldId id="890" r:id="rId18"/>
    <p:sldId id="777" r:id="rId19"/>
    <p:sldId id="798" r:id="rId20"/>
    <p:sldId id="799" r:id="rId21"/>
    <p:sldId id="806" r:id="rId22"/>
    <p:sldId id="900" r:id="rId23"/>
    <p:sldId id="873" r:id="rId24"/>
    <p:sldId id="863" r:id="rId25"/>
    <p:sldId id="816" r:id="rId26"/>
    <p:sldId id="795" r:id="rId27"/>
    <p:sldId id="875" r:id="rId28"/>
    <p:sldId id="876" r:id="rId29"/>
    <p:sldId id="878" r:id="rId30"/>
    <p:sldId id="879" r:id="rId31"/>
    <p:sldId id="829" r:id="rId32"/>
    <p:sldId id="771" r:id="rId33"/>
    <p:sldId id="889" r:id="rId34"/>
    <p:sldId id="885" r:id="rId35"/>
    <p:sldId id="897" r:id="rId36"/>
    <p:sldId id="856" r:id="rId37"/>
    <p:sldId id="858" r:id="rId38"/>
    <p:sldId id="857" r:id="rId39"/>
    <p:sldId id="859" r:id="rId40"/>
    <p:sldId id="860" r:id="rId41"/>
    <p:sldId id="861" r:id="rId42"/>
    <p:sldId id="776" r:id="rId43"/>
    <p:sldId id="886" r:id="rId44"/>
    <p:sldId id="899" r:id="rId45"/>
    <p:sldId id="887" r:id="rId46"/>
    <p:sldId id="898" r:id="rId47"/>
    <p:sldId id="888" r:id="rId48"/>
    <p:sldId id="896" r:id="rId49"/>
    <p:sldId id="683" r:id="rId50"/>
    <p:sldId id="682" r:id="rId51"/>
    <p:sldId id="894" r:id="rId52"/>
    <p:sldId id="881" r:id="rId53"/>
    <p:sldId id="891" r:id="rId54"/>
    <p:sldId id="892" r:id="rId55"/>
    <p:sldId id="893" r:id="rId56"/>
    <p:sldId id="839" r:id="rId57"/>
    <p:sldId id="840" r:id="rId58"/>
    <p:sldId id="841" r:id="rId59"/>
    <p:sldId id="780" r:id="rId60"/>
    <p:sldId id="730" r:id="rId61"/>
    <p:sldId id="738" r:id="rId62"/>
    <p:sldId id="731" r:id="rId63"/>
    <p:sldId id="732" r:id="rId64"/>
  </p:sldIdLst>
  <p:sldSz cx="9144000" cy="6858000" type="screen4x3"/>
  <p:notesSz cx="9971088" cy="6823075"/>
  <p:custDataLst>
    <p:tags r:id="rId6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00"/>
    <a:srgbClr val="008000"/>
    <a:srgbClr val="FF00FF"/>
    <a:srgbClr val="4DFFC4"/>
    <a:srgbClr val="00CC88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42" autoAdjust="0"/>
    <p:restoredTop sz="88252" autoAdjust="0"/>
  </p:normalViewPr>
  <p:slideViewPr>
    <p:cSldViewPr>
      <p:cViewPr varScale="1">
        <p:scale>
          <a:sx n="56" d="100"/>
          <a:sy n="56" d="100"/>
        </p:scale>
        <p:origin x="1133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2020/12/12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2020/12/12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2289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408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649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2177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2542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4922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48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9300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7664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5575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9442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7745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839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7387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6860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505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378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1900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7709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3636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6165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1550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5733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7584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6344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0084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0275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345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9145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0051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950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07884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159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9911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9642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9839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74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45621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2750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4204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0006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9231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8995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71516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97095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03930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35150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0281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866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556" y="656692"/>
            <a:ext cx="9144000" cy="493254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7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ICCM2019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200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84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87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92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4"/><Relationship Id="rId7" Type="http://schemas.openxmlformats.org/officeDocument/2006/relationships/image" Target="../media/image6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2376264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chemeClr val="accent6"/>
                </a:solidFill>
              </a:rPr>
              <a:t>SelectiveCS-FEM-T10:</a:t>
            </a:r>
            <a:br>
              <a:rPr lang="en-US" altLang="ja-JP" sz="3600" dirty="0">
                <a:solidFill>
                  <a:schemeClr val="accent6"/>
                </a:solidFill>
              </a:rPr>
            </a:br>
            <a:r>
              <a:rPr lang="en-US" altLang="ja-JP" sz="3600" dirty="0">
                <a:solidFill>
                  <a:schemeClr val="accent6"/>
                </a:solidFill>
              </a:rPr>
              <a:t>Selective cell-based smoothed finite element methods with 10-node tetrahedral elements</a:t>
            </a: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427004"/>
            <a:ext cx="6400800" cy="874204"/>
          </a:xfrm>
        </p:spPr>
        <p:txBody>
          <a:bodyPr anchor="b"/>
          <a:lstStyle/>
          <a:p>
            <a:r>
              <a:rPr lang="en-US" altLang="zh-TW" b="1" u="sng" dirty="0"/>
              <a:t>Yuki ONISHI</a:t>
            </a:r>
            <a:br>
              <a:rPr lang="en-US" altLang="zh-TW" b="1" dirty="0"/>
            </a:br>
            <a:r>
              <a:rPr lang="en-US" altLang="zh-TW" b="1" dirty="0"/>
              <a:t>Tokyo Institute of Technology, Japan</a:t>
            </a:r>
            <a:endParaRPr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altLang="ja-JP" sz="4000" dirty="0">
                    <a:latin typeface="+mj-lt"/>
                  </a:rPr>
                  <a:t>Quick Introduction of</a:t>
                </a:r>
                <a:br>
                  <a:rPr lang="en-US" altLang="ja-JP" sz="4000" dirty="0">
                    <a:latin typeface="+mj-lt"/>
                  </a:rPr>
                </a:br>
                <a:r>
                  <a:rPr lang="en-US" altLang="ja-JP" sz="4000" dirty="0">
                    <a:latin typeface="+mj-lt"/>
                  </a:rPr>
                  <a:t>F-barES-FEM-T4</a:t>
                </a:r>
                <a:br>
                  <a:rPr lang="en-US" altLang="ja-JP" sz="4000" dirty="0">
                    <a:latin typeface="+mj-lt"/>
                  </a:rPr>
                </a:br>
                <a14:m>
                  <m:oMath xmlns:m="http://schemas.openxmlformats.org/officeDocument/2006/math">
                    <m:r>
                      <a:rPr lang="en-US" altLang="ja-JP" sz="40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altLang="ja-JP" sz="4000" dirty="0">
                    <a:latin typeface="+mj-lt"/>
                  </a:rPr>
                  <a:t>Why not T4 but T10? </a:t>
                </a:r>
                <a14:m>
                  <m:oMath xmlns:m="http://schemas.openxmlformats.org/officeDocument/2006/math">
                    <m:r>
                      <a:rPr lang="en-US" altLang="ja-JP" sz="40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altLang="ja-JP" sz="40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674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Brief of </a:t>
            </a:r>
            <a:r>
              <a:rPr lang="en-US" altLang="ja-JP" sz="3600" dirty="0">
                <a:solidFill>
                  <a:srgbClr val="FF0000"/>
                </a:solidFill>
              </a:rPr>
              <a:t>Edge</a:t>
            </a:r>
            <a:r>
              <a:rPr lang="en-US" altLang="ja-JP" sz="3600" dirty="0"/>
              <a:t>-based S-FEM </a:t>
            </a:r>
            <a:r>
              <a:rPr lang="en-US" altLang="ja-JP" sz="3100" dirty="0"/>
              <a:t>(</a:t>
            </a:r>
            <a:r>
              <a:rPr lang="en-US" altLang="ja-JP" sz="3100" dirty="0">
                <a:solidFill>
                  <a:srgbClr val="FF0000"/>
                </a:solidFill>
              </a:rPr>
              <a:t>ES-FEM</a:t>
            </a:r>
            <a:r>
              <a:rPr lang="en-US" altLang="ja-JP" sz="31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/>
                  <a:t> with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85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7524" y="3104964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220072" y="4257092"/>
            <a:ext cx="387058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ja-JP" sz="2000" dirty="0">
                <a:cs typeface="Arial" panose="020B0604020202020204" pitchFamily="34" charset="0"/>
              </a:rPr>
              <a:t>ES-FEM can avoid shear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locking.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it cannot be implemented in ordinary FE codes </a:t>
            </a:r>
            <a:r>
              <a:rPr lang="en-US" altLang="ja-JP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strain smoothing across</a:t>
            </a:r>
            <a:br>
              <a:rPr lang="en-US" altLang="ja-JP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elements...</a:t>
            </a:r>
          </a:p>
        </p:txBody>
      </p:sp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Brief</a:t>
            </a:r>
            <a:r>
              <a:rPr kumimoji="1" lang="en-US" altLang="ja-JP" sz="3200" dirty="0"/>
              <a:t> of </a:t>
            </a:r>
            <a:r>
              <a:rPr kumimoji="1" lang="en-US" altLang="ja-JP" sz="3200" dirty="0">
                <a:solidFill>
                  <a:srgbClr val="0000CC"/>
                </a:solidFill>
              </a:rPr>
              <a:t>Node</a:t>
            </a:r>
            <a:r>
              <a:rPr kumimoji="1" lang="en-US" altLang="ja-JP" sz="3200" dirty="0"/>
              <a:t>-based S-FEM (</a:t>
            </a:r>
            <a:r>
              <a:rPr kumimoji="1" lang="en-US" altLang="ja-JP" sz="3200" dirty="0">
                <a:solidFill>
                  <a:srgbClr val="0000CC"/>
                </a:solidFill>
              </a:rPr>
              <a:t>NS-FEM</a:t>
            </a:r>
            <a:r>
              <a:rPr kumimoji="1" lang="en-US" altLang="ja-JP" sz="3200" dirty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with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/>
                  <a:t> smoothing domain.</a:t>
                </a:r>
                <a:endParaRPr lang="ja-JP" altLang="en-US" sz="2400" u="sng" dirty="0"/>
              </a:p>
              <a:p>
                <a:pPr marL="0" indent="0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8773" y="2967335"/>
            <a:ext cx="236475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node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400092" y="4370328"/>
            <a:ext cx="370720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</a:rPr>
              <a:t>✗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Spurious low-energy mode </a:t>
            </a:r>
            <a:br>
              <a:rPr lang="en-US" altLang="ja-JP" sz="2000" dirty="0"/>
            </a:br>
            <a:r>
              <a:rPr lang="en-US" altLang="ja-JP" sz="2000" dirty="0"/>
              <a:t>     (or hour-glass mode)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  <a:sym typeface="Wingdings" panose="05000000000000000000" pitchFamily="2" charset="2"/>
              </a:rPr>
              <a:t>Less </a:t>
            </a:r>
            <a:r>
              <a:rPr lang="en-US" altLang="ja-JP" sz="2000" dirty="0">
                <a:sym typeface="Wingdings" panose="05000000000000000000" pitchFamily="2" charset="2"/>
              </a:rPr>
              <a:t>p</a:t>
            </a:r>
            <a:r>
              <a:rPr lang="en-US" altLang="ja-JP" sz="2000" dirty="0"/>
              <a:t>ressure</a:t>
            </a:r>
            <a:br>
              <a:rPr lang="en-US" altLang="ja-JP" sz="2000" dirty="0"/>
            </a:br>
            <a:r>
              <a:rPr lang="en-US" altLang="ja-JP" sz="2000" dirty="0"/>
              <a:t>	</a:t>
            </a:r>
            <a:r>
              <a:rPr lang="en-US" altLang="ja-JP" sz="2000" dirty="0" err="1"/>
              <a:t>checkerboarding</a:t>
            </a:r>
            <a:endParaRPr lang="en-US" altLang="ja-JP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</a:rPr>
              <a:t>No shear 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</a:rPr>
              <a:t>No volumetric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307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 of F-</a:t>
            </a:r>
            <a:r>
              <a:rPr kumimoji="1" lang="en-US" altLang="ja-JP" dirty="0" err="1"/>
              <a:t>barES</a:t>
            </a:r>
            <a:r>
              <a:rPr kumimoji="1" lang="en-US" altLang="ja-JP" dirty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altLang="ja-JP" sz="2800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Outlline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 is given by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/>
                  <a:t>is given by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cyclically applied</a:t>
                </a:r>
                <a:r>
                  <a:rPr lang="en-US" altLang="ja-JP" sz="2800" dirty="0"/>
                  <a:t>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NS-FEM.</a:t>
                </a:r>
                <a:endParaRPr lang="en-US" altLang="ja-JP" sz="2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/>
                  <a:t> is calculated in the manner of </a:t>
                </a:r>
                <a:r>
                  <a:rPr lang="en-US" altLang="ja-JP" sz="2800" dirty="0">
                    <a:solidFill>
                      <a:srgbClr val="7030A0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539" b="-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93106" y="675190"/>
            <a:ext cx="8946681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Concept: combining </a:t>
            </a:r>
            <a:r>
              <a:rPr kumimoji="1" lang="en-US" altLang="ja-JP" sz="2400" dirty="0">
                <a:solidFill>
                  <a:srgbClr val="FF0000"/>
                </a:solidFill>
              </a:rPr>
              <a:t>ES-FEM</a:t>
            </a:r>
            <a:r>
              <a:rPr kumimoji="1" lang="en-US" altLang="ja-JP" sz="2400" dirty="0"/>
              <a:t> and </a:t>
            </a:r>
            <a:r>
              <a:rPr kumimoji="1" lang="en-US" altLang="ja-JP" sz="2400" dirty="0">
                <a:solidFill>
                  <a:srgbClr val="0000CC"/>
                </a:solidFill>
              </a:rPr>
              <a:t>NS-FEM</a:t>
            </a:r>
            <a:r>
              <a:rPr kumimoji="1" lang="en-US" altLang="ja-JP" sz="2400" dirty="0"/>
              <a:t> using </a:t>
            </a:r>
            <a:r>
              <a:rPr kumimoji="1" lang="en-US" altLang="ja-JP" sz="2400" dirty="0">
                <a:solidFill>
                  <a:srgbClr val="7030A0"/>
                </a:solidFill>
              </a:rPr>
              <a:t>F-bar method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928824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chemeClr val="accent6"/>
                </a:solidFill>
              </a:rPr>
              <a:t>Formulation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>
                <a:solidFill>
                  <a:srgbClr val="7030A0"/>
                </a:solidFill>
              </a:rPr>
              <a:t>F-</a:t>
            </a:r>
            <a:r>
              <a:rPr kumimoji="1" lang="en-US" altLang="ja-JP" dirty="0" err="1">
                <a:solidFill>
                  <a:srgbClr val="7030A0"/>
                </a:solidFill>
              </a:rPr>
              <a:t>barES</a:t>
            </a:r>
            <a:r>
              <a:rPr kumimoji="1" lang="en-US" altLang="ja-JP" dirty="0">
                <a:solidFill>
                  <a:srgbClr val="7030A0"/>
                </a:solidFill>
              </a:rPr>
              <a:t>-FEM</a:t>
            </a:r>
            <a:r>
              <a:rPr kumimoji="1" lang="en-US" altLang="ja-JP" dirty="0">
                <a:solidFill>
                  <a:schemeClr val="accent6"/>
                </a:solidFill>
              </a:rPr>
              <a:t> (1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14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1346850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3028890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solidFill>
                <a:srgbClr val="FF0000"/>
              </a:solidFill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FF8586-0306-4918-AD96-05E1C7AA3D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US" altLang="ja-JP" dirty="0"/>
                  <a:t>Deformation gradient of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each edge</a:t>
                </a:r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dirty="0"/>
                  <a:t>) is derived as</a:t>
                </a:r>
              </a:p>
              <a:p>
                <a:pPr marL="0" indent="0">
                  <a:buNone/>
                </a:pP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r>
                  <a:rPr lang="en-US" altLang="ja-JP" dirty="0"/>
                  <a:t>in the manner of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F-bar method</a:t>
                </a:r>
                <a:r>
                  <a:rPr lang="en-US" altLang="ja-JP" dirty="0"/>
                  <a:t>.</a:t>
                </a:r>
                <a:endParaRPr lang="ja-JP" altLang="en-US" dirty="0"/>
              </a:p>
              <a:p>
                <a:pPr marL="0" indent="0">
                  <a:buNone/>
                </a:pPr>
                <a:endParaRPr kumimoji="1" lang="ja-JP" altLang="en-US" sz="32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FF8586-0306-4918-AD96-05E1C7AA3D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4141F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4141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4141FF"/>
          </a:solidFill>
          <a:ln>
            <a:solidFill>
              <a:srgbClr val="414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accent6"/>
                </a:solidFill>
              </a:rPr>
              <a:t>Formulation</a:t>
            </a:r>
            <a:r>
              <a:rPr kumimoji="1" lang="en-US" altLang="ja-JP" dirty="0">
                <a:solidFill>
                  <a:schemeClr val="accent6"/>
                </a:solidFill>
              </a:rPr>
              <a:t>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>
                <a:solidFill>
                  <a:srgbClr val="7030A0"/>
                </a:solidFill>
              </a:rPr>
              <a:t>F-</a:t>
            </a:r>
            <a:r>
              <a:rPr kumimoji="1" lang="en-US" altLang="ja-JP" dirty="0" err="1">
                <a:solidFill>
                  <a:srgbClr val="7030A0"/>
                </a:solidFill>
              </a:rPr>
              <a:t>barES</a:t>
            </a:r>
            <a:r>
              <a:rPr kumimoji="1" lang="en-US" altLang="ja-JP" dirty="0">
                <a:solidFill>
                  <a:srgbClr val="7030A0"/>
                </a:solidFill>
              </a:rPr>
              <a:t>-FEM</a:t>
            </a:r>
            <a:r>
              <a:rPr kumimoji="1" lang="en-US" altLang="ja-JP" dirty="0">
                <a:solidFill>
                  <a:schemeClr val="accent6"/>
                </a:solidFill>
              </a:rPr>
              <a:t> (2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E9386430-C6A6-40AC-8475-FC63A02EE7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/>
                  <a:t>Each part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 calculated as</a:t>
                </a:r>
                <a:endParaRPr lang="ja-JP" altLang="en-US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E9386430-C6A6-40AC-8475-FC63A02EE7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21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29409" y="2933655"/>
            <a:ext cx="3478003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48882"/>
            <a:ext cx="5071779" cy="3924434"/>
          </a:xfrm>
          <a:prstGeom prst="roundRect">
            <a:avLst>
              <a:gd name="adj" fmla="val 3798"/>
            </a:avLst>
          </a:prstGeom>
          <a:solidFill>
            <a:srgbClr val="41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878165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7129061" y="2950173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4680012" y="2986177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2924944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279534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136668" y="2348880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215516" y="4293096"/>
            <a:ext cx="366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Smoothing the value of adjacent elements.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(same manner </a:t>
            </a:r>
            <a:b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ES-FEM)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3923928" y="4401108"/>
            <a:ext cx="522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(1)Calculating node’s 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the value of adjacent elements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(2)Calculating elements’ 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      the value of adjacent nodes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(3)Repeating (1) and (2) a few times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45024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74284" y="2317249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grpSp>
        <p:nvGrpSpPr>
          <p:cNvPr id="96" name="グループ化 95"/>
          <p:cNvGrpSpPr/>
          <p:nvPr/>
        </p:nvGrpSpPr>
        <p:grpSpPr>
          <a:xfrm>
            <a:off x="2227340" y="3108895"/>
            <a:ext cx="1433182" cy="1070921"/>
            <a:chOff x="4860075" y="1560327"/>
            <a:chExt cx="3329507" cy="2793546"/>
          </a:xfrm>
        </p:grpSpPr>
        <p:sp>
          <p:nvSpPr>
            <p:cNvPr id="101" name="二等辺三角形 10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75" name="二等辺三角形 17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64" name="グループ化 16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72" name="二等辺三角形 17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65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6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7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8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9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0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1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179" name="右矢印 178"/>
          <p:cNvSpPr/>
          <p:nvPr/>
        </p:nvSpPr>
        <p:spPr>
          <a:xfrm>
            <a:off x="1696769" y="3435734"/>
            <a:ext cx="545719" cy="491304"/>
          </a:xfrm>
          <a:prstGeom prst="rightArrow">
            <a:avLst>
              <a:gd name="adj1" fmla="val 50000"/>
              <a:gd name="adj2" fmla="val 70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テキスト ボックス 17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8" name="テキスト ボックス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4141F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355976" y="2378224"/>
            <a:ext cx="4418471" cy="2693670"/>
          </a:xfrm>
          <a:prstGeom prst="roundRect">
            <a:avLst>
              <a:gd name="adj" fmla="val 3798"/>
            </a:avLst>
          </a:prstGeom>
          <a:solidFill>
            <a:srgbClr val="41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4141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41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accent6"/>
                </a:solidFill>
              </a:rPr>
              <a:t>Advantages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>
                <a:solidFill>
                  <a:srgbClr val="7030A0"/>
                </a:solidFill>
              </a:rPr>
              <a:t>F-</a:t>
            </a:r>
            <a:r>
              <a:rPr kumimoji="1" lang="en-US" altLang="ja-JP" dirty="0" err="1">
                <a:solidFill>
                  <a:srgbClr val="7030A0"/>
                </a:solidFill>
              </a:rPr>
              <a:t>barES</a:t>
            </a:r>
            <a:r>
              <a:rPr kumimoji="1" lang="en-US" altLang="ja-JP" dirty="0">
                <a:solidFill>
                  <a:srgbClr val="7030A0"/>
                </a:solidFill>
              </a:rPr>
              <a:t>-FEM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759019"/>
          </a:xfrm>
          <a:prstGeom prst="roundRect">
            <a:avLst>
              <a:gd name="adj" fmla="val 2910"/>
            </a:avLst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23" name="角丸四角形 2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222" name="二等辺三角形 221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414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3" name="二等辺三角形 222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414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224" name="グループ化 223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6" name="二等辺三角形 23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7" name="二等辺三角形 23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8" name="二等辺三角形 23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3" name="二等辺三角形 232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4" name="二等辺三角形 233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5" name="二等辺三角形 234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226" name="円/楕円 225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7" name="円/楕円 226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8" name="円/楕円 227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9" name="円/楕円 228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0" name="円/楕円 229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1" name="円/楕円 230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2" name="円/楕円 231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239" name="テキスト ボックス 238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Like a ES-FEM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4499992" y="4185084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Like a NS-FEM</a:t>
            </a: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 </a:t>
            </a:r>
            <a:endParaRPr kumimoji="1" lang="en-US" altLang="ja-JP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2097620" y="5250559"/>
            <a:ext cx="463462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b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with the aid of F-bar method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535996" y="2240868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/>
              <a:t>This formulation is designed to have 3 advantages.</a:t>
            </a:r>
            <a:endParaRPr lang="ja-JP" alt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33DE0F35-2A3C-4FDD-8D73-C7FF4046A0C6}"/>
              </a:ext>
            </a:extLst>
          </p:cNvPr>
          <p:cNvGrpSpPr/>
          <p:nvPr/>
        </p:nvGrpSpPr>
        <p:grpSpPr>
          <a:xfrm>
            <a:off x="6012160" y="2924944"/>
            <a:ext cx="1331371" cy="1117056"/>
            <a:chOff x="5136741" y="3494762"/>
            <a:chExt cx="2499155" cy="2096858"/>
          </a:xfrm>
        </p:grpSpPr>
        <p:sp>
          <p:nvSpPr>
            <p:cNvPr id="97" name="二等辺三角形 96">
              <a:extLst>
                <a:ext uri="{FF2B5EF4-FFF2-40B4-BE49-F238E27FC236}">
                  <a16:creationId xmlns:a16="http://schemas.microsoft.com/office/drawing/2014/main" id="{86DA2929-591C-474B-AE03-AC6ED64D0FAA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8" name="二等辺三角形 97">
              <a:extLst>
                <a:ext uri="{FF2B5EF4-FFF2-40B4-BE49-F238E27FC236}">
                  <a16:creationId xmlns:a16="http://schemas.microsoft.com/office/drawing/2014/main" id="{68D6340A-3EB8-4127-8275-E21596401BD5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>
              <a:extLst>
                <a:ext uri="{FF2B5EF4-FFF2-40B4-BE49-F238E27FC236}">
                  <a16:creationId xmlns:a16="http://schemas.microsoft.com/office/drawing/2014/main" id="{23377F25-3B2E-48CE-AC5C-7E4538CE9157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二等辺三角形 99">
              <a:extLst>
                <a:ext uri="{FF2B5EF4-FFF2-40B4-BE49-F238E27FC236}">
                  <a16:creationId xmlns:a16="http://schemas.microsoft.com/office/drawing/2014/main" id="{B9D77E0E-5974-4926-BA47-F92EFF78118D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二等辺三角形 100">
              <a:extLst>
                <a:ext uri="{FF2B5EF4-FFF2-40B4-BE49-F238E27FC236}">
                  <a16:creationId xmlns:a16="http://schemas.microsoft.com/office/drawing/2014/main" id="{205EB835-007B-400F-B0CC-A0169A3A5DEE}"/>
                </a:ext>
              </a:extLst>
            </p:cNvPr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>
              <a:extLst>
                <a:ext uri="{FF2B5EF4-FFF2-40B4-BE49-F238E27FC236}">
                  <a16:creationId xmlns:a16="http://schemas.microsoft.com/office/drawing/2014/main" id="{B8A5781F-58B5-4F6B-8CD8-9D83C3D92711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3" name="二等辺三角形 132">
              <a:extLst>
                <a:ext uri="{FF2B5EF4-FFF2-40B4-BE49-F238E27FC236}">
                  <a16:creationId xmlns:a16="http://schemas.microsoft.com/office/drawing/2014/main" id="{55718C7D-89C1-440D-A43C-CDB8DA4979FC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4" name="二等辺三角形 133">
              <a:extLst>
                <a:ext uri="{FF2B5EF4-FFF2-40B4-BE49-F238E27FC236}">
                  <a16:creationId xmlns:a16="http://schemas.microsoft.com/office/drawing/2014/main" id="{1B2685A0-2957-449D-B083-80E19A6DEFE3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5" name="二等辺三角形 134">
              <a:extLst>
                <a:ext uri="{FF2B5EF4-FFF2-40B4-BE49-F238E27FC236}">
                  <a16:creationId xmlns:a16="http://schemas.microsoft.com/office/drawing/2014/main" id="{43808D73-9511-486C-BCFD-73B9490D0E65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6" name="二等辺三角形 135">
              <a:extLst>
                <a:ext uri="{FF2B5EF4-FFF2-40B4-BE49-F238E27FC236}">
                  <a16:creationId xmlns:a16="http://schemas.microsoft.com/office/drawing/2014/main" id="{DB6402D3-D395-4A25-8574-082CCE09F91C}"/>
                </a:ext>
              </a:extLst>
            </p:cNvPr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7" name="二等辺三角形 136">
              <a:extLst>
                <a:ext uri="{FF2B5EF4-FFF2-40B4-BE49-F238E27FC236}">
                  <a16:creationId xmlns:a16="http://schemas.microsoft.com/office/drawing/2014/main" id="{09ABD596-D714-4036-BA3C-0906B9C23A28}"/>
                </a:ext>
              </a:extLst>
            </p:cNvPr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8" name="二等辺三角形 137">
              <a:extLst>
                <a:ext uri="{FF2B5EF4-FFF2-40B4-BE49-F238E27FC236}">
                  <a16:creationId xmlns:a16="http://schemas.microsoft.com/office/drawing/2014/main" id="{AB82D240-190F-4497-85C1-36BD6322C856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39" name="グループ化 138">
              <a:extLst>
                <a:ext uri="{FF2B5EF4-FFF2-40B4-BE49-F238E27FC236}">
                  <a16:creationId xmlns:a16="http://schemas.microsoft.com/office/drawing/2014/main" id="{49022EA8-0EDF-4F47-8A34-81311B0E5299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52" name="グループ化 151">
                <a:extLst>
                  <a:ext uri="{FF2B5EF4-FFF2-40B4-BE49-F238E27FC236}">
                    <a16:creationId xmlns:a16="http://schemas.microsoft.com/office/drawing/2014/main" id="{B10357D3-6852-4648-82EF-A70ADE162E8C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60" name="グループ化 159">
                  <a:extLst>
                    <a:ext uri="{FF2B5EF4-FFF2-40B4-BE49-F238E27FC236}">
                      <a16:creationId xmlns:a16="http://schemas.microsoft.com/office/drawing/2014/main" id="{7E2C6B43-FEF8-4B37-BEEB-F9F4FB5F0613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65" name="二等辺三角形 164">
                    <a:extLst>
                      <a:ext uri="{FF2B5EF4-FFF2-40B4-BE49-F238E27FC236}">
                        <a16:creationId xmlns:a16="http://schemas.microsoft.com/office/drawing/2014/main" id="{A8AD0799-7319-4379-B4F4-901CD19BCBD3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6" name="二等辺三角形 165">
                    <a:extLst>
                      <a:ext uri="{FF2B5EF4-FFF2-40B4-BE49-F238E27FC236}">
                        <a16:creationId xmlns:a16="http://schemas.microsoft.com/office/drawing/2014/main" id="{5D4255E4-1E3A-403A-9141-FDE1EA9BEE71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7" name="二等辺三角形 166">
                    <a:extLst>
                      <a:ext uri="{FF2B5EF4-FFF2-40B4-BE49-F238E27FC236}">
                        <a16:creationId xmlns:a16="http://schemas.microsoft.com/office/drawing/2014/main" id="{47A12CC7-0FF1-40CD-8C01-8772FCEBFE63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61" name="グループ化 160">
                  <a:extLst>
                    <a:ext uri="{FF2B5EF4-FFF2-40B4-BE49-F238E27FC236}">
                      <a16:creationId xmlns:a16="http://schemas.microsoft.com/office/drawing/2014/main" id="{F5296EFC-5D78-4F52-B0B9-9725C63F9A08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62" name="二等辺三角形 161">
                    <a:extLst>
                      <a:ext uri="{FF2B5EF4-FFF2-40B4-BE49-F238E27FC236}">
                        <a16:creationId xmlns:a16="http://schemas.microsoft.com/office/drawing/2014/main" id="{C68DE373-F082-45F0-B7A4-B8BF07475AD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3" name="二等辺三角形 162">
                    <a:extLst>
                      <a:ext uri="{FF2B5EF4-FFF2-40B4-BE49-F238E27FC236}">
                        <a16:creationId xmlns:a16="http://schemas.microsoft.com/office/drawing/2014/main" id="{88A4401E-AD57-48D3-ABB9-D2FC821A051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4" name="二等辺三角形 163">
                    <a:extLst>
                      <a:ext uri="{FF2B5EF4-FFF2-40B4-BE49-F238E27FC236}">
                        <a16:creationId xmlns:a16="http://schemas.microsoft.com/office/drawing/2014/main" id="{3104EFA8-AB13-4678-ADAD-1ADAA6A538A5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53" name="円/楕円 129">
                <a:extLst>
                  <a:ext uri="{FF2B5EF4-FFF2-40B4-BE49-F238E27FC236}">
                    <a16:creationId xmlns:a16="http://schemas.microsoft.com/office/drawing/2014/main" id="{D28B060A-52E0-40D8-B90C-680DC88B842C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4" name="円/楕円 130">
                <a:extLst>
                  <a:ext uri="{FF2B5EF4-FFF2-40B4-BE49-F238E27FC236}">
                    <a16:creationId xmlns:a16="http://schemas.microsoft.com/office/drawing/2014/main" id="{3C1856FA-F6E9-414A-9C5F-0F29F757BE77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5" name="円/楕円 131">
                <a:extLst>
                  <a:ext uri="{FF2B5EF4-FFF2-40B4-BE49-F238E27FC236}">
                    <a16:creationId xmlns:a16="http://schemas.microsoft.com/office/drawing/2014/main" id="{823017B5-5AC7-41A9-A163-2076A1741F10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6" name="円/楕円 132">
                <a:extLst>
                  <a:ext uri="{FF2B5EF4-FFF2-40B4-BE49-F238E27FC236}">
                    <a16:creationId xmlns:a16="http://schemas.microsoft.com/office/drawing/2014/main" id="{BFAADD78-F3CD-4F0F-AE16-DBEC3DECAA1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円/楕円 133">
                <a:extLst>
                  <a:ext uri="{FF2B5EF4-FFF2-40B4-BE49-F238E27FC236}">
                    <a16:creationId xmlns:a16="http://schemas.microsoft.com/office/drawing/2014/main" id="{39063928-84B9-4279-8754-01538E4DE2D5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円/楕円 134">
                <a:extLst>
                  <a:ext uri="{FF2B5EF4-FFF2-40B4-BE49-F238E27FC236}">
                    <a16:creationId xmlns:a16="http://schemas.microsoft.com/office/drawing/2014/main" id="{34864EE8-E5E3-4747-BEDF-662BFE4399B4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9" name="円/楕円 135">
                <a:extLst>
                  <a:ext uri="{FF2B5EF4-FFF2-40B4-BE49-F238E27FC236}">
                    <a16:creationId xmlns:a16="http://schemas.microsoft.com/office/drawing/2014/main" id="{504106E2-5403-4A95-A112-F312C64FC4FA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E2524067-DD24-423E-A1C4-C4F5C16D4E3F}"/>
                </a:ext>
              </a:extLst>
            </p:cNvPr>
            <p:cNvCxnSpPr>
              <a:stCxn id="138" idx="0"/>
              <a:endCxn id="138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F940B22B-BFD4-4AFA-A360-7F359E9F5CD2}"/>
                </a:ext>
              </a:extLst>
            </p:cNvPr>
            <p:cNvCxnSpPr>
              <a:stCxn id="138" idx="0"/>
              <a:endCxn id="136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6FA6B0F1-A4AA-4C5E-9617-74F390B2E0F3}"/>
                </a:ext>
              </a:extLst>
            </p:cNvPr>
            <p:cNvCxnSpPr>
              <a:stCxn id="135" idx="3"/>
              <a:endCxn id="134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19175C3B-7A8E-4BC4-90EE-5AB4E7EB044E}"/>
                </a:ext>
              </a:extLst>
            </p:cNvPr>
            <p:cNvCxnSpPr>
              <a:stCxn id="134" idx="0"/>
              <a:endCxn id="134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B91B9C46-ADB0-4E17-8215-6117F87F2549}"/>
                </a:ext>
              </a:extLst>
            </p:cNvPr>
            <p:cNvCxnSpPr>
              <a:stCxn id="133" idx="4"/>
              <a:endCxn id="102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3F9DB7BA-4966-4318-8002-1BB12AFA1ED9}"/>
                </a:ext>
              </a:extLst>
            </p:cNvPr>
            <p:cNvCxnSpPr>
              <a:stCxn id="102" idx="0"/>
              <a:endCxn id="102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4F54CA17-88B5-4959-A2E0-EB0EAC5EB3B9}"/>
                </a:ext>
              </a:extLst>
            </p:cNvPr>
            <p:cNvCxnSpPr>
              <a:stCxn id="101" idx="3"/>
              <a:endCxn id="100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E9C53702-1551-47E1-B04A-6BE06A2EA75A}"/>
                </a:ext>
              </a:extLst>
            </p:cNvPr>
            <p:cNvCxnSpPr>
              <a:stCxn id="100" idx="0"/>
              <a:endCxn id="100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8692B545-A9AA-473E-A2C3-DF48F782AC46}"/>
                </a:ext>
              </a:extLst>
            </p:cNvPr>
            <p:cNvCxnSpPr>
              <a:stCxn id="97" idx="4"/>
              <a:endCxn id="97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6C14D143-914A-4D7D-A228-1D3B3CF07543}"/>
                </a:ext>
              </a:extLst>
            </p:cNvPr>
            <p:cNvCxnSpPr>
              <a:stCxn id="98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B9ABEF57-B2AB-4201-B8C4-3C15881DCF23}"/>
                </a:ext>
              </a:extLst>
            </p:cNvPr>
            <p:cNvCxnSpPr>
              <a:stCxn id="99" idx="4"/>
              <a:endCxn id="137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D242452D-3B8B-4786-A9C7-591C71DD1B0C}"/>
                </a:ext>
              </a:extLst>
            </p:cNvPr>
            <p:cNvCxnSpPr>
              <a:stCxn id="99" idx="0"/>
              <a:endCxn id="137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246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400" b="0" dirty="0"/>
              </a:p>
              <a:p>
                <a:r>
                  <a:rPr lang="en-US" altLang="ja-JP" sz="2800" b="0" dirty="0" err="1"/>
                  <a:t>Arruda</a:t>
                </a:r>
                <a:r>
                  <a:rPr lang="en-US" altLang="ja-JP" sz="2800" b="0" dirty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/>
                  <a:t>yperelastic</a:t>
                </a:r>
                <a:r>
                  <a:rPr lang="en-US" altLang="ja-JP" sz="2800" b="0" dirty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/>
                  <a:t>aterial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en-US" altLang="ja-JP" sz="2800" dirty="0"/>
                  <a:t>).</a:t>
                </a:r>
              </a:p>
              <a:p>
                <a:r>
                  <a:rPr lang="en-US" altLang="ja-JP" sz="2800" dirty="0"/>
                  <a:t>Applying pressure on ¼ of the top face.</a:t>
                </a:r>
              </a:p>
              <a:p>
                <a:r>
                  <a:rPr lang="en-US" altLang="ja-JP" sz="2800" dirty="0"/>
                  <a:t>Result of F-barES-FEM-T4 is compared to ABAQUS C3D4H with the same unstructured T4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3032" b="-34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112567" cy="3851895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886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322119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22119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22119"/>
            <a:ext cx="2808000" cy="223718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13908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C3D4H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Early  stage                Middle stage                     Later stage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9906AFF-6B36-4DC7-8584-87B5B1732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628059"/>
            <a:ext cx="2808000" cy="224921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81D45E2-9B6F-41D2-A5FA-D6FA7CF5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613017"/>
            <a:ext cx="2808000" cy="224921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F187AB9-17AA-44FF-A809-AE0FD4256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613016"/>
            <a:ext cx="2808000" cy="224921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09E38DD-CD25-466C-A430-0C8A875F8B77}"/>
              </a:ext>
            </a:extLst>
          </p:cNvPr>
          <p:cNvSpPr txBox="1"/>
          <p:nvPr/>
        </p:nvSpPr>
        <p:spPr>
          <a:xfrm>
            <a:off x="-5952" y="4346677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7030A0"/>
                </a:solidFill>
              </a:rPr>
              <a:t>F-bar</a:t>
            </a:r>
            <a:br>
              <a:rPr lang="en-US" altLang="ja-JP" sz="2000" dirty="0">
                <a:solidFill>
                  <a:srgbClr val="7030A0"/>
                </a:solidFill>
              </a:rPr>
            </a:br>
            <a:r>
              <a:rPr lang="en-US" altLang="ja-JP" sz="2000" dirty="0">
                <a:solidFill>
                  <a:srgbClr val="7030A0"/>
                </a:solidFill>
              </a:rPr>
              <a:t>ES-FEM-</a:t>
            </a:r>
            <a:br>
              <a:rPr lang="en-US" altLang="ja-JP" sz="2000" dirty="0">
                <a:solidFill>
                  <a:srgbClr val="7030A0"/>
                </a:solidFill>
              </a:rPr>
            </a:br>
            <a:r>
              <a:rPr lang="en-US" altLang="ja-JP" sz="2000" dirty="0">
                <a:solidFill>
                  <a:srgbClr val="7030A0"/>
                </a:solidFill>
              </a:rPr>
              <a:t>T4</a:t>
            </a:r>
            <a:r>
              <a:rPr lang="en-US" altLang="ja-JP" sz="2000" dirty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AE97308-F474-4BE6-B296-92FDB3FD53EE}"/>
              </a:ext>
            </a:extLst>
          </p:cNvPr>
          <p:cNvSpPr txBox="1"/>
          <p:nvPr/>
        </p:nvSpPr>
        <p:spPr>
          <a:xfrm>
            <a:off x="1494930" y="5913276"/>
            <a:ext cx="6143028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Smooth pressure distributions are obtained.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7878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Stretch of </a:t>
            </a:r>
            <a:r>
              <a:rPr lang="en-US" altLang="ja-JP" sz="2800" dirty="0">
                <a:solidFill>
                  <a:srgbClr val="C00000"/>
                </a:solidFill>
              </a:rPr>
              <a:t>Filler-containing Rubber</a:t>
            </a:r>
            <a:br>
              <a:rPr lang="en-US" altLang="ja-JP" sz="2800" dirty="0"/>
            </a:br>
            <a:r>
              <a:rPr lang="en-US" altLang="ja-JP" sz="2800" dirty="0"/>
              <a:t>with </a:t>
            </a:r>
            <a:r>
              <a:rPr lang="en-US" altLang="ja-JP" sz="2800" dirty="0">
                <a:solidFill>
                  <a:srgbClr val="FF0000"/>
                </a:solidFill>
              </a:rPr>
              <a:t>2D </a:t>
            </a:r>
            <a:r>
              <a:rPr lang="en-US" altLang="ja-JP" sz="2800" dirty="0" err="1">
                <a:solidFill>
                  <a:srgbClr val="FF0000"/>
                </a:solidFill>
              </a:rPr>
              <a:t>Remesing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1600" b="0" dirty="0"/>
              </a:p>
              <a:p>
                <a:r>
                  <a:rPr kumimoji="1" lang="en-US" altLang="ja-JP" sz="2400" b="0" dirty="0"/>
                  <a:t>Several hard circular fillers are distributed in a square soft matrix rubber (neo-</a:t>
                </a:r>
                <a:r>
                  <a:rPr kumimoji="1" lang="en-US" altLang="ja-JP" sz="2400" b="0" dirty="0" err="1"/>
                  <a:t>Hookean</a:t>
                </a:r>
                <a:r>
                  <a:rPr lang="en-US" altLang="ja-JP" sz="2400" dirty="0"/>
                  <a:t> </a:t>
                </a:r>
                <a:r>
                  <a:rPr lang="en-US" altLang="ja-JP" sz="2400" dirty="0" err="1"/>
                  <a:t>hyperelastic</a:t>
                </a:r>
                <a:r>
                  <a:rPr lang="en-US" altLang="ja-JP" sz="2400" dirty="0"/>
                  <a:t> with</a:t>
                </a:r>
                <a:r>
                  <a:rPr kumimoji="1" lang="en-US" altLang="ja-JP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kumimoji="1" lang="en-US" altLang="ja-JP" sz="2400" b="0" dirty="0"/>
                  <a:t>).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en-US" altLang="ja-JP" sz="2400" dirty="0"/>
                  <a:t> of the filler is </a:t>
                </a:r>
                <a:r>
                  <a:rPr lang="en-US" altLang="ja-JP" sz="2400" dirty="0">
                    <a:solidFill>
                      <a:srgbClr val="C00000"/>
                    </a:solidFill>
                  </a:rPr>
                  <a:t>100 times larger </a:t>
                </a:r>
                <a:r>
                  <a:rPr lang="en-US" altLang="ja-JP" sz="2400" dirty="0"/>
                  <a:t>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matrix.</a:t>
                </a:r>
                <a:endParaRPr kumimoji="1" lang="en-US" altLang="ja-JP" sz="2400" dirty="0"/>
              </a:p>
              <a:p>
                <a:r>
                  <a:rPr kumimoji="1" lang="en-US" altLang="ja-JP" sz="2400" dirty="0"/>
                  <a:t>Left side is constrained and right side is displaced.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a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932" t="6346" r="3932" b="6346"/>
          <a:stretch/>
        </p:blipFill>
        <p:spPr>
          <a:xfrm rot="10800000">
            <a:off x="35496" y="2596381"/>
            <a:ext cx="9039321" cy="324488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1967" y="5920857"/>
            <a:ext cx="8906221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Valid Mises stress dist. is obtained after many time </a:t>
            </a:r>
            <a:r>
              <a:rPr kumimoji="1" lang="en-US" altLang="ja-JP" sz="2400" dirty="0" err="1"/>
              <a:t>remeshings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08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800" b="1" i="1" dirty="0">
                <a:solidFill>
                  <a:srgbClr val="0000CC"/>
                </a:solidFill>
              </a:rPr>
              <a:t>Smoothed</a:t>
            </a:r>
            <a:r>
              <a:rPr lang="en-US" altLang="ja-JP" sz="2800" dirty="0"/>
              <a:t> finite element method (</a:t>
            </a:r>
            <a:r>
              <a:rPr lang="en-US" altLang="ja-JP" sz="2800" b="1" dirty="0">
                <a:solidFill>
                  <a:srgbClr val="0000CC"/>
                </a:solidFill>
              </a:rPr>
              <a:t>S-FEM</a:t>
            </a:r>
            <a:r>
              <a:rPr lang="en-US" altLang="ja-JP" sz="2800" dirty="0"/>
              <a:t>) is a relatively new FE formulation proposed by Prof. </a:t>
            </a:r>
            <a:br>
              <a:rPr lang="en-US" altLang="ja-JP" sz="2800" dirty="0"/>
            </a:br>
            <a:r>
              <a:rPr lang="en-US" altLang="ja-JP" sz="2800" dirty="0"/>
              <a:t>G. R. Liu in 2006.</a:t>
            </a:r>
          </a:p>
          <a:p>
            <a:pPr algn="just"/>
            <a:r>
              <a:rPr lang="en-US" altLang="ja-JP" sz="2800" dirty="0"/>
              <a:t>S-FEM is one of the </a:t>
            </a:r>
            <a:r>
              <a:rPr lang="en-US" altLang="ja-JP" sz="2800" b="1" dirty="0">
                <a:solidFill>
                  <a:srgbClr val="0000CC"/>
                </a:solidFill>
              </a:rPr>
              <a:t>strain smoothing </a:t>
            </a:r>
            <a:r>
              <a:rPr lang="en-US" altLang="ja-JP" sz="2800" dirty="0"/>
              <a:t>techniques.</a:t>
            </a:r>
          </a:p>
          <a:p>
            <a:pPr algn="just"/>
            <a:r>
              <a:rPr lang="en-US" altLang="ja-JP" sz="2800" dirty="0"/>
              <a:t>There are several types of classical S-FEMs depending on the </a:t>
            </a:r>
            <a:r>
              <a:rPr lang="en-US" altLang="ja-JP" sz="2800" b="1" dirty="0">
                <a:solidFill>
                  <a:srgbClr val="0000CC"/>
                </a:solidFill>
              </a:rPr>
              <a:t>domains of strain smoothing</a:t>
            </a:r>
            <a:r>
              <a:rPr lang="en-US" altLang="ja-JP" sz="2800" dirty="0"/>
              <a:t>.</a:t>
            </a:r>
          </a:p>
          <a:p>
            <a:pPr marL="0" indent="0" algn="just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 in 2D triangular mesh: 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6560005" y="4493914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stCxn id="17" idx="0"/>
              <a:endCxn id="15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stCxn id="10" idx="3"/>
              <a:endCxn id="9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stCxn id="8" idx="4"/>
              <a:endCxn id="16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stCxn id="8" idx="0"/>
              <a:endCxn id="16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719572" y="4495565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3572042" y="4495565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666236" y="389989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kumimoji="1"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3099003" y="3717032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kumimoji="1"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6033788" y="3722341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kumimoji="1"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07" r="3218"/>
          <a:stretch>
            <a:fillRect/>
          </a:stretch>
        </p:blipFill>
        <p:spPr>
          <a:xfrm>
            <a:off x="2807804" y="738922"/>
            <a:ext cx="6300700" cy="56424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329" y="4867996"/>
            <a:ext cx="2556284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/>
              <a:t>Valid plastic strain dist. is obtained after many time </a:t>
            </a:r>
            <a:r>
              <a:rPr lang="en-US" altLang="ja-JP" sz="2400" dirty="0" err="1"/>
              <a:t>remeshings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117" y="671208"/>
            <a:ext cx="26791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sz="2400" dirty="0" err="1"/>
              <a:t>Aluminium</a:t>
            </a:r>
            <a:br>
              <a:rPr kumimoji="1" lang="en-US" altLang="ja-JP" sz="2400" dirty="0"/>
            </a:br>
            <a:r>
              <a:rPr kumimoji="1" lang="en-US" altLang="ja-JP" sz="2400" dirty="0"/>
              <a:t>cylinder subjected to</a:t>
            </a:r>
            <a:br>
              <a:rPr kumimoji="1" lang="en-US" altLang="ja-JP" sz="2400" dirty="0"/>
            </a:br>
            <a:r>
              <a:rPr kumimoji="1" lang="en-US" altLang="ja-JP" sz="2400" dirty="0"/>
              <a:t>enforced disp..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/>
              <a:t>Pure shear at</a:t>
            </a:r>
            <a:br>
              <a:rPr lang="en-US" altLang="ja-JP" sz="2400" dirty="0"/>
            </a:br>
            <a:r>
              <a:rPr lang="en-US" altLang="ja-JP" sz="2400" dirty="0"/>
              <a:t>the initial stage, but stretch dominates at</a:t>
            </a:r>
            <a:br>
              <a:rPr lang="en-US" altLang="ja-JP" sz="2400" dirty="0"/>
            </a:br>
            <a:r>
              <a:rPr lang="en-US" altLang="ja-JP" sz="2400" dirty="0"/>
              <a:t>the later stage.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/>
              <a:t>Necking occurs in the end.</a:t>
            </a:r>
            <a:endParaRPr kumimoji="1"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5807172" y="3284984"/>
            <a:ext cx="208262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Final stretch at the</a:t>
            </a:r>
            <a:br>
              <a:rPr lang="en-US" altLang="ja-JP" dirty="0"/>
            </a:br>
            <a:r>
              <a:rPr lang="en-US" altLang="ja-JP" dirty="0"/>
              <a:t>neck is more than </a:t>
            </a:r>
            <a:br>
              <a:rPr lang="en-US" altLang="ja-JP" dirty="0"/>
            </a:br>
            <a:r>
              <a:rPr lang="en-US" altLang="ja-JP" dirty="0"/>
              <a:t>7000%.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Shear-tensioning of </a:t>
            </a:r>
            <a:r>
              <a:rPr lang="en-US" altLang="ja-JP" sz="2800" dirty="0" err="1">
                <a:solidFill>
                  <a:srgbClr val="C00000"/>
                </a:solidFill>
              </a:rPr>
              <a:t>Elasto</a:t>
            </a:r>
            <a:r>
              <a:rPr lang="en-US" altLang="ja-JP" sz="2800" dirty="0">
                <a:solidFill>
                  <a:srgbClr val="C00000"/>
                </a:solidFill>
              </a:rPr>
              <a:t>-plastic</a:t>
            </a:r>
            <a:r>
              <a:rPr lang="en-US" altLang="ja-JP" sz="2800" dirty="0"/>
              <a:t> cylinder</a:t>
            </a:r>
            <a:br>
              <a:rPr lang="en-US" altLang="ja-JP" sz="2800" dirty="0"/>
            </a:br>
            <a:r>
              <a:rPr lang="en-US" altLang="ja-JP" sz="2800" dirty="0"/>
              <a:t>with </a:t>
            </a:r>
            <a:r>
              <a:rPr lang="en-US" altLang="ja-JP" sz="2800" dirty="0">
                <a:solidFill>
                  <a:srgbClr val="FF0000"/>
                </a:solidFill>
              </a:rPr>
              <a:t>3D Remeshing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Characteristics of F-barES-FEM-T4</a:t>
            </a:r>
            <a:br>
              <a:rPr lang="en-US" altLang="ja-JP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rgbClr val="4141FF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800" dirty="0">
                    <a:sym typeface="Wingdings" panose="05000000000000000000" pitchFamily="2" charset="2"/>
                  </a:rPr>
                  <a:t>No increase in DOF.</a:t>
                </a:r>
                <a:br>
                  <a:rPr lang="en-US" altLang="ja-JP" sz="2800" dirty="0">
                    <a:sym typeface="Wingdings" panose="05000000000000000000" pitchFamily="2" charset="2"/>
                  </a:rPr>
                </a:br>
                <a:r>
                  <a:rPr lang="en-US" altLang="ja-JP" sz="2800" dirty="0">
                    <a:sym typeface="Wingdings" panose="05000000000000000000" pitchFamily="2" charset="2"/>
                  </a:rPr>
                  <a:t>(No Lagrange multiplier.  No static condensation.)</a:t>
                </a:r>
              </a:p>
              <a:p>
                <a:pPr>
                  <a:buClr>
                    <a:srgbClr val="4141FF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800" dirty="0"/>
                  <a:t>Locking- &amp; checkerboarding-free with T4 mesh.</a:t>
                </a:r>
                <a:br>
                  <a:rPr lang="en-US" altLang="ja-JP" sz="2800" dirty="0"/>
                </a:br>
                <a:endParaRPr lang="en-US" altLang="ja-JP" sz="28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ja-JP" sz="2800" b="1" dirty="0">
                    <a:solidFill>
                      <a:srgbClr val="FF0000"/>
                    </a:solidFill>
                  </a:rPr>
                  <a:t>✗ </a:t>
                </a:r>
                <a:r>
                  <a:rPr lang="en-US" altLang="ja-JP" sz="2800" dirty="0"/>
                  <a:t>Higher costs in memory and CPU time </a:t>
                </a:r>
                <a:br>
                  <a:rPr lang="en-US" altLang="ja-JP" sz="2800" dirty="0"/>
                </a:br>
                <a:r>
                  <a:rPr lang="en-US" altLang="ja-JP" sz="2800" dirty="0"/>
                  <a:t>    due to wider bandwidth of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800" dirty="0"/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000" dirty="0"/>
                  <a:t>In case of standard unstructured T4 meshes:</a:t>
                </a: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endParaRPr lang="en-US" altLang="ja-JP" sz="2000" dirty="0"/>
              </a:p>
              <a:p>
                <a:pPr marL="0" indent="0">
                  <a:buNone/>
                </a:pPr>
                <a:r>
                  <a:rPr lang="en-US" altLang="ja-JP" b="1" dirty="0">
                    <a:solidFill>
                      <a:srgbClr val="FF0000"/>
                    </a:solidFill>
                  </a:rPr>
                  <a:t>✗ </a:t>
                </a:r>
                <a:r>
                  <a:rPr lang="en-US" altLang="ja-JP" dirty="0"/>
                  <a:t>Difficulty in implementation to existing FE codes</a:t>
                </a:r>
                <a:br>
                  <a:rPr lang="en-US" altLang="ja-JP" dirty="0"/>
                </a:br>
                <a:r>
                  <a:rPr lang="en-US" altLang="ja-JP" dirty="0"/>
                  <a:t>    due to the smoothing across elements.</a:t>
                </a:r>
                <a:br>
                  <a:rPr lang="en-US" altLang="ja-JP" dirty="0"/>
                </a:b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62432"/>
              </p:ext>
            </p:extLst>
          </p:nvPr>
        </p:nvGraphicFramePr>
        <p:xfrm>
          <a:off x="2174404" y="3735876"/>
          <a:ext cx="4784080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0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Method 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Approx. Bandwidth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Standard FEM-T4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/>
                        <a:t>F-barES-FEM-T4(1)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390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0794DF-055D-457E-8E7F-A62BC500954A}"/>
              </a:ext>
            </a:extLst>
          </p:cNvPr>
          <p:cNvSpPr txBox="1"/>
          <p:nvPr/>
        </p:nvSpPr>
        <p:spPr>
          <a:xfrm>
            <a:off x="6900352" y="5481228"/>
            <a:ext cx="21178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Critical Issue!!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87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58E15E-4B3A-4FC7-81CF-E8720BAB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Not T4 But T10?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D0B847-3900-4BF5-B30C-608FD591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tire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analyses:</a:t>
            </a:r>
          </a:p>
          <a:p>
            <a:r>
              <a:rPr lang="en-US" altLang="ja-JP" sz="2400" dirty="0"/>
              <a:t>Material constitutive models,</a:t>
            </a:r>
          </a:p>
          <a:p>
            <a:r>
              <a:rPr kumimoji="1" lang="en-US" altLang="ja-JP" sz="2400" dirty="0"/>
              <a:t>Structural elements,</a:t>
            </a:r>
          </a:p>
          <a:p>
            <a:r>
              <a:rPr lang="en-US" altLang="ja-JP" sz="2400" dirty="0"/>
              <a:t>Cohesive elements, </a:t>
            </a:r>
          </a:p>
          <a:p>
            <a:r>
              <a:rPr lang="en-US" altLang="ja-JP" sz="2400" dirty="0"/>
              <a:t>Contact functionality and so on.</a:t>
            </a:r>
          </a:p>
          <a:p>
            <a:pPr marL="0" indent="0" algn="ctr">
              <a:buNone/>
            </a:pPr>
            <a:br>
              <a:rPr lang="en-US" altLang="ja-JP" sz="1000" dirty="0"/>
            </a:br>
            <a:r>
              <a:rPr lang="en-US" altLang="ja-JP" dirty="0"/>
              <a:t>Therefore, choosing S-FEM-T4 leads us </a:t>
            </a:r>
            <a:br>
              <a:rPr lang="en-US" altLang="ja-JP" dirty="0"/>
            </a:br>
            <a:r>
              <a:rPr lang="en-US" altLang="ja-JP" dirty="0"/>
              <a:t>to the long and winding road…</a:t>
            </a:r>
            <a:br>
              <a:rPr lang="en-US" altLang="ja-JP" dirty="0"/>
            </a:b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6B279D-8ED7-4412-AB0E-998F86BA6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6E488EA-68E3-4E72-9801-DDC73B2ABEA2}"/>
              </a:ext>
            </a:extLst>
          </p:cNvPr>
          <p:cNvSpPr/>
          <p:nvPr/>
        </p:nvSpPr>
        <p:spPr>
          <a:xfrm>
            <a:off x="537028" y="711857"/>
            <a:ext cx="8058832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If we cannot implement F-barES-FEM-T4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to existing FE codes, then we have to code </a:t>
            </a:r>
            <a:r>
              <a:rPr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</a:t>
            </a:r>
            <a:r>
              <a:rPr lang="en-US" altLang="ja-JP" sz="2800" dirty="0">
                <a:solidFill>
                  <a:srgbClr val="FF0000"/>
                </a:solidFill>
              </a:rPr>
              <a:t> in our in-house code for practical use.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3ED13E2-5A8D-4B16-9A4F-C0DD799B14E0}"/>
              </a:ext>
            </a:extLst>
          </p:cNvPr>
          <p:cNvSpPr/>
          <p:nvPr/>
        </p:nvSpPr>
        <p:spPr>
          <a:xfrm>
            <a:off x="1940930" y="5337212"/>
            <a:ext cx="5251028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800" dirty="0"/>
              <a:t>We gave up T4 and chose T10 </a:t>
            </a:r>
            <a:br>
              <a:rPr lang="en-US" altLang="ja-JP" sz="2800" dirty="0"/>
            </a:br>
            <a:r>
              <a:rPr lang="en-US" altLang="ja-JP" sz="2800" dirty="0"/>
              <a:t>for solid mechanics analyses.</a:t>
            </a:r>
            <a:endParaRPr lang="en-US" altLang="ja-JP" sz="2400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66B1C3D-D703-4917-BA4C-9AA9A765A3D6}"/>
              </a:ext>
            </a:extLst>
          </p:cNvPr>
          <p:cNvSpPr/>
          <p:nvPr/>
        </p:nvSpPr>
        <p:spPr>
          <a:xfrm>
            <a:off x="971600" y="5589240"/>
            <a:ext cx="648072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74F111-0172-41EC-ABDC-EC711E42E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-1" r="5039" b="2212"/>
          <a:stretch/>
        </p:blipFill>
        <p:spPr>
          <a:xfrm>
            <a:off x="5893877" y="2156175"/>
            <a:ext cx="1774467" cy="22089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006E32-EF4C-4DE7-8580-FC378262FF1A}"/>
              </a:ext>
            </a:extLst>
          </p:cNvPr>
          <p:cNvSpPr txBox="1"/>
          <p:nvPr/>
        </p:nvSpPr>
        <p:spPr>
          <a:xfrm>
            <a:off x="7668344" y="3815715"/>
            <a:ext cx="115576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MSC Software</a:t>
            </a:r>
            <a:br>
              <a:rPr lang="en-US" altLang="ja-JP" sz="1400" dirty="0"/>
            </a:br>
            <a:r>
              <a:rPr kumimoji="1" lang="en-US" altLang="ja-JP" sz="1400" dirty="0"/>
              <a:t>web page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10920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Formulation of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dirty="0">
                <a:solidFill>
                  <a:srgbClr val="FF0000"/>
                </a:solidFill>
                <a:latin typeface="+mj-lt"/>
              </a:rPr>
              <a:t>SelectiveCS-FEM-T10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0062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9318B-A4D3-4CE3-8FA4-BCAACF53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 of SelectiveCS-FEM-T10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altLang="ja-JP" sz="2800" dirty="0"/>
                  <a:t>Our new approach using T10 mesh.</a:t>
                </a:r>
              </a:p>
              <a:p>
                <a:pPr algn="just"/>
                <a:r>
                  <a:rPr lang="en-US" altLang="ja-JP" dirty="0"/>
                  <a:t>Adopting CS-FEM having no smoothing across multiple elements, SelectiveCS-FEM-T10 becomes an independent finite element.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We can implement it as an element of existing FE code.</a:t>
                </a:r>
              </a:p>
              <a:p>
                <a:pPr algn="just"/>
                <a:r>
                  <a:rPr lang="en-US" altLang="ja-JP" sz="2800" dirty="0"/>
                  <a:t>Same memory &amp; CPU costs as the T10 elements.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57" t="-1901" r="-24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155237-CE77-4484-84FE-F4CBAC697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379774"/>
            <a:ext cx="3287461" cy="28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5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Brief of Cell-based S-FEM (</a:t>
            </a:r>
            <a:r>
              <a:rPr lang="en-US" altLang="ja-JP" sz="3600" dirty="0">
                <a:solidFill>
                  <a:srgbClr val="008000"/>
                </a:solidFill>
              </a:rPr>
              <a:t>CS-FEM</a:t>
            </a:r>
            <a:r>
              <a:rPr lang="en-US" altLang="ja-JP" sz="36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Subdivide each element into some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sub-element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SubE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sub-element.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sub-element.</a:t>
                </a: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545323" y="4523300"/>
            <a:ext cx="3527177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FF0000"/>
                </a:solidFill>
              </a:rPr>
              <a:t>Implementable as an independent finite element.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/>
              <a:t>Locking can be avoided with SRI etc..</a:t>
            </a:r>
            <a:endParaRPr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1F4DE1-1F6D-488C-BB06-5673A9CA88A3}"/>
              </a:ext>
            </a:extLst>
          </p:cNvPr>
          <p:cNvSpPr txBox="1"/>
          <p:nvPr/>
        </p:nvSpPr>
        <p:spPr>
          <a:xfrm>
            <a:off x="107504" y="3104964"/>
            <a:ext cx="25779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sub-element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E3A7299-F871-4B7F-9E5B-487C5CD44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0035"/>
            <a:ext cx="3593659" cy="44312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D16DDE-2FD3-40C2-BDE3-C7D3BFBDE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2836"/>
            <a:ext cx="3590551" cy="22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/>
              <a:t>Flowchar</a:t>
            </a:r>
            <a:r>
              <a:rPr lang="en-US" altLang="ja-JP" sz="3200" dirty="0"/>
              <a:t>t of </a:t>
            </a:r>
            <a:r>
              <a:rPr lang="en-US" altLang="ja-JP" sz="3200" dirty="0">
                <a:solidFill>
                  <a:srgbClr val="FF0000"/>
                </a:solidFill>
              </a:rPr>
              <a:t>SelectiveCS-FEM-T10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V="1">
            <a:off x="2790617" y="2071609"/>
            <a:ext cx="1313331" cy="51549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847897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148040">
            <a:off x="2712629" y="199884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>
            <a:stCxn id="30" idx="3"/>
          </p:cNvCxnSpPr>
          <p:nvPr/>
        </p:nvCxnSpPr>
        <p:spPr>
          <a:xfrm>
            <a:off x="6767017" y="4566353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5400000">
            <a:off x="6288351" y="401839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809684" y="4524634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 rot="3014436">
            <a:off x="6735574" y="431152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SRI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43EABDC-7D4E-465F-BC5C-955680D06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2" y="2384884"/>
            <a:ext cx="2479401" cy="210975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7A72B43-2F2E-475C-94DA-A5EC052F0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40" y="1016732"/>
            <a:ext cx="2479401" cy="21097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B19F4B9-7CF6-4488-90B8-9A64E0E0C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40" y="3695510"/>
            <a:ext cx="2479401" cy="210975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90DD00-9FDC-4638-9985-C77104806D33}"/>
              </a:ext>
            </a:extLst>
          </p:cNvPr>
          <p:cNvSpPr txBox="1"/>
          <p:nvPr/>
        </p:nvSpPr>
        <p:spPr>
          <a:xfrm>
            <a:off x="168405" y="4596863"/>
            <a:ext cx="276550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Subdivision </a:t>
            </a:r>
            <a:r>
              <a:rPr kumimoji="1" lang="en-US" altLang="ja-JP" sz="2000" dirty="0">
                <a:solidFill>
                  <a:srgbClr val="FF0000"/>
                </a:solidFill>
              </a:rPr>
              <a:t>without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dummy nodes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497744-C2CF-4BA6-8D90-19F2FD1218F3}"/>
              </a:ext>
            </a:extLst>
          </p:cNvPr>
          <p:cNvSpPr txBox="1"/>
          <p:nvPr/>
        </p:nvSpPr>
        <p:spPr>
          <a:xfrm>
            <a:off x="2146982" y="5899833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6A49B3-7B94-4A1B-B34C-8FB62AD0F8EC}"/>
              </a:ext>
            </a:extLst>
          </p:cNvPr>
          <p:cNvSpPr txBox="1"/>
          <p:nvPr/>
        </p:nvSpPr>
        <p:spPr>
          <a:xfrm>
            <a:off x="2651595" y="3252975"/>
            <a:ext cx="41506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Dev. strain smoothing at edges 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/>
              <p:nvPr/>
            </p:nvSpPr>
            <p:spPr>
              <a:xfrm>
                <a:off x="6863619" y="5193196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19" y="5193196"/>
                <a:ext cx="2074863" cy="438262"/>
              </a:xfrm>
              <a:prstGeom prst="rect">
                <a:avLst/>
              </a:prstGeom>
              <a:blipFill>
                <a:blip r:embed="rId6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6A9A33-07E0-49D7-BBEC-C650EE5C590B}"/>
              </a:ext>
            </a:extLst>
          </p:cNvPr>
          <p:cNvSpPr txBox="1"/>
          <p:nvPr/>
        </p:nvSpPr>
        <p:spPr>
          <a:xfrm rot="1570784">
            <a:off x="3011428" y="390998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(1) Subdivision into T4 Sub-elements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2800" dirty="0"/>
          </a:p>
          <a:p>
            <a:r>
              <a:rPr lang="en-US" altLang="ja-JP" sz="2400" dirty="0"/>
              <a:t>Introduce </a:t>
            </a:r>
            <a:r>
              <a:rPr lang="en-US" altLang="ja-JP" sz="2400" dirty="0">
                <a:solidFill>
                  <a:srgbClr val="0000CC"/>
                </a:solidFill>
              </a:rPr>
              <a:t>no dummy node </a:t>
            </a:r>
            <a:r>
              <a:rPr lang="en-US" altLang="ja-JP" sz="2400" dirty="0"/>
              <a:t>(i.e., asymmetric element).</a:t>
            </a:r>
            <a:endParaRPr kumimoji="1" lang="en-US" altLang="ja-JP" sz="2400" dirty="0"/>
          </a:p>
          <a:p>
            <a:r>
              <a:rPr lang="en-US" altLang="ja-JP" sz="2400" dirty="0"/>
              <a:t>Subdivide a T10 element into </a:t>
            </a: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 T4 sub-elements </a:t>
            </a:r>
            <a:r>
              <a:rPr lang="en-US" altLang="ja-JP" sz="2400" dirty="0"/>
              <a:t>and calculate their </a:t>
            </a:r>
            <a:r>
              <a:rPr lang="en-US" altLang="ja-JP" sz="2400" i="1" dirty="0"/>
              <a:t>B</a:t>
            </a:r>
            <a:r>
              <a:rPr lang="en-US" altLang="ja-JP" sz="2400" dirty="0"/>
              <a:t>-matrices and strains.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79BDD80-C5D2-4114-9FC7-3FE4D0051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7" y="647695"/>
            <a:ext cx="5239309" cy="46169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554585-540C-4149-94EA-DC627DECF7A0}"/>
              </a:ext>
            </a:extLst>
          </p:cNvPr>
          <p:cNvSpPr txBox="1"/>
          <p:nvPr/>
        </p:nvSpPr>
        <p:spPr>
          <a:xfrm>
            <a:off x="71500" y="683796"/>
            <a:ext cx="360387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</a:t>
            </a:r>
            <a:r>
              <a:rPr lang="en-US" altLang="ja-JP" sz="2000" dirty="0"/>
              <a:t>he shape function</a:t>
            </a:r>
            <a:br>
              <a:rPr lang="en-US" altLang="ja-JP" sz="2000" dirty="0"/>
            </a:br>
            <a:r>
              <a:rPr lang="en-US" altLang="ja-JP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not be quadratic</a:t>
            </a:r>
            <a:br>
              <a:rPr lang="en-US" altLang="ja-JP" sz="2000" dirty="0"/>
            </a:br>
            <a:r>
              <a:rPr lang="en-US" altLang="ja-JP" sz="2000" dirty="0"/>
              <a:t>in large deformation analyses.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93244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(2) </a:t>
            </a:r>
            <a:r>
              <a:rPr kumimoji="1" lang="en-US" altLang="ja-JP" dirty="0" err="1"/>
              <a:t>Deviatoric</a:t>
            </a:r>
            <a:r>
              <a:rPr kumimoji="1" lang="en-US" altLang="ja-JP" dirty="0"/>
              <a:t> </a:t>
            </a:r>
            <a:r>
              <a:rPr lang="en-US" altLang="ja-JP" dirty="0"/>
              <a:t>S</a:t>
            </a:r>
            <a:r>
              <a:rPr kumimoji="1" lang="en-US" altLang="ja-JP" dirty="0"/>
              <a:t>train </a:t>
            </a:r>
            <a:r>
              <a:rPr lang="en-US" altLang="ja-JP" dirty="0"/>
              <a:t>S</a:t>
            </a:r>
            <a:r>
              <a:rPr kumimoji="1" lang="en-US" altLang="ja-JP" dirty="0"/>
              <a:t>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400" dirty="0"/>
              <a:t>Perform strain smoothing in the manner of  </a:t>
            </a:r>
            <a:r>
              <a:rPr lang="en-US" altLang="ja-JP" sz="2400" dirty="0">
                <a:solidFill>
                  <a:srgbClr val="FF0000"/>
                </a:solidFill>
              </a:rPr>
              <a:t>ES-FEM</a:t>
            </a:r>
            <a:br>
              <a:rPr lang="en-US" altLang="ja-JP" sz="2400" dirty="0"/>
            </a:br>
            <a:r>
              <a:rPr lang="en-US" altLang="ja-JP" sz="2400" dirty="0"/>
              <a:t>(i.e., average dev. strains of sub-elements at edges). </a:t>
            </a:r>
          </a:p>
          <a:p>
            <a:r>
              <a:rPr lang="en-US" altLang="ja-JP" sz="2400" dirty="0"/>
              <a:t>Evaluate deviatoric strain and stress at edges.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02081" y="4329100"/>
            <a:ext cx="23647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From </a:t>
            </a:r>
            <a:r>
              <a:rPr lang="en-US" altLang="ja-JP" dirty="0"/>
              <a:t>8</a:t>
            </a:r>
            <a:r>
              <a:rPr kumimoji="1" lang="en-US" altLang="ja-JP" dirty="0"/>
              <a:t> sub-elements</a:t>
            </a:r>
            <a:br>
              <a:rPr kumimoji="1" lang="en-US" altLang="ja-JP" dirty="0"/>
            </a:br>
            <a:r>
              <a:rPr kumimoji="1" lang="en-US" altLang="ja-JP" dirty="0"/>
              <a:t>to 25 edges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51" y="935158"/>
            <a:ext cx="4627086" cy="40060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C5F2F4-9D1B-41E7-9411-20B4362C8775}"/>
              </a:ext>
            </a:extLst>
          </p:cNvPr>
          <p:cNvSpPr txBox="1"/>
          <p:nvPr/>
        </p:nvSpPr>
        <p:spPr>
          <a:xfrm>
            <a:off x="75990" y="782934"/>
            <a:ext cx="2848857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T4 sub-elements cause</a:t>
            </a:r>
            <a:br>
              <a:rPr kumimoji="1" lang="en-US" altLang="ja-JP" sz="2000" dirty="0"/>
            </a:br>
            <a:r>
              <a:rPr kumimoji="1" lang="en-US" altLang="ja-JP" sz="2000" dirty="0"/>
              <a:t>shear locking and thus</a:t>
            </a:r>
          </a:p>
          <a:p>
            <a:r>
              <a:rPr kumimoji="1" lang="en-US" altLang="ja-JP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smoothing</a:t>
            </a:r>
            <a:r>
              <a:rPr kumimoji="1" lang="en-US" altLang="ja-JP" sz="2000" dirty="0"/>
              <a:t> is</a:t>
            </a:r>
            <a:br>
              <a:rPr kumimoji="1" lang="en-US" altLang="ja-JP" sz="2000" dirty="0"/>
            </a:br>
            <a:r>
              <a:rPr kumimoji="1" lang="en-US" altLang="ja-JP" sz="2000" dirty="0"/>
              <a:t>necessary.</a:t>
            </a:r>
          </a:p>
        </p:txBody>
      </p:sp>
    </p:spTree>
    <p:extLst>
      <p:ext uri="{BB962C8B-B14F-4D97-AF65-F5344CB8AC3E}">
        <p14:creationId xmlns:p14="http://schemas.microsoft.com/office/powerpoint/2010/main" val="1525549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(3) Volumetric Strain Smoothing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400" dirty="0"/>
              <a:t>Treat the </a:t>
            </a:r>
            <a:r>
              <a:rPr lang="en-US" altLang="ja-JP" sz="2400" dirty="0">
                <a:solidFill>
                  <a:srgbClr val="0000CC"/>
                </a:solidFill>
              </a:rPr>
              <a:t>overall mean</a:t>
            </a:r>
            <a:r>
              <a:rPr lang="en-US" altLang="ja-JP" sz="2400" dirty="0"/>
              <a:t> vol. strain of all sub-elements </a:t>
            </a:r>
            <a:br>
              <a:rPr lang="en-US" altLang="ja-JP" sz="2400" dirty="0"/>
            </a:br>
            <a:r>
              <a:rPr lang="en-US" altLang="ja-JP" sz="2400" dirty="0"/>
              <a:t>as the uniform element vol. strain (i.e., same approach as SRI elements).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4B9E3BA-4049-463D-AA26-1B00F3CFE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35158"/>
            <a:ext cx="4627086" cy="40060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1F3089-D755-4278-83D7-30AA905891D9}"/>
              </a:ext>
            </a:extLst>
          </p:cNvPr>
          <p:cNvSpPr txBox="1"/>
          <p:nvPr/>
        </p:nvSpPr>
        <p:spPr>
          <a:xfrm>
            <a:off x="75990" y="782934"/>
            <a:ext cx="2534668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</a:t>
            </a:r>
            <a:r>
              <a:rPr lang="en-US" altLang="ja-JP" sz="2000" dirty="0"/>
              <a:t>spatial order of </a:t>
            </a:r>
            <a:br>
              <a:rPr lang="en-US" altLang="ja-JP" sz="2000" dirty="0"/>
            </a:br>
            <a:r>
              <a:rPr lang="en-US" altLang="ja-JP" sz="2000" dirty="0"/>
              <a:t>v</a:t>
            </a:r>
            <a:r>
              <a:rPr kumimoji="1" lang="en-US" altLang="ja-JP" sz="2000" dirty="0"/>
              <a:t>ol. strain should be </a:t>
            </a:r>
            <a:br>
              <a:rPr kumimoji="1" lang="en-US" altLang="ja-JP" sz="2000" dirty="0"/>
            </a:br>
            <a:r>
              <a:rPr kumimoji="1" lang="en-US" altLang="ja-JP" sz="2000" dirty="0"/>
              <a:t>lower than that of </a:t>
            </a:r>
            <a:br>
              <a:rPr kumimoji="1" lang="en-US" altLang="ja-JP" sz="2000" dirty="0"/>
            </a:br>
            <a:r>
              <a:rPr kumimoji="1" lang="en-US" altLang="ja-JP" sz="2000" dirty="0"/>
              <a:t>dev. </a:t>
            </a:r>
            <a:r>
              <a:rPr lang="en-US" altLang="ja-JP" sz="2000" dirty="0"/>
              <a:t>s</a:t>
            </a:r>
            <a:r>
              <a:rPr kumimoji="1" lang="en-US" altLang="ja-JP" sz="2000" dirty="0"/>
              <a:t>train to avoid</a:t>
            </a:r>
            <a:br>
              <a:rPr kumimoji="1" lang="en-US" altLang="ja-JP" sz="2000" dirty="0"/>
            </a:br>
            <a:r>
              <a:rPr kumimoji="1" lang="en-US" altLang="ja-JP" sz="2000" dirty="0"/>
              <a:t>volumetric locking.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8273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sz="2800" dirty="0"/>
              <a:t>Number of journal papers written </a:t>
            </a:r>
            <a:r>
              <a:rPr kumimoji="1" lang="en-US" altLang="ja-JP" sz="2800" b="1" dirty="0"/>
              <a:t>in English </a:t>
            </a:r>
            <a:br>
              <a:rPr kumimoji="1" lang="en-US" altLang="ja-JP" sz="2800" dirty="0"/>
            </a:br>
            <a:r>
              <a:rPr kumimoji="1" lang="en-US" altLang="ja-JP" sz="2800" dirty="0"/>
              <a:t>whose </a:t>
            </a:r>
            <a:r>
              <a:rPr kumimoji="1" lang="en-US" altLang="ja-JP" sz="2800" b="1" dirty="0"/>
              <a:t>title</a:t>
            </a:r>
            <a:r>
              <a:rPr kumimoji="1" lang="en-US" altLang="ja-JP" sz="2800" dirty="0"/>
              <a:t> contains “</a:t>
            </a:r>
            <a:r>
              <a:rPr kumimoji="1" lang="en-US" altLang="ja-JP" sz="2800" b="1" dirty="0">
                <a:solidFill>
                  <a:srgbClr val="7030A0"/>
                </a:solidFill>
              </a:rPr>
              <a:t>smoothed finite element</a:t>
            </a:r>
            <a:r>
              <a:rPr kumimoji="1" lang="en-US" altLang="ja-JP" sz="2800" dirty="0"/>
              <a:t>”: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r">
              <a:buNone/>
            </a:pPr>
            <a:r>
              <a:rPr kumimoji="1" lang="en-US" altLang="ja-JP" sz="2000" dirty="0"/>
              <a:t>(inquired at Google Scholar)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BAB005-8E85-496C-918E-74D1A746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371978" y="5553236"/>
            <a:ext cx="8388931" cy="742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</a:t>
            </a:r>
            <a:r>
              <a:rPr kumimoji="1" lang="en-US" altLang="ja-JP" sz="2800" dirty="0">
                <a:solidFill>
                  <a:srgbClr val="FF0000"/>
                </a:solidFill>
              </a:rPr>
              <a:t> S-FEM is </a:t>
            </a:r>
            <a:r>
              <a:rPr lang="en-US" altLang="ja-JP" sz="2800" dirty="0">
                <a:solidFill>
                  <a:srgbClr val="FF0000"/>
                </a:solidFill>
              </a:rPr>
              <a:t>expanding continuously.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C7459E3-AC2B-45B6-8468-4EB72FC34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794082" cy="39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(4) Combining with SRI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kumimoji="1" lang="en-US" altLang="ja-JP" sz="2400" dirty="0"/>
              </a:p>
              <a:p>
                <a:r>
                  <a:rPr lang="en-US" altLang="ja-JP" sz="2400" dirty="0"/>
                  <a:t>Apply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SRI</a:t>
                </a:r>
                <a:r>
                  <a:rPr lang="en-US" altLang="ja-JP" sz="2400" dirty="0"/>
                  <a:t> method to combine the Dev. &amp; Vol. parts</a:t>
                </a:r>
                <a:br>
                  <a:rPr lang="en-US" altLang="ja-JP" sz="2400" dirty="0"/>
                </a:br>
                <a:r>
                  <a:rPr lang="en-US" altLang="ja-JP" sz="2400" dirty="0"/>
                  <a:t>and obtain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br>
                  <a:rPr lang="en-US" altLang="ja-JP" sz="2400" dirty="0"/>
                </a:b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9572" y="862217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Deviatoric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9572" y="3158092"/>
            <a:ext cx="138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Volumetric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670976" y="3104964"/>
            <a:ext cx="1214980" cy="9220"/>
          </a:xfrm>
          <a:prstGeom prst="straightConnector1">
            <a:avLst/>
          </a:prstGeom>
          <a:ln w="152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 rot="7724393">
            <a:off x="3578361" y="3597513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652120" y="2610456"/>
                <a:ext cx="3657411" cy="1007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2800" dirty="0"/>
                  <a:t>I</a:t>
                </a:r>
                <a:r>
                  <a:rPr kumimoji="1" lang="en-US" altLang="ja-JP" sz="2800" dirty="0"/>
                  <a:t>nternal force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endParaRPr kumimoji="1" lang="en-US" altLang="ja-JP" sz="2800" b="0" dirty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sz="2800" dirty="0"/>
                  <a:t>Stiffness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800" dirty="0"/>
                  <a:t> 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610456"/>
                <a:ext cx="3657411" cy="1007455"/>
              </a:xfrm>
              <a:prstGeom prst="rect">
                <a:avLst/>
              </a:prstGeom>
              <a:blipFill>
                <a:blip r:embed="rId5"/>
                <a:stretch>
                  <a:fillRect l="-2833" t="-4242" b="-1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 rot="13731444">
            <a:off x="3578360" y="2462180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7E0CC96-6BFE-408D-ADD6-E13952A69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738734"/>
            <a:ext cx="2700300" cy="233784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7CF3DB3-3AB3-4680-891B-846AC1204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" y="3022553"/>
            <a:ext cx="2700301" cy="23378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254F21-179B-4A16-89BD-86522788A10B}"/>
              </a:ext>
            </a:extLst>
          </p:cNvPr>
          <p:cNvSpPr txBox="1"/>
          <p:nvPr/>
        </p:nvSpPr>
        <p:spPr>
          <a:xfrm>
            <a:off x="3998999" y="290490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SRI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50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 of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dirty="0">
                <a:solidFill>
                  <a:srgbClr val="FF0000"/>
                </a:solidFill>
                <a:latin typeface="+mj-lt"/>
              </a:rPr>
              <a:t>SelectiveCS-FEM-T10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953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Bending of </a:t>
            </a:r>
            <a:r>
              <a:rPr kumimoji="1" lang="en-US" altLang="ja-JP" sz="3200" dirty="0" err="1"/>
              <a:t>Hyperelastic</a:t>
            </a:r>
            <a:r>
              <a:rPr kumimoji="1" lang="en-US" altLang="ja-JP" sz="3200" dirty="0"/>
              <a:t> Cantilever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</a:p>
              <a:p>
                <a:r>
                  <a:rPr lang="en-US" altLang="ja-JP" sz="2800" dirty="0"/>
                  <a:t>Initial 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en-US" altLang="ja-JP" sz="2800" dirty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/>
                  <a:t>Compared to </a:t>
                </a:r>
                <a:r>
                  <a:rPr kumimoji="1" lang="en-US" altLang="ja-JP" sz="2800" dirty="0">
                    <a:solidFill>
                      <a:srgbClr val="FF9900"/>
                    </a:solidFill>
                  </a:rPr>
                  <a:t>ABAQUS C3D10MH</a:t>
                </a:r>
                <a:r>
                  <a:rPr kumimoji="1" lang="en-US" altLang="ja-JP" sz="2800" dirty="0"/>
                  <a:t> (modified hybrid T10 element) with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5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2450BF-F1CF-4D33-AEBF-AB9A5D60E440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698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Bending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Cantilever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deflection disp.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FAF60F-ADA2-4E27-A709-373EBA384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94090"/>
            <a:ext cx="3897630" cy="44805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A17B50-BEFB-4F2C-95EE-C35650500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8" y="1012955"/>
            <a:ext cx="3805904" cy="4468273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988C8E9-599A-440F-A748-C400330666A4}"/>
              </a:ext>
            </a:extLst>
          </p:cNvPr>
          <p:cNvSpPr/>
          <p:nvPr/>
        </p:nvSpPr>
        <p:spPr>
          <a:xfrm>
            <a:off x="984046" y="5632110"/>
            <a:ext cx="7164796" cy="56919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No volumetric </a:t>
            </a:r>
            <a:r>
              <a:rPr lang="en-US" altLang="ja-JP" sz="2800" dirty="0">
                <a:solidFill>
                  <a:schemeClr val="tx1"/>
                </a:solidFill>
              </a:rPr>
              <a:t>l</a:t>
            </a:r>
            <a:r>
              <a:rPr kumimoji="1" lang="en-US" altLang="ja-JP" sz="2800" dirty="0">
                <a:solidFill>
                  <a:schemeClr val="tx1"/>
                </a:solidFill>
              </a:rPr>
              <a:t>ocking is observed.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59D511-B4D7-439C-A131-6C210375C464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EDCD8A-DAC6-4ECD-B1F0-5E181CF6A9C7}"/>
              </a:ext>
            </a:extLst>
          </p:cNvPr>
          <p:cNvSpPr txBox="1"/>
          <p:nvPr/>
        </p:nvSpPr>
        <p:spPr>
          <a:xfrm>
            <a:off x="5543370" y="3681028"/>
            <a:ext cx="1741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F70DBF-6497-432A-A579-49A7908C3BE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4469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Bending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Cantilever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pressure dist.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FFC9B8-6DD6-4E4F-9C06-01F05A295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8" y="1040993"/>
            <a:ext cx="3805904" cy="44682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3960F1-4939-4833-A139-7762AE1B8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6732"/>
            <a:ext cx="3897630" cy="448056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48B11A5-DF8C-4834-9894-C879D6A96782}"/>
              </a:ext>
            </a:extLst>
          </p:cNvPr>
          <p:cNvSpPr/>
          <p:nvPr/>
        </p:nvSpPr>
        <p:spPr>
          <a:xfrm>
            <a:off x="984046" y="5481228"/>
            <a:ext cx="7164796" cy="88835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Almost the same pressure distributions</a:t>
            </a:r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>
                <a:solidFill>
                  <a:schemeClr val="tx1"/>
                </a:solidFill>
              </a:rPr>
              <a:t>with no checkerboarding.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189A3-90EA-4BF8-9FDC-DC1CA022A128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76DEC4-D660-4E1B-A90F-A44B9A120A73}"/>
              </a:ext>
            </a:extLst>
          </p:cNvPr>
          <p:cNvSpPr txBox="1"/>
          <p:nvPr/>
        </p:nvSpPr>
        <p:spPr>
          <a:xfrm>
            <a:off x="5543370" y="3681028"/>
            <a:ext cx="1741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E3B8935-1966-405A-950A-8E0276999FA7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8441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Bending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Cantilever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Mises stress dist.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189A3-90EA-4BF8-9FDC-DC1CA022A128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76DEC4-D660-4E1B-A90F-A44B9A120A73}"/>
              </a:ext>
            </a:extLst>
          </p:cNvPr>
          <p:cNvSpPr txBox="1"/>
          <p:nvPr/>
        </p:nvSpPr>
        <p:spPr>
          <a:xfrm>
            <a:off x="5543370" y="3681028"/>
            <a:ext cx="1741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126C45-37A4-4631-9000-22AE71B52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8" y="1040596"/>
            <a:ext cx="4094046" cy="444063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B37DCC1-2744-4112-9C2E-069C197E6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72" y="980728"/>
            <a:ext cx="3790224" cy="4572508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48B11A5-DF8C-4834-9894-C879D6A96782}"/>
              </a:ext>
            </a:extLst>
          </p:cNvPr>
          <p:cNvSpPr/>
          <p:nvPr/>
        </p:nvSpPr>
        <p:spPr>
          <a:xfrm>
            <a:off x="984046" y="5625244"/>
            <a:ext cx="7164796" cy="624950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Almost the same </a:t>
            </a:r>
            <a:r>
              <a:rPr lang="en-US" altLang="ja-JP" sz="2800" dirty="0">
                <a:solidFill>
                  <a:schemeClr val="tx1"/>
                </a:solidFill>
              </a:rPr>
              <a:t>Mises stress</a:t>
            </a:r>
            <a:r>
              <a:rPr kumimoji="1" lang="en-US" altLang="ja-JP" sz="2800" dirty="0">
                <a:solidFill>
                  <a:schemeClr val="tx1"/>
                </a:solidFill>
              </a:rPr>
              <a:t> distributions</a:t>
            </a:r>
            <a:r>
              <a:rPr lang="en-US" altLang="ja-JP" sz="2800" dirty="0">
                <a:solidFill>
                  <a:schemeClr val="tx1"/>
                </a:solidFill>
              </a:rPr>
              <a:t>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A405F5-E7EE-4543-A783-FAF1AA17B3B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1B7B88-DE9B-45C5-95C0-5E976DF37374}"/>
              </a:ext>
            </a:extLst>
          </p:cNvPr>
          <p:cNvSpPr txBox="1"/>
          <p:nvPr/>
        </p:nvSpPr>
        <p:spPr>
          <a:xfrm>
            <a:off x="1667794" y="38334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D94687-9BB2-47B4-B233-2468788FF1B6}"/>
              </a:ext>
            </a:extLst>
          </p:cNvPr>
          <p:cNvSpPr txBox="1"/>
          <p:nvPr/>
        </p:nvSpPr>
        <p:spPr>
          <a:xfrm>
            <a:off x="5695770" y="3833428"/>
            <a:ext cx="1741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04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/>
              </a:p>
              <a:p>
                <a:r>
                  <a:rPr lang="en-US" altLang="ja-JP" sz="2800" dirty="0"/>
                  <a:t>Enforce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axial displacement </a:t>
                </a:r>
                <a:r>
                  <a:rPr lang="en-US" altLang="ja-JP" sz="2800" dirty="0"/>
                  <a:t>on the top face.</a:t>
                </a: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/>
                  <a:t>．</a:t>
                </a:r>
                <a:endParaRPr lang="en-US" altLang="ja-JP" sz="2800" dirty="0"/>
              </a:p>
              <a:p>
                <a:r>
                  <a:rPr lang="en-US" altLang="ja-JP" sz="2800" dirty="0"/>
                  <a:t>Compare results with ABAQUS T10 hybrid elements </a:t>
                </a:r>
                <a:r>
                  <a:rPr lang="en-US" altLang="ja-JP" sz="2400" dirty="0"/>
                  <a:t>(C3D10H, C3D10MH, C3D10HS) </a:t>
                </a:r>
                <a:r>
                  <a:rPr lang="en-US" altLang="ja-JP" sz="2800" dirty="0"/>
                  <a:t>using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3103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F88664-E4A7-477C-8C20-08405CCDCDB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661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878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24%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732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Unnaturally</a:t>
            </a:r>
            <a:br>
              <a:rPr lang="en-US" altLang="ja-JP" sz="2000" dirty="0"/>
            </a:br>
            <a:r>
              <a:rPr lang="en-US" altLang="ja-JP" sz="2000" dirty="0"/>
              <a:t>oscillating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  <a:br>
              <a:rPr lang="en-US" altLang="ja-JP" sz="2000" dirty="0"/>
            </a:br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317FBA8-AE00-4227-8AD2-E71A715113E9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0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934" y="3002923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43%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7" name="cylinder2-c36-m">
            <a:hlinkClick r:id="" action="ppaction://media"/>
            <a:extLst>
              <a:ext uri="{FF2B5EF4-FFF2-40B4-BE49-F238E27FC236}">
                <a16:creationId xmlns:a16="http://schemas.microsoft.com/office/drawing/2014/main" id="{39CD9716-E5D8-4D3B-A494-EE0656C75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657225"/>
            <a:ext cx="6019448" cy="5740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18138" y="657224"/>
            <a:ext cx="1938307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Smooth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</a:p>
          <a:p>
            <a:pPr algn="ctr"/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except 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F3BB38-9D82-400F-8B5E-DB22CE5B99AB}"/>
              </a:ext>
            </a:extLst>
          </p:cNvPr>
          <p:cNvSpPr txBox="1"/>
          <p:nvPr/>
        </p:nvSpPr>
        <p:spPr>
          <a:xfrm>
            <a:off x="176320" y="4303856"/>
            <a:ext cx="1552028" cy="193899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robust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989D84-1AD8-4014-97AA-BC2A49F4B4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6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6960" y="4288912"/>
            <a:ext cx="1741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1277488"/>
            <a:ext cx="2396109" cy="30114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FF2A42-A6BC-4E24-8FDE-9B62F4EA1681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741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S-FEMs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Solid mechanics</a:t>
            </a:r>
          </a:p>
          <a:p>
            <a:pPr marL="0" indent="0">
              <a:buNone/>
            </a:pPr>
            <a:r>
              <a:rPr lang="en-US" altLang="ja-JP" sz="2000" dirty="0"/>
              <a:t>         </a:t>
            </a:r>
            <a:r>
              <a:rPr lang="en-US" altLang="ja-JP" sz="2000" dirty="0">
                <a:solidFill>
                  <a:srgbClr val="FF0000"/>
                </a:solidFill>
              </a:rPr>
              <a:t>Static Implicit</a:t>
            </a:r>
            <a:r>
              <a:rPr lang="en-US" altLang="ja-JP" sz="2000" dirty="0"/>
              <a:t>                   Dynamic Explicit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Electrostatic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F7D50-029A-4622-8C97-C117972B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88" y="1340768"/>
            <a:ext cx="3093552" cy="28604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msmpeg4v2">
            <a:hlinkClick r:id="" action="ppaction://media"/>
            <a:extLst>
              <a:ext uri="{FF2B5EF4-FFF2-40B4-BE49-F238E27FC236}">
                <a16:creationId xmlns:a16="http://schemas.microsoft.com/office/drawing/2014/main" id="{3CC25547-C620-4E2F-92DA-221D4ABE4B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r="27388"/>
          <a:stretch/>
        </p:blipFill>
        <p:spPr>
          <a:xfrm>
            <a:off x="6162149" y="1340768"/>
            <a:ext cx="2728602" cy="5054061"/>
          </a:xfrm>
          <a:prstGeom prst="rect">
            <a:avLst/>
          </a:prstGeom>
        </p:spPr>
      </p:pic>
      <p:pic>
        <p:nvPicPr>
          <p:cNvPr id="5" name="sliced">
            <a:hlinkClick r:id="" action="ppaction://media"/>
            <a:extLst>
              <a:ext uri="{FF2B5EF4-FFF2-40B4-BE49-F238E27FC236}">
                <a16:creationId xmlns:a16="http://schemas.microsoft.com/office/drawing/2014/main" id="{D7632BA4-83C2-4D84-B5F8-4399340625D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1672" t="50017" r="13151"/>
          <a:stretch>
            <a:fillRect/>
          </a:stretch>
        </p:blipFill>
        <p:spPr>
          <a:xfrm>
            <a:off x="2375756" y="4579631"/>
            <a:ext cx="4164558" cy="1815198"/>
          </a:xfrm>
          <a:prstGeom prst="rect">
            <a:avLst/>
          </a:prstGeom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5576" r="3425" b="16106"/>
          <a:stretch/>
        </p:blipFill>
        <p:spPr>
          <a:xfrm>
            <a:off x="3171332" y="1844824"/>
            <a:ext cx="3560908" cy="19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6957" y="4288912"/>
            <a:ext cx="1741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72"/>
            <a:ext cx="2396109" cy="3011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D13299B-6423-4220-A518-3DEDA7B77A98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6067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nodal reaction force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399" y="4288912"/>
            <a:ext cx="1696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8742" y="5228802"/>
            <a:ext cx="48926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ABAQUS C3D10H and C3D10HS </a:t>
            </a:r>
            <a:br>
              <a:rPr kumimoji="1" lang="en-US" altLang="ja-JP" sz="2400" dirty="0"/>
            </a:br>
            <a:r>
              <a:rPr kumimoji="1" lang="en-US" altLang="ja-JP" sz="2400" dirty="0"/>
              <a:t>suffer from nodal force oscillation.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08820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1DBDAA-F9A4-42BE-BC31-813D69F6CCCC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1266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b="0" dirty="0"/>
              </a:p>
              <a:p>
                <a:r>
                  <a:rPr lang="en-US" altLang="ja-JP" sz="2800" b="0" dirty="0" err="1"/>
                  <a:t>Arruda</a:t>
                </a:r>
                <a:r>
                  <a:rPr lang="en-US" altLang="ja-JP" sz="2800" b="0" dirty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/>
                  <a:t>yperelastic</a:t>
                </a:r>
                <a:r>
                  <a:rPr lang="en-US" altLang="ja-JP" sz="2800" b="0" dirty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/>
                  <a:t>aterial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en-US" altLang="ja-JP" sz="2800" dirty="0"/>
                  <a:t>).</a:t>
                </a:r>
              </a:p>
              <a:p>
                <a:r>
                  <a:rPr lang="en-US" altLang="ja-JP" sz="2800" dirty="0"/>
                  <a:t>Applying pressure on ¼ of the top face.</a:t>
                </a:r>
              </a:p>
              <a:p>
                <a:r>
                  <a:rPr lang="en-US" altLang="ja-JP" sz="2800" dirty="0"/>
                  <a:t>Compared to 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ABAQUS C3D10MH </a:t>
                </a:r>
                <a:r>
                  <a:rPr lang="en-US" altLang="ja-JP" sz="2800" dirty="0"/>
                  <a:t>with the same unstructured T10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4423FD-BB82-4A95-9D70-54AE000A8188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9643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35496" y="316942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0.7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7" name="block-10mh-p">
            <a:hlinkClick r:id="" action="ppaction://media"/>
            <a:extLst>
              <a:ext uri="{FF2B5EF4-FFF2-40B4-BE49-F238E27FC236}">
                <a16:creationId xmlns:a16="http://schemas.microsoft.com/office/drawing/2014/main" id="{6878317D-A500-4A38-B00A-DB0E00A44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008" y="667098"/>
            <a:ext cx="6704484" cy="568913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EAEBC1-9726-4E63-81ED-EC67235CC43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0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35496" y="316942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0.7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6" name="c3d10mh-mises">
            <a:hlinkClick r:id="" action="ppaction://media"/>
            <a:extLst>
              <a:ext uri="{FF2B5EF4-FFF2-40B4-BE49-F238E27FC236}">
                <a16:creationId xmlns:a16="http://schemas.microsoft.com/office/drawing/2014/main" id="{E55083D7-A551-4630-8D17-7E5E3A380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0235" y="623886"/>
            <a:ext cx="6546241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AD9DEE-D448-4D1F-BBC8-65D4B8F4EDE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28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96972" y="282564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1.3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FD8E1-DF7D-432F-914F-697BF7A12C46}"/>
              </a:ext>
            </a:extLst>
          </p:cNvPr>
          <p:cNvSpPr txBox="1"/>
          <p:nvPr/>
        </p:nvSpPr>
        <p:spPr>
          <a:xfrm>
            <a:off x="176320" y="4303856"/>
            <a:ext cx="1552028" cy="1938992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robust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pic>
        <p:nvPicPr>
          <p:cNvPr id="7" name="block-v36-p">
            <a:hlinkClick r:id="" action="ppaction://media"/>
            <a:extLst>
              <a:ext uri="{FF2B5EF4-FFF2-40B4-BE49-F238E27FC236}">
                <a16:creationId xmlns:a16="http://schemas.microsoft.com/office/drawing/2014/main" id="{0F64EA35-B105-431F-B34E-8B036435C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272" y="657224"/>
            <a:ext cx="6736224" cy="56892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4B4EA9-7513-4446-B7A4-F1D17285357C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31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FD8E1-DF7D-432F-914F-697BF7A12C46}"/>
              </a:ext>
            </a:extLst>
          </p:cNvPr>
          <p:cNvSpPr txBox="1"/>
          <p:nvPr/>
        </p:nvSpPr>
        <p:spPr>
          <a:xfrm>
            <a:off x="359532" y="3248980"/>
            <a:ext cx="1875400" cy="1631216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The present</a:t>
            </a:r>
            <a:br>
              <a:rPr lang="en-US" altLang="ja-JP" sz="2000" dirty="0"/>
            </a:br>
            <a:r>
              <a:rPr lang="en-US" altLang="ja-JP" sz="2000" dirty="0"/>
              <a:t>element</a:t>
            </a:r>
            <a:br>
              <a:rPr lang="en-US" altLang="ja-JP" sz="2000" dirty="0"/>
            </a:br>
            <a:r>
              <a:rPr lang="en-US" altLang="ja-JP" sz="2000" dirty="0"/>
              <a:t>presents </a:t>
            </a:r>
            <a:r>
              <a:rPr lang="en-US" altLang="ja-JP" sz="2000" dirty="0">
                <a:solidFill>
                  <a:srgbClr val="FF0000"/>
                </a:solidFill>
              </a:rPr>
              <a:t>Mises stress oscillation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pic>
        <p:nvPicPr>
          <p:cNvPr id="9" name="v36-mises">
            <a:hlinkClick r:id="" action="ppaction://media"/>
            <a:extLst>
              <a:ext uri="{FF2B5EF4-FFF2-40B4-BE49-F238E27FC236}">
                <a16:creationId xmlns:a16="http://schemas.microsoft.com/office/drawing/2014/main" id="{78AEE8DE-AFCD-4FB7-AAC1-288295D55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932" y="661013"/>
            <a:ext cx="6889118" cy="57409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98273E-65D2-4BDA-9573-E88AF43FC08B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45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2D67D3-7869-4E93-81C0-A2442715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E8C734-14A0-4CFF-A4EF-BE952F2E7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dist.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0.7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pressre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400" dirty="0"/>
              <a:t>        </a:t>
            </a:r>
            <a:r>
              <a:rPr kumimoji="1" lang="en-US" altLang="ja-JP" sz="2400" dirty="0">
                <a:solidFill>
                  <a:srgbClr val="FF9900"/>
                </a:solidFill>
              </a:rPr>
              <a:t>ABAQUS C3D10MH</a:t>
            </a:r>
            <a:r>
              <a:rPr kumimoji="1" lang="en-US" altLang="ja-JP" sz="2400" dirty="0"/>
              <a:t>              </a:t>
            </a:r>
            <a:r>
              <a:rPr lang="en-US" altLang="ja-JP" sz="2400" dirty="0">
                <a:solidFill>
                  <a:srgbClr val="FF0000"/>
                </a:solidFill>
              </a:rPr>
              <a:t>   </a:t>
            </a:r>
            <a:r>
              <a:rPr kumimoji="1" lang="en-US" altLang="ja-JP" sz="2400" dirty="0">
                <a:solidFill>
                  <a:srgbClr val="FF0000"/>
                </a:solidFill>
              </a:rPr>
              <a:t>SelectiveCS-FEM-T10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A76B3F-B641-4BF4-BFC6-3314C4FB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3035C5B-2318-4D9E-AFED-5167DC2EFBDA}"/>
              </a:ext>
            </a:extLst>
          </p:cNvPr>
          <p:cNvSpPr/>
          <p:nvPr/>
        </p:nvSpPr>
        <p:spPr>
          <a:xfrm>
            <a:off x="0" y="5301208"/>
            <a:ext cx="9144000" cy="9329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</a:rPr>
              <a:t>Less smoothed Mises stress is observed in SelectiveCS-FEM-T10.</a:t>
            </a:r>
            <a:br>
              <a:rPr lang="en-US" altLang="ja-JP" sz="2400" dirty="0">
                <a:solidFill>
                  <a:srgbClr val="0000CC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Further improvement is still required.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1530A8B-DE19-43D9-8CE7-95A1989A2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68766"/>
            <a:ext cx="4585082" cy="382090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C852AD1-1C4E-47DB-BABE-F30A4FF1F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" y="1068765"/>
            <a:ext cx="4342781" cy="382090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4EA446-2017-4560-B40A-C3DFCB715AC0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931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Characteristics of SelectiveCS-FEM-T10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</a:t>
            </a:r>
            <a:r>
              <a:rPr lang="en-US" altLang="ja-JP" sz="2400" dirty="0"/>
              <a:t>Accurate</a:t>
            </a:r>
            <a:br>
              <a:rPr lang="en-US" altLang="ja-JP" sz="2400" dirty="0"/>
            </a:br>
            <a:r>
              <a:rPr lang="en-US" altLang="ja-JP" sz="2400" dirty="0"/>
              <a:t> (</a:t>
            </a:r>
            <a:r>
              <a:rPr lang="en-US" altLang="ja-JP" dirty="0"/>
              <a:t>no l</a:t>
            </a:r>
            <a:r>
              <a:rPr lang="en-US" altLang="ja-JP" sz="2400" dirty="0"/>
              <a:t>ocking, no checkerboarding, no force oscillation).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Robust (long-lasting</a:t>
            </a:r>
            <a:r>
              <a:rPr lang="ja-JP" altLang="en-US" dirty="0"/>
              <a:t> </a:t>
            </a:r>
            <a:r>
              <a:rPr lang="en-US" altLang="ja-JP" dirty="0"/>
              <a:t>in large deformation).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No increase in DOF (No static condensation).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Same memory &amp; CPU costs as the other T10 elements.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Implementable to commercial FE codes</a:t>
            </a:r>
            <a:br>
              <a:rPr lang="en-US" altLang="ja-JP" dirty="0"/>
            </a:br>
            <a:r>
              <a:rPr lang="en-US" altLang="ja-JP" dirty="0"/>
              <a:t> (e.g., ABAQUS UEL).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✗ </a:t>
            </a:r>
            <a:r>
              <a:rPr lang="en-US" altLang="ja-JP" sz="2400" dirty="0"/>
              <a:t>Mises stress oscillation in same extreme analyses.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✗ </a:t>
            </a:r>
            <a:r>
              <a:rPr lang="en-US" altLang="ja-JP" sz="2400" dirty="0"/>
              <a:t>No longer a T4 formulation.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3E05FF-F656-47C1-B6A0-9B5B9380F0F8}"/>
              </a:ext>
            </a:extLst>
          </p:cNvPr>
          <p:cNvSpPr txBox="1"/>
          <p:nvPr/>
        </p:nvSpPr>
        <p:spPr>
          <a:xfrm>
            <a:off x="966044" y="5334307"/>
            <a:ext cx="72007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SelectiveCS-FEM-T10 is competitive</a:t>
            </a:r>
            <a:br>
              <a:rPr kumimoji="1" lang="en-US" altLang="ja-JP" sz="2400" dirty="0">
                <a:solidFill>
                  <a:srgbClr val="0000CC"/>
                </a:solidFill>
              </a:rPr>
            </a:br>
            <a:r>
              <a:rPr kumimoji="1" lang="en-US" altLang="ja-JP" sz="2400" dirty="0">
                <a:solidFill>
                  <a:srgbClr val="0000CC"/>
                </a:solidFill>
              </a:rPr>
              <a:t>with the best ABAQUS T10 element, C3D10MH.</a:t>
            </a:r>
          </a:p>
        </p:txBody>
      </p:sp>
    </p:spTree>
    <p:extLst>
      <p:ext uri="{BB962C8B-B14F-4D97-AF65-F5344CB8AC3E}">
        <p14:creationId xmlns:p14="http://schemas.microsoft.com/office/powerpoint/2010/main" val="893312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hyper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stably.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One-sentence summary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rgbClr val="0000CC"/>
                </a:solidFill>
              </a:rPr>
              <a:t>SelectiveCS-FEM-T10 is already good enough for practical use as compared to ABAQUS Tet elements.</a:t>
            </a: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None/>
            </a:pPr>
            <a:r>
              <a:rPr lang="en-US" altLang="ja-JP" b="1" dirty="0">
                <a:solidFill>
                  <a:srgbClr val="008000"/>
                </a:solidFill>
              </a:rPr>
              <a:t>Please consider implementing 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b="1" dirty="0">
                <a:solidFill>
                  <a:srgbClr val="008000"/>
                </a:solidFill>
              </a:rPr>
              <a:t>SelectiveCS-FEM-T10 to your in-house code. 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b="1" dirty="0">
                <a:solidFill>
                  <a:srgbClr val="008000"/>
                </a:solidFill>
              </a:rPr>
              <a:t>It’s supremely</a:t>
            </a:r>
            <a:r>
              <a:rPr lang="ja-JP" altLang="en-US" b="1" dirty="0">
                <a:solidFill>
                  <a:srgbClr val="008000"/>
                </a:solidFill>
              </a:rPr>
              <a:t> </a:t>
            </a:r>
            <a:r>
              <a:rPr lang="en-US" altLang="ja-JP" b="1" dirty="0">
                <a:solidFill>
                  <a:srgbClr val="008000"/>
                </a:solidFill>
              </a:rPr>
              <a:t>useful &amp; easy to code!!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19112" y="5019563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1AC6FE3-A45E-47DB-A76C-5AF9A3BE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16600" dirty="0"/>
              <a:t>Appendix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0225DB-9E03-47A3-945A-F7DAD20C8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9739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86B636-9F1F-4B04-828E-F8D3A613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Differences between Old and New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08D538-C80E-4D6F-85F1-E0795EBBD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The new formulation has </a:t>
            </a:r>
            <a:r>
              <a:rPr lang="en-US" altLang="ja-JP" dirty="0">
                <a:solidFill>
                  <a:srgbClr val="FF0000"/>
                </a:solidFill>
              </a:rPr>
              <a:t>NO dummy </a:t>
            </a:r>
            <a:r>
              <a:rPr lang="en-US" altLang="ja-JP" sz="3200" dirty="0">
                <a:solidFill>
                  <a:srgbClr val="FF0000"/>
                </a:solidFill>
              </a:rPr>
              <a:t>node </a:t>
            </a:r>
            <a:r>
              <a:rPr lang="en-US" altLang="ja-JP" dirty="0"/>
              <a:t>at the center of an element.</a:t>
            </a:r>
          </a:p>
          <a:p>
            <a:pPr lvl="1"/>
            <a:r>
              <a:rPr lang="en-US" altLang="ja-JP" dirty="0"/>
              <a:t>Fewer sub-elements and edges.</a:t>
            </a:r>
          </a:p>
          <a:p>
            <a:pPr lvl="1"/>
            <a:r>
              <a:rPr lang="en-US" altLang="ja-JP" dirty="0"/>
              <a:t>Asymmetric element.</a:t>
            </a:r>
          </a:p>
          <a:p>
            <a:pPr lvl="1"/>
            <a:endParaRPr lang="en-US" altLang="ja-JP" sz="1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The new formulation has </a:t>
            </a:r>
            <a:r>
              <a:rPr kumimoji="1" lang="en-US" altLang="ja-JP" dirty="0">
                <a:solidFill>
                  <a:srgbClr val="FF0000"/>
                </a:solidFill>
              </a:rPr>
              <a:t>No ES-FEM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-1</a:t>
            </a:r>
            <a:r>
              <a:rPr lang="en-US" altLang="ja-JP" baseline="300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/>
              <a:t>after ES-FEM. 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Strain &amp; stress evaluation at edges.</a:t>
            </a:r>
          </a:p>
          <a:p>
            <a:pPr lvl="1"/>
            <a:r>
              <a:rPr lang="en-US" altLang="ja-JP" dirty="0"/>
              <a:t>No strain smoothing at frame edges.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/>
          </a:p>
          <a:p>
            <a:pPr marL="0" indent="0" algn="ctr">
              <a:buNone/>
            </a:pPr>
            <a:r>
              <a:rPr lang="en-US" altLang="ja-JP" sz="2400" dirty="0"/>
              <a:t>Its reason has not revealed yet.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4E8082-B086-4B77-B50B-CFD7BF84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42A7637-E360-483A-BD6B-DEE4AFA60EBC}"/>
              </a:ext>
            </a:extLst>
          </p:cNvPr>
          <p:cNvSpPr/>
          <p:nvPr/>
        </p:nvSpPr>
        <p:spPr>
          <a:xfrm>
            <a:off x="71500" y="4257624"/>
            <a:ext cx="9000999" cy="1475632"/>
          </a:xfrm>
          <a:prstGeom prst="roundRect">
            <a:avLst>
              <a:gd name="adj" fmla="val 144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Intuitively, the lack of </a:t>
            </a:r>
            <a:r>
              <a:rPr lang="en-US" altLang="ja-JP" sz="2800" dirty="0">
                <a:solidFill>
                  <a:srgbClr val="0000CC"/>
                </a:solidFill>
              </a:rPr>
              <a:t>element symmetry</a:t>
            </a:r>
            <a:r>
              <a:rPr lang="en-US" altLang="ja-JP" sz="2800" dirty="0">
                <a:solidFill>
                  <a:schemeClr val="tx1"/>
                </a:solidFill>
              </a:rPr>
              <a:t> and </a:t>
            </a:r>
            <a:r>
              <a:rPr lang="en-US" altLang="ja-JP" sz="2800" dirty="0">
                <a:solidFill>
                  <a:srgbClr val="0000CC"/>
                </a:solidFill>
              </a:rPr>
              <a:t>frame edge smoothing</a:t>
            </a:r>
            <a:r>
              <a:rPr lang="en-US" altLang="ja-JP" sz="2800" dirty="0">
                <a:solidFill>
                  <a:schemeClr val="tx1"/>
                </a:solidFill>
              </a:rPr>
              <a:t> is not good for accuracy and stability; however, the new formulation is better in fact.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35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Collapse Analysis of 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Viscoelastic</a:t>
            </a:r>
            <a:r>
              <a:rPr lang="en-US" altLang="ja-JP" sz="3200" dirty="0"/>
              <a:t> Bunny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r>
                  <a:rPr lang="en-US" altLang="ja-JP" sz="2400" dirty="0"/>
                  <a:t>Applying gravity to the Stanford Bunny and let it collapsed by its self-weight.</a:t>
                </a:r>
              </a:p>
              <a:p>
                <a:r>
                  <a:rPr lang="en-US" altLang="ja-JP" sz="2400" dirty="0"/>
                  <a:t>Soft viscoelastic material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=0.3,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Contact is NOT considered.</a:t>
                </a:r>
              </a:p>
              <a:p>
                <a:r>
                  <a:rPr lang="en-US" altLang="ja-JP" sz="2400" dirty="0"/>
                  <a:t>Comparing F-barES-FEM-T4(2) and ABAQUS C3D4H.</a:t>
                </a:r>
                <a:endParaRPr kumimoji="1"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045" b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876449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Viscous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63084" y="623887"/>
            <a:ext cx="198021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# of nodes: 24136</a:t>
            </a:r>
          </a:p>
          <a:p>
            <a:r>
              <a:rPr kumimoji="1" lang="en-US" altLang="ja-JP" sz="1600" dirty="0"/>
              <a:t># of </a:t>
            </a:r>
            <a:r>
              <a:rPr kumimoji="1" lang="en-US" altLang="ja-JP" sz="1600" dirty="0" err="1"/>
              <a:t>elems</a:t>
            </a:r>
            <a:r>
              <a:rPr lang="en-US" altLang="ja-JP" sz="1600" dirty="0"/>
              <a:t>: 126231</a:t>
            </a:r>
            <a:endParaRPr kumimoji="1" lang="ja-JP" altLang="en-US" sz="1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90" y="693738"/>
            <a:ext cx="6350521" cy="34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7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</a:t>
            </a:r>
            <a:b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</a:t>
            </a:r>
            <a:b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Deformation</a:t>
            </a:r>
            <a:br>
              <a:rPr lang="en-US" altLang="ja-JP" sz="2800" dirty="0">
                <a:latin typeface="+mn-lt"/>
              </a:rPr>
            </a:br>
            <a:endParaRPr lang="en-US" altLang="ja-JP" sz="28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54</a:t>
            </a:fld>
            <a:endParaRPr lang="ja-JP" altLang="en-US" dirty="0"/>
          </a:p>
        </p:txBody>
      </p:sp>
      <p:pic>
        <p:nvPicPr>
          <p:cNvPr id="7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3290" y="0"/>
            <a:ext cx="5099050" cy="685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5496" y="3681028"/>
            <a:ext cx="2448106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Because contact</a:t>
            </a:r>
            <a:br>
              <a:rPr kumimoji="1" lang="en-US" altLang="ja-JP" sz="2000" dirty="0"/>
            </a:br>
            <a:r>
              <a:rPr kumimoji="1" lang="en-US" altLang="ja-JP" sz="2000" dirty="0"/>
              <a:t>is not considered,</a:t>
            </a:r>
            <a:br>
              <a:rPr kumimoji="1" lang="en-US" altLang="ja-JP" sz="2000" dirty="0"/>
            </a:br>
            <a:r>
              <a:rPr kumimoji="1" lang="en-US" altLang="ja-JP" sz="2000" dirty="0"/>
              <a:t>the body penetrates</a:t>
            </a:r>
            <a:br>
              <a:rPr kumimoji="1" lang="en-US" altLang="ja-JP" sz="2000" dirty="0"/>
            </a:br>
            <a:r>
              <a:rPr kumimoji="1" lang="en-US" altLang="ja-JP" sz="2000" dirty="0"/>
              <a:t>the feet and </a:t>
            </a:r>
            <a:br>
              <a:rPr kumimoji="1" lang="en-US" altLang="ja-JP" sz="2000" dirty="0"/>
            </a:br>
            <a:r>
              <a:rPr kumimoji="1" lang="en-US" altLang="ja-JP" sz="2000" dirty="0"/>
              <a:t>finally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becomes </a:t>
            </a:r>
            <a:br>
              <a:rPr kumimoji="1" lang="en-US" altLang="ja-JP" sz="2000" dirty="0"/>
            </a:br>
            <a:r>
              <a:rPr kumimoji="1" lang="en-US" altLang="ja-JP" sz="2000" dirty="0"/>
              <a:t>upside downside.</a:t>
            </a:r>
            <a:br>
              <a:rPr kumimoji="1" lang="en-US" altLang="ja-JP" sz="2000" dirty="0"/>
            </a:br>
            <a:r>
              <a:rPr kumimoji="1" lang="en-US" altLang="ja-JP" sz="2000" dirty="0"/>
              <a:t>The analysis lasts</a:t>
            </a:r>
            <a:br>
              <a:rPr kumimoji="1" lang="en-US" altLang="ja-JP" sz="2000" dirty="0"/>
            </a:br>
            <a:r>
              <a:rPr kumimoji="1" lang="en-US" altLang="ja-JP" sz="2000" dirty="0"/>
              <a:t>till </a:t>
            </a:r>
            <a:r>
              <a:rPr lang="en-US" altLang="ja-JP" sz="2000" dirty="0"/>
              <a:t>the</a:t>
            </a:r>
            <a:r>
              <a:rPr kumimoji="1" lang="en-US" altLang="ja-JP" sz="2000" dirty="0"/>
              <a:t> necking.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C3D9EA-FD68-4F51-9AA7-A9ECFB5312B4}"/>
              </a:ext>
            </a:extLst>
          </p:cNvPr>
          <p:cNvSpPr txBox="1"/>
          <p:nvPr/>
        </p:nvSpPr>
        <p:spPr>
          <a:xfrm>
            <a:off x="0" y="0"/>
            <a:ext cx="876449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Viscous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60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Collapse Analysis of 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Viscoelastic</a:t>
            </a:r>
            <a:r>
              <a:rPr lang="en-US" altLang="ja-JP" sz="3200" dirty="0"/>
              <a:t> Bunny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 dist. when C3D4H get a convergence failure</a:t>
            </a: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ABAQUS C3D4H shows a stiffer result due to shear locking.</a:t>
            </a:r>
          </a:p>
          <a:p>
            <a:r>
              <a:rPr lang="en-US" altLang="ja-JP" sz="2400" dirty="0"/>
              <a:t>The result of F-barES-FEM-T4 would be better.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1245064"/>
            <a:ext cx="4448556" cy="30603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47" y="1289869"/>
            <a:ext cx="4297887" cy="223880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77561" y="3753036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7030A0"/>
                </a:solidFill>
              </a:rPr>
              <a:t>F-barES-FEM-T4(2)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33898" y="3753036"/>
            <a:ext cx="216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ABAQUS C3D4H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D525C6-164B-4578-AC18-E80E527B267B}"/>
              </a:ext>
            </a:extLst>
          </p:cNvPr>
          <p:cNvSpPr txBox="1"/>
          <p:nvPr/>
        </p:nvSpPr>
        <p:spPr>
          <a:xfrm>
            <a:off x="0" y="0"/>
            <a:ext cx="876449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Viscous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2040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Bunny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154" y="643101"/>
            <a:ext cx="8965692" cy="55577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altLang="ja-JP" sz="2400" dirty="0"/>
              <a:t>A bunny made of rubber (Neo-Hookean) is crushed to a rigid wall.</a:t>
            </a:r>
          </a:p>
          <a:p>
            <a:pPr algn="just"/>
            <a:r>
              <a:rPr lang="en-US" altLang="ja-JP" sz="2400" dirty="0"/>
              <a:t>Compared with ABAQUS/Explicit C3D4 using a same T4 mesh.</a:t>
            </a:r>
          </a:p>
          <a:p>
            <a:pPr algn="just"/>
            <a:r>
              <a:rPr lang="en-US" altLang="ja-JP" sz="2400" dirty="0"/>
              <a:t>Note that neither Hex mesh nor hybrid elements is not available in this problem.</a:t>
            </a:r>
            <a:endParaRPr lang="en-US" altLang="ja-JP" sz="2000" dirty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r="50000" b="34391"/>
          <a:stretch/>
        </p:blipFill>
        <p:spPr>
          <a:xfrm>
            <a:off x="2879812" y="1125906"/>
            <a:ext cx="3608773" cy="3010562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 flipH="1">
            <a:off x="6120173" y="3212976"/>
            <a:ext cx="805949" cy="1080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右矢印 25"/>
          <p:cNvSpPr/>
          <p:nvPr/>
        </p:nvSpPr>
        <p:spPr>
          <a:xfrm rot="10800000">
            <a:off x="5425963" y="1883945"/>
            <a:ext cx="936104" cy="490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32040" y="752565"/>
            <a:ext cx="1994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kumimoji="1" lang="ja-JP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m/s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(uniform)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 flipV="1">
            <a:off x="3437008" y="5269337"/>
            <a:ext cx="28252" cy="83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05915" y="1266447"/>
            <a:ext cx="2426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Rigid</a:t>
            </a:r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condition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ree-slip, free-separation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3EE60D-A0D3-47F6-9060-595B05900A36}"/>
              </a:ext>
            </a:extLst>
          </p:cNvPr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926122" y="2129444"/>
                <a:ext cx="21914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Rubber</a:t>
                </a:r>
                <a:r>
                  <a:rPr kumimoji="1" lang="ja-JP" altLang="en-US" sz="2400" b="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body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=6.0 </m:t>
                    </m:r>
                    <m:r>
                      <m:rPr>
                        <m:nor/>
                      </m:rPr>
                      <a:rPr kumimoji="1" lang="en-US" altLang="ja-JP" sz="24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kg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122" y="2129444"/>
                <a:ext cx="2191451" cy="1569660"/>
              </a:xfrm>
              <a:prstGeom prst="rect">
                <a:avLst/>
              </a:prstGeom>
              <a:blipFill>
                <a:blip r:embed="rId4"/>
                <a:stretch>
                  <a:fillRect l="-4167" t="-3101" b="-4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058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Bunny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0405EB-F340-499A-9A1B-9D3B4DA82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Pressure Dist.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C9D507-16C6-4D0C-9E99-196A5B544901}"/>
              </a:ext>
            </a:extLst>
          </p:cNvPr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6" name="output">
            <a:hlinkClick r:id="" action="ppaction://media"/>
            <a:extLst>
              <a:ext uri="{FF2B5EF4-FFF2-40B4-BE49-F238E27FC236}">
                <a16:creationId xmlns:a16="http://schemas.microsoft.com/office/drawing/2014/main" id="{12F28F18-6311-43F3-B8B2-E61478463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271" t="2838"/>
          <a:stretch/>
        </p:blipFill>
        <p:spPr>
          <a:xfrm>
            <a:off x="2591780" y="1033405"/>
            <a:ext cx="4932548" cy="534792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2709" y="1509752"/>
            <a:ext cx="2507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en-US" altLang="ja-JP" sz="2000" dirty="0">
                <a:latin typeface="+mn-lt"/>
              </a:rPr>
              <a:t>ABAQUS/Explicit</a:t>
            </a:r>
            <a:br>
              <a:rPr kumimoji="1" lang="en-US" altLang="ja-JP" sz="2000" dirty="0">
                <a:latin typeface="+mn-lt"/>
              </a:rPr>
            </a:br>
            <a:r>
              <a:rPr lang="en-US" altLang="ja-JP" sz="2000" dirty="0">
                <a:latin typeface="+mn-lt"/>
              </a:rPr>
              <a:t>C3D4</a:t>
            </a:r>
            <a:br>
              <a:rPr lang="en-US" altLang="ja-JP" sz="2000" b="1" dirty="0">
                <a:latin typeface="+mn-lt"/>
              </a:rPr>
            </a:br>
            <a:r>
              <a:rPr lang="ja-JP" altLang="en-US" sz="2000" b="1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</a:t>
            </a:r>
            <a:r>
              <a:rPr lang="ja-JP" altLang="en-US" sz="2000" b="1" dirty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Pressure </a:t>
            </a:r>
            <a:br>
              <a:rPr lang="en-US" altLang="ja-JP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ja-JP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Checkerboarding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Shear</a:t>
            </a:r>
            <a:r>
              <a:rPr lang="ja-JP" altLang="en-US" sz="2000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Locking</a:t>
            </a:r>
            <a:endParaRPr kumimoji="1" lang="en-US" altLang="ja-JP" sz="2000" dirty="0">
              <a:latin typeface="+mn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713" y="4224861"/>
            <a:ext cx="250706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000" dirty="0" err="1"/>
              <a:t>SymF-barES</a:t>
            </a:r>
            <a:r>
              <a:rPr lang="en-US" altLang="ja-JP" sz="2000" dirty="0"/>
              <a:t>-</a:t>
            </a:r>
            <a:br>
              <a:rPr lang="en-US" altLang="ja-JP" sz="2000" dirty="0"/>
            </a:br>
            <a:r>
              <a:rPr lang="en-US" altLang="ja-JP" sz="2000" dirty="0"/>
              <a:t>FEM-T4(1)</a:t>
            </a:r>
          </a:p>
          <a:p>
            <a:pPr marL="0" indent="0">
              <a:buNone/>
            </a:pP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4141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b="1" dirty="0">
                <a:solidFill>
                  <a:srgbClr val="4141FF"/>
                </a:solidFill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414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pressure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4141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b="1" dirty="0">
                <a:solidFill>
                  <a:srgbClr val="4141FF"/>
                </a:solidFill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4141FF"/>
                </a:solidFill>
                <a:cs typeface="メイリオ" panose="020B0604030504040204" pitchFamily="50" charset="-128"/>
              </a:rPr>
              <a:t>No Locking</a:t>
            </a:r>
            <a:endParaRPr lang="en-US" altLang="ja-JP" sz="2000" dirty="0">
              <a:solidFill>
                <a:srgbClr val="41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</a:t>
            </a:r>
            <a:r>
              <a:rPr lang="en-US" altLang="ja-JP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Bunny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1A78FB5-39CF-4C79-98A6-1C1C326E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of Pressure at Initial Phase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250824" y="5234316"/>
            <a:ext cx="8641655" cy="100299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800" kern="0" dirty="0">
                <a:latin typeface="+mn-lt"/>
              </a:rPr>
              <a:t>The proposed S-FEM captures the pressure wave </a:t>
            </a:r>
            <a:br>
              <a:rPr lang="en-US" altLang="ja-JP" sz="2800" kern="0" dirty="0">
                <a:latin typeface="+mn-lt"/>
              </a:rPr>
            </a:br>
            <a:r>
              <a:rPr lang="en-US" altLang="ja-JP" sz="2800" kern="0" dirty="0">
                <a:latin typeface="+mn-lt"/>
              </a:rPr>
              <a:t>in a complex body successfully!!</a:t>
            </a:r>
            <a:endParaRPr lang="ja-JP" altLang="en-US" sz="2800" kern="0" dirty="0">
              <a:latin typeface="+mn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7269" y="4523726"/>
            <a:ext cx="304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4141FF"/>
                </a:solidFill>
              </a:rPr>
              <a:t>SymF-barES-FEM-T4(1)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63588" y="452372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/>
              <a:t>ABAQUS/Explicit</a:t>
            </a:r>
            <a:r>
              <a:rPr kumimoji="1" lang="ja-JP" altLang="en-US" sz="2000" dirty="0"/>
              <a:t>　</a:t>
            </a:r>
            <a:r>
              <a:rPr kumimoji="1" lang="en-US" altLang="ja-JP" sz="2000" dirty="0"/>
              <a:t>C3D4</a:t>
            </a:r>
          </a:p>
          <a:p>
            <a:pPr marL="0" indent="0" algn="ctr">
              <a:buNone/>
            </a:pPr>
            <a:r>
              <a:rPr lang="en-US" altLang="ja-JP" sz="2000" dirty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0A2F5AB-1A8B-41E6-B96F-15C15ABA6637}"/>
              </a:ext>
            </a:extLst>
          </p:cNvPr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1DCBA3A-D65E-4DD7-AA27-B98265AE9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8" y="1163183"/>
            <a:ext cx="3315297" cy="336054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9F83F3E-A405-4F81-89AB-441D7B7E8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0" y="1163183"/>
            <a:ext cx="3315297" cy="3360543"/>
          </a:xfrm>
          <a:prstGeom prst="rect">
            <a:avLst/>
          </a:prstGeom>
        </p:spPr>
      </p:pic>
      <p:sp>
        <p:nvSpPr>
          <p:cNvPr id="21" name="コンテンツ プレースホルダー 8"/>
          <p:cNvSpPr txBox="1">
            <a:spLocks/>
          </p:cNvSpPr>
          <p:nvPr/>
        </p:nvSpPr>
        <p:spPr bwMode="auto">
          <a:xfrm>
            <a:off x="2447764" y="1791423"/>
            <a:ext cx="2225749" cy="70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Pressure</a:t>
            </a:r>
            <a:br>
              <a:rPr lang="en-US" altLang="ja-JP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   Checkerboarding</a:t>
            </a:r>
            <a:endParaRPr lang="en-US" altLang="ja-JP" sz="2000" kern="0" dirty="0"/>
          </a:p>
        </p:txBody>
      </p:sp>
      <p:sp>
        <p:nvSpPr>
          <p:cNvPr id="19" name="コンテンツ プレースホルダー 8"/>
          <p:cNvSpPr txBox="1">
            <a:spLocks/>
          </p:cNvSpPr>
          <p:nvPr/>
        </p:nvSpPr>
        <p:spPr bwMode="auto">
          <a:xfrm>
            <a:off x="5940152" y="1961381"/>
            <a:ext cx="2735224" cy="3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4141FF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>
                <a:solidFill>
                  <a:srgbClr val="4141FF"/>
                </a:solidFill>
              </a:rPr>
              <a:t>Pressure Wave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479126" y="669552"/>
            <a:ext cx="1539113" cy="100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33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Issues (cont.)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</a:t>
                </a:r>
                <a:r>
                  <a:rPr lang="en-US" altLang="ja-JP" sz="2000" dirty="0"/>
                  <a:t>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  <a:extLst>
              <a:ext uri="{FF2B5EF4-FFF2-40B4-BE49-F238E27FC236}">
                <a16:creationId xmlns:a16="http://schemas.microsoft.com/office/drawing/2014/main" id="{C3C5F3EE-9714-4E9C-9DCA-120022A81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980728"/>
            <a:ext cx="3791952" cy="395395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2339752" y="4905164"/>
            <a:ext cx="4910190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 (Old Ver.)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shar/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voluemetric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Little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Little pressure checkerboarding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Same cost &amp;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userbility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as T10 elements.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B8806-2F0A-479E-BBCF-EF75FE886110}"/>
              </a:ext>
            </a:extLst>
          </p:cNvPr>
          <p:cNvSpPr txBox="1"/>
          <p:nvPr/>
        </p:nvSpPr>
        <p:spPr>
          <a:xfrm>
            <a:off x="294350" y="3002923"/>
            <a:ext cx="1725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E1BD5D-D498-4A38-A34E-31DACAA301CA}"/>
              </a:ext>
            </a:extLst>
          </p:cNvPr>
          <p:cNvSpPr/>
          <p:nvPr/>
        </p:nvSpPr>
        <p:spPr>
          <a:xfrm>
            <a:off x="6624227" y="2168860"/>
            <a:ext cx="2500003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As other S-FEMs,</a:t>
            </a:r>
            <a:br>
              <a:rPr lang="en-US" altLang="ja-JP" dirty="0"/>
            </a:br>
            <a:r>
              <a:rPr lang="en-US" altLang="ja-JP" dirty="0"/>
              <a:t>SelectiveCS-FEM-T10</a:t>
            </a:r>
            <a:br>
              <a:rPr lang="en-US" altLang="ja-JP" dirty="0"/>
            </a:br>
            <a:r>
              <a:rPr lang="en-US" altLang="ja-JP" dirty="0"/>
              <a:t>has many varieties</a:t>
            </a:r>
            <a:br>
              <a:rPr lang="en-US" altLang="ja-JP" dirty="0"/>
            </a:br>
            <a:r>
              <a:rPr lang="en-US" altLang="ja-JP" dirty="0"/>
              <a:t>in the formulation.</a:t>
            </a:r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en-US" altLang="ja-JP" dirty="0"/>
              <a:t>The proposed method last year was </a:t>
            </a:r>
            <a:br>
              <a:rPr lang="en-US" altLang="ja-JP" dirty="0"/>
            </a:br>
            <a:r>
              <a:rPr lang="en-US" altLang="ja-JP" b="1" dirty="0">
                <a:solidFill>
                  <a:srgbClr val="008000"/>
                </a:solidFill>
              </a:rPr>
              <a:t>not an optimal formulation yet.</a:t>
            </a:r>
          </a:p>
        </p:txBody>
      </p:sp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/>
              <a:t>Conventional </a:t>
            </a:r>
            <a:r>
              <a:rPr kumimoji="1" lang="en-US" altLang="ja-JP" sz="2800" dirty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/>
              <a:t> FE formulations</a:t>
            </a:r>
            <a:br>
              <a:rPr kumimoji="1" lang="en-US" altLang="ja-JP" sz="2800" dirty="0"/>
            </a:br>
            <a:r>
              <a:rPr kumimoji="1" lang="en-US" altLang="ja-JP" sz="2800" dirty="0"/>
              <a:t>still have issues in accuracy or stability</a:t>
            </a:r>
            <a:br>
              <a:rPr kumimoji="1" lang="en-US" altLang="ja-JP" sz="2800" dirty="0"/>
            </a:br>
            <a:r>
              <a:rPr kumimoji="1" lang="en-US" altLang="ja-JP" sz="2800" dirty="0"/>
              <a:t>especially in </a:t>
            </a:r>
            <a:r>
              <a:rPr kumimoji="1" lang="en-US" altLang="ja-JP" sz="2800" dirty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/>
              <a:t>cases.</a:t>
            </a:r>
            <a:r>
              <a:rPr kumimoji="1" lang="ja-JP" altLang="en-US" sz="2800" dirty="0">
                <a:solidFill>
                  <a:srgbClr val="C00000"/>
                </a:solidFill>
              </a:rPr>
              <a:t> </a:t>
            </a:r>
            <a:endParaRPr kumimoji="1" lang="en-US" altLang="ja-JP" sz="2800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>
                <a:solidFill>
                  <a:srgbClr val="000000"/>
                </a:solidFill>
              </a:rPr>
              <a:t>nd</a:t>
            </a:r>
            <a:r>
              <a:rPr lang="en-US" altLang="ja-JP" sz="2400" dirty="0">
                <a:solidFill>
                  <a:srgbClr val="000000"/>
                </a:solidFill>
              </a:rPr>
              <a:t> or higher order elements: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Volumetric locking.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reduced integration: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Not applicable to tetrahedral element directly.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F-bar-Patch method: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>
                <a:solidFill>
                  <a:srgbClr val="000000"/>
                </a:solidFill>
              </a:rPr>
              <a:t>Difficulty in building good-quality patches.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/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>
                <a:solidFill>
                  <a:srgbClr val="000000"/>
                </a:solidFill>
              </a:rPr>
              <a:t>)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>
                <a:solidFill>
                  <a:srgbClr val="000000"/>
                </a:solidFill>
              </a:rPr>
              <a:t>checkerboarding</a:t>
            </a:r>
            <a:r>
              <a:rPr lang="en-US" altLang="ja-JP" sz="2400" dirty="0">
                <a:solidFill>
                  <a:srgbClr val="000000"/>
                </a:solidFill>
              </a:rPr>
              <a:t>, </a:t>
            </a:r>
            <a:r>
              <a:rPr lang="en-US" altLang="ja-JP" sz="2400" dirty="0"/>
              <a:t>Early convergence failure </a:t>
            </a:r>
            <a:r>
              <a:rPr lang="en-US" altLang="ja-JP" sz="2000" dirty="0">
                <a:solidFill>
                  <a:srgbClr val="000000"/>
                </a:solidFill>
              </a:rPr>
              <a:t>etc..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F-bar type smoothed FEM (</a:t>
            </a:r>
            <a:r>
              <a:rPr lang="en-US" altLang="ja-JP" sz="2400" b="1" u="sng" dirty="0">
                <a:solidFill>
                  <a:srgbClr val="7030A0"/>
                </a:solidFill>
              </a:rPr>
              <a:t>F-barES-FEM-T4</a:t>
            </a:r>
            <a:r>
              <a:rPr lang="en-US" altLang="ja-JP" sz="2400" b="1" u="sng" dirty="0">
                <a:solidFill>
                  <a:srgbClr val="000000"/>
                </a:solidFill>
              </a:rPr>
              <a:t>):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ja-JP" altLang="en-US" sz="2400" b="1" dirty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 </a:t>
            </a:r>
            <a:r>
              <a:rPr lang="en-US" altLang="ja-JP" sz="2400" dirty="0">
                <a:latin typeface="+mn-lt"/>
                <a:sym typeface="Wingdings" panose="05000000000000000000" pitchFamily="2" charset="2"/>
              </a:rPr>
              <a:t>Accurate &amp; stable 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Hard to implement in FEM codes.</a:t>
            </a:r>
            <a:br>
              <a:rPr lang="en-US" altLang="ja-JP" sz="2400" dirty="0"/>
            </a:br>
            <a:r>
              <a:rPr lang="ja-JP" altLang="en-US" sz="2400" dirty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/>
              <a:t> Bar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/>
              <a:t>Blue face is perfectly constrained.</a:t>
            </a:r>
          </a:p>
          <a:p>
            <a:r>
              <a:rPr lang="en-US" altLang="ja-JP" sz="2800" dirty="0"/>
              <a:t>Red face is constrained in plane and pressed down. </a:t>
            </a:r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886391"/>
            <a:ext cx="6032004" cy="25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008000"/>
                    </a:solidFill>
                  </a:rPr>
                  <a:t>Elasto-plastic</a:t>
                </a:r>
                <a:r>
                  <a:rPr lang="en-US" altLang="ja-JP" sz="2000" dirty="0"/>
                  <a:t> 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/>
                  <a:t>Hencky</a:t>
                </a:r>
                <a:r>
                  <a:rPr lang="en-US" altLang="ja-JP" sz="2000" dirty="0"/>
                  <a:t> 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Isotropic von Mises yield criterion with</a:t>
                </a:r>
                <a:br>
                  <a:rPr lang="en-US" altLang="ja-JP" sz="20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230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1.2 k nodes &amp; 4.8 k </a:t>
            </a:r>
            <a:r>
              <a:rPr kumimoji="1" lang="en-US" altLang="ja-JP" dirty="0" err="1"/>
              <a:t>elems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095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solidFill>
                  <a:srgbClr val="333399"/>
                </a:solidFill>
              </a:rPr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>
                <a:solidFill>
                  <a:srgbClr val="333399"/>
                </a:solidFill>
              </a:rPr>
              <a:t> Bar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br>
              <a:rPr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ES-FEM(2)</a:t>
            </a:r>
            <a:br>
              <a:rPr lang="en-US" altLang="ja-JP" sz="2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(Equiv.</a:t>
            </a:r>
            <a:b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</a:t>
            </a:r>
            <a:b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strain)</a:t>
            </a:r>
            <a:endParaRPr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85"/>
          <a:stretch>
            <a:fillRect/>
          </a:stretch>
        </p:blipFill>
        <p:spPr>
          <a:xfrm>
            <a:off x="2555776" y="657225"/>
            <a:ext cx="5443151" cy="57403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0BC5CB-1391-48E8-94E3-E360B93448E0}"/>
              </a:ext>
            </a:extLst>
          </p:cNvPr>
          <p:cNvSpPr txBox="1"/>
          <p:nvPr/>
        </p:nvSpPr>
        <p:spPr>
          <a:xfrm>
            <a:off x="250824" y="3969060"/>
            <a:ext cx="1620957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Extrem</a:t>
            </a:r>
            <a:r>
              <a:rPr lang="en-US" altLang="ja-JP" dirty="0"/>
              <a:t>e </a:t>
            </a:r>
            <a:r>
              <a:rPr kumimoji="1" lang="en-US" altLang="ja-JP" dirty="0"/>
              <a:t>large</a:t>
            </a:r>
            <a:br>
              <a:rPr kumimoji="1" lang="en-US" altLang="ja-JP" dirty="0"/>
            </a:br>
            <a:r>
              <a:rPr kumimoji="1" lang="en-US" altLang="ja-JP" dirty="0"/>
              <a:t>deformation</a:t>
            </a:r>
            <a:br>
              <a:rPr kumimoji="1" lang="en-US" altLang="ja-JP" dirty="0"/>
            </a:br>
            <a:r>
              <a:rPr kumimoji="1" lang="en-US" altLang="ja-JP" dirty="0"/>
              <a:t>with</a:t>
            </a:r>
            <a:r>
              <a:rPr lang="en-US" altLang="ja-JP" dirty="0"/>
              <a:t> </a:t>
            </a:r>
            <a:r>
              <a:rPr kumimoji="1" lang="en-US" altLang="ja-JP" dirty="0"/>
              <a:t>smooth</a:t>
            </a:r>
            <a:br>
              <a:rPr kumimoji="1" lang="en-US" altLang="ja-JP" dirty="0"/>
            </a:br>
            <a:r>
              <a:rPr kumimoji="1" lang="en-US" altLang="ja-JP" dirty="0"/>
              <a:t>strain dist. is</a:t>
            </a:r>
            <a:br>
              <a:rPr kumimoji="1" lang="en-US" altLang="ja-JP" dirty="0"/>
            </a:br>
            <a:r>
              <a:rPr kumimoji="1" lang="en-US" altLang="ja-JP" dirty="0"/>
              <a:t>successfully</a:t>
            </a:r>
            <a:br>
              <a:rPr kumimoji="1" lang="en-US" altLang="ja-JP" dirty="0"/>
            </a:br>
            <a:r>
              <a:rPr kumimoji="1" lang="en-US" altLang="ja-JP" dirty="0"/>
              <a:t>achieved.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0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/>
              <a:t> Bar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 dist. in middle states</a:t>
            </a:r>
            <a:endParaRPr lang="en-US" altLang="ja-JP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252251" y="1067110"/>
            <a:ext cx="3932110" cy="24281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593105"/>
            <a:ext cx="3932110" cy="278822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>
          <a:xfrm>
            <a:off x="4735344" y="1018903"/>
            <a:ext cx="3840665" cy="251239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3" y="3535744"/>
            <a:ext cx="3840665" cy="28455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55576" y="6042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F-barES-FEM-T4(2)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12" name="直線コネクタ 11"/>
          <p:cNvCxnSpPr>
            <a:endCxn id="3" idx="2"/>
          </p:cNvCxnSpPr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00"/>
                </a:solidFill>
              </a:rPr>
              <a:t>ABAQUS C3D4H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3544" y="2415173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415173"/>
                <a:ext cx="13400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 rot="1147314">
            <a:off x="5104796" y="336720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There is minor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147314">
            <a:off x="358678" y="306294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6921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/>
              <a:t> Bar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 in middle states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7984"/>
            <a:ext cx="3932110" cy="23950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8772"/>
            <a:ext cx="3932110" cy="278822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857064"/>
            <a:ext cx="3851315" cy="25418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523976"/>
            <a:ext cx="3851315" cy="285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/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83568" y="6042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F-barES-FEM-T4(2)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00"/>
                </a:solidFill>
              </a:rPr>
              <a:t>ABAQUS C3D4H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There is major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5072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kumimoji="1"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.g.)</a:t>
                </a:r>
                <a:r>
                  <a:rPr kumimoji="1" lang="en-US" altLang="ja-JP" sz="2000" dirty="0"/>
                  <a:t> </a:t>
                </a:r>
                <a:r>
                  <a:rPr lang="en-US" altLang="ja-JP" sz="2000" dirty="0"/>
                  <a:t>Compression of </a:t>
                </a:r>
                <a:r>
                  <a:rPr kumimoji="1" lang="en-US" altLang="ja-JP" sz="2000" dirty="0"/>
                  <a:t>neo-</a:t>
                </a:r>
                <a:r>
                  <a:rPr kumimoji="1" lang="en-US" altLang="ja-JP" sz="2000" dirty="0" err="1"/>
                  <a:t>Hookean</a:t>
                </a:r>
                <a:r>
                  <a:rPr kumimoji="1" lang="en-US" altLang="ja-JP" sz="2000" dirty="0"/>
                  <a:t>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/>
              <a:t>2</a:t>
            </a:r>
            <a:r>
              <a:rPr kumimoji="1" lang="en-US" altLang="ja-JP" sz="2000" b="1" u="sng" baseline="30000" dirty="0"/>
              <a:t>nd</a:t>
            </a:r>
            <a:r>
              <a:rPr kumimoji="1" lang="en-US" altLang="ja-JP" sz="2000" b="1" u="sng" dirty="0"/>
              <a:t> order modified hybrid T10 (</a:t>
            </a:r>
            <a:r>
              <a:rPr kumimoji="1" lang="en-US" altLang="ja-JP" sz="2000" b="1" u="sng" dirty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/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failure</a:t>
            </a:r>
            <a:endParaRPr kumimoji="1" lang="en-US" altLang="ja-JP" sz="2000" dirty="0"/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Low interpolation accuracy</a:t>
            </a:r>
            <a:br>
              <a:rPr lang="en-US" altLang="ja-JP" sz="2000" dirty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51920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# of Nodes is </a:t>
            </a:r>
            <a:br>
              <a:rPr kumimoji="1" lang="en-US" altLang="ja-JP" dirty="0"/>
            </a:br>
            <a:r>
              <a:rPr kumimoji="1" lang="en-US" altLang="ja-JP" dirty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</a:t>
                </a:r>
                <a:r>
                  <a:rPr lang="en-US" altLang="ja-JP" sz="2000" dirty="0"/>
                  <a:t>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4350" y="3002923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C3D4H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pic>
        <p:nvPicPr>
          <p:cNvPr id="10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724" y="1080418"/>
            <a:ext cx="4276128" cy="395395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480212" y="1052736"/>
            <a:ext cx="2606726" cy="3637337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Although</a:t>
            </a:r>
            <a:br>
              <a:rPr lang="en-US" altLang="ja-JP" dirty="0"/>
            </a:br>
            <a:r>
              <a:rPr lang="en-US" altLang="ja-JP" dirty="0">
                <a:solidFill>
                  <a:srgbClr val="7030A0"/>
                </a:solidFill>
              </a:rPr>
              <a:t>F-barES-FEM-T4</a:t>
            </a:r>
            <a:r>
              <a:rPr lang="en-US" altLang="ja-JP" dirty="0"/>
              <a:t> is accurate and stable,</a:t>
            </a:r>
            <a:br>
              <a:rPr lang="en-US" altLang="ja-JP" dirty="0"/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i</a:t>
            </a:r>
            <a:r>
              <a:rPr lang="en-US" altLang="ja-JP" sz="2000" dirty="0">
                <a:solidFill>
                  <a:srgbClr val="FF0000"/>
                </a:solidFill>
              </a:rPr>
              <a:t>t cannot be implemented in general-purpose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FE software 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d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to the adoption of ES-FEM.</a:t>
            </a:r>
          </a:p>
          <a:p>
            <a:pPr marL="0" indent="0" algn="ctr">
              <a:buNone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it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cosumes</a:t>
            </a:r>
            <a:b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memory &amp; CPU costs.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7588476" y="4725144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80212" y="5034372"/>
            <a:ext cx="260672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/>
              <a:t>Another approach</a:t>
            </a:r>
            <a:br>
              <a:rPr lang="en-US" altLang="ja-JP" sz="2000" dirty="0"/>
            </a:br>
            <a:r>
              <a:rPr lang="en-US" altLang="ja-JP" sz="2000" dirty="0"/>
              <a:t>adopting </a:t>
            </a:r>
            <a:r>
              <a:rPr lang="en-US" altLang="ja-JP" sz="2000" dirty="0">
                <a:solidFill>
                  <a:srgbClr val="008000"/>
                </a:solidFill>
              </a:rPr>
              <a:t>CS-FEM with T10 element </a:t>
            </a:r>
            <a:r>
              <a:rPr lang="en-US" altLang="ja-JP" sz="2000" dirty="0"/>
              <a:t>would be effective.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862190"/>
            <a:ext cx="370614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b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pressure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increase in DOF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89790" y="1088740"/>
            <a:ext cx="7753304" cy="2124236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develop an S-FEM formulation using T10 mesh (SelectiveCS-FEM-T10)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severe large deformation analyses.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73109" y="3628769"/>
                <a:ext cx="7986666" cy="25853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Table of Body Contents</a:t>
                </a:r>
              </a:p>
              <a:p>
                <a:pPr marL="457200" indent="-457200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ja-JP" sz="2800" dirty="0"/>
                  <a:t>Quick introduction of F-barES-FEM-T4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altLang="ja-JP" sz="2800" dirty="0">
                    <a:latin typeface="+mn-lt"/>
                  </a:rPr>
                  <a:t>Why not T4 but T10?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altLang="ja-JP" sz="2800" dirty="0"/>
              </a:p>
              <a:p>
                <a:pPr marL="457200" indent="-457200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ja-JP" sz="2800" dirty="0"/>
                  <a:t>Formulation of SelectiveCS-FEM-T10</a:t>
                </a:r>
              </a:p>
              <a:p>
                <a:pPr marL="457200" indent="-457200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ja-JP" sz="2800" dirty="0"/>
                  <a:t>Demonstrations of SelectiveCS-FEM-T10</a:t>
                </a:r>
              </a:p>
              <a:p>
                <a:pPr marL="457200" indent="-457200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ja-JP" sz="2800" dirty="0"/>
                  <a:t>Summary</a:t>
                </a:r>
                <a:endParaRPr kumimoji="1" lang="en-US" altLang="ja-JP" sz="28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9" y="3628769"/>
                <a:ext cx="7986666" cy="2585323"/>
              </a:xfrm>
              <a:prstGeom prst="rect">
                <a:avLst/>
              </a:prstGeom>
              <a:blipFill>
                <a:blip r:embed="rId3"/>
                <a:stretch>
                  <a:fillRect l="-2748" t="-4481" b="-75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apcom2019-sfem-t10"/>
  <p:tag name="ISPRING_ULTRA_SCORM_COURSE_ID" val="AA29C2AA-368D-494B-90B7-79D53CEDE5E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19\\apcom201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apcom2019-sfem-t10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62519</TotalTime>
  <Words>3398</Words>
  <Application>Microsoft Office PowerPoint</Application>
  <PresentationFormat>画面に合わせる (4:3)</PresentationFormat>
  <Paragraphs>659</Paragraphs>
  <Slides>63</Slides>
  <Notes>63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73" baseType="lpstr">
      <vt:lpstr>Arial Unicode MS</vt:lpstr>
      <vt:lpstr>MS PGothic</vt:lpstr>
      <vt:lpstr>メイリオ</vt:lpstr>
      <vt:lpstr>Arial</vt:lpstr>
      <vt:lpstr>Calibri</vt:lpstr>
      <vt:lpstr>Cambria Math</vt:lpstr>
      <vt:lpstr>Comic Sans MS</vt:lpstr>
      <vt:lpstr>Times New Roman</vt:lpstr>
      <vt:lpstr>Wingdings</vt:lpstr>
      <vt:lpstr>デザインの設定</vt:lpstr>
      <vt:lpstr>SelectiveCS-FEM-T10: Selective cell-based smoothed finite element methods with 10-node tetrahedral elements</vt:lpstr>
      <vt:lpstr>What is S-FEM?</vt:lpstr>
      <vt:lpstr>How popular is S-FEM?</vt:lpstr>
      <vt:lpstr>Applications of S-FEMs in Our Lab</vt:lpstr>
      <vt:lpstr>Motivation</vt:lpstr>
      <vt:lpstr>Issues</vt:lpstr>
      <vt:lpstr>Issues (cont.)</vt:lpstr>
      <vt:lpstr>Issues (cont.)</vt:lpstr>
      <vt:lpstr>Objective</vt:lpstr>
      <vt:lpstr>PowerPoint プレゼンテーション</vt:lpstr>
      <vt:lpstr>Brief of Edge-based S-FEM (ES-FEM)</vt:lpstr>
      <vt:lpstr>Brief of Node-based S-FEM (NS-FEM)</vt:lpstr>
      <vt:lpstr>Concept of F-barES-FEM</vt:lpstr>
      <vt:lpstr>Formulation of F-barES-FEM (1 of 2)</vt:lpstr>
      <vt:lpstr>Formulation of F-barES-FEM (2 of 2)</vt:lpstr>
      <vt:lpstr>Advantages of F-barES-FEM</vt:lpstr>
      <vt:lpstr>Compression of Rubber Block</vt:lpstr>
      <vt:lpstr>Compression of Rubber Block</vt:lpstr>
      <vt:lpstr>Stretch of Filler-containing Rubber with 2D Remesing</vt:lpstr>
      <vt:lpstr>Shear-tensioning of Elasto-plastic cylinder with 3D Remeshing</vt:lpstr>
      <vt:lpstr>Characteristics of F-barES-FEM-T4 </vt:lpstr>
      <vt:lpstr>Why Not T4 But T10?</vt:lpstr>
      <vt:lpstr>PowerPoint プレゼンテーション</vt:lpstr>
      <vt:lpstr>Concept of SelectiveCS-FEM-T10</vt:lpstr>
      <vt:lpstr>Brief of Cell-based S-FEM (CS-FEM)</vt:lpstr>
      <vt:lpstr>Flowchart of SelectiveCS-FEM-T10</vt:lpstr>
      <vt:lpstr>(1) Subdivision into T4 Sub-elements</vt:lpstr>
      <vt:lpstr>(2) Deviatoric Strain Smoothing</vt:lpstr>
      <vt:lpstr>(3) Volumetric Strain Smoothing</vt:lpstr>
      <vt:lpstr>(4) Combining with SRI Method</vt:lpstr>
      <vt:lpstr>PowerPoint プレゼンテーション</vt:lpstr>
      <vt:lpstr>Bending of Hyperelastic Cantilever</vt:lpstr>
      <vt:lpstr>Bending of Hyperelastic Cantilever</vt:lpstr>
      <vt:lpstr>Bending of Hyperelastic Cantilever</vt:lpstr>
      <vt:lpstr>Bending of Hyperelastic Cantilever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Compression of Hyperelastic Block</vt:lpstr>
      <vt:lpstr>Compression of Hyperelastic Block</vt:lpstr>
      <vt:lpstr>Compression of Hyperelastic Block</vt:lpstr>
      <vt:lpstr>Compression of Hyperelastic Block</vt:lpstr>
      <vt:lpstr>Compression of Hyperelastic Block</vt:lpstr>
      <vt:lpstr>Compression of Hyperelastic Block</vt:lpstr>
      <vt:lpstr>Characteristics of SelectiveCS-FEM-T10</vt:lpstr>
      <vt:lpstr>PowerPoint プレゼンテーション</vt:lpstr>
      <vt:lpstr>Summary</vt:lpstr>
      <vt:lpstr>Appendix</vt:lpstr>
      <vt:lpstr>Differences between Old and New</vt:lpstr>
      <vt:lpstr>  Collapse Analysis of Viscoelastic Bunny</vt:lpstr>
      <vt:lpstr>PowerPoint プレゼンテーション</vt:lpstr>
      <vt:lpstr>  Collapse Analysis of Viscoelastic Bunny</vt:lpstr>
      <vt:lpstr>Impact of Rubber Bunny</vt:lpstr>
      <vt:lpstr>Impact of Rubber Bunny</vt:lpstr>
      <vt:lpstr>Impact of Rubber Bunny</vt:lpstr>
      <vt:lpstr>Issues (cont.)</vt:lpstr>
      <vt:lpstr>  Shear-tensioning of Elasto-plastic Bar</vt:lpstr>
      <vt:lpstr>  Shear-tensioning of Elasto-plastic Bar</vt:lpstr>
      <vt:lpstr>  Shear-tensioning of Elasto-plastic Bar</vt:lpstr>
      <vt:lpstr>  Shear-tensioning of Elasto-plastic Bar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apcom2019-sfem-t10</dc:title>
  <dc:creator>Yuki ONISHI</dc:creator>
  <cp:lastModifiedBy>yuki</cp:lastModifiedBy>
  <cp:revision>2691</cp:revision>
  <cp:lastPrinted>2012-03-06T10:21:50Z</cp:lastPrinted>
  <dcterms:created xsi:type="dcterms:W3CDTF">2007-11-22T18:02:40Z</dcterms:created>
  <dcterms:modified xsi:type="dcterms:W3CDTF">2020-12-12T03:47:23Z</dcterms:modified>
</cp:coreProperties>
</file>