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24"/>
  </p:notesMasterIdLst>
  <p:handoutMasterIdLst>
    <p:handoutMasterId r:id="rId25"/>
  </p:handoutMasterIdLst>
  <p:sldIdLst>
    <p:sldId id="1000" r:id="rId2"/>
    <p:sldId id="257" r:id="rId3"/>
    <p:sldId id="541" r:id="rId4"/>
    <p:sldId id="890" r:id="rId5"/>
    <p:sldId id="917" r:id="rId6"/>
    <p:sldId id="905" r:id="rId7"/>
    <p:sldId id="457" r:id="rId8"/>
    <p:sldId id="321" r:id="rId9"/>
    <p:sldId id="1010" r:id="rId10"/>
    <p:sldId id="843" r:id="rId11"/>
    <p:sldId id="1012" r:id="rId12"/>
    <p:sldId id="954" r:id="rId13"/>
    <p:sldId id="1014" r:id="rId14"/>
    <p:sldId id="1008" r:id="rId15"/>
    <p:sldId id="888" r:id="rId16"/>
    <p:sldId id="874" r:id="rId17"/>
    <p:sldId id="908" r:id="rId18"/>
    <p:sldId id="902" r:id="rId19"/>
    <p:sldId id="1009" r:id="rId20"/>
    <p:sldId id="904" r:id="rId21"/>
    <p:sldId id="986" r:id="rId22"/>
    <p:sldId id="682" r:id="rId23"/>
  </p:sldIdLst>
  <p:sldSz cx="12192000" cy="6858000"/>
  <p:notesSz cx="9971088" cy="6823075"/>
  <p:embeddedFontLst>
    <p:embeddedFont>
      <p:font typeface="HG創英角ﾎﾟｯﾌﾟ体" panose="040B0A09000000000000" pitchFamily="49" charset="-128"/>
      <p:regular r:id="rId26"/>
    </p:embeddedFont>
    <p:embeddedFont>
      <p:font typeface="Cambria Math" panose="02040503050406030204" pitchFamily="18" charset="0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MS UI Gothic" panose="020B0600070205080204" pitchFamily="50" charset="-128"/>
      <p:regular r:id="rId32"/>
    </p:embeddedFont>
    <p:embeddedFont>
      <p:font typeface="メイリオ" panose="020B0604030504040204" pitchFamily="50" charset="-128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CC"/>
    <a:srgbClr val="008000"/>
    <a:srgbClr val="E89049"/>
    <a:srgbClr val="FF9900"/>
    <a:srgbClr val="FF8080"/>
    <a:srgbClr val="404040"/>
    <a:srgbClr val="4DFFC4"/>
    <a:srgbClr val="CECEEF"/>
    <a:srgbClr val="66A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41" autoAdjust="0"/>
    <p:restoredTop sz="92840" autoAdjust="0"/>
  </p:normalViewPr>
  <p:slideViewPr>
    <p:cSldViewPr>
      <p:cViewPr varScale="1">
        <p:scale>
          <a:sx n="101" d="100"/>
          <a:sy n="101" d="100"/>
        </p:scale>
        <p:origin x="48" y="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1056" y="90"/>
      </p:cViewPr>
      <p:guideLst>
        <p:guide orient="horz" pos="2149"/>
        <p:guide pos="3140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2025/12/12</a:t>
            </a:fld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C3B1C3B4-0EFA-4E9A-BE43-AB531CD70431}" type="datetimeFigureOut">
              <a:rPr lang="ja-JP" altLang="en-US" smtClean="0"/>
              <a:pPr>
                <a:defRPr/>
              </a:pPr>
              <a:t>2025/12/12</a:t>
            </a:fld>
            <a:endParaRPr lang="ja-JP" altLang="en-US" dirty="0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1175"/>
            <a:ext cx="454818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dirty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dirty="0"/>
              <a:t>マスタ テキストの書式設定</a:t>
            </a:r>
          </a:p>
          <a:p>
            <a:pPr lvl="1"/>
            <a:r>
              <a:rPr lang="ja-JP" altLang="en-US" noProof="0" dirty="0"/>
              <a:t>第 </a:t>
            </a:r>
            <a:r>
              <a:rPr lang="en-US" altLang="ja-JP" noProof="0" dirty="0"/>
              <a:t>2 </a:t>
            </a:r>
            <a:r>
              <a:rPr lang="ja-JP" altLang="en-US" noProof="0" dirty="0"/>
              <a:t>レベル</a:t>
            </a:r>
          </a:p>
          <a:p>
            <a:pPr lvl="2"/>
            <a:r>
              <a:rPr lang="ja-JP" altLang="en-US" noProof="0" dirty="0"/>
              <a:t>第 </a:t>
            </a:r>
            <a:r>
              <a:rPr lang="en-US" altLang="ja-JP" noProof="0" dirty="0"/>
              <a:t>3 </a:t>
            </a:r>
            <a:r>
              <a:rPr lang="ja-JP" altLang="en-US" noProof="0" dirty="0"/>
              <a:t>レベル</a:t>
            </a:r>
          </a:p>
          <a:p>
            <a:pPr lvl="3"/>
            <a:r>
              <a:rPr lang="ja-JP" altLang="en-US" noProof="0" dirty="0"/>
              <a:t>第 </a:t>
            </a:r>
            <a:r>
              <a:rPr lang="en-US" altLang="ja-JP" noProof="0" dirty="0"/>
              <a:t>4 </a:t>
            </a:r>
            <a:r>
              <a:rPr lang="ja-JP" altLang="en-US" noProof="0" dirty="0"/>
              <a:t>レベル</a:t>
            </a:r>
          </a:p>
          <a:p>
            <a:pPr lvl="4"/>
            <a:r>
              <a:rPr lang="ja-JP" altLang="en-US" noProof="0" dirty="0"/>
              <a:t>第 </a:t>
            </a:r>
            <a:r>
              <a:rPr lang="en-US" altLang="ja-JP" noProof="0" dirty="0"/>
              <a:t>5 </a:t>
            </a:r>
            <a:r>
              <a:rPr lang="ja-JP" altLang="en-US" noProof="0" dirty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endParaRPr lang="ja-JP" altLang="en-US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>
                <a:latin typeface="Calibri" panose="020F0502020204030204" pitchFamily="34" charset="0"/>
                <a:ea typeface="HG創英角ﾎﾟｯﾌﾟ体" panose="040B0A09000000000000" pitchFamily="49" charset="-128"/>
              </a:defRPr>
            </a:lvl1pPr>
          </a:lstStyle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HG創英角ﾎﾟｯﾌﾟ体" panose="040B0A09000000000000" pitchFamily="49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20288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691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767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4510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9303" indent="-28819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52772" indent="-230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13882" indent="-230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74990" indent="-230554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36099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97208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58317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919426" indent="-23055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3943EAC-8C5C-413B-98BC-248E92F001A1}" type="slidenum">
              <a:rPr lang="en-US" altLang="ja-JP" smtClean="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ja-JP" dirty="0">
              <a:ea typeface="ＭＳ Ｐゴシック" pitchFamily="50" charset="-128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63563" y="442913"/>
            <a:ext cx="6021387" cy="3387725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358" y="4022114"/>
            <a:ext cx="6561811" cy="5581382"/>
          </a:xfrm>
          <a:noFill/>
        </p:spPr>
        <p:txBody>
          <a:bodyPr/>
          <a:lstStyle/>
          <a:p>
            <a:pPr eaLnBrk="1" hangingPunct="1"/>
            <a:endParaRPr lang="ja-JP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09460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6030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3379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6159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669415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C6425-9652-479A-862A-6C95916CA58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59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0" y="1801346"/>
            <a:ext cx="12192000" cy="1951690"/>
          </a:xfrm>
        </p:spPr>
        <p:txBody>
          <a:bodyPr lIns="0" anchor="ctr"/>
          <a:lstStyle>
            <a:lvl1pPr algn="ctr">
              <a:defRPr b="1"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95335" y="3739480"/>
            <a:ext cx="12001333" cy="1777752"/>
          </a:xfrm>
        </p:spPr>
        <p:txBody>
          <a:bodyPr anchor="ctr"/>
          <a:lstStyle>
            <a:lvl1pPr marL="0" indent="0" algn="ctr">
              <a:buNone/>
              <a:defRPr kern="1200" baseline="0">
                <a:latin typeface="メイリオ" panose="020B0604030504040204" pitchFamily="50" charset="-128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FF907ED5-7D7B-9F62-AB60-02F9D260E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3BAA0E3-9DDF-1536-2CC0-1D6E982749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sz="3200" kern="1200" baseline="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261E060-63FC-41D8-AD70-60996F0DA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708920"/>
            <a:ext cx="12191999" cy="1440160"/>
          </a:xfrm>
          <a:solidFill>
            <a:srgbClr val="404040"/>
          </a:solidFill>
        </p:spPr>
        <p:txBody>
          <a:bodyPr lIns="0" anchor="ctr"/>
          <a:lstStyle>
            <a:lvl1pPr algn="ctr">
              <a:defRPr b="1" kern="1200" baseline="0">
                <a:solidFill>
                  <a:schemeClr val="bg1"/>
                </a:solidFill>
                <a:latin typeface="メイリオ" panose="020B0604030504040204" pitchFamily="50" charset="-128"/>
                <a:cs typeface="Calibri" panose="020F050202020403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292D562-D46E-4913-A4FC-08D9CEE6C8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ctr" latinLnBrk="1" hangingPunct="1">
              <a:spcBef>
                <a:spcPct val="0"/>
              </a:spcBef>
              <a:spcAft>
                <a:spcPct val="0"/>
              </a:spcAft>
              <a:defRPr kumimoji="1" sz="3200" b="1" baseline="0">
                <a:solidFill>
                  <a:schemeClr val="bg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Arial" charset="0"/>
                <a:ea typeface="MS PGothic" pitchFamily="5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accent2"/>
                </a:solidFill>
                <a:latin typeface="MS PGothic" pitchFamily="50" charset="-128"/>
                <a:ea typeface="MS PGothic" pitchFamily="50" charset="-128"/>
              </a:defRPr>
            </a:lvl9pPr>
          </a:lstStyle>
          <a:p>
            <a:endParaRPr lang="ja-JP" altLang="en-US" sz="3200" kern="1200" baseline="0" dirty="0">
              <a:cs typeface="Calibri" panose="020F0502020204030204" pitchFamily="34" charset="0"/>
            </a:endParaRPr>
          </a:p>
        </p:txBody>
      </p:sp>
      <p:sp>
        <p:nvSpPr>
          <p:cNvPr id="2" name="スライド番号プレースホルダー 4">
            <a:extLst>
              <a:ext uri="{FF2B5EF4-FFF2-40B4-BE49-F238E27FC236}">
                <a16:creationId xmlns:a16="http://schemas.microsoft.com/office/drawing/2014/main" id="{3D402935-E554-A8CD-7C4D-58C0F28D4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algn="l">
              <a:defRPr kern="1200" baseline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0D17456-1B2F-43F1-A332-C91624F3CA9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" name="スライド番号プレースホルダー 4">
            <a:extLst>
              <a:ext uri="{FF2B5EF4-FFF2-40B4-BE49-F238E27FC236}">
                <a16:creationId xmlns:a16="http://schemas.microsoft.com/office/drawing/2014/main" id="{1BEB8F91-71B9-B003-531C-D2A8ED8A4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8454BC2-0834-4E0A-88F7-BF9845D015E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>
            <a:lvl1pPr>
              <a:defRPr sz="3200" kern="1200" baseline="0">
                <a:latin typeface="メイリオ" panose="020B0604030504040204" pitchFamily="50" charset="-128"/>
              </a:defRPr>
            </a:lvl1pPr>
          </a:lstStyle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" name="スライド番号プレースホルダー 4">
            <a:extLst>
              <a:ext uri="{FF2B5EF4-FFF2-40B4-BE49-F238E27FC236}">
                <a16:creationId xmlns:a16="http://schemas.microsoft.com/office/drawing/2014/main" id="{FD0F3335-9B8F-07E8-FEEC-0C1E74554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12192000" cy="579438"/>
          </a:xfrm>
          <a:prstGeom prst="rect">
            <a:avLst/>
          </a:prstGeom>
          <a:solidFill>
            <a:srgbClr val="40404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08000" tIns="0" rIns="0" bIns="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623890"/>
            <a:ext cx="11522207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 flipV="1">
            <a:off x="0" y="6397628"/>
            <a:ext cx="12192000" cy="460375"/>
          </a:xfrm>
          <a:prstGeom prst="rect">
            <a:avLst/>
          </a:prstGeom>
          <a:solidFill>
            <a:srgbClr val="404040"/>
          </a:solidFill>
          <a:ln w="9525">
            <a:noFill/>
            <a:round/>
            <a:headEnd/>
            <a:tailEnd/>
          </a:ln>
        </p:spPr>
        <p:txBody>
          <a:bodyPr rot="10800000" wrap="none" lIns="0" tIns="0" rIns="0" bIns="0" anchor="b" anchorCtr="0"/>
          <a:lstStyle/>
          <a:p>
            <a:pPr>
              <a:defRPr/>
            </a:pPr>
            <a:endParaRPr lang="ja-JP" altLang="en-US" sz="1800" kern="1200" baseline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AC4E9F9-4604-447B-E660-CF9A815F68BB}"/>
              </a:ext>
            </a:extLst>
          </p:cNvPr>
          <p:cNvGrpSpPr/>
          <p:nvPr userDrawn="1"/>
        </p:nvGrpSpPr>
        <p:grpSpPr>
          <a:xfrm>
            <a:off x="0" y="6397628"/>
            <a:ext cx="12192000" cy="460375"/>
            <a:chOff x="0" y="6397625"/>
            <a:chExt cx="9144000" cy="460375"/>
          </a:xfrm>
        </p:grpSpPr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53E98354-C209-2BC6-56D6-CA36AB4A2B7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lIns="0" tIns="0" rIns="0" bIns="0" anchor="b" anchorCtr="0"/>
            <a:lstStyle/>
            <a:p>
              <a:pPr>
                <a:defRPr/>
              </a:pPr>
              <a:endParaRPr lang="ja-JP" altLang="en-US" sz="2000" kern="1200" baseline="0" dirty="0">
                <a:latin typeface="MS UI Gothic" panose="020B0600070205080204" pitchFamily="50" charset="-128"/>
                <a:ea typeface="MS UI Gothic" panose="020B0600070205080204" pitchFamily="50" charset="-128"/>
              </a:endParaRPr>
            </a:p>
          </p:txBody>
        </p: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967AE104-5F8D-325B-3D6C-751B37076898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8079785" y="6653902"/>
              <a:ext cx="812723" cy="2040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0" tIns="0" rIns="0" bIns="0" anchor="b" anchorCtr="0">
              <a:spAutoFit/>
            </a:bodyPr>
            <a:lstStyle/>
            <a:p>
              <a:pPr algn="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kern="1200" baseline="0" dirty="0">
                  <a:solidFill>
                    <a:schemeClr val="bg1"/>
                  </a:solidFill>
                  <a:latin typeface="+mn-ea"/>
                  <a:ea typeface="+mn-ea"/>
                  <a:cs typeface="Arial" pitchFamily="34" charset="0"/>
                </a:rPr>
                <a:t>APCOM2025</a:t>
              </a:r>
            </a:p>
          </p:txBody>
        </p:sp>
      </p:grpSp>
      <p:sp>
        <p:nvSpPr>
          <p:cNvPr id="9" name="スライド番号プレースホルダー 4">
            <a:extLst>
              <a:ext uri="{FF2B5EF4-FFF2-40B4-BE49-F238E27FC236}">
                <a16:creationId xmlns:a16="http://schemas.microsoft.com/office/drawing/2014/main" id="{E74B8EC4-8EBD-A42B-CFBD-311D443A8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50115" y="6453336"/>
            <a:ext cx="1406525" cy="1969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800" b="1" kern="1200" normalizeH="0" baseline="0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10" name="図 9" descr="図形&#10;&#10;中程度の精度で自動的に生成された説明">
            <a:extLst>
              <a:ext uri="{FF2B5EF4-FFF2-40B4-BE49-F238E27FC236}">
                <a16:creationId xmlns:a16="http://schemas.microsoft.com/office/drawing/2014/main" id="{5B5AD696-26C6-DD1C-5ED3-26BA32289B8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6" t="19996" r="5346" b="10520"/>
          <a:stretch/>
        </p:blipFill>
        <p:spPr>
          <a:xfrm>
            <a:off x="335360" y="6438659"/>
            <a:ext cx="1908000" cy="396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l" rtl="0" eaLnBrk="1" fontAlgn="ctr" latinLnBrk="1" hangingPunct="1">
        <a:spcBef>
          <a:spcPct val="0"/>
        </a:spcBef>
        <a:spcAft>
          <a:spcPct val="0"/>
        </a:spcAft>
        <a:defRPr kumimoji="1" sz="3200" b="1" kern="1200" baseline="0">
          <a:solidFill>
            <a:schemeClr val="bg1"/>
          </a:solidFill>
          <a:effectLst/>
          <a:latin typeface="メイリオ" panose="020B0604030504040204" pitchFamily="50" charset="-128"/>
          <a:ea typeface="メイリオ" panose="020B0604030504040204" pitchFamily="50" charset="-128"/>
          <a:cs typeface="Calibri" panose="020F050202020403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 kern="1200" baseline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1pPr>
      <a:lvl2pPr marL="742950" indent="-28575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 kern="1200" baseline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2pPr>
      <a:lvl3pPr marL="11430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 kern="1200" baseline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3pPr>
      <a:lvl4pPr marL="16002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 kern="1200" baseline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4pPr>
      <a:lvl5pPr marL="2057400" indent="-228600" algn="l" rtl="0" eaLnBrk="1" fontAlgn="ctr" latinLnBrk="0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 kern="1200" baseline="0">
          <a:solidFill>
            <a:schemeClr val="tx1"/>
          </a:solidFill>
          <a:latin typeface="+mn-lt"/>
          <a:ea typeface="+mn-ea"/>
          <a:cs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345D07C1-119F-405C-B1A1-4002A2E10F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28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Electrodeposition</a:t>
            </a:r>
            <a:r>
              <a:rPr lang="en-US" altLang="ja-JP" sz="2800" dirty="0"/>
              <a:t> Coating Simulation </a:t>
            </a:r>
            <a:br>
              <a:rPr lang="en-US" altLang="ja-JP" sz="2800" dirty="0"/>
            </a:br>
            <a:r>
              <a:rPr lang="en-US" altLang="ja-JP" sz="2800" dirty="0"/>
              <a:t>Based on Lab Experiments and Manufacturing Line Monitoring </a:t>
            </a:r>
            <a:br>
              <a:rPr lang="en-US" altLang="ja-JP" sz="2800" dirty="0"/>
            </a:br>
            <a:r>
              <a:rPr lang="en-US" altLang="ja-JP" sz="2800" dirty="0"/>
              <a:t>for </a:t>
            </a:r>
            <a:r>
              <a:rPr lang="en-US" altLang="ja-JP" sz="2800" dirty="0">
                <a:solidFill>
                  <a:schemeClr val="accent1">
                    <a:lumMod val="75000"/>
                  </a:schemeClr>
                </a:solidFill>
              </a:rPr>
              <a:t>Automotive</a:t>
            </a:r>
            <a:r>
              <a:rPr lang="en-US" altLang="ja-JP" sz="2800" dirty="0"/>
              <a:t> Design</a:t>
            </a:r>
            <a:endParaRPr kumimoji="1" lang="ja-JP" altLang="en-US" sz="28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8783119-BCAA-084A-36CC-418628A6E7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u="sng" dirty="0">
                <a:latin typeface="+mn-lt"/>
              </a:rPr>
              <a:t>Yuki ONISHI</a:t>
            </a:r>
            <a:r>
              <a:rPr lang="en-US" altLang="ja-JP" dirty="0">
                <a:latin typeface="+mn-lt"/>
              </a:rPr>
              <a:t> (Institute of Science Tokyo)</a:t>
            </a:r>
            <a:endParaRPr lang="ja-JP" altLang="en-US" dirty="0">
              <a:latin typeface="+mn-lt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642D849-AC6A-D450-F44D-8D179ECCC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564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The next-gen FE formulation: ES-FEM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34434" y="623890"/>
            <a:ext cx="11622672" cy="5773737"/>
          </a:xfrm>
        </p:spPr>
        <p:txBody>
          <a:bodyPr/>
          <a:lstStyle/>
          <a:p>
            <a:r>
              <a:rPr lang="en-US" altLang="ja-JP" sz="2400" b="1" dirty="0">
                <a:latin typeface="+mn-lt"/>
              </a:rPr>
              <a:t>Edge-based Smoothed Finite Element Method (</a:t>
            </a:r>
            <a:r>
              <a:rPr lang="en-US" altLang="ja-JP" sz="2400" b="1" dirty="0">
                <a:solidFill>
                  <a:srgbClr val="FF0000"/>
                </a:solidFill>
                <a:latin typeface="+mn-lt"/>
              </a:rPr>
              <a:t>ES-FEM</a:t>
            </a:r>
            <a:r>
              <a:rPr lang="en-US" altLang="ja-JP" sz="2400" b="1" dirty="0">
                <a:latin typeface="+mn-lt"/>
              </a:rPr>
              <a:t>) </a:t>
            </a:r>
            <a:r>
              <a:rPr lang="en-US" altLang="ja-JP" sz="2400" dirty="0">
                <a:latin typeface="+mn-lt"/>
              </a:rPr>
              <a:t>is a relatively new FE formulation proposed in 2006 by Prof. G. R. Liu (the 1</a:t>
            </a:r>
            <a:r>
              <a:rPr lang="en-US" altLang="ja-JP" sz="2400" baseline="30000" dirty="0">
                <a:latin typeface="+mn-lt"/>
              </a:rPr>
              <a:t>st</a:t>
            </a:r>
            <a:r>
              <a:rPr lang="en-US" altLang="ja-JP" sz="2400" dirty="0">
                <a:latin typeface="+mn-lt"/>
              </a:rPr>
              <a:t> plenary speaker of APCOM2025).</a:t>
            </a:r>
          </a:p>
          <a:p>
            <a:r>
              <a:rPr lang="en-US" altLang="ja-JP" sz="2400" dirty="0">
                <a:latin typeface="+mn-lt"/>
              </a:rPr>
              <a:t>S-FEM is one the </a:t>
            </a:r>
            <a:r>
              <a:rPr lang="en-US" altLang="ja-JP" sz="2400" dirty="0">
                <a:solidFill>
                  <a:srgbClr val="FF0000"/>
                </a:solidFill>
                <a:latin typeface="+mn-lt"/>
              </a:rPr>
              <a:t>gradient/strain smoothing</a:t>
            </a:r>
            <a:r>
              <a:rPr lang="en-US" altLang="ja-JP" sz="2400" dirty="0">
                <a:latin typeface="+mn-lt"/>
              </a:rPr>
              <a:t> techniques.</a:t>
            </a:r>
          </a:p>
          <a:p>
            <a:r>
              <a:rPr lang="en-US" altLang="ja-JP" sz="2400" dirty="0">
                <a:latin typeface="+mn-lt"/>
              </a:rPr>
              <a:t>ES-FEM is a method as if putting a Gauss point at each edge center.  </a:t>
            </a:r>
          </a:p>
          <a:p>
            <a:pPr marL="0" indent="0" algn="just">
              <a:buNone/>
            </a:pP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For example, in a 2D triangular mesh: </a:t>
            </a:r>
          </a:p>
          <a:p>
            <a:endParaRPr lang="en-US" altLang="ja-JP" sz="2000" dirty="0">
              <a:latin typeface="+mn-lt"/>
            </a:endParaRPr>
          </a:p>
          <a:p>
            <a:endParaRPr lang="en-US" altLang="ja-JP" sz="2000" dirty="0">
              <a:latin typeface="+mn-lt"/>
            </a:endParaRPr>
          </a:p>
          <a:p>
            <a:endParaRPr lang="en-US" altLang="ja-JP" sz="2000" dirty="0">
              <a:latin typeface="+mn-lt"/>
            </a:endParaRPr>
          </a:p>
          <a:p>
            <a:endParaRPr lang="en-US" altLang="ja-JP" sz="2000" dirty="0">
              <a:latin typeface="+mn-lt"/>
            </a:endParaRPr>
          </a:p>
          <a:p>
            <a:endParaRPr lang="en-US" altLang="ja-JP" sz="2000" dirty="0">
              <a:latin typeface="+mn-lt"/>
            </a:endParaRPr>
          </a:p>
          <a:p>
            <a:endParaRPr lang="en-US" altLang="ja-JP" sz="2000" dirty="0">
              <a:latin typeface="+mn-lt"/>
            </a:endParaRPr>
          </a:p>
          <a:p>
            <a:endParaRPr lang="en-US" altLang="ja-JP" sz="2000" dirty="0">
              <a:latin typeface="+mn-lt"/>
            </a:endParaRPr>
          </a:p>
          <a:p>
            <a:endParaRPr lang="en-US" altLang="ja-JP" sz="2000" dirty="0">
              <a:latin typeface="+mn-lt"/>
            </a:endParaRPr>
          </a:p>
          <a:p>
            <a:endParaRPr lang="en-US" altLang="ja-JP" sz="2000" dirty="0">
              <a:latin typeface="+mn-lt"/>
            </a:endParaRPr>
          </a:p>
        </p:txBody>
      </p:sp>
      <p:grpSp>
        <p:nvGrpSpPr>
          <p:cNvPr id="94" name="グループ化 93">
            <a:extLst>
              <a:ext uri="{FF2B5EF4-FFF2-40B4-BE49-F238E27FC236}">
                <a16:creationId xmlns:a16="http://schemas.microsoft.com/office/drawing/2014/main" id="{7AB07AA8-C550-4D7E-9715-C961A252B7CC}"/>
              </a:ext>
            </a:extLst>
          </p:cNvPr>
          <p:cNvGrpSpPr/>
          <p:nvPr/>
        </p:nvGrpSpPr>
        <p:grpSpPr>
          <a:xfrm>
            <a:off x="1116523" y="3415444"/>
            <a:ext cx="1987200" cy="1670400"/>
            <a:chOff x="529796" y="2656356"/>
            <a:chExt cx="3329508" cy="2793546"/>
          </a:xfrm>
        </p:grpSpPr>
        <p:sp>
          <p:nvSpPr>
            <p:cNvPr id="95" name="二等辺三角形 94">
              <a:extLst>
                <a:ext uri="{FF2B5EF4-FFF2-40B4-BE49-F238E27FC236}">
                  <a16:creationId xmlns:a16="http://schemas.microsoft.com/office/drawing/2014/main" id="{5459FD84-B21F-43F0-8230-9BE16960EC31}"/>
                </a:ext>
              </a:extLst>
            </p:cNvPr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96" name="グループ化 95">
              <a:extLst>
                <a:ext uri="{FF2B5EF4-FFF2-40B4-BE49-F238E27FC236}">
                  <a16:creationId xmlns:a16="http://schemas.microsoft.com/office/drawing/2014/main" id="{72F93979-049E-4680-A558-FDD075B8B953}"/>
                </a:ext>
              </a:extLst>
            </p:cNvPr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108" name="二等辺三角形 107">
                <a:extLst>
                  <a:ext uri="{FF2B5EF4-FFF2-40B4-BE49-F238E27FC236}">
                    <a16:creationId xmlns:a16="http://schemas.microsoft.com/office/drawing/2014/main" id="{28FB5375-F8A8-4FF0-96E9-8F81C1010352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9" name="二等辺三角形 108">
                <a:extLst>
                  <a:ext uri="{FF2B5EF4-FFF2-40B4-BE49-F238E27FC236}">
                    <a16:creationId xmlns:a16="http://schemas.microsoft.com/office/drawing/2014/main" id="{54E5E787-1594-4029-8F6B-F3913DE7CBE1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二等辺三角形 109">
                <a:extLst>
                  <a:ext uri="{FF2B5EF4-FFF2-40B4-BE49-F238E27FC236}">
                    <a16:creationId xmlns:a16="http://schemas.microsoft.com/office/drawing/2014/main" id="{F9BC5810-9D10-432B-B6DB-FA3C03AB4971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97" name="グループ化 96">
              <a:extLst>
                <a:ext uri="{FF2B5EF4-FFF2-40B4-BE49-F238E27FC236}">
                  <a16:creationId xmlns:a16="http://schemas.microsoft.com/office/drawing/2014/main" id="{FD9F0002-662E-44B4-AFFF-77BDA49177C3}"/>
                </a:ext>
              </a:extLst>
            </p:cNvPr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105" name="二等辺三角形 104">
                <a:extLst>
                  <a:ext uri="{FF2B5EF4-FFF2-40B4-BE49-F238E27FC236}">
                    <a16:creationId xmlns:a16="http://schemas.microsoft.com/office/drawing/2014/main" id="{7DBF518F-DCD8-4866-B2A9-32134F395578}"/>
                  </a:ext>
                </a:extLst>
              </p:cNvPr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6" name="二等辺三角形 105">
                <a:extLst>
                  <a:ext uri="{FF2B5EF4-FFF2-40B4-BE49-F238E27FC236}">
                    <a16:creationId xmlns:a16="http://schemas.microsoft.com/office/drawing/2014/main" id="{06F4216E-E3CC-4F11-988E-FA4C096CE06C}"/>
                  </a:ext>
                </a:extLst>
              </p:cNvPr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07" name="二等辺三角形 106">
                <a:extLst>
                  <a:ext uri="{FF2B5EF4-FFF2-40B4-BE49-F238E27FC236}">
                    <a16:creationId xmlns:a16="http://schemas.microsoft.com/office/drawing/2014/main" id="{C9C7E167-A51B-4033-9A82-0C4B919C85F6}"/>
                  </a:ext>
                </a:extLst>
              </p:cNvPr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98" name="円/楕円 10">
              <a:extLst>
                <a:ext uri="{FF2B5EF4-FFF2-40B4-BE49-F238E27FC236}">
                  <a16:creationId xmlns:a16="http://schemas.microsoft.com/office/drawing/2014/main" id="{AE8E765A-6042-4982-B3B9-2372BAB0E81E}"/>
                </a:ext>
              </a:extLst>
            </p:cNvPr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円/楕円 11">
              <a:extLst>
                <a:ext uri="{FF2B5EF4-FFF2-40B4-BE49-F238E27FC236}">
                  <a16:creationId xmlns:a16="http://schemas.microsoft.com/office/drawing/2014/main" id="{99EF4CDB-A790-4FC9-B446-435B42E209B3}"/>
                </a:ext>
              </a:extLst>
            </p:cNvPr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0" name="円/楕円 12">
              <a:extLst>
                <a:ext uri="{FF2B5EF4-FFF2-40B4-BE49-F238E27FC236}">
                  <a16:creationId xmlns:a16="http://schemas.microsoft.com/office/drawing/2014/main" id="{6BE96271-E9A9-43A1-A1DA-67EE74AEFC92}"/>
                </a:ext>
              </a:extLst>
            </p:cNvPr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1" name="円/楕円 13">
              <a:extLst>
                <a:ext uri="{FF2B5EF4-FFF2-40B4-BE49-F238E27FC236}">
                  <a16:creationId xmlns:a16="http://schemas.microsoft.com/office/drawing/2014/main" id="{CF08833E-FCAD-4218-9C96-8BFDD4745C7B}"/>
                </a:ext>
              </a:extLst>
            </p:cNvPr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2" name="円/楕円 14">
              <a:extLst>
                <a:ext uri="{FF2B5EF4-FFF2-40B4-BE49-F238E27FC236}">
                  <a16:creationId xmlns:a16="http://schemas.microsoft.com/office/drawing/2014/main" id="{CD87BA15-3AF7-4445-90B0-A707B970E7DA}"/>
                </a:ext>
              </a:extLst>
            </p:cNvPr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円/楕円 15">
              <a:extLst>
                <a:ext uri="{FF2B5EF4-FFF2-40B4-BE49-F238E27FC236}">
                  <a16:creationId xmlns:a16="http://schemas.microsoft.com/office/drawing/2014/main" id="{1114B39F-23AB-46DA-BD27-8E4386EAEFE0}"/>
                </a:ext>
              </a:extLst>
            </p:cNvPr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4" name="円/楕円 16">
              <a:extLst>
                <a:ext uri="{FF2B5EF4-FFF2-40B4-BE49-F238E27FC236}">
                  <a16:creationId xmlns:a16="http://schemas.microsoft.com/office/drawing/2014/main" id="{92966A69-D72B-43E3-82DD-06112C4FDA67}"/>
                </a:ext>
              </a:extLst>
            </p:cNvPr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138" name="テキスト ボックス 137">
            <a:extLst>
              <a:ext uri="{FF2B5EF4-FFF2-40B4-BE49-F238E27FC236}">
                <a16:creationId xmlns:a16="http://schemas.microsoft.com/office/drawing/2014/main" id="{701C1D34-FA52-45E0-9CF7-91E28D24097F}"/>
              </a:ext>
            </a:extLst>
          </p:cNvPr>
          <p:cNvSpPr txBox="1"/>
          <p:nvPr/>
        </p:nvSpPr>
        <p:spPr>
          <a:xfrm>
            <a:off x="1063187" y="2819779"/>
            <a:ext cx="2165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u="sng" dirty="0">
                <a:latin typeface="Calibri" panose="020F0502020204030204" pitchFamily="34" charset="0"/>
              </a:rPr>
              <a:t>Standard FEM</a:t>
            </a:r>
            <a:endParaRPr lang="ja-JP" altLang="en-US" sz="2400" u="sng" dirty="0">
              <a:latin typeface="Calibri" panose="020F0502020204030204" pitchFamily="34" charset="0"/>
            </a:endParaRPr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DF1AEF94-98FB-9B0C-7D5C-94900A16827E}"/>
              </a:ext>
            </a:extLst>
          </p:cNvPr>
          <p:cNvGrpSpPr/>
          <p:nvPr/>
        </p:nvGrpSpPr>
        <p:grpSpPr>
          <a:xfrm>
            <a:off x="3495954" y="2636912"/>
            <a:ext cx="2961554" cy="2447190"/>
            <a:chOff x="4623003" y="3465005"/>
            <a:chExt cx="2961554" cy="2447190"/>
          </a:xfrm>
        </p:grpSpPr>
        <p:grpSp>
          <p:nvGrpSpPr>
            <p:cNvPr id="111" name="グループ化 110">
              <a:extLst>
                <a:ext uri="{FF2B5EF4-FFF2-40B4-BE49-F238E27FC236}">
                  <a16:creationId xmlns:a16="http://schemas.microsoft.com/office/drawing/2014/main" id="{63A536B8-E562-469E-890A-7EC77BA77A62}"/>
                </a:ext>
              </a:extLst>
            </p:cNvPr>
            <p:cNvGrpSpPr/>
            <p:nvPr/>
          </p:nvGrpSpPr>
          <p:grpSpPr>
            <a:xfrm>
              <a:off x="5096043" y="4243538"/>
              <a:ext cx="1988801" cy="1668657"/>
              <a:chOff x="4860075" y="1560327"/>
              <a:chExt cx="3329507" cy="2793546"/>
            </a:xfrm>
          </p:grpSpPr>
          <p:sp>
            <p:nvSpPr>
              <p:cNvPr id="112" name="二等辺三角形 111">
                <a:extLst>
                  <a:ext uri="{FF2B5EF4-FFF2-40B4-BE49-F238E27FC236}">
                    <a16:creationId xmlns:a16="http://schemas.microsoft.com/office/drawing/2014/main" id="{6B87FF46-4FD9-4D40-AACB-757605A67160}"/>
                  </a:ext>
                </a:extLst>
              </p:cNvPr>
              <p:cNvSpPr/>
              <p:nvPr/>
            </p:nvSpPr>
            <p:spPr>
              <a:xfrm rot="13532799">
                <a:off x="5295916" y="2480967"/>
                <a:ext cx="1216226" cy="600952"/>
              </a:xfrm>
              <a:prstGeom prst="triangle">
                <a:avLst>
                  <a:gd name="adj" fmla="val 52895"/>
                </a:avLst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3" name="二等辺三角形 112">
                <a:extLst>
                  <a:ext uri="{FF2B5EF4-FFF2-40B4-BE49-F238E27FC236}">
                    <a16:creationId xmlns:a16="http://schemas.microsoft.com/office/drawing/2014/main" id="{B73A4617-AA45-4178-BEFC-16B5087F573B}"/>
                  </a:ext>
                </a:extLst>
              </p:cNvPr>
              <p:cNvSpPr/>
              <p:nvPr/>
            </p:nvSpPr>
            <p:spPr>
              <a:xfrm rot="2732799">
                <a:off x="5702498" y="2039122"/>
                <a:ext cx="1216226" cy="600952"/>
              </a:xfrm>
              <a:prstGeom prst="triangle">
                <a:avLst>
                  <a:gd name="adj" fmla="val 57584"/>
                </a:avLst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grpSp>
            <p:nvGrpSpPr>
              <p:cNvPr id="114" name="グループ化 113">
                <a:extLst>
                  <a:ext uri="{FF2B5EF4-FFF2-40B4-BE49-F238E27FC236}">
                    <a16:creationId xmlns:a16="http://schemas.microsoft.com/office/drawing/2014/main" id="{B098E77D-259A-4DC5-8AA3-984C14FCB5AB}"/>
                  </a:ext>
                </a:extLst>
              </p:cNvPr>
              <p:cNvGrpSpPr/>
              <p:nvPr/>
            </p:nvGrpSpPr>
            <p:grpSpPr>
              <a:xfrm>
                <a:off x="5824027" y="1676691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126" name="二等辺三角形 125">
                  <a:extLst>
                    <a:ext uri="{FF2B5EF4-FFF2-40B4-BE49-F238E27FC236}">
                      <a16:creationId xmlns:a16="http://schemas.microsoft.com/office/drawing/2014/main" id="{16D80470-BBCA-4CB9-9DE6-188AA3A2B91A}"/>
                    </a:ext>
                  </a:extLst>
                </p:cNvPr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27" name="二等辺三角形 126">
                  <a:extLst>
                    <a:ext uri="{FF2B5EF4-FFF2-40B4-BE49-F238E27FC236}">
                      <a16:creationId xmlns:a16="http://schemas.microsoft.com/office/drawing/2014/main" id="{D9880BFB-103E-476C-9D44-8FDC35074ADD}"/>
                    </a:ext>
                  </a:extLst>
                </p:cNvPr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28" name="二等辺三角形 127">
                  <a:extLst>
                    <a:ext uri="{FF2B5EF4-FFF2-40B4-BE49-F238E27FC236}">
                      <a16:creationId xmlns:a16="http://schemas.microsoft.com/office/drawing/2014/main" id="{5BF1A824-65F1-46D3-9DFA-75177284942E}"/>
                    </a:ext>
                  </a:extLst>
                </p:cNvPr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grpSp>
            <p:nvGrpSpPr>
              <p:cNvPr id="115" name="グループ化 114">
                <a:extLst>
                  <a:ext uri="{FF2B5EF4-FFF2-40B4-BE49-F238E27FC236}">
                    <a16:creationId xmlns:a16="http://schemas.microsoft.com/office/drawing/2014/main" id="{02122EF6-ABCE-45C6-83C3-6A2264131ED6}"/>
                  </a:ext>
                </a:extLst>
              </p:cNvPr>
              <p:cNvGrpSpPr/>
              <p:nvPr/>
            </p:nvGrpSpPr>
            <p:grpSpPr>
              <a:xfrm rot="10800000">
                <a:off x="4860075" y="2203007"/>
                <a:ext cx="2365555" cy="2074125"/>
                <a:chOff x="1106569" y="3201088"/>
                <a:chExt cx="2365555" cy="2074125"/>
              </a:xfrm>
            </p:grpSpPr>
            <p:sp>
              <p:nvSpPr>
                <p:cNvPr id="123" name="二等辺三角形 122">
                  <a:extLst>
                    <a:ext uri="{FF2B5EF4-FFF2-40B4-BE49-F238E27FC236}">
                      <a16:creationId xmlns:a16="http://schemas.microsoft.com/office/drawing/2014/main" id="{7C9C7536-B3F3-46B0-A424-AD07DBBEAC25}"/>
                    </a:ext>
                  </a:extLst>
                </p:cNvPr>
                <p:cNvSpPr/>
                <p:nvPr/>
              </p:nvSpPr>
              <p:spPr>
                <a:xfrm rot="20409393">
                  <a:off x="1580243" y="3201088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24" name="二等辺三角形 123">
                  <a:extLst>
                    <a:ext uri="{FF2B5EF4-FFF2-40B4-BE49-F238E27FC236}">
                      <a16:creationId xmlns:a16="http://schemas.microsoft.com/office/drawing/2014/main" id="{93746A66-0829-4F38-86AF-0A1462EAE31B}"/>
                    </a:ext>
                  </a:extLst>
                </p:cNvPr>
                <p:cNvSpPr/>
                <p:nvPr/>
              </p:nvSpPr>
              <p:spPr>
                <a:xfrm rot="9609393">
                  <a:off x="1106569" y="3369964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  <p:sp>
              <p:nvSpPr>
                <p:cNvPr id="125" name="二等辺三角形 124">
                  <a:extLst>
                    <a:ext uri="{FF2B5EF4-FFF2-40B4-BE49-F238E27FC236}">
                      <a16:creationId xmlns:a16="http://schemas.microsoft.com/office/drawing/2014/main" id="{2277265C-A556-4AE2-BCB5-F782BDCF6D63}"/>
                    </a:ext>
                  </a:extLst>
                </p:cNvPr>
                <p:cNvSpPr/>
                <p:nvPr/>
              </p:nvSpPr>
              <p:spPr>
                <a:xfrm rot="9609393">
                  <a:off x="1942709" y="4206105"/>
                  <a:ext cx="1529415" cy="1069108"/>
                </a:xfrm>
                <a:prstGeom prst="triangle">
                  <a:avLst>
                    <a:gd name="adj" fmla="val 67308"/>
                  </a:avLst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ea typeface="メイリオ" panose="020B0604030504040204" pitchFamily="50" charset="-128"/>
                    <a:cs typeface="メイリオ" panose="020B0604030504040204" pitchFamily="50" charset="-128"/>
                  </a:endParaRPr>
                </a:p>
              </p:txBody>
            </p:sp>
          </p:grpSp>
          <p:sp>
            <p:nvSpPr>
              <p:cNvPr id="116" name="円/楕円 34">
                <a:extLst>
                  <a:ext uri="{FF2B5EF4-FFF2-40B4-BE49-F238E27FC236}">
                    <a16:creationId xmlns:a16="http://schemas.microsoft.com/office/drawing/2014/main" id="{DFB23F46-F6FF-45C4-81B6-A4FB8BA678D6}"/>
                  </a:ext>
                </a:extLst>
              </p:cNvPr>
              <p:cNvSpPr/>
              <p:nvPr/>
            </p:nvSpPr>
            <p:spPr>
              <a:xfrm>
                <a:off x="5617831" y="204930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7" name="円/楕円 35">
                <a:extLst>
                  <a:ext uri="{FF2B5EF4-FFF2-40B4-BE49-F238E27FC236}">
                    <a16:creationId xmlns:a16="http://schemas.microsoft.com/office/drawing/2014/main" id="{F6D4F30E-F64D-4546-877E-A2D7B111971A}"/>
                  </a:ext>
                </a:extLst>
              </p:cNvPr>
              <p:cNvSpPr/>
              <p:nvPr/>
            </p:nvSpPr>
            <p:spPr>
              <a:xfrm>
                <a:off x="7040265" y="1560327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8" name="円/楕円 36">
                <a:extLst>
                  <a:ext uri="{FF2B5EF4-FFF2-40B4-BE49-F238E27FC236}">
                    <a16:creationId xmlns:a16="http://schemas.microsoft.com/office/drawing/2014/main" id="{07015276-9CF5-4213-8A1F-7AB7A94D246D}"/>
                  </a:ext>
                </a:extLst>
              </p:cNvPr>
              <p:cNvSpPr/>
              <p:nvPr/>
            </p:nvSpPr>
            <p:spPr>
              <a:xfrm>
                <a:off x="6455409" y="2897714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9" name="円/楕円 37">
                <a:extLst>
                  <a:ext uri="{FF2B5EF4-FFF2-40B4-BE49-F238E27FC236}">
                    <a16:creationId xmlns:a16="http://schemas.microsoft.com/office/drawing/2014/main" id="{F7E31B85-30E1-4B62-B642-CFADD18DE1F5}"/>
                  </a:ext>
                </a:extLst>
              </p:cNvPr>
              <p:cNvSpPr/>
              <p:nvPr/>
            </p:nvSpPr>
            <p:spPr>
              <a:xfrm>
                <a:off x="5017008" y="3425056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0" name="円/楕円 38">
                <a:extLst>
                  <a:ext uri="{FF2B5EF4-FFF2-40B4-BE49-F238E27FC236}">
                    <a16:creationId xmlns:a16="http://schemas.microsoft.com/office/drawing/2014/main" id="{53373F98-6F53-46EA-AD65-CD6428008171}"/>
                  </a:ext>
                </a:extLst>
              </p:cNvPr>
              <p:cNvSpPr/>
              <p:nvPr/>
            </p:nvSpPr>
            <p:spPr>
              <a:xfrm>
                <a:off x="5853923" y="422054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1" name="円/楕円 39">
                <a:extLst>
                  <a:ext uri="{FF2B5EF4-FFF2-40B4-BE49-F238E27FC236}">
                    <a16:creationId xmlns:a16="http://schemas.microsoft.com/office/drawing/2014/main" id="{2E6017F6-F118-48F0-A05E-B4D1B93518A9}"/>
                  </a:ext>
                </a:extLst>
              </p:cNvPr>
              <p:cNvSpPr/>
              <p:nvPr/>
            </p:nvSpPr>
            <p:spPr>
              <a:xfrm>
                <a:off x="7274830" y="3742578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22" name="円/楕円 40">
                <a:extLst>
                  <a:ext uri="{FF2B5EF4-FFF2-40B4-BE49-F238E27FC236}">
                    <a16:creationId xmlns:a16="http://schemas.microsoft.com/office/drawing/2014/main" id="{131AF2D3-74F1-4827-A49B-F98FBBCFA1BC}"/>
                  </a:ext>
                </a:extLst>
              </p:cNvPr>
              <p:cNvSpPr/>
              <p:nvPr/>
            </p:nvSpPr>
            <p:spPr>
              <a:xfrm>
                <a:off x="7877844" y="2387203"/>
                <a:ext cx="133325" cy="13332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39" name="テキスト ボックス 138">
              <a:extLst>
                <a:ext uri="{FF2B5EF4-FFF2-40B4-BE49-F238E27FC236}">
                  <a16:creationId xmlns:a16="http://schemas.microsoft.com/office/drawing/2014/main" id="{904C9593-1D14-4233-B883-7E8616347D91}"/>
                </a:ext>
              </a:extLst>
            </p:cNvPr>
            <p:cNvSpPr txBox="1"/>
            <p:nvPr/>
          </p:nvSpPr>
          <p:spPr>
            <a:xfrm>
              <a:off x="4623003" y="3465005"/>
              <a:ext cx="29615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u="sng" dirty="0">
                  <a:latin typeface="Calibri" panose="020F0502020204030204" pitchFamily="34" charset="0"/>
                </a:rPr>
                <a:t>Edge-based S-FEM</a:t>
              </a:r>
              <a:br>
                <a:rPr lang="en-US" altLang="ja-JP" sz="2400" u="sng" dirty="0">
                  <a:latin typeface="Calibri" panose="020F0502020204030204" pitchFamily="34" charset="0"/>
                </a:rPr>
              </a:br>
              <a:r>
                <a:rPr lang="en-US" altLang="ja-JP" sz="2400" u="sng" dirty="0">
                  <a:latin typeface="Calibri" panose="020F0502020204030204" pitchFamily="34" charset="0"/>
                </a:rPr>
                <a:t>(ES-FEM)</a:t>
              </a:r>
              <a:endParaRPr lang="ja-JP" altLang="en-US" sz="2400" u="sng" dirty="0">
                <a:latin typeface="Calibri" panose="020F0502020204030204" pitchFamily="34" charset="0"/>
              </a:endParaRP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41A46D-A058-D14A-A764-8A5AF8E77C14}"/>
              </a:ext>
            </a:extLst>
          </p:cNvPr>
          <p:cNvSpPr txBox="1"/>
          <p:nvPr/>
        </p:nvSpPr>
        <p:spPr>
          <a:xfrm>
            <a:off x="3214403" y="5147899"/>
            <a:ext cx="3521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</a:rPr>
              <a:t>The red</a:t>
            </a:r>
            <a:r>
              <a:rPr kumimoji="1" lang="en-US" altLang="ja-JP" sz="2000" dirty="0">
                <a:latin typeface="Calibri" panose="020F0502020204030204" pitchFamily="34" charset="0"/>
              </a:rPr>
              <a:t> area shows the domain </a:t>
            </a:r>
            <a:br>
              <a:rPr kumimoji="1" lang="en-US" altLang="ja-JP" sz="2000" dirty="0">
                <a:latin typeface="Calibri" panose="020F0502020204030204" pitchFamily="34" charset="0"/>
              </a:rPr>
            </a:br>
            <a:r>
              <a:rPr kumimoji="1" lang="en-US" altLang="ja-JP" sz="2000" dirty="0">
                <a:latin typeface="Calibri" panose="020F0502020204030204" pitchFamily="34" charset="0"/>
              </a:rPr>
              <a:t>for gradient smoothing.</a:t>
            </a:r>
            <a:endParaRPr kumimoji="1" lang="ja-JP" altLang="en-US" sz="2000" dirty="0">
              <a:latin typeface="Calibri" panose="020F0502020204030204" pitchFamily="34" charset="0"/>
            </a:endParaRPr>
          </a:p>
        </p:txBody>
      </p:sp>
      <p:sp>
        <p:nvSpPr>
          <p:cNvPr id="49" name="スライド番号プレースホルダー 48">
            <a:extLst>
              <a:ext uri="{FF2B5EF4-FFF2-40B4-BE49-F238E27FC236}">
                <a16:creationId xmlns:a16="http://schemas.microsoft.com/office/drawing/2014/main" id="{B580B332-4EA2-8BA6-2B7E-C377EE436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FD3E341F-40C2-9481-6DBD-175BB147CF73}"/>
              </a:ext>
            </a:extLst>
          </p:cNvPr>
          <p:cNvSpPr/>
          <p:nvPr/>
        </p:nvSpPr>
        <p:spPr>
          <a:xfrm>
            <a:off x="3691544" y="2686061"/>
            <a:ext cx="2530279" cy="2488297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1" name="図 50" descr="グラフ, 等高線グラフ&#10;&#10;自動的に生成された説明">
            <a:extLst>
              <a:ext uri="{FF2B5EF4-FFF2-40B4-BE49-F238E27FC236}">
                <a16:creationId xmlns:a16="http://schemas.microsoft.com/office/drawing/2014/main" id="{F6B3BF49-B9EE-1113-48EE-04B7CD957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562" y="2423171"/>
            <a:ext cx="1654535" cy="255271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grpSp>
        <p:nvGrpSpPr>
          <p:cNvPr id="52" name="グループ化 51">
            <a:extLst>
              <a:ext uri="{FF2B5EF4-FFF2-40B4-BE49-F238E27FC236}">
                <a16:creationId xmlns:a16="http://schemas.microsoft.com/office/drawing/2014/main" id="{DA5EA20F-5CD0-CFCF-9940-99F690805697}"/>
              </a:ext>
            </a:extLst>
          </p:cNvPr>
          <p:cNvGrpSpPr/>
          <p:nvPr/>
        </p:nvGrpSpPr>
        <p:grpSpPr>
          <a:xfrm>
            <a:off x="8121644" y="5195479"/>
            <a:ext cx="2273231" cy="400110"/>
            <a:chOff x="4681865" y="-44450"/>
            <a:chExt cx="1584336" cy="400110"/>
          </a:xfrm>
        </p:grpSpPr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CAA4B968-E346-051A-D223-CA56A48C11E2}"/>
                </a:ext>
              </a:extLst>
            </p:cNvPr>
            <p:cNvSpPr txBox="1"/>
            <p:nvPr/>
          </p:nvSpPr>
          <p:spPr>
            <a:xfrm>
              <a:off x="4681865" y="-44450"/>
              <a:ext cx="616526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>
                  <a:solidFill>
                    <a:schemeClr val="bg1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Search</a:t>
              </a:r>
              <a:endParaRPr kumimoji="1" lang="ja-JP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5CDE1591-693E-0067-81B3-AC47856217D8}"/>
                </a:ext>
              </a:extLst>
            </p:cNvPr>
            <p:cNvSpPr txBox="1"/>
            <p:nvPr/>
          </p:nvSpPr>
          <p:spPr>
            <a:xfrm>
              <a:off x="5212291" y="-44450"/>
              <a:ext cx="105391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   S-FEM wiki</a:t>
              </a:r>
              <a:endParaRPr kumimoji="1"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C856A16D-F856-B59B-622D-EAE80806C73A}"/>
              </a:ext>
            </a:extLst>
          </p:cNvPr>
          <p:cNvSpPr txBox="1"/>
          <p:nvPr/>
        </p:nvSpPr>
        <p:spPr>
          <a:xfrm>
            <a:off x="9935585" y="3186220"/>
            <a:ext cx="1098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latin typeface="+mn-lt"/>
              </a:rPr>
              <a:t>G.R. Liu</a:t>
            </a:r>
            <a:br>
              <a:rPr kumimoji="1" lang="en-US" altLang="ja-JP" dirty="0">
                <a:latin typeface="+mn-lt"/>
              </a:rPr>
            </a:br>
            <a:r>
              <a:rPr kumimoji="1" lang="en-US" altLang="ja-JP" i="1" dirty="0">
                <a:latin typeface="+mn-lt"/>
              </a:rPr>
              <a:t>et al</a:t>
            </a:r>
            <a:r>
              <a:rPr kumimoji="1" lang="en-US" altLang="ja-JP" dirty="0">
                <a:latin typeface="+mn-lt"/>
              </a:rPr>
              <a:t>.,</a:t>
            </a:r>
            <a:br>
              <a:rPr kumimoji="1" lang="en-US" altLang="ja-JP" dirty="0">
                <a:latin typeface="+mn-lt"/>
              </a:rPr>
            </a:br>
            <a:r>
              <a:rPr kumimoji="1" lang="en-US" altLang="ja-JP" dirty="0">
                <a:latin typeface="+mn-lt"/>
              </a:rPr>
              <a:t>CRC Press</a:t>
            </a:r>
            <a:endParaRPr kumimoji="1" lang="ja-JP" altLang="en-US" dirty="0" err="1">
              <a:latin typeface="+mn-lt"/>
            </a:endParaRPr>
          </a:p>
        </p:txBody>
      </p:sp>
      <p:sp>
        <p:nvSpPr>
          <p:cNvPr id="56" name="星: 5 pt 55">
            <a:extLst>
              <a:ext uri="{FF2B5EF4-FFF2-40B4-BE49-F238E27FC236}">
                <a16:creationId xmlns:a16="http://schemas.microsoft.com/office/drawing/2014/main" id="{30F8B211-AD6F-2BAF-10C0-0AADEDF78986}"/>
              </a:ext>
            </a:extLst>
          </p:cNvPr>
          <p:cNvSpPr/>
          <p:nvPr/>
        </p:nvSpPr>
        <p:spPr>
          <a:xfrm>
            <a:off x="1947541" y="3766768"/>
            <a:ext cx="161061" cy="161061"/>
          </a:xfrm>
          <a:prstGeom prst="star5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7" name="星: 5 pt 56">
            <a:extLst>
              <a:ext uri="{FF2B5EF4-FFF2-40B4-BE49-F238E27FC236}">
                <a16:creationId xmlns:a16="http://schemas.microsoft.com/office/drawing/2014/main" id="{74D3792E-730A-B00F-117A-697818855242}"/>
              </a:ext>
            </a:extLst>
          </p:cNvPr>
          <p:cNvSpPr/>
          <p:nvPr/>
        </p:nvSpPr>
        <p:spPr>
          <a:xfrm>
            <a:off x="4630796" y="3919168"/>
            <a:ext cx="161061" cy="161061"/>
          </a:xfrm>
          <a:prstGeom prst="star5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2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075326-AD38-4D29-851A-DFAD48122A4D}"/>
              </a:ext>
            </a:extLst>
          </p:cNvPr>
          <p:cNvSpPr/>
          <p:nvPr/>
        </p:nvSpPr>
        <p:spPr>
          <a:xfrm>
            <a:off x="234893" y="5838199"/>
            <a:ext cx="11722213" cy="507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>
                <a:latin typeface="+mn-lt"/>
              </a:rPr>
              <a:t>Using </a:t>
            </a:r>
            <a:r>
              <a:rPr lang="en-US" altLang="ja-JP" sz="2400">
                <a:solidFill>
                  <a:srgbClr val="FF0000"/>
                </a:solidFill>
                <a:latin typeface="+mn-lt"/>
              </a:rPr>
              <a:t>ES-FEM-T4</a:t>
            </a:r>
            <a:r>
              <a:rPr lang="en-US" altLang="ja-JP" sz="2400">
                <a:latin typeface="+mn-lt"/>
              </a:rPr>
              <a:t>, a </a:t>
            </a:r>
            <a:r>
              <a:rPr lang="en-US" altLang="ja-JP" sz="2400">
                <a:solidFill>
                  <a:srgbClr val="FF00FF"/>
                </a:solidFill>
                <a:latin typeface="+mn-lt"/>
              </a:rPr>
              <a:t>super-linear mesh convergence rate </a:t>
            </a:r>
            <a:r>
              <a:rPr lang="en-US" altLang="ja-JP" sz="2400">
                <a:latin typeface="+mn-lt"/>
              </a:rPr>
              <a:t>in electrostatic analyses is expected.</a:t>
            </a:r>
            <a:endParaRPr lang="en-US" altLang="ja-JP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3582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 descr="散らかった机とパソ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BA240054-E3D1-F2D4-5711-AC61AADEA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9"/>
          <a:stretch>
            <a:fillRect/>
          </a:stretch>
        </p:blipFill>
        <p:spPr>
          <a:xfrm>
            <a:off x="1" y="573602"/>
            <a:ext cx="12192000" cy="2855398"/>
          </a:xfrm>
        </p:spPr>
      </p:pic>
      <p:sp>
        <p:nvSpPr>
          <p:cNvPr id="4" name="タイトル 3">
            <a:extLst>
              <a:ext uri="{FF2B5EF4-FFF2-40B4-BE49-F238E27FC236}">
                <a16:creationId xmlns:a16="http://schemas.microsoft.com/office/drawing/2014/main" id="{92D9FDF3-44E3-34EC-FB5F-574E372C8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Overview of Our ED Experiment Lab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A7E4CF6-FE4A-5575-8CED-96EE8842D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0F996B-CC70-6B97-3ADF-F8375BF9CC33}"/>
              </a:ext>
            </a:extLst>
          </p:cNvPr>
          <p:cNvSpPr txBox="1"/>
          <p:nvPr/>
        </p:nvSpPr>
        <p:spPr>
          <a:xfrm>
            <a:off x="648578" y="1680864"/>
            <a:ext cx="73039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Oven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F45527-97F5-C5AC-A372-C806144E2FAE}"/>
              </a:ext>
            </a:extLst>
          </p:cNvPr>
          <p:cNvSpPr txBox="1"/>
          <p:nvPr/>
        </p:nvSpPr>
        <p:spPr>
          <a:xfrm>
            <a:off x="2002926" y="1568040"/>
            <a:ext cx="66473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Tank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FF5453F-71B5-EFFA-EEEE-1A938BD24FD7}"/>
              </a:ext>
            </a:extLst>
          </p:cNvPr>
          <p:cNvSpPr txBox="1"/>
          <p:nvPr/>
        </p:nvSpPr>
        <p:spPr>
          <a:xfrm>
            <a:off x="2949860" y="1198542"/>
            <a:ext cx="182614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Electric Balance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210EA6-C658-C48A-9011-1419941762B7}"/>
              </a:ext>
            </a:extLst>
          </p:cNvPr>
          <p:cNvSpPr txBox="1"/>
          <p:nvPr/>
        </p:nvSpPr>
        <p:spPr>
          <a:xfrm>
            <a:off x="5733812" y="924266"/>
            <a:ext cx="95404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Control</a:t>
            </a:r>
            <a:br>
              <a:rPr kumimoji="1" lang="en-US" altLang="ja-JP" sz="2000" dirty="0">
                <a:latin typeface="+mn-lt"/>
              </a:rPr>
            </a:br>
            <a:r>
              <a:rPr kumimoji="1" lang="en-US" altLang="ja-JP" sz="2000" dirty="0">
                <a:latin typeface="+mn-lt"/>
              </a:rPr>
              <a:t>PC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CA4249F-52D4-3EBA-92CA-ADE8CAFDAC47}"/>
              </a:ext>
            </a:extLst>
          </p:cNvPr>
          <p:cNvSpPr txBox="1"/>
          <p:nvPr/>
        </p:nvSpPr>
        <p:spPr>
          <a:xfrm>
            <a:off x="8025213" y="2433711"/>
            <a:ext cx="189802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Contant Temp.</a:t>
            </a:r>
            <a:br>
              <a:rPr kumimoji="1" lang="en-US" altLang="ja-JP" sz="2000" dirty="0">
                <a:latin typeface="+mn-lt"/>
              </a:rPr>
            </a:br>
            <a:r>
              <a:rPr kumimoji="1" lang="en-US" altLang="ja-JP" sz="2000" dirty="0">
                <a:latin typeface="+mn-lt"/>
              </a:rPr>
              <a:t>Water Circulator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432F875-5B82-8155-8D1E-9B16870E72D8}"/>
              </a:ext>
            </a:extLst>
          </p:cNvPr>
          <p:cNvSpPr txBox="1"/>
          <p:nvPr/>
        </p:nvSpPr>
        <p:spPr>
          <a:xfrm>
            <a:off x="6913673" y="1219199"/>
            <a:ext cx="88543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Data</a:t>
            </a:r>
            <a:br>
              <a:rPr kumimoji="1" lang="en-US" altLang="ja-JP" sz="2000" dirty="0">
                <a:latin typeface="+mn-lt"/>
              </a:rPr>
            </a:br>
            <a:r>
              <a:rPr kumimoji="1" lang="en-US" altLang="ja-JP" sz="2000" dirty="0">
                <a:latin typeface="+mn-lt"/>
              </a:rPr>
              <a:t>Logger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C525B35-862D-E852-DE8C-A183F8DB7B96}"/>
              </a:ext>
            </a:extLst>
          </p:cNvPr>
          <p:cNvSpPr txBox="1"/>
          <p:nvPr/>
        </p:nvSpPr>
        <p:spPr>
          <a:xfrm>
            <a:off x="7794319" y="584684"/>
            <a:ext cx="170572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Contant Temp.</a:t>
            </a:r>
            <a:br>
              <a:rPr kumimoji="1" lang="en-US" altLang="ja-JP" sz="2000" dirty="0">
                <a:latin typeface="+mn-lt"/>
              </a:rPr>
            </a:br>
            <a:r>
              <a:rPr kumimoji="1" lang="en-US" altLang="ja-JP" sz="2000" dirty="0">
                <a:latin typeface="+mn-lt"/>
              </a:rPr>
              <a:t>Water Bath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02CAE74-AF5B-8505-3AB8-D1539DAB6D8B}"/>
              </a:ext>
            </a:extLst>
          </p:cNvPr>
          <p:cNvSpPr txBox="1"/>
          <p:nvPr/>
        </p:nvSpPr>
        <p:spPr>
          <a:xfrm>
            <a:off x="5094003" y="2253691"/>
            <a:ext cx="161358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High </a:t>
            </a:r>
            <a:r>
              <a:rPr lang="en-US" altLang="ja-JP" sz="2000" dirty="0">
                <a:latin typeface="+mn-lt"/>
              </a:rPr>
              <a:t>Voltage</a:t>
            </a:r>
            <a:br>
              <a:rPr lang="en-US" altLang="ja-JP" sz="2000" dirty="0">
                <a:latin typeface="+mn-lt"/>
              </a:rPr>
            </a:br>
            <a:r>
              <a:rPr lang="en-US" altLang="ja-JP" sz="2000" dirty="0">
                <a:latin typeface="+mn-lt"/>
              </a:rPr>
              <a:t>Power Source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7430530-E751-D7CC-F020-F9BBC9A76F56}"/>
              </a:ext>
            </a:extLst>
          </p:cNvPr>
          <p:cNvSpPr txBox="1"/>
          <p:nvPr/>
        </p:nvSpPr>
        <p:spPr>
          <a:xfrm>
            <a:off x="9145697" y="1808908"/>
            <a:ext cx="179927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Water Rise Sink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6118474-37DF-F6C4-6C94-5F9357D8D6F4}"/>
              </a:ext>
            </a:extLst>
          </p:cNvPr>
          <p:cNvSpPr txBox="1"/>
          <p:nvPr/>
        </p:nvSpPr>
        <p:spPr>
          <a:xfrm>
            <a:off x="10617152" y="652769"/>
            <a:ext cx="83696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Waste</a:t>
            </a:r>
            <a:br>
              <a:rPr kumimoji="1" lang="en-US" altLang="ja-JP" sz="2000" dirty="0">
                <a:latin typeface="+mn-lt"/>
              </a:rPr>
            </a:br>
            <a:r>
              <a:rPr kumimoji="1" lang="en-US" altLang="ja-JP" sz="2000" dirty="0">
                <a:latin typeface="+mn-lt"/>
              </a:rPr>
              <a:t>Tank</a:t>
            </a:r>
            <a:endParaRPr kumimoji="1" lang="ja-JP" altLang="en-US" sz="2000" dirty="0" err="1">
              <a:latin typeface="+mn-lt"/>
            </a:endParaRPr>
          </a:p>
        </p:txBody>
      </p:sp>
      <p:pic>
        <p:nvPicPr>
          <p:cNvPr id="17" name="図 16" descr="散らかった机とパソコン&#10;&#10;AI 生成コンテンツは誤りを含む可能性があります。">
            <a:extLst>
              <a:ext uri="{FF2B5EF4-FFF2-40B4-BE49-F238E27FC236}">
                <a16:creationId xmlns:a16="http://schemas.microsoft.com/office/drawing/2014/main" id="{C5CA5746-EDC0-B150-9A5F-BF3B43C27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5274802" cy="2967076"/>
          </a:xfrm>
          <a:prstGeom prst="rect">
            <a:avLst/>
          </a:prstGeom>
        </p:spPr>
      </p:pic>
      <p:pic>
        <p:nvPicPr>
          <p:cNvPr id="19" name="図 18" descr="自転車のハンドル&#10;&#10;AI 生成コンテンツは誤りを含む可能性があります。">
            <a:extLst>
              <a:ext uri="{FF2B5EF4-FFF2-40B4-BE49-F238E27FC236}">
                <a16:creationId xmlns:a16="http://schemas.microsoft.com/office/drawing/2014/main" id="{7AEDB0FB-8EF3-C5A8-01D7-2A8256FCA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197" y="3425608"/>
            <a:ext cx="5274803" cy="2967076"/>
          </a:xfrm>
          <a:prstGeom prst="rect">
            <a:avLst/>
          </a:prstGeom>
        </p:spPr>
      </p:pic>
      <p:pic>
        <p:nvPicPr>
          <p:cNvPr id="21" name="図 20" descr="屋内, テーブル, ボックス, 座る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1ADB43AC-43D5-497E-E883-D1836F9B2D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" b="11150"/>
          <a:stretch>
            <a:fillRect/>
          </a:stretch>
        </p:blipFill>
        <p:spPr>
          <a:xfrm>
            <a:off x="5170103" y="3477000"/>
            <a:ext cx="1898005" cy="2906144"/>
          </a:xfrm>
          <a:prstGeom prst="rect">
            <a:avLst/>
          </a:prstGeom>
        </p:spPr>
      </p:pic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E5C9C2CC-D9C8-0FA2-FF57-5149FC4A881A}"/>
              </a:ext>
            </a:extLst>
          </p:cNvPr>
          <p:cNvSpPr/>
          <p:nvPr/>
        </p:nvSpPr>
        <p:spPr>
          <a:xfrm>
            <a:off x="1667508" y="3233682"/>
            <a:ext cx="8856984" cy="468052"/>
          </a:xfrm>
          <a:prstGeom prst="roundRect">
            <a:avLst/>
          </a:prstGeom>
          <a:solidFill>
            <a:srgbClr val="0070C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  <a:ea typeface="HG創英角ﾎﾟｯﾌﾟ体" panose="040B0A09000000000000" pitchFamily="49" charset="-128"/>
              </a:rPr>
              <a:t>We have sufficient ED testing facilities in the central area of Tokyo!!</a:t>
            </a:r>
            <a:endParaRPr kumimoji="1" lang="ja-JP" altLang="en-US" sz="2400" dirty="0">
              <a:solidFill>
                <a:schemeClr val="bg1"/>
              </a:solidFill>
              <a:ea typeface="HG創英角ﾎﾟｯﾌﾟ体" panose="040B0A09000000000000" pitchFamily="49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2A6DFC2-C617-4622-3856-641949E12EDA}"/>
              </a:ext>
            </a:extLst>
          </p:cNvPr>
          <p:cNvSpPr txBox="1"/>
          <p:nvPr/>
        </p:nvSpPr>
        <p:spPr>
          <a:xfrm>
            <a:off x="1878946" y="5985284"/>
            <a:ext cx="211814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Digital Microscope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8B0ED03-CD7A-6BF0-F59F-664B4159BDC0}"/>
              </a:ext>
            </a:extLst>
          </p:cNvPr>
          <p:cNvSpPr txBox="1"/>
          <p:nvPr/>
        </p:nvSpPr>
        <p:spPr>
          <a:xfrm>
            <a:off x="4895639" y="5981400"/>
            <a:ext cx="240072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Film Thickness Meter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CF9CC08-A5EC-0A71-56CB-B6D2BEEE3503}"/>
              </a:ext>
            </a:extLst>
          </p:cNvPr>
          <p:cNvSpPr txBox="1"/>
          <p:nvPr/>
        </p:nvSpPr>
        <p:spPr>
          <a:xfrm>
            <a:off x="8438633" y="5981400"/>
            <a:ext cx="234179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Water Quality Meter</a:t>
            </a:r>
            <a:endParaRPr kumimoji="1" lang="ja-JP" altLang="en-US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40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>
            <a:extLst>
              <a:ext uri="{FF2B5EF4-FFF2-40B4-BE49-F238E27FC236}">
                <a16:creationId xmlns:a16="http://schemas.microsoft.com/office/drawing/2014/main" id="{A34771D8-0A94-0584-5CB7-BE8A3C319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/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/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/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r>
              <a:rPr kumimoji="1" lang="en-US" altLang="ja-JP" sz="2400" dirty="0">
                <a:latin typeface="Calibri" panose="020F0502020204030204" pitchFamily="34" charset="0"/>
              </a:rPr>
              <a:t>The one-plate test </a:t>
            </a:r>
            <a:r>
              <a:rPr lang="en-US" altLang="ja-JP" sz="2400" dirty="0"/>
              <a:t>is</a:t>
            </a:r>
            <a:r>
              <a:rPr kumimoji="1" lang="en-US" altLang="ja-JP" sz="2400" dirty="0">
                <a:latin typeface="Calibri" panose="020F0502020204030204" pitchFamily="34" charset="0"/>
              </a:rPr>
              <a:t> used to identify the numerical ED constitutive models:</a:t>
            </a:r>
          </a:p>
          <a:p>
            <a:pPr lvl="1"/>
            <a:r>
              <a:rPr lang="en-US" altLang="ja-JP" dirty="0"/>
              <a:t>Film </a:t>
            </a:r>
            <a:r>
              <a:rPr lang="en-US" altLang="ja-JP" dirty="0">
                <a:solidFill>
                  <a:srgbClr val="0000CC"/>
                </a:solidFill>
              </a:rPr>
              <a:t>initiation	</a:t>
            </a:r>
            <a:r>
              <a:rPr lang="en-US" altLang="ja-JP" dirty="0"/>
              <a:t>model,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</a:rPr>
              <a:t>Fil</a:t>
            </a:r>
            <a:r>
              <a:rPr lang="en-US" altLang="ja-JP" dirty="0"/>
              <a:t>m </a:t>
            </a:r>
            <a:r>
              <a:rPr lang="en-US" altLang="ja-JP" dirty="0">
                <a:solidFill>
                  <a:srgbClr val="0000CC"/>
                </a:solidFill>
              </a:rPr>
              <a:t>resistance	</a:t>
            </a:r>
            <a:r>
              <a:rPr lang="en-US" altLang="ja-JP" dirty="0"/>
              <a:t>model,</a:t>
            </a:r>
          </a:p>
          <a:p>
            <a:pPr lvl="1"/>
            <a:r>
              <a:rPr lang="en-US" altLang="ja-JP" dirty="0">
                <a:latin typeface="Calibri" panose="020F0502020204030204" pitchFamily="34" charset="0"/>
              </a:rPr>
              <a:t>Fil</a:t>
            </a:r>
            <a:r>
              <a:rPr lang="en-US" altLang="ja-JP" dirty="0"/>
              <a:t>m </a:t>
            </a:r>
            <a:r>
              <a:rPr lang="en-US" altLang="ja-JP" dirty="0">
                <a:solidFill>
                  <a:srgbClr val="0000CC"/>
                </a:solidFill>
              </a:rPr>
              <a:t>growth	</a:t>
            </a:r>
            <a:r>
              <a:rPr lang="en-US" altLang="ja-JP" dirty="0"/>
              <a:t>model.</a:t>
            </a:r>
            <a:endParaRPr kumimoji="1" lang="en-US" altLang="ja-JP" sz="2800" dirty="0">
              <a:latin typeface="Calibri" panose="020F0502020204030204" pitchFamily="34" charset="0"/>
            </a:endParaRPr>
          </a:p>
          <a:p>
            <a:r>
              <a:rPr lang="en-US" altLang="ja-JP" sz="2400" spc="-10" dirty="0">
                <a:latin typeface="Calibri" panose="020F0502020204030204" pitchFamily="34" charset="0"/>
              </a:rPr>
              <a:t>The other tests are used for the validation of the identified ED constitutive models.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F4CD76CF-AB19-B4BA-73C5-B4C6D4C76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3 Major Lab Tests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3FD033-465F-F844-B870-7BE6C7E48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FA9176D-8D39-60E6-C5A5-0BD8F941A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7" y="620689"/>
            <a:ext cx="3096345" cy="300681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7388C80-5C94-5392-DB8D-62C998E42C78}"/>
              </a:ext>
            </a:extLst>
          </p:cNvPr>
          <p:cNvSpPr txBox="1"/>
          <p:nvPr/>
        </p:nvSpPr>
        <p:spPr>
          <a:xfrm>
            <a:off x="408002" y="3352624"/>
            <a:ext cx="235578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One-Plate Test</a:t>
            </a:r>
            <a:endParaRPr kumimoji="1" lang="ja-JP" altLang="en-US" sz="2000" dirty="0">
              <a:solidFill>
                <a:schemeClr val="bg1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11" name="図 10" descr="屋内, テーブル, 流し, カップ が含まれている画像&#10;&#10;自動的に生成された説明">
            <a:extLst>
              <a:ext uri="{FF2B5EF4-FFF2-40B4-BE49-F238E27FC236}">
                <a16:creationId xmlns:a16="http://schemas.microsoft.com/office/drawing/2014/main" id="{406ED4DA-1456-BD83-E003-6A5E4FA556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t="9098" r="1569"/>
          <a:stretch/>
        </p:blipFill>
        <p:spPr>
          <a:xfrm>
            <a:off x="3431704" y="621773"/>
            <a:ext cx="3888432" cy="300573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F5224F0-C672-3BC0-DEB8-CC39F84482D8}"/>
              </a:ext>
            </a:extLst>
          </p:cNvPr>
          <p:cNvSpPr txBox="1"/>
          <p:nvPr/>
        </p:nvSpPr>
        <p:spPr>
          <a:xfrm>
            <a:off x="4212409" y="3353111"/>
            <a:ext cx="23516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4-Plate Box Test</a:t>
            </a:r>
            <a:endParaRPr kumimoji="1" lang="ja-JP" altLang="en-US" sz="2000" dirty="0">
              <a:solidFill>
                <a:schemeClr val="bg1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13" name="図 12" descr="テーブル, 屋内, 皿, ケーキ が含まれている画像&#10;&#10;自動的に生成された説明">
            <a:extLst>
              <a:ext uri="{FF2B5EF4-FFF2-40B4-BE49-F238E27FC236}">
                <a16:creationId xmlns:a16="http://schemas.microsoft.com/office/drawing/2014/main" id="{5B1D02D0-6C23-AC43-0679-F16142B93B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2225" r="7180"/>
          <a:stretch/>
        </p:blipFill>
        <p:spPr>
          <a:xfrm>
            <a:off x="7572164" y="620688"/>
            <a:ext cx="4551221" cy="300573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8F631A3-F7F5-28D7-DB1E-6A9DD667CF05}"/>
              </a:ext>
            </a:extLst>
          </p:cNvPr>
          <p:cNvSpPr txBox="1"/>
          <p:nvPr/>
        </p:nvSpPr>
        <p:spPr>
          <a:xfrm>
            <a:off x="8663134" y="3352867"/>
            <a:ext cx="23516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Circulating Pool Test</a:t>
            </a:r>
            <a:endParaRPr kumimoji="1" lang="ja-JP" altLang="en-US" sz="2000" dirty="0">
              <a:solidFill>
                <a:schemeClr val="bg1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5" name="右中かっこ 4">
            <a:extLst>
              <a:ext uri="{FF2B5EF4-FFF2-40B4-BE49-F238E27FC236}">
                <a16:creationId xmlns:a16="http://schemas.microsoft.com/office/drawing/2014/main" id="{37435817-9953-20F2-DA2C-B0FF568C11E3}"/>
              </a:ext>
            </a:extLst>
          </p:cNvPr>
          <p:cNvSpPr/>
          <p:nvPr/>
        </p:nvSpPr>
        <p:spPr>
          <a:xfrm>
            <a:off x="3935760" y="4185084"/>
            <a:ext cx="515439" cy="1188132"/>
          </a:xfrm>
          <a:prstGeom prst="rightBrace">
            <a:avLst>
              <a:gd name="adj1" fmla="val 24836"/>
              <a:gd name="adj2" fmla="val 5082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D27C684-F47D-8315-EDEF-79D0BAEC1D4C}"/>
              </a:ext>
            </a:extLst>
          </p:cNvPr>
          <p:cNvSpPr txBox="1"/>
          <p:nvPr/>
        </p:nvSpPr>
        <p:spPr>
          <a:xfrm>
            <a:off x="4539037" y="4548317"/>
            <a:ext cx="7346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400" dirty="0">
                <a:latin typeface="+mn-lt"/>
              </a:rPr>
              <a:t>All strongly non-linear models… It takes 200 tests at least.</a:t>
            </a:r>
            <a:endParaRPr kumimoji="1" lang="ja-JP" altLang="en-US" sz="24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908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E575409D-4F4D-29F4-3289-861DF66A1A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Carbody</a:t>
                </a: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Surface Potential Measurement Device </a:t>
                </a: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endParaRPr lang="en-US" altLang="ja-JP" sz="24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/>
                  <a:t>Hang this device in the middle of </a:t>
                </a:r>
                <a:r>
                  <a:rPr lang="en-US" altLang="ja-JP" sz="2400" dirty="0" err="1"/>
                  <a:t>carbody</a:t>
                </a:r>
                <a:r>
                  <a:rPr lang="en-US" altLang="ja-JP" sz="2400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/>
                  <a:t>Put electric probes on the </a:t>
                </a:r>
                <a:r>
                  <a:rPr lang="en-US" altLang="ja-JP" sz="2400" dirty="0" err="1"/>
                  <a:t>carbody</a:t>
                </a:r>
                <a:r>
                  <a:rPr lang="en-US" altLang="ja-JP" sz="2400" dirty="0"/>
                  <a:t> surface.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ja-JP" sz="2400" dirty="0"/>
                  <a:t>Let is sink in the paint pool to measure the</a:t>
                </a:r>
                <a:br>
                  <a:rPr lang="en-US" altLang="ja-JP" sz="2400" dirty="0"/>
                </a:br>
                <a:r>
                  <a:rPr lang="en-US" altLang="ja-JP" sz="2400" dirty="0"/>
                  <a:t>electric potential during the ED process.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ja-JP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400" dirty="0"/>
                  <a:t> We can obtain the </a:t>
                </a:r>
                <a:r>
                  <a:rPr lang="en-US" altLang="ja-JP" sz="2400" dirty="0">
                    <a:solidFill>
                      <a:srgbClr val="FF0000"/>
                    </a:solidFill>
                  </a:rPr>
                  <a:t>time-histories of </a:t>
                </a:r>
                <a:br>
                  <a:rPr lang="en-US" altLang="ja-JP" sz="2400" dirty="0">
                    <a:solidFill>
                      <a:srgbClr val="FF0000"/>
                    </a:solidFill>
                  </a:rPr>
                </a:br>
                <a:r>
                  <a:rPr lang="en-US" altLang="ja-JP" sz="2400" dirty="0">
                    <a:solidFill>
                      <a:srgbClr val="FF0000"/>
                    </a:solidFill>
                  </a:rPr>
                  <a:t>      electric potential</a:t>
                </a:r>
                <a:r>
                  <a:rPr lang="en-US" altLang="ja-JP" sz="2400" dirty="0"/>
                  <a:t> on the carbody surface.</a:t>
                </a:r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E575409D-4F4D-29F4-3289-861DF66A1A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タイトル 2">
            <a:extLst>
              <a:ext uri="{FF2B5EF4-FFF2-40B4-BE49-F238E27FC236}">
                <a16:creationId xmlns:a16="http://schemas.microsoft.com/office/drawing/2014/main" id="{2844FB7A-361E-4D61-3AAA-BCC1AA533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One of the Actual Line Monitoring Devices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F20F39-2643-D9FF-0DFC-955F5741C8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7" name="図 6" descr="屋内, 座る, テーブル, エンジ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5C115A3-48E9-EEFC-3341-1B50292BE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2"/>
          <a:stretch>
            <a:fillRect/>
          </a:stretch>
        </p:blipFill>
        <p:spPr>
          <a:xfrm>
            <a:off x="6096001" y="1052736"/>
            <a:ext cx="5976663" cy="3564396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BC1559F5-8F2D-6810-4D41-D84FF595C2E2}"/>
              </a:ext>
            </a:extLst>
          </p:cNvPr>
          <p:cNvSpPr/>
          <p:nvPr/>
        </p:nvSpPr>
        <p:spPr>
          <a:xfrm>
            <a:off x="1055440" y="4729723"/>
            <a:ext cx="10081120" cy="751505"/>
          </a:xfrm>
          <a:prstGeom prst="round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Getting time-history monitoring data is very important 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for the validation of a line simulator, in addition to the final state data.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F049AB9-446C-788C-48DB-80D530D537AB}"/>
              </a:ext>
            </a:extLst>
          </p:cNvPr>
          <p:cNvSpPr txBox="1"/>
          <p:nvPr/>
        </p:nvSpPr>
        <p:spPr>
          <a:xfrm>
            <a:off x="9509328" y="1520788"/>
            <a:ext cx="17486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Watertight Box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E85374A-5B20-95D0-6855-23EE045880D0}"/>
              </a:ext>
            </a:extLst>
          </p:cNvPr>
          <p:cNvSpPr txBox="1"/>
          <p:nvPr/>
        </p:nvSpPr>
        <p:spPr>
          <a:xfrm>
            <a:off x="10094753" y="4084545"/>
            <a:ext cx="88543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Data</a:t>
            </a:r>
            <a:br>
              <a:rPr kumimoji="1" lang="en-US" altLang="ja-JP" sz="2000" dirty="0">
                <a:latin typeface="+mn-lt"/>
              </a:rPr>
            </a:br>
            <a:r>
              <a:rPr kumimoji="1" lang="en-US" altLang="ja-JP" sz="2000" dirty="0">
                <a:latin typeface="+mn-lt"/>
              </a:rPr>
              <a:t>Logger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D65D2E5-6DD3-DAE7-DD71-A9A62E37268E}"/>
              </a:ext>
            </a:extLst>
          </p:cNvPr>
          <p:cNvSpPr txBox="1"/>
          <p:nvPr/>
        </p:nvSpPr>
        <p:spPr>
          <a:xfrm>
            <a:off x="9927767" y="2330427"/>
            <a:ext cx="94660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Battery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D66F0BA-D07B-8AB4-F5BB-4483C8D91897}"/>
              </a:ext>
            </a:extLst>
          </p:cNvPr>
          <p:cNvSpPr txBox="1"/>
          <p:nvPr/>
        </p:nvSpPr>
        <p:spPr>
          <a:xfrm>
            <a:off x="6819961" y="2888940"/>
            <a:ext cx="158248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+mn-lt"/>
              </a:rPr>
              <a:t>Copper Cable</a:t>
            </a:r>
            <a:endParaRPr kumimoji="1" lang="ja-JP" altLang="en-US" sz="2000" dirty="0" err="1">
              <a:latin typeface="+mn-lt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89C5D00-109E-6952-360D-A1304ECA1528}"/>
              </a:ext>
            </a:extLst>
          </p:cNvPr>
          <p:cNvSpPr txBox="1"/>
          <p:nvPr/>
        </p:nvSpPr>
        <p:spPr>
          <a:xfrm>
            <a:off x="6132004" y="1088740"/>
            <a:ext cx="117089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+mn-lt"/>
              </a:rPr>
              <a:t>c</a:t>
            </a:r>
            <a:r>
              <a:rPr kumimoji="1" lang="en-US" altLang="ja-JP" dirty="0">
                <a:latin typeface="+mn-lt"/>
              </a:rPr>
              <a:t>onnected</a:t>
            </a:r>
            <a:br>
              <a:rPr kumimoji="1" lang="en-US" altLang="ja-JP" dirty="0">
                <a:latin typeface="+mn-lt"/>
              </a:rPr>
            </a:br>
            <a:r>
              <a:rPr kumimoji="1" lang="en-US" altLang="ja-JP" dirty="0">
                <a:latin typeface="+mn-lt"/>
              </a:rPr>
              <a:t>to probes</a:t>
            </a:r>
            <a:endParaRPr kumimoji="1" lang="ja-JP" altLang="en-US" dirty="0" err="1">
              <a:latin typeface="+mn-lt"/>
            </a:endParaRPr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EAB6C0DA-835F-E966-3951-F39E094B91EB}"/>
              </a:ext>
            </a:extLst>
          </p:cNvPr>
          <p:cNvSpPr/>
          <p:nvPr/>
        </p:nvSpPr>
        <p:spPr>
          <a:xfrm>
            <a:off x="609660" y="5593819"/>
            <a:ext cx="10972680" cy="75150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Making real devices by yourself for actual manufacturing line is sometimes necessary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to motivate factory engineers, even though you are a computational engineer.</a:t>
            </a:r>
            <a:endParaRPr lang="ja-JP" alt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43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A38F3339-B147-A905-BC25-53BA66F80F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Result:</a:t>
            </a:r>
            <a:br>
              <a:rPr lang="en-US" altLang="ja-JP" dirty="0"/>
            </a:br>
            <a:r>
              <a:rPr lang="en-US" altLang="ja-JP" sz="2800" dirty="0"/>
              <a:t>Validation Test at an Actual Manufacturing Line</a:t>
            </a:r>
            <a:endParaRPr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BE31A9-6B74-1EB1-F285-C50959790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6999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Validation Test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9205" r="1700" b="32618"/>
          <a:stretch/>
        </p:blipFill>
        <p:spPr>
          <a:xfrm>
            <a:off x="15284" y="1393006"/>
            <a:ext cx="8128546" cy="2011975"/>
          </a:xfrm>
          <a:prstGeom prst="rect">
            <a:avLst/>
          </a:prstGeom>
        </p:spPr>
      </p:pic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D9DF83FF-0D02-4AB0-98B4-802F34B22060}"/>
              </a:ext>
            </a:extLst>
          </p:cNvPr>
          <p:cNvGrpSpPr/>
          <p:nvPr/>
        </p:nvGrpSpPr>
        <p:grpSpPr>
          <a:xfrm>
            <a:off x="7355356" y="1012866"/>
            <a:ext cx="4717308" cy="3497574"/>
            <a:chOff x="4251562" y="1577590"/>
            <a:chExt cx="4717308" cy="3497574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4967388" y="1825639"/>
              <a:ext cx="3884004" cy="2438454"/>
              <a:chOff x="1168399" y="1313324"/>
              <a:chExt cx="7022919" cy="4409126"/>
            </a:xfrm>
          </p:grpSpPr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8399" y="1313324"/>
                <a:ext cx="7022919" cy="4409126"/>
              </a:xfrm>
              <a:prstGeom prst="rect">
                <a:avLst/>
              </a:prstGeom>
            </p:spPr>
          </p:pic>
          <p:sp>
            <p:nvSpPr>
              <p:cNvPr id="7" name="テキスト ボックス 6"/>
              <p:cNvSpPr txBox="1"/>
              <p:nvPr/>
            </p:nvSpPr>
            <p:spPr>
              <a:xfrm>
                <a:off x="1445321" y="2377669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3702468" y="1552168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7283867" y="3265485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  <p:sp>
            <p:nvSpPr>
              <p:cNvPr id="10" name="テキスト ボックス 9"/>
              <p:cNvSpPr txBox="1"/>
              <p:nvPr/>
            </p:nvSpPr>
            <p:spPr>
              <a:xfrm>
                <a:off x="3270667" y="4282668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  <p:sp>
            <p:nvSpPr>
              <p:cNvPr id="11" name="テキスト ボックス 10"/>
              <p:cNvSpPr txBox="1"/>
              <p:nvPr/>
            </p:nvSpPr>
            <p:spPr>
              <a:xfrm>
                <a:off x="2925288" y="3486978"/>
                <a:ext cx="345379" cy="504803"/>
              </a:xfrm>
              <a:prstGeom prst="rect">
                <a:avLst/>
              </a:prstGeom>
              <a:noFill/>
            </p:spPr>
            <p:txBody>
              <a:bodyPr wrap="square" tIns="46800" bIns="46800" rtlCol="0" anchor="ctr" anchorCtr="0">
                <a:spAutoFit/>
              </a:bodyPr>
              <a:lstStyle/>
              <a:p>
                <a:r>
                  <a:rPr lang="ja-JP" altLang="en-US" sz="1200" dirty="0">
                    <a:solidFill>
                      <a:srgbClr val="FF0000"/>
                    </a:solidFill>
                    <a:latin typeface="Calibri" panose="020F0502020204030204" pitchFamily="34" charset="0"/>
                    <a:ea typeface="HG創英角ﾎﾟｯﾌﾟ体" panose="040B0A09000000000000" pitchFamily="49" charset="-128"/>
                  </a:rPr>
                  <a:t>●</a:t>
                </a:r>
                <a:endParaRPr lang="ja-JP" altLang="en-US" sz="1200" dirty="0">
                  <a:latin typeface="Calibri" panose="020F0502020204030204" pitchFamily="34" charset="0"/>
                  <a:ea typeface="HG創英角ﾎﾟｯﾌﾟ体" panose="040B0A09000000000000" pitchFamily="49" charset="-128"/>
                </a:endParaRPr>
              </a:p>
            </p:txBody>
          </p:sp>
        </p:grpSp>
        <p:cxnSp>
          <p:nvCxnSpPr>
            <p:cNvPr id="34" name="直線コネクタ 33"/>
            <p:cNvCxnSpPr>
              <a:cxnSpLocks/>
            </p:cNvCxnSpPr>
            <p:nvPr/>
          </p:nvCxnSpPr>
          <p:spPr>
            <a:xfrm flipV="1">
              <a:off x="5695364" y="3200946"/>
              <a:ext cx="339172" cy="45344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7470825" y="2348544"/>
              <a:ext cx="1470707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Ch.2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Hood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679091" y="1688955"/>
              <a:ext cx="167043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Ch.4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Roof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252919" y="3654388"/>
              <a:ext cx="198111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Ch.3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Side Door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398074" y="3989658"/>
              <a:ext cx="195145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Ch.5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Side Sill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4251562" y="1577590"/>
              <a:ext cx="204746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Ch.7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Back Door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cxnSp>
          <p:nvCxnSpPr>
            <p:cNvPr id="22" name="直線コネクタ 21"/>
            <p:cNvCxnSpPr/>
            <p:nvPr/>
          </p:nvCxnSpPr>
          <p:spPr>
            <a:xfrm flipH="1" flipV="1">
              <a:off x="5239455" y="1988452"/>
              <a:ext cx="28776" cy="4939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6559858" y="2004059"/>
              <a:ext cx="141173" cy="603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コネクタ 39"/>
            <p:cNvCxnSpPr/>
            <p:nvPr/>
          </p:nvCxnSpPr>
          <p:spPr>
            <a:xfrm flipH="1" flipV="1">
              <a:off x="6303854" y="3631110"/>
              <a:ext cx="672526" cy="3585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コネクタ 44"/>
            <p:cNvCxnSpPr/>
            <p:nvPr/>
          </p:nvCxnSpPr>
          <p:spPr>
            <a:xfrm flipH="1" flipV="1">
              <a:off x="8349529" y="2741721"/>
              <a:ext cx="111991" cy="2461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B71D9DCA-433B-4BF4-BDE7-8E097AA9F634}"/>
                </a:ext>
              </a:extLst>
            </p:cNvPr>
            <p:cNvSpPr txBox="1"/>
            <p:nvPr/>
          </p:nvSpPr>
          <p:spPr>
            <a:xfrm>
              <a:off x="6559858" y="4367278"/>
              <a:ext cx="2409012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Ch.6</a:t>
              </a:r>
              <a:r>
                <a:rPr lang="ja-JP" altLang="en-US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：</a:t>
              </a:r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Floor</a:t>
              </a:r>
              <a:b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</a:br>
              <a:r>
                <a:rPr lang="en-US" altLang="ja-JP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(not visible on this Fig.)</a:t>
              </a:r>
              <a:endParaRPr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Outline</a:t>
            </a:r>
            <a:endParaRPr lang="en-US" altLang="ja-JP" sz="2400" dirty="0">
              <a:latin typeface="+mn-lt"/>
            </a:endParaRPr>
          </a:p>
          <a:p>
            <a:pPr marL="0" indent="0">
              <a:buNone/>
            </a:pPr>
            <a:endParaRPr kumimoji="1" lang="en-US" altLang="ja-JP" u="sng" dirty="0">
              <a:latin typeface="+mn-lt"/>
            </a:endParaRPr>
          </a:p>
          <a:p>
            <a:pPr marL="0" indent="0">
              <a:buNone/>
            </a:pPr>
            <a:endParaRPr lang="en-US" altLang="ja-JP" u="sng" dirty="0">
              <a:latin typeface="+mn-lt"/>
            </a:endParaRPr>
          </a:p>
          <a:p>
            <a:pPr marL="0" indent="0">
              <a:buNone/>
            </a:pPr>
            <a:endParaRPr kumimoji="1" lang="en-US" altLang="ja-JP" u="sng" dirty="0">
              <a:latin typeface="+mn-lt"/>
            </a:endParaRPr>
          </a:p>
          <a:p>
            <a:pPr marL="0" indent="0">
              <a:buNone/>
            </a:pPr>
            <a:endParaRPr lang="en-US" altLang="ja-JP" sz="1800" dirty="0">
              <a:latin typeface="+mn-lt"/>
            </a:endParaRPr>
          </a:p>
          <a:p>
            <a:r>
              <a:rPr lang="en-US" altLang="ja-JP" sz="2400" dirty="0">
                <a:latin typeface="+mn-lt"/>
              </a:rPr>
              <a:t>Measurement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2400" dirty="0">
                <a:latin typeface="+mn-lt"/>
              </a:rPr>
              <a:t>A </a:t>
            </a:r>
            <a:r>
              <a:rPr lang="en-US" altLang="ja-JP" sz="2400" b="1" dirty="0">
                <a:latin typeface="+mn-lt"/>
              </a:rPr>
              <a:t>surface potential logging device</a:t>
            </a:r>
            <a:r>
              <a:rPr lang="en-US" altLang="ja-JP" sz="2400" dirty="0">
                <a:latin typeface="+mn-lt"/>
              </a:rPr>
              <a:t> with 6 probes was mounted </a:t>
            </a:r>
            <a:br>
              <a:rPr lang="en-US" altLang="ja-JP" sz="2400" dirty="0">
                <a:latin typeface="+mn-lt"/>
              </a:rPr>
            </a:br>
            <a:r>
              <a:rPr lang="en-US" altLang="ja-JP" sz="2400" dirty="0">
                <a:latin typeface="+mn-lt"/>
              </a:rPr>
              <a:t>on a car running on an actual ED line.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2400" dirty="0">
                <a:latin typeface="+mn-lt"/>
              </a:rPr>
              <a:t>After baking, the film thickness was measured at the probe points.</a:t>
            </a:r>
          </a:p>
          <a:p>
            <a:r>
              <a:rPr lang="en-US" altLang="ja-JP" sz="2400" dirty="0">
                <a:latin typeface="+mn-lt"/>
              </a:rPr>
              <a:t>Simulation (Same as the mesh convergence test.)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2400" dirty="0">
                <a:latin typeface="+mn-lt"/>
              </a:rPr>
              <a:t>H</a:t>
            </a:r>
            <a:r>
              <a:rPr kumimoji="1" lang="en-US" altLang="ja-JP" sz="2400" dirty="0">
                <a:latin typeface="+mn-lt"/>
              </a:rPr>
              <a:t>alf-body analysis (only right-hand side).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ja-JP" sz="2400" dirty="0">
                <a:latin typeface="+mn-lt"/>
              </a:rPr>
              <a:t>The entire line shape, </a:t>
            </a:r>
            <a:r>
              <a:rPr lang="en-US" altLang="ja-JP" sz="2400" dirty="0" err="1">
                <a:latin typeface="+mn-lt"/>
              </a:rPr>
              <a:t>carbody</a:t>
            </a:r>
            <a:r>
              <a:rPr lang="en-US" altLang="ja-JP" sz="2400" dirty="0">
                <a:latin typeface="+mn-lt"/>
              </a:rPr>
              <a:t> motion, and standard electrode conditions are input.</a:t>
            </a:r>
          </a:p>
          <a:p>
            <a:pPr marL="0" indent="0" algn="ctr">
              <a:buNone/>
            </a:pPr>
            <a:r>
              <a:rPr lang="en-US" altLang="ja-JP" sz="2400" dirty="0">
                <a:highlight>
                  <a:srgbClr val="C0C0C0"/>
                </a:highlight>
                <a:latin typeface="+mn-lt"/>
              </a:rPr>
              <a:t>Surface potential time history and final film thickness at the 6 points are compared.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0877E33-BD79-C2FF-BEAD-603897B9F327}"/>
              </a:ext>
            </a:extLst>
          </p:cNvPr>
          <p:cNvSpPr txBox="1"/>
          <p:nvPr/>
        </p:nvSpPr>
        <p:spPr>
          <a:xfrm>
            <a:off x="7355356" y="577560"/>
            <a:ext cx="41390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Ø"/>
            </a:pPr>
            <a:r>
              <a:rPr kumimoji="1" lang="en-US" altLang="ja-JP" sz="2400" dirty="0">
                <a:latin typeface="+mn-lt"/>
              </a:rPr>
              <a:t>Measured 6 Points (Ch.2 - 7):</a:t>
            </a:r>
            <a:endParaRPr kumimoji="1" lang="ja-JP" altLang="en-US" sz="24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969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E06456-0CAA-46F7-B4EE-D069826C7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Validation Test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F68333-6A41-4D8A-BB34-753D1E52E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Carbody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Mesh with 4-node Tetrahedron</a:t>
            </a:r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endParaRPr lang="en-US" altLang="ja-JP" sz="2400" dirty="0"/>
          </a:p>
          <a:p>
            <a:pPr marL="0" indent="0">
              <a:buNone/>
            </a:pPr>
            <a:endParaRPr lang="en-US" altLang="ja-JP" sz="5400" dirty="0"/>
          </a:p>
          <a:p>
            <a:r>
              <a:rPr lang="en-US" altLang="ja-JP" sz="2400" dirty="0"/>
              <a:t>An ED simulation requires a mesh for the space around the carbody like CFD.</a:t>
            </a:r>
          </a:p>
          <a:p>
            <a:r>
              <a:rPr lang="en-US" altLang="ja-JP" sz="2400" dirty="0"/>
              <a:t>In contrast to CFD, an ED mesh should include the </a:t>
            </a:r>
            <a:r>
              <a:rPr lang="en-US" altLang="ja-JP" sz="2400" dirty="0">
                <a:solidFill>
                  <a:srgbClr val="0000CC"/>
                </a:solidFill>
              </a:rPr>
              <a:t>room space </a:t>
            </a:r>
            <a:r>
              <a:rPr lang="en-US" altLang="ja-JP" sz="2400" dirty="0"/>
              <a:t>and many </a:t>
            </a:r>
            <a:r>
              <a:rPr lang="en-US" altLang="ja-JP" sz="2400" dirty="0">
                <a:solidFill>
                  <a:srgbClr val="0000CC"/>
                </a:solidFill>
              </a:rPr>
              <a:t>narrow spaces among plates </a:t>
            </a:r>
            <a:r>
              <a:rPr lang="en-US" altLang="ja-JP" sz="2400" dirty="0"/>
              <a:t>(such as inside of the side sill).</a:t>
            </a:r>
          </a:p>
          <a:p>
            <a:pPr eaLnBrk="1" hangingPunct="1"/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78C676-9D9D-462B-821E-8ED447433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45" name="図 44">
            <a:extLst>
              <a:ext uri="{FF2B5EF4-FFF2-40B4-BE49-F238E27FC236}">
                <a16:creationId xmlns:a16="http://schemas.microsoft.com/office/drawing/2014/main" id="{E7F92C08-221D-4213-B983-B4A2B873BD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r="7590"/>
          <a:stretch/>
        </p:blipFill>
        <p:spPr>
          <a:xfrm>
            <a:off x="83332" y="1052736"/>
            <a:ext cx="5040560" cy="3494178"/>
          </a:xfrm>
          <a:prstGeom prst="rect">
            <a:avLst/>
          </a:prstGeom>
        </p:spPr>
      </p:pic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00B9AC53-82B0-4DE8-8581-187EB056F094}"/>
              </a:ext>
            </a:extLst>
          </p:cNvPr>
          <p:cNvSpPr/>
          <p:nvPr/>
        </p:nvSpPr>
        <p:spPr>
          <a:xfrm>
            <a:off x="1158294" y="4622689"/>
            <a:ext cx="291618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/>
              <a:t>5 slices of a carbody mesh</a:t>
            </a:r>
          </a:p>
        </p:txBody>
      </p:sp>
      <p:pic>
        <p:nvPicPr>
          <p:cNvPr id="5" name="output">
            <a:hlinkClick r:id="" action="ppaction://media"/>
            <a:extLst>
              <a:ext uri="{FF2B5EF4-FFF2-40B4-BE49-F238E27FC236}">
                <a16:creationId xmlns:a16="http://schemas.microsoft.com/office/drawing/2014/main" id="{FA58101E-A731-BCA2-4F8E-69C3D161A7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7908" y="1016732"/>
            <a:ext cx="2783934" cy="421246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FEFACD1-267E-6AA9-0887-96DAB21A0356}"/>
              </a:ext>
            </a:extLst>
          </p:cNvPr>
          <p:cNvSpPr/>
          <p:nvPr/>
        </p:nvSpPr>
        <p:spPr>
          <a:xfrm>
            <a:off x="8184668" y="1016732"/>
            <a:ext cx="2082621" cy="92333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ja-JP" dirty="0"/>
              <a:t>Animated slices </a:t>
            </a:r>
            <a:br>
              <a:rPr lang="en-US" altLang="ja-JP" dirty="0"/>
            </a:br>
            <a:r>
              <a:rPr lang="en-US" altLang="ja-JP" dirty="0"/>
              <a:t>of a </a:t>
            </a:r>
            <a:r>
              <a:rPr lang="en-US" altLang="ja-JP" dirty="0" err="1"/>
              <a:t>carbody</a:t>
            </a:r>
            <a:r>
              <a:rPr lang="en-US" altLang="ja-JP" dirty="0"/>
              <a:t> mesh</a:t>
            </a:r>
            <a:br>
              <a:rPr lang="en-US" altLang="ja-JP" dirty="0"/>
            </a:br>
            <a:r>
              <a:rPr lang="en-US" altLang="ja-JP" dirty="0"/>
              <a:t>from rear to front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E9495CA-208C-40D5-8B90-F22A89BF89D3}"/>
              </a:ext>
            </a:extLst>
          </p:cNvPr>
          <p:cNvSpPr txBox="1"/>
          <p:nvPr/>
        </p:nvSpPr>
        <p:spPr>
          <a:xfrm>
            <a:off x="9635778" y="2348880"/>
            <a:ext cx="2436886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# of Elements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+mn-lt"/>
              </a:rPr>
              <a:t>25M for </a:t>
            </a:r>
            <a:r>
              <a:rPr lang="en-US" altLang="ja-JP" sz="2000" dirty="0" err="1">
                <a:latin typeface="+mn-lt"/>
              </a:rPr>
              <a:t>carbody</a:t>
            </a:r>
            <a:endParaRPr lang="en-US" altLang="ja-JP" sz="2000" dirty="0">
              <a:latin typeface="+mn-lt"/>
            </a:endParaRP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kumimoji="1" lang="en-US" altLang="ja-JP" sz="2000" dirty="0">
                <a:latin typeface="+mn-lt"/>
              </a:rPr>
              <a:t>  7M for pool</a:t>
            </a:r>
          </a:p>
          <a:p>
            <a:pPr algn="l"/>
            <a:r>
              <a:rPr kumimoji="1" lang="en-US" altLang="ja-JP" sz="2000" dirty="0">
                <a:latin typeface="+mn-lt"/>
              </a:rPr>
              <a:t>    (32M in total)</a:t>
            </a:r>
          </a:p>
          <a:p>
            <a:pPr algn="l"/>
            <a:r>
              <a:rPr kumimoji="1" lang="en-US" altLang="ja-JP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CPU Cost</a:t>
            </a:r>
            <a:br>
              <a:rPr kumimoji="1" lang="en-US" altLang="ja-JP" sz="2000" dirty="0">
                <a:latin typeface="+mn-lt"/>
              </a:rPr>
            </a:br>
            <a:r>
              <a:rPr kumimoji="1" lang="en-US" altLang="ja-JP" sz="2000" dirty="0">
                <a:latin typeface="+mn-lt"/>
              </a:rPr>
              <a:t>7 hours with AMD</a:t>
            </a:r>
            <a:br>
              <a:rPr kumimoji="1" lang="en-US" altLang="ja-JP" sz="2000" dirty="0">
                <a:latin typeface="+mn-lt"/>
              </a:rPr>
            </a:br>
            <a:r>
              <a:rPr kumimoji="1" lang="en-US" altLang="ja-JP" sz="2000" dirty="0">
                <a:latin typeface="+mn-lt"/>
              </a:rPr>
              <a:t>EPYC 9274F x 1,</a:t>
            </a:r>
            <a:br>
              <a:rPr kumimoji="1" lang="en-US" altLang="ja-JP" sz="2000" dirty="0">
                <a:latin typeface="+mn-lt"/>
              </a:rPr>
            </a:br>
            <a:r>
              <a:rPr kumimoji="1" lang="en-US" altLang="ja-JP" sz="2000" dirty="0">
                <a:latin typeface="+mn-lt"/>
              </a:rPr>
              <a:t>MPI/OpenMP Hybrid.</a:t>
            </a:r>
            <a:endParaRPr kumimoji="1" lang="ja-JP" altLang="en-US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204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Validation Test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A87A44C-38DA-42A7-94C3-3A01B247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Validation of Time-history of Surface Potential (Ch. 2 and 3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1089A317-7A45-4519-806E-A43C6F03E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9722" y="1124744"/>
            <a:ext cx="4290727" cy="4005358"/>
          </a:xfrm>
          <a:prstGeom prst="rect">
            <a:avLst/>
          </a:prstGeom>
        </p:spPr>
      </p:pic>
      <p:pic>
        <p:nvPicPr>
          <p:cNvPr id="20" name="グラフィックス 19">
            <a:extLst>
              <a:ext uri="{FF2B5EF4-FFF2-40B4-BE49-F238E27FC236}">
                <a16:creationId xmlns:a16="http://schemas.microsoft.com/office/drawing/2014/main" id="{A3514A76-A8AB-408A-B606-B8527A7A0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0449" y="1124744"/>
            <a:ext cx="4290727" cy="4005358"/>
          </a:xfrm>
          <a:prstGeom prst="rect">
            <a:avLst/>
          </a:prstGeom>
        </p:spPr>
      </p:pic>
      <p:sp>
        <p:nvSpPr>
          <p:cNvPr id="31" name="角丸四角形 30"/>
          <p:cNvSpPr/>
          <p:nvPr/>
        </p:nvSpPr>
        <p:spPr>
          <a:xfrm>
            <a:off x="341073" y="5174553"/>
            <a:ext cx="11522207" cy="1168427"/>
          </a:xfrm>
          <a:prstGeom prst="roundRect">
            <a:avLst>
              <a:gd name="adj" fmla="val 20300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The simulated surface potential is a little high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because the degradation of the membranes of electrodes was not precisely simulated;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yet, the results generally agree with measured data in practical accuracy.</a:t>
            </a:r>
            <a:endParaRPr lang="ja-JP" altLang="en-US" sz="240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30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Validation Test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A87A44C-38DA-42A7-94C3-3A01B247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Validation of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Time-history of 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Surface Potential (Ch.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 and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5)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F5B2E516-B809-4232-9E70-5A810AC9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0257" y="1124744"/>
            <a:ext cx="4290727" cy="4005358"/>
          </a:xfrm>
          <a:prstGeom prst="rect">
            <a:avLst/>
          </a:prstGeom>
        </p:spPr>
      </p:pic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15B3CBB6-BAB1-41EB-8287-E763EEE0B3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4488" y="1124744"/>
            <a:ext cx="4290727" cy="4005358"/>
          </a:xfrm>
          <a:prstGeom prst="rect">
            <a:avLst/>
          </a:prstGeom>
        </p:spPr>
      </p:pic>
      <p:sp>
        <p:nvSpPr>
          <p:cNvPr id="5" name="角丸四角形 30">
            <a:extLst>
              <a:ext uri="{FF2B5EF4-FFF2-40B4-BE49-F238E27FC236}">
                <a16:creationId xmlns:a16="http://schemas.microsoft.com/office/drawing/2014/main" id="{8FD273DA-2B26-BE0D-A303-76E4E22B09AE}"/>
              </a:ext>
            </a:extLst>
          </p:cNvPr>
          <p:cNvSpPr/>
          <p:nvPr/>
        </p:nvSpPr>
        <p:spPr>
          <a:xfrm>
            <a:off x="341073" y="5174553"/>
            <a:ext cx="11522207" cy="1168427"/>
          </a:xfrm>
          <a:prstGeom prst="roundRect">
            <a:avLst>
              <a:gd name="adj" fmla="val 20300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The simulated surface potential is a little high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because the degradation of the membranes of electrodes was not precisely simulated;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yet, the results generally agree with measured data in practical accuracy.</a:t>
            </a:r>
            <a:endParaRPr lang="ja-JP" altLang="en-US" sz="240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4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Validation Test</a:t>
            </a:r>
            <a:endParaRPr kumimoji="1" lang="ja-JP" altLang="en-US" dirty="0"/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CA87A44C-38DA-42A7-94C3-3A01B247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Validation of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Time-history of 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Surface Potential (Ch. 6 and 7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8282C6F2-89A0-411A-9D15-939B37EBD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99722" y="1124744"/>
            <a:ext cx="4290727" cy="4005358"/>
          </a:xfrm>
          <a:prstGeom prst="rect">
            <a:avLst/>
          </a:prstGeom>
        </p:spPr>
      </p:pic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26A4984F-EB1D-4C3E-8AE0-C0622AB8A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0449" y="1125249"/>
            <a:ext cx="4290727" cy="4005358"/>
          </a:xfrm>
          <a:prstGeom prst="rect">
            <a:avLst/>
          </a:prstGeom>
        </p:spPr>
      </p:pic>
      <p:sp>
        <p:nvSpPr>
          <p:cNvPr id="5" name="角丸四角形 4">
            <a:extLst>
              <a:ext uri="{FF2B5EF4-FFF2-40B4-BE49-F238E27FC236}">
                <a16:creationId xmlns:a16="http://schemas.microsoft.com/office/drawing/2014/main" id="{939C5169-CB30-E7D8-7042-472B323C39ED}"/>
              </a:ext>
            </a:extLst>
          </p:cNvPr>
          <p:cNvSpPr/>
          <p:nvPr/>
        </p:nvSpPr>
        <p:spPr>
          <a:xfrm>
            <a:off x="83332" y="2204864"/>
            <a:ext cx="1620180" cy="2232248"/>
          </a:xfrm>
          <a:prstGeom prst="roundRect">
            <a:avLst>
              <a:gd name="adj" fmla="val 4457"/>
            </a:avLst>
          </a:prstGeom>
          <a:solidFill>
            <a:srgbClr val="4DFFC4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tIns="36000" rIns="36000" bIns="36000" rtlCol="0" anchor="ctr">
            <a:noAutofit/>
          </a:bodyPr>
          <a:lstStyle/>
          <a:p>
            <a:pPr algn="ctr"/>
            <a:r>
              <a:rPr lang="en-US" altLang="ja-JP" sz="2000" dirty="0">
                <a:ea typeface="メイリオ" panose="020B0604030504040204" pitchFamily="50" charset="-128"/>
              </a:rPr>
              <a:t>The deposition delay at the </a:t>
            </a:r>
            <a:br>
              <a:rPr lang="en-US" altLang="ja-JP" sz="2000" dirty="0">
                <a:ea typeface="メイリオ" panose="020B0604030504040204" pitchFamily="50" charset="-128"/>
              </a:rPr>
            </a:br>
            <a:r>
              <a:rPr lang="en-US" altLang="ja-JP" sz="2000" dirty="0">
                <a:ea typeface="メイリオ" panose="020B0604030504040204" pitchFamily="50" charset="-128"/>
              </a:rPr>
              <a:t>floor, an inner part, is reproduced successfully.</a:t>
            </a:r>
            <a:endParaRPr lang="ja-JP" altLang="en-US" sz="2000" dirty="0">
              <a:solidFill>
                <a:schemeClr val="tx1"/>
              </a:solidFill>
              <a:ea typeface="メイリオ" panose="020B0604030504040204" pitchFamily="50" charset="-128"/>
            </a:endParaRPr>
          </a:p>
        </p:txBody>
      </p:sp>
      <p:sp>
        <p:nvSpPr>
          <p:cNvPr id="3" name="角丸四角形 30">
            <a:extLst>
              <a:ext uri="{FF2B5EF4-FFF2-40B4-BE49-F238E27FC236}">
                <a16:creationId xmlns:a16="http://schemas.microsoft.com/office/drawing/2014/main" id="{38D123F7-932F-2718-4373-933655BED2B6}"/>
              </a:ext>
            </a:extLst>
          </p:cNvPr>
          <p:cNvSpPr/>
          <p:nvPr/>
        </p:nvSpPr>
        <p:spPr>
          <a:xfrm>
            <a:off x="341073" y="5174553"/>
            <a:ext cx="11522207" cy="1168427"/>
          </a:xfrm>
          <a:prstGeom prst="roundRect">
            <a:avLst>
              <a:gd name="adj" fmla="val 20300"/>
            </a:avLst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The simulated surface potential is a little high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because the degradation of the membranes of electrodes was not precisely simulated; 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yet, the results generally agree with measured data in practical accuracy.</a:t>
            </a:r>
            <a:endParaRPr lang="ja-JP" altLang="en-US" sz="2400" dirty="0"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54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endParaRPr lang="en-US" altLang="ja-JP" sz="2000" dirty="0"/>
          </a:p>
          <a:p>
            <a:r>
              <a:rPr lang="en-US" altLang="ja-JP" sz="2400" dirty="0"/>
              <a:t>Most widely-used </a:t>
            </a:r>
            <a:r>
              <a:rPr lang="en-US" altLang="ja-JP" sz="2400" b="1" dirty="0">
                <a:solidFill>
                  <a:srgbClr val="7030A0"/>
                </a:solidFill>
              </a:rPr>
              <a:t>anti-rust base-coat </a:t>
            </a:r>
            <a:r>
              <a:rPr lang="en-US" altLang="ja-JP" sz="2400" dirty="0"/>
              <a:t>methods for various metal products </a:t>
            </a:r>
            <a:br>
              <a:rPr lang="en-US" altLang="ja-JP" sz="2400" dirty="0"/>
            </a:br>
            <a:r>
              <a:rPr lang="en-US" altLang="ja-JP" sz="2400" dirty="0"/>
              <a:t>including auto carbodies.</a:t>
            </a:r>
          </a:p>
          <a:p>
            <a:r>
              <a:rPr lang="en-US" altLang="ja-JP" sz="2400" dirty="0"/>
              <a:t>Depositing coating film by applying </a:t>
            </a:r>
            <a:r>
              <a:rPr lang="en-US" altLang="ja-JP" sz="2400" b="1" dirty="0">
                <a:solidFill>
                  <a:srgbClr val="FF0000"/>
                </a:solidFill>
              </a:rPr>
              <a:t>direct electric current </a:t>
            </a:r>
            <a:r>
              <a:rPr lang="en-US" altLang="ja-JP" sz="2400" dirty="0"/>
              <a:t>in a paint pool.</a:t>
            </a:r>
          </a:p>
          <a:p>
            <a:r>
              <a:rPr lang="en-US" altLang="ja-JP" sz="2400" dirty="0"/>
              <a:t>In the actual car manufacturing line, the </a:t>
            </a:r>
            <a:r>
              <a:rPr lang="en-US" altLang="ja-JP" sz="2400" dirty="0" err="1"/>
              <a:t>carbodies</a:t>
            </a:r>
            <a:r>
              <a:rPr lang="en-US" altLang="ja-JP" sz="2400" dirty="0"/>
              <a:t> are moving in the paint pool.</a:t>
            </a:r>
          </a:p>
          <a:p>
            <a:r>
              <a:rPr lang="en-US" altLang="ja-JP" sz="2400" dirty="0"/>
              <a:t>Relatively good at depositing a </a:t>
            </a:r>
            <a:r>
              <a:rPr lang="en-US" altLang="ja-JP" sz="2400" b="1" dirty="0"/>
              <a:t>uniform film </a:t>
            </a:r>
            <a:r>
              <a:rPr lang="en-US" altLang="ja-JP" sz="2400" dirty="0"/>
              <a:t>on </a:t>
            </a:r>
            <a:r>
              <a:rPr lang="en-US" altLang="ja-JP" sz="2400" dirty="0">
                <a:solidFill>
                  <a:srgbClr val="008000"/>
                </a:solidFill>
              </a:rPr>
              <a:t>complex shapes</a:t>
            </a:r>
            <a:r>
              <a:rPr lang="ja-JP" altLang="en-US" sz="2400" dirty="0">
                <a:solidFill>
                  <a:srgbClr val="008000"/>
                </a:solidFill>
              </a:rPr>
              <a:t> </a:t>
            </a:r>
            <a:r>
              <a:rPr lang="en-US" altLang="ja-JP" sz="2400" dirty="0"/>
              <a:t>such</a:t>
            </a:r>
            <a:r>
              <a:rPr lang="ja-JP" altLang="en-US" sz="2400" dirty="0"/>
              <a:t> </a:t>
            </a:r>
            <a:r>
              <a:rPr lang="en-US" altLang="ja-JP" sz="2400" dirty="0"/>
              <a:t>as</a:t>
            </a:r>
            <a:r>
              <a:rPr lang="ja-JP" altLang="en-US" sz="2400" dirty="0"/>
              <a:t> </a:t>
            </a:r>
            <a:r>
              <a:rPr lang="en-US" altLang="ja-JP" sz="2400" dirty="0" err="1"/>
              <a:t>carbody</a:t>
            </a:r>
            <a:r>
              <a:rPr lang="en-US" altLang="ja-JP" sz="2400" dirty="0"/>
              <a:t>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is Electrodeposition (ED) ?</a:t>
            </a:r>
            <a:endParaRPr kumimoji="1" lang="ja-JP" altLang="en-US" dirty="0"/>
          </a:p>
        </p:txBody>
      </p: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5" name="コンテンツ プレースホルダ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8432" y="683496"/>
            <a:ext cx="5145320" cy="346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5944746" y="734028"/>
            <a:ext cx="5695870" cy="3523064"/>
            <a:chOff x="2838922" y="3272691"/>
            <a:chExt cx="4579751" cy="2586960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8922" y="3754347"/>
              <a:ext cx="4579751" cy="2105304"/>
            </a:xfrm>
            <a:prstGeom prst="rect">
              <a:avLst/>
            </a:prstGeom>
          </p:spPr>
        </p:pic>
        <p:sp>
          <p:nvSpPr>
            <p:cNvPr id="20" name="平行四辺形 19"/>
            <p:cNvSpPr/>
            <p:nvPr/>
          </p:nvSpPr>
          <p:spPr>
            <a:xfrm flipH="1">
              <a:off x="3181346" y="4352925"/>
              <a:ext cx="552453" cy="1231310"/>
            </a:xfrm>
            <a:prstGeom prst="parallelogram">
              <a:avLst>
                <a:gd name="adj" fmla="val 35652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 flipH="1" flipV="1">
              <a:off x="3343277" y="3559130"/>
              <a:ext cx="1" cy="79379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>
              <a:off x="3347406" y="3570852"/>
              <a:ext cx="82867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5142042" y="3559130"/>
              <a:ext cx="0" cy="106049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>
              <a:off x="4317496" y="3570852"/>
              <a:ext cx="82867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H="1" flipV="1">
              <a:off x="4176080" y="3382548"/>
              <a:ext cx="1" cy="37660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 flipV="1">
              <a:off x="4317494" y="3447010"/>
              <a:ext cx="1" cy="2476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3886903" y="3272691"/>
                  <a:ext cx="283938" cy="293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000" b="1" i="0" smtClean="0">
                            <a:latin typeface="Cambria Math" panose="02040503050406030204" pitchFamily="18" charset="0"/>
                          </a:rPr>
                          <m:t>+</m:t>
                        </m:r>
                      </m:oMath>
                    </m:oMathPara>
                  </a14:m>
                  <a:endParaRPr lang="ja-JP" altLang="en-US" sz="2000" b="1" dirty="0">
                    <a:latin typeface="Calibri" panose="020F0502020204030204" pitchFamily="34" charset="0"/>
                    <a:ea typeface="HG創英角ﾎﾟｯﾌﾟ体" panose="040B0A09000000000000" pitchFamily="49" charset="-128"/>
                  </a:endParaRPr>
                </a:p>
              </p:txBody>
            </p:sp>
          </mc:Choice>
          <mc:Fallback xmlns="">
            <p:sp>
              <p:nvSpPr>
                <p:cNvPr id="27" name="テキスト ボックス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6903" y="3272691"/>
                  <a:ext cx="283938" cy="293798"/>
                </a:xfrm>
                <a:prstGeom prst="rect">
                  <a:avLst/>
                </a:prstGeom>
                <a:blipFill>
                  <a:blip r:embed="rId5"/>
                  <a:stretch>
                    <a:fillRect r="-3448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4321137" y="3272691"/>
                  <a:ext cx="283938" cy="2937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ja-JP" sz="2000" b="1" i="0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en-US" altLang="ja-JP" sz="2000" b="1" dirty="0">
                    <a:latin typeface="Calibri" panose="020F0502020204030204" pitchFamily="34" charset="0"/>
                    <a:ea typeface="HG創英角ﾎﾟｯﾌﾟ体" panose="040B0A09000000000000" pitchFamily="49" charset="-128"/>
                  </a:endParaRPr>
                </a:p>
              </p:txBody>
            </p:sp>
          </mc:Choice>
          <mc:Fallback xmlns="">
            <p:sp>
              <p:nvSpPr>
                <p:cNvPr id="28" name="テキスト ボックス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21137" y="3272691"/>
                  <a:ext cx="283938" cy="29379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テキスト ボックス 28"/>
            <p:cNvSpPr txBox="1"/>
            <p:nvPr/>
          </p:nvSpPr>
          <p:spPr>
            <a:xfrm>
              <a:off x="4556600" y="4901079"/>
              <a:ext cx="1125137" cy="271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b="1" dirty="0">
                  <a:latin typeface="Calibri" panose="020F0502020204030204" pitchFamily="34" charset="0"/>
                  <a:ea typeface="HGPｺﾞｼｯｸM" panose="020B0600000000000000" pitchFamily="50" charset="-128"/>
                </a:rPr>
                <a:t>Cathode</a:t>
              </a:r>
              <a:endParaRPr kumimoji="1" lang="ja-JP" altLang="en-US" b="1" dirty="0">
                <a:latin typeface="Calibri" panose="020F0502020204030204" pitchFamily="34" charset="0"/>
                <a:ea typeface="HGPｺﾞｼｯｸM" panose="020B0600000000000000" pitchFamily="50" charset="-128"/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 rot="21086672">
              <a:off x="3263294" y="4713816"/>
              <a:ext cx="371201" cy="79802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r>
                <a:rPr lang="en-US" altLang="ja-JP" b="1" dirty="0">
                  <a:latin typeface="Calibri" panose="020F0502020204030204" pitchFamily="34" charset="0"/>
                  <a:ea typeface="HGPｺﾞｼｯｸM" panose="020B0600000000000000" pitchFamily="50" charset="-128"/>
                </a:rPr>
                <a:t>Anode</a:t>
              </a:r>
              <a:endParaRPr kumimoji="1" lang="ja-JP" altLang="en-US" b="1" dirty="0">
                <a:latin typeface="Calibri" panose="020F0502020204030204" pitchFamily="34" charset="0"/>
                <a:ea typeface="HGPｺﾞｼｯｸM" panose="020B0600000000000000" pitchFamily="50" charset="-128"/>
              </a:endParaRPr>
            </a:p>
          </p:txBody>
        </p:sp>
      </p:grpSp>
      <p:sp>
        <p:nvSpPr>
          <p:cNvPr id="18" name="テキスト ボックス 17"/>
          <p:cNvSpPr txBox="1"/>
          <p:nvPr/>
        </p:nvSpPr>
        <p:spPr>
          <a:xfrm>
            <a:off x="10010527" y="2272682"/>
            <a:ext cx="1001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Paint</a:t>
            </a:r>
            <a:endParaRPr kumimoji="1" lang="ja-JP" altLang="en-US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611D78C-CA20-46C7-AA15-5E7D42AEF583}"/>
              </a:ext>
            </a:extLst>
          </p:cNvPr>
          <p:cNvGrpSpPr/>
          <p:nvPr/>
        </p:nvGrpSpPr>
        <p:grpSpPr>
          <a:xfrm>
            <a:off x="7248128" y="2312876"/>
            <a:ext cx="350295" cy="369332"/>
            <a:chOff x="5380320" y="2199353"/>
            <a:chExt cx="350295" cy="369332"/>
          </a:xfrm>
        </p:grpSpPr>
        <p:sp>
          <p:nvSpPr>
            <p:cNvPr id="13" name="楕円 12"/>
            <p:cNvSpPr/>
            <p:nvPr/>
          </p:nvSpPr>
          <p:spPr>
            <a:xfrm>
              <a:off x="5387069" y="2225113"/>
              <a:ext cx="317812" cy="31781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380320" y="2199353"/>
              <a:ext cx="35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＋</a:t>
              </a:r>
            </a:p>
          </p:txBody>
        </p:sp>
      </p:grpSp>
      <p:cxnSp>
        <p:nvCxnSpPr>
          <p:cNvPr id="11" name="直線矢印コネクタ 10"/>
          <p:cNvCxnSpPr/>
          <p:nvPr/>
        </p:nvCxnSpPr>
        <p:spPr>
          <a:xfrm>
            <a:off x="7484294" y="2635738"/>
            <a:ext cx="182255" cy="26723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9295415" y="2325871"/>
            <a:ext cx="343136" cy="2030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FEC50B59-2240-4968-993A-EBC034431753}"/>
              </a:ext>
            </a:extLst>
          </p:cNvPr>
          <p:cNvGrpSpPr/>
          <p:nvPr/>
        </p:nvGrpSpPr>
        <p:grpSpPr>
          <a:xfrm>
            <a:off x="9634137" y="2058048"/>
            <a:ext cx="350295" cy="369332"/>
            <a:chOff x="5380320" y="2199353"/>
            <a:chExt cx="350295" cy="369332"/>
          </a:xfrm>
        </p:grpSpPr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CEC7C275-856D-4659-9EB0-8EB9DDB68CD8}"/>
                </a:ext>
              </a:extLst>
            </p:cNvPr>
            <p:cNvSpPr/>
            <p:nvPr/>
          </p:nvSpPr>
          <p:spPr>
            <a:xfrm>
              <a:off x="5387069" y="2225113"/>
              <a:ext cx="317812" cy="31781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21391903-8080-4F23-B04B-FB8AE19FFDAF}"/>
                </a:ext>
              </a:extLst>
            </p:cNvPr>
            <p:cNvSpPr txBox="1"/>
            <p:nvPr/>
          </p:nvSpPr>
          <p:spPr>
            <a:xfrm>
              <a:off x="5380320" y="2199353"/>
              <a:ext cx="350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＋</a:t>
              </a: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6F92053B-6568-7DDD-8D00-DD3F92EEA2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16" y="686004"/>
            <a:ext cx="5183235" cy="3455491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3676412" y="3902859"/>
            <a:ext cx="2240716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HG創英角ﾎﾟｯﾌﾟ体" panose="040B0A09000000000000" pitchFamily="49" charset="-128"/>
              </a:rPr>
              <a:t>http://n-link.nissan.co.jp/</a:t>
            </a:r>
          </a:p>
        </p:txBody>
      </p:sp>
    </p:spTree>
    <p:extLst>
      <p:ext uri="{BB962C8B-B14F-4D97-AF65-F5344CB8AC3E}">
        <p14:creationId xmlns:p14="http://schemas.microsoft.com/office/powerpoint/2010/main" val="104936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9B6BC3-08C1-41B1-A342-DD9CA52A2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Validation Test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3436F0-005C-4E38-B270-697E00007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Validation of Final Film Thickness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4BA45AB-9038-4F66-BE04-58F84A5160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 5">
                <a:extLst>
                  <a:ext uri="{FF2B5EF4-FFF2-40B4-BE49-F238E27FC236}">
                    <a16:creationId xmlns:a16="http://schemas.microsoft.com/office/drawing/2014/main" id="{311D86A2-7152-4139-A9AF-CE046069CB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2587059"/>
                  </p:ext>
                </p:extLst>
              </p:nvPr>
            </p:nvGraphicFramePr>
            <p:xfrm>
              <a:off x="2706444" y="1088740"/>
              <a:ext cx="6768000" cy="30784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052000">
                      <a:extLst>
                        <a:ext uri="{9D8B030D-6E8A-4147-A177-3AD203B41FA5}">
                          <a16:colId xmlns:a16="http://schemas.microsoft.com/office/drawing/2014/main" val="2319242628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300030439"/>
                        </a:ext>
                      </a:extLst>
                    </a:gridCol>
                    <a:gridCol w="1517736">
                      <a:extLst>
                        <a:ext uri="{9D8B030D-6E8A-4147-A177-3AD203B41FA5}">
                          <a16:colId xmlns:a16="http://schemas.microsoft.com/office/drawing/2014/main" val="2264358368"/>
                        </a:ext>
                      </a:extLst>
                    </a:gridCol>
                    <a:gridCol w="1758264">
                      <a:extLst>
                        <a:ext uri="{9D8B030D-6E8A-4147-A177-3AD203B41FA5}">
                          <a16:colId xmlns:a16="http://schemas.microsoft.com/office/drawing/2014/main" val="112993457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Point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Measured</a:t>
                          </a:r>
                          <a:br>
                            <a:rPr kumimoji="1" lang="en-US" altLang="ja-JP" sz="2000" dirty="0"/>
                          </a:br>
                          <a:r>
                            <a:rPr kumimoji="1" lang="en-US" altLang="ja-JP" sz="2000" dirty="0"/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kumimoji="1" lang="en-US" altLang="ja-JP" sz="2000" i="0" dirty="0"/>
                            <a:t>)</a:t>
                          </a:r>
                          <a:endParaRPr kumimoji="1" lang="ja-JP" altLang="en-US" sz="2000" i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>
                              <a:latin typeface="+mn-lt"/>
                            </a:rPr>
                            <a:t>Simulated</a:t>
                          </a:r>
                          <a:br>
                            <a:rPr kumimoji="1" lang="en-US" altLang="ja-JP" sz="2000" dirty="0">
                              <a:latin typeface="+mn-lt"/>
                            </a:rPr>
                          </a:br>
                          <a:r>
                            <a:rPr kumimoji="1" lang="en-US" altLang="ja-JP" sz="2000" dirty="0">
                              <a:latin typeface="+mn-lt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kumimoji="1" lang="en-US" altLang="ja-JP" sz="2000" i="0" dirty="0">
                              <a:latin typeface="+mn-lt"/>
                            </a:rPr>
                            <a:t>)</a:t>
                          </a:r>
                          <a:endParaRPr kumimoji="1" lang="ja-JP" altLang="en-US" sz="20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Error (</a:t>
                          </a:r>
                          <a14:m>
                            <m:oMath xmlns:m="http://schemas.openxmlformats.org/officeDocument/2006/math"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kumimoji="1" lang="en-US" altLang="ja-JP" sz="20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oMath>
                          </a14:m>
                          <a:r>
                            <a:rPr kumimoji="1" lang="en-US" altLang="ja-JP" sz="2000" i="0" dirty="0"/>
                            <a:t>)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794923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Ch.2: Hood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20.1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21.4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+1.3 (+6.5%)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6141344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Ch.3: Side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+2.0 (+10.5%)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923707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Ch.4: Roof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17.0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  <m:t>+2.3 </m:t>
                              </m:r>
                              <m:d>
                                <m:dPr>
                                  <m:ctrlPr>
                                    <a:rPr kumimoji="1" lang="en-US" altLang="ja-JP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ja-JP" sz="2000" i="1" smtClean="0">
                                      <a:latin typeface="Cambria Math" panose="02040503050406030204" pitchFamily="18" charset="0"/>
                                    </a:rPr>
                                    <m:t>+13.5%</m:t>
                                  </m:r>
                                </m:e>
                              </m:d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776640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Ch.5: Side Sill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21.6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kumimoji="1" lang="en-US" altLang="ja-JP" sz="2000" i="1" smtClean="0">
                                  <a:latin typeface="Cambria Math" panose="02040503050406030204" pitchFamily="18" charset="0"/>
                                </a:rPr>
                                <m:t>+1.6 (+8.0%)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117276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Ch.6: Floor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14.5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1" lang="en-US" altLang="ja-JP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oMath>
                            </m:oMathPara>
                          </a14:m>
                          <a:endParaRPr kumimoji="1" lang="ja-JP" altLang="en-US" sz="20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640599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Ch.7: Back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23.0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r>
                                <a:rPr kumimoji="1" lang="en-US" altLang="ja-JP" sz="2000" b="0" i="1" smtClean="0">
                                  <a:latin typeface="Cambria Math" panose="02040503050406030204" pitchFamily="18" charset="0"/>
                                </a:rPr>
                                <m:t>−2.7 (−11.7%)</m:t>
                              </m:r>
                            </m:oMath>
                          </a14:m>
                          <a:r>
                            <a:rPr kumimoji="1" lang="ja-JP" altLang="en-US" sz="2000" dirty="0"/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227666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 5">
                <a:extLst>
                  <a:ext uri="{FF2B5EF4-FFF2-40B4-BE49-F238E27FC236}">
                    <a16:creationId xmlns:a16="http://schemas.microsoft.com/office/drawing/2014/main" id="{311D86A2-7152-4139-A9AF-CE046069CB3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2587059"/>
                  </p:ext>
                </p:extLst>
              </p:nvPr>
            </p:nvGraphicFramePr>
            <p:xfrm>
              <a:off x="2706444" y="1088740"/>
              <a:ext cx="6768000" cy="307848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052000">
                      <a:extLst>
                        <a:ext uri="{9D8B030D-6E8A-4147-A177-3AD203B41FA5}">
                          <a16:colId xmlns:a16="http://schemas.microsoft.com/office/drawing/2014/main" val="2319242628"/>
                        </a:ext>
                      </a:extLst>
                    </a:gridCol>
                    <a:gridCol w="1440000">
                      <a:extLst>
                        <a:ext uri="{9D8B030D-6E8A-4147-A177-3AD203B41FA5}">
                          <a16:colId xmlns:a16="http://schemas.microsoft.com/office/drawing/2014/main" val="300030439"/>
                        </a:ext>
                      </a:extLst>
                    </a:gridCol>
                    <a:gridCol w="1517736">
                      <a:extLst>
                        <a:ext uri="{9D8B030D-6E8A-4147-A177-3AD203B41FA5}">
                          <a16:colId xmlns:a16="http://schemas.microsoft.com/office/drawing/2014/main" val="2264358368"/>
                        </a:ext>
                      </a:extLst>
                    </a:gridCol>
                    <a:gridCol w="1758264">
                      <a:extLst>
                        <a:ext uri="{9D8B030D-6E8A-4147-A177-3AD203B41FA5}">
                          <a16:colId xmlns:a16="http://schemas.microsoft.com/office/drawing/2014/main" val="1129934579"/>
                        </a:ext>
                      </a:extLst>
                    </a:gridCol>
                  </a:tblGrid>
                  <a:tr h="7010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Point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2616" t="-4348" r="-228692" b="-35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30924" t="-4348" r="-117671" b="-35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4348" r="-1384" b="-3556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949235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Ch.2: Hood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20.1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21.4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184615" r="-1384" b="-52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141344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Ch.3: Side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284615" r="-1384" b="-42923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237072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Ch.4: Roof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17.0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19.3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378788" r="-1384" b="-32272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7766405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Ch.5: Side Sill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21.6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486154" r="-1384" b="-2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72763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Ch.6: Floor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42616" t="-586154" r="-228692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14.5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586154" r="-1384" b="-1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4059918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kumimoji="1" lang="en-US" altLang="ja-JP" sz="2000" dirty="0"/>
                            <a:t>Ch.7: Back Door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23.0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000" dirty="0"/>
                            <a:t>20.3</a:t>
                          </a:r>
                          <a:endParaRPr kumimoji="1" lang="ja-JP" altLang="en-US" sz="2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85121" t="-686154" r="-1384" b="-2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227666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角丸四角形 10">
                <a:extLst>
                  <a:ext uri="{FF2B5EF4-FFF2-40B4-BE49-F238E27FC236}">
                    <a16:creationId xmlns:a16="http://schemas.microsoft.com/office/drawing/2014/main" id="{C918F34B-BE97-46D1-A720-23D53C4FAD06}"/>
                  </a:ext>
                </a:extLst>
              </p:cNvPr>
              <p:cNvSpPr/>
              <p:nvPr/>
            </p:nvSpPr>
            <p:spPr>
              <a:xfrm>
                <a:off x="1775520" y="4221088"/>
                <a:ext cx="8640960" cy="1152129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2400" dirty="0">
                    <a:ea typeface="メイリオ" panose="020B0604030504040204" pitchFamily="50" charset="-128"/>
                  </a:rPr>
                  <a:t>Although there is still room for improvement in accuracy, </a:t>
                </a:r>
                <a:br>
                  <a:rPr lang="en-US" altLang="ja-JP" sz="2400" dirty="0">
                    <a:ea typeface="メイリオ" panose="020B0604030504040204" pitchFamily="50" charset="-128"/>
                  </a:rPr>
                </a:br>
                <a:r>
                  <a:rPr lang="en-US" altLang="ja-JP" sz="2400" dirty="0">
                    <a:ea typeface="メイリオ" panose="020B0604030504040204" pitchFamily="50" charset="-128"/>
                  </a:rPr>
                  <a:t>the maximum error in film thickness is less than 3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400" b="0" i="0" smtClean="0"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r>
                  <a:rPr lang="en-US" altLang="ja-JP" sz="2400" dirty="0">
                    <a:ea typeface="メイリオ" panose="020B0604030504040204" pitchFamily="50" charset="-128"/>
                  </a:rPr>
                  <a:t>, </a:t>
                </a:r>
                <a:br>
                  <a:rPr lang="en-US" altLang="ja-JP" sz="2400" dirty="0">
                    <a:ea typeface="メイリオ" panose="020B0604030504040204" pitchFamily="50" charset="-128"/>
                  </a:rPr>
                </a:br>
                <a:r>
                  <a:rPr lang="en-US" altLang="ja-JP" sz="2400" dirty="0">
                    <a:ea typeface="メイリオ" panose="020B0604030504040204" pitchFamily="50" charset="-128"/>
                  </a:rPr>
                  <a:t>which is accurate enough for practical use.</a:t>
                </a:r>
                <a:endParaRPr lang="ja-JP" altLang="en-US" sz="2400" dirty="0"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7" name="角丸四角形 10">
                <a:extLst>
                  <a:ext uri="{FF2B5EF4-FFF2-40B4-BE49-F238E27FC236}">
                    <a16:creationId xmlns:a16="http://schemas.microsoft.com/office/drawing/2014/main" id="{C918F34B-BE97-46D1-A720-23D53C4FA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0" y="4221088"/>
                <a:ext cx="8640960" cy="1152129"/>
              </a:xfrm>
              <a:prstGeom prst="roundRect">
                <a:avLst/>
              </a:prstGeom>
              <a:blipFill>
                <a:blip r:embed="rId3"/>
                <a:stretch>
                  <a:fillRect t="-5789" b="-13158"/>
                </a:stretch>
              </a:blipFill>
              <a:ln/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EDD1446-4496-09EA-A957-5A0FBE1BD1DD}"/>
              </a:ext>
            </a:extLst>
          </p:cNvPr>
          <p:cNvSpPr txBox="1"/>
          <p:nvPr/>
        </p:nvSpPr>
        <p:spPr>
          <a:xfrm>
            <a:off x="2639616" y="5531479"/>
            <a:ext cx="732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+mn-lt"/>
              </a:rPr>
              <a:t>The validation example presented here is from about 10 years ago.</a:t>
            </a:r>
          </a:p>
          <a:p>
            <a:pPr algn="ctr"/>
            <a:r>
              <a:rPr lang="en-US" altLang="ja-JP" sz="2000" dirty="0">
                <a:latin typeface="+mn-lt"/>
              </a:rPr>
              <a:t>Due to confidentiality reasons, we cannot disclose the latest results.</a:t>
            </a:r>
            <a:endParaRPr kumimoji="1" lang="ja-JP" altLang="en-US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95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5EFB63B-EBCB-47FC-8198-DF7C10E4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ja-JP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E6E70B4-43A0-69A5-560C-117850D1F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6919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Summary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An </a:t>
            </a:r>
            <a:r>
              <a:rPr lang="en-US" altLang="ja-JP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electrodeposition (ED) simulator </a:t>
            </a:r>
            <a:r>
              <a:rPr lang="en-US" altLang="ja-JP" dirty="0"/>
              <a:t>was developed.</a:t>
            </a:r>
          </a:p>
          <a:p>
            <a:r>
              <a:rPr lang="en-US" altLang="ja-JP" dirty="0"/>
              <a:t>The simulator adopts the </a:t>
            </a:r>
            <a:r>
              <a:rPr lang="en-US" altLang="ja-JP" dirty="0">
                <a:solidFill>
                  <a:srgbClr val="FF0000"/>
                </a:solidFill>
              </a:rPr>
              <a:t>next-gen FE formulation (ES-FEM) with 4-node tetrahedral meshes</a:t>
            </a:r>
            <a:r>
              <a:rPr lang="en-US" altLang="ja-JP" dirty="0">
                <a:solidFill>
                  <a:srgbClr val="0000CC"/>
                </a:solidFill>
              </a:rPr>
              <a:t> </a:t>
            </a:r>
            <a:r>
              <a:rPr lang="en-US" altLang="ja-JP" dirty="0"/>
              <a:t>for complex </a:t>
            </a:r>
            <a:r>
              <a:rPr lang="en-US" altLang="ja-JP" dirty="0" err="1"/>
              <a:t>carbody</a:t>
            </a:r>
            <a:r>
              <a:rPr lang="en-US" altLang="ja-JP" dirty="0"/>
              <a:t> shapes.</a:t>
            </a:r>
          </a:p>
          <a:p>
            <a:r>
              <a:rPr lang="en-US" altLang="ja-JP" dirty="0"/>
              <a:t>A series of </a:t>
            </a:r>
            <a:r>
              <a:rPr lang="en-US" altLang="ja-JP" dirty="0">
                <a:solidFill>
                  <a:srgbClr val="0000CC"/>
                </a:solidFill>
              </a:rPr>
              <a:t>lab experiments</a:t>
            </a:r>
            <a:r>
              <a:rPr lang="en-US" altLang="ja-JP" dirty="0"/>
              <a:t> are conducted to identify the </a:t>
            </a:r>
            <a:r>
              <a:rPr lang="en-US" altLang="ja-JP" dirty="0">
                <a:solidFill>
                  <a:srgbClr val="0000CC"/>
                </a:solidFill>
              </a:rPr>
              <a:t>ED constitutive models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A novel </a:t>
            </a:r>
            <a:r>
              <a:rPr lang="en-US" altLang="ja-JP" dirty="0">
                <a:solidFill>
                  <a:srgbClr val="008000"/>
                </a:solidFill>
              </a:rPr>
              <a:t>device to measure the time-histories of electric potential on the </a:t>
            </a:r>
            <a:r>
              <a:rPr lang="en-US" altLang="ja-JP" dirty="0" err="1">
                <a:solidFill>
                  <a:srgbClr val="008000"/>
                </a:solidFill>
              </a:rPr>
              <a:t>carbody</a:t>
            </a:r>
            <a:r>
              <a:rPr lang="en-US" altLang="ja-JP" dirty="0">
                <a:solidFill>
                  <a:srgbClr val="008000"/>
                </a:solidFill>
              </a:rPr>
              <a:t> surface </a:t>
            </a:r>
            <a:r>
              <a:rPr lang="en-US" altLang="ja-JP" dirty="0"/>
              <a:t>was developed and utilized in actual manufacturing lines.</a:t>
            </a:r>
          </a:p>
          <a:p>
            <a:r>
              <a:rPr lang="en-US" altLang="ja-JP" dirty="0"/>
              <a:t>A test on an actual manufacturing line </a:t>
            </a:r>
            <a:r>
              <a:rPr lang="en-US" altLang="ja-JP" dirty="0">
                <a:solidFill>
                  <a:srgbClr val="FF00FF"/>
                </a:solidFill>
              </a:rPr>
              <a:t>validated the effectiveness of our ED simulator</a:t>
            </a:r>
            <a:r>
              <a:rPr lang="en-US" altLang="ja-JP" dirty="0"/>
              <a:t>.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altLang="ja-JP" sz="2400" dirty="0"/>
              <a:t>Our commercial ED simulator is already in practical use in major Japanese car companies.</a:t>
            </a:r>
          </a:p>
          <a:p>
            <a:pPr>
              <a:buFont typeface="Wingdings" panose="05000000000000000000" pitchFamily="2" charset="2"/>
              <a:buChar char="p"/>
            </a:pPr>
            <a:r>
              <a:rPr lang="en-US" altLang="ja-JP" sz="2400" dirty="0"/>
              <a:t>If you are interested in our ED simulator, please check the website.</a:t>
            </a:r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0DEB2A-4018-0540-FCF0-9B43237C9C2C}"/>
              </a:ext>
            </a:extLst>
          </p:cNvPr>
          <p:cNvSpPr txBox="1"/>
          <p:nvPr/>
        </p:nvSpPr>
        <p:spPr>
          <a:xfrm>
            <a:off x="3548205" y="5847655"/>
            <a:ext cx="5094664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omic Sans MS" panose="030F0702030302020204" pitchFamily="66" charset="0"/>
              </a:rPr>
              <a:t>Thank you for your kind attention!</a:t>
            </a:r>
            <a:endParaRPr lang="ja-JP" alt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2CFDDD4-8588-E6CD-EC57-E74343A12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80032F7-8237-259C-5066-DCD2D2DF59F9}"/>
              </a:ext>
            </a:extLst>
          </p:cNvPr>
          <p:cNvGrpSpPr/>
          <p:nvPr/>
        </p:nvGrpSpPr>
        <p:grpSpPr>
          <a:xfrm>
            <a:off x="9156340" y="5301208"/>
            <a:ext cx="1944216" cy="400110"/>
            <a:chOff x="4547828" y="-44450"/>
            <a:chExt cx="1944216" cy="400110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ADDC6E5-8FC7-33B3-2611-EFE69B467DF5}"/>
                </a:ext>
              </a:extLst>
            </p:cNvPr>
            <p:cNvSpPr txBox="1"/>
            <p:nvPr/>
          </p:nvSpPr>
          <p:spPr>
            <a:xfrm>
              <a:off x="4547828" y="-44450"/>
              <a:ext cx="884601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Search</a:t>
              </a:r>
              <a:endParaRPr kumimoji="1" lang="ja-JP" altLang="en-US" sz="2000" dirty="0">
                <a:solidFill>
                  <a:schemeClr val="bg1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10215910-3897-66D3-1150-6DF7924B2B07}"/>
                </a:ext>
              </a:extLst>
            </p:cNvPr>
            <p:cNvSpPr txBox="1"/>
            <p:nvPr/>
          </p:nvSpPr>
          <p:spPr>
            <a:xfrm>
              <a:off x="5245454" y="-44450"/>
              <a:ext cx="1246590" cy="4001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2000" dirty="0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   </a:t>
              </a:r>
              <a:r>
                <a:rPr lang="en-US" altLang="ja-JP" sz="2000" dirty="0" err="1">
                  <a:latin typeface="Calibri" panose="020F0502020204030204" pitchFamily="34" charset="0"/>
                  <a:ea typeface="HG創英角ﾎﾟｯﾌﾟ体" panose="040B0A09000000000000" pitchFamily="49" charset="-128"/>
                </a:rPr>
                <a:t>edesfem</a:t>
              </a:r>
              <a:endParaRPr kumimoji="1"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7745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タイトル 14">
            <a:extLst>
              <a:ext uri="{FF2B5EF4-FFF2-40B4-BE49-F238E27FC236}">
                <a16:creationId xmlns:a16="http://schemas.microsoft.com/office/drawing/2014/main" id="{57050BC9-86A2-4D4A-AEE4-3428786C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is Electrodeposition (ED) ? </a:t>
            </a:r>
            <a:endParaRPr kumimoji="1" lang="ja-JP" altLang="en-US" dirty="0"/>
          </a:p>
        </p:txBody>
      </p:sp>
      <p:sp>
        <p:nvSpPr>
          <p:cNvPr id="18" name="コンテンツ プレースホルダー 17">
            <a:extLst>
              <a:ext uri="{FF2B5EF4-FFF2-40B4-BE49-F238E27FC236}">
                <a16:creationId xmlns:a16="http://schemas.microsoft.com/office/drawing/2014/main" id="{2884FEE0-1A4A-460F-ACFA-282064EEF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Simplified Overview of the Entire </a:t>
            </a:r>
            <a:r>
              <a:rPr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arbody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Paint 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</a:t>
            </a: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900" dirty="0"/>
          </a:p>
        </p:txBody>
      </p:sp>
      <p:sp>
        <p:nvSpPr>
          <p:cNvPr id="260" name="正方形/長方形 259">
            <a:extLst>
              <a:ext uri="{FF2B5EF4-FFF2-40B4-BE49-F238E27FC236}">
                <a16:creationId xmlns:a16="http://schemas.microsoft.com/office/drawing/2014/main" id="{62208B0A-9002-4427-A6D0-63F2B6FBD4E3}"/>
              </a:ext>
            </a:extLst>
          </p:cNvPr>
          <p:cNvSpPr/>
          <p:nvPr/>
        </p:nvSpPr>
        <p:spPr>
          <a:xfrm>
            <a:off x="8523096" y="1510022"/>
            <a:ext cx="2016224" cy="936104"/>
          </a:xfrm>
          <a:prstGeom prst="rect">
            <a:avLst/>
          </a:prstGeom>
          <a:gradFill flip="none" rotWithShape="1">
            <a:gsLst>
              <a:gs pos="0">
                <a:srgbClr val="F79646">
                  <a:tint val="66000"/>
                  <a:satMod val="160000"/>
                </a:srgbClr>
              </a:gs>
              <a:gs pos="50000">
                <a:srgbClr val="F79646">
                  <a:tint val="44500"/>
                  <a:satMod val="160000"/>
                </a:srgbClr>
              </a:gs>
              <a:gs pos="100000">
                <a:srgbClr val="F7964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1" name="テキスト ボックス 260">
            <a:extLst>
              <a:ext uri="{FF2B5EF4-FFF2-40B4-BE49-F238E27FC236}">
                <a16:creationId xmlns:a16="http://schemas.microsoft.com/office/drawing/2014/main" id="{AB47D20C-82C6-43AF-A3EB-31FF7B31A0EA}"/>
              </a:ext>
            </a:extLst>
          </p:cNvPr>
          <p:cNvSpPr txBox="1"/>
          <p:nvPr/>
        </p:nvSpPr>
        <p:spPr>
          <a:xfrm>
            <a:off x="8562406" y="1120678"/>
            <a:ext cx="1888482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ED Oven</a:t>
            </a:r>
          </a:p>
        </p:txBody>
      </p:sp>
      <p:sp>
        <p:nvSpPr>
          <p:cNvPr id="262" name="台形 261">
            <a:extLst>
              <a:ext uri="{FF2B5EF4-FFF2-40B4-BE49-F238E27FC236}">
                <a16:creationId xmlns:a16="http://schemas.microsoft.com/office/drawing/2014/main" id="{43067A70-62C2-4E3C-8789-1377A08DF9BF}"/>
              </a:ext>
            </a:extLst>
          </p:cNvPr>
          <p:cNvSpPr/>
          <p:nvPr/>
        </p:nvSpPr>
        <p:spPr>
          <a:xfrm rot="10800000">
            <a:off x="5317523" y="1665669"/>
            <a:ext cx="2615229" cy="751663"/>
          </a:xfrm>
          <a:prstGeom prst="trapezoid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3" name="テキスト ボックス 262">
            <a:extLst>
              <a:ext uri="{FF2B5EF4-FFF2-40B4-BE49-F238E27FC236}">
                <a16:creationId xmlns:a16="http://schemas.microsoft.com/office/drawing/2014/main" id="{6E62B4AC-2D0E-4A88-9C19-9105651F0D87}"/>
              </a:ext>
            </a:extLst>
          </p:cNvPr>
          <p:cNvSpPr txBox="1"/>
          <p:nvPr/>
        </p:nvSpPr>
        <p:spPr>
          <a:xfrm>
            <a:off x="1958679" y="1120678"/>
            <a:ext cx="1382716" cy="400110"/>
          </a:xfrm>
          <a:prstGeom prst="rect">
            <a:avLst/>
          </a:prstGeom>
          <a:solidFill>
            <a:sysClr val="window" lastClr="FFFFFF">
              <a:alpha val="50000"/>
            </a:sysClr>
          </a:solidFill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Degrease</a:t>
            </a:r>
          </a:p>
        </p:txBody>
      </p:sp>
      <p:cxnSp>
        <p:nvCxnSpPr>
          <p:cNvPr id="264" name="直線コネクタ 263">
            <a:extLst>
              <a:ext uri="{FF2B5EF4-FFF2-40B4-BE49-F238E27FC236}">
                <a16:creationId xmlns:a16="http://schemas.microsoft.com/office/drawing/2014/main" id="{5E29B961-DA1A-4BBB-A720-40281FEC5BE4}"/>
              </a:ext>
            </a:extLst>
          </p:cNvPr>
          <p:cNvCxnSpPr/>
          <p:nvPr/>
        </p:nvCxnSpPr>
        <p:spPr>
          <a:xfrm flipV="1">
            <a:off x="7710157" y="4180429"/>
            <a:ext cx="2034110" cy="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265" name="片側の 2 つの角を丸めた四角形 16">
            <a:extLst>
              <a:ext uri="{FF2B5EF4-FFF2-40B4-BE49-F238E27FC236}">
                <a16:creationId xmlns:a16="http://schemas.microsoft.com/office/drawing/2014/main" id="{B4D7C424-A0DF-44EB-A252-973162A36080}"/>
              </a:ext>
            </a:extLst>
          </p:cNvPr>
          <p:cNvSpPr/>
          <p:nvPr/>
        </p:nvSpPr>
        <p:spPr>
          <a:xfrm>
            <a:off x="4821528" y="3147779"/>
            <a:ext cx="2678629" cy="1019792"/>
          </a:xfrm>
          <a:prstGeom prst="round2Same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6" name="片側の 2 つの角を丸めた四角形 22">
            <a:extLst>
              <a:ext uri="{FF2B5EF4-FFF2-40B4-BE49-F238E27FC236}">
                <a16:creationId xmlns:a16="http://schemas.microsoft.com/office/drawing/2014/main" id="{6850ADCF-0741-43ED-959C-74EB0C5D1A3C}"/>
              </a:ext>
            </a:extLst>
          </p:cNvPr>
          <p:cNvSpPr/>
          <p:nvPr/>
        </p:nvSpPr>
        <p:spPr>
          <a:xfrm>
            <a:off x="3153218" y="4874850"/>
            <a:ext cx="3151639" cy="982214"/>
          </a:xfrm>
          <a:prstGeom prst="round2Same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7" name="正方形/長方形 266">
            <a:extLst>
              <a:ext uri="{FF2B5EF4-FFF2-40B4-BE49-F238E27FC236}">
                <a16:creationId xmlns:a16="http://schemas.microsoft.com/office/drawing/2014/main" id="{7C2A454C-DB05-4380-B6EC-058532FC25E7}"/>
              </a:ext>
            </a:extLst>
          </p:cNvPr>
          <p:cNvSpPr/>
          <p:nvPr/>
        </p:nvSpPr>
        <p:spPr>
          <a:xfrm>
            <a:off x="1951015" y="3159024"/>
            <a:ext cx="2005367" cy="1021405"/>
          </a:xfrm>
          <a:prstGeom prst="rect">
            <a:avLst/>
          </a:prstGeom>
          <a:gradFill flip="none" rotWithShape="1">
            <a:gsLst>
              <a:gs pos="0">
                <a:srgbClr val="F79646">
                  <a:tint val="66000"/>
                  <a:satMod val="160000"/>
                </a:srgbClr>
              </a:gs>
              <a:gs pos="50000">
                <a:srgbClr val="F79646">
                  <a:tint val="44500"/>
                  <a:satMod val="160000"/>
                </a:srgbClr>
              </a:gs>
              <a:gs pos="100000">
                <a:srgbClr val="F7964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68" name="正方形/長方形 267">
            <a:extLst>
              <a:ext uri="{FF2B5EF4-FFF2-40B4-BE49-F238E27FC236}">
                <a16:creationId xmlns:a16="http://schemas.microsoft.com/office/drawing/2014/main" id="{5E55E35E-85E8-4C3E-BBBD-5B9B60CEC43C}"/>
              </a:ext>
            </a:extLst>
          </p:cNvPr>
          <p:cNvSpPr/>
          <p:nvPr/>
        </p:nvSpPr>
        <p:spPr>
          <a:xfrm>
            <a:off x="6564052" y="4874850"/>
            <a:ext cx="2016224" cy="938776"/>
          </a:xfrm>
          <a:prstGeom prst="rect">
            <a:avLst/>
          </a:prstGeom>
          <a:gradFill flip="none" rotWithShape="1">
            <a:gsLst>
              <a:gs pos="0">
                <a:srgbClr val="F79646">
                  <a:tint val="66000"/>
                  <a:satMod val="160000"/>
                </a:srgbClr>
              </a:gs>
              <a:gs pos="50000">
                <a:srgbClr val="F79646">
                  <a:tint val="44500"/>
                  <a:satMod val="160000"/>
                </a:srgbClr>
              </a:gs>
              <a:gs pos="100000">
                <a:srgbClr val="F7964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269" name="図 268">
            <a:extLst>
              <a:ext uri="{FF2B5EF4-FFF2-40B4-BE49-F238E27FC236}">
                <a16:creationId xmlns:a16="http://schemas.microsoft.com/office/drawing/2014/main" id="{97681B9E-153B-4A71-ABBC-6A52ABA00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12464">
            <a:off x="5127643" y="1311149"/>
            <a:ext cx="1182884" cy="604517"/>
          </a:xfrm>
          <a:prstGeom prst="rect">
            <a:avLst/>
          </a:prstGeom>
        </p:spPr>
      </p:pic>
      <p:grpSp>
        <p:nvGrpSpPr>
          <p:cNvPr id="270" name="グループ化 269">
            <a:extLst>
              <a:ext uri="{FF2B5EF4-FFF2-40B4-BE49-F238E27FC236}">
                <a16:creationId xmlns:a16="http://schemas.microsoft.com/office/drawing/2014/main" id="{2169A479-524B-4C44-A1FE-7468B9C58446}"/>
              </a:ext>
            </a:extLst>
          </p:cNvPr>
          <p:cNvGrpSpPr/>
          <p:nvPr/>
        </p:nvGrpSpPr>
        <p:grpSpPr>
          <a:xfrm>
            <a:off x="8148228" y="1717327"/>
            <a:ext cx="1232437" cy="721247"/>
            <a:chOff x="6516215" y="2296947"/>
            <a:chExt cx="1232437" cy="721247"/>
          </a:xfrm>
        </p:grpSpPr>
        <p:pic>
          <p:nvPicPr>
            <p:cNvPr id="370" name="図 369">
              <a:extLst>
                <a:ext uri="{FF2B5EF4-FFF2-40B4-BE49-F238E27FC236}">
                  <a16:creationId xmlns:a16="http://schemas.microsoft.com/office/drawing/2014/main" id="{B6490A40-956A-4364-B593-31583B971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5768" y="2296947"/>
              <a:ext cx="1182884" cy="604517"/>
            </a:xfrm>
            <a:prstGeom prst="rect">
              <a:avLst/>
            </a:prstGeom>
          </p:spPr>
        </p:pic>
        <p:grpSp>
          <p:nvGrpSpPr>
            <p:cNvPr id="371" name="グループ化 370">
              <a:extLst>
                <a:ext uri="{FF2B5EF4-FFF2-40B4-BE49-F238E27FC236}">
                  <a16:creationId xmlns:a16="http://schemas.microsoft.com/office/drawing/2014/main" id="{314A5AD5-F828-424E-B739-9756E8B84F94}"/>
                </a:ext>
              </a:extLst>
            </p:cNvPr>
            <p:cNvGrpSpPr/>
            <p:nvPr/>
          </p:nvGrpSpPr>
          <p:grpSpPr>
            <a:xfrm>
              <a:off x="6516215" y="2802072"/>
              <a:ext cx="1224136" cy="216122"/>
              <a:chOff x="6516215" y="2854006"/>
              <a:chExt cx="1224136" cy="216122"/>
            </a:xfrm>
          </p:grpSpPr>
          <p:sp>
            <p:nvSpPr>
              <p:cNvPr id="372" name="正方形/長方形 371">
                <a:extLst>
                  <a:ext uri="{FF2B5EF4-FFF2-40B4-BE49-F238E27FC236}">
                    <a16:creationId xmlns:a16="http://schemas.microsoft.com/office/drawing/2014/main" id="{FCC5FF32-8723-4F17-A547-F8C917676613}"/>
                  </a:ext>
                </a:extLst>
              </p:cNvPr>
              <p:cNvSpPr/>
              <p:nvPr/>
            </p:nvSpPr>
            <p:spPr>
              <a:xfrm>
                <a:off x="6516215" y="2854006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73" name="円/楕円 2">
                <a:extLst>
                  <a:ext uri="{FF2B5EF4-FFF2-40B4-BE49-F238E27FC236}">
                    <a16:creationId xmlns:a16="http://schemas.microsoft.com/office/drawing/2014/main" id="{0A6879F5-F115-40ED-BFA5-C244CC4AA666}"/>
                  </a:ext>
                </a:extLst>
              </p:cNvPr>
              <p:cNvSpPr/>
              <p:nvPr/>
            </p:nvSpPr>
            <p:spPr>
              <a:xfrm>
                <a:off x="6637776" y="290487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74" name="円/楕円 25">
                <a:extLst>
                  <a:ext uri="{FF2B5EF4-FFF2-40B4-BE49-F238E27FC236}">
                    <a16:creationId xmlns:a16="http://schemas.microsoft.com/office/drawing/2014/main" id="{01F92A85-2D1E-4F31-9108-03A75F582C1E}"/>
                  </a:ext>
                </a:extLst>
              </p:cNvPr>
              <p:cNvSpPr/>
              <p:nvPr/>
            </p:nvSpPr>
            <p:spPr>
              <a:xfrm>
                <a:off x="7452320" y="2901464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71" name="グループ化 270">
            <a:extLst>
              <a:ext uri="{FF2B5EF4-FFF2-40B4-BE49-F238E27FC236}">
                <a16:creationId xmlns:a16="http://schemas.microsoft.com/office/drawing/2014/main" id="{D1102EF0-31DB-403F-8AB9-916ADA9A66F4}"/>
              </a:ext>
            </a:extLst>
          </p:cNvPr>
          <p:cNvGrpSpPr/>
          <p:nvPr/>
        </p:nvGrpSpPr>
        <p:grpSpPr>
          <a:xfrm>
            <a:off x="8071826" y="3421277"/>
            <a:ext cx="1220076" cy="755856"/>
            <a:chOff x="6938643" y="3616571"/>
            <a:chExt cx="1220076" cy="755856"/>
          </a:xfrm>
        </p:grpSpPr>
        <p:pic>
          <p:nvPicPr>
            <p:cNvPr id="365" name="図 364">
              <a:extLst>
                <a:ext uri="{FF2B5EF4-FFF2-40B4-BE49-F238E27FC236}">
                  <a16:creationId xmlns:a16="http://schemas.microsoft.com/office/drawing/2014/main" id="{1F37CA2B-F6A8-4B93-BB8C-D48D4A848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38643" y="3616571"/>
              <a:ext cx="1178961" cy="604517"/>
            </a:xfrm>
            <a:prstGeom prst="rect">
              <a:avLst/>
            </a:prstGeom>
          </p:spPr>
        </p:pic>
        <p:grpSp>
          <p:nvGrpSpPr>
            <p:cNvPr id="366" name="グループ化 365">
              <a:extLst>
                <a:ext uri="{FF2B5EF4-FFF2-40B4-BE49-F238E27FC236}">
                  <a16:creationId xmlns:a16="http://schemas.microsoft.com/office/drawing/2014/main" id="{311C61DE-413E-4EEC-B2BF-A19D582595B1}"/>
                </a:ext>
              </a:extLst>
            </p:cNvPr>
            <p:cNvGrpSpPr/>
            <p:nvPr/>
          </p:nvGrpSpPr>
          <p:grpSpPr>
            <a:xfrm flipH="1">
              <a:off x="6938643" y="4150149"/>
              <a:ext cx="1220076" cy="222278"/>
              <a:chOff x="6516215" y="2854006"/>
              <a:chExt cx="1224136" cy="222278"/>
            </a:xfrm>
          </p:grpSpPr>
          <p:sp>
            <p:nvSpPr>
              <p:cNvPr id="367" name="正方形/長方形 366">
                <a:extLst>
                  <a:ext uri="{FF2B5EF4-FFF2-40B4-BE49-F238E27FC236}">
                    <a16:creationId xmlns:a16="http://schemas.microsoft.com/office/drawing/2014/main" id="{E520A1F0-17F1-4721-92EC-4EB32667DE4A}"/>
                  </a:ext>
                </a:extLst>
              </p:cNvPr>
              <p:cNvSpPr/>
              <p:nvPr/>
            </p:nvSpPr>
            <p:spPr>
              <a:xfrm>
                <a:off x="6516215" y="2854006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8" name="円/楕円 29">
                <a:extLst>
                  <a:ext uri="{FF2B5EF4-FFF2-40B4-BE49-F238E27FC236}">
                    <a16:creationId xmlns:a16="http://schemas.microsoft.com/office/drawing/2014/main" id="{F0314055-D978-469B-A1CD-7E55F552F699}"/>
                  </a:ext>
                </a:extLst>
              </p:cNvPr>
              <p:cNvSpPr/>
              <p:nvPr/>
            </p:nvSpPr>
            <p:spPr>
              <a:xfrm>
                <a:off x="6637776" y="2911026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9" name="円/楕円 30">
                <a:extLst>
                  <a:ext uri="{FF2B5EF4-FFF2-40B4-BE49-F238E27FC236}">
                    <a16:creationId xmlns:a16="http://schemas.microsoft.com/office/drawing/2014/main" id="{3F26BED7-B370-42DF-9488-FFACA2E4FC4D}"/>
                  </a:ext>
                </a:extLst>
              </p:cNvPr>
              <p:cNvSpPr/>
              <p:nvPr/>
            </p:nvSpPr>
            <p:spPr>
              <a:xfrm>
                <a:off x="7452320" y="2911026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72" name="グループ化 271">
            <a:extLst>
              <a:ext uri="{FF2B5EF4-FFF2-40B4-BE49-F238E27FC236}">
                <a16:creationId xmlns:a16="http://schemas.microsoft.com/office/drawing/2014/main" id="{670CCEBA-4CBF-4E85-993A-216DE095D0BB}"/>
              </a:ext>
            </a:extLst>
          </p:cNvPr>
          <p:cNvGrpSpPr/>
          <p:nvPr/>
        </p:nvGrpSpPr>
        <p:grpSpPr>
          <a:xfrm flipH="1">
            <a:off x="6682336" y="5597602"/>
            <a:ext cx="1220076" cy="216024"/>
            <a:chOff x="6516215" y="2840614"/>
            <a:chExt cx="1224136" cy="216024"/>
          </a:xfrm>
        </p:grpSpPr>
        <p:sp>
          <p:nvSpPr>
            <p:cNvPr id="362" name="正方形/長方形 361">
              <a:extLst>
                <a:ext uri="{FF2B5EF4-FFF2-40B4-BE49-F238E27FC236}">
                  <a16:creationId xmlns:a16="http://schemas.microsoft.com/office/drawing/2014/main" id="{D0E6B637-A866-4FFA-A69E-95A9BAEBFE2D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63" name="円/楕円 37">
              <a:extLst>
                <a:ext uri="{FF2B5EF4-FFF2-40B4-BE49-F238E27FC236}">
                  <a16:creationId xmlns:a16="http://schemas.microsoft.com/office/drawing/2014/main" id="{3152E4E0-ADA1-4262-8070-8BDD93C23D5E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64" name="円/楕円 38">
              <a:extLst>
                <a:ext uri="{FF2B5EF4-FFF2-40B4-BE49-F238E27FC236}">
                  <a16:creationId xmlns:a16="http://schemas.microsoft.com/office/drawing/2014/main" id="{62CF9E3D-F1C9-481A-B62B-3AB1AD95F126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273" name="図 272">
            <a:extLst>
              <a:ext uri="{FF2B5EF4-FFF2-40B4-BE49-F238E27FC236}">
                <a16:creationId xmlns:a16="http://schemas.microsoft.com/office/drawing/2014/main" id="{A07E2061-8429-4B85-B3B6-48A7CEFC89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25" y="5093386"/>
            <a:ext cx="1222553" cy="547654"/>
          </a:xfrm>
          <a:prstGeom prst="rect">
            <a:avLst/>
          </a:prstGeom>
        </p:spPr>
      </p:pic>
      <p:grpSp>
        <p:nvGrpSpPr>
          <p:cNvPr id="274" name="グループ化 273">
            <a:extLst>
              <a:ext uri="{FF2B5EF4-FFF2-40B4-BE49-F238E27FC236}">
                <a16:creationId xmlns:a16="http://schemas.microsoft.com/office/drawing/2014/main" id="{AF5AE4E6-D1EE-4B79-ABED-40D9C4716D98}"/>
              </a:ext>
            </a:extLst>
          </p:cNvPr>
          <p:cNvGrpSpPr/>
          <p:nvPr/>
        </p:nvGrpSpPr>
        <p:grpSpPr>
          <a:xfrm>
            <a:off x="4387963" y="3473213"/>
            <a:ext cx="1220076" cy="696180"/>
            <a:chOff x="2755951" y="3869257"/>
            <a:chExt cx="1220076" cy="696180"/>
          </a:xfrm>
        </p:grpSpPr>
        <p:pic>
          <p:nvPicPr>
            <p:cNvPr id="357" name="図 356">
              <a:extLst>
                <a:ext uri="{FF2B5EF4-FFF2-40B4-BE49-F238E27FC236}">
                  <a16:creationId xmlns:a16="http://schemas.microsoft.com/office/drawing/2014/main" id="{9997222A-EBD7-46E5-99CC-84AAC11D4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rgbClr val="C0504D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5951" y="3869257"/>
              <a:ext cx="1146742" cy="523198"/>
            </a:xfrm>
            <a:prstGeom prst="rect">
              <a:avLst/>
            </a:prstGeom>
          </p:spPr>
        </p:pic>
        <p:grpSp>
          <p:nvGrpSpPr>
            <p:cNvPr id="358" name="グループ化 357">
              <a:extLst>
                <a:ext uri="{FF2B5EF4-FFF2-40B4-BE49-F238E27FC236}">
                  <a16:creationId xmlns:a16="http://schemas.microsoft.com/office/drawing/2014/main" id="{1C2A6A0F-87CC-48EB-9834-02833D87A8EE}"/>
                </a:ext>
              </a:extLst>
            </p:cNvPr>
            <p:cNvGrpSpPr/>
            <p:nvPr/>
          </p:nvGrpSpPr>
          <p:grpSpPr>
            <a:xfrm flipH="1">
              <a:off x="2755951" y="4345505"/>
              <a:ext cx="1220076" cy="219932"/>
              <a:chOff x="6516215" y="2854006"/>
              <a:chExt cx="1224136" cy="219932"/>
            </a:xfrm>
          </p:grpSpPr>
          <p:sp>
            <p:nvSpPr>
              <p:cNvPr id="359" name="正方形/長方形 358">
                <a:extLst>
                  <a:ext uri="{FF2B5EF4-FFF2-40B4-BE49-F238E27FC236}">
                    <a16:creationId xmlns:a16="http://schemas.microsoft.com/office/drawing/2014/main" id="{7E0FA75D-711B-4AD6-9687-B71E253A667E}"/>
                  </a:ext>
                </a:extLst>
              </p:cNvPr>
              <p:cNvSpPr/>
              <p:nvPr/>
            </p:nvSpPr>
            <p:spPr>
              <a:xfrm>
                <a:off x="6516215" y="2854006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0" name="円/楕円 45">
                <a:extLst>
                  <a:ext uri="{FF2B5EF4-FFF2-40B4-BE49-F238E27FC236}">
                    <a16:creationId xmlns:a16="http://schemas.microsoft.com/office/drawing/2014/main" id="{49D0668C-8A9C-499E-9F86-FA8E9D24A529}"/>
                  </a:ext>
                </a:extLst>
              </p:cNvPr>
              <p:cNvSpPr/>
              <p:nvPr/>
            </p:nvSpPr>
            <p:spPr>
              <a:xfrm>
                <a:off x="6637776" y="29086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61" name="円/楕円 46">
                <a:extLst>
                  <a:ext uri="{FF2B5EF4-FFF2-40B4-BE49-F238E27FC236}">
                    <a16:creationId xmlns:a16="http://schemas.microsoft.com/office/drawing/2014/main" id="{9C5A7EF8-C5D4-4E89-8CAA-86F5E3BEF70E}"/>
                  </a:ext>
                </a:extLst>
              </p:cNvPr>
              <p:cNvSpPr/>
              <p:nvPr/>
            </p:nvSpPr>
            <p:spPr>
              <a:xfrm>
                <a:off x="7452320" y="29086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75" name="グループ化 274">
            <a:extLst>
              <a:ext uri="{FF2B5EF4-FFF2-40B4-BE49-F238E27FC236}">
                <a16:creationId xmlns:a16="http://schemas.microsoft.com/office/drawing/2014/main" id="{0340C01A-11D5-4A1F-80CE-ED1EF3D2B9D2}"/>
              </a:ext>
            </a:extLst>
          </p:cNvPr>
          <p:cNvGrpSpPr/>
          <p:nvPr/>
        </p:nvGrpSpPr>
        <p:grpSpPr>
          <a:xfrm>
            <a:off x="5139304" y="3161995"/>
            <a:ext cx="204153" cy="338725"/>
            <a:chOff x="3202124" y="3234462"/>
            <a:chExt cx="204153" cy="338725"/>
          </a:xfrm>
        </p:grpSpPr>
        <p:sp>
          <p:nvSpPr>
            <p:cNvPr id="355" name="フローチャート : 論理積ゲート 48">
              <a:extLst>
                <a:ext uri="{FF2B5EF4-FFF2-40B4-BE49-F238E27FC236}">
                  <a16:creationId xmlns:a16="http://schemas.microsoft.com/office/drawing/2014/main" id="{9063F31E-41B0-453A-872F-F0D4ACEEBC42}"/>
                </a:ext>
              </a:extLst>
            </p:cNvPr>
            <p:cNvSpPr/>
            <p:nvPr/>
          </p:nvSpPr>
          <p:spPr>
            <a:xfrm rot="4967097">
              <a:off x="3184419" y="3252167"/>
              <a:ext cx="211911" cy="176501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6" name="二等辺三角形 355">
              <a:extLst>
                <a:ext uri="{FF2B5EF4-FFF2-40B4-BE49-F238E27FC236}">
                  <a16:creationId xmlns:a16="http://schemas.microsoft.com/office/drawing/2014/main" id="{28028A83-08E9-4211-BFA8-CF73D5E86739}"/>
                </a:ext>
              </a:extLst>
            </p:cNvPr>
            <p:cNvSpPr/>
            <p:nvPr/>
          </p:nvSpPr>
          <p:spPr>
            <a:xfrm rot="21033847">
              <a:off x="3212451" y="3421947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C0504D">
                    <a:lumMod val="75000"/>
                    <a:tint val="66000"/>
                    <a:satMod val="160000"/>
                  </a:srgbClr>
                </a:gs>
                <a:gs pos="50000">
                  <a:srgbClr val="C0504D">
                    <a:lumMod val="75000"/>
                    <a:tint val="44500"/>
                    <a:satMod val="160000"/>
                  </a:srgbClr>
                </a:gs>
                <a:gs pos="100000">
                  <a:srgbClr val="C0504D">
                    <a:lumMod val="75000"/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76" name="グループ化 275">
            <a:extLst>
              <a:ext uri="{FF2B5EF4-FFF2-40B4-BE49-F238E27FC236}">
                <a16:creationId xmlns:a16="http://schemas.microsoft.com/office/drawing/2014/main" id="{9DD81010-2CE4-4752-84E9-1FCE61B5A219}"/>
              </a:ext>
            </a:extLst>
          </p:cNvPr>
          <p:cNvGrpSpPr/>
          <p:nvPr/>
        </p:nvGrpSpPr>
        <p:grpSpPr>
          <a:xfrm rot="20030779">
            <a:off x="6729873" y="3178356"/>
            <a:ext cx="279324" cy="308066"/>
            <a:chOff x="5097861" y="3243553"/>
            <a:chExt cx="279324" cy="308066"/>
          </a:xfrm>
        </p:grpSpPr>
        <p:sp>
          <p:nvSpPr>
            <p:cNvPr id="353" name="フローチャート : 論理積ゲート 15">
              <a:extLst>
                <a:ext uri="{FF2B5EF4-FFF2-40B4-BE49-F238E27FC236}">
                  <a16:creationId xmlns:a16="http://schemas.microsoft.com/office/drawing/2014/main" id="{B8D7802B-F72D-4F9A-BB95-10FD8279BDB8}"/>
                </a:ext>
              </a:extLst>
            </p:cNvPr>
            <p:cNvSpPr/>
            <p:nvPr/>
          </p:nvSpPr>
          <p:spPr>
            <a:xfrm rot="7460238">
              <a:off x="5200386" y="3254067"/>
              <a:ext cx="187314" cy="166285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4" name="二等辺三角形 353">
              <a:extLst>
                <a:ext uri="{FF2B5EF4-FFF2-40B4-BE49-F238E27FC236}">
                  <a16:creationId xmlns:a16="http://schemas.microsoft.com/office/drawing/2014/main" id="{33E471FD-CA9E-4E78-8908-A80A42DC7CDF}"/>
                </a:ext>
              </a:extLst>
            </p:cNvPr>
            <p:cNvSpPr/>
            <p:nvPr/>
          </p:nvSpPr>
          <p:spPr>
            <a:xfrm rot="2240062">
              <a:off x="5097861" y="3400379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C0504D">
                    <a:lumMod val="75000"/>
                    <a:tint val="66000"/>
                    <a:satMod val="160000"/>
                  </a:srgbClr>
                </a:gs>
                <a:gs pos="50000">
                  <a:srgbClr val="C0504D">
                    <a:lumMod val="75000"/>
                    <a:tint val="44500"/>
                    <a:satMod val="160000"/>
                  </a:srgbClr>
                </a:gs>
                <a:gs pos="100000">
                  <a:srgbClr val="C0504D">
                    <a:lumMod val="75000"/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277" name="図 276">
            <a:extLst>
              <a:ext uri="{FF2B5EF4-FFF2-40B4-BE49-F238E27FC236}">
                <a16:creationId xmlns:a16="http://schemas.microsoft.com/office/drawing/2014/main" id="{751A7E9D-BAA1-4276-991C-887BECCB8B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092" y="5172740"/>
            <a:ext cx="1109939" cy="523198"/>
          </a:xfrm>
          <a:prstGeom prst="rect">
            <a:avLst/>
          </a:prstGeom>
        </p:spPr>
      </p:pic>
      <p:pic>
        <p:nvPicPr>
          <p:cNvPr id="278" name="図 277">
            <a:extLst>
              <a:ext uri="{FF2B5EF4-FFF2-40B4-BE49-F238E27FC236}">
                <a16:creationId xmlns:a16="http://schemas.microsoft.com/office/drawing/2014/main" id="{127D26DD-DD1C-46F4-B0B0-488BCB16E3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12" y="5136984"/>
            <a:ext cx="1222553" cy="547654"/>
          </a:xfrm>
          <a:prstGeom prst="rect">
            <a:avLst/>
          </a:prstGeom>
        </p:spPr>
      </p:pic>
      <p:grpSp>
        <p:nvGrpSpPr>
          <p:cNvPr id="279" name="グループ化 278">
            <a:extLst>
              <a:ext uri="{FF2B5EF4-FFF2-40B4-BE49-F238E27FC236}">
                <a16:creationId xmlns:a16="http://schemas.microsoft.com/office/drawing/2014/main" id="{A00A0587-6B5F-4B93-BD5D-2FEAEC728461}"/>
              </a:ext>
            </a:extLst>
          </p:cNvPr>
          <p:cNvGrpSpPr/>
          <p:nvPr/>
        </p:nvGrpSpPr>
        <p:grpSpPr>
          <a:xfrm rot="19341950">
            <a:off x="4614406" y="4912999"/>
            <a:ext cx="279324" cy="308066"/>
            <a:chOff x="2722738" y="4785488"/>
            <a:chExt cx="279324" cy="308066"/>
          </a:xfrm>
        </p:grpSpPr>
        <p:sp>
          <p:nvSpPr>
            <p:cNvPr id="351" name="フローチャート : 論理積ゲート 56">
              <a:extLst>
                <a:ext uri="{FF2B5EF4-FFF2-40B4-BE49-F238E27FC236}">
                  <a16:creationId xmlns:a16="http://schemas.microsoft.com/office/drawing/2014/main" id="{3AADDCD7-7211-4D15-8CE9-6516607D53F6}"/>
                </a:ext>
              </a:extLst>
            </p:cNvPr>
            <p:cNvSpPr/>
            <p:nvPr/>
          </p:nvSpPr>
          <p:spPr>
            <a:xfrm rot="7460238">
              <a:off x="2825263" y="4796002"/>
              <a:ext cx="187314" cy="166285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2" name="二等辺三角形 351">
              <a:extLst>
                <a:ext uri="{FF2B5EF4-FFF2-40B4-BE49-F238E27FC236}">
                  <a16:creationId xmlns:a16="http://schemas.microsoft.com/office/drawing/2014/main" id="{BCDC111A-9C24-4397-B320-BA2CCD60B684}"/>
                </a:ext>
              </a:extLst>
            </p:cNvPr>
            <p:cNvSpPr/>
            <p:nvPr/>
          </p:nvSpPr>
          <p:spPr>
            <a:xfrm rot="2240062">
              <a:off x="2722738" y="4942314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0" name="グループ化 279">
            <a:extLst>
              <a:ext uri="{FF2B5EF4-FFF2-40B4-BE49-F238E27FC236}">
                <a16:creationId xmlns:a16="http://schemas.microsoft.com/office/drawing/2014/main" id="{FF34443D-B443-480D-A231-1C0635E9F9F3}"/>
              </a:ext>
            </a:extLst>
          </p:cNvPr>
          <p:cNvGrpSpPr/>
          <p:nvPr/>
        </p:nvGrpSpPr>
        <p:grpSpPr>
          <a:xfrm>
            <a:off x="3571748" y="4920960"/>
            <a:ext cx="210432" cy="351766"/>
            <a:chOff x="1795720" y="4748747"/>
            <a:chExt cx="210432" cy="351766"/>
          </a:xfrm>
        </p:grpSpPr>
        <p:sp>
          <p:nvSpPr>
            <p:cNvPr id="349" name="フローチャート : 論理積ゲート 53">
              <a:extLst>
                <a:ext uri="{FF2B5EF4-FFF2-40B4-BE49-F238E27FC236}">
                  <a16:creationId xmlns:a16="http://schemas.microsoft.com/office/drawing/2014/main" id="{1D72E854-8331-4B13-8A70-B44BAF5EA6EF}"/>
                </a:ext>
              </a:extLst>
            </p:cNvPr>
            <p:cNvSpPr/>
            <p:nvPr/>
          </p:nvSpPr>
          <p:spPr>
            <a:xfrm rot="4967097">
              <a:off x="1778015" y="4766452"/>
              <a:ext cx="211911" cy="176501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50" name="二等辺三角形 349">
              <a:extLst>
                <a:ext uri="{FF2B5EF4-FFF2-40B4-BE49-F238E27FC236}">
                  <a16:creationId xmlns:a16="http://schemas.microsoft.com/office/drawing/2014/main" id="{42863BD2-F1A8-4A23-A784-513DC6A3327B}"/>
                </a:ext>
              </a:extLst>
            </p:cNvPr>
            <p:cNvSpPr/>
            <p:nvPr/>
          </p:nvSpPr>
          <p:spPr>
            <a:xfrm rot="21061896">
              <a:off x="1812326" y="4949273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1" name="グループ化 280">
            <a:extLst>
              <a:ext uri="{FF2B5EF4-FFF2-40B4-BE49-F238E27FC236}">
                <a16:creationId xmlns:a16="http://schemas.microsoft.com/office/drawing/2014/main" id="{CB2BBB40-2B7C-4802-8193-B229F054C28E}"/>
              </a:ext>
            </a:extLst>
          </p:cNvPr>
          <p:cNvGrpSpPr/>
          <p:nvPr/>
        </p:nvGrpSpPr>
        <p:grpSpPr>
          <a:xfrm>
            <a:off x="5571284" y="4922952"/>
            <a:ext cx="193826" cy="358049"/>
            <a:chOff x="3673807" y="4784292"/>
            <a:chExt cx="193826" cy="358049"/>
          </a:xfrm>
        </p:grpSpPr>
        <p:sp>
          <p:nvSpPr>
            <p:cNvPr id="347" name="フローチャート : 論理積ゲート 52">
              <a:extLst>
                <a:ext uri="{FF2B5EF4-FFF2-40B4-BE49-F238E27FC236}">
                  <a16:creationId xmlns:a16="http://schemas.microsoft.com/office/drawing/2014/main" id="{32E5FA14-4A5B-4C41-B779-379440DC8399}"/>
                </a:ext>
              </a:extLst>
            </p:cNvPr>
            <p:cNvSpPr/>
            <p:nvPr/>
          </p:nvSpPr>
          <p:spPr>
            <a:xfrm rot="5400000">
              <a:off x="3684929" y="4794806"/>
              <a:ext cx="187314" cy="166285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48" name="二等辺三角形 347">
              <a:extLst>
                <a:ext uri="{FF2B5EF4-FFF2-40B4-BE49-F238E27FC236}">
                  <a16:creationId xmlns:a16="http://schemas.microsoft.com/office/drawing/2014/main" id="{049DC7DC-0332-46D5-9CEC-9DDD6CA00650}"/>
                </a:ext>
              </a:extLst>
            </p:cNvPr>
            <p:cNvSpPr/>
            <p:nvPr/>
          </p:nvSpPr>
          <p:spPr>
            <a:xfrm rot="191362">
              <a:off x="3673807" y="4991101"/>
              <a:ext cx="193826" cy="151240"/>
            </a:xfrm>
            <a:prstGeom prst="triangle">
              <a:avLst/>
            </a:prstGeom>
            <a:gradFill flip="none" rotWithShape="1">
              <a:gsLst>
                <a:gs pos="0">
                  <a:sysClr val="window" lastClr="FFFFFF">
                    <a:lumMod val="50000"/>
                    <a:tint val="66000"/>
                    <a:satMod val="160000"/>
                  </a:sysClr>
                </a:gs>
                <a:gs pos="50000">
                  <a:sysClr val="window" lastClr="FFFFFF">
                    <a:lumMod val="50000"/>
                    <a:tint val="44500"/>
                    <a:satMod val="160000"/>
                  </a:sysClr>
                </a:gs>
                <a:gs pos="100000">
                  <a:sysClr val="window" lastClr="FFFFFF">
                    <a:lumMod val="50000"/>
                    <a:tint val="23500"/>
                    <a:satMod val="160000"/>
                  </a:sys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2" name="グループ化 281">
            <a:extLst>
              <a:ext uri="{FF2B5EF4-FFF2-40B4-BE49-F238E27FC236}">
                <a16:creationId xmlns:a16="http://schemas.microsoft.com/office/drawing/2014/main" id="{2D8022EA-3F23-410A-BCAD-EC80D9BB699A}"/>
              </a:ext>
            </a:extLst>
          </p:cNvPr>
          <p:cNvGrpSpPr/>
          <p:nvPr/>
        </p:nvGrpSpPr>
        <p:grpSpPr>
          <a:xfrm>
            <a:off x="6394766" y="3453213"/>
            <a:ext cx="1220568" cy="715279"/>
            <a:chOff x="4518781" y="3849256"/>
            <a:chExt cx="1220568" cy="715279"/>
          </a:xfrm>
        </p:grpSpPr>
        <p:pic>
          <p:nvPicPr>
            <p:cNvPr id="342" name="図 341">
              <a:extLst>
                <a:ext uri="{FF2B5EF4-FFF2-40B4-BE49-F238E27FC236}">
                  <a16:creationId xmlns:a16="http://schemas.microsoft.com/office/drawing/2014/main" id="{DCE657BD-E28C-46AE-B8B7-BA5CA420E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4664" y1="39168" x2="4664" y2="39168"/>
                          <a14:foregroundMark x1="2985" y1="43982" x2="2985" y2="43982"/>
                          <a14:foregroundMark x1="5131" y1="63239" x2="5131" y2="63239"/>
                          <a14:foregroundMark x1="3358" y1="57987" x2="3358" y2="57987"/>
                          <a14:foregroundMark x1="15112" y1="78337" x2="15112" y2="78337"/>
                          <a14:foregroundMark x1="12780" y1="12035" x2="12780" y2="12035"/>
                          <a14:foregroundMark x1="82276" y1="41794" x2="82276" y2="41794"/>
                          <a14:foregroundMark x1="70149" y1="84245" x2="70149" y2="84245"/>
                          <a14:foregroundMark x1="66231" y1="87309" x2="66231" y2="87309"/>
                          <a14:foregroundMark x1="54757" y1="86871" x2="54757" y2="86871"/>
                          <a14:foregroundMark x1="52239" y1="86433" x2="52239" y2="86433"/>
                          <a14:foregroundMark x1="26772" y1="87527" x2="26772" y2="87527"/>
                          <a14:foregroundMark x1="28638" y1="87309" x2="28638" y2="87309"/>
                          <a14:foregroundMark x1="32369" y1="87090" x2="32369" y2="87090"/>
                          <a14:foregroundMark x1="36101" y1="86433" x2="36101" y2="86433"/>
                          <a14:foregroundMark x1="38060" y1="87090" x2="38060" y2="87090"/>
                          <a14:foregroundMark x1="34981" y1="86652" x2="34981" y2="86652"/>
                          <a14:foregroundMark x1="44776" y1="86871" x2="44776" y2="86871"/>
                          <a14:foregroundMark x1="46735" y1="87090" x2="46735" y2="87090"/>
                          <a14:foregroundMark x1="49720" y1="87090" x2="49720" y2="870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18781" y="3849256"/>
              <a:ext cx="1183286" cy="578459"/>
            </a:xfrm>
            <a:prstGeom prst="rect">
              <a:avLst/>
            </a:prstGeom>
          </p:spPr>
        </p:pic>
        <p:grpSp>
          <p:nvGrpSpPr>
            <p:cNvPr id="343" name="グループ化 342">
              <a:extLst>
                <a:ext uri="{FF2B5EF4-FFF2-40B4-BE49-F238E27FC236}">
                  <a16:creationId xmlns:a16="http://schemas.microsoft.com/office/drawing/2014/main" id="{417B21F8-6C19-436A-BEA0-C55C57988C57}"/>
                </a:ext>
              </a:extLst>
            </p:cNvPr>
            <p:cNvGrpSpPr/>
            <p:nvPr/>
          </p:nvGrpSpPr>
          <p:grpSpPr>
            <a:xfrm flipH="1">
              <a:off x="4519273" y="4348511"/>
              <a:ext cx="1220076" cy="216024"/>
              <a:chOff x="6516215" y="2840614"/>
              <a:chExt cx="1224136" cy="216024"/>
            </a:xfrm>
          </p:grpSpPr>
          <p:sp>
            <p:nvSpPr>
              <p:cNvPr id="344" name="正方形/長方形 343">
                <a:extLst>
                  <a:ext uri="{FF2B5EF4-FFF2-40B4-BE49-F238E27FC236}">
                    <a16:creationId xmlns:a16="http://schemas.microsoft.com/office/drawing/2014/main" id="{0BCFC28E-7175-437E-B4BD-BE021D099E4C}"/>
                  </a:ext>
                </a:extLst>
              </p:cNvPr>
              <p:cNvSpPr/>
              <p:nvPr/>
            </p:nvSpPr>
            <p:spPr>
              <a:xfrm>
                <a:off x="6516215" y="2840614"/>
                <a:ext cx="1224136" cy="49696"/>
              </a:xfrm>
              <a:prstGeom prst="rect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rgbClr val="4F81BD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5" name="円/楕円 64">
                <a:extLst>
                  <a:ext uri="{FF2B5EF4-FFF2-40B4-BE49-F238E27FC236}">
                    <a16:creationId xmlns:a16="http://schemas.microsoft.com/office/drawing/2014/main" id="{1C72FB9B-B500-42AB-A79F-826680212317}"/>
                  </a:ext>
                </a:extLst>
              </p:cNvPr>
              <p:cNvSpPr/>
              <p:nvPr/>
            </p:nvSpPr>
            <p:spPr>
              <a:xfrm>
                <a:off x="6637776" y="28913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346" name="円/楕円 65">
                <a:extLst>
                  <a:ext uri="{FF2B5EF4-FFF2-40B4-BE49-F238E27FC236}">
                    <a16:creationId xmlns:a16="http://schemas.microsoft.com/office/drawing/2014/main" id="{AC967EFA-DFBF-4746-B57A-21FB02969082}"/>
                  </a:ext>
                </a:extLst>
              </p:cNvPr>
              <p:cNvSpPr/>
              <p:nvPr/>
            </p:nvSpPr>
            <p:spPr>
              <a:xfrm>
                <a:off x="7452320" y="2891380"/>
                <a:ext cx="166472" cy="165258"/>
              </a:xfrm>
              <a:prstGeom prst="ellipse">
                <a:avLst/>
              </a:prstGeom>
              <a:solidFill>
                <a:srgbClr val="1F497D">
                  <a:lumMod val="20000"/>
                  <a:lumOff val="8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lIns="36000" tIns="36000" rIns="36000" bIns="36000"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 dirty="0">
                  <a:solidFill>
                    <a:prstClr val="black"/>
                  </a:solidFill>
                  <a:latin typeface="Calibri"/>
                  <a:ea typeface="ＭＳ Ｐゴシック" panose="020B0600070205080204" pitchFamily="50" charset="-128"/>
                </a:endParaRPr>
              </a:p>
            </p:txBody>
          </p:sp>
        </p:grpSp>
      </p:grpSp>
      <p:grpSp>
        <p:nvGrpSpPr>
          <p:cNvPr id="283" name="グループ化 282">
            <a:extLst>
              <a:ext uri="{FF2B5EF4-FFF2-40B4-BE49-F238E27FC236}">
                <a16:creationId xmlns:a16="http://schemas.microsoft.com/office/drawing/2014/main" id="{3491FA05-28C4-45AF-9313-EB365BD013E5}"/>
              </a:ext>
            </a:extLst>
          </p:cNvPr>
          <p:cNvGrpSpPr/>
          <p:nvPr/>
        </p:nvGrpSpPr>
        <p:grpSpPr>
          <a:xfrm flipH="1">
            <a:off x="4476008" y="5637217"/>
            <a:ext cx="1220076" cy="216024"/>
            <a:chOff x="6516215" y="2840614"/>
            <a:chExt cx="1224136" cy="216024"/>
          </a:xfrm>
        </p:grpSpPr>
        <p:sp>
          <p:nvSpPr>
            <p:cNvPr id="339" name="正方形/長方形 338">
              <a:extLst>
                <a:ext uri="{FF2B5EF4-FFF2-40B4-BE49-F238E27FC236}">
                  <a16:creationId xmlns:a16="http://schemas.microsoft.com/office/drawing/2014/main" id="{26B7F703-3E1D-4784-A14E-03D0EDA81C3D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40" name="円/楕円 68">
              <a:extLst>
                <a:ext uri="{FF2B5EF4-FFF2-40B4-BE49-F238E27FC236}">
                  <a16:creationId xmlns:a16="http://schemas.microsoft.com/office/drawing/2014/main" id="{DD08E250-4470-4848-B728-C2DC3C007D1C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41" name="円/楕円 69">
              <a:extLst>
                <a:ext uri="{FF2B5EF4-FFF2-40B4-BE49-F238E27FC236}">
                  <a16:creationId xmlns:a16="http://schemas.microsoft.com/office/drawing/2014/main" id="{739832D5-4B1A-434E-8C73-D27CE13F7D04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grpSp>
        <p:nvGrpSpPr>
          <p:cNvPr id="284" name="グループ化 283">
            <a:extLst>
              <a:ext uri="{FF2B5EF4-FFF2-40B4-BE49-F238E27FC236}">
                <a16:creationId xmlns:a16="http://schemas.microsoft.com/office/drawing/2014/main" id="{1A6E6279-70AC-4745-B69D-F483A9C21E01}"/>
              </a:ext>
            </a:extLst>
          </p:cNvPr>
          <p:cNvGrpSpPr/>
          <p:nvPr/>
        </p:nvGrpSpPr>
        <p:grpSpPr>
          <a:xfrm flipH="1">
            <a:off x="2967712" y="5641040"/>
            <a:ext cx="1220076" cy="216024"/>
            <a:chOff x="6516215" y="2840614"/>
            <a:chExt cx="1224136" cy="216024"/>
          </a:xfrm>
        </p:grpSpPr>
        <p:sp>
          <p:nvSpPr>
            <p:cNvPr id="336" name="正方形/長方形 335">
              <a:extLst>
                <a:ext uri="{FF2B5EF4-FFF2-40B4-BE49-F238E27FC236}">
                  <a16:creationId xmlns:a16="http://schemas.microsoft.com/office/drawing/2014/main" id="{C1791326-58DC-40CB-94D3-A0C63E8C74A1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7" name="円/楕円 72">
              <a:extLst>
                <a:ext uri="{FF2B5EF4-FFF2-40B4-BE49-F238E27FC236}">
                  <a16:creationId xmlns:a16="http://schemas.microsoft.com/office/drawing/2014/main" id="{CE4D62B3-9190-4001-9567-7AA3B13831F6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8" name="円/楕円 73">
              <a:extLst>
                <a:ext uri="{FF2B5EF4-FFF2-40B4-BE49-F238E27FC236}">
                  <a16:creationId xmlns:a16="http://schemas.microsoft.com/office/drawing/2014/main" id="{105109A9-F767-4431-A9D2-293EF2F31AF2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285" name="図 284">
            <a:extLst>
              <a:ext uri="{FF2B5EF4-FFF2-40B4-BE49-F238E27FC236}">
                <a16:creationId xmlns:a16="http://schemas.microsoft.com/office/drawing/2014/main" id="{CA647E42-9BF2-4EF5-8995-80555D75C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20" y="1852376"/>
            <a:ext cx="1182884" cy="604517"/>
          </a:xfrm>
          <a:prstGeom prst="rect">
            <a:avLst/>
          </a:prstGeom>
        </p:spPr>
      </p:pic>
      <p:cxnSp>
        <p:nvCxnSpPr>
          <p:cNvPr id="286" name="直線コネクタ 285">
            <a:extLst>
              <a:ext uri="{FF2B5EF4-FFF2-40B4-BE49-F238E27FC236}">
                <a16:creationId xmlns:a16="http://schemas.microsoft.com/office/drawing/2014/main" id="{56354B22-5AC4-4696-9F11-0828DBA638AE}"/>
              </a:ext>
            </a:extLst>
          </p:cNvPr>
          <p:cNvCxnSpPr/>
          <p:nvPr/>
        </p:nvCxnSpPr>
        <p:spPr>
          <a:xfrm>
            <a:off x="2092834" y="1604686"/>
            <a:ext cx="144469" cy="252294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87" name="直線コネクタ 286">
            <a:extLst>
              <a:ext uri="{FF2B5EF4-FFF2-40B4-BE49-F238E27FC236}">
                <a16:creationId xmlns:a16="http://schemas.microsoft.com/office/drawing/2014/main" id="{908F6A1C-85A9-4F2A-B28F-CC041D487253}"/>
              </a:ext>
            </a:extLst>
          </p:cNvPr>
          <p:cNvCxnSpPr/>
          <p:nvPr/>
        </p:nvCxnSpPr>
        <p:spPr>
          <a:xfrm>
            <a:off x="1997191" y="1638812"/>
            <a:ext cx="14077" cy="278520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88" name="直線コネクタ 287">
            <a:extLst>
              <a:ext uri="{FF2B5EF4-FFF2-40B4-BE49-F238E27FC236}">
                <a16:creationId xmlns:a16="http://schemas.microsoft.com/office/drawing/2014/main" id="{44974A2B-F8E4-4EE3-9202-ACE827117313}"/>
              </a:ext>
            </a:extLst>
          </p:cNvPr>
          <p:cNvCxnSpPr/>
          <p:nvPr/>
        </p:nvCxnSpPr>
        <p:spPr>
          <a:xfrm>
            <a:off x="2044943" y="1620072"/>
            <a:ext cx="82960" cy="297260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sp>
        <p:nvSpPr>
          <p:cNvPr id="289" name="フローチャート : 論理積ゲート 89">
            <a:extLst>
              <a:ext uri="{FF2B5EF4-FFF2-40B4-BE49-F238E27FC236}">
                <a16:creationId xmlns:a16="http://schemas.microsoft.com/office/drawing/2014/main" id="{F3754CE2-D181-47E3-82B9-E8D679FF85FC}"/>
              </a:ext>
            </a:extLst>
          </p:cNvPr>
          <p:cNvSpPr/>
          <p:nvPr/>
        </p:nvSpPr>
        <p:spPr>
          <a:xfrm rot="14859611">
            <a:off x="1939318" y="1430698"/>
            <a:ext cx="168590" cy="192041"/>
          </a:xfrm>
          <a:prstGeom prst="flowChartDelay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290" name="直線コネクタ 289">
            <a:extLst>
              <a:ext uri="{FF2B5EF4-FFF2-40B4-BE49-F238E27FC236}">
                <a16:creationId xmlns:a16="http://schemas.microsoft.com/office/drawing/2014/main" id="{3F8D07AC-49BF-4343-8522-1BEA792F1478}"/>
              </a:ext>
            </a:extLst>
          </p:cNvPr>
          <p:cNvCxnSpPr/>
          <p:nvPr/>
        </p:nvCxnSpPr>
        <p:spPr>
          <a:xfrm>
            <a:off x="2149591" y="1596993"/>
            <a:ext cx="175425" cy="200761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91" name="直線コネクタ 290">
            <a:extLst>
              <a:ext uri="{FF2B5EF4-FFF2-40B4-BE49-F238E27FC236}">
                <a16:creationId xmlns:a16="http://schemas.microsoft.com/office/drawing/2014/main" id="{3723BEEC-BEEA-4B09-9754-23BECCBBA28D}"/>
              </a:ext>
            </a:extLst>
          </p:cNvPr>
          <p:cNvCxnSpPr/>
          <p:nvPr/>
        </p:nvCxnSpPr>
        <p:spPr>
          <a:xfrm rot="2881771">
            <a:off x="2781317" y="1658622"/>
            <a:ext cx="144469" cy="256005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92" name="直線コネクタ 291">
            <a:extLst>
              <a:ext uri="{FF2B5EF4-FFF2-40B4-BE49-F238E27FC236}">
                <a16:creationId xmlns:a16="http://schemas.microsoft.com/office/drawing/2014/main" id="{5C6927F1-5C1C-46E4-AB28-7E256D3FA10E}"/>
              </a:ext>
            </a:extLst>
          </p:cNvPr>
          <p:cNvCxnSpPr/>
          <p:nvPr/>
        </p:nvCxnSpPr>
        <p:spPr>
          <a:xfrm rot="2881771">
            <a:off x="2703314" y="1557790"/>
            <a:ext cx="14077" cy="282617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cxnSp>
        <p:nvCxnSpPr>
          <p:cNvPr id="293" name="直線コネクタ 292">
            <a:extLst>
              <a:ext uri="{FF2B5EF4-FFF2-40B4-BE49-F238E27FC236}">
                <a16:creationId xmlns:a16="http://schemas.microsoft.com/office/drawing/2014/main" id="{6289613A-6D5F-4CA2-AE17-A7405CBF9055}"/>
              </a:ext>
            </a:extLst>
          </p:cNvPr>
          <p:cNvCxnSpPr/>
          <p:nvPr/>
        </p:nvCxnSpPr>
        <p:spPr>
          <a:xfrm rot="2881771">
            <a:off x="2730908" y="1603034"/>
            <a:ext cx="82960" cy="301632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sp>
        <p:nvSpPr>
          <p:cNvPr id="294" name="フローチャート : 論理積ゲート 107">
            <a:extLst>
              <a:ext uri="{FF2B5EF4-FFF2-40B4-BE49-F238E27FC236}">
                <a16:creationId xmlns:a16="http://schemas.microsoft.com/office/drawing/2014/main" id="{ABED3FB2-78C2-4B91-A09D-8283B3D5AE7F}"/>
              </a:ext>
            </a:extLst>
          </p:cNvPr>
          <p:cNvSpPr/>
          <p:nvPr/>
        </p:nvSpPr>
        <p:spPr>
          <a:xfrm rot="17741382">
            <a:off x="2827409" y="1446924"/>
            <a:ext cx="171069" cy="192041"/>
          </a:xfrm>
          <a:prstGeom prst="flowChartDelay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cxnSp>
        <p:nvCxnSpPr>
          <p:cNvPr id="295" name="直線コネクタ 294">
            <a:extLst>
              <a:ext uri="{FF2B5EF4-FFF2-40B4-BE49-F238E27FC236}">
                <a16:creationId xmlns:a16="http://schemas.microsoft.com/office/drawing/2014/main" id="{E3027FAD-03A0-4E4E-81F7-46FB52888C4E}"/>
              </a:ext>
            </a:extLst>
          </p:cNvPr>
          <p:cNvCxnSpPr/>
          <p:nvPr/>
        </p:nvCxnSpPr>
        <p:spPr>
          <a:xfrm rot="2881771">
            <a:off x="2839390" y="1715767"/>
            <a:ext cx="175425" cy="203714"/>
          </a:xfrm>
          <a:prstGeom prst="line">
            <a:avLst/>
          </a:prstGeom>
          <a:noFill/>
          <a:ln w="38100" cap="flat" cmpd="sng" algn="ctr">
            <a:solidFill>
              <a:srgbClr val="1F497D">
                <a:lumMod val="60000"/>
                <a:lumOff val="40000"/>
              </a:srgbClr>
            </a:solidFill>
            <a:prstDash val="sysDot"/>
            <a:headEnd type="none" w="med" len="med"/>
            <a:tailEnd type="none" w="med" len="med"/>
          </a:ln>
          <a:effectLst/>
        </p:spPr>
      </p:cxnSp>
      <p:sp>
        <p:nvSpPr>
          <p:cNvPr id="296" name="台形 295">
            <a:extLst>
              <a:ext uri="{FF2B5EF4-FFF2-40B4-BE49-F238E27FC236}">
                <a16:creationId xmlns:a16="http://schemas.microsoft.com/office/drawing/2014/main" id="{0B9DF180-EADE-4369-8A3E-C6A07F5BB066}"/>
              </a:ext>
            </a:extLst>
          </p:cNvPr>
          <p:cNvSpPr/>
          <p:nvPr/>
        </p:nvSpPr>
        <p:spPr>
          <a:xfrm rot="10800000">
            <a:off x="3315518" y="1661647"/>
            <a:ext cx="1912034" cy="749305"/>
          </a:xfrm>
          <a:prstGeom prst="trapezoid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297" name="図 296">
            <a:extLst>
              <a:ext uri="{FF2B5EF4-FFF2-40B4-BE49-F238E27FC236}">
                <a16:creationId xmlns:a16="http://schemas.microsoft.com/office/drawing/2014/main" id="{6200236D-35EA-4DB1-A9F0-CD114C5439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32" y="1816371"/>
            <a:ext cx="1182884" cy="604517"/>
          </a:xfrm>
          <a:prstGeom prst="rect">
            <a:avLst/>
          </a:prstGeom>
        </p:spPr>
      </p:pic>
      <p:sp>
        <p:nvSpPr>
          <p:cNvPr id="298" name="台形 297">
            <a:extLst>
              <a:ext uri="{FF2B5EF4-FFF2-40B4-BE49-F238E27FC236}">
                <a16:creationId xmlns:a16="http://schemas.microsoft.com/office/drawing/2014/main" id="{FB2A08B4-B8E6-41E8-B3FD-0B8DC99AEE39}"/>
              </a:ext>
            </a:extLst>
          </p:cNvPr>
          <p:cNvSpPr/>
          <p:nvPr/>
        </p:nvSpPr>
        <p:spPr>
          <a:xfrm rot="10800000">
            <a:off x="3341396" y="1769259"/>
            <a:ext cx="1886156" cy="641693"/>
          </a:xfrm>
          <a:prstGeom prst="trapezoid">
            <a:avLst/>
          </a:prstGeom>
          <a:solidFill>
            <a:srgbClr val="9BBB59">
              <a:lumMod val="40000"/>
              <a:lumOff val="60000"/>
              <a:alpha val="7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299" name="台形 298">
            <a:extLst>
              <a:ext uri="{FF2B5EF4-FFF2-40B4-BE49-F238E27FC236}">
                <a16:creationId xmlns:a16="http://schemas.microsoft.com/office/drawing/2014/main" id="{C057710D-0C32-4280-9BDF-898B6814C7EF}"/>
              </a:ext>
            </a:extLst>
          </p:cNvPr>
          <p:cNvSpPr/>
          <p:nvPr/>
        </p:nvSpPr>
        <p:spPr>
          <a:xfrm rot="10800000">
            <a:off x="5347878" y="1778072"/>
            <a:ext cx="2554534" cy="635583"/>
          </a:xfrm>
          <a:prstGeom prst="trapezoid">
            <a:avLst/>
          </a:prstGeom>
          <a:solidFill>
            <a:sysClr val="window" lastClr="FFFFFF">
              <a:lumMod val="65000"/>
              <a:alpha val="75000"/>
            </a:sysClr>
          </a:solidFill>
          <a:ln w="12700" cap="flat" cmpd="sng" algn="ctr">
            <a:noFill/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300" name="図 299">
            <a:extLst>
              <a:ext uri="{FF2B5EF4-FFF2-40B4-BE49-F238E27FC236}">
                <a16:creationId xmlns:a16="http://schemas.microsoft.com/office/drawing/2014/main" id="{6E20BDA2-176A-4FA0-BD81-AEC6030631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rgbClr val="C0504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5480" y="3469409"/>
            <a:ext cx="1146742" cy="523198"/>
          </a:xfrm>
          <a:prstGeom prst="rect">
            <a:avLst/>
          </a:prstGeom>
        </p:spPr>
      </p:pic>
      <p:grpSp>
        <p:nvGrpSpPr>
          <p:cNvPr id="301" name="グループ化 300">
            <a:extLst>
              <a:ext uri="{FF2B5EF4-FFF2-40B4-BE49-F238E27FC236}">
                <a16:creationId xmlns:a16="http://schemas.microsoft.com/office/drawing/2014/main" id="{C785E700-DF4D-4F86-B2AE-0A1CA921C4B6}"/>
              </a:ext>
            </a:extLst>
          </p:cNvPr>
          <p:cNvGrpSpPr/>
          <p:nvPr/>
        </p:nvGrpSpPr>
        <p:grpSpPr>
          <a:xfrm flipH="1">
            <a:off x="2705480" y="3945657"/>
            <a:ext cx="1220076" cy="219932"/>
            <a:chOff x="6516215" y="2854006"/>
            <a:chExt cx="1224136" cy="219932"/>
          </a:xfrm>
        </p:grpSpPr>
        <p:sp>
          <p:nvSpPr>
            <p:cNvPr id="333" name="正方形/長方形 332">
              <a:extLst>
                <a:ext uri="{FF2B5EF4-FFF2-40B4-BE49-F238E27FC236}">
                  <a16:creationId xmlns:a16="http://schemas.microsoft.com/office/drawing/2014/main" id="{809CF61A-67C1-4AA7-828E-8ECE01B4BAD1}"/>
                </a:ext>
              </a:extLst>
            </p:cNvPr>
            <p:cNvSpPr/>
            <p:nvPr/>
          </p:nvSpPr>
          <p:spPr>
            <a:xfrm>
              <a:off x="6516215" y="2854006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4" name="円/楕円 114">
              <a:extLst>
                <a:ext uri="{FF2B5EF4-FFF2-40B4-BE49-F238E27FC236}">
                  <a16:creationId xmlns:a16="http://schemas.microsoft.com/office/drawing/2014/main" id="{BD5B27BE-9E52-41BE-A10B-0A92B951CBAE}"/>
                </a:ext>
              </a:extLst>
            </p:cNvPr>
            <p:cNvSpPr/>
            <p:nvPr/>
          </p:nvSpPr>
          <p:spPr>
            <a:xfrm>
              <a:off x="6637776" y="29086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5" name="円/楕円 115">
              <a:extLst>
                <a:ext uri="{FF2B5EF4-FFF2-40B4-BE49-F238E27FC236}">
                  <a16:creationId xmlns:a16="http://schemas.microsoft.com/office/drawing/2014/main" id="{BB2A5DE7-05D8-4B0D-883D-87B638E50E7E}"/>
                </a:ext>
              </a:extLst>
            </p:cNvPr>
            <p:cNvSpPr/>
            <p:nvPr/>
          </p:nvSpPr>
          <p:spPr>
            <a:xfrm>
              <a:off x="7452320" y="29086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pic>
        <p:nvPicPr>
          <p:cNvPr id="302" name="図 301">
            <a:extLst>
              <a:ext uri="{FF2B5EF4-FFF2-40B4-BE49-F238E27FC236}">
                <a16:creationId xmlns:a16="http://schemas.microsoft.com/office/drawing/2014/main" id="{661AF632-D08C-4294-A54E-78C0065222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70" y="4777536"/>
            <a:ext cx="1222553" cy="547654"/>
          </a:xfrm>
          <a:prstGeom prst="rect">
            <a:avLst/>
          </a:prstGeom>
        </p:spPr>
      </p:pic>
      <p:sp>
        <p:nvSpPr>
          <p:cNvPr id="303" name="曲折矢印 1035">
            <a:extLst>
              <a:ext uri="{FF2B5EF4-FFF2-40B4-BE49-F238E27FC236}">
                <a16:creationId xmlns:a16="http://schemas.microsoft.com/office/drawing/2014/main" id="{03C80F7C-CD96-4CCB-8DF3-E1E8C3303742}"/>
              </a:ext>
            </a:extLst>
          </p:cNvPr>
          <p:cNvSpPr/>
          <p:nvPr/>
        </p:nvSpPr>
        <p:spPr>
          <a:xfrm rot="10800000">
            <a:off x="9564977" y="3043283"/>
            <a:ext cx="876704" cy="946734"/>
          </a:xfrm>
          <a:prstGeom prst="bentArrow">
            <a:avLst>
              <a:gd name="adj1" fmla="val 19994"/>
              <a:gd name="adj2" fmla="val 25000"/>
              <a:gd name="adj3" fmla="val 25000"/>
              <a:gd name="adj4" fmla="val 43750"/>
            </a:avLst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04" name="曲折矢印 126">
            <a:extLst>
              <a:ext uri="{FF2B5EF4-FFF2-40B4-BE49-F238E27FC236}">
                <a16:creationId xmlns:a16="http://schemas.microsoft.com/office/drawing/2014/main" id="{C62112BF-1492-4C86-94E4-8D2333435298}"/>
              </a:ext>
            </a:extLst>
          </p:cNvPr>
          <p:cNvSpPr/>
          <p:nvPr/>
        </p:nvSpPr>
        <p:spPr>
          <a:xfrm rot="10800000" flipH="1">
            <a:off x="2076522" y="4744904"/>
            <a:ext cx="770308" cy="946902"/>
          </a:xfrm>
          <a:prstGeom prst="bentArrow">
            <a:avLst>
              <a:gd name="adj1" fmla="val 21201"/>
              <a:gd name="adj2" fmla="val 25000"/>
              <a:gd name="adj3" fmla="val 25000"/>
              <a:gd name="adj4" fmla="val 43750"/>
            </a:avLst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05" name="右矢印 1036">
            <a:extLst>
              <a:ext uri="{FF2B5EF4-FFF2-40B4-BE49-F238E27FC236}">
                <a16:creationId xmlns:a16="http://schemas.microsoft.com/office/drawing/2014/main" id="{EDC5F929-E729-405A-A3E5-9FAE3CF6CF2B}"/>
              </a:ext>
            </a:extLst>
          </p:cNvPr>
          <p:cNvSpPr/>
          <p:nvPr/>
        </p:nvSpPr>
        <p:spPr>
          <a:xfrm>
            <a:off x="10290425" y="4965198"/>
            <a:ext cx="327297" cy="284209"/>
          </a:xfrm>
          <a:prstGeom prst="rightArrow">
            <a:avLst/>
          </a:prstGeom>
          <a:solidFill>
            <a:srgbClr val="F79646">
              <a:lumMod val="40000"/>
              <a:lumOff val="60000"/>
            </a:srgbClr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306" name="グループ化 305">
            <a:extLst>
              <a:ext uri="{FF2B5EF4-FFF2-40B4-BE49-F238E27FC236}">
                <a16:creationId xmlns:a16="http://schemas.microsoft.com/office/drawing/2014/main" id="{B0D46042-E8D3-4D10-884E-1A9C5F000ADC}"/>
              </a:ext>
            </a:extLst>
          </p:cNvPr>
          <p:cNvGrpSpPr/>
          <p:nvPr/>
        </p:nvGrpSpPr>
        <p:grpSpPr>
          <a:xfrm flipH="1">
            <a:off x="8523096" y="5587926"/>
            <a:ext cx="1220076" cy="216024"/>
            <a:chOff x="6516215" y="2840614"/>
            <a:chExt cx="1224136" cy="216024"/>
          </a:xfrm>
        </p:grpSpPr>
        <p:sp>
          <p:nvSpPr>
            <p:cNvPr id="330" name="正方形/長方形 329">
              <a:extLst>
                <a:ext uri="{FF2B5EF4-FFF2-40B4-BE49-F238E27FC236}">
                  <a16:creationId xmlns:a16="http://schemas.microsoft.com/office/drawing/2014/main" id="{670E7FA5-14AA-4FD7-A827-76637D1C9D43}"/>
                </a:ext>
              </a:extLst>
            </p:cNvPr>
            <p:cNvSpPr/>
            <p:nvPr/>
          </p:nvSpPr>
          <p:spPr>
            <a:xfrm>
              <a:off x="6516215" y="2840614"/>
              <a:ext cx="1224136" cy="49696"/>
            </a:xfrm>
            <a:prstGeom prst="rect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1" name="円/楕円 132">
              <a:extLst>
                <a:ext uri="{FF2B5EF4-FFF2-40B4-BE49-F238E27FC236}">
                  <a16:creationId xmlns:a16="http://schemas.microsoft.com/office/drawing/2014/main" id="{F52BCFE2-0FC5-4872-93FD-422294C2B2B3}"/>
                </a:ext>
              </a:extLst>
            </p:cNvPr>
            <p:cNvSpPr/>
            <p:nvPr/>
          </p:nvSpPr>
          <p:spPr>
            <a:xfrm>
              <a:off x="6637776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32" name="円/楕円 133">
              <a:extLst>
                <a:ext uri="{FF2B5EF4-FFF2-40B4-BE49-F238E27FC236}">
                  <a16:creationId xmlns:a16="http://schemas.microsoft.com/office/drawing/2014/main" id="{1E774556-2C66-4AD8-97D8-131F41E127FA}"/>
                </a:ext>
              </a:extLst>
            </p:cNvPr>
            <p:cNvSpPr/>
            <p:nvPr/>
          </p:nvSpPr>
          <p:spPr>
            <a:xfrm>
              <a:off x="7452320" y="2891380"/>
              <a:ext cx="166472" cy="165258"/>
            </a:xfrm>
            <a:prstGeom prst="ellipse">
              <a:avLst/>
            </a:prstGeom>
            <a:solidFill>
              <a:srgbClr val="1F497D">
                <a:lumMod val="20000"/>
                <a:lumOff val="8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07" name="テキスト ボックス 306">
            <a:extLst>
              <a:ext uri="{FF2B5EF4-FFF2-40B4-BE49-F238E27FC236}">
                <a16:creationId xmlns:a16="http://schemas.microsoft.com/office/drawing/2014/main" id="{9E571113-C409-41F5-94E5-605D15EB5DB8}"/>
              </a:ext>
            </a:extLst>
          </p:cNvPr>
          <p:cNvSpPr txBox="1"/>
          <p:nvPr/>
        </p:nvSpPr>
        <p:spPr>
          <a:xfrm>
            <a:off x="1739516" y="2714696"/>
            <a:ext cx="252499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Intermediate Oven</a:t>
            </a:r>
          </a:p>
        </p:txBody>
      </p:sp>
      <p:sp>
        <p:nvSpPr>
          <p:cNvPr id="308" name="テキスト ボックス 307">
            <a:extLst>
              <a:ext uri="{FF2B5EF4-FFF2-40B4-BE49-F238E27FC236}">
                <a16:creationId xmlns:a16="http://schemas.microsoft.com/office/drawing/2014/main" id="{CCF9630B-1390-4245-BAE2-6CB8761C8D0C}"/>
              </a:ext>
            </a:extLst>
          </p:cNvPr>
          <p:cNvSpPr txBox="1"/>
          <p:nvPr/>
        </p:nvSpPr>
        <p:spPr>
          <a:xfrm>
            <a:off x="5126694" y="2714696"/>
            <a:ext cx="211489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Intermediate Coat</a:t>
            </a:r>
          </a:p>
        </p:txBody>
      </p:sp>
      <p:grpSp>
        <p:nvGrpSpPr>
          <p:cNvPr id="309" name="グループ化 308">
            <a:extLst>
              <a:ext uri="{FF2B5EF4-FFF2-40B4-BE49-F238E27FC236}">
                <a16:creationId xmlns:a16="http://schemas.microsoft.com/office/drawing/2014/main" id="{DB4273CE-1B19-4EF0-A351-671C4141C889}"/>
              </a:ext>
            </a:extLst>
          </p:cNvPr>
          <p:cNvGrpSpPr/>
          <p:nvPr/>
        </p:nvGrpSpPr>
        <p:grpSpPr>
          <a:xfrm>
            <a:off x="7775658" y="3542264"/>
            <a:ext cx="726200" cy="617870"/>
            <a:chOff x="5912177" y="3540636"/>
            <a:chExt cx="726200" cy="617870"/>
          </a:xfrm>
        </p:grpSpPr>
        <p:sp>
          <p:nvSpPr>
            <p:cNvPr id="325" name="正方形/長方形 324">
              <a:extLst>
                <a:ext uri="{FF2B5EF4-FFF2-40B4-BE49-F238E27FC236}">
                  <a16:creationId xmlns:a16="http://schemas.microsoft.com/office/drawing/2014/main" id="{9D2A8633-FEC2-4193-BD16-28810E1E49AC}"/>
                </a:ext>
              </a:extLst>
            </p:cNvPr>
            <p:cNvSpPr/>
            <p:nvPr/>
          </p:nvSpPr>
          <p:spPr>
            <a:xfrm rot="2834246">
              <a:off x="6128322" y="3717953"/>
              <a:ext cx="400353" cy="45719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6" name="正方形/長方形 325">
              <a:extLst>
                <a:ext uri="{FF2B5EF4-FFF2-40B4-BE49-F238E27FC236}">
                  <a16:creationId xmlns:a16="http://schemas.microsoft.com/office/drawing/2014/main" id="{3B676873-3FE7-4EC2-8CAB-1E37F9FDE19B}"/>
                </a:ext>
              </a:extLst>
            </p:cNvPr>
            <p:cNvSpPr/>
            <p:nvPr/>
          </p:nvSpPr>
          <p:spPr>
            <a:xfrm rot="18040660">
              <a:off x="5943264" y="3711641"/>
              <a:ext cx="382354" cy="10942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7" name="フローチャート : 論理積ゲート 1038">
              <a:extLst>
                <a:ext uri="{FF2B5EF4-FFF2-40B4-BE49-F238E27FC236}">
                  <a16:creationId xmlns:a16="http://schemas.microsoft.com/office/drawing/2014/main" id="{5F9D5B95-1A79-43C8-93E3-64065CC5D695}"/>
                </a:ext>
              </a:extLst>
            </p:cNvPr>
            <p:cNvSpPr/>
            <p:nvPr/>
          </p:nvSpPr>
          <p:spPr>
            <a:xfrm rot="16200000">
              <a:off x="5937289" y="3869429"/>
              <a:ext cx="263965" cy="314190"/>
            </a:xfrm>
            <a:prstGeom prst="flowChartDelay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8" name="円/楕円 1039">
              <a:extLst>
                <a:ext uri="{FF2B5EF4-FFF2-40B4-BE49-F238E27FC236}">
                  <a16:creationId xmlns:a16="http://schemas.microsoft.com/office/drawing/2014/main" id="{D2127F9B-2A85-4C5E-BC34-E5B1B93A45FE}"/>
                </a:ext>
              </a:extLst>
            </p:cNvPr>
            <p:cNvSpPr/>
            <p:nvPr/>
          </p:nvSpPr>
          <p:spPr>
            <a:xfrm>
              <a:off x="6396798" y="3815997"/>
              <a:ext cx="185490" cy="1910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cxnSp>
          <p:nvCxnSpPr>
            <p:cNvPr id="329" name="直線コネクタ 328">
              <a:extLst>
                <a:ext uri="{FF2B5EF4-FFF2-40B4-BE49-F238E27FC236}">
                  <a16:creationId xmlns:a16="http://schemas.microsoft.com/office/drawing/2014/main" id="{40564ED1-42FB-49DE-A9DF-CC2368EEBC51}"/>
                </a:ext>
              </a:extLst>
            </p:cNvPr>
            <p:cNvCxnSpPr>
              <a:stCxn id="328" idx="7"/>
            </p:cNvCxnSpPr>
            <p:nvPr/>
          </p:nvCxnSpPr>
          <p:spPr>
            <a:xfrm flipV="1">
              <a:off x="6555124" y="3794972"/>
              <a:ext cx="83253" cy="49009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310" name="正方形/長方形 309">
            <a:extLst>
              <a:ext uri="{FF2B5EF4-FFF2-40B4-BE49-F238E27FC236}">
                <a16:creationId xmlns:a16="http://schemas.microsoft.com/office/drawing/2014/main" id="{919C038D-25EF-4496-A338-5A56420ADBCD}"/>
              </a:ext>
            </a:extLst>
          </p:cNvPr>
          <p:cNvSpPr/>
          <p:nvPr/>
        </p:nvSpPr>
        <p:spPr>
          <a:xfrm rot="15684544">
            <a:off x="9081057" y="3670373"/>
            <a:ext cx="502571" cy="8265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sp>
        <p:nvSpPr>
          <p:cNvPr id="311" name="フローチャート : 論理積ゲート 147">
            <a:extLst>
              <a:ext uri="{FF2B5EF4-FFF2-40B4-BE49-F238E27FC236}">
                <a16:creationId xmlns:a16="http://schemas.microsoft.com/office/drawing/2014/main" id="{829C1B93-9E20-4075-8B11-9AFF7B2AB243}"/>
              </a:ext>
            </a:extLst>
          </p:cNvPr>
          <p:cNvSpPr/>
          <p:nvPr/>
        </p:nvSpPr>
        <p:spPr>
          <a:xfrm rot="16200000">
            <a:off x="9275900" y="3866813"/>
            <a:ext cx="263965" cy="314190"/>
          </a:xfrm>
          <a:prstGeom prst="flowChartDelay">
            <a:avLst/>
          </a:prstGeom>
          <a:solidFill>
            <a:sysClr val="window" lastClr="FFFFFF"/>
          </a:solidFill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36000" tIns="36000" rIns="36000" bIns="3600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black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grpSp>
        <p:nvGrpSpPr>
          <p:cNvPr id="312" name="グループ化 311">
            <a:extLst>
              <a:ext uri="{FF2B5EF4-FFF2-40B4-BE49-F238E27FC236}">
                <a16:creationId xmlns:a16="http://schemas.microsoft.com/office/drawing/2014/main" id="{F4DDF02E-5E3A-4706-AF07-395538728C61}"/>
              </a:ext>
            </a:extLst>
          </p:cNvPr>
          <p:cNvGrpSpPr/>
          <p:nvPr/>
        </p:nvGrpSpPr>
        <p:grpSpPr>
          <a:xfrm>
            <a:off x="8819335" y="3157738"/>
            <a:ext cx="508669" cy="302772"/>
            <a:chOff x="7187322" y="3553782"/>
            <a:chExt cx="508669" cy="302772"/>
          </a:xfrm>
        </p:grpSpPr>
        <p:sp>
          <p:nvSpPr>
            <p:cNvPr id="322" name="正方形/長方形 321">
              <a:extLst>
                <a:ext uri="{FF2B5EF4-FFF2-40B4-BE49-F238E27FC236}">
                  <a16:creationId xmlns:a16="http://schemas.microsoft.com/office/drawing/2014/main" id="{5365F77B-F1A0-443F-A07B-51750A0C9E7F}"/>
                </a:ext>
              </a:extLst>
            </p:cNvPr>
            <p:cNvSpPr/>
            <p:nvPr/>
          </p:nvSpPr>
          <p:spPr>
            <a:xfrm rot="1921139">
              <a:off x="7295638" y="3751868"/>
              <a:ext cx="400353" cy="580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323" name="円/楕円 148">
              <a:extLst>
                <a:ext uri="{FF2B5EF4-FFF2-40B4-BE49-F238E27FC236}">
                  <a16:creationId xmlns:a16="http://schemas.microsoft.com/office/drawing/2014/main" id="{072DE769-46DB-4A92-B40F-7A6AA00F2A59}"/>
                </a:ext>
              </a:extLst>
            </p:cNvPr>
            <p:cNvSpPr/>
            <p:nvPr/>
          </p:nvSpPr>
          <p:spPr>
            <a:xfrm>
              <a:off x="7187322" y="3553782"/>
              <a:ext cx="185490" cy="19108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lIns="36000" tIns="36000" rIns="36000" bIns="3600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 dirty="0">
                <a:solidFill>
                  <a:prstClr val="black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cxnSp>
          <p:nvCxnSpPr>
            <p:cNvPr id="324" name="直線コネクタ 323">
              <a:extLst>
                <a:ext uri="{FF2B5EF4-FFF2-40B4-BE49-F238E27FC236}">
                  <a16:creationId xmlns:a16="http://schemas.microsoft.com/office/drawing/2014/main" id="{053187C5-7BE5-4441-BD05-4C4DB5C9EBDB}"/>
                </a:ext>
              </a:extLst>
            </p:cNvPr>
            <p:cNvCxnSpPr>
              <a:stCxn id="323" idx="4"/>
            </p:cNvCxnSpPr>
            <p:nvPr/>
          </p:nvCxnSpPr>
          <p:spPr>
            <a:xfrm>
              <a:off x="7280067" y="3744868"/>
              <a:ext cx="0" cy="111686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type="none" w="med" len="med"/>
              <a:tailEnd type="none" w="med" len="med"/>
            </a:ln>
            <a:effectLst/>
          </p:spPr>
        </p:cxnSp>
      </p:grpSp>
      <p:sp>
        <p:nvSpPr>
          <p:cNvPr id="313" name="テキスト ボックス 312">
            <a:extLst>
              <a:ext uri="{FF2B5EF4-FFF2-40B4-BE49-F238E27FC236}">
                <a16:creationId xmlns:a16="http://schemas.microsoft.com/office/drawing/2014/main" id="{3A970110-11B2-49D4-A95A-D807402A2CE2}"/>
              </a:ext>
            </a:extLst>
          </p:cNvPr>
          <p:cNvSpPr txBox="1"/>
          <p:nvPr/>
        </p:nvSpPr>
        <p:spPr>
          <a:xfrm>
            <a:off x="6682336" y="4474740"/>
            <a:ext cx="184076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Topcoat Oven</a:t>
            </a:r>
          </a:p>
        </p:txBody>
      </p:sp>
      <p:sp>
        <p:nvSpPr>
          <p:cNvPr id="314" name="テキスト ボックス 313">
            <a:extLst>
              <a:ext uri="{FF2B5EF4-FFF2-40B4-BE49-F238E27FC236}">
                <a16:creationId xmlns:a16="http://schemas.microsoft.com/office/drawing/2014/main" id="{A6BDB965-6F98-4A46-B794-B688E171C653}"/>
              </a:ext>
            </a:extLst>
          </p:cNvPr>
          <p:cNvSpPr txBox="1"/>
          <p:nvPr/>
        </p:nvSpPr>
        <p:spPr>
          <a:xfrm>
            <a:off x="3884390" y="4473116"/>
            <a:ext cx="15727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Top Coat</a:t>
            </a:r>
          </a:p>
        </p:txBody>
      </p:sp>
      <p:sp>
        <p:nvSpPr>
          <p:cNvPr id="315" name="テキスト ボックス 314">
            <a:extLst>
              <a:ext uri="{FF2B5EF4-FFF2-40B4-BE49-F238E27FC236}">
                <a16:creationId xmlns:a16="http://schemas.microsoft.com/office/drawing/2014/main" id="{97ED4C15-8339-4A1F-93DC-E1FFF4A827F7}"/>
              </a:ext>
            </a:extLst>
          </p:cNvPr>
          <p:cNvSpPr txBox="1"/>
          <p:nvPr/>
        </p:nvSpPr>
        <p:spPr>
          <a:xfrm>
            <a:off x="8562407" y="4474740"/>
            <a:ext cx="217810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Assembly Line</a:t>
            </a:r>
          </a:p>
        </p:txBody>
      </p:sp>
      <p:sp>
        <p:nvSpPr>
          <p:cNvPr id="316" name="テキスト ボックス 315">
            <a:extLst>
              <a:ext uri="{FF2B5EF4-FFF2-40B4-BE49-F238E27FC236}">
                <a16:creationId xmlns:a16="http://schemas.microsoft.com/office/drawing/2014/main" id="{19C7373A-16C9-4A25-A50E-B8E9A01B8BC8}"/>
              </a:ext>
            </a:extLst>
          </p:cNvPr>
          <p:cNvSpPr txBox="1"/>
          <p:nvPr/>
        </p:nvSpPr>
        <p:spPr>
          <a:xfrm>
            <a:off x="7417822" y="2714696"/>
            <a:ext cx="2962655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Sealing/Undercoat</a:t>
            </a:r>
          </a:p>
        </p:txBody>
      </p:sp>
      <p:sp>
        <p:nvSpPr>
          <p:cNvPr id="317" name="テキスト ボックス 316">
            <a:extLst>
              <a:ext uri="{FF2B5EF4-FFF2-40B4-BE49-F238E27FC236}">
                <a16:creationId xmlns:a16="http://schemas.microsoft.com/office/drawing/2014/main" id="{E5113FE0-BE7F-440D-949B-D969CC991347}"/>
              </a:ext>
            </a:extLst>
          </p:cNvPr>
          <p:cNvSpPr txBox="1"/>
          <p:nvPr/>
        </p:nvSpPr>
        <p:spPr>
          <a:xfrm>
            <a:off x="5807969" y="1160748"/>
            <a:ext cx="261002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b="1" u="sng" kern="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Electrodeposition (ED)</a:t>
            </a:r>
          </a:p>
        </p:txBody>
      </p:sp>
      <p:sp>
        <p:nvSpPr>
          <p:cNvPr id="318" name="テキスト ボックス 317">
            <a:extLst>
              <a:ext uri="{FF2B5EF4-FFF2-40B4-BE49-F238E27FC236}">
                <a16:creationId xmlns:a16="http://schemas.microsoft.com/office/drawing/2014/main" id="{6D2C1F85-6DDA-4E42-80DC-124834E1AE52}"/>
              </a:ext>
            </a:extLst>
          </p:cNvPr>
          <p:cNvSpPr txBox="1"/>
          <p:nvPr/>
        </p:nvSpPr>
        <p:spPr>
          <a:xfrm>
            <a:off x="3483887" y="1120678"/>
            <a:ext cx="1531993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Preparation</a:t>
            </a:r>
          </a:p>
        </p:txBody>
      </p:sp>
      <p:cxnSp>
        <p:nvCxnSpPr>
          <p:cNvPr id="319" name="直線矢印コネクタ 318">
            <a:extLst>
              <a:ext uri="{FF2B5EF4-FFF2-40B4-BE49-F238E27FC236}">
                <a16:creationId xmlns:a16="http://schemas.microsoft.com/office/drawing/2014/main" id="{2C819D3B-6781-4F32-87B0-FE612BDBC023}"/>
              </a:ext>
            </a:extLst>
          </p:cNvPr>
          <p:cNvCxnSpPr/>
          <p:nvPr/>
        </p:nvCxnSpPr>
        <p:spPr>
          <a:xfrm>
            <a:off x="2632519" y="2528900"/>
            <a:ext cx="7370811" cy="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  <a:headEnd type="none" w="med" len="med"/>
            <a:tailEnd type="arrow"/>
          </a:ln>
          <a:effectLst/>
        </p:spPr>
      </p:cxnSp>
      <p:cxnSp>
        <p:nvCxnSpPr>
          <p:cNvPr id="320" name="直線矢印コネクタ 319">
            <a:extLst>
              <a:ext uri="{FF2B5EF4-FFF2-40B4-BE49-F238E27FC236}">
                <a16:creationId xmlns:a16="http://schemas.microsoft.com/office/drawing/2014/main" id="{4F3C30F1-A988-40C0-991F-3C6DB36F8605}"/>
              </a:ext>
            </a:extLst>
          </p:cNvPr>
          <p:cNvCxnSpPr/>
          <p:nvPr/>
        </p:nvCxnSpPr>
        <p:spPr>
          <a:xfrm flipH="1">
            <a:off x="2465588" y="4298872"/>
            <a:ext cx="6539236" cy="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  <a:headEnd type="none" w="med" len="med"/>
            <a:tailEnd type="arrow"/>
          </a:ln>
          <a:effectLst/>
        </p:spPr>
      </p:cxnSp>
      <p:cxnSp>
        <p:nvCxnSpPr>
          <p:cNvPr id="321" name="直線矢印コネクタ 320">
            <a:extLst>
              <a:ext uri="{FF2B5EF4-FFF2-40B4-BE49-F238E27FC236}">
                <a16:creationId xmlns:a16="http://schemas.microsoft.com/office/drawing/2014/main" id="{D18967D2-6423-4F4C-803D-69884AD6A79B}"/>
              </a:ext>
            </a:extLst>
          </p:cNvPr>
          <p:cNvCxnSpPr/>
          <p:nvPr/>
        </p:nvCxnSpPr>
        <p:spPr>
          <a:xfrm>
            <a:off x="3153216" y="5913276"/>
            <a:ext cx="5652000" cy="0"/>
          </a:xfrm>
          <a:prstGeom prst="straightConnector1">
            <a:avLst/>
          </a:prstGeom>
          <a:noFill/>
          <a:ln w="381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  <a:headEnd type="none" w="med" len="med"/>
            <a:tailEnd type="arrow"/>
          </a:ln>
          <a:effectLst/>
        </p:spPr>
      </p:cxnSp>
      <p:sp>
        <p:nvSpPr>
          <p:cNvPr id="34" name="スライド番号プレースホルダー 33">
            <a:extLst>
              <a:ext uri="{FF2B5EF4-FFF2-40B4-BE49-F238E27FC236}">
                <a16:creationId xmlns:a16="http://schemas.microsoft.com/office/drawing/2014/main" id="{F05F6371-61A7-41E4-BD1C-FD0E09BCC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DCF9ED7-E2E0-3722-5FA8-70223674308A}"/>
              </a:ext>
            </a:extLst>
          </p:cNvPr>
          <p:cNvSpPr txBox="1"/>
          <p:nvPr/>
        </p:nvSpPr>
        <p:spPr>
          <a:xfrm>
            <a:off x="11324" y="1818687"/>
            <a:ext cx="1751185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kumimoji="1" lang="en-US" altLang="ja-JP" dirty="0">
                <a:latin typeface="+mn-lt"/>
              </a:rPr>
              <a:t>Base-coat</a:t>
            </a:r>
            <a:br>
              <a:rPr kumimoji="1" lang="en-US" altLang="ja-JP" dirty="0">
                <a:latin typeface="+mn-lt"/>
              </a:rPr>
            </a:br>
            <a:endParaRPr kumimoji="1" lang="en-US" altLang="ja-JP" sz="8000" dirty="0">
              <a:latin typeface="+mn-lt"/>
            </a:endParaRPr>
          </a:p>
          <a:p>
            <a:pPr marL="342900" indent="-342900" algn="l">
              <a:buFont typeface="+mj-lt"/>
              <a:buAutoNum type="arabicPeriod"/>
            </a:pPr>
            <a:r>
              <a:rPr kumimoji="1" lang="en-US" altLang="ja-JP" dirty="0">
                <a:latin typeface="+mn-lt"/>
              </a:rPr>
              <a:t>Intermediate</a:t>
            </a:r>
            <a:br>
              <a:rPr kumimoji="1" lang="en-US" altLang="ja-JP" dirty="0">
                <a:latin typeface="+mn-lt"/>
              </a:rPr>
            </a:br>
            <a:r>
              <a:rPr kumimoji="1" lang="en-US" altLang="ja-JP" dirty="0">
                <a:latin typeface="+mn-lt"/>
              </a:rPr>
              <a:t>-coat</a:t>
            </a:r>
            <a:br>
              <a:rPr kumimoji="1" lang="en-US" altLang="ja-JP" dirty="0">
                <a:latin typeface="+mn-lt"/>
              </a:rPr>
            </a:br>
            <a:endParaRPr kumimoji="1" lang="en-US" altLang="ja-JP" sz="8000" dirty="0">
              <a:latin typeface="+mn-lt"/>
            </a:endParaRPr>
          </a:p>
          <a:p>
            <a:pPr marL="342900" indent="-342900" algn="l">
              <a:buFont typeface="+mj-lt"/>
              <a:buAutoNum type="arabicPeriod"/>
            </a:pPr>
            <a:r>
              <a:rPr kumimoji="1" lang="en-US" altLang="ja-JP" dirty="0">
                <a:latin typeface="+mn-lt"/>
              </a:rPr>
              <a:t>Top-coat</a:t>
            </a:r>
            <a:endParaRPr kumimoji="1" lang="ja-JP" altLang="en-US" dirty="0" err="1">
              <a:latin typeface="+mn-lt"/>
            </a:endParaRP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0622DCB8-3670-1BD0-5797-21EC3FD06E41}"/>
              </a:ext>
            </a:extLst>
          </p:cNvPr>
          <p:cNvCxnSpPr>
            <a:cxnSpLocks/>
            <a:stCxn id="6" idx="1"/>
            <a:endCxn id="317" idx="3"/>
          </p:cNvCxnSpPr>
          <p:nvPr/>
        </p:nvCxnSpPr>
        <p:spPr>
          <a:xfrm flipH="1">
            <a:off x="8417996" y="945595"/>
            <a:ext cx="2246784" cy="4152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4384E4-BC41-8A78-FDE4-9FDDAE0CAFF7}"/>
              </a:ext>
            </a:extLst>
          </p:cNvPr>
          <p:cNvSpPr txBox="1"/>
          <p:nvPr/>
        </p:nvSpPr>
        <p:spPr>
          <a:xfrm>
            <a:off x="10664780" y="622429"/>
            <a:ext cx="1479892" cy="646331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We focus on</a:t>
            </a:r>
            <a:br>
              <a:rPr lang="en-US" altLang="ja-JP" dirty="0"/>
            </a:br>
            <a:r>
              <a:rPr lang="en-US" altLang="ja-JP" dirty="0"/>
              <a:t>this process.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4768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03854 0.05763 C 0.04662 0.07129 0.05872 0.07939 0.07148 0.07939 C 0.08568 0.07939 0.09714 0.07129 0.10534 0.05763 L 0.14427 4.8148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4" y="39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4B6C3C6-37EA-4B09-BBCC-BBC5E18D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Impact of ED Process on </a:t>
            </a:r>
            <a:r>
              <a:rPr kumimoji="1" lang="en-US" altLang="ja-JP" dirty="0" err="1"/>
              <a:t>Carbody</a:t>
            </a:r>
            <a:r>
              <a:rPr kumimoji="1" lang="en-US" altLang="ja-JP" dirty="0"/>
              <a:t> </a:t>
            </a:r>
            <a:r>
              <a:rPr lang="en-US" altLang="ja-JP" dirty="0"/>
              <a:t>D</a:t>
            </a:r>
            <a:r>
              <a:rPr kumimoji="1" lang="en-US" altLang="ja-JP" dirty="0"/>
              <a:t>esign</a:t>
            </a:r>
            <a:endParaRPr kumimoji="1"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3A2A2B80-C321-47D0-93F7-DED472724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34" y="643595"/>
            <a:ext cx="11522207" cy="5773737"/>
          </a:xfrm>
        </p:spPr>
        <p:txBody>
          <a:bodyPr/>
          <a:lstStyle/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400" dirty="0">
              <a:latin typeface="Calibri" panose="020F0502020204030204" pitchFamily="34" charset="0"/>
            </a:endParaRPr>
          </a:p>
          <a:p>
            <a:endParaRPr lang="en-US" altLang="ja-JP" sz="200" spc="-20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en-US" altLang="ja-JP" sz="2400" spc="-20" dirty="0">
                <a:solidFill>
                  <a:srgbClr val="FF0000"/>
                </a:solidFill>
                <a:latin typeface="Calibri" panose="020F0502020204030204" pitchFamily="34" charset="0"/>
              </a:rPr>
              <a:t>Undercarriages</a:t>
            </a:r>
            <a:r>
              <a:rPr lang="en-US" altLang="ja-JP" sz="2400" spc="-20" dirty="0">
                <a:latin typeface="Calibri" panose="020F0502020204030204" pitchFamily="34" charset="0"/>
              </a:rPr>
              <a:t> are exposed to severe </a:t>
            </a:r>
            <a:r>
              <a:rPr lang="en-US" altLang="ja-JP" sz="2400" spc="-20" dirty="0">
                <a:solidFill>
                  <a:srgbClr val="C00000"/>
                </a:solidFill>
                <a:latin typeface="Calibri" panose="020F0502020204030204" pitchFamily="34" charset="0"/>
              </a:rPr>
              <a:t>corrosive</a:t>
            </a:r>
            <a:r>
              <a:rPr lang="en-US" altLang="ja-JP" sz="2400" spc="-20" dirty="0">
                <a:latin typeface="Calibri" panose="020F0502020204030204" pitchFamily="34" charset="0"/>
              </a:rPr>
              <a:t> environments.</a:t>
            </a:r>
          </a:p>
          <a:p>
            <a:r>
              <a:rPr lang="en-US" altLang="ja-JP" sz="2400" spc="-20" dirty="0">
                <a:solidFill>
                  <a:srgbClr val="7030A0"/>
                </a:solidFill>
                <a:latin typeface="Calibri" panose="020F0502020204030204" pitchFamily="34" charset="0"/>
              </a:rPr>
              <a:t>ED film thickness must be above minimum </a:t>
            </a:r>
            <a:r>
              <a:rPr lang="en-US" altLang="ja-JP" sz="2400" spc="-20" dirty="0">
                <a:latin typeface="Calibri" panose="020F0502020204030204" pitchFamily="34" charset="0"/>
              </a:rPr>
              <a:t>over the entire surface of the undercarriages.</a:t>
            </a:r>
          </a:p>
          <a:p>
            <a:r>
              <a:rPr lang="en-US" altLang="ja-JP" sz="2400" spc="-20" dirty="0">
                <a:latin typeface="Calibri" panose="020F0502020204030204" pitchFamily="34" charset="0"/>
              </a:rPr>
              <a:t>Some undercarriage parts (e.g., </a:t>
            </a:r>
            <a:r>
              <a:rPr lang="en-US" altLang="ja-JP" sz="2400" spc="-20" dirty="0">
                <a:solidFill>
                  <a:srgbClr val="008000"/>
                </a:solidFill>
                <a:latin typeface="Calibri" panose="020F0502020204030204" pitchFamily="34" charset="0"/>
              </a:rPr>
              <a:t>side sills</a:t>
            </a:r>
            <a:r>
              <a:rPr lang="en-US" altLang="ja-JP" sz="2400" spc="-20" dirty="0">
                <a:latin typeface="Calibri" panose="020F0502020204030204" pitchFamily="34" charset="0"/>
              </a:rPr>
              <a:t>) have </a:t>
            </a:r>
            <a:r>
              <a:rPr lang="en-US" altLang="ja-JP" sz="2400" spc="-20" dirty="0">
                <a:solidFill>
                  <a:srgbClr val="008000"/>
                </a:solidFill>
                <a:latin typeface="Calibri" panose="020F0502020204030204" pitchFamily="34" charset="0"/>
              </a:rPr>
              <a:t>bag-like structures </a:t>
            </a:r>
            <a:r>
              <a:rPr lang="en-US" altLang="ja-JP" sz="2400" spc="-20" dirty="0">
                <a:latin typeface="Calibri" panose="020F0502020204030204" pitchFamily="34" charset="0"/>
              </a:rPr>
              <a:t>with multiple plates.</a:t>
            </a:r>
            <a:endParaRPr lang="en-US" altLang="ja-JP" sz="2400" spc="-20" dirty="0"/>
          </a:p>
          <a:p>
            <a:r>
              <a:rPr lang="en-US" altLang="ja-JP" sz="2400" spc="-20" dirty="0">
                <a:latin typeface="Calibri" panose="020F0502020204030204" pitchFamily="34" charset="0"/>
              </a:rPr>
              <a:t>It is necessary to drill </a:t>
            </a:r>
            <a:r>
              <a:rPr lang="en-US" altLang="ja-JP" sz="2400" b="1" spc="-20" dirty="0">
                <a:latin typeface="Calibri" panose="020F0502020204030204" pitchFamily="34" charset="0"/>
              </a:rPr>
              <a:t>many ED holes </a:t>
            </a:r>
            <a:r>
              <a:rPr lang="en-US" altLang="ja-JP" sz="2400" spc="-20" dirty="0">
                <a:latin typeface="Calibri" panose="020F0502020204030204" pitchFamily="34" charset="0"/>
              </a:rPr>
              <a:t>to allow the electric current to pass through in the paint pool.</a:t>
            </a:r>
            <a:endParaRPr lang="en-US" altLang="ja-JP" sz="2400" dirty="0">
              <a:latin typeface="Calibri" panose="020F050202020403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807EFCC-AD10-4AFA-BD81-8C7FBA2531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729CDA5-8F58-42C2-AB8C-D52A2C3D6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081" y="620688"/>
            <a:ext cx="3715469" cy="278660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B27436-AA88-4F1B-895F-DCC2E0DAA616}"/>
              </a:ext>
            </a:extLst>
          </p:cNvPr>
          <p:cNvSpPr txBox="1"/>
          <p:nvPr/>
        </p:nvSpPr>
        <p:spPr>
          <a:xfrm rot="20992963">
            <a:off x="7440429" y="1084500"/>
            <a:ext cx="162409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00B05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Side Sill</a:t>
            </a:r>
            <a:endParaRPr lang="ja-JP" altLang="en-US" sz="2400" dirty="0">
              <a:solidFill>
                <a:srgbClr val="00B050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729364D-9B4D-421E-A282-01893A56B1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620693"/>
            <a:ext cx="4968044" cy="2788315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540E7D5-ED3D-469C-BA80-6D394B633DA7}"/>
              </a:ext>
            </a:extLst>
          </p:cNvPr>
          <p:cNvSpPr/>
          <p:nvPr/>
        </p:nvSpPr>
        <p:spPr>
          <a:xfrm>
            <a:off x="4344622" y="3115469"/>
            <a:ext cx="2321213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altLang="ja-JP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https://www.goauto.ca/</a:t>
            </a:r>
            <a:endParaRPr lang="ja-JP" alt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6C8CC0A9-0DE6-EBBA-5B38-B19524FFBE46}"/>
              </a:ext>
            </a:extLst>
          </p:cNvPr>
          <p:cNvSpPr/>
          <p:nvPr/>
        </p:nvSpPr>
        <p:spPr>
          <a:xfrm>
            <a:off x="812776" y="5503295"/>
            <a:ext cx="10566448" cy="8199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∴ </a:t>
            </a:r>
            <a:r>
              <a:rPr lang="en-US" altLang="ja-JP" sz="2400" dirty="0" err="1">
                <a:ea typeface="メイリオ" panose="020B0604030504040204" pitchFamily="50" charset="-128"/>
              </a:rPr>
              <a:t>Carbody</a:t>
            </a:r>
            <a:r>
              <a:rPr lang="en-US" altLang="ja-JP" sz="2400" dirty="0">
                <a:ea typeface="メイリオ" panose="020B0604030504040204" pitchFamily="50" charset="-128"/>
              </a:rPr>
              <a:t> designers should understand and consider the ED process,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 including the location, size, and number of ED holes.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224D9C8C-E214-DECF-E06E-5F9FADE15409}"/>
              </a:ext>
            </a:extLst>
          </p:cNvPr>
          <p:cNvCxnSpPr>
            <a:cxnSpLocks/>
          </p:cNvCxnSpPr>
          <p:nvPr/>
        </p:nvCxnSpPr>
        <p:spPr>
          <a:xfrm flipV="1">
            <a:off x="7464152" y="1916832"/>
            <a:ext cx="252028" cy="468052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EF7ACDB-366E-A43F-2D53-25467CB17F23}"/>
              </a:ext>
            </a:extLst>
          </p:cNvPr>
          <p:cNvSpPr txBox="1"/>
          <p:nvPr/>
        </p:nvSpPr>
        <p:spPr>
          <a:xfrm>
            <a:off x="7000723" y="2304394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dirty="0">
                <a:solidFill>
                  <a:schemeClr val="bg1"/>
                </a:solidFill>
                <a:latin typeface="+mn-lt"/>
              </a:rPr>
              <a:t>ED Hole</a:t>
            </a:r>
            <a:endParaRPr kumimoji="1" lang="ja-JP" altLang="en-US" dirty="0" err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13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28D7AD-3C53-414A-B98B-D99948D8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Need for ED Simulation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B3519B-AFEF-4783-BE7F-6C500ED04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37" y="623890"/>
            <a:ext cx="11522207" cy="5773737"/>
          </a:xfrm>
        </p:spPr>
        <p:txBody>
          <a:bodyPr/>
          <a:lstStyle/>
          <a:p>
            <a:r>
              <a:rPr lang="en-US" altLang="ja-JP" sz="2400" dirty="0">
                <a:latin typeface="Calibri" panose="020F0502020204030204" pitchFamily="34" charset="0"/>
              </a:rPr>
              <a:t>ED holes are essential for </a:t>
            </a:r>
            <a:r>
              <a:rPr lang="en-US" altLang="ja-JP" sz="2400" dirty="0">
                <a:solidFill>
                  <a:srgbClr val="C00000"/>
                </a:solidFill>
                <a:latin typeface="Calibri" panose="020F0502020204030204" pitchFamily="34" charset="0"/>
              </a:rPr>
              <a:t>corrosion</a:t>
            </a:r>
            <a:r>
              <a:rPr lang="en-US" altLang="ja-JP" sz="2400" dirty="0">
                <a:latin typeface="Calibri" panose="020F0502020204030204" pitchFamily="34" charset="0"/>
              </a:rPr>
              <a:t> protection, </a:t>
            </a:r>
            <a:br>
              <a:rPr lang="en-US" altLang="ja-JP" sz="2400" dirty="0">
                <a:latin typeface="Calibri" panose="020F0502020204030204" pitchFamily="34" charset="0"/>
              </a:rPr>
            </a:br>
            <a:r>
              <a:rPr lang="en-US" altLang="ja-JP" sz="2400" dirty="0"/>
              <a:t>but</a:t>
            </a:r>
            <a:r>
              <a:rPr lang="en-US" altLang="ja-JP" sz="2400" dirty="0">
                <a:latin typeface="Calibri" panose="020F0502020204030204" pitchFamily="34" charset="0"/>
              </a:rPr>
              <a:t> they are NOT welcome for </a:t>
            </a:r>
            <a:r>
              <a:rPr lang="en-US" altLang="ja-JP" sz="2400" dirty="0">
                <a:solidFill>
                  <a:srgbClr val="0000CC"/>
                </a:solidFill>
                <a:latin typeface="Calibri" panose="020F0502020204030204" pitchFamily="34" charset="0"/>
              </a:rPr>
              <a:t>strength or stiffness</a:t>
            </a:r>
            <a:r>
              <a:rPr lang="en-US" altLang="ja-JP" sz="2400" dirty="0">
                <a:latin typeface="Calibri" panose="020F0502020204030204" pitchFamily="34" charset="0"/>
              </a:rPr>
              <a:t>.</a:t>
            </a:r>
          </a:p>
          <a:p>
            <a:r>
              <a:rPr lang="en-US" altLang="ja-JP" sz="2400" dirty="0">
                <a:latin typeface="Calibri" panose="020F0502020204030204" pitchFamily="34" charset="0"/>
              </a:rPr>
              <a:t>Thus, the following conflict always occurs between </a:t>
            </a:r>
            <a:r>
              <a:rPr lang="en-US" altLang="ja-JP" sz="2400" dirty="0" err="1">
                <a:latin typeface="Calibri" panose="020F0502020204030204" pitchFamily="34" charset="0"/>
              </a:rPr>
              <a:t>carbody</a:t>
            </a:r>
            <a:r>
              <a:rPr lang="en-US" altLang="ja-JP" sz="2400" dirty="0">
                <a:latin typeface="Calibri" panose="020F0502020204030204" pitchFamily="34" charset="0"/>
              </a:rPr>
              <a:t> designers.</a:t>
            </a: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dirty="0">
              <a:latin typeface="Calibri" panose="020F050202020403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31F08C-2743-4394-9071-63AF44798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BEB6D27-E9A2-43A0-8E6C-53630F400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4" t="13250" r="6026" b="50000"/>
          <a:stretch/>
        </p:blipFill>
        <p:spPr>
          <a:xfrm>
            <a:off x="7055927" y="1872696"/>
            <a:ext cx="2273145" cy="2340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9F9B92D-D8C7-431C-9569-3428156DC77A}"/>
              </a:ext>
            </a:extLst>
          </p:cNvPr>
          <p:cNvSpPr txBox="1"/>
          <p:nvPr/>
        </p:nvSpPr>
        <p:spPr>
          <a:xfrm>
            <a:off x="1739516" y="4217022"/>
            <a:ext cx="3251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Designer in </a:t>
            </a:r>
            <a:r>
              <a:rPr lang="en-US" altLang="ja-JP" sz="2000" dirty="0">
                <a:solidFill>
                  <a:srgbClr val="C0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Corrosion</a:t>
            </a:r>
            <a:r>
              <a:rPr lang="en-US" altLang="ja-JP" sz="2000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 </a:t>
            </a: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Section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E921026-DE4C-4292-906B-8A320252C630}"/>
              </a:ext>
            </a:extLst>
          </p:cNvPr>
          <p:cNvSpPr txBox="1"/>
          <p:nvPr/>
        </p:nvSpPr>
        <p:spPr>
          <a:xfrm>
            <a:off x="6767892" y="4217022"/>
            <a:ext cx="4116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Designer </a:t>
            </a: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in </a:t>
            </a:r>
            <a:r>
              <a:rPr kumimoji="1"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Strength/Stiffness</a:t>
            </a:r>
            <a:r>
              <a:rPr kumimoji="1" lang="ja-JP" altLang="en-US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 </a:t>
            </a:r>
            <a:r>
              <a:rPr kumimoji="1"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Section</a:t>
            </a:r>
            <a:endParaRPr kumimoji="1"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8DB3F29-E618-4F48-8815-5F7AD9ABDC29}"/>
              </a:ext>
            </a:extLst>
          </p:cNvPr>
          <p:cNvSpPr txBox="1"/>
          <p:nvPr/>
        </p:nvSpPr>
        <p:spPr>
          <a:xfrm>
            <a:off x="6082423" y="2570131"/>
            <a:ext cx="116570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Fewer</a:t>
            </a:r>
            <a:br>
              <a:rPr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ED holes!</a:t>
            </a:r>
            <a:endParaRPr lang="ja-JP" altLang="en-US" sz="900" dirty="0">
              <a:solidFill>
                <a:srgbClr val="0000CC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85A4A12-52EF-4756-A490-056CA62059B0}"/>
              </a:ext>
            </a:extLst>
          </p:cNvPr>
          <p:cNvSpPr/>
          <p:nvPr/>
        </p:nvSpPr>
        <p:spPr>
          <a:xfrm>
            <a:off x="1222373" y="4797152"/>
            <a:ext cx="9747254" cy="8199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tx1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ea typeface="メイリオ" panose="020B0604030504040204" pitchFamily="50" charset="-128"/>
              </a:rPr>
              <a:t>In such a case, 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</a:rPr>
              <a:t>ED simulation</a:t>
            </a:r>
            <a:r>
              <a:rPr lang="ja-JP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メイリオ" panose="020B0604030504040204" pitchFamily="50" charset="-128"/>
              </a:rPr>
              <a:t> </a:t>
            </a:r>
            <a:r>
              <a:rPr lang="en-US" altLang="ja-JP" sz="2400" dirty="0">
                <a:ea typeface="メイリオ" panose="020B0604030504040204" pitchFamily="50" charset="-128"/>
              </a:rPr>
              <a:t>can resolve the conflict</a:t>
            </a:r>
            <a:br>
              <a:rPr lang="en-US" altLang="ja-JP" sz="2400" dirty="0">
                <a:ea typeface="メイリオ" panose="020B0604030504040204" pitchFamily="50" charset="-128"/>
              </a:rPr>
            </a:br>
            <a:r>
              <a:rPr lang="en-US" altLang="ja-JP" sz="2400" dirty="0">
                <a:ea typeface="メイリオ" panose="020B0604030504040204" pitchFamily="50" charset="-128"/>
              </a:rPr>
              <a:t>based on quantitative evidence data and lead to the optimal carbody design.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B25735-C0F4-51A3-00E2-78680FCFD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4" t="13250" r="6026" b="50000"/>
          <a:stretch/>
        </p:blipFill>
        <p:spPr>
          <a:xfrm flipH="1">
            <a:off x="2874158" y="1872696"/>
            <a:ext cx="2273145" cy="2340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DB5D710-94FE-4F35-8ADA-579538675DD4}"/>
              </a:ext>
            </a:extLst>
          </p:cNvPr>
          <p:cNvSpPr txBox="1"/>
          <p:nvPr/>
        </p:nvSpPr>
        <p:spPr>
          <a:xfrm>
            <a:off x="4943312" y="2570131"/>
            <a:ext cx="116570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ja-JP" sz="2000" dirty="0">
                <a:solidFill>
                  <a:srgbClr val="C0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More</a:t>
            </a:r>
            <a:br>
              <a:rPr lang="en-US" altLang="ja-JP" sz="2000" dirty="0">
                <a:solidFill>
                  <a:srgbClr val="C0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solidFill>
                  <a:srgbClr val="C0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</a:rPr>
              <a:t>ED holes!</a:t>
            </a:r>
            <a:endParaRPr kumimoji="1" lang="ja-JP" altLang="en-US" sz="900" dirty="0">
              <a:solidFill>
                <a:srgbClr val="C00000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126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29205" r="1700" b="34047"/>
          <a:stretch/>
        </p:blipFill>
        <p:spPr>
          <a:xfrm>
            <a:off x="263352" y="4360125"/>
            <a:ext cx="8424698" cy="2007222"/>
          </a:xfrm>
          <a:prstGeom prst="rect">
            <a:avLst/>
          </a:prstGeom>
        </p:spPr>
      </p:pic>
      <p:cxnSp>
        <p:nvCxnSpPr>
          <p:cNvPr id="41" name="直線コネクタ 40"/>
          <p:cNvCxnSpPr/>
          <p:nvPr/>
        </p:nvCxnSpPr>
        <p:spPr>
          <a:xfrm>
            <a:off x="8665748" y="5871488"/>
            <a:ext cx="0" cy="4216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What is ED Simulation?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Actual ED Line</a:t>
            </a:r>
            <a:r>
              <a:rPr kumimoji="1" lang="en-US" altLang="ja-JP" dirty="0">
                <a:latin typeface="+mj-lt"/>
              </a:rPr>
              <a:t>                                                  </a:t>
            </a:r>
            <a:r>
              <a:rPr kumimoji="1"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Carbody</a:t>
            </a: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Mesh</a:t>
            </a: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kumimoji="1"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kumimoji="1" lang="en-US" altLang="ja-JP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en-US" altLang="ja-JP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ED Simulation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38" y="1057815"/>
            <a:ext cx="4097298" cy="2731532"/>
          </a:xfrm>
          <a:prstGeom prst="rect">
            <a:avLst/>
          </a:prstGeom>
        </p:spPr>
      </p:pic>
      <p:cxnSp>
        <p:nvCxnSpPr>
          <p:cNvPr id="10" name="直線矢印コネクタ 9"/>
          <p:cNvCxnSpPr>
            <a:cxnSpLocks/>
            <a:stCxn id="3" idx="2"/>
          </p:cNvCxnSpPr>
          <p:nvPr/>
        </p:nvCxnSpPr>
        <p:spPr>
          <a:xfrm flipH="1">
            <a:off x="4510594" y="4712950"/>
            <a:ext cx="460543" cy="38333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>
            <a:cxnSpLocks/>
          </p:cNvCxnSpPr>
          <p:nvPr/>
        </p:nvCxnSpPr>
        <p:spPr>
          <a:xfrm flipH="1" flipV="1">
            <a:off x="3760313" y="2818842"/>
            <a:ext cx="1150683" cy="124070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4268143" y="4005064"/>
            <a:ext cx="14059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Electrodes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(Anodes)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433770" y="4005064"/>
            <a:ext cx="963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Paint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Pool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16" name="直線矢印コネクタ 15"/>
          <p:cNvCxnSpPr>
            <a:cxnSpLocks/>
          </p:cNvCxnSpPr>
          <p:nvPr/>
        </p:nvCxnSpPr>
        <p:spPr>
          <a:xfrm flipH="1" flipV="1">
            <a:off x="2277551" y="3110638"/>
            <a:ext cx="594070" cy="98608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>
            <a:cxnSpLocks/>
          </p:cNvCxnSpPr>
          <p:nvPr/>
        </p:nvCxnSpPr>
        <p:spPr>
          <a:xfrm flipH="1">
            <a:off x="1294518" y="4490994"/>
            <a:ext cx="1405987" cy="6455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3153850" y="4017258"/>
            <a:ext cx="133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err="1">
                <a:latin typeface="Calibri" panose="020F0502020204030204" pitchFamily="34" charset="0"/>
                <a:ea typeface="HG創英角ﾎﾟｯﾌﾟ体" panose="040B0A09000000000000" pitchFamily="49" charset="-128"/>
              </a:rPr>
              <a:t>Carbodies</a:t>
            </a:r>
            <a:b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</a:br>
            <a:r>
              <a:rPr lang="en-US" altLang="ja-JP" sz="20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w/ Motion</a:t>
            </a:r>
            <a:endParaRPr lang="ja-JP" altLang="en-US" sz="20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27" name="直線矢印コネクタ 26"/>
          <p:cNvCxnSpPr>
            <a:cxnSpLocks/>
          </p:cNvCxnSpPr>
          <p:nvPr/>
        </p:nvCxnSpPr>
        <p:spPr>
          <a:xfrm flipH="1" flipV="1">
            <a:off x="2943007" y="2636912"/>
            <a:ext cx="901976" cy="143503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>
            <a:cxnSpLocks/>
          </p:cNvCxnSpPr>
          <p:nvPr/>
        </p:nvCxnSpPr>
        <p:spPr>
          <a:xfrm flipH="1">
            <a:off x="2998269" y="4642725"/>
            <a:ext cx="846714" cy="28594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371270" y="5800190"/>
            <a:ext cx="332264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dirty="0">
                <a:latin typeface="Calibri" panose="020F0502020204030204" pitchFamily="34" charset="0"/>
                <a:ea typeface="HG創英角ﾎﾟｯﾌﾟ体" panose="040B0A09000000000000" pitchFamily="49" charset="-128"/>
              </a:rPr>
              <a:t>Total length: about 30 m</a:t>
            </a:r>
            <a:endParaRPr lang="ja-JP" altLang="en-US" sz="2200" dirty="0"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cxnSp>
        <p:nvCxnSpPr>
          <p:cNvPr id="28" name="直線コネクタ 27"/>
          <p:cNvCxnSpPr/>
          <p:nvPr/>
        </p:nvCxnSpPr>
        <p:spPr>
          <a:xfrm>
            <a:off x="263352" y="5871488"/>
            <a:ext cx="0" cy="4216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cxnSpLocks/>
          </p:cNvCxnSpPr>
          <p:nvPr/>
        </p:nvCxnSpPr>
        <p:spPr>
          <a:xfrm flipH="1">
            <a:off x="263354" y="6192144"/>
            <a:ext cx="59868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7946376" y="6192144"/>
            <a:ext cx="74167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図 44">
            <a:extLst>
              <a:ext uri="{FF2B5EF4-FFF2-40B4-BE49-F238E27FC236}">
                <a16:creationId xmlns:a16="http://schemas.microsoft.com/office/drawing/2014/main" id="{E165EF68-4392-40B8-BC81-5FC56AA6AE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r="7590"/>
          <a:stretch/>
        </p:blipFill>
        <p:spPr>
          <a:xfrm>
            <a:off x="6564052" y="1052736"/>
            <a:ext cx="5040560" cy="3494178"/>
          </a:xfrm>
          <a:prstGeom prst="rect">
            <a:avLst/>
          </a:prstGeom>
        </p:spPr>
      </p:pic>
      <p:sp>
        <p:nvSpPr>
          <p:cNvPr id="24" name="正方形/長方形 42">
            <a:extLst>
              <a:ext uri="{FF2B5EF4-FFF2-40B4-BE49-F238E27FC236}">
                <a16:creationId xmlns:a16="http://schemas.microsoft.com/office/drawing/2014/main" id="{D43ADEF3-8F01-4775-AC91-49D44AF05C73}"/>
              </a:ext>
            </a:extLst>
          </p:cNvPr>
          <p:cNvSpPr/>
          <p:nvPr/>
        </p:nvSpPr>
        <p:spPr>
          <a:xfrm>
            <a:off x="7644313" y="4622689"/>
            <a:ext cx="291618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altLang="ja-JP" dirty="0"/>
              <a:t>5 slices of a carbody mesh</a:t>
            </a:r>
          </a:p>
        </p:txBody>
      </p:sp>
    </p:spTree>
    <p:extLst>
      <p:ext uri="{BB962C8B-B14F-4D97-AF65-F5344CB8AC3E}">
        <p14:creationId xmlns:p14="http://schemas.microsoft.com/office/powerpoint/2010/main" val="34685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ED Simulation?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0" y="623888"/>
            <a:ext cx="11522075" cy="5773737"/>
          </a:xfrm>
        </p:spPr>
        <p:txBody>
          <a:bodyPr anchor="b"/>
          <a:lstStyle/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24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altLang="ja-JP" sz="1000" dirty="0">
              <a:latin typeface="Calibri" panose="020F0502020204030204" pitchFamily="34" charset="0"/>
            </a:endParaRPr>
          </a:p>
        </p:txBody>
      </p:sp>
      <p:pic>
        <p:nvPicPr>
          <p:cNvPr id="21" name="libx264">
            <a:hlinkClick r:id="" action="ppaction://media"/>
            <a:extLst>
              <a:ext uri="{FF2B5EF4-FFF2-40B4-BE49-F238E27FC236}">
                <a16:creationId xmlns:a16="http://schemas.microsoft.com/office/drawing/2014/main" id="{F77928EE-F319-4B7C-A533-08E15A0F1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8444" y="584689"/>
            <a:ext cx="9144000" cy="32307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D02066B-C12E-B911-6369-45732FCF6CA5}"/>
                  </a:ext>
                </a:extLst>
              </p:cNvPr>
              <p:cNvSpPr txBox="1"/>
              <p:nvPr/>
            </p:nvSpPr>
            <p:spPr>
              <a:xfrm>
                <a:off x="6313566" y="3753036"/>
                <a:ext cx="4390946" cy="26937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 eaLnBrk="0" hangingPunct="0">
                  <a:spcBef>
                    <a:spcPct val="20000"/>
                  </a:spcBef>
                  <a:buClr>
                    <a:srgbClr val="000000"/>
                  </a:buClr>
                  <a:buFont typeface="Wingdings" pitchFamily="2" charset="2"/>
                  <a:buChar char="n"/>
                </a:pPr>
                <a:r>
                  <a:rPr lang="en-US" altLang="ja-JP" sz="2400" kern="0" dirty="0">
                    <a:solidFill>
                      <a:srgbClr val="FF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Mesh: 4-node </a:t>
                </a:r>
                <a:r>
                  <a:rPr lang="en-US" altLang="ja-JP" sz="2400" kern="0" dirty="0" err="1">
                    <a:solidFill>
                      <a:srgbClr val="FF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tet</a:t>
                </a:r>
                <a:r>
                  <a:rPr lang="en-US" altLang="ja-JP" sz="2400" kern="0" dirty="0">
                    <a:solidFill>
                      <a:srgbClr val="FF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(T4) mesh</a:t>
                </a:r>
                <a:br>
                  <a:rPr lang="en-US" altLang="ja-JP" sz="2400" kern="0" dirty="0">
                    <a:solidFill>
                      <a:srgbClr val="FF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altLang="ja-JP" sz="2400" kern="0" dirty="0">
                    <a:solidFill>
                      <a:srgbClr val="FF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for complex </a:t>
                </a:r>
                <a:r>
                  <a:rPr lang="en-US" altLang="ja-JP" sz="2400" kern="0" dirty="0" err="1">
                    <a:solidFill>
                      <a:srgbClr val="FF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carbody</a:t>
                </a:r>
                <a:r>
                  <a:rPr lang="en-US" altLang="ja-JP" sz="2400" kern="0" dirty="0">
                    <a:solidFill>
                      <a:srgbClr val="FF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shape.</a:t>
                </a:r>
              </a:p>
              <a:p>
                <a:pPr marL="342900" indent="-342900" eaLnBrk="0" hangingPunct="0">
                  <a:spcBef>
                    <a:spcPct val="20000"/>
                  </a:spcBef>
                  <a:buClr>
                    <a:srgbClr val="000000"/>
                  </a:buClr>
                  <a:buFont typeface="Wingdings" pitchFamily="2" charset="2"/>
                  <a:buChar char="n"/>
                </a:pPr>
                <a:r>
                  <a:rPr lang="en-US" altLang="ja-JP" sz="2400" kern="0" dirty="0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Motion: Overset mesh method</a:t>
                </a:r>
              </a:p>
              <a:p>
                <a:pPr marL="342900" indent="-342900" eaLnBrk="0" hangingPunct="0">
                  <a:spcBef>
                    <a:spcPct val="20000"/>
                  </a:spcBef>
                  <a:buClr>
                    <a:srgbClr val="000000"/>
                  </a:buClr>
                  <a:buFont typeface="Wingdings" pitchFamily="2" charset="2"/>
                  <a:buChar char="n"/>
                </a:pPr>
                <a:r>
                  <a:rPr lang="en-US" altLang="ja-JP" sz="2400" kern="0" dirty="0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Outputs: Time-histories of</a:t>
                </a:r>
                <a:br>
                  <a:rPr lang="en-US" altLang="ja-JP" sz="2400" kern="0" dirty="0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lang="en-US" altLang="ja-JP" sz="24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∘</m:t>
                    </m:r>
                  </m:oMath>
                </a14:m>
                <a:r>
                  <a:rPr lang="en-US" altLang="ja-JP" sz="2000" kern="0" dirty="0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ja-JP" sz="2000" kern="0" dirty="0">
                    <a:solidFill>
                      <a:srgbClr val="008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Surface potential</a:t>
                </a:r>
                <a:r>
                  <a:rPr lang="en-US" altLang="ja-JP" sz="2000" kern="0" dirty="0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,</a:t>
                </a:r>
                <a:br>
                  <a:rPr lang="en-US" altLang="ja-JP" sz="2000" kern="0" dirty="0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lang="en-US" altLang="ja-JP"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∘</m:t>
                    </m:r>
                  </m:oMath>
                </a14:m>
                <a:r>
                  <a:rPr lang="en-US" altLang="ja-JP" sz="2000" kern="0" dirty="0">
                    <a:solidFill>
                      <a:srgbClr val="000000"/>
                    </a:solidFill>
                    <a:latin typeface="+mn-lt"/>
                    <a:ea typeface="Calibri" panose="020F0502020204030204" pitchFamily="34" charset="0"/>
                    <a:cs typeface="Calibri" panose="020F0502020204030204" pitchFamily="34" charset="0"/>
                  </a:rPr>
                  <a:t> Current density,</a:t>
                </a:r>
                <a:br>
                  <a:rPr lang="en-US" altLang="ja-JP" sz="2000" dirty="0">
                    <a:solidFill>
                      <a:srgbClr val="000000"/>
                    </a:solidFill>
                    <a:latin typeface="+mn-lt"/>
                    <a:ea typeface="HG創英角ﾎﾟｯﾌﾟ体" panose="040B0A09000000000000" pitchFamily="49" charset="-128"/>
                  </a:rPr>
                </a:br>
                <a14:m>
                  <m:oMath xmlns:m="http://schemas.openxmlformats.org/officeDocument/2006/math">
                    <m:r>
                      <a:rPr lang="en-US" altLang="ja-JP" sz="20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∘</m:t>
                    </m:r>
                  </m:oMath>
                </a14:m>
                <a:r>
                  <a:rPr lang="en-US" altLang="ja-JP" sz="2000" kern="0" dirty="0">
                    <a:solidFill>
                      <a:srgbClr val="000000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ja-JP" sz="2000" kern="0" dirty="0">
                    <a:solidFill>
                      <a:srgbClr val="008000"/>
                    </a:solidFill>
                    <a:latin typeface="+mn-lt"/>
                    <a:ea typeface="メイリオ" panose="020B0604030504040204" pitchFamily="50" charset="-128"/>
                    <a:cs typeface="Calibri" panose="020F0502020204030204" pitchFamily="34" charset="0"/>
                  </a:rPr>
                  <a:t>Film thickness</a:t>
                </a:r>
                <a:r>
                  <a:rPr lang="en-US" altLang="ja-JP" sz="2000" kern="0" dirty="0">
                    <a:latin typeface="+mn-lt"/>
                    <a:ea typeface="メイリオ" panose="020B0604030504040204" pitchFamily="50" charset="-128"/>
                    <a:cs typeface="Calibri" panose="020F0502020204030204" pitchFamily="34" charset="0"/>
                  </a:rPr>
                  <a:t>.</a:t>
                </a:r>
                <a:endParaRPr lang="ja-JP" altLang="en-US" sz="2400" dirty="0">
                  <a:latin typeface="+mn-lt"/>
                  <a:ea typeface="メイリオ" panose="020B0604030504040204" pitchFamily="50" charset="-128"/>
                </a:endParaRPr>
              </a:p>
            </p:txBody>
          </p:sp>
        </mc:Choice>
        <mc:Fallback xmlns="">
          <p:sp>
            <p:nvSpPr>
              <p:cNvPr id="8" name="テキスト ボックス 7">
                <a:extLst>
                  <a:ext uri="{FF2B5EF4-FFF2-40B4-BE49-F238E27FC236}">
                    <a16:creationId xmlns:a16="http://schemas.microsoft.com/office/drawing/2014/main" id="{FD02066B-C12E-B911-6369-45732FCF6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3566" y="3753036"/>
                <a:ext cx="4390946" cy="2693751"/>
              </a:xfrm>
              <a:prstGeom prst="rect">
                <a:avLst/>
              </a:prstGeom>
              <a:blipFill>
                <a:blip r:embed="rId6"/>
                <a:stretch>
                  <a:fillRect l="-1944" t="-1810" r="-1111" b="-31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73F9F3EF-2385-B188-7143-C7A6A9A7F757}"/>
                  </a:ext>
                </a:extLst>
              </p:cNvPr>
              <p:cNvSpPr txBox="1"/>
              <p:nvPr/>
            </p:nvSpPr>
            <p:spPr>
              <a:xfrm>
                <a:off x="191344" y="3176972"/>
                <a:ext cx="5694829" cy="3116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n"/>
                </a:pPr>
                <a:r>
                  <a:rPr lang="en-US" altLang="ja-JP" sz="2400" dirty="0">
                    <a:latin typeface="Calibri" panose="020F0502020204030204" pitchFamily="34" charset="0"/>
                  </a:rPr>
                  <a:t>Governing equation:</a:t>
                </a:r>
                <a:br>
                  <a:rPr lang="en-US" altLang="ja-JP" sz="2400" dirty="0">
                    <a:latin typeface="Calibri" panose="020F0502020204030204" pitchFamily="34" charset="0"/>
                  </a:rPr>
                </a:br>
                <a:r>
                  <a:rPr lang="en-US" altLang="ja-JP" sz="2400" dirty="0">
                    <a:latin typeface="Calibri" panose="020F0502020204030204" pitchFamily="34" charset="0"/>
                  </a:rPr>
                  <a:t>Electrostatic Laplace equation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altLang="ja-JP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24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2400" dirty="0">
                    <a:latin typeface="Calibri" panose="020F0502020204030204" pitchFamily="34" charset="0"/>
                  </a:rPr>
                  <a:t>)</a:t>
                </a:r>
                <a:br>
                  <a:rPr lang="en-US" altLang="ja-JP" sz="2400" dirty="0">
                    <a:latin typeface="Calibri" panose="020F0502020204030204" pitchFamily="34" charset="0"/>
                  </a:rPr>
                </a:br>
                <a:r>
                  <a:rPr lang="en-US" altLang="ja-JP" sz="2400" dirty="0">
                    <a:latin typeface="Calibri" panose="020F0502020204030204" pitchFamily="34" charset="0"/>
                  </a:rPr>
                  <a:t>in the paint pool domain.</a:t>
                </a:r>
              </a:p>
              <a:p>
                <a:pPr marL="342900" indent="-342900">
                  <a:buClr>
                    <a:schemeClr val="tx1"/>
                  </a:buClr>
                  <a:buFont typeface="Wingdings" panose="05000000000000000000" pitchFamily="2" charset="2"/>
                  <a:buChar char="n"/>
                </a:pPr>
                <a:r>
                  <a:rPr lang="en-US" altLang="ja-JP" sz="24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Boundary conditions: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>
                    <a:latin typeface="Calibri" panose="020F0502020204030204" pitchFamily="34" charset="0"/>
                  </a:rPr>
                  <a:t>Wall (insulation) BC</a:t>
                </a:r>
                <a:r>
                  <a:rPr lang="ja-JP" altLang="en-US" sz="2000" dirty="0">
                    <a:latin typeface="Calibri" panose="020F0502020204030204" pitchFamily="34" charset="0"/>
                  </a:rPr>
                  <a:t>，</a:t>
                </a:r>
                <a:endParaRPr lang="en-US" altLang="ja-JP" sz="2000" dirty="0">
                  <a:latin typeface="Calibri" panose="020F0502020204030204" pitchFamily="34" charset="0"/>
                </a:endParaRP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>
                    <a:latin typeface="Calibri" panose="020F0502020204030204" pitchFamily="34" charset="0"/>
                  </a:rPr>
                  <a:t>Anodic (electrode surface) BC,</a:t>
                </a:r>
              </a:p>
              <a:p>
                <a:pPr marL="857250" lvl="1" indent="-457200">
                  <a:buFont typeface="+mj-lt"/>
                  <a:buAutoNum type="arabicPeriod"/>
                </a:pPr>
                <a: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Cathodic (carbody surface) BC:</a:t>
                </a:r>
                <a:b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ED constitutive models for film </a:t>
                </a:r>
                <a:b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</a:br>
                <a:r>
                  <a:rPr lang="en-US" altLang="ja-JP" sz="2000" dirty="0">
                    <a:solidFill>
                      <a:srgbClr val="0000CC"/>
                    </a:solidFill>
                    <a:latin typeface="Calibri" panose="020F0502020204030204" pitchFamily="34" charset="0"/>
                  </a:rPr>
                  <a:t>initiation / resistance / growth.</a:t>
                </a:r>
                <a:endParaRPr lang="ja-JP" altLang="en-US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73F9F3EF-2385-B188-7143-C7A6A9A7F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3176972"/>
                <a:ext cx="5694829" cy="3116879"/>
              </a:xfrm>
              <a:prstGeom prst="rect">
                <a:avLst/>
              </a:prstGeom>
              <a:blipFill>
                <a:blip r:embed="rId7"/>
                <a:stretch>
                  <a:fillRect l="-1390" t="-1566" b="-234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519A55C-32E6-99FD-4745-1CA4B1FBDCB1}"/>
              </a:ext>
            </a:extLst>
          </p:cNvPr>
          <p:cNvSpPr txBox="1"/>
          <p:nvPr/>
        </p:nvSpPr>
        <p:spPr>
          <a:xfrm>
            <a:off x="4374761" y="5301208"/>
            <a:ext cx="1865255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Need to</a:t>
            </a:r>
            <a:br>
              <a:rPr kumimoji="1" lang="en-US" altLang="ja-JP" b="1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lang="en-US" altLang="ja-JP" b="1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i</a:t>
            </a:r>
            <a:r>
              <a:rPr kumimoji="1" lang="en-US" altLang="ja-JP" b="1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dentify them via </a:t>
            </a:r>
            <a:br>
              <a:rPr kumimoji="1" lang="en-US" altLang="ja-JP" b="1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b="1" dirty="0">
                <a:solidFill>
                  <a:srgbClr val="0000CC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lab experiments</a:t>
            </a:r>
            <a:endParaRPr kumimoji="1" lang="ja-JP" altLang="en-US" b="1" dirty="0">
              <a:solidFill>
                <a:srgbClr val="0000CC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4E639A2-6B80-2014-A8C8-31AD71EAEFE1}"/>
              </a:ext>
            </a:extLst>
          </p:cNvPr>
          <p:cNvSpPr txBox="1"/>
          <p:nvPr/>
        </p:nvSpPr>
        <p:spPr>
          <a:xfrm>
            <a:off x="10632504" y="3717032"/>
            <a:ext cx="1019573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Need for</a:t>
            </a:r>
            <a:br>
              <a:rPr kumimoji="1" lang="en-US" altLang="ja-JP" b="1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b="1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accurate</a:t>
            </a:r>
            <a:b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b="1" dirty="0">
                <a:solidFill>
                  <a:srgbClr val="FF0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FEM-T4</a:t>
            </a:r>
            <a:endParaRPr kumimoji="1" lang="ja-JP" altLang="en-US" b="1" dirty="0">
              <a:solidFill>
                <a:srgbClr val="FF0000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4B5E404-40AF-FF79-BFAF-9B9E95A9E845}"/>
              </a:ext>
            </a:extLst>
          </p:cNvPr>
          <p:cNvSpPr txBox="1"/>
          <p:nvPr/>
        </p:nvSpPr>
        <p:spPr>
          <a:xfrm>
            <a:off x="8975581" y="5459006"/>
            <a:ext cx="2016963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08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Need for</a:t>
            </a:r>
            <a:br>
              <a:rPr kumimoji="1" lang="en-US" altLang="ja-JP" b="1" dirty="0">
                <a:solidFill>
                  <a:srgbClr val="008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b="1" dirty="0">
                <a:solidFill>
                  <a:srgbClr val="008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validation</a:t>
            </a:r>
            <a:br>
              <a:rPr kumimoji="1" lang="en-US" altLang="ja-JP" b="1" dirty="0">
                <a:solidFill>
                  <a:srgbClr val="008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</a:br>
            <a:r>
              <a:rPr kumimoji="1" lang="en-US" altLang="ja-JP" b="1" dirty="0">
                <a:solidFill>
                  <a:srgbClr val="008000"/>
                </a:solidFill>
                <a:latin typeface="Calibri" panose="020F0502020204030204" pitchFamily="34" charset="0"/>
                <a:ea typeface="HG創英角ﾎﾟｯﾌﾟ体" panose="040B0A09000000000000" pitchFamily="49" charset="-128"/>
                <a:cs typeface="Calibri" panose="020F0502020204030204" pitchFamily="34" charset="0"/>
              </a:rPr>
              <a:t>before deployment</a:t>
            </a:r>
            <a:endParaRPr kumimoji="1" lang="ja-JP" altLang="en-US" b="1" dirty="0">
              <a:solidFill>
                <a:srgbClr val="008000"/>
              </a:solidFill>
              <a:latin typeface="Calibri" panose="020F0502020204030204" pitchFamily="34" charset="0"/>
              <a:ea typeface="HG創英角ﾎﾟｯﾌﾟ体" panose="040B0A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84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Objective</a:t>
            </a:r>
            <a:endParaRPr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6" name="テキスト ボックス 4"/>
          <p:cNvSpPr txBox="1"/>
          <p:nvPr/>
        </p:nvSpPr>
        <p:spPr>
          <a:xfrm>
            <a:off x="1379476" y="3521330"/>
            <a:ext cx="10477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contents:</a:t>
            </a:r>
            <a:endParaRPr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ja-JP" sz="2800" dirty="0"/>
              <a:t>Methods: ES-FEM, Lab Experiment, Actual Line Measurement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ja-JP" sz="2800" dirty="0"/>
              <a:t>Results: Validation at an Actual Manufacturing Line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altLang="ja-JP" sz="2800" dirty="0"/>
              <a:t>Summary</a:t>
            </a:r>
            <a:endParaRPr lang="ja-JP" altLang="en-US" sz="2800" dirty="0"/>
          </a:p>
        </p:txBody>
      </p:sp>
      <p:sp>
        <p:nvSpPr>
          <p:cNvPr id="7" name="角丸四角形 6"/>
          <p:cNvSpPr/>
          <p:nvPr/>
        </p:nvSpPr>
        <p:spPr>
          <a:xfrm>
            <a:off x="1576471" y="1169672"/>
            <a:ext cx="9039058" cy="2079308"/>
          </a:xfrm>
          <a:prstGeom prst="roundRect">
            <a:avLst>
              <a:gd name="adj" fmla="val 22854"/>
            </a:avLst>
          </a:prstGeom>
          <a:ln w="5715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800" dirty="0">
                <a:solidFill>
                  <a:schemeClr val="tx1"/>
                </a:solidFill>
              </a:rPr>
              <a:t>Development of a</a:t>
            </a:r>
            <a:r>
              <a:rPr lang="en-US" altLang="ja-JP" sz="2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sz="2800" dirty="0">
                <a:solidFill>
                  <a:schemeClr val="tx1"/>
                </a:solidFill>
              </a:rPr>
              <a:t>practical ED simulator 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using the </a:t>
            </a:r>
            <a:r>
              <a:rPr lang="en-US" altLang="ja-JP" sz="2800" dirty="0">
                <a:solidFill>
                  <a:srgbClr val="FF0000"/>
                </a:solidFill>
              </a:rPr>
              <a:t>next-gen FE formulation (ES-FEM) </a:t>
            </a:r>
            <a:br>
              <a:rPr lang="en-US" altLang="ja-JP" sz="2800" dirty="0">
                <a:solidFill>
                  <a:srgbClr val="E89049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with the </a:t>
            </a:r>
            <a:r>
              <a:rPr lang="en-US" altLang="ja-JP" sz="2800" dirty="0">
                <a:solidFill>
                  <a:srgbClr val="0000CC"/>
                </a:solidFill>
              </a:rPr>
              <a:t>ED constitutive models based on lab experiments</a:t>
            </a:r>
            <a:br>
              <a:rPr lang="en-US" altLang="ja-JP" sz="2800" dirty="0">
                <a:solidFill>
                  <a:srgbClr val="0000CC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and its </a:t>
            </a:r>
            <a:r>
              <a:rPr lang="en-US" altLang="ja-JP" sz="2800" dirty="0">
                <a:solidFill>
                  <a:srgbClr val="008000"/>
                </a:solidFill>
              </a:rPr>
              <a:t>validation for actual manufacturing</a:t>
            </a:r>
            <a:r>
              <a:rPr lang="en-US" altLang="ja-JP" sz="2800" dirty="0">
                <a:solidFill>
                  <a:schemeClr val="tx1"/>
                </a:solidFill>
              </a:rPr>
              <a:t>.</a:t>
            </a:r>
            <a:endParaRPr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2"/>
    </mc:Choice>
    <mc:Fallback xmlns="">
      <p:transition spd="slow" advTm="1318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45015357-087B-6738-4AA0-E5778A0065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Methods:</a:t>
            </a:r>
            <a:br>
              <a:rPr lang="en-US" altLang="ja-JP" dirty="0"/>
            </a:br>
            <a:r>
              <a:rPr lang="en-US" altLang="ja-JP" sz="2800" dirty="0"/>
              <a:t>ES-FEM, Lab Experiment, and Actual Line Measurement </a:t>
            </a:r>
            <a:endParaRPr lang="ja-JP" altLang="en-US" sz="28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9D6321D-0359-8D10-ACDF-1714D1C58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135341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SE_ID" val="3F38C8C8-9BE9-4FF2-99FD-35F8FCC6C998"/>
  <p:tag name="ISPRING_CMI5_LAUNCH_METHOD" val="any window"/>
  <p:tag name="ISPRING_SCORM_RATE_SLIDES" val="1"/>
  <p:tag name="ISPRINGCLOUDFOLDERID" val="1"/>
  <p:tag name="ISPRINGONLINEFOLDERID" val="1"/>
  <p:tag name="ISPRING_FIRST_PUBLISH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PASSING_SCORE" val="2.000000"/>
  <p:tag name="ISPRING_ULTRA_SCORM_COURCE_TITLE" val="iwacom2024.S-FEM"/>
  <p:tag name="ISPRING_OUTPUT_FOLDER" val="[[&quot;0\uFFFD\u0016\uFFFD{42BFAA3A-C19F-44FB-809C-CB8295A4D761}&quot;,&quot;Z:\\ACHIEVEMENT\\conference\\2024\\iwacom2024&quot;],[&quot;0\uFFFD\u0016\uFFFD{EE64B06B-9DD5-4BED-BEE2-06DAFAF63218}&quot;,&quot;Z:\\ACHIEVEMENT\\conference\\2023\\gacm-jsces2023&quot;],[&quot;\uFFFD\uFFFD&lt;{A673FCB7-976C-4B3E-91BB-80E00AB4F6CF}&quot;,&quot;D:\\share\\ACHIEVEMENT\\conference\\2021\\srij-seminar&quot;]]"/>
  <p:tag name="ISPRING_PRESENTATION_TITLE" val="iwacom2024.S-FEM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heme/theme1.xml><?xml version="1.0" encoding="utf-8"?>
<a:theme xmlns:a="http://schemas.openxmlformats.org/drawingml/2006/main" name="デザインの設定">
  <a:themeElements>
    <a:clrScheme name="ユーザー定義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7030A0"/>
      </a:hlink>
      <a:folHlink>
        <a:srgbClr val="7030A0"/>
      </a:folHlink>
    </a:clrScheme>
    <a:fontScheme name="ユーザー定義 1">
      <a:majorFont>
        <a:latin typeface="Calibri"/>
        <a:ea typeface="MS UI Gothic"/>
        <a:cs typeface=""/>
      </a:majorFont>
      <a:minorFont>
        <a:latin typeface="Calibri"/>
        <a:ea typeface="MS UI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  <a:ln w="3175">
          <a:solidFill>
            <a:schemeClr val="tx1"/>
          </a:solidFill>
        </a:ln>
        <a:effectLst/>
      </a:spPr>
      <a:bodyPr rtlCol="0" anchor="ctr"/>
      <a:lstStyle>
        <a:defPPr algn="ctr">
          <a:defRPr sz="2400" dirty="0">
            <a:latin typeface="ＭＳ Ｐゴシック" panose="020B0600070205080204" pitchFamily="50" charset="-128"/>
            <a:ea typeface="ＭＳ Ｐゴシック" panose="020B0600070205080204" pitchFamily="50" charset="-128"/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 algn="l">
          <a:defRPr kumimoji="1" dirty="0" err="1" smtClean="0">
            <a:latin typeface="+mn-lt"/>
          </a:defRPr>
        </a:defPPr>
      </a:lstStyle>
    </a:txDef>
  </a:objectDefaults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94129</TotalTime>
  <Words>1713</Words>
  <Application>Microsoft Office PowerPoint</Application>
  <PresentationFormat>ワイド画面</PresentationFormat>
  <Paragraphs>314</Paragraphs>
  <Slides>22</Slides>
  <Notes>11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3" baseType="lpstr">
      <vt:lpstr>メイリオ</vt:lpstr>
      <vt:lpstr>Wingdings</vt:lpstr>
      <vt:lpstr>MS UI Gothic</vt:lpstr>
      <vt:lpstr>Cambria Math</vt:lpstr>
      <vt:lpstr>HG創英角ﾎﾟｯﾌﾟ体</vt:lpstr>
      <vt:lpstr>ＭＳ Ｐゴシック</vt:lpstr>
      <vt:lpstr>Comic Sans MS</vt:lpstr>
      <vt:lpstr>ＭＳ Ｐゴシック</vt:lpstr>
      <vt:lpstr>Calibri</vt:lpstr>
      <vt:lpstr>Arial</vt:lpstr>
      <vt:lpstr>デザインの設定</vt:lpstr>
      <vt:lpstr>Electrodeposition Coating Simulation  Based on Lab Experiments and Manufacturing Line Monitoring  for Automotive Design</vt:lpstr>
      <vt:lpstr>What is Electrodeposition (ED) ?</vt:lpstr>
      <vt:lpstr>What is Electrodeposition (ED) ? </vt:lpstr>
      <vt:lpstr>Impact of ED Process on Carbody Design</vt:lpstr>
      <vt:lpstr>Need for ED Simulation</vt:lpstr>
      <vt:lpstr>What is ED Simulation?</vt:lpstr>
      <vt:lpstr>What is ED Simulation?</vt:lpstr>
      <vt:lpstr>Objective</vt:lpstr>
      <vt:lpstr>Methods: ES-FEM, Lab Experiment, and Actual Line Measurement </vt:lpstr>
      <vt:lpstr>The next-gen FE formulation: ES-FEM</vt:lpstr>
      <vt:lpstr>Overview of Our ED Experiment Lab</vt:lpstr>
      <vt:lpstr>3 Major Lab Tests</vt:lpstr>
      <vt:lpstr>One of the Actual Line Monitoring Devices</vt:lpstr>
      <vt:lpstr>Result: Validation Test at an Actual Manufacturing Line</vt:lpstr>
      <vt:lpstr>Validation Test</vt:lpstr>
      <vt:lpstr>Validation Test</vt:lpstr>
      <vt:lpstr>Validation Test</vt:lpstr>
      <vt:lpstr>Validation Test</vt:lpstr>
      <vt:lpstr>Validation Test</vt:lpstr>
      <vt:lpstr>Validation Test</vt:lpstr>
      <vt:lpstr>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iwacom2024.S-FEM</dc:title>
  <dc:creator>Yuki ONISHI</dc:creator>
  <cp:lastModifiedBy>Yuki ONISHI</cp:lastModifiedBy>
  <cp:revision>3566</cp:revision>
  <cp:lastPrinted>2012-03-06T10:21:50Z</cp:lastPrinted>
  <dcterms:created xsi:type="dcterms:W3CDTF">2007-11-22T18:02:40Z</dcterms:created>
  <dcterms:modified xsi:type="dcterms:W3CDTF">2025-12-11T22:01:14Z</dcterms:modified>
</cp:coreProperties>
</file>