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sldIdLst>
    <p:sldId id="257" r:id="rId2"/>
    <p:sldId id="301" r:id="rId3"/>
    <p:sldId id="333" r:id="rId4"/>
    <p:sldId id="293" r:id="rId5"/>
    <p:sldId id="376" r:id="rId6"/>
    <p:sldId id="375" r:id="rId7"/>
    <p:sldId id="369" r:id="rId8"/>
    <p:sldId id="370" r:id="rId9"/>
    <p:sldId id="330" r:id="rId10"/>
    <p:sldId id="371" r:id="rId11"/>
    <p:sldId id="381" r:id="rId12"/>
    <p:sldId id="294" r:id="rId13"/>
    <p:sldId id="377" r:id="rId14"/>
    <p:sldId id="379" r:id="rId15"/>
    <p:sldId id="305" r:id="rId16"/>
    <p:sldId id="272" r:id="rId17"/>
    <p:sldId id="291" r:id="rId18"/>
    <p:sldId id="298" r:id="rId19"/>
    <p:sldId id="331" r:id="rId20"/>
    <p:sldId id="313" r:id="rId21"/>
    <p:sldId id="310" r:id="rId22"/>
    <p:sldId id="299" r:id="rId23"/>
    <p:sldId id="311" r:id="rId24"/>
    <p:sldId id="332" r:id="rId25"/>
    <p:sldId id="309" r:id="rId26"/>
    <p:sldId id="286" r:id="rId27"/>
    <p:sldId id="380" r:id="rId28"/>
    <p:sldId id="320" r:id="rId29"/>
    <p:sldId id="327" r:id="rId30"/>
    <p:sldId id="328" r:id="rId31"/>
    <p:sldId id="329" r:id="rId32"/>
    <p:sldId id="378" r:id="rId33"/>
    <p:sldId id="343" r:id="rId34"/>
    <p:sldId id="358" r:id="rId35"/>
    <p:sldId id="359" r:id="rId36"/>
    <p:sldId id="324" r:id="rId37"/>
    <p:sldId id="326" r:id="rId38"/>
    <p:sldId id="325" r:id="rId39"/>
  </p:sldIdLst>
  <p:sldSz cx="9144000" cy="6858000" type="screen4x3"/>
  <p:notesSz cx="9872663" cy="6742113"/>
  <p:custDataLst>
    <p:tags r:id="rId41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00"/>
    <a:srgbClr val="6600CC"/>
    <a:srgbClr val="000000"/>
    <a:srgbClr val="00CC00"/>
    <a:srgbClr val="404040"/>
    <a:srgbClr val="808080"/>
    <a:srgbClr val="FF0000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98997" autoAdjust="0"/>
  </p:normalViewPr>
  <p:slideViewPr>
    <p:cSldViewPr>
      <p:cViewPr varScale="1">
        <p:scale>
          <a:sx n="100" d="100"/>
          <a:sy n="100" d="100"/>
        </p:scale>
        <p:origin x="109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593037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3437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87965" y="3202477"/>
            <a:ext cx="7896734" cy="303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593037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376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fld id="{96F8BA60-739F-4462-81F2-43570BBC96CD}" type="slidenum">
              <a:rPr lang="ja-JP" altLang="en-GB"/>
              <a:pPr eaLnBrk="1" hangingPunct="1"/>
              <a:t>10</a:t>
            </a:fld>
            <a:endParaRPr lang="en-GB" altLang="ja-JP"/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4825"/>
            <a:ext cx="3375025" cy="2530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5640" y="3201393"/>
            <a:ext cx="7901385" cy="2971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85" tIns="45743" rIns="91485" bIns="45743" numCol="1" anchor="ctr" anchorCtr="0" compatLnSpc="1">
            <a:prstTxWarp prst="textNoShape">
              <a:avLst/>
            </a:prstTxWarp>
          </a:bodyPr>
          <a:lstStyle>
            <a:lvl1pPr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9pPr>
          </a:lstStyle>
          <a:p>
            <a:pPr>
              <a:spcBef>
                <a:spcPct val="0"/>
              </a:spcBef>
            </a:pPr>
            <a:endParaRPr lang="ja-JP" altLang="en-US"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575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497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2508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787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9247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943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2617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2952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1261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883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2773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0185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2635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2076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586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6104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0842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8837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1548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876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5649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32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5832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7079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22335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9617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88106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48721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3935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03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8533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4818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3629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fld id="{28C05D37-BB44-42F5-AC11-65E64AEBF616}" type="slidenum">
              <a:rPr lang="ja-JP" altLang="en-GB"/>
              <a:pPr eaLnBrk="1" hangingPunct="1"/>
              <a:t>7</a:t>
            </a:fld>
            <a:endParaRPr lang="en-GB" altLang="ja-JP"/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4825"/>
            <a:ext cx="3375025" cy="2530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5640" y="3201393"/>
            <a:ext cx="7901385" cy="2971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85" tIns="45743" rIns="91485" bIns="45743" numCol="1" anchor="ctr" anchorCtr="0" compatLnSpc="1">
            <a:prstTxWarp prst="textNoShape">
              <a:avLst/>
            </a:prstTxWarp>
          </a:bodyPr>
          <a:lstStyle>
            <a:lvl1pPr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9pPr>
          </a:lstStyle>
          <a:p>
            <a:pPr>
              <a:spcBef>
                <a:spcPct val="0"/>
              </a:spcBef>
            </a:pPr>
            <a:endParaRPr lang="ja-JP" altLang="en-US"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fld id="{C70C0BED-63FA-456C-BDA5-4356E4BC7417}" type="slidenum">
              <a:rPr lang="ja-JP" altLang="en-GB"/>
              <a:pPr eaLnBrk="1" hangingPunct="1"/>
              <a:t>8</a:t>
            </a:fld>
            <a:endParaRPr lang="en-GB" altLang="ja-JP"/>
          </a:p>
        </p:txBody>
      </p:sp>
      <p:sp>
        <p:nvSpPr>
          <p:cNvPr id="71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4825"/>
            <a:ext cx="3375025" cy="2530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5640" y="3201393"/>
            <a:ext cx="7901385" cy="2971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85" tIns="45743" rIns="91485" bIns="45743" numCol="1" anchor="ctr" anchorCtr="0" compatLnSpc="1">
            <a:prstTxWarp prst="textNoShape">
              <a:avLst/>
            </a:prstTxWarp>
          </a:bodyPr>
          <a:lstStyle>
            <a:lvl1pPr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MS PGothic" pitchFamily="50" charset="-128"/>
              </a:defRPr>
            </a:lvl9pPr>
          </a:lstStyle>
          <a:p>
            <a:pPr>
              <a:spcBef>
                <a:spcPct val="0"/>
              </a:spcBef>
            </a:pPr>
            <a:endParaRPr lang="ja-JP" altLang="en-US"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2339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346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11975" y="36513"/>
            <a:ext cx="2232025" cy="6345237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15900" y="36513"/>
            <a:ext cx="6543675" cy="6345237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859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190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1590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5615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933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71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88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026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864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623888"/>
            <a:ext cx="89281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203700" y="6446838"/>
              <a:ext cx="784225" cy="1714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200" dirty="0">
                  <a:solidFill>
                    <a:schemeClr val="bg1"/>
                  </a:solidFill>
                </a:rPr>
                <a:t>ASNIL2010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\\VBOXSVR\share\ACHIEVEMENT\conference_paper\asnil2010\slides\viscoelastic_beam-abaqus.avi" TargetMode="External"/><Relationship Id="rId1" Type="http://schemas.openxmlformats.org/officeDocument/2006/relationships/video" Target="file:///\\VBOXSVR\share\ACHIEVEMENT\conference_paper\asnil2010\slides\viscoelastic_beam-proposed.avi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VBOXSVR\share\ACHIEVEMENT\conference_paper\asnil2010\slides\viscoelastic_press-triaB-abaqus.avi" TargetMode="Externa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BOXSVR\share\MMDConf2010-slide\large_patch-tria-irregular.avi" TargetMode="Externa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FEM.av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z="3600" dirty="0"/>
              <a:t>A </a:t>
            </a:r>
            <a:r>
              <a:rPr lang="en-US" altLang="ja-JP" sz="3600" dirty="0">
                <a:solidFill>
                  <a:srgbClr val="FF0000"/>
                </a:solidFill>
              </a:rPr>
              <a:t>Meshfree</a:t>
            </a:r>
            <a:r>
              <a:rPr lang="en-US" altLang="ja-JP" sz="3600" dirty="0"/>
              <a:t> Approach</a:t>
            </a:r>
            <a:br>
              <a:rPr lang="en-US" altLang="ja-JP" sz="3600" dirty="0"/>
            </a:br>
            <a:r>
              <a:rPr lang="en-US" altLang="ja-JP" sz="3600" dirty="0"/>
              <a:t>for </a:t>
            </a:r>
            <a:r>
              <a:rPr lang="en-US" altLang="ja-JP" sz="3600" dirty="0">
                <a:solidFill>
                  <a:srgbClr val="FF0000"/>
                </a:solidFill>
              </a:rPr>
              <a:t>Large Deformation</a:t>
            </a:r>
            <a:r>
              <a:rPr lang="en-US" altLang="ja-JP" sz="3600" dirty="0"/>
              <a:t> Analysis</a:t>
            </a:r>
            <a:br>
              <a:rPr lang="en-US" altLang="ja-JP" sz="3600" dirty="0"/>
            </a:br>
            <a:r>
              <a:rPr lang="en-US" altLang="ja-JP" sz="3600" dirty="0"/>
              <a:t>in </a:t>
            </a:r>
            <a:r>
              <a:rPr lang="en-US" altLang="ja-JP" sz="3600" dirty="0">
                <a:solidFill>
                  <a:srgbClr val="FF0000"/>
                </a:solidFill>
              </a:rPr>
              <a:t>Thermal</a:t>
            </a:r>
            <a:r>
              <a:rPr lang="en-US" altLang="ja-JP" sz="3600" dirty="0"/>
              <a:t> Nanoimprint</a:t>
            </a:r>
            <a:endParaRPr lang="ja-JP" altLang="en-US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GB" altLang="ja-JP" b="1" u="sng" dirty="0"/>
              <a:t>Yuki ONISHI</a:t>
            </a:r>
            <a:r>
              <a:rPr lang="en-GB" altLang="ja-JP" dirty="0"/>
              <a:t> and Kenji AMAYA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GB" altLang="ja-JP" sz="2800" dirty="0">
                <a:ea typeface="MS Gothic" pitchFamily="49" charset="-128"/>
              </a:rPr>
              <a:t>Tokyo Institute of Technology</a:t>
            </a:r>
            <a:endParaRPr lang="ja-JP" altLang="en-US" sz="2800" dirty="0">
              <a:ea typeface="MS Gothic" pitchFamily="49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17961" dir="2700000" algn="ctr" rotWithShape="0">
              <a:schemeClr val="accent1"/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ja-JP" dirty="0"/>
              <a:t>Our Previous Work (Example2)</a:t>
            </a:r>
          </a:p>
        </p:txBody>
      </p:sp>
      <p:sp>
        <p:nvSpPr>
          <p:cNvPr id="62467" name="Rectangle 227"/>
          <p:cNvSpPr>
            <a:spLocks noGrp="1" noChangeArrowheads="1"/>
          </p:cNvSpPr>
          <p:nvPr>
            <p:ph idx="1"/>
          </p:nvPr>
        </p:nvSpPr>
        <p:spPr>
          <a:xfrm>
            <a:off x="215900" y="5029200"/>
            <a:ext cx="8928100" cy="1352549"/>
          </a:xfrm>
        </p:spPr>
        <p:txBody>
          <a:bodyPr/>
          <a:lstStyle/>
          <a:p>
            <a:r>
              <a:rPr lang="en-US" altLang="ja-JP" dirty="0"/>
              <a:t>Simulated deformations of the line-and-space imprinting agreed with experiments.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grpSp>
        <p:nvGrpSpPr>
          <p:cNvPr id="62468" name="Group 261"/>
          <p:cNvGrpSpPr>
            <a:grpSpLocks/>
          </p:cNvGrpSpPr>
          <p:nvPr/>
        </p:nvGrpSpPr>
        <p:grpSpPr bwMode="auto">
          <a:xfrm>
            <a:off x="922338" y="620713"/>
            <a:ext cx="6673850" cy="4408487"/>
            <a:chOff x="581" y="391"/>
            <a:chExt cx="4204" cy="2777"/>
          </a:xfrm>
        </p:grpSpPr>
        <p:sp>
          <p:nvSpPr>
            <p:cNvPr id="62469" name="Freeform 10"/>
            <p:cNvSpPr>
              <a:spLocks noEditPoints="1"/>
            </p:cNvSpPr>
            <p:nvPr/>
          </p:nvSpPr>
          <p:spPr bwMode="auto">
            <a:xfrm>
              <a:off x="3905" y="1339"/>
              <a:ext cx="557" cy="329"/>
            </a:xfrm>
            <a:custGeom>
              <a:avLst/>
              <a:gdLst>
                <a:gd name="T0" fmla="*/ 2291 w 2319"/>
                <a:gd name="T1" fmla="*/ 1365 h 1370"/>
                <a:gd name="T2" fmla="*/ 135 w 2319"/>
                <a:gd name="T3" fmla="*/ 99 h 1370"/>
                <a:gd name="T4" fmla="*/ 129 w 2319"/>
                <a:gd name="T5" fmla="*/ 76 h 1370"/>
                <a:gd name="T6" fmla="*/ 152 w 2319"/>
                <a:gd name="T7" fmla="*/ 70 h 1370"/>
                <a:gd name="T8" fmla="*/ 2308 w 2319"/>
                <a:gd name="T9" fmla="*/ 1336 h 1370"/>
                <a:gd name="T10" fmla="*/ 2314 w 2319"/>
                <a:gd name="T11" fmla="*/ 1359 h 1370"/>
                <a:gd name="T12" fmla="*/ 2291 w 2319"/>
                <a:gd name="T13" fmla="*/ 1365 h 1370"/>
                <a:gd name="T14" fmla="*/ 121 w 2319"/>
                <a:gd name="T15" fmla="*/ 188 h 1370"/>
                <a:gd name="T16" fmla="*/ 0 w 2319"/>
                <a:gd name="T17" fmla="*/ 0 h 1370"/>
                <a:gd name="T18" fmla="*/ 223 w 2319"/>
                <a:gd name="T19" fmla="*/ 15 h 1370"/>
                <a:gd name="T20" fmla="*/ 121 w 2319"/>
                <a:gd name="T21" fmla="*/ 188 h 1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19"/>
                <a:gd name="T34" fmla="*/ 0 h 1370"/>
                <a:gd name="T35" fmla="*/ 2319 w 2319"/>
                <a:gd name="T36" fmla="*/ 1370 h 1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19" h="1370">
                  <a:moveTo>
                    <a:pt x="2291" y="1365"/>
                  </a:moveTo>
                  <a:lnTo>
                    <a:pt x="135" y="99"/>
                  </a:lnTo>
                  <a:cubicBezTo>
                    <a:pt x="127" y="95"/>
                    <a:pt x="124" y="84"/>
                    <a:pt x="129" y="76"/>
                  </a:cubicBezTo>
                  <a:cubicBezTo>
                    <a:pt x="134" y="68"/>
                    <a:pt x="144" y="66"/>
                    <a:pt x="152" y="70"/>
                  </a:cubicBezTo>
                  <a:lnTo>
                    <a:pt x="2308" y="1336"/>
                  </a:lnTo>
                  <a:cubicBezTo>
                    <a:pt x="2316" y="1341"/>
                    <a:pt x="2319" y="1351"/>
                    <a:pt x="2314" y="1359"/>
                  </a:cubicBezTo>
                  <a:cubicBezTo>
                    <a:pt x="2309" y="1367"/>
                    <a:pt x="2299" y="1370"/>
                    <a:pt x="2291" y="1365"/>
                  </a:cubicBezTo>
                  <a:close/>
                  <a:moveTo>
                    <a:pt x="121" y="188"/>
                  </a:moveTo>
                  <a:lnTo>
                    <a:pt x="0" y="0"/>
                  </a:lnTo>
                  <a:lnTo>
                    <a:pt x="223" y="15"/>
                  </a:lnTo>
                  <a:lnTo>
                    <a:pt x="121" y="188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470" name="Rectangle 11"/>
            <p:cNvSpPr>
              <a:spLocks noChangeArrowheads="1"/>
            </p:cNvSpPr>
            <p:nvPr/>
          </p:nvSpPr>
          <p:spPr bwMode="auto">
            <a:xfrm>
              <a:off x="1203" y="482"/>
              <a:ext cx="3582" cy="229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62471" name="Group 234"/>
            <p:cNvGrpSpPr>
              <a:grpSpLocks/>
            </p:cNvGrpSpPr>
            <p:nvPr/>
          </p:nvGrpSpPr>
          <p:grpSpPr bwMode="auto">
            <a:xfrm>
              <a:off x="1974" y="1740"/>
              <a:ext cx="262" cy="1216"/>
              <a:chOff x="2164" y="1717"/>
              <a:chExt cx="262" cy="1216"/>
            </a:xfrm>
          </p:grpSpPr>
          <p:grpSp>
            <p:nvGrpSpPr>
              <p:cNvPr id="62574" name="Group 73"/>
              <p:cNvGrpSpPr>
                <a:grpSpLocks/>
              </p:cNvGrpSpPr>
              <p:nvPr/>
            </p:nvGrpSpPr>
            <p:grpSpPr bwMode="auto">
              <a:xfrm>
                <a:off x="2280" y="1717"/>
                <a:ext cx="46" cy="47"/>
                <a:chOff x="2280" y="2000"/>
                <a:chExt cx="46" cy="47"/>
              </a:xfrm>
            </p:grpSpPr>
            <p:sp>
              <p:nvSpPr>
                <p:cNvPr id="62588" name="Freeform 71"/>
                <p:cNvSpPr>
                  <a:spLocks/>
                </p:cNvSpPr>
                <p:nvPr/>
              </p:nvSpPr>
              <p:spPr bwMode="auto">
                <a:xfrm>
                  <a:off x="2280" y="2000"/>
                  <a:ext cx="46" cy="47"/>
                </a:xfrm>
                <a:custGeom>
                  <a:avLst/>
                  <a:gdLst>
                    <a:gd name="T0" fmla="*/ 23 w 46"/>
                    <a:gd name="T1" fmla="*/ 0 h 47"/>
                    <a:gd name="T2" fmla="*/ 46 w 46"/>
                    <a:gd name="T3" fmla="*/ 47 h 47"/>
                    <a:gd name="T4" fmla="*/ 0 w 46"/>
                    <a:gd name="T5" fmla="*/ 47 h 47"/>
                    <a:gd name="T6" fmla="*/ 23 w 46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7"/>
                    <a:gd name="T14" fmla="*/ 46 w 46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7">
                      <a:moveTo>
                        <a:pt x="23" y="0"/>
                      </a:moveTo>
                      <a:lnTo>
                        <a:pt x="46" y="47"/>
                      </a:lnTo>
                      <a:lnTo>
                        <a:pt x="0" y="4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89" name="Freeform 72"/>
                <p:cNvSpPr>
                  <a:spLocks/>
                </p:cNvSpPr>
                <p:nvPr/>
              </p:nvSpPr>
              <p:spPr bwMode="auto">
                <a:xfrm>
                  <a:off x="2280" y="2000"/>
                  <a:ext cx="46" cy="47"/>
                </a:xfrm>
                <a:custGeom>
                  <a:avLst/>
                  <a:gdLst>
                    <a:gd name="T0" fmla="*/ 23 w 46"/>
                    <a:gd name="T1" fmla="*/ 0 h 47"/>
                    <a:gd name="T2" fmla="*/ 46 w 46"/>
                    <a:gd name="T3" fmla="*/ 47 h 47"/>
                    <a:gd name="T4" fmla="*/ 0 w 46"/>
                    <a:gd name="T5" fmla="*/ 47 h 47"/>
                    <a:gd name="T6" fmla="*/ 23 w 46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7"/>
                    <a:gd name="T14" fmla="*/ 46 w 46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7">
                      <a:moveTo>
                        <a:pt x="23" y="0"/>
                      </a:moveTo>
                      <a:lnTo>
                        <a:pt x="46" y="47"/>
                      </a:lnTo>
                      <a:lnTo>
                        <a:pt x="0" y="4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75" name="Group 18"/>
              <p:cNvGrpSpPr>
                <a:grpSpLocks/>
              </p:cNvGrpSpPr>
              <p:nvPr/>
            </p:nvGrpSpPr>
            <p:grpSpPr bwMode="auto">
              <a:xfrm>
                <a:off x="2164" y="1817"/>
                <a:ext cx="262" cy="926"/>
                <a:chOff x="2164" y="2100"/>
                <a:chExt cx="262" cy="926"/>
              </a:xfrm>
            </p:grpSpPr>
            <p:sp>
              <p:nvSpPr>
                <p:cNvPr id="62586" name="Rectangle 16"/>
                <p:cNvSpPr>
                  <a:spLocks noChangeArrowheads="1"/>
                </p:cNvSpPr>
                <p:nvPr/>
              </p:nvSpPr>
              <p:spPr bwMode="auto">
                <a:xfrm>
                  <a:off x="2164" y="2100"/>
                  <a:ext cx="262" cy="926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87" name="Rectangle 17"/>
                <p:cNvSpPr>
                  <a:spLocks noChangeArrowheads="1"/>
                </p:cNvSpPr>
                <p:nvPr/>
              </p:nvSpPr>
              <p:spPr bwMode="auto">
                <a:xfrm>
                  <a:off x="2164" y="2100"/>
                  <a:ext cx="262" cy="926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76" name="Group 58"/>
              <p:cNvGrpSpPr>
                <a:grpSpLocks/>
              </p:cNvGrpSpPr>
              <p:nvPr/>
            </p:nvGrpSpPr>
            <p:grpSpPr bwMode="auto">
              <a:xfrm>
                <a:off x="2280" y="2018"/>
                <a:ext cx="46" cy="46"/>
                <a:chOff x="2280" y="2301"/>
                <a:chExt cx="46" cy="46"/>
              </a:xfrm>
            </p:grpSpPr>
            <p:sp>
              <p:nvSpPr>
                <p:cNvPr id="62584" name="Freeform 56"/>
                <p:cNvSpPr>
                  <a:spLocks/>
                </p:cNvSpPr>
                <p:nvPr/>
              </p:nvSpPr>
              <p:spPr bwMode="auto">
                <a:xfrm>
                  <a:off x="2280" y="2301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23 h 46"/>
                    <a:gd name="T4" fmla="*/ 23 w 46"/>
                    <a:gd name="T5" fmla="*/ 46 h 46"/>
                    <a:gd name="T6" fmla="*/ 0 w 46"/>
                    <a:gd name="T7" fmla="*/ 23 h 46"/>
                    <a:gd name="T8" fmla="*/ 23 w 46"/>
                    <a:gd name="T9" fmla="*/ 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46"/>
                    <a:gd name="T17" fmla="*/ 46 w 46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46">
                      <a:moveTo>
                        <a:pt x="23" y="0"/>
                      </a:moveTo>
                      <a:lnTo>
                        <a:pt x="46" y="23"/>
                      </a:lnTo>
                      <a:lnTo>
                        <a:pt x="23" y="46"/>
                      </a:lnTo>
                      <a:lnTo>
                        <a:pt x="0" y="23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85" name="Freeform 57"/>
                <p:cNvSpPr>
                  <a:spLocks/>
                </p:cNvSpPr>
                <p:nvPr/>
              </p:nvSpPr>
              <p:spPr bwMode="auto">
                <a:xfrm>
                  <a:off x="2280" y="2301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23 h 46"/>
                    <a:gd name="T4" fmla="*/ 23 w 46"/>
                    <a:gd name="T5" fmla="*/ 46 h 46"/>
                    <a:gd name="T6" fmla="*/ 0 w 46"/>
                    <a:gd name="T7" fmla="*/ 23 h 46"/>
                    <a:gd name="T8" fmla="*/ 23 w 46"/>
                    <a:gd name="T9" fmla="*/ 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46"/>
                    <a:gd name="T17" fmla="*/ 46 w 46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46">
                      <a:moveTo>
                        <a:pt x="23" y="0"/>
                      </a:moveTo>
                      <a:lnTo>
                        <a:pt x="46" y="23"/>
                      </a:lnTo>
                      <a:lnTo>
                        <a:pt x="23" y="46"/>
                      </a:lnTo>
                      <a:lnTo>
                        <a:pt x="0" y="23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577" name="Rectangle 93"/>
              <p:cNvSpPr>
                <a:spLocks noChangeArrowheads="1"/>
              </p:cNvSpPr>
              <p:nvPr/>
            </p:nvSpPr>
            <p:spPr bwMode="auto">
              <a:xfrm>
                <a:off x="2227" y="2772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30</a:t>
                </a:r>
                <a:endParaRPr lang="en-US" altLang="ja-JP"/>
              </a:p>
            </p:txBody>
          </p:sp>
          <p:grpSp>
            <p:nvGrpSpPr>
              <p:cNvPr id="62578" name="Group 127"/>
              <p:cNvGrpSpPr>
                <a:grpSpLocks/>
              </p:cNvGrpSpPr>
              <p:nvPr/>
            </p:nvGrpSpPr>
            <p:grpSpPr bwMode="auto">
              <a:xfrm>
                <a:off x="2164" y="1817"/>
                <a:ext cx="262" cy="926"/>
                <a:chOff x="2164" y="2100"/>
                <a:chExt cx="262" cy="926"/>
              </a:xfrm>
            </p:grpSpPr>
            <p:sp>
              <p:nvSpPr>
                <p:cNvPr id="62582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64" y="2100"/>
                  <a:ext cx="262" cy="926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83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64" y="2100"/>
                  <a:ext cx="262" cy="926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79" name="Group 182"/>
              <p:cNvGrpSpPr>
                <a:grpSpLocks/>
              </p:cNvGrpSpPr>
              <p:nvPr/>
            </p:nvGrpSpPr>
            <p:grpSpPr bwMode="auto">
              <a:xfrm>
                <a:off x="2280" y="1717"/>
                <a:ext cx="46" cy="47"/>
                <a:chOff x="2280" y="2000"/>
                <a:chExt cx="46" cy="47"/>
              </a:xfrm>
            </p:grpSpPr>
            <p:sp>
              <p:nvSpPr>
                <p:cNvPr id="62580" name="Freeform 180"/>
                <p:cNvSpPr>
                  <a:spLocks/>
                </p:cNvSpPr>
                <p:nvPr/>
              </p:nvSpPr>
              <p:spPr bwMode="auto">
                <a:xfrm>
                  <a:off x="2280" y="2000"/>
                  <a:ext cx="46" cy="47"/>
                </a:xfrm>
                <a:custGeom>
                  <a:avLst/>
                  <a:gdLst>
                    <a:gd name="T0" fmla="*/ 23 w 46"/>
                    <a:gd name="T1" fmla="*/ 0 h 47"/>
                    <a:gd name="T2" fmla="*/ 46 w 46"/>
                    <a:gd name="T3" fmla="*/ 47 h 47"/>
                    <a:gd name="T4" fmla="*/ 0 w 46"/>
                    <a:gd name="T5" fmla="*/ 47 h 47"/>
                    <a:gd name="T6" fmla="*/ 23 w 46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7"/>
                    <a:gd name="T14" fmla="*/ 46 w 46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7">
                      <a:moveTo>
                        <a:pt x="23" y="0"/>
                      </a:moveTo>
                      <a:lnTo>
                        <a:pt x="46" y="47"/>
                      </a:lnTo>
                      <a:lnTo>
                        <a:pt x="0" y="4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81" name="Freeform 181"/>
                <p:cNvSpPr>
                  <a:spLocks/>
                </p:cNvSpPr>
                <p:nvPr/>
              </p:nvSpPr>
              <p:spPr bwMode="auto">
                <a:xfrm>
                  <a:off x="2280" y="2000"/>
                  <a:ext cx="46" cy="47"/>
                </a:xfrm>
                <a:custGeom>
                  <a:avLst/>
                  <a:gdLst>
                    <a:gd name="T0" fmla="*/ 23 w 46"/>
                    <a:gd name="T1" fmla="*/ 0 h 47"/>
                    <a:gd name="T2" fmla="*/ 46 w 46"/>
                    <a:gd name="T3" fmla="*/ 47 h 47"/>
                    <a:gd name="T4" fmla="*/ 0 w 46"/>
                    <a:gd name="T5" fmla="*/ 47 h 47"/>
                    <a:gd name="T6" fmla="*/ 23 w 46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7"/>
                    <a:gd name="T14" fmla="*/ 46 w 46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7">
                      <a:moveTo>
                        <a:pt x="23" y="0"/>
                      </a:moveTo>
                      <a:lnTo>
                        <a:pt x="46" y="47"/>
                      </a:lnTo>
                      <a:lnTo>
                        <a:pt x="0" y="4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2472" name="Group 233"/>
            <p:cNvGrpSpPr>
              <a:grpSpLocks/>
            </p:cNvGrpSpPr>
            <p:nvPr/>
          </p:nvGrpSpPr>
          <p:grpSpPr bwMode="auto">
            <a:xfrm>
              <a:off x="2733" y="1501"/>
              <a:ext cx="262" cy="1455"/>
              <a:chOff x="2821" y="1478"/>
              <a:chExt cx="262" cy="1455"/>
            </a:xfrm>
          </p:grpSpPr>
          <p:grpSp>
            <p:nvGrpSpPr>
              <p:cNvPr id="62558" name="Group 21"/>
              <p:cNvGrpSpPr>
                <a:grpSpLocks/>
              </p:cNvGrpSpPr>
              <p:nvPr/>
            </p:nvGrpSpPr>
            <p:grpSpPr bwMode="auto">
              <a:xfrm>
                <a:off x="2821" y="1502"/>
                <a:ext cx="262" cy="1241"/>
                <a:chOff x="2821" y="1785"/>
                <a:chExt cx="262" cy="1241"/>
              </a:xfrm>
            </p:grpSpPr>
            <p:sp>
              <p:nvSpPr>
                <p:cNvPr id="62572" name="Rectangle 19"/>
                <p:cNvSpPr>
                  <a:spLocks noChangeArrowheads="1"/>
                </p:cNvSpPr>
                <p:nvPr/>
              </p:nvSpPr>
              <p:spPr bwMode="auto">
                <a:xfrm>
                  <a:off x="2821" y="1785"/>
                  <a:ext cx="262" cy="1241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73" name="Rectangle 20"/>
                <p:cNvSpPr>
                  <a:spLocks noChangeArrowheads="1"/>
                </p:cNvSpPr>
                <p:nvPr/>
              </p:nvSpPr>
              <p:spPr bwMode="auto">
                <a:xfrm>
                  <a:off x="2821" y="1785"/>
                  <a:ext cx="262" cy="1241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59" name="Group 61"/>
              <p:cNvGrpSpPr>
                <a:grpSpLocks/>
              </p:cNvGrpSpPr>
              <p:nvPr/>
            </p:nvGrpSpPr>
            <p:grpSpPr bwMode="auto">
              <a:xfrm>
                <a:off x="2936" y="1478"/>
                <a:ext cx="46" cy="47"/>
                <a:chOff x="2936" y="1761"/>
                <a:chExt cx="46" cy="47"/>
              </a:xfrm>
            </p:grpSpPr>
            <p:sp>
              <p:nvSpPr>
                <p:cNvPr id="62570" name="Freeform 59"/>
                <p:cNvSpPr>
                  <a:spLocks/>
                </p:cNvSpPr>
                <p:nvPr/>
              </p:nvSpPr>
              <p:spPr bwMode="auto">
                <a:xfrm>
                  <a:off x="2936" y="1761"/>
                  <a:ext cx="46" cy="47"/>
                </a:xfrm>
                <a:custGeom>
                  <a:avLst/>
                  <a:gdLst>
                    <a:gd name="T0" fmla="*/ 23 w 46"/>
                    <a:gd name="T1" fmla="*/ 0 h 47"/>
                    <a:gd name="T2" fmla="*/ 46 w 46"/>
                    <a:gd name="T3" fmla="*/ 24 h 47"/>
                    <a:gd name="T4" fmla="*/ 23 w 46"/>
                    <a:gd name="T5" fmla="*/ 47 h 47"/>
                    <a:gd name="T6" fmla="*/ 0 w 46"/>
                    <a:gd name="T7" fmla="*/ 24 h 47"/>
                    <a:gd name="T8" fmla="*/ 23 w 46"/>
                    <a:gd name="T9" fmla="*/ 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47"/>
                    <a:gd name="T17" fmla="*/ 46 w 4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47">
                      <a:moveTo>
                        <a:pt x="23" y="0"/>
                      </a:moveTo>
                      <a:lnTo>
                        <a:pt x="46" y="24"/>
                      </a:lnTo>
                      <a:lnTo>
                        <a:pt x="23" y="47"/>
                      </a:lnTo>
                      <a:lnTo>
                        <a:pt x="0" y="2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71" name="Freeform 60"/>
                <p:cNvSpPr>
                  <a:spLocks/>
                </p:cNvSpPr>
                <p:nvPr/>
              </p:nvSpPr>
              <p:spPr bwMode="auto">
                <a:xfrm>
                  <a:off x="2936" y="1761"/>
                  <a:ext cx="46" cy="47"/>
                </a:xfrm>
                <a:custGeom>
                  <a:avLst/>
                  <a:gdLst>
                    <a:gd name="T0" fmla="*/ 23 w 46"/>
                    <a:gd name="T1" fmla="*/ 0 h 47"/>
                    <a:gd name="T2" fmla="*/ 46 w 46"/>
                    <a:gd name="T3" fmla="*/ 24 h 47"/>
                    <a:gd name="T4" fmla="*/ 23 w 46"/>
                    <a:gd name="T5" fmla="*/ 47 h 47"/>
                    <a:gd name="T6" fmla="*/ 0 w 46"/>
                    <a:gd name="T7" fmla="*/ 24 h 47"/>
                    <a:gd name="T8" fmla="*/ 23 w 46"/>
                    <a:gd name="T9" fmla="*/ 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"/>
                    <a:gd name="T16" fmla="*/ 0 h 47"/>
                    <a:gd name="T17" fmla="*/ 46 w 46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" h="47">
                      <a:moveTo>
                        <a:pt x="23" y="0"/>
                      </a:moveTo>
                      <a:lnTo>
                        <a:pt x="46" y="24"/>
                      </a:lnTo>
                      <a:lnTo>
                        <a:pt x="23" y="47"/>
                      </a:lnTo>
                      <a:lnTo>
                        <a:pt x="0" y="2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60" name="Group 76"/>
              <p:cNvGrpSpPr>
                <a:grpSpLocks/>
              </p:cNvGrpSpPr>
              <p:nvPr/>
            </p:nvGrpSpPr>
            <p:grpSpPr bwMode="auto">
              <a:xfrm>
                <a:off x="2936" y="1494"/>
                <a:ext cx="46" cy="46"/>
                <a:chOff x="2936" y="1777"/>
                <a:chExt cx="46" cy="46"/>
              </a:xfrm>
            </p:grpSpPr>
            <p:sp>
              <p:nvSpPr>
                <p:cNvPr id="62568" name="Freeform 74"/>
                <p:cNvSpPr>
                  <a:spLocks/>
                </p:cNvSpPr>
                <p:nvPr/>
              </p:nvSpPr>
              <p:spPr bwMode="auto">
                <a:xfrm>
                  <a:off x="2936" y="177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69" name="Freeform 75"/>
                <p:cNvSpPr>
                  <a:spLocks/>
                </p:cNvSpPr>
                <p:nvPr/>
              </p:nvSpPr>
              <p:spPr bwMode="auto">
                <a:xfrm>
                  <a:off x="2936" y="177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561" name="Rectangle 94"/>
              <p:cNvSpPr>
                <a:spLocks noChangeArrowheads="1"/>
              </p:cNvSpPr>
              <p:nvPr/>
            </p:nvSpPr>
            <p:spPr bwMode="auto">
              <a:xfrm>
                <a:off x="2882" y="2772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60</a:t>
                </a:r>
                <a:endParaRPr lang="en-US" altLang="ja-JP"/>
              </a:p>
            </p:txBody>
          </p:sp>
          <p:grpSp>
            <p:nvGrpSpPr>
              <p:cNvPr id="62562" name="Group 130"/>
              <p:cNvGrpSpPr>
                <a:grpSpLocks/>
              </p:cNvGrpSpPr>
              <p:nvPr/>
            </p:nvGrpSpPr>
            <p:grpSpPr bwMode="auto">
              <a:xfrm>
                <a:off x="2821" y="1502"/>
                <a:ext cx="262" cy="1241"/>
                <a:chOff x="2821" y="1785"/>
                <a:chExt cx="262" cy="1241"/>
              </a:xfrm>
            </p:grpSpPr>
            <p:sp>
              <p:nvSpPr>
                <p:cNvPr id="62566" name="Rectangle 128"/>
                <p:cNvSpPr>
                  <a:spLocks noChangeArrowheads="1"/>
                </p:cNvSpPr>
                <p:nvPr/>
              </p:nvSpPr>
              <p:spPr bwMode="auto">
                <a:xfrm>
                  <a:off x="2821" y="1785"/>
                  <a:ext cx="262" cy="1241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67" name="Rectangle 129"/>
                <p:cNvSpPr>
                  <a:spLocks noChangeArrowheads="1"/>
                </p:cNvSpPr>
                <p:nvPr/>
              </p:nvSpPr>
              <p:spPr bwMode="auto">
                <a:xfrm>
                  <a:off x="2821" y="1785"/>
                  <a:ext cx="262" cy="1241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63" name="Group 185"/>
              <p:cNvGrpSpPr>
                <a:grpSpLocks/>
              </p:cNvGrpSpPr>
              <p:nvPr/>
            </p:nvGrpSpPr>
            <p:grpSpPr bwMode="auto">
              <a:xfrm>
                <a:off x="2936" y="1491"/>
                <a:ext cx="46" cy="46"/>
                <a:chOff x="2936" y="1777"/>
                <a:chExt cx="46" cy="46"/>
              </a:xfrm>
            </p:grpSpPr>
            <p:sp>
              <p:nvSpPr>
                <p:cNvPr id="62564" name="Freeform 183"/>
                <p:cNvSpPr>
                  <a:spLocks/>
                </p:cNvSpPr>
                <p:nvPr/>
              </p:nvSpPr>
              <p:spPr bwMode="auto">
                <a:xfrm>
                  <a:off x="2936" y="177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65" name="Freeform 184"/>
                <p:cNvSpPr>
                  <a:spLocks/>
                </p:cNvSpPr>
                <p:nvPr/>
              </p:nvSpPr>
              <p:spPr bwMode="auto">
                <a:xfrm>
                  <a:off x="2936" y="177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2473" name="Group 236"/>
            <p:cNvGrpSpPr>
              <a:grpSpLocks/>
            </p:cNvGrpSpPr>
            <p:nvPr/>
          </p:nvGrpSpPr>
          <p:grpSpPr bwMode="auto">
            <a:xfrm>
              <a:off x="3526" y="1363"/>
              <a:ext cx="263" cy="1593"/>
              <a:chOff x="3476" y="1340"/>
              <a:chExt cx="263" cy="1593"/>
            </a:xfrm>
          </p:grpSpPr>
          <p:grpSp>
            <p:nvGrpSpPr>
              <p:cNvPr id="62545" name="Group 24"/>
              <p:cNvGrpSpPr>
                <a:grpSpLocks/>
              </p:cNvGrpSpPr>
              <p:nvPr/>
            </p:nvGrpSpPr>
            <p:grpSpPr bwMode="auto">
              <a:xfrm>
                <a:off x="3476" y="1425"/>
                <a:ext cx="263" cy="1318"/>
                <a:chOff x="3476" y="1708"/>
                <a:chExt cx="263" cy="1318"/>
              </a:xfrm>
            </p:grpSpPr>
            <p:sp>
              <p:nvSpPr>
                <p:cNvPr id="62556" name="Rectangle 22"/>
                <p:cNvSpPr>
                  <a:spLocks noChangeArrowheads="1"/>
                </p:cNvSpPr>
                <p:nvPr/>
              </p:nvSpPr>
              <p:spPr bwMode="auto">
                <a:xfrm>
                  <a:off x="3476" y="1708"/>
                  <a:ext cx="263" cy="1318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57" name="Rectangle 23"/>
                <p:cNvSpPr>
                  <a:spLocks noChangeArrowheads="1"/>
                </p:cNvSpPr>
                <p:nvPr/>
              </p:nvSpPr>
              <p:spPr bwMode="auto">
                <a:xfrm>
                  <a:off x="3476" y="1708"/>
                  <a:ext cx="263" cy="1318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46" name="Group 79"/>
              <p:cNvGrpSpPr>
                <a:grpSpLocks/>
              </p:cNvGrpSpPr>
              <p:nvPr/>
            </p:nvGrpSpPr>
            <p:grpSpPr bwMode="auto">
              <a:xfrm>
                <a:off x="3591" y="1340"/>
                <a:ext cx="47" cy="46"/>
                <a:chOff x="3591" y="1623"/>
                <a:chExt cx="47" cy="46"/>
              </a:xfrm>
            </p:grpSpPr>
            <p:sp>
              <p:nvSpPr>
                <p:cNvPr id="62554" name="Freeform 77"/>
                <p:cNvSpPr>
                  <a:spLocks/>
                </p:cNvSpPr>
                <p:nvPr/>
              </p:nvSpPr>
              <p:spPr bwMode="auto">
                <a:xfrm>
                  <a:off x="3591" y="1623"/>
                  <a:ext cx="47" cy="46"/>
                </a:xfrm>
                <a:custGeom>
                  <a:avLst/>
                  <a:gdLst>
                    <a:gd name="T0" fmla="*/ 24 w 47"/>
                    <a:gd name="T1" fmla="*/ 0 h 46"/>
                    <a:gd name="T2" fmla="*/ 47 w 47"/>
                    <a:gd name="T3" fmla="*/ 46 h 46"/>
                    <a:gd name="T4" fmla="*/ 0 w 47"/>
                    <a:gd name="T5" fmla="*/ 46 h 46"/>
                    <a:gd name="T6" fmla="*/ 24 w 47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"/>
                    <a:gd name="T13" fmla="*/ 0 h 46"/>
                    <a:gd name="T14" fmla="*/ 47 w 47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" h="46">
                      <a:moveTo>
                        <a:pt x="24" y="0"/>
                      </a:moveTo>
                      <a:lnTo>
                        <a:pt x="47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55" name="Freeform 78"/>
                <p:cNvSpPr>
                  <a:spLocks/>
                </p:cNvSpPr>
                <p:nvPr/>
              </p:nvSpPr>
              <p:spPr bwMode="auto">
                <a:xfrm>
                  <a:off x="3591" y="1623"/>
                  <a:ext cx="47" cy="46"/>
                </a:xfrm>
                <a:custGeom>
                  <a:avLst/>
                  <a:gdLst>
                    <a:gd name="T0" fmla="*/ 24 w 47"/>
                    <a:gd name="T1" fmla="*/ 0 h 46"/>
                    <a:gd name="T2" fmla="*/ 47 w 47"/>
                    <a:gd name="T3" fmla="*/ 46 h 46"/>
                    <a:gd name="T4" fmla="*/ 0 w 47"/>
                    <a:gd name="T5" fmla="*/ 46 h 46"/>
                    <a:gd name="T6" fmla="*/ 24 w 47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"/>
                    <a:gd name="T13" fmla="*/ 0 h 46"/>
                    <a:gd name="T14" fmla="*/ 47 w 47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" h="46">
                      <a:moveTo>
                        <a:pt x="24" y="0"/>
                      </a:moveTo>
                      <a:lnTo>
                        <a:pt x="47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547" name="Rectangle 95"/>
              <p:cNvSpPr>
                <a:spLocks noChangeArrowheads="1"/>
              </p:cNvSpPr>
              <p:nvPr/>
            </p:nvSpPr>
            <p:spPr bwMode="auto">
              <a:xfrm>
                <a:off x="3538" y="2772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90</a:t>
                </a:r>
                <a:endParaRPr lang="en-US" altLang="ja-JP"/>
              </a:p>
            </p:txBody>
          </p:sp>
          <p:grpSp>
            <p:nvGrpSpPr>
              <p:cNvPr id="62548" name="Group 133"/>
              <p:cNvGrpSpPr>
                <a:grpSpLocks/>
              </p:cNvGrpSpPr>
              <p:nvPr/>
            </p:nvGrpSpPr>
            <p:grpSpPr bwMode="auto">
              <a:xfrm>
                <a:off x="3476" y="1425"/>
                <a:ext cx="263" cy="1318"/>
                <a:chOff x="3476" y="1708"/>
                <a:chExt cx="263" cy="1318"/>
              </a:xfrm>
            </p:grpSpPr>
            <p:sp>
              <p:nvSpPr>
                <p:cNvPr id="62552" name="Rectangle 131"/>
                <p:cNvSpPr>
                  <a:spLocks noChangeArrowheads="1"/>
                </p:cNvSpPr>
                <p:nvPr/>
              </p:nvSpPr>
              <p:spPr bwMode="auto">
                <a:xfrm>
                  <a:off x="3476" y="1708"/>
                  <a:ext cx="263" cy="1318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53" name="Rectangle 132"/>
                <p:cNvSpPr>
                  <a:spLocks noChangeArrowheads="1"/>
                </p:cNvSpPr>
                <p:nvPr/>
              </p:nvSpPr>
              <p:spPr bwMode="auto">
                <a:xfrm>
                  <a:off x="3476" y="1708"/>
                  <a:ext cx="263" cy="1318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49" name="Group 188"/>
              <p:cNvGrpSpPr>
                <a:grpSpLocks/>
              </p:cNvGrpSpPr>
              <p:nvPr/>
            </p:nvGrpSpPr>
            <p:grpSpPr bwMode="auto">
              <a:xfrm>
                <a:off x="3591" y="1340"/>
                <a:ext cx="47" cy="46"/>
                <a:chOff x="3591" y="1623"/>
                <a:chExt cx="47" cy="46"/>
              </a:xfrm>
            </p:grpSpPr>
            <p:sp>
              <p:nvSpPr>
                <p:cNvPr id="62550" name="Freeform 186"/>
                <p:cNvSpPr>
                  <a:spLocks/>
                </p:cNvSpPr>
                <p:nvPr/>
              </p:nvSpPr>
              <p:spPr bwMode="auto">
                <a:xfrm>
                  <a:off x="3591" y="1623"/>
                  <a:ext cx="47" cy="46"/>
                </a:xfrm>
                <a:custGeom>
                  <a:avLst/>
                  <a:gdLst>
                    <a:gd name="T0" fmla="*/ 24 w 47"/>
                    <a:gd name="T1" fmla="*/ 0 h 46"/>
                    <a:gd name="T2" fmla="*/ 47 w 47"/>
                    <a:gd name="T3" fmla="*/ 46 h 46"/>
                    <a:gd name="T4" fmla="*/ 0 w 47"/>
                    <a:gd name="T5" fmla="*/ 46 h 46"/>
                    <a:gd name="T6" fmla="*/ 24 w 47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"/>
                    <a:gd name="T13" fmla="*/ 0 h 46"/>
                    <a:gd name="T14" fmla="*/ 47 w 47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" h="46">
                      <a:moveTo>
                        <a:pt x="24" y="0"/>
                      </a:moveTo>
                      <a:lnTo>
                        <a:pt x="47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51" name="Freeform 187"/>
                <p:cNvSpPr>
                  <a:spLocks/>
                </p:cNvSpPr>
                <p:nvPr/>
              </p:nvSpPr>
              <p:spPr bwMode="auto">
                <a:xfrm>
                  <a:off x="3591" y="1623"/>
                  <a:ext cx="47" cy="46"/>
                </a:xfrm>
                <a:custGeom>
                  <a:avLst/>
                  <a:gdLst>
                    <a:gd name="T0" fmla="*/ 24 w 47"/>
                    <a:gd name="T1" fmla="*/ 0 h 46"/>
                    <a:gd name="T2" fmla="*/ 47 w 47"/>
                    <a:gd name="T3" fmla="*/ 46 h 46"/>
                    <a:gd name="T4" fmla="*/ 0 w 47"/>
                    <a:gd name="T5" fmla="*/ 46 h 46"/>
                    <a:gd name="T6" fmla="*/ 24 w 47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7"/>
                    <a:gd name="T13" fmla="*/ 0 h 46"/>
                    <a:gd name="T14" fmla="*/ 47 w 47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7" h="46">
                      <a:moveTo>
                        <a:pt x="24" y="0"/>
                      </a:moveTo>
                      <a:lnTo>
                        <a:pt x="47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2474" name="Group 237"/>
            <p:cNvGrpSpPr>
              <a:grpSpLocks/>
            </p:cNvGrpSpPr>
            <p:nvPr/>
          </p:nvGrpSpPr>
          <p:grpSpPr bwMode="auto">
            <a:xfrm>
              <a:off x="4343" y="1147"/>
              <a:ext cx="262" cy="1809"/>
              <a:chOff x="4132" y="1124"/>
              <a:chExt cx="262" cy="1809"/>
            </a:xfrm>
          </p:grpSpPr>
          <p:grpSp>
            <p:nvGrpSpPr>
              <p:cNvPr id="62532" name="Group 27"/>
              <p:cNvGrpSpPr>
                <a:grpSpLocks/>
              </p:cNvGrpSpPr>
              <p:nvPr/>
            </p:nvGrpSpPr>
            <p:grpSpPr bwMode="auto">
              <a:xfrm>
                <a:off x="4132" y="1124"/>
                <a:ext cx="262" cy="1619"/>
                <a:chOff x="4132" y="1407"/>
                <a:chExt cx="262" cy="1619"/>
              </a:xfrm>
            </p:grpSpPr>
            <p:sp>
              <p:nvSpPr>
                <p:cNvPr id="62543" name="Rectangle 25"/>
                <p:cNvSpPr>
                  <a:spLocks noChangeArrowheads="1"/>
                </p:cNvSpPr>
                <p:nvPr/>
              </p:nvSpPr>
              <p:spPr bwMode="auto">
                <a:xfrm>
                  <a:off x="4132" y="1407"/>
                  <a:ext cx="262" cy="1619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44" name="Rectangle 26"/>
                <p:cNvSpPr>
                  <a:spLocks noChangeArrowheads="1"/>
                </p:cNvSpPr>
                <p:nvPr/>
              </p:nvSpPr>
              <p:spPr bwMode="auto">
                <a:xfrm>
                  <a:off x="4132" y="1407"/>
                  <a:ext cx="262" cy="1619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33" name="Group 82"/>
              <p:cNvGrpSpPr>
                <a:grpSpLocks/>
              </p:cNvGrpSpPr>
              <p:nvPr/>
            </p:nvGrpSpPr>
            <p:grpSpPr bwMode="auto">
              <a:xfrm>
                <a:off x="4247" y="1224"/>
                <a:ext cx="46" cy="46"/>
                <a:chOff x="4247" y="1507"/>
                <a:chExt cx="46" cy="46"/>
              </a:xfrm>
            </p:grpSpPr>
            <p:sp>
              <p:nvSpPr>
                <p:cNvPr id="62541" name="Freeform 80"/>
                <p:cNvSpPr>
                  <a:spLocks/>
                </p:cNvSpPr>
                <p:nvPr/>
              </p:nvSpPr>
              <p:spPr bwMode="auto">
                <a:xfrm>
                  <a:off x="4247" y="150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42" name="Freeform 81"/>
                <p:cNvSpPr>
                  <a:spLocks/>
                </p:cNvSpPr>
                <p:nvPr/>
              </p:nvSpPr>
              <p:spPr bwMode="auto">
                <a:xfrm>
                  <a:off x="4247" y="150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534" name="Rectangle 96"/>
              <p:cNvSpPr>
                <a:spLocks noChangeArrowheads="1"/>
              </p:cNvSpPr>
              <p:nvPr/>
            </p:nvSpPr>
            <p:spPr bwMode="auto">
              <a:xfrm>
                <a:off x="4155" y="2772"/>
                <a:ext cx="216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120</a:t>
                </a:r>
                <a:endParaRPr lang="en-US" altLang="ja-JP"/>
              </a:p>
            </p:txBody>
          </p:sp>
          <p:grpSp>
            <p:nvGrpSpPr>
              <p:cNvPr id="62535" name="Group 136"/>
              <p:cNvGrpSpPr>
                <a:grpSpLocks/>
              </p:cNvGrpSpPr>
              <p:nvPr/>
            </p:nvGrpSpPr>
            <p:grpSpPr bwMode="auto">
              <a:xfrm>
                <a:off x="4132" y="1124"/>
                <a:ext cx="262" cy="1619"/>
                <a:chOff x="4132" y="1407"/>
                <a:chExt cx="262" cy="1619"/>
              </a:xfrm>
            </p:grpSpPr>
            <p:sp>
              <p:nvSpPr>
                <p:cNvPr id="62539" name="Rectangle 134"/>
                <p:cNvSpPr>
                  <a:spLocks noChangeArrowheads="1"/>
                </p:cNvSpPr>
                <p:nvPr/>
              </p:nvSpPr>
              <p:spPr bwMode="auto">
                <a:xfrm>
                  <a:off x="4132" y="1407"/>
                  <a:ext cx="262" cy="1619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40" name="Rectangle 135"/>
                <p:cNvSpPr>
                  <a:spLocks noChangeArrowheads="1"/>
                </p:cNvSpPr>
                <p:nvPr/>
              </p:nvSpPr>
              <p:spPr bwMode="auto">
                <a:xfrm>
                  <a:off x="4132" y="1407"/>
                  <a:ext cx="262" cy="1619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536" name="Group 191"/>
              <p:cNvGrpSpPr>
                <a:grpSpLocks/>
              </p:cNvGrpSpPr>
              <p:nvPr/>
            </p:nvGrpSpPr>
            <p:grpSpPr bwMode="auto">
              <a:xfrm>
                <a:off x="4247" y="1224"/>
                <a:ext cx="46" cy="46"/>
                <a:chOff x="4247" y="1507"/>
                <a:chExt cx="46" cy="46"/>
              </a:xfrm>
            </p:grpSpPr>
            <p:sp>
              <p:nvSpPr>
                <p:cNvPr id="62537" name="Freeform 189"/>
                <p:cNvSpPr>
                  <a:spLocks/>
                </p:cNvSpPr>
                <p:nvPr/>
              </p:nvSpPr>
              <p:spPr bwMode="auto">
                <a:xfrm>
                  <a:off x="4247" y="150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38" name="Freeform 190"/>
                <p:cNvSpPr>
                  <a:spLocks/>
                </p:cNvSpPr>
                <p:nvPr/>
              </p:nvSpPr>
              <p:spPr bwMode="auto">
                <a:xfrm>
                  <a:off x="4247" y="1507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2475" name="Group 259"/>
            <p:cNvGrpSpPr>
              <a:grpSpLocks/>
            </p:cNvGrpSpPr>
            <p:nvPr/>
          </p:nvGrpSpPr>
          <p:grpSpPr bwMode="auto">
            <a:xfrm>
              <a:off x="884" y="391"/>
              <a:ext cx="364" cy="2450"/>
              <a:chOff x="249" y="368"/>
              <a:chExt cx="364" cy="2450"/>
            </a:xfrm>
          </p:grpSpPr>
          <p:sp>
            <p:nvSpPr>
              <p:cNvPr id="62507" name="Line 29"/>
              <p:cNvSpPr>
                <a:spLocks noChangeShapeType="1"/>
              </p:cNvSpPr>
              <p:nvPr/>
            </p:nvSpPr>
            <p:spPr bwMode="auto">
              <a:xfrm>
                <a:off x="567" y="2750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08" name="Line 30"/>
              <p:cNvSpPr>
                <a:spLocks noChangeShapeType="1"/>
              </p:cNvSpPr>
              <p:nvPr/>
            </p:nvSpPr>
            <p:spPr bwMode="auto">
              <a:xfrm>
                <a:off x="567" y="2465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09" name="Line 31"/>
              <p:cNvSpPr>
                <a:spLocks noChangeShapeType="1"/>
              </p:cNvSpPr>
              <p:nvPr/>
            </p:nvSpPr>
            <p:spPr bwMode="auto">
              <a:xfrm>
                <a:off x="567" y="2179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10" name="Line 32"/>
              <p:cNvSpPr>
                <a:spLocks noChangeShapeType="1"/>
              </p:cNvSpPr>
              <p:nvPr/>
            </p:nvSpPr>
            <p:spPr bwMode="auto">
              <a:xfrm>
                <a:off x="567" y="1894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11" name="Line 33"/>
              <p:cNvSpPr>
                <a:spLocks noChangeShapeType="1"/>
              </p:cNvSpPr>
              <p:nvPr/>
            </p:nvSpPr>
            <p:spPr bwMode="auto">
              <a:xfrm>
                <a:off x="567" y="1609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12" name="Line 34"/>
              <p:cNvSpPr>
                <a:spLocks noChangeShapeType="1"/>
              </p:cNvSpPr>
              <p:nvPr/>
            </p:nvSpPr>
            <p:spPr bwMode="auto">
              <a:xfrm>
                <a:off x="567" y="1316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13" name="Line 35"/>
              <p:cNvSpPr>
                <a:spLocks noChangeShapeType="1"/>
              </p:cNvSpPr>
              <p:nvPr/>
            </p:nvSpPr>
            <p:spPr bwMode="auto">
              <a:xfrm>
                <a:off x="567" y="1030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14" name="Line 36"/>
              <p:cNvSpPr>
                <a:spLocks noChangeShapeType="1"/>
              </p:cNvSpPr>
              <p:nvPr/>
            </p:nvSpPr>
            <p:spPr bwMode="auto">
              <a:xfrm>
                <a:off x="567" y="745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15" name="Rectangle 83"/>
              <p:cNvSpPr>
                <a:spLocks noChangeArrowheads="1"/>
              </p:cNvSpPr>
              <p:nvPr/>
            </p:nvSpPr>
            <p:spPr bwMode="auto">
              <a:xfrm>
                <a:off x="404" y="2657"/>
                <a:ext cx="72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0</a:t>
                </a:r>
                <a:endParaRPr lang="en-US" altLang="ja-JP"/>
              </a:p>
            </p:txBody>
          </p:sp>
          <p:sp>
            <p:nvSpPr>
              <p:cNvPr id="62516" name="Rectangle 84"/>
              <p:cNvSpPr>
                <a:spLocks noChangeArrowheads="1"/>
              </p:cNvSpPr>
              <p:nvPr/>
            </p:nvSpPr>
            <p:spPr bwMode="auto">
              <a:xfrm>
                <a:off x="327" y="2372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20</a:t>
                </a:r>
                <a:endParaRPr lang="en-US" altLang="ja-JP"/>
              </a:p>
            </p:txBody>
          </p:sp>
          <p:sp>
            <p:nvSpPr>
              <p:cNvPr id="62517" name="Rectangle 85"/>
              <p:cNvSpPr>
                <a:spLocks noChangeArrowheads="1"/>
              </p:cNvSpPr>
              <p:nvPr/>
            </p:nvSpPr>
            <p:spPr bwMode="auto">
              <a:xfrm>
                <a:off x="327" y="2087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40</a:t>
                </a:r>
                <a:endParaRPr lang="en-US" altLang="ja-JP"/>
              </a:p>
            </p:txBody>
          </p:sp>
          <p:sp>
            <p:nvSpPr>
              <p:cNvPr id="62518" name="Rectangle 86"/>
              <p:cNvSpPr>
                <a:spLocks noChangeArrowheads="1"/>
              </p:cNvSpPr>
              <p:nvPr/>
            </p:nvSpPr>
            <p:spPr bwMode="auto">
              <a:xfrm>
                <a:off x="327" y="1801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60</a:t>
                </a:r>
                <a:endParaRPr lang="en-US" altLang="ja-JP"/>
              </a:p>
            </p:txBody>
          </p:sp>
          <p:sp>
            <p:nvSpPr>
              <p:cNvPr id="62519" name="Rectangle 87"/>
              <p:cNvSpPr>
                <a:spLocks noChangeArrowheads="1"/>
              </p:cNvSpPr>
              <p:nvPr/>
            </p:nvSpPr>
            <p:spPr bwMode="auto">
              <a:xfrm>
                <a:off x="327" y="1517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80</a:t>
                </a:r>
                <a:endParaRPr lang="en-US" altLang="ja-JP"/>
              </a:p>
            </p:txBody>
          </p:sp>
          <p:sp>
            <p:nvSpPr>
              <p:cNvPr id="62520" name="Rectangle 88"/>
              <p:cNvSpPr>
                <a:spLocks noChangeArrowheads="1"/>
              </p:cNvSpPr>
              <p:nvPr/>
            </p:nvSpPr>
            <p:spPr bwMode="auto">
              <a:xfrm>
                <a:off x="249" y="1223"/>
                <a:ext cx="216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100</a:t>
                </a:r>
                <a:endParaRPr lang="en-US" altLang="ja-JP"/>
              </a:p>
            </p:txBody>
          </p:sp>
          <p:sp>
            <p:nvSpPr>
              <p:cNvPr id="62521" name="Rectangle 89"/>
              <p:cNvSpPr>
                <a:spLocks noChangeArrowheads="1"/>
              </p:cNvSpPr>
              <p:nvPr/>
            </p:nvSpPr>
            <p:spPr bwMode="auto">
              <a:xfrm>
                <a:off x="249" y="938"/>
                <a:ext cx="216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120</a:t>
                </a:r>
                <a:endParaRPr lang="en-US" altLang="ja-JP"/>
              </a:p>
            </p:txBody>
          </p:sp>
          <p:sp>
            <p:nvSpPr>
              <p:cNvPr id="62522" name="Rectangle 90"/>
              <p:cNvSpPr>
                <a:spLocks noChangeArrowheads="1"/>
              </p:cNvSpPr>
              <p:nvPr/>
            </p:nvSpPr>
            <p:spPr bwMode="auto">
              <a:xfrm>
                <a:off x="249" y="653"/>
                <a:ext cx="216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140</a:t>
                </a:r>
                <a:endParaRPr lang="en-US" altLang="ja-JP"/>
              </a:p>
            </p:txBody>
          </p:sp>
          <p:sp>
            <p:nvSpPr>
              <p:cNvPr id="62523" name="Rectangle 91"/>
              <p:cNvSpPr>
                <a:spLocks noChangeArrowheads="1"/>
              </p:cNvSpPr>
              <p:nvPr/>
            </p:nvSpPr>
            <p:spPr bwMode="auto">
              <a:xfrm>
                <a:off x="249" y="368"/>
                <a:ext cx="216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160</a:t>
                </a:r>
                <a:endParaRPr lang="en-US" altLang="ja-JP"/>
              </a:p>
            </p:txBody>
          </p:sp>
          <p:sp>
            <p:nvSpPr>
              <p:cNvPr id="62524" name="Line 138"/>
              <p:cNvSpPr>
                <a:spLocks noChangeShapeType="1"/>
              </p:cNvSpPr>
              <p:nvPr/>
            </p:nvSpPr>
            <p:spPr bwMode="auto">
              <a:xfrm>
                <a:off x="567" y="2750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25" name="Line 139"/>
              <p:cNvSpPr>
                <a:spLocks noChangeShapeType="1"/>
              </p:cNvSpPr>
              <p:nvPr/>
            </p:nvSpPr>
            <p:spPr bwMode="auto">
              <a:xfrm>
                <a:off x="567" y="2465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26" name="Line 140"/>
              <p:cNvSpPr>
                <a:spLocks noChangeShapeType="1"/>
              </p:cNvSpPr>
              <p:nvPr/>
            </p:nvSpPr>
            <p:spPr bwMode="auto">
              <a:xfrm>
                <a:off x="567" y="2179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27" name="Line 141"/>
              <p:cNvSpPr>
                <a:spLocks noChangeShapeType="1"/>
              </p:cNvSpPr>
              <p:nvPr/>
            </p:nvSpPr>
            <p:spPr bwMode="auto">
              <a:xfrm>
                <a:off x="567" y="1894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28" name="Line 142"/>
              <p:cNvSpPr>
                <a:spLocks noChangeShapeType="1"/>
              </p:cNvSpPr>
              <p:nvPr/>
            </p:nvSpPr>
            <p:spPr bwMode="auto">
              <a:xfrm>
                <a:off x="567" y="1609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29" name="Line 143"/>
              <p:cNvSpPr>
                <a:spLocks noChangeShapeType="1"/>
              </p:cNvSpPr>
              <p:nvPr/>
            </p:nvSpPr>
            <p:spPr bwMode="auto">
              <a:xfrm>
                <a:off x="567" y="1316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30" name="Line 144"/>
              <p:cNvSpPr>
                <a:spLocks noChangeShapeType="1"/>
              </p:cNvSpPr>
              <p:nvPr/>
            </p:nvSpPr>
            <p:spPr bwMode="auto">
              <a:xfrm>
                <a:off x="567" y="1030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531" name="Line 145"/>
              <p:cNvSpPr>
                <a:spLocks noChangeShapeType="1"/>
              </p:cNvSpPr>
              <p:nvPr/>
            </p:nvSpPr>
            <p:spPr bwMode="auto">
              <a:xfrm>
                <a:off x="567" y="745"/>
                <a:ext cx="46" cy="0"/>
              </a:xfrm>
              <a:prstGeom prst="line">
                <a:avLst/>
              </a:pr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62476" name="Rectangle 201"/>
            <p:cNvSpPr>
              <a:spLocks noChangeArrowheads="1"/>
            </p:cNvSpPr>
            <p:nvPr/>
          </p:nvSpPr>
          <p:spPr bwMode="auto">
            <a:xfrm>
              <a:off x="1180" y="2795"/>
              <a:ext cx="7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  <a:latin typeface="Arial Unicode MS" pitchFamily="50" charset="-128"/>
                </a:rPr>
                <a:t>0</a:t>
              </a:r>
              <a:endParaRPr lang="en-US" altLang="ja-JP"/>
            </a:p>
          </p:txBody>
        </p:sp>
        <p:sp>
          <p:nvSpPr>
            <p:cNvPr id="62477" name="Rectangle 206"/>
            <p:cNvSpPr>
              <a:spLocks noChangeArrowheads="1"/>
            </p:cNvSpPr>
            <p:nvPr/>
          </p:nvSpPr>
          <p:spPr bwMode="auto">
            <a:xfrm>
              <a:off x="1617" y="2954"/>
              <a:ext cx="246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ja-JP" sz="2400">
                  <a:solidFill>
                    <a:srgbClr val="000000"/>
                  </a:solidFill>
                </a:rPr>
                <a:t>Pressure Holding Time [sec.]</a:t>
              </a:r>
              <a:endParaRPr lang="en-US" altLang="ja-JP" sz="2400"/>
            </a:p>
          </p:txBody>
        </p:sp>
        <p:sp>
          <p:nvSpPr>
            <p:cNvPr id="62478" name="Rectangle 207"/>
            <p:cNvSpPr>
              <a:spLocks noChangeArrowheads="1"/>
            </p:cNvSpPr>
            <p:nvPr/>
          </p:nvSpPr>
          <p:spPr bwMode="auto">
            <a:xfrm rot="-5400000">
              <a:off x="-282" y="1526"/>
              <a:ext cx="193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altLang="ja-JP" sz="2400">
                  <a:solidFill>
                    <a:srgbClr val="000000"/>
                  </a:solidFill>
                </a:rPr>
                <a:t>Pattern Height [</a:t>
              </a:r>
              <a:r>
                <a:rPr lang="en-US" altLang="ja-JP" sz="24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altLang="ja-JP" sz="2400">
                  <a:solidFill>
                    <a:srgbClr val="000000"/>
                  </a:solidFill>
                </a:rPr>
                <a:t>m]</a:t>
              </a:r>
              <a:endParaRPr lang="en-US" altLang="ja-JP" sz="2400"/>
            </a:p>
          </p:txBody>
        </p:sp>
        <p:grpSp>
          <p:nvGrpSpPr>
            <p:cNvPr id="62479" name="Group 238"/>
            <p:cNvGrpSpPr>
              <a:grpSpLocks/>
            </p:cNvGrpSpPr>
            <p:nvPr/>
          </p:nvGrpSpPr>
          <p:grpSpPr bwMode="auto">
            <a:xfrm>
              <a:off x="1362" y="595"/>
              <a:ext cx="1093" cy="450"/>
              <a:chOff x="1224" y="1162"/>
              <a:chExt cx="1093" cy="450"/>
            </a:xfrm>
          </p:grpSpPr>
          <p:grpSp>
            <p:nvGrpSpPr>
              <p:cNvPr id="62495" name="Group 212"/>
              <p:cNvGrpSpPr>
                <a:grpSpLocks/>
              </p:cNvGrpSpPr>
              <p:nvPr/>
            </p:nvGrpSpPr>
            <p:grpSpPr bwMode="auto">
              <a:xfrm>
                <a:off x="1224" y="1162"/>
                <a:ext cx="1093" cy="450"/>
                <a:chOff x="1362" y="774"/>
                <a:chExt cx="2075" cy="556"/>
              </a:xfrm>
            </p:grpSpPr>
            <p:sp>
              <p:nvSpPr>
                <p:cNvPr id="62505" name="Rectangle 210"/>
                <p:cNvSpPr>
                  <a:spLocks noChangeArrowheads="1"/>
                </p:cNvSpPr>
                <p:nvPr/>
              </p:nvSpPr>
              <p:spPr bwMode="auto">
                <a:xfrm>
                  <a:off x="1362" y="774"/>
                  <a:ext cx="2075" cy="55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06" name="Rectangle 211"/>
                <p:cNvSpPr>
                  <a:spLocks noChangeArrowheads="1"/>
                </p:cNvSpPr>
                <p:nvPr/>
              </p:nvSpPr>
              <p:spPr bwMode="auto">
                <a:xfrm>
                  <a:off x="1362" y="774"/>
                  <a:ext cx="2075" cy="556"/>
                </a:xfrm>
                <a:prstGeom prst="rect">
                  <a:avLst/>
                </a:prstGeom>
                <a:noFill/>
                <a:ln w="1588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496" name="Group 215"/>
              <p:cNvGrpSpPr>
                <a:grpSpLocks/>
              </p:cNvGrpSpPr>
              <p:nvPr/>
            </p:nvGrpSpPr>
            <p:grpSpPr bwMode="auto">
              <a:xfrm>
                <a:off x="1292" y="1253"/>
                <a:ext cx="208" cy="92"/>
                <a:chOff x="1424" y="836"/>
                <a:chExt cx="208" cy="92"/>
              </a:xfrm>
            </p:grpSpPr>
            <p:sp>
              <p:nvSpPr>
                <p:cNvPr id="62503" name="Rectangle 213"/>
                <p:cNvSpPr>
                  <a:spLocks noChangeArrowheads="1"/>
                </p:cNvSpPr>
                <p:nvPr/>
              </p:nvSpPr>
              <p:spPr bwMode="auto">
                <a:xfrm>
                  <a:off x="1424" y="836"/>
                  <a:ext cx="208" cy="92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04" name="Rectangle 214"/>
                <p:cNvSpPr>
                  <a:spLocks noChangeArrowheads="1"/>
                </p:cNvSpPr>
                <p:nvPr/>
              </p:nvSpPr>
              <p:spPr bwMode="auto">
                <a:xfrm>
                  <a:off x="1424" y="836"/>
                  <a:ext cx="208" cy="92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497" name="Rectangle 216"/>
              <p:cNvSpPr>
                <a:spLocks noChangeArrowheads="1"/>
              </p:cNvSpPr>
              <p:nvPr/>
            </p:nvSpPr>
            <p:spPr bwMode="auto">
              <a:xfrm>
                <a:off x="1540" y="1207"/>
                <a:ext cx="728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Experiment</a:t>
                </a:r>
                <a:endParaRPr lang="en-US" altLang="ja-JP"/>
              </a:p>
            </p:txBody>
          </p:sp>
          <p:sp>
            <p:nvSpPr>
              <p:cNvPr id="62498" name="Line 222"/>
              <p:cNvSpPr>
                <a:spLocks noChangeShapeType="1"/>
              </p:cNvSpPr>
              <p:nvPr/>
            </p:nvSpPr>
            <p:spPr bwMode="auto">
              <a:xfrm>
                <a:off x="1292" y="1502"/>
                <a:ext cx="20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62499" name="Group 225"/>
              <p:cNvGrpSpPr>
                <a:grpSpLocks/>
              </p:cNvGrpSpPr>
              <p:nvPr/>
            </p:nvGrpSpPr>
            <p:grpSpPr bwMode="auto">
              <a:xfrm>
                <a:off x="1360" y="1479"/>
                <a:ext cx="46" cy="46"/>
                <a:chOff x="1501" y="1206"/>
                <a:chExt cx="46" cy="46"/>
              </a:xfrm>
            </p:grpSpPr>
            <p:sp>
              <p:nvSpPr>
                <p:cNvPr id="62501" name="Freeform 223"/>
                <p:cNvSpPr>
                  <a:spLocks/>
                </p:cNvSpPr>
                <p:nvPr/>
              </p:nvSpPr>
              <p:spPr bwMode="auto">
                <a:xfrm>
                  <a:off x="1501" y="1206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02" name="Freeform 224"/>
                <p:cNvSpPr>
                  <a:spLocks/>
                </p:cNvSpPr>
                <p:nvPr/>
              </p:nvSpPr>
              <p:spPr bwMode="auto">
                <a:xfrm>
                  <a:off x="1501" y="1206"/>
                  <a:ext cx="46" cy="46"/>
                </a:xfrm>
                <a:custGeom>
                  <a:avLst/>
                  <a:gdLst>
                    <a:gd name="T0" fmla="*/ 23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3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3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500" name="Rectangle 226"/>
              <p:cNvSpPr>
                <a:spLocks noChangeArrowheads="1"/>
              </p:cNvSpPr>
              <p:nvPr/>
            </p:nvSpPr>
            <p:spPr bwMode="auto">
              <a:xfrm>
                <a:off x="1565" y="1412"/>
                <a:ext cx="672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Simulation</a:t>
                </a:r>
                <a:endParaRPr lang="en-US" altLang="ja-JP"/>
              </a:p>
            </p:txBody>
          </p:sp>
        </p:grpSp>
        <p:grpSp>
          <p:nvGrpSpPr>
            <p:cNvPr id="62480" name="Group 235"/>
            <p:cNvGrpSpPr>
              <a:grpSpLocks/>
            </p:cNvGrpSpPr>
            <p:nvPr/>
          </p:nvGrpSpPr>
          <p:grpSpPr bwMode="auto">
            <a:xfrm>
              <a:off x="1407" y="2095"/>
              <a:ext cx="263" cy="861"/>
              <a:chOff x="1519" y="2072"/>
              <a:chExt cx="263" cy="861"/>
            </a:xfrm>
          </p:grpSpPr>
          <p:grpSp>
            <p:nvGrpSpPr>
              <p:cNvPr id="62485" name="Group 70"/>
              <p:cNvGrpSpPr>
                <a:grpSpLocks/>
              </p:cNvGrpSpPr>
              <p:nvPr/>
            </p:nvGrpSpPr>
            <p:grpSpPr bwMode="auto">
              <a:xfrm>
                <a:off x="1624" y="2072"/>
                <a:ext cx="46" cy="46"/>
                <a:chOff x="1624" y="2355"/>
                <a:chExt cx="46" cy="46"/>
              </a:xfrm>
            </p:grpSpPr>
            <p:sp>
              <p:nvSpPr>
                <p:cNvPr id="62493" name="Freeform 68"/>
                <p:cNvSpPr>
                  <a:spLocks/>
                </p:cNvSpPr>
                <p:nvPr/>
              </p:nvSpPr>
              <p:spPr bwMode="auto">
                <a:xfrm>
                  <a:off x="1624" y="2355"/>
                  <a:ext cx="46" cy="46"/>
                </a:xfrm>
                <a:custGeom>
                  <a:avLst/>
                  <a:gdLst>
                    <a:gd name="T0" fmla="*/ 24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4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4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494" name="Freeform 69"/>
                <p:cNvSpPr>
                  <a:spLocks/>
                </p:cNvSpPr>
                <p:nvPr/>
              </p:nvSpPr>
              <p:spPr bwMode="auto">
                <a:xfrm>
                  <a:off x="1624" y="2355"/>
                  <a:ext cx="46" cy="46"/>
                </a:xfrm>
                <a:custGeom>
                  <a:avLst/>
                  <a:gdLst>
                    <a:gd name="T0" fmla="*/ 24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4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4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486" name="Group 179"/>
              <p:cNvGrpSpPr>
                <a:grpSpLocks/>
              </p:cNvGrpSpPr>
              <p:nvPr/>
            </p:nvGrpSpPr>
            <p:grpSpPr bwMode="auto">
              <a:xfrm>
                <a:off x="1624" y="2072"/>
                <a:ext cx="46" cy="46"/>
                <a:chOff x="1624" y="2355"/>
                <a:chExt cx="46" cy="46"/>
              </a:xfrm>
            </p:grpSpPr>
            <p:sp>
              <p:nvSpPr>
                <p:cNvPr id="62491" name="Freeform 177"/>
                <p:cNvSpPr>
                  <a:spLocks/>
                </p:cNvSpPr>
                <p:nvPr/>
              </p:nvSpPr>
              <p:spPr bwMode="auto">
                <a:xfrm>
                  <a:off x="1624" y="2355"/>
                  <a:ext cx="46" cy="46"/>
                </a:xfrm>
                <a:custGeom>
                  <a:avLst/>
                  <a:gdLst>
                    <a:gd name="T0" fmla="*/ 24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4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4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492" name="Freeform 178"/>
                <p:cNvSpPr>
                  <a:spLocks/>
                </p:cNvSpPr>
                <p:nvPr/>
              </p:nvSpPr>
              <p:spPr bwMode="auto">
                <a:xfrm>
                  <a:off x="1624" y="2355"/>
                  <a:ext cx="46" cy="46"/>
                </a:xfrm>
                <a:custGeom>
                  <a:avLst/>
                  <a:gdLst>
                    <a:gd name="T0" fmla="*/ 24 w 46"/>
                    <a:gd name="T1" fmla="*/ 0 h 46"/>
                    <a:gd name="T2" fmla="*/ 46 w 46"/>
                    <a:gd name="T3" fmla="*/ 46 h 46"/>
                    <a:gd name="T4" fmla="*/ 0 w 46"/>
                    <a:gd name="T5" fmla="*/ 46 h 46"/>
                    <a:gd name="T6" fmla="*/ 24 w 46"/>
                    <a:gd name="T7" fmla="*/ 0 h 4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6"/>
                    <a:gd name="T13" fmla="*/ 0 h 46"/>
                    <a:gd name="T14" fmla="*/ 46 w 46"/>
                    <a:gd name="T15" fmla="*/ 46 h 4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6" h="46">
                      <a:moveTo>
                        <a:pt x="24" y="0"/>
                      </a:moveTo>
                      <a:lnTo>
                        <a:pt x="46" y="46"/>
                      </a:lnTo>
                      <a:lnTo>
                        <a:pt x="0" y="4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 w="12700" cap="rnd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2487" name="Group 124"/>
              <p:cNvGrpSpPr>
                <a:grpSpLocks/>
              </p:cNvGrpSpPr>
              <p:nvPr/>
            </p:nvGrpSpPr>
            <p:grpSpPr bwMode="auto">
              <a:xfrm>
                <a:off x="1519" y="2251"/>
                <a:ext cx="263" cy="494"/>
                <a:chOff x="1508" y="2532"/>
                <a:chExt cx="263" cy="494"/>
              </a:xfrm>
            </p:grpSpPr>
            <p:sp>
              <p:nvSpPr>
                <p:cNvPr id="62489" name="Rectangle 122"/>
                <p:cNvSpPr>
                  <a:spLocks noChangeArrowheads="1"/>
                </p:cNvSpPr>
                <p:nvPr/>
              </p:nvSpPr>
              <p:spPr bwMode="auto">
                <a:xfrm>
                  <a:off x="1508" y="2532"/>
                  <a:ext cx="263" cy="494"/>
                </a:xfrm>
                <a:prstGeom prst="rect">
                  <a:avLst/>
                </a:prstGeom>
                <a:solidFill>
                  <a:srgbClr val="993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490" name="Rectangle 123"/>
                <p:cNvSpPr>
                  <a:spLocks noChangeArrowheads="1"/>
                </p:cNvSpPr>
                <p:nvPr/>
              </p:nvSpPr>
              <p:spPr bwMode="auto">
                <a:xfrm>
                  <a:off x="1508" y="2532"/>
                  <a:ext cx="263" cy="494"/>
                </a:xfrm>
                <a:prstGeom prst="rect">
                  <a:avLst/>
                </a:prstGeom>
                <a:noFill/>
                <a:ln w="12700" cap="rnd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62488" name="Rectangle 230"/>
              <p:cNvSpPr>
                <a:spLocks noChangeArrowheads="1"/>
              </p:cNvSpPr>
              <p:nvPr/>
            </p:nvSpPr>
            <p:spPr bwMode="auto">
              <a:xfrm>
                <a:off x="1578" y="2772"/>
                <a:ext cx="144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>
                    <a:solidFill>
                      <a:srgbClr val="000000"/>
                    </a:solidFill>
                    <a:latin typeface="Arial Unicode MS" pitchFamily="50" charset="-128"/>
                  </a:rPr>
                  <a:t>10</a:t>
                </a:r>
                <a:endParaRPr lang="en-US" altLang="ja-JP"/>
              </a:p>
            </p:txBody>
          </p:sp>
        </p:grpSp>
        <p:grpSp>
          <p:nvGrpSpPr>
            <p:cNvPr id="62481" name="Group 254"/>
            <p:cNvGrpSpPr>
              <a:grpSpLocks/>
            </p:cNvGrpSpPr>
            <p:nvPr/>
          </p:nvGrpSpPr>
          <p:grpSpPr bwMode="auto">
            <a:xfrm>
              <a:off x="1180" y="2748"/>
              <a:ext cx="46" cy="47"/>
              <a:chOff x="2280" y="2000"/>
              <a:chExt cx="46" cy="47"/>
            </a:xfrm>
          </p:grpSpPr>
          <p:sp>
            <p:nvSpPr>
              <p:cNvPr id="62483" name="Freeform 255"/>
              <p:cNvSpPr>
                <a:spLocks/>
              </p:cNvSpPr>
              <p:nvPr/>
            </p:nvSpPr>
            <p:spPr bwMode="auto">
              <a:xfrm>
                <a:off x="2280" y="2000"/>
                <a:ext cx="46" cy="47"/>
              </a:xfrm>
              <a:custGeom>
                <a:avLst/>
                <a:gdLst>
                  <a:gd name="T0" fmla="*/ 23 w 46"/>
                  <a:gd name="T1" fmla="*/ 0 h 47"/>
                  <a:gd name="T2" fmla="*/ 46 w 46"/>
                  <a:gd name="T3" fmla="*/ 47 h 47"/>
                  <a:gd name="T4" fmla="*/ 0 w 46"/>
                  <a:gd name="T5" fmla="*/ 47 h 47"/>
                  <a:gd name="T6" fmla="*/ 23 w 4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47"/>
                  <a:gd name="T14" fmla="*/ 46 w 46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47">
                    <a:moveTo>
                      <a:pt x="23" y="0"/>
                    </a:moveTo>
                    <a:lnTo>
                      <a:pt x="46" y="47"/>
                    </a:lnTo>
                    <a:lnTo>
                      <a:pt x="0" y="4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484" name="Freeform 256"/>
              <p:cNvSpPr>
                <a:spLocks/>
              </p:cNvSpPr>
              <p:nvPr/>
            </p:nvSpPr>
            <p:spPr bwMode="auto">
              <a:xfrm>
                <a:off x="2280" y="2000"/>
                <a:ext cx="46" cy="47"/>
              </a:xfrm>
              <a:custGeom>
                <a:avLst/>
                <a:gdLst>
                  <a:gd name="T0" fmla="*/ 23 w 46"/>
                  <a:gd name="T1" fmla="*/ 0 h 47"/>
                  <a:gd name="T2" fmla="*/ 46 w 46"/>
                  <a:gd name="T3" fmla="*/ 47 h 47"/>
                  <a:gd name="T4" fmla="*/ 0 w 46"/>
                  <a:gd name="T5" fmla="*/ 47 h 47"/>
                  <a:gd name="T6" fmla="*/ 23 w 4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47"/>
                  <a:gd name="T14" fmla="*/ 46 w 46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47">
                    <a:moveTo>
                      <a:pt x="23" y="0"/>
                    </a:moveTo>
                    <a:lnTo>
                      <a:pt x="46" y="47"/>
                    </a:lnTo>
                    <a:lnTo>
                      <a:pt x="0" y="4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 cap="rnd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62482" name="Freeform 257"/>
            <p:cNvSpPr>
              <a:spLocks/>
            </p:cNvSpPr>
            <p:nvPr/>
          </p:nvSpPr>
          <p:spPr bwMode="auto">
            <a:xfrm>
              <a:off x="1203" y="1276"/>
              <a:ext cx="3266" cy="1497"/>
            </a:xfrm>
            <a:custGeom>
              <a:avLst/>
              <a:gdLst>
                <a:gd name="T0" fmla="*/ 0 w 3266"/>
                <a:gd name="T1" fmla="*/ 1497 h 1497"/>
                <a:gd name="T2" fmla="*/ 335 w 3266"/>
                <a:gd name="T3" fmla="*/ 856 h 1497"/>
                <a:gd name="T4" fmla="*/ 903 w 3266"/>
                <a:gd name="T5" fmla="*/ 498 h 1497"/>
                <a:gd name="T6" fmla="*/ 1666 w 3266"/>
                <a:gd name="T7" fmla="*/ 249 h 1497"/>
                <a:gd name="T8" fmla="*/ 2468 w 3266"/>
                <a:gd name="T9" fmla="*/ 117 h 1497"/>
                <a:gd name="T10" fmla="*/ 3266 w 3266"/>
                <a:gd name="T11" fmla="*/ 0 h 14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66"/>
                <a:gd name="T19" fmla="*/ 0 h 1497"/>
                <a:gd name="T20" fmla="*/ 3266 w 3266"/>
                <a:gd name="T21" fmla="*/ 1497 h 14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66" h="1497">
                  <a:moveTo>
                    <a:pt x="0" y="1497"/>
                  </a:moveTo>
                  <a:cubicBezTo>
                    <a:pt x="56" y="1390"/>
                    <a:pt x="184" y="1023"/>
                    <a:pt x="335" y="856"/>
                  </a:cubicBezTo>
                  <a:cubicBezTo>
                    <a:pt x="486" y="689"/>
                    <a:pt x="681" y="599"/>
                    <a:pt x="903" y="498"/>
                  </a:cubicBezTo>
                  <a:cubicBezTo>
                    <a:pt x="1125" y="397"/>
                    <a:pt x="1405" y="312"/>
                    <a:pt x="1666" y="249"/>
                  </a:cubicBezTo>
                  <a:cubicBezTo>
                    <a:pt x="1927" y="186"/>
                    <a:pt x="2201" y="158"/>
                    <a:pt x="2468" y="117"/>
                  </a:cubicBezTo>
                  <a:cubicBezTo>
                    <a:pt x="2735" y="76"/>
                    <a:pt x="3100" y="24"/>
                    <a:pt x="3266" y="0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2085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Previous Work (Summary)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Time evolutional deformation behavior was successfully simulated with </a:t>
            </a:r>
            <a:r>
              <a:rPr lang="en-US" altLang="ja-JP" dirty="0">
                <a:solidFill>
                  <a:srgbClr val="FF0000"/>
                </a:solidFill>
              </a:rPr>
              <a:t>FEM</a:t>
            </a:r>
            <a:r>
              <a:rPr lang="en-US" altLang="ja-JP" dirty="0"/>
              <a:t> in cases of line-and-space patterning. </a:t>
            </a:r>
          </a:p>
          <a:p>
            <a:r>
              <a:rPr kumimoji="1" lang="en-US" altLang="ja-JP" dirty="0"/>
              <a:t>The </a:t>
            </a:r>
            <a:r>
              <a:rPr kumimoji="1" lang="en-US" altLang="ja-JP" dirty="0">
                <a:solidFill>
                  <a:srgbClr val="008000"/>
                </a:solidFill>
              </a:rPr>
              <a:t>thermo-viscoelastic</a:t>
            </a:r>
            <a:r>
              <a:rPr kumimoji="1" lang="en-US" altLang="ja-JP" dirty="0"/>
              <a:t> constitutive model we chose was appropriate.</a:t>
            </a:r>
          </a:p>
          <a:p>
            <a:r>
              <a:rPr lang="en-US" altLang="ja-JP" dirty="0"/>
              <a:t>It has potential to simulate any deformation in thermal </a:t>
            </a:r>
            <a:r>
              <a:rPr lang="en-US" altLang="ja-JP" dirty="0" err="1"/>
              <a:t>nanoimprintings</a:t>
            </a:r>
            <a:r>
              <a:rPr lang="en-US" altLang="ja-JP" dirty="0"/>
              <a:t>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3826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Objective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altLang="ja-JP" dirty="0"/>
              <a:t>Our previous work hit the wall…</a:t>
            </a:r>
          </a:p>
          <a:p>
            <a:pPr>
              <a:defRPr/>
            </a:pPr>
            <a:r>
              <a:rPr lang="en-US" altLang="ja-JP" dirty="0"/>
              <a:t>In practical applications,</a:t>
            </a:r>
            <a:br>
              <a:rPr lang="en-US" altLang="ja-JP" dirty="0"/>
            </a:br>
            <a:r>
              <a:rPr lang="en-US" altLang="ja-JP" dirty="0">
                <a:solidFill>
                  <a:srgbClr val="0000FF"/>
                </a:solidFill>
              </a:rPr>
              <a:t>AR over 1 is not uncommon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(even AR&gt;3 is usual.)</a:t>
            </a:r>
            <a:endParaRPr lang="en-US" altLang="ja-JP" sz="2800" dirty="0"/>
          </a:p>
          <a:p>
            <a:pPr>
              <a:defRPr/>
            </a:pPr>
            <a:r>
              <a:rPr lang="en-US" altLang="ja-JP" dirty="0"/>
              <a:t>FEM cannot treat the extremely large deformation without adaptive meshing.  (</a:t>
            </a:r>
            <a:r>
              <a:rPr lang="en-US" altLang="ja-JP" dirty="0">
                <a:solidFill>
                  <a:srgbClr val="0000FF"/>
                </a:solidFill>
              </a:rPr>
              <a:t>Adaptive meshing is difficult</a:t>
            </a:r>
            <a:r>
              <a:rPr lang="en-US" altLang="ja-JP" dirty="0"/>
              <a:t> to implement.)</a:t>
            </a:r>
            <a:endParaRPr lang="ja-JP" altLang="en-US" sz="1000" dirty="0"/>
          </a:p>
          <a:p>
            <a:pPr>
              <a:buFont typeface="Wingdings" pitchFamily="2" charset="2"/>
              <a:buNone/>
              <a:defRPr/>
            </a:pPr>
            <a:r>
              <a:rPr lang="en-US" altLang="ja-JP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Objective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altLang="ja-JP" dirty="0">
                <a:solidFill>
                  <a:srgbClr val="FF0000"/>
                </a:solidFill>
              </a:rPr>
              <a:t>Development of a </a:t>
            </a:r>
            <a:r>
              <a:rPr lang="en-US" altLang="ja-JP" b="1" u="sng" dirty="0" err="1">
                <a:solidFill>
                  <a:srgbClr val="FF0000"/>
                </a:solidFill>
              </a:rPr>
              <a:t>meshfree</a:t>
            </a:r>
            <a:r>
              <a:rPr lang="en-US" altLang="ja-JP" dirty="0">
                <a:solidFill>
                  <a:srgbClr val="FF0000"/>
                </a:solidFill>
              </a:rPr>
              <a:t> method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for viscoelastic large deformation analysis</a:t>
            </a:r>
            <a:endParaRPr lang="ja-JP" altLang="en-US" dirty="0"/>
          </a:p>
          <a:p>
            <a:pPr algn="ctr">
              <a:buFont typeface="Wingdings" pitchFamily="2" charset="2"/>
              <a:buNone/>
              <a:defRPr/>
            </a:pPr>
            <a:r>
              <a:rPr lang="en-US" altLang="ja-JP" sz="2000" dirty="0">
                <a:solidFill>
                  <a:srgbClr val="0000FF"/>
                </a:solidFill>
              </a:rPr>
              <a:t>(utilize it for thermal nanoimprint process optimization in the future)</a:t>
            </a:r>
            <a:endParaRPr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 t="43605" b="14536"/>
          <a:stretch>
            <a:fillRect/>
          </a:stretch>
        </p:blipFill>
        <p:spPr bwMode="auto">
          <a:xfrm>
            <a:off x="6300788" y="1089025"/>
            <a:ext cx="247808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920588" y="265521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Hiral</a:t>
            </a:r>
            <a:r>
              <a:rPr kumimoji="1" lang="en-US" altLang="ja-JP" dirty="0"/>
              <a:t> et. al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Difference between FEM and Meshfree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Way of domain integration</a:t>
            </a:r>
          </a:p>
          <a:p>
            <a:pPr lvl="1"/>
            <a:r>
              <a:rPr lang="en-US" altLang="ja-JP" dirty="0"/>
              <a:t>FEM (element base)</a:t>
            </a:r>
            <a:endParaRPr kumimoji="1" lang="en-US" altLang="ja-JP" dirty="0"/>
          </a:p>
          <a:p>
            <a:pPr marL="457200" lvl="1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15043" y="2290672"/>
            <a:ext cx="1624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integration</a:t>
            </a:r>
            <a:br>
              <a:rPr kumimoji="1" lang="en-US" altLang="ja-JP" sz="2400" dirty="0"/>
            </a:br>
            <a:r>
              <a:rPr kumimoji="1" lang="en-US" altLang="ja-JP" sz="2400" dirty="0"/>
              <a:t>point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38674" y="175784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OK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14755" y="338399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BAD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62411" y="3773365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concave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86935" y="5359365"/>
            <a:ext cx="158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volumetric</a:t>
            </a:r>
            <a:br>
              <a:rPr kumimoji="1" lang="en-US" altLang="ja-JP" sz="2400" dirty="0"/>
            </a:br>
            <a:r>
              <a:rPr kumimoji="1" lang="en-US" altLang="ja-JP" sz="2400" dirty="0"/>
              <a:t>locking</a:t>
            </a:r>
            <a:endParaRPr kumimoji="1" lang="ja-JP" altLang="en-US" sz="2400" dirty="0"/>
          </a:p>
        </p:txBody>
      </p:sp>
      <p:grpSp>
        <p:nvGrpSpPr>
          <p:cNvPr id="13" name="グループ化 12"/>
          <p:cNvGrpSpPr>
            <a:grpSpLocks noChangeAspect="1"/>
          </p:cNvGrpSpPr>
          <p:nvPr/>
        </p:nvGrpSpPr>
        <p:grpSpPr>
          <a:xfrm>
            <a:off x="2546773" y="1828618"/>
            <a:ext cx="1751633" cy="1230718"/>
            <a:chOff x="2546775" y="1828621"/>
            <a:chExt cx="1459698" cy="1025598"/>
          </a:xfrm>
        </p:grpSpPr>
        <p:sp>
          <p:nvSpPr>
            <p:cNvPr id="5" name="フリーフォーム 4"/>
            <p:cNvSpPr>
              <a:spLocks noChangeAspect="1"/>
            </p:cNvSpPr>
            <p:nvPr/>
          </p:nvSpPr>
          <p:spPr>
            <a:xfrm>
              <a:off x="2601888" y="1873618"/>
              <a:ext cx="1359585" cy="938463"/>
            </a:xfrm>
            <a:custGeom>
              <a:avLst/>
              <a:gdLst>
                <a:gd name="connsiteX0" fmla="*/ 300790 w 1227221"/>
                <a:gd name="connsiteY0" fmla="*/ 0 h 842210"/>
                <a:gd name="connsiteX1" fmla="*/ 1227221 w 1227221"/>
                <a:gd name="connsiteY1" fmla="*/ 204537 h 842210"/>
                <a:gd name="connsiteX2" fmla="*/ 854242 w 1227221"/>
                <a:gd name="connsiteY2" fmla="*/ 842210 h 842210"/>
                <a:gd name="connsiteX3" fmla="*/ 0 w 1227221"/>
                <a:gd name="connsiteY3" fmla="*/ 782053 h 842210"/>
                <a:gd name="connsiteX0" fmla="*/ 132348 w 1058779"/>
                <a:gd name="connsiteY0" fmla="*/ 0 h 842210"/>
                <a:gd name="connsiteX1" fmla="*/ 1058779 w 1058779"/>
                <a:gd name="connsiteY1" fmla="*/ 204537 h 842210"/>
                <a:gd name="connsiteX2" fmla="*/ 685800 w 1058779"/>
                <a:gd name="connsiteY2" fmla="*/ 842210 h 842210"/>
                <a:gd name="connsiteX3" fmla="*/ 0 w 1058779"/>
                <a:gd name="connsiteY3" fmla="*/ 385011 h 842210"/>
                <a:gd name="connsiteX0" fmla="*/ 132348 w 1058779"/>
                <a:gd name="connsiteY0" fmla="*/ 0 h 842210"/>
                <a:gd name="connsiteX1" fmla="*/ 1058779 w 1058779"/>
                <a:gd name="connsiteY1" fmla="*/ 204537 h 842210"/>
                <a:gd name="connsiteX2" fmla="*/ 685800 w 1058779"/>
                <a:gd name="connsiteY2" fmla="*/ 842210 h 842210"/>
                <a:gd name="connsiteX3" fmla="*/ 0 w 1058779"/>
                <a:gd name="connsiteY3" fmla="*/ 385011 h 842210"/>
                <a:gd name="connsiteX4" fmla="*/ 132348 w 1058779"/>
                <a:gd name="connsiteY4" fmla="*/ 0 h 84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779" h="842210">
                  <a:moveTo>
                    <a:pt x="132348" y="0"/>
                  </a:moveTo>
                  <a:lnTo>
                    <a:pt x="1058779" y="204537"/>
                  </a:lnTo>
                  <a:lnTo>
                    <a:pt x="685800" y="842210"/>
                  </a:lnTo>
                  <a:lnTo>
                    <a:pt x="0" y="385011"/>
                  </a:lnTo>
                  <a:lnTo>
                    <a:pt x="132348" y="0"/>
                  </a:lnTo>
                  <a:close/>
                </a:path>
              </a:pathLst>
            </a:custGeom>
            <a:pattFill prst="ltUpDiag">
              <a:fgClr>
                <a:srgbClr val="0000CC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2951820" y="2027874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2861810" y="2242674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3491880" y="2142465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356865" y="2455517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726795" y="1828621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546775" y="2252898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417352" y="2764219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3916473" y="2049055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1627092" y="262828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node</a:t>
            </a:r>
            <a:endParaRPr kumimoji="1" lang="ja-JP" altLang="en-US" sz="2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816345" y="473414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BAD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grpSp>
        <p:nvGrpSpPr>
          <p:cNvPr id="16" name="グループ化 15"/>
          <p:cNvGrpSpPr>
            <a:grpSpLocks noChangeAspect="1"/>
          </p:cNvGrpSpPr>
          <p:nvPr/>
        </p:nvGrpSpPr>
        <p:grpSpPr>
          <a:xfrm>
            <a:off x="2591780" y="3383995"/>
            <a:ext cx="1519828" cy="1300741"/>
            <a:chOff x="2507682" y="3633607"/>
            <a:chExt cx="1266523" cy="1083951"/>
          </a:xfrm>
        </p:grpSpPr>
        <p:sp>
          <p:nvSpPr>
            <p:cNvPr id="15" name="フリーフォーム 14"/>
            <p:cNvSpPr/>
            <p:nvPr/>
          </p:nvSpPr>
          <p:spPr>
            <a:xfrm>
              <a:off x="2538014" y="3663317"/>
              <a:ext cx="1191191" cy="1024726"/>
            </a:xfrm>
            <a:custGeom>
              <a:avLst/>
              <a:gdLst>
                <a:gd name="connsiteX0" fmla="*/ 300790 w 1227221"/>
                <a:gd name="connsiteY0" fmla="*/ 0 h 842210"/>
                <a:gd name="connsiteX1" fmla="*/ 1227221 w 1227221"/>
                <a:gd name="connsiteY1" fmla="*/ 204537 h 842210"/>
                <a:gd name="connsiteX2" fmla="*/ 854242 w 1227221"/>
                <a:gd name="connsiteY2" fmla="*/ 842210 h 842210"/>
                <a:gd name="connsiteX3" fmla="*/ 0 w 1227221"/>
                <a:gd name="connsiteY3" fmla="*/ 782053 h 842210"/>
                <a:gd name="connsiteX0" fmla="*/ 132348 w 1058779"/>
                <a:gd name="connsiteY0" fmla="*/ 0 h 842210"/>
                <a:gd name="connsiteX1" fmla="*/ 1058779 w 1058779"/>
                <a:gd name="connsiteY1" fmla="*/ 204537 h 842210"/>
                <a:gd name="connsiteX2" fmla="*/ 685800 w 1058779"/>
                <a:gd name="connsiteY2" fmla="*/ 842210 h 842210"/>
                <a:gd name="connsiteX3" fmla="*/ 0 w 1058779"/>
                <a:gd name="connsiteY3" fmla="*/ 385011 h 842210"/>
                <a:gd name="connsiteX0" fmla="*/ 132348 w 1058779"/>
                <a:gd name="connsiteY0" fmla="*/ 0 h 842210"/>
                <a:gd name="connsiteX1" fmla="*/ 1058779 w 1058779"/>
                <a:gd name="connsiteY1" fmla="*/ 204537 h 842210"/>
                <a:gd name="connsiteX2" fmla="*/ 685800 w 1058779"/>
                <a:gd name="connsiteY2" fmla="*/ 842210 h 842210"/>
                <a:gd name="connsiteX3" fmla="*/ 0 w 1058779"/>
                <a:gd name="connsiteY3" fmla="*/ 385011 h 842210"/>
                <a:gd name="connsiteX4" fmla="*/ 132348 w 1058779"/>
                <a:gd name="connsiteY4" fmla="*/ 0 h 842210"/>
                <a:gd name="connsiteX0" fmla="*/ 132348 w 685800"/>
                <a:gd name="connsiteY0" fmla="*/ 0 h 842210"/>
                <a:gd name="connsiteX1" fmla="*/ 474327 w 685800"/>
                <a:gd name="connsiteY1" fmla="*/ 405820 h 842210"/>
                <a:gd name="connsiteX2" fmla="*/ 685800 w 685800"/>
                <a:gd name="connsiteY2" fmla="*/ 842210 h 842210"/>
                <a:gd name="connsiteX3" fmla="*/ 0 w 685800"/>
                <a:gd name="connsiteY3" fmla="*/ 385011 h 842210"/>
                <a:gd name="connsiteX4" fmla="*/ 132348 w 685800"/>
                <a:gd name="connsiteY4" fmla="*/ 0 h 842210"/>
                <a:gd name="connsiteX0" fmla="*/ 898181 w 898181"/>
                <a:gd name="connsiteY0" fmla="*/ 0 h 857693"/>
                <a:gd name="connsiteX1" fmla="*/ 474327 w 898181"/>
                <a:gd name="connsiteY1" fmla="*/ 421303 h 857693"/>
                <a:gd name="connsiteX2" fmla="*/ 685800 w 898181"/>
                <a:gd name="connsiteY2" fmla="*/ 857693 h 857693"/>
                <a:gd name="connsiteX3" fmla="*/ 0 w 898181"/>
                <a:gd name="connsiteY3" fmla="*/ 400494 h 857693"/>
                <a:gd name="connsiteX4" fmla="*/ 898181 w 898181"/>
                <a:gd name="connsiteY4" fmla="*/ 0 h 857693"/>
                <a:gd name="connsiteX0" fmla="*/ 898181 w 898181"/>
                <a:gd name="connsiteY0" fmla="*/ 0 h 857693"/>
                <a:gd name="connsiteX1" fmla="*/ 682580 w 898181"/>
                <a:gd name="connsiteY1" fmla="*/ 506461 h 857693"/>
                <a:gd name="connsiteX2" fmla="*/ 685800 w 898181"/>
                <a:gd name="connsiteY2" fmla="*/ 857693 h 857693"/>
                <a:gd name="connsiteX3" fmla="*/ 0 w 898181"/>
                <a:gd name="connsiteY3" fmla="*/ 400494 h 857693"/>
                <a:gd name="connsiteX4" fmla="*/ 898181 w 898181"/>
                <a:gd name="connsiteY4" fmla="*/ 0 h 857693"/>
                <a:gd name="connsiteX0" fmla="*/ 898181 w 927642"/>
                <a:gd name="connsiteY0" fmla="*/ 0 h 919626"/>
                <a:gd name="connsiteX1" fmla="*/ 682580 w 927642"/>
                <a:gd name="connsiteY1" fmla="*/ 506461 h 919626"/>
                <a:gd name="connsiteX2" fmla="*/ 927642 w 927642"/>
                <a:gd name="connsiteY2" fmla="*/ 919626 h 919626"/>
                <a:gd name="connsiteX3" fmla="*/ 0 w 927642"/>
                <a:gd name="connsiteY3" fmla="*/ 400494 h 919626"/>
                <a:gd name="connsiteX4" fmla="*/ 898181 w 927642"/>
                <a:gd name="connsiteY4" fmla="*/ 0 h 919626"/>
                <a:gd name="connsiteX0" fmla="*/ 898181 w 927642"/>
                <a:gd name="connsiteY0" fmla="*/ 0 h 919626"/>
                <a:gd name="connsiteX1" fmla="*/ 682580 w 927642"/>
                <a:gd name="connsiteY1" fmla="*/ 506461 h 919626"/>
                <a:gd name="connsiteX2" fmla="*/ 927642 w 927642"/>
                <a:gd name="connsiteY2" fmla="*/ 919626 h 919626"/>
                <a:gd name="connsiteX3" fmla="*/ 0 w 927642"/>
                <a:gd name="connsiteY3" fmla="*/ 400494 h 919626"/>
                <a:gd name="connsiteX4" fmla="*/ 898181 w 927642"/>
                <a:gd name="connsiteY4" fmla="*/ 0 h 91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642" h="919626">
                  <a:moveTo>
                    <a:pt x="898181" y="0"/>
                  </a:moveTo>
                  <a:lnTo>
                    <a:pt x="682580" y="506461"/>
                  </a:lnTo>
                  <a:lnTo>
                    <a:pt x="927642" y="919626"/>
                  </a:lnTo>
                  <a:lnTo>
                    <a:pt x="0" y="400494"/>
                  </a:lnTo>
                  <a:lnTo>
                    <a:pt x="898181" y="0"/>
                  </a:lnTo>
                  <a:close/>
                </a:path>
              </a:pathLst>
            </a:custGeom>
            <a:pattFill prst="ltUpDiag">
              <a:fgClr>
                <a:srgbClr val="0000CC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507682" y="4071872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3639205" y="363360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3366912" y="4179272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3684205" y="4627558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2898054" y="4068372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3348104" y="3888342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3559866" y="4002939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3348104" y="4338392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>
            <a:grpSpLocks noChangeAspect="1"/>
          </p:cNvGrpSpPr>
          <p:nvPr/>
        </p:nvGrpSpPr>
        <p:grpSpPr>
          <a:xfrm>
            <a:off x="2411760" y="4959170"/>
            <a:ext cx="2106233" cy="1283287"/>
            <a:chOff x="2546775" y="4959170"/>
            <a:chExt cx="1755195" cy="1069406"/>
          </a:xfrm>
        </p:grpSpPr>
        <p:sp>
          <p:nvSpPr>
            <p:cNvPr id="41" name="正方形/長方形 40"/>
            <p:cNvSpPr/>
            <p:nvPr/>
          </p:nvSpPr>
          <p:spPr>
            <a:xfrm>
              <a:off x="2546775" y="4959170"/>
              <a:ext cx="1755195" cy="206665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2866691" y="5147299"/>
              <a:ext cx="1170614" cy="619284"/>
            </a:xfrm>
            <a:custGeom>
              <a:avLst/>
              <a:gdLst>
                <a:gd name="connsiteX0" fmla="*/ 300790 w 1227221"/>
                <a:gd name="connsiteY0" fmla="*/ 0 h 842210"/>
                <a:gd name="connsiteX1" fmla="*/ 1227221 w 1227221"/>
                <a:gd name="connsiteY1" fmla="*/ 204537 h 842210"/>
                <a:gd name="connsiteX2" fmla="*/ 854242 w 1227221"/>
                <a:gd name="connsiteY2" fmla="*/ 842210 h 842210"/>
                <a:gd name="connsiteX3" fmla="*/ 0 w 1227221"/>
                <a:gd name="connsiteY3" fmla="*/ 782053 h 842210"/>
                <a:gd name="connsiteX0" fmla="*/ 132348 w 1058779"/>
                <a:gd name="connsiteY0" fmla="*/ 0 h 842210"/>
                <a:gd name="connsiteX1" fmla="*/ 1058779 w 1058779"/>
                <a:gd name="connsiteY1" fmla="*/ 204537 h 842210"/>
                <a:gd name="connsiteX2" fmla="*/ 685800 w 1058779"/>
                <a:gd name="connsiteY2" fmla="*/ 842210 h 842210"/>
                <a:gd name="connsiteX3" fmla="*/ 0 w 1058779"/>
                <a:gd name="connsiteY3" fmla="*/ 385011 h 842210"/>
                <a:gd name="connsiteX0" fmla="*/ 132348 w 1058779"/>
                <a:gd name="connsiteY0" fmla="*/ 0 h 842210"/>
                <a:gd name="connsiteX1" fmla="*/ 1058779 w 1058779"/>
                <a:gd name="connsiteY1" fmla="*/ 204537 h 842210"/>
                <a:gd name="connsiteX2" fmla="*/ 685800 w 1058779"/>
                <a:gd name="connsiteY2" fmla="*/ 842210 h 842210"/>
                <a:gd name="connsiteX3" fmla="*/ 0 w 1058779"/>
                <a:gd name="connsiteY3" fmla="*/ 385011 h 842210"/>
                <a:gd name="connsiteX4" fmla="*/ 132348 w 1058779"/>
                <a:gd name="connsiteY4" fmla="*/ 0 h 842210"/>
                <a:gd name="connsiteX0" fmla="*/ 132348 w 685800"/>
                <a:gd name="connsiteY0" fmla="*/ 0 h 842210"/>
                <a:gd name="connsiteX1" fmla="*/ 474327 w 685800"/>
                <a:gd name="connsiteY1" fmla="*/ 405820 h 842210"/>
                <a:gd name="connsiteX2" fmla="*/ 685800 w 685800"/>
                <a:gd name="connsiteY2" fmla="*/ 842210 h 842210"/>
                <a:gd name="connsiteX3" fmla="*/ 0 w 685800"/>
                <a:gd name="connsiteY3" fmla="*/ 385011 h 842210"/>
                <a:gd name="connsiteX4" fmla="*/ 132348 w 685800"/>
                <a:gd name="connsiteY4" fmla="*/ 0 h 842210"/>
                <a:gd name="connsiteX0" fmla="*/ 898181 w 898181"/>
                <a:gd name="connsiteY0" fmla="*/ 0 h 857693"/>
                <a:gd name="connsiteX1" fmla="*/ 474327 w 898181"/>
                <a:gd name="connsiteY1" fmla="*/ 421303 h 857693"/>
                <a:gd name="connsiteX2" fmla="*/ 685800 w 898181"/>
                <a:gd name="connsiteY2" fmla="*/ 857693 h 857693"/>
                <a:gd name="connsiteX3" fmla="*/ 0 w 898181"/>
                <a:gd name="connsiteY3" fmla="*/ 400494 h 857693"/>
                <a:gd name="connsiteX4" fmla="*/ 898181 w 898181"/>
                <a:gd name="connsiteY4" fmla="*/ 0 h 857693"/>
                <a:gd name="connsiteX0" fmla="*/ 898181 w 898181"/>
                <a:gd name="connsiteY0" fmla="*/ 0 h 857693"/>
                <a:gd name="connsiteX1" fmla="*/ 682580 w 898181"/>
                <a:gd name="connsiteY1" fmla="*/ 506461 h 857693"/>
                <a:gd name="connsiteX2" fmla="*/ 685800 w 898181"/>
                <a:gd name="connsiteY2" fmla="*/ 857693 h 857693"/>
                <a:gd name="connsiteX3" fmla="*/ 0 w 898181"/>
                <a:gd name="connsiteY3" fmla="*/ 400494 h 857693"/>
                <a:gd name="connsiteX4" fmla="*/ 898181 w 898181"/>
                <a:gd name="connsiteY4" fmla="*/ 0 h 857693"/>
                <a:gd name="connsiteX0" fmla="*/ 898181 w 927642"/>
                <a:gd name="connsiteY0" fmla="*/ 0 h 919626"/>
                <a:gd name="connsiteX1" fmla="*/ 682580 w 927642"/>
                <a:gd name="connsiteY1" fmla="*/ 506461 h 919626"/>
                <a:gd name="connsiteX2" fmla="*/ 927642 w 927642"/>
                <a:gd name="connsiteY2" fmla="*/ 919626 h 919626"/>
                <a:gd name="connsiteX3" fmla="*/ 0 w 927642"/>
                <a:gd name="connsiteY3" fmla="*/ 400494 h 919626"/>
                <a:gd name="connsiteX4" fmla="*/ 898181 w 927642"/>
                <a:gd name="connsiteY4" fmla="*/ 0 h 919626"/>
                <a:gd name="connsiteX0" fmla="*/ 898181 w 927642"/>
                <a:gd name="connsiteY0" fmla="*/ 0 h 919626"/>
                <a:gd name="connsiteX1" fmla="*/ 682580 w 927642"/>
                <a:gd name="connsiteY1" fmla="*/ 506461 h 919626"/>
                <a:gd name="connsiteX2" fmla="*/ 927642 w 927642"/>
                <a:gd name="connsiteY2" fmla="*/ 919626 h 919626"/>
                <a:gd name="connsiteX3" fmla="*/ 0 w 927642"/>
                <a:gd name="connsiteY3" fmla="*/ 400494 h 919626"/>
                <a:gd name="connsiteX4" fmla="*/ 898181 w 927642"/>
                <a:gd name="connsiteY4" fmla="*/ 0 h 919626"/>
                <a:gd name="connsiteX0" fmla="*/ 898181 w 927642"/>
                <a:gd name="connsiteY0" fmla="*/ 0 h 919626"/>
                <a:gd name="connsiteX1" fmla="*/ 927642 w 927642"/>
                <a:gd name="connsiteY1" fmla="*/ 919626 h 919626"/>
                <a:gd name="connsiteX2" fmla="*/ 0 w 927642"/>
                <a:gd name="connsiteY2" fmla="*/ 400494 h 919626"/>
                <a:gd name="connsiteX3" fmla="*/ 898181 w 927642"/>
                <a:gd name="connsiteY3" fmla="*/ 0 h 919626"/>
                <a:gd name="connsiteX0" fmla="*/ 985513 w 985513"/>
                <a:gd name="connsiteY0" fmla="*/ 0 h 726084"/>
                <a:gd name="connsiteX1" fmla="*/ 927642 w 985513"/>
                <a:gd name="connsiteY1" fmla="*/ 726084 h 726084"/>
                <a:gd name="connsiteX2" fmla="*/ 0 w 985513"/>
                <a:gd name="connsiteY2" fmla="*/ 206952 h 726084"/>
                <a:gd name="connsiteX3" fmla="*/ 985513 w 985513"/>
                <a:gd name="connsiteY3" fmla="*/ 0 h 726084"/>
                <a:gd name="connsiteX0" fmla="*/ 911617 w 911617"/>
                <a:gd name="connsiteY0" fmla="*/ 0 h 726084"/>
                <a:gd name="connsiteX1" fmla="*/ 853746 w 911617"/>
                <a:gd name="connsiteY1" fmla="*/ 726084 h 726084"/>
                <a:gd name="connsiteX2" fmla="*/ 0 w 911617"/>
                <a:gd name="connsiteY2" fmla="*/ 21153 h 726084"/>
                <a:gd name="connsiteX3" fmla="*/ 911617 w 911617"/>
                <a:gd name="connsiteY3" fmla="*/ 0 h 726084"/>
                <a:gd name="connsiteX0" fmla="*/ 911617 w 911617"/>
                <a:gd name="connsiteY0" fmla="*/ 0 h 555768"/>
                <a:gd name="connsiteX1" fmla="*/ 134937 w 911617"/>
                <a:gd name="connsiteY1" fmla="*/ 555768 h 555768"/>
                <a:gd name="connsiteX2" fmla="*/ 0 w 911617"/>
                <a:gd name="connsiteY2" fmla="*/ 21153 h 555768"/>
                <a:gd name="connsiteX3" fmla="*/ 911617 w 911617"/>
                <a:gd name="connsiteY3" fmla="*/ 0 h 55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1617" h="555768">
                  <a:moveTo>
                    <a:pt x="911617" y="0"/>
                  </a:moveTo>
                  <a:lnTo>
                    <a:pt x="134937" y="555768"/>
                  </a:lnTo>
                  <a:lnTo>
                    <a:pt x="0" y="21153"/>
                  </a:lnTo>
                  <a:lnTo>
                    <a:pt x="911617" y="0"/>
                  </a:lnTo>
                  <a:close/>
                </a:path>
              </a:pathLst>
            </a:custGeom>
            <a:pattFill prst="ltUpDiag">
              <a:fgClr>
                <a:srgbClr val="0000CC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2821691" y="5126860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3972411" y="5102299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2996825" y="5722445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" name="直線矢印コネクタ 39"/>
            <p:cNvCxnSpPr/>
            <p:nvPr/>
          </p:nvCxnSpPr>
          <p:spPr>
            <a:xfrm>
              <a:off x="2771800" y="5888082"/>
              <a:ext cx="540060" cy="0"/>
            </a:xfrm>
            <a:prstGeom prst="straightConnector1">
              <a:avLst/>
            </a:prstGeom>
            <a:ln w="25400">
              <a:solidFill>
                <a:srgbClr val="0000CC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V="1">
              <a:off x="3423457" y="5655695"/>
              <a:ext cx="915" cy="37288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乗算記号 44"/>
            <p:cNvSpPr/>
            <p:nvPr/>
          </p:nvSpPr>
          <p:spPr>
            <a:xfrm>
              <a:off x="3334362" y="5746844"/>
              <a:ext cx="180020" cy="186441"/>
            </a:xfrm>
            <a:prstGeom prst="mathMultiply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3221850" y="5319210"/>
              <a:ext cx="9001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6" name="直線矢印コネクタ 135"/>
          <p:cNvCxnSpPr/>
          <p:nvPr/>
        </p:nvCxnSpPr>
        <p:spPr>
          <a:xfrm flipV="1">
            <a:off x="2300132" y="2427728"/>
            <a:ext cx="246641" cy="2784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742130" y="4253896"/>
            <a:ext cx="313098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Frequently happens</a:t>
            </a:r>
          </a:p>
          <a:p>
            <a:pPr algn="ctr"/>
            <a:r>
              <a:rPr lang="en-US" altLang="ja-JP" sz="2400" dirty="0"/>
              <a:t>especially in case of</a:t>
            </a:r>
          </a:p>
          <a:p>
            <a:pPr algn="ctr"/>
            <a:r>
              <a:rPr lang="en-US" altLang="ja-JP" sz="2400" dirty="0"/>
              <a:t>compression analysis</a:t>
            </a:r>
            <a:endParaRPr kumimoji="1" lang="ja-JP" altLang="en-US" sz="2400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3788909" y="2287465"/>
            <a:ext cx="726134" cy="2934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836845" y="5596126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nearly</a:t>
            </a:r>
          </a:p>
          <a:p>
            <a:pPr algn="ctr"/>
            <a:r>
              <a:rPr kumimoji="1" lang="en-US" altLang="ja-JP" dirty="0"/>
              <a:t>incompressible</a:t>
            </a:r>
            <a:endParaRPr kumimoji="1" lang="ja-JP" altLang="en-US" dirty="0"/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2074398" y="5359365"/>
            <a:ext cx="904422" cy="4934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893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Difference between FEM and </a:t>
            </a:r>
            <a:r>
              <a:rPr kumimoji="1" lang="en-US" altLang="ja-JP" sz="3600" dirty="0" err="1"/>
              <a:t>Meshfree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Way of domain integration</a:t>
            </a:r>
          </a:p>
          <a:p>
            <a:pPr lvl="1"/>
            <a:r>
              <a:rPr lang="en-US" altLang="ja-JP" dirty="0" err="1"/>
              <a:t>Meshfree</a:t>
            </a:r>
            <a:r>
              <a:rPr lang="en-US" altLang="ja-JP" dirty="0"/>
              <a:t> (collocation type) ---- SPH</a:t>
            </a:r>
          </a:p>
          <a:p>
            <a:pPr lvl="1"/>
            <a:r>
              <a:rPr lang="en-US" altLang="ja-JP" dirty="0" err="1"/>
              <a:t>Meshfree</a:t>
            </a:r>
            <a:r>
              <a:rPr lang="en-US" altLang="ja-JP" dirty="0"/>
              <a:t> (</a:t>
            </a:r>
            <a:r>
              <a:rPr lang="en-US" altLang="ja-JP" dirty="0" err="1"/>
              <a:t>Petrov-Galerkin</a:t>
            </a:r>
            <a:r>
              <a:rPr lang="en-US" altLang="ja-JP" dirty="0"/>
              <a:t> type) ---- MLPG</a:t>
            </a:r>
          </a:p>
          <a:p>
            <a:pPr lvl="1"/>
            <a:r>
              <a:rPr lang="en-US" altLang="ja-JP" dirty="0" err="1">
                <a:solidFill>
                  <a:srgbClr val="C00000"/>
                </a:solidFill>
              </a:rPr>
              <a:t>Meshfree</a:t>
            </a:r>
            <a:r>
              <a:rPr lang="en-US" altLang="ja-JP" dirty="0">
                <a:solidFill>
                  <a:srgbClr val="C00000"/>
                </a:solidFill>
              </a:rPr>
              <a:t> (</a:t>
            </a:r>
            <a:r>
              <a:rPr lang="en-US" altLang="ja-JP" dirty="0" err="1">
                <a:solidFill>
                  <a:srgbClr val="C00000"/>
                </a:solidFill>
              </a:rPr>
              <a:t>Galerkin</a:t>
            </a:r>
            <a:r>
              <a:rPr lang="en-US" altLang="ja-JP" dirty="0">
                <a:solidFill>
                  <a:srgbClr val="C00000"/>
                </a:solidFill>
              </a:rPr>
              <a:t> type)</a:t>
            </a:r>
            <a:r>
              <a:rPr lang="en-US" altLang="ja-JP" dirty="0">
                <a:solidFill>
                  <a:srgbClr val="0000CC"/>
                </a:solidFill>
              </a:rPr>
              <a:t> </a:t>
            </a:r>
            <a:r>
              <a:rPr lang="en-US" altLang="ja-JP" dirty="0"/>
              <a:t>---- EFGM</a:t>
            </a:r>
          </a:p>
          <a:p>
            <a:pPr lvl="2"/>
            <a:r>
              <a:rPr lang="en-US" altLang="ja-JP" dirty="0"/>
              <a:t>background cell integration</a:t>
            </a:r>
          </a:p>
          <a:p>
            <a:pPr lvl="2"/>
            <a:r>
              <a:rPr lang="en-US" altLang="ja-JP" dirty="0"/>
              <a:t>nodal integration</a:t>
            </a:r>
          </a:p>
          <a:p>
            <a:pPr lvl="2"/>
            <a:r>
              <a:rPr lang="en-US" altLang="ja-JP" dirty="0">
                <a:solidFill>
                  <a:srgbClr val="C00000"/>
                </a:solidFill>
              </a:rPr>
              <a:t>stress point integration (SPI)</a:t>
            </a:r>
          </a:p>
          <a:p>
            <a:pPr marL="914400" lvl="2" indent="0">
              <a:buNone/>
            </a:pPr>
            <a:r>
              <a:rPr lang="en-US" altLang="ja-JP" dirty="0"/>
              <a:t>			      (No standard formulation of SPI)</a:t>
            </a:r>
          </a:p>
          <a:p>
            <a:pPr marL="914400" lvl="2" indent="0">
              <a:buNone/>
            </a:pPr>
            <a:r>
              <a:rPr lang="en-US" altLang="ja-JP" dirty="0"/>
              <a:t>			       *No element</a:t>
            </a:r>
          </a:p>
          <a:p>
            <a:pPr marL="457200" lvl="1" indent="0">
              <a:buNone/>
            </a:pPr>
            <a:r>
              <a:rPr lang="en-US" altLang="ja-JP" sz="2400" dirty="0"/>
              <a:t>				       *Less locking</a:t>
            </a:r>
          </a:p>
          <a:p>
            <a:pPr marL="457200" lvl="1" indent="0">
              <a:buNone/>
            </a:pPr>
            <a:r>
              <a:rPr lang="en-US" altLang="ja-JP" sz="2400" dirty="0"/>
              <a:t>				       *Fair integration accuracy</a:t>
            </a:r>
          </a:p>
          <a:p>
            <a:pPr marL="457200" lvl="1" indent="0">
              <a:buNone/>
            </a:pPr>
            <a:r>
              <a:rPr lang="en-US" altLang="ja-JP" sz="2400" dirty="0"/>
              <a:t>				       *Requirement of stabilization</a:t>
            </a:r>
          </a:p>
          <a:p>
            <a:pPr lvl="1"/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2726795" y="4592005"/>
            <a:ext cx="657308" cy="210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881590" y="4108463"/>
            <a:ext cx="2104564" cy="2020837"/>
            <a:chOff x="1130278" y="4500916"/>
            <a:chExt cx="1461502" cy="1403359"/>
          </a:xfrm>
        </p:grpSpPr>
        <p:sp>
          <p:nvSpPr>
            <p:cNvPr id="7" name="正方形/長方形 6"/>
            <p:cNvSpPr/>
            <p:nvPr/>
          </p:nvSpPr>
          <p:spPr>
            <a:xfrm>
              <a:off x="1808105" y="4589080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258301" y="484291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330780" y="4760155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382663" y="5669190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808105" y="5261080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330780" y="5579190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1349685" y="4544155"/>
              <a:ext cx="432000" cy="432000"/>
              <a:chOff x="3104885" y="4734145"/>
              <a:chExt cx="432000" cy="432000"/>
            </a:xfrm>
          </p:grpSpPr>
          <p:sp>
            <p:nvSpPr>
              <p:cNvPr id="41" name="円/楕円 40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41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1130278" y="5088855"/>
              <a:ext cx="432000" cy="432000"/>
              <a:chOff x="3104885" y="4734145"/>
              <a:chExt cx="432000" cy="432000"/>
            </a:xfrm>
          </p:grpSpPr>
          <p:sp>
            <p:nvSpPr>
              <p:cNvPr id="39" name="円/楕円 38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1358720" y="4887916"/>
              <a:ext cx="432000" cy="432000"/>
              <a:chOff x="3104885" y="4734145"/>
              <a:chExt cx="432000" cy="432000"/>
            </a:xfrm>
          </p:grpSpPr>
          <p:sp>
            <p:nvSpPr>
              <p:cNvPr id="37" name="円/楕円 36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37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1418529" y="5300075"/>
              <a:ext cx="432000" cy="432000"/>
              <a:chOff x="3104885" y="4734145"/>
              <a:chExt cx="432000" cy="432000"/>
            </a:xfrm>
          </p:grpSpPr>
          <p:sp>
            <p:nvSpPr>
              <p:cNvPr id="35" name="円/楕円 34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1664730" y="5472275"/>
              <a:ext cx="432000" cy="432000"/>
              <a:chOff x="3104885" y="4734145"/>
              <a:chExt cx="432000" cy="432000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1898780" y="5235025"/>
              <a:ext cx="432000" cy="432000"/>
              <a:chOff x="3104885" y="4734145"/>
              <a:chExt cx="432000" cy="432000"/>
            </a:xfrm>
          </p:grpSpPr>
          <p:sp>
            <p:nvSpPr>
              <p:cNvPr id="31" name="円/楕円 30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>
              <a:off x="2159780" y="4976155"/>
              <a:ext cx="432000" cy="432000"/>
              <a:chOff x="3104885" y="4734145"/>
              <a:chExt cx="432000" cy="432000"/>
            </a:xfrm>
          </p:grpSpPr>
          <p:sp>
            <p:nvSpPr>
              <p:cNvPr id="29" name="円/楕円 28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1879953" y="4859271"/>
              <a:ext cx="432000" cy="432000"/>
              <a:chOff x="3104885" y="4734145"/>
              <a:chExt cx="432000" cy="432000"/>
            </a:xfrm>
          </p:grpSpPr>
          <p:sp>
            <p:nvSpPr>
              <p:cNvPr id="27" name="円/楕円 26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グループ化 20"/>
            <p:cNvGrpSpPr/>
            <p:nvPr/>
          </p:nvGrpSpPr>
          <p:grpSpPr>
            <a:xfrm>
              <a:off x="1631088" y="4755375"/>
              <a:ext cx="432000" cy="432000"/>
              <a:chOff x="3104885" y="4734145"/>
              <a:chExt cx="432000" cy="432000"/>
            </a:xfrm>
          </p:grpSpPr>
          <p:sp>
            <p:nvSpPr>
              <p:cNvPr id="25" name="円/楕円 24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>
              <a:off x="1898105" y="4500916"/>
              <a:ext cx="432000" cy="432000"/>
              <a:chOff x="3104885" y="4734145"/>
              <a:chExt cx="432000" cy="432000"/>
            </a:xfrm>
          </p:grpSpPr>
          <p:sp>
            <p:nvSpPr>
              <p:cNvPr id="23" name="円/楕円 22"/>
              <p:cNvSpPr/>
              <p:nvPr/>
            </p:nvSpPr>
            <p:spPr>
              <a:xfrm>
                <a:off x="3104885" y="4734145"/>
                <a:ext cx="432000" cy="432000"/>
              </a:xfrm>
              <a:prstGeom prst="ellipse">
                <a:avLst/>
              </a:prstGeom>
              <a:pattFill prst="ltUpDiag">
                <a:fgClr>
                  <a:srgbClr val="0000CC"/>
                </a:fgClr>
                <a:bgClr>
                  <a:schemeClr val="bg1"/>
                </a:bgClr>
              </a:patt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3275880" y="4900365"/>
                <a:ext cx="9001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3" name="テキスト ボックス 42"/>
          <p:cNvSpPr txBox="1"/>
          <p:nvPr/>
        </p:nvSpPr>
        <p:spPr>
          <a:xfrm>
            <a:off x="3266855" y="465805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node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041830" y="5319210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stress</a:t>
            </a:r>
          </a:p>
          <a:p>
            <a:pPr algn="ctr"/>
            <a:r>
              <a:rPr kumimoji="1" lang="en-US" altLang="ja-JP" sz="2400" dirty="0"/>
              <a:t>point</a:t>
            </a:r>
            <a:endParaRPr kumimoji="1" lang="ja-JP" altLang="en-US" sz="2400" dirty="0"/>
          </a:p>
        </p:txBody>
      </p:sp>
      <p:cxnSp>
        <p:nvCxnSpPr>
          <p:cNvPr id="45" name="直線矢印コネクタ 44"/>
          <p:cNvCxnSpPr/>
          <p:nvPr/>
        </p:nvCxnSpPr>
        <p:spPr>
          <a:xfrm flipH="1" flipV="1">
            <a:off x="2726795" y="5146648"/>
            <a:ext cx="633034" cy="2625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下矢印 48"/>
          <p:cNvSpPr/>
          <p:nvPr/>
        </p:nvSpPr>
        <p:spPr>
          <a:xfrm>
            <a:off x="8082390" y="1268759"/>
            <a:ext cx="585065" cy="2295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612812" y="356401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close to FEM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790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6246813" y="1883627"/>
            <a:ext cx="2400300" cy="2363788"/>
            <a:chOff x="3906" y="2071"/>
            <a:chExt cx="1512" cy="1489"/>
          </a:xfrm>
        </p:grpSpPr>
        <p:sp>
          <p:nvSpPr>
            <p:cNvPr id="15407" name="Oval 73"/>
            <p:cNvSpPr>
              <a:spLocks noChangeArrowheads="1"/>
            </p:cNvSpPr>
            <p:nvPr/>
          </p:nvSpPr>
          <p:spPr bwMode="auto">
            <a:xfrm>
              <a:off x="3906" y="2071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5408" name="Oval 74"/>
            <p:cNvSpPr>
              <a:spLocks noChangeArrowheads="1"/>
            </p:cNvSpPr>
            <p:nvPr/>
          </p:nvSpPr>
          <p:spPr bwMode="auto">
            <a:xfrm>
              <a:off x="4616" y="2755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409" name="Line 75"/>
            <p:cNvSpPr>
              <a:spLocks noChangeShapeType="1"/>
            </p:cNvSpPr>
            <p:nvPr/>
          </p:nvSpPr>
          <p:spPr bwMode="auto">
            <a:xfrm flipV="1">
              <a:off x="4662" y="2147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410" name="Text Box 76"/>
            <p:cNvSpPr txBox="1">
              <a:spLocks noChangeArrowheads="1"/>
            </p:cNvSpPr>
            <p:nvPr/>
          </p:nvSpPr>
          <p:spPr bwMode="auto">
            <a:xfrm>
              <a:off x="4855" y="2316"/>
              <a:ext cx="2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15411" name="Rectangle 77"/>
            <p:cNvSpPr>
              <a:spLocks noChangeArrowheads="1"/>
            </p:cNvSpPr>
            <p:nvPr/>
          </p:nvSpPr>
          <p:spPr bwMode="auto">
            <a:xfrm>
              <a:off x="3922" y="275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2" name="Rectangle 78"/>
            <p:cNvSpPr>
              <a:spLocks noChangeArrowheads="1"/>
            </p:cNvSpPr>
            <p:nvPr/>
          </p:nvSpPr>
          <p:spPr bwMode="auto">
            <a:xfrm>
              <a:off x="4389" y="275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3" name="Rectangle 79"/>
            <p:cNvSpPr>
              <a:spLocks noChangeArrowheads="1"/>
            </p:cNvSpPr>
            <p:nvPr/>
          </p:nvSpPr>
          <p:spPr bwMode="auto">
            <a:xfrm>
              <a:off x="4850" y="27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4" name="Rectangle 80"/>
            <p:cNvSpPr>
              <a:spLocks noChangeArrowheads="1"/>
            </p:cNvSpPr>
            <p:nvPr/>
          </p:nvSpPr>
          <p:spPr bwMode="auto">
            <a:xfrm>
              <a:off x="5311" y="275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5" name="Rectangle 81"/>
            <p:cNvSpPr>
              <a:spLocks noChangeArrowheads="1"/>
            </p:cNvSpPr>
            <p:nvPr/>
          </p:nvSpPr>
          <p:spPr bwMode="auto">
            <a:xfrm>
              <a:off x="4389" y="222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6" name="Rectangle 82"/>
            <p:cNvSpPr>
              <a:spLocks noChangeArrowheads="1"/>
            </p:cNvSpPr>
            <p:nvPr/>
          </p:nvSpPr>
          <p:spPr bwMode="auto">
            <a:xfrm>
              <a:off x="3939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7" name="Rectangle 83"/>
            <p:cNvSpPr>
              <a:spLocks noChangeArrowheads="1"/>
            </p:cNvSpPr>
            <p:nvPr/>
          </p:nvSpPr>
          <p:spPr bwMode="auto">
            <a:xfrm>
              <a:off x="4845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8" name="Rectangle 84"/>
            <p:cNvSpPr>
              <a:spLocks noChangeArrowheads="1"/>
            </p:cNvSpPr>
            <p:nvPr/>
          </p:nvSpPr>
          <p:spPr bwMode="auto">
            <a:xfrm>
              <a:off x="5305" y="222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19" name="Rectangle 85"/>
            <p:cNvSpPr>
              <a:spLocks noChangeArrowheads="1"/>
            </p:cNvSpPr>
            <p:nvPr/>
          </p:nvSpPr>
          <p:spPr bwMode="auto">
            <a:xfrm>
              <a:off x="4388" y="331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20" name="Rectangle 86"/>
            <p:cNvSpPr>
              <a:spLocks noChangeArrowheads="1"/>
            </p:cNvSpPr>
            <p:nvPr/>
          </p:nvSpPr>
          <p:spPr bwMode="auto">
            <a:xfrm>
              <a:off x="3930" y="331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21" name="Rectangle 87"/>
            <p:cNvSpPr>
              <a:spLocks noChangeArrowheads="1"/>
            </p:cNvSpPr>
            <p:nvPr/>
          </p:nvSpPr>
          <p:spPr bwMode="auto">
            <a:xfrm>
              <a:off x="4850" y="33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22" name="Rectangle 88"/>
            <p:cNvSpPr>
              <a:spLocks noChangeArrowheads="1"/>
            </p:cNvSpPr>
            <p:nvPr/>
          </p:nvSpPr>
          <p:spPr bwMode="auto">
            <a:xfrm>
              <a:off x="5296" y="33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15363" name="Picture 50" descr="support_rad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82015"/>
            <a:ext cx="54276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Robust MLS Approximation</a:t>
            </a:r>
            <a:endParaRPr lang="ja-JP" alt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7524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ja-JP" dirty="0"/>
              <a:t>Moving Least Squares (MLS) </a:t>
            </a:r>
            <a:r>
              <a:rPr lang="en-US" altLang="ja-JP" sz="2400" dirty="0"/>
              <a:t>to build shape function</a:t>
            </a:r>
          </a:p>
          <a:p>
            <a:pPr>
              <a:defRPr/>
            </a:pPr>
            <a:r>
              <a:rPr lang="en-US" altLang="ja-JP" dirty="0"/>
              <a:t>Support radius</a:t>
            </a:r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dirty="0"/>
          </a:p>
          <a:p>
            <a:pPr>
              <a:defRPr/>
            </a:pPr>
            <a:endParaRPr lang="en-US" altLang="ja-JP" sz="800" dirty="0"/>
          </a:p>
          <a:p>
            <a:pPr>
              <a:defRPr/>
            </a:pPr>
            <a:r>
              <a:rPr lang="en-US" altLang="ja-JP" dirty="0"/>
              <a:t>Weight function</a:t>
            </a:r>
            <a:endParaRPr lang="en-US" altLang="ja-JP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  <a:p>
            <a:pPr>
              <a:defRPr/>
            </a:pPr>
            <a:endParaRPr lang="ja-JP" altLang="en-US" dirty="0"/>
          </a:p>
          <a:p>
            <a:pPr>
              <a:defRPr/>
            </a:pPr>
            <a:endParaRPr lang="ja-JP" altLang="en-US" dirty="0"/>
          </a:p>
          <a:p>
            <a:pPr>
              <a:defRPr/>
            </a:pPr>
            <a:endParaRPr lang="ja-JP" altLang="en-US" dirty="0"/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6215063" y="1526440"/>
            <a:ext cx="2425700" cy="3097212"/>
            <a:chOff x="3696" y="1661"/>
            <a:chExt cx="1528" cy="1951"/>
          </a:xfrm>
        </p:grpSpPr>
        <p:sp>
          <p:nvSpPr>
            <p:cNvPr id="15391" name="Oval 28"/>
            <p:cNvSpPr>
              <a:spLocks noChangeArrowheads="1"/>
            </p:cNvSpPr>
            <p:nvPr/>
          </p:nvSpPr>
          <p:spPr bwMode="auto">
            <a:xfrm>
              <a:off x="3712" y="1884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5392" name="Oval 18"/>
            <p:cNvSpPr>
              <a:spLocks noChangeArrowheads="1"/>
            </p:cNvSpPr>
            <p:nvPr/>
          </p:nvSpPr>
          <p:spPr bwMode="auto">
            <a:xfrm>
              <a:off x="4422" y="2568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393" name="Line 29"/>
            <p:cNvSpPr>
              <a:spLocks noChangeShapeType="1"/>
            </p:cNvSpPr>
            <p:nvPr/>
          </p:nvSpPr>
          <p:spPr bwMode="auto">
            <a:xfrm flipV="1">
              <a:off x="4468" y="1960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94" name="Text Box 32"/>
            <p:cNvSpPr txBox="1">
              <a:spLocks noChangeArrowheads="1"/>
            </p:cNvSpPr>
            <p:nvPr/>
          </p:nvSpPr>
          <p:spPr bwMode="auto">
            <a:xfrm>
              <a:off x="4661" y="2129"/>
              <a:ext cx="2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15395" name="Rectangle 35"/>
            <p:cNvSpPr>
              <a:spLocks noChangeArrowheads="1"/>
            </p:cNvSpPr>
            <p:nvPr/>
          </p:nvSpPr>
          <p:spPr bwMode="auto">
            <a:xfrm>
              <a:off x="3742" y="254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6" name="Rectangle 36"/>
            <p:cNvSpPr>
              <a:spLocks noChangeArrowheads="1"/>
            </p:cNvSpPr>
            <p:nvPr/>
          </p:nvSpPr>
          <p:spPr bwMode="auto">
            <a:xfrm>
              <a:off x="4195" y="263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7" name="Rectangle 37"/>
            <p:cNvSpPr>
              <a:spLocks noChangeArrowheads="1"/>
            </p:cNvSpPr>
            <p:nvPr/>
          </p:nvSpPr>
          <p:spPr bwMode="auto">
            <a:xfrm>
              <a:off x="4649" y="25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8" name="Rectangle 38"/>
            <p:cNvSpPr>
              <a:spLocks noChangeArrowheads="1"/>
            </p:cNvSpPr>
            <p:nvPr/>
          </p:nvSpPr>
          <p:spPr bwMode="auto">
            <a:xfrm>
              <a:off x="5103" y="247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9" name="Rectangle 39"/>
            <p:cNvSpPr>
              <a:spLocks noChangeArrowheads="1"/>
            </p:cNvSpPr>
            <p:nvPr/>
          </p:nvSpPr>
          <p:spPr bwMode="auto">
            <a:xfrm>
              <a:off x="4195" y="177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0" name="Rectangle 40"/>
            <p:cNvSpPr>
              <a:spLocks noChangeArrowheads="1"/>
            </p:cNvSpPr>
            <p:nvPr/>
          </p:nvSpPr>
          <p:spPr bwMode="auto">
            <a:xfrm>
              <a:off x="3696" y="17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1" name="Rectangle 41"/>
            <p:cNvSpPr>
              <a:spLocks noChangeArrowheads="1"/>
            </p:cNvSpPr>
            <p:nvPr/>
          </p:nvSpPr>
          <p:spPr bwMode="auto">
            <a:xfrm>
              <a:off x="4672" y="166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2" name="Rectangle 42"/>
            <p:cNvSpPr>
              <a:spLocks noChangeArrowheads="1"/>
            </p:cNvSpPr>
            <p:nvPr/>
          </p:nvSpPr>
          <p:spPr bwMode="auto">
            <a:xfrm>
              <a:off x="5125" y="17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3" name="Rectangle 43"/>
            <p:cNvSpPr>
              <a:spLocks noChangeArrowheads="1"/>
            </p:cNvSpPr>
            <p:nvPr/>
          </p:nvSpPr>
          <p:spPr bwMode="auto">
            <a:xfrm>
              <a:off x="4173" y="349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4" name="Rectangle 44"/>
            <p:cNvSpPr>
              <a:spLocks noChangeArrowheads="1"/>
            </p:cNvSpPr>
            <p:nvPr/>
          </p:nvSpPr>
          <p:spPr bwMode="auto">
            <a:xfrm>
              <a:off x="3764" y="352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5" name="Rectangle 45"/>
            <p:cNvSpPr>
              <a:spLocks noChangeArrowheads="1"/>
            </p:cNvSpPr>
            <p:nvPr/>
          </p:nvSpPr>
          <p:spPr bwMode="auto">
            <a:xfrm>
              <a:off x="4649" y="338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406" name="Rectangle 46"/>
            <p:cNvSpPr>
              <a:spLocks noChangeArrowheads="1"/>
            </p:cNvSpPr>
            <p:nvPr/>
          </p:nvSpPr>
          <p:spPr bwMode="auto">
            <a:xfrm>
              <a:off x="5102" y="343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5368" name="Rectangle 47"/>
          <p:cNvSpPr>
            <a:spLocks noChangeArrowheads="1"/>
          </p:cNvSpPr>
          <p:nvPr/>
        </p:nvSpPr>
        <p:spPr bwMode="auto">
          <a:xfrm>
            <a:off x="547688" y="3323490"/>
            <a:ext cx="4679950" cy="5397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008688" y="1531202"/>
            <a:ext cx="2881312" cy="3097213"/>
            <a:chOff x="2161" y="1835"/>
            <a:chExt cx="1815" cy="1951"/>
          </a:xfrm>
        </p:grpSpPr>
        <p:sp>
          <p:nvSpPr>
            <p:cNvPr id="15374" name="Oval 53"/>
            <p:cNvSpPr>
              <a:spLocks noChangeArrowheads="1"/>
            </p:cNvSpPr>
            <p:nvPr/>
          </p:nvSpPr>
          <p:spPr bwMode="auto">
            <a:xfrm>
              <a:off x="2161" y="1880"/>
              <a:ext cx="1815" cy="18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75" name="Oval 54"/>
            <p:cNvSpPr>
              <a:spLocks noChangeArrowheads="1"/>
            </p:cNvSpPr>
            <p:nvPr/>
          </p:nvSpPr>
          <p:spPr bwMode="auto">
            <a:xfrm>
              <a:off x="2313" y="2058"/>
              <a:ext cx="1512" cy="14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15376" name="Oval 55"/>
            <p:cNvSpPr>
              <a:spLocks noChangeArrowheads="1"/>
            </p:cNvSpPr>
            <p:nvPr/>
          </p:nvSpPr>
          <p:spPr bwMode="auto">
            <a:xfrm>
              <a:off x="3023" y="274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377" name="Line 56"/>
            <p:cNvSpPr>
              <a:spLocks noChangeShapeType="1"/>
            </p:cNvSpPr>
            <p:nvPr/>
          </p:nvSpPr>
          <p:spPr bwMode="auto">
            <a:xfrm flipV="1">
              <a:off x="3069" y="1981"/>
              <a:ext cx="416" cy="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378" name="Text Box 57"/>
            <p:cNvSpPr txBox="1">
              <a:spLocks noChangeArrowheads="1"/>
            </p:cNvSpPr>
            <p:nvPr/>
          </p:nvSpPr>
          <p:spPr bwMode="auto">
            <a:xfrm>
              <a:off x="3262" y="2303"/>
              <a:ext cx="24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15379" name="Rectangle 58"/>
            <p:cNvSpPr>
              <a:spLocks noChangeArrowheads="1"/>
            </p:cNvSpPr>
            <p:nvPr/>
          </p:nvSpPr>
          <p:spPr bwMode="auto">
            <a:xfrm>
              <a:off x="2343" y="272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0" name="Rectangle 59"/>
            <p:cNvSpPr>
              <a:spLocks noChangeArrowheads="1"/>
            </p:cNvSpPr>
            <p:nvPr/>
          </p:nvSpPr>
          <p:spPr bwMode="auto">
            <a:xfrm>
              <a:off x="2796" y="281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1" name="Rectangle 60"/>
            <p:cNvSpPr>
              <a:spLocks noChangeArrowheads="1"/>
            </p:cNvSpPr>
            <p:nvPr/>
          </p:nvSpPr>
          <p:spPr bwMode="auto">
            <a:xfrm>
              <a:off x="3250" y="269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2" name="Rectangle 61"/>
            <p:cNvSpPr>
              <a:spLocks noChangeArrowheads="1"/>
            </p:cNvSpPr>
            <p:nvPr/>
          </p:nvSpPr>
          <p:spPr bwMode="auto">
            <a:xfrm>
              <a:off x="3704" y="26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3" name="Rectangle 62"/>
            <p:cNvSpPr>
              <a:spLocks noChangeArrowheads="1"/>
            </p:cNvSpPr>
            <p:nvPr/>
          </p:nvSpPr>
          <p:spPr bwMode="auto">
            <a:xfrm>
              <a:off x="2796" y="194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4" name="Rectangle 63"/>
            <p:cNvSpPr>
              <a:spLocks noChangeArrowheads="1"/>
            </p:cNvSpPr>
            <p:nvPr/>
          </p:nvSpPr>
          <p:spPr bwMode="auto">
            <a:xfrm>
              <a:off x="2297" y="192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5" name="Rectangle 64"/>
            <p:cNvSpPr>
              <a:spLocks noChangeArrowheads="1"/>
            </p:cNvSpPr>
            <p:nvPr/>
          </p:nvSpPr>
          <p:spPr bwMode="auto">
            <a:xfrm>
              <a:off x="3273" y="183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6" name="Rectangle 65"/>
            <p:cNvSpPr>
              <a:spLocks noChangeArrowheads="1"/>
            </p:cNvSpPr>
            <p:nvPr/>
          </p:nvSpPr>
          <p:spPr bwMode="auto">
            <a:xfrm>
              <a:off x="3726" y="188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7" name="Rectangle 66"/>
            <p:cNvSpPr>
              <a:spLocks noChangeArrowheads="1"/>
            </p:cNvSpPr>
            <p:nvPr/>
          </p:nvSpPr>
          <p:spPr bwMode="auto">
            <a:xfrm>
              <a:off x="2774" y="367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8" name="Rectangle 67"/>
            <p:cNvSpPr>
              <a:spLocks noChangeArrowheads="1"/>
            </p:cNvSpPr>
            <p:nvPr/>
          </p:nvSpPr>
          <p:spPr bwMode="auto">
            <a:xfrm>
              <a:off x="2365" y="369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9" name="Rectangle 68"/>
            <p:cNvSpPr>
              <a:spLocks noChangeArrowheads="1"/>
            </p:cNvSpPr>
            <p:nvPr/>
          </p:nvSpPr>
          <p:spPr bwMode="auto">
            <a:xfrm>
              <a:off x="3250" y="35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90" name="Rectangle 69"/>
            <p:cNvSpPr>
              <a:spLocks noChangeArrowheads="1"/>
            </p:cNvSpPr>
            <p:nvPr/>
          </p:nvSpPr>
          <p:spPr bwMode="auto">
            <a:xfrm>
              <a:off x="3703" y="360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15371" name="Picture 91" descr="weight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0" y="5402857"/>
            <a:ext cx="893127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92" descr="ba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2240815"/>
            <a:ext cx="18319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94"/>
          <p:cNvSpPr txBox="1">
            <a:spLocks noChangeArrowheads="1"/>
          </p:cNvSpPr>
          <p:nvPr/>
        </p:nvSpPr>
        <p:spPr bwMode="auto">
          <a:xfrm>
            <a:off x="2349500" y="1720115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/>
              <a:t>(small)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/>
              <a:t>Update of SP States</a:t>
            </a:r>
            <a:endParaRPr lang="ja-JP" altLang="en-US" dirty="0"/>
          </a:p>
        </p:txBody>
      </p:sp>
      <p:sp>
        <p:nvSpPr>
          <p:cNvPr id="14339" name="Rectangle 8"/>
          <p:cNvSpPr>
            <a:spLocks noChangeArrowheads="1"/>
          </p:cNvSpPr>
          <p:nvPr/>
        </p:nvSpPr>
        <p:spPr bwMode="auto">
          <a:xfrm>
            <a:off x="215900" y="1317625"/>
            <a:ext cx="89281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Location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endParaRPr lang="ja-JP" altLang="en-US" sz="3200"/>
          </a:p>
        </p:txBody>
      </p:sp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215900" y="4319588"/>
            <a:ext cx="89281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Volume</a:t>
            </a:r>
          </a:p>
        </p:txBody>
      </p:sp>
      <p:sp>
        <p:nvSpPr>
          <p:cNvPr id="14341" name="Text Box 13"/>
          <p:cNvSpPr txBox="1">
            <a:spLocks noChangeArrowheads="1"/>
          </p:cNvSpPr>
          <p:nvPr/>
        </p:nvSpPr>
        <p:spPr bwMode="auto">
          <a:xfrm>
            <a:off x="912813" y="5672138"/>
            <a:ext cx="7350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ja-JP" altLang="en-US" sz="2800"/>
              <a:t>　</a:t>
            </a:r>
            <a:r>
              <a:rPr lang="en-US" altLang="ja-JP" sz="2800" i="1"/>
              <a:t>V</a:t>
            </a:r>
            <a:r>
              <a:rPr lang="en-US" altLang="ja-JP" sz="2800" baseline="30000"/>
              <a:t>initial</a:t>
            </a:r>
            <a:r>
              <a:rPr lang="ja-JP" altLang="en-US" sz="2800"/>
              <a:t>：</a:t>
            </a:r>
            <a:r>
              <a:rPr lang="en-US" altLang="ja-JP" sz="2800"/>
              <a:t>initial volume</a:t>
            </a:r>
            <a:r>
              <a:rPr lang="ja-JP" altLang="en-US" sz="2800"/>
              <a:t>，</a:t>
            </a:r>
            <a:r>
              <a:rPr lang="en-US" altLang="ja-JP" sz="2800" b="1" i="1"/>
              <a:t>F</a:t>
            </a:r>
            <a:r>
              <a:rPr lang="ja-JP" altLang="en-US" sz="2800"/>
              <a:t>：</a:t>
            </a:r>
            <a:r>
              <a:rPr lang="en-US" altLang="ja-JP" sz="2800"/>
              <a:t>deformation gradient</a:t>
            </a:r>
            <a:endParaRPr lang="ja-JP" altLang="en-US" sz="2800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19125" y="2809875"/>
            <a:ext cx="7942263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ja-JP" sz="2800" b="1" i="1"/>
              <a:t>x</a:t>
            </a:r>
            <a:r>
              <a:rPr lang="en-US" altLang="ja-JP" sz="2800"/>
              <a:t>: current location, </a:t>
            </a:r>
            <a:r>
              <a:rPr lang="en-US" altLang="ja-JP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800"/>
              <a:t>: set of nodes in the support,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ja-JP" sz="2800" i="1">
                <a:latin typeface="Symbol" pitchFamily="18" charset="2"/>
              </a:rPr>
              <a:t>f</a:t>
            </a:r>
            <a:r>
              <a:rPr lang="en-US" altLang="ja-JP" sz="2800"/>
              <a:t>: shape function</a:t>
            </a:r>
          </a:p>
        </p:txBody>
      </p:sp>
      <p:pic>
        <p:nvPicPr>
          <p:cNvPr id="14343" name="Picture 16" descr="location_up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919288"/>
            <a:ext cx="6143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7" descr="volume_upd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902200"/>
            <a:ext cx="4886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8" descr="no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79463"/>
            <a:ext cx="8048625" cy="45720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Viscoelastic Material Properties</a:t>
            </a:r>
            <a:endParaRPr lang="ja-JP" altLang="en-US" dirty="0"/>
          </a:p>
        </p:txBody>
      </p:sp>
      <p:sp>
        <p:nvSpPr>
          <p:cNvPr id="11267" name="Rectangle 9"/>
          <p:cNvSpPr>
            <a:spLocks noChangeArrowheads="1"/>
          </p:cNvSpPr>
          <p:nvPr/>
        </p:nvSpPr>
        <p:spPr bwMode="auto">
          <a:xfrm>
            <a:off x="215900" y="623888"/>
            <a:ext cx="89281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 dirty="0"/>
              <a:t>material constants used in example analysis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u="sng" dirty="0">
                <a:solidFill>
                  <a:srgbClr val="0000CC"/>
                </a:solidFill>
              </a:rPr>
              <a:t>instantaneous </a:t>
            </a:r>
            <a:r>
              <a:rPr lang="en-US" altLang="ja-JP" sz="2800" u="sng" dirty="0"/>
              <a:t>Young’s modulus</a:t>
            </a:r>
            <a:r>
              <a:rPr lang="ja-JP" altLang="en-US" sz="2800" u="sng" dirty="0"/>
              <a:t>（</a:t>
            </a:r>
            <a:r>
              <a:rPr lang="en-US" altLang="ja-JP" sz="2800" i="1" u="sng" dirty="0"/>
              <a:t>E</a:t>
            </a:r>
            <a:r>
              <a:rPr lang="en-US" altLang="ja-JP" sz="2800" u="sng" baseline="-10000" dirty="0"/>
              <a:t>0</a:t>
            </a:r>
            <a:r>
              <a:rPr lang="ja-JP" altLang="en-US" sz="2800" u="sng" dirty="0"/>
              <a:t>）：　</a:t>
            </a:r>
            <a:r>
              <a:rPr lang="en-US" altLang="ja-JP" sz="2800" u="sng" dirty="0"/>
              <a:t>9 </a:t>
            </a:r>
            <a:r>
              <a:rPr lang="en-US" altLang="ja-JP" sz="2800" u="sng" dirty="0" err="1"/>
              <a:t>GPa</a:t>
            </a:r>
            <a:endParaRPr lang="en-US" altLang="ja-JP" sz="2800" u="sng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u="sng" dirty="0">
                <a:solidFill>
                  <a:srgbClr val="0000CC"/>
                </a:solidFill>
              </a:rPr>
              <a:t>instantaneous </a:t>
            </a:r>
            <a:r>
              <a:rPr lang="en-US" altLang="ja-JP" sz="2800" u="sng" dirty="0"/>
              <a:t>Poisson’s ratio</a:t>
            </a:r>
            <a:r>
              <a:rPr lang="ja-JP" altLang="en-US" sz="2800" u="sng" dirty="0"/>
              <a:t>（</a:t>
            </a:r>
            <a:r>
              <a:rPr lang="en-US" altLang="ja-JP" sz="2800" i="1" u="sng" dirty="0">
                <a:latin typeface="Symbol" pitchFamily="18" charset="2"/>
              </a:rPr>
              <a:t>n</a:t>
            </a:r>
            <a:r>
              <a:rPr lang="en-US" altLang="ja-JP" sz="2800" u="sng" baseline="-10000" dirty="0"/>
              <a:t>0</a:t>
            </a:r>
            <a:r>
              <a:rPr lang="ja-JP" altLang="en-US" sz="2800" u="sng" dirty="0"/>
              <a:t>）：　</a:t>
            </a:r>
            <a:r>
              <a:rPr lang="en-US" altLang="ja-JP" sz="2800" u="sng" dirty="0">
                <a:solidFill>
                  <a:srgbClr val="0000CC"/>
                </a:solidFill>
              </a:rPr>
              <a:t>0.333</a:t>
            </a:r>
            <a:r>
              <a:rPr lang="ja-JP" altLang="en-US" sz="2800" u="sng" dirty="0">
                <a:solidFill>
                  <a:srgbClr val="0000CC"/>
                </a:solidFill>
              </a:rPr>
              <a:t>・・・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dirty="0">
                <a:solidFill>
                  <a:srgbClr val="0000CC"/>
                </a:solidFill>
              </a:rPr>
              <a:t>instantaneous </a:t>
            </a:r>
            <a:r>
              <a:rPr lang="en-US" altLang="ja-JP" sz="2800" dirty="0"/>
              <a:t>shear modulus</a:t>
            </a:r>
            <a:r>
              <a:rPr lang="ja-JP" altLang="en-US" sz="2800" dirty="0"/>
              <a:t>（</a:t>
            </a:r>
            <a:r>
              <a:rPr lang="en-US" altLang="ja-JP" sz="2800" i="1" dirty="0"/>
              <a:t>G</a:t>
            </a:r>
            <a:r>
              <a:rPr lang="en-US" altLang="ja-JP" sz="2800" baseline="-10000" dirty="0"/>
              <a:t>0</a:t>
            </a:r>
            <a:r>
              <a:rPr lang="ja-JP" altLang="en-US" sz="2800" dirty="0"/>
              <a:t>）：　</a:t>
            </a:r>
            <a:r>
              <a:rPr lang="en-US" altLang="ja-JP" sz="2800" dirty="0"/>
              <a:t>3.375 </a:t>
            </a:r>
            <a:r>
              <a:rPr lang="en-US" altLang="ja-JP" sz="2800" dirty="0" err="1"/>
              <a:t>GPa</a:t>
            </a:r>
            <a:endParaRPr lang="en-US" altLang="ja-JP" sz="28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10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dirty="0"/>
              <a:t>bulk modulus</a:t>
            </a:r>
            <a:r>
              <a:rPr lang="ja-JP" altLang="en-US" sz="2800" dirty="0"/>
              <a:t>（</a:t>
            </a:r>
            <a:r>
              <a:rPr lang="en-US" altLang="ja-JP" sz="2800" i="1" dirty="0"/>
              <a:t>K</a:t>
            </a:r>
            <a:r>
              <a:rPr lang="ja-JP" altLang="en-US" sz="2800" dirty="0"/>
              <a:t>）：　</a:t>
            </a:r>
            <a:r>
              <a:rPr lang="en-US" altLang="ja-JP" sz="2800" dirty="0"/>
              <a:t>9 </a:t>
            </a:r>
            <a:r>
              <a:rPr lang="en-US" altLang="ja-JP" sz="2800" dirty="0" err="1"/>
              <a:t>GPa</a:t>
            </a:r>
            <a:endParaRPr lang="en-US" altLang="ja-JP" sz="28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u="sng" dirty="0"/>
              <a:t>dimensionless shear modulus</a:t>
            </a:r>
            <a:r>
              <a:rPr lang="ja-JP" altLang="en-US" sz="2800" u="sng" dirty="0"/>
              <a:t>（</a:t>
            </a:r>
            <a:r>
              <a:rPr lang="en-US" altLang="ja-JP" sz="2800" i="1" u="sng" dirty="0"/>
              <a:t>g</a:t>
            </a:r>
            <a:r>
              <a:rPr lang="ja-JP" altLang="en-US" sz="2800" u="sng" dirty="0"/>
              <a:t>）：　</a:t>
            </a:r>
            <a:r>
              <a:rPr lang="en-US" altLang="ja-JP" sz="2800" u="sng" dirty="0"/>
              <a:t>0.9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u="sng" dirty="0"/>
              <a:t>relaxation time</a:t>
            </a:r>
            <a:r>
              <a:rPr lang="ja-JP" altLang="en-US" sz="2800" u="sng" dirty="0"/>
              <a:t>（</a:t>
            </a:r>
            <a:r>
              <a:rPr lang="en-US" altLang="ja-JP" sz="2800" i="1" u="sng" dirty="0">
                <a:latin typeface="Symbol" pitchFamily="18" charset="2"/>
              </a:rPr>
              <a:t>t</a:t>
            </a:r>
            <a:r>
              <a:rPr lang="ja-JP" altLang="en-US" sz="2800" u="sng" dirty="0"/>
              <a:t>）：　</a:t>
            </a:r>
            <a:r>
              <a:rPr lang="en-US" altLang="ja-JP" sz="2800" u="sng" dirty="0"/>
              <a:t>5 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1000" u="sng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dirty="0">
                <a:solidFill>
                  <a:srgbClr val="FF0000"/>
                </a:solidFill>
              </a:rPr>
              <a:t>long-term</a:t>
            </a:r>
            <a:r>
              <a:rPr lang="en-US" altLang="ja-JP" sz="2800" dirty="0"/>
              <a:t> Young’s modulus</a:t>
            </a:r>
            <a:r>
              <a:rPr lang="ja-JP" altLang="en-US" sz="2800" dirty="0"/>
              <a:t>（</a:t>
            </a:r>
            <a:r>
              <a:rPr lang="en-US" altLang="ja-JP" sz="2800" i="1" dirty="0"/>
              <a:t>E</a:t>
            </a:r>
            <a:r>
              <a:rPr lang="en-US" altLang="ja-JP" sz="2800" baseline="-10000" dirty="0"/>
              <a:t>∞</a:t>
            </a:r>
            <a:r>
              <a:rPr lang="ja-JP" altLang="en-US" sz="2800" dirty="0"/>
              <a:t>）：　</a:t>
            </a:r>
            <a:r>
              <a:rPr lang="en-US" altLang="ja-JP" sz="2800" dirty="0"/>
              <a:t>1 </a:t>
            </a:r>
            <a:r>
              <a:rPr lang="en-US" altLang="ja-JP" sz="2800" dirty="0" err="1"/>
              <a:t>GPa</a:t>
            </a:r>
            <a:endParaRPr lang="en-US" altLang="ja-JP" sz="28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dirty="0">
                <a:solidFill>
                  <a:srgbClr val="FF0000"/>
                </a:solidFill>
              </a:rPr>
              <a:t>long-term </a:t>
            </a:r>
            <a:r>
              <a:rPr lang="en-US" altLang="ja-JP" sz="2800" dirty="0" err="1"/>
              <a:t>Poission’s</a:t>
            </a:r>
            <a:r>
              <a:rPr lang="en-US" altLang="ja-JP" sz="2800" dirty="0"/>
              <a:t> ratio</a:t>
            </a:r>
            <a:r>
              <a:rPr lang="ja-JP" altLang="en-US" sz="2800" dirty="0"/>
              <a:t>（</a:t>
            </a:r>
            <a:r>
              <a:rPr lang="en-US" altLang="ja-JP" sz="2800" i="1" dirty="0">
                <a:latin typeface="Symbol" pitchFamily="18" charset="2"/>
              </a:rPr>
              <a:t>n</a:t>
            </a:r>
            <a:r>
              <a:rPr lang="en-US" altLang="ja-JP" sz="2800" baseline="-10000" dirty="0"/>
              <a:t>∞</a:t>
            </a:r>
            <a:r>
              <a:rPr lang="ja-JP" altLang="en-US" sz="2800" dirty="0"/>
              <a:t>）：　</a:t>
            </a:r>
            <a:r>
              <a:rPr lang="en-US" altLang="ja-JP" sz="2800" dirty="0">
                <a:solidFill>
                  <a:srgbClr val="FF0000"/>
                </a:solidFill>
              </a:rPr>
              <a:t>0.481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 dirty="0"/>
              <a:t>　　</a:t>
            </a:r>
            <a:r>
              <a:rPr lang="en-US" altLang="ja-JP" sz="2800" dirty="0">
                <a:solidFill>
                  <a:srgbClr val="FF0000"/>
                </a:solidFill>
              </a:rPr>
              <a:t>long-term </a:t>
            </a:r>
            <a:r>
              <a:rPr lang="en-US" altLang="ja-JP" sz="2800" dirty="0"/>
              <a:t>shear modulus(</a:t>
            </a:r>
            <a:r>
              <a:rPr lang="en-US" altLang="ja-JP" sz="2800" i="1" dirty="0"/>
              <a:t>G</a:t>
            </a:r>
            <a:r>
              <a:rPr lang="ja-JP" altLang="en-US" sz="2800" baseline="-10000" dirty="0"/>
              <a:t>∞</a:t>
            </a:r>
            <a:r>
              <a:rPr lang="en-US" altLang="ja-JP" sz="2800" dirty="0"/>
              <a:t>)</a:t>
            </a:r>
            <a:r>
              <a:rPr lang="en-US" altLang="ja-JP" sz="2800" dirty="0">
                <a:sym typeface="Wingdings" pitchFamily="2" charset="2"/>
              </a:rPr>
              <a:t>:</a:t>
            </a:r>
            <a:r>
              <a:rPr lang="ja-JP" altLang="en-US" sz="2800" dirty="0"/>
              <a:t>　</a:t>
            </a:r>
            <a:r>
              <a:rPr lang="en-US" altLang="ja-JP" sz="2800" dirty="0"/>
              <a:t>0.3375 </a:t>
            </a:r>
            <a:r>
              <a:rPr lang="en-US" altLang="ja-JP" sz="2800" dirty="0" err="1"/>
              <a:t>GPa</a:t>
            </a:r>
            <a:endParaRPr lang="en-US" altLang="ja-JP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7531" y="2672045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00CC"/>
                </a:solidFill>
              </a:rPr>
              <a:t>behavior at</a:t>
            </a:r>
          </a:p>
          <a:p>
            <a:pPr algn="ctr"/>
            <a:r>
              <a:rPr lang="en-US" altLang="ja-JP" dirty="0">
                <a:solidFill>
                  <a:srgbClr val="0000CC"/>
                </a:solidFill>
              </a:rPr>
              <a:t>room temperature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67355" y="433723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behavior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</a:rPr>
              <a:t>around </a:t>
            </a:r>
            <a:r>
              <a:rPr lang="en-US" altLang="ja-JP" dirty="0" err="1">
                <a:solidFill>
                  <a:srgbClr val="FF0000"/>
                </a:solidFill>
              </a:rPr>
              <a:t>Tg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Bending of Cantilever</a:t>
            </a:r>
            <a:endParaRPr lang="ja-JP" altLang="en-US"/>
          </a:p>
        </p:txBody>
      </p:sp>
      <p:sp>
        <p:nvSpPr>
          <p:cNvPr id="22531" name="Rectangle 7"/>
          <p:cNvSpPr>
            <a:spLocks noChangeArrowheads="1"/>
          </p:cNvSpPr>
          <p:nvPr/>
        </p:nvSpPr>
        <p:spPr bwMode="auto">
          <a:xfrm>
            <a:off x="215900" y="3149600"/>
            <a:ext cx="89281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Static/Quasi-static, Plane strain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50x5 structured grid nodes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Concentrated force at right-top node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Compared to FEM(ABAQUS/Standard) with same node arrangements and selective reduced integration quadrangle elements</a:t>
            </a:r>
            <a:endParaRPr lang="ja-JP" altLang="en-US" sz="3200"/>
          </a:p>
        </p:txBody>
      </p:sp>
      <p:sp>
        <p:nvSpPr>
          <p:cNvPr id="22532" name="Rectangle 147"/>
          <p:cNvSpPr>
            <a:spLocks noChangeArrowheads="1"/>
          </p:cNvSpPr>
          <p:nvPr/>
        </p:nvSpPr>
        <p:spPr bwMode="auto">
          <a:xfrm>
            <a:off x="2087563" y="2216150"/>
            <a:ext cx="5040312" cy="50323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/>
              <a:t>Elastic/Viscoelastic body</a:t>
            </a:r>
          </a:p>
        </p:txBody>
      </p:sp>
      <p:sp>
        <p:nvSpPr>
          <p:cNvPr id="22533" name="Rectangle 148"/>
          <p:cNvSpPr>
            <a:spLocks noChangeArrowheads="1"/>
          </p:cNvSpPr>
          <p:nvPr/>
        </p:nvSpPr>
        <p:spPr bwMode="auto">
          <a:xfrm>
            <a:off x="1619250" y="1927225"/>
            <a:ext cx="468313" cy="1116013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34" name="Line 151"/>
          <p:cNvSpPr>
            <a:spLocks noChangeShapeType="1"/>
          </p:cNvSpPr>
          <p:nvPr/>
        </p:nvSpPr>
        <p:spPr bwMode="auto">
          <a:xfrm>
            <a:off x="2087563" y="28702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35" name="Text Box 152"/>
          <p:cNvSpPr txBox="1">
            <a:spLocks noChangeArrowheads="1"/>
          </p:cNvSpPr>
          <p:nvPr/>
        </p:nvSpPr>
        <p:spPr bwMode="auto">
          <a:xfrm>
            <a:off x="4267200" y="2754313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1m</a:t>
            </a:r>
          </a:p>
        </p:txBody>
      </p:sp>
      <p:sp>
        <p:nvSpPr>
          <p:cNvPr id="22536" name="Text Box 153"/>
          <p:cNvSpPr txBox="1">
            <a:spLocks noChangeArrowheads="1"/>
          </p:cNvSpPr>
          <p:nvPr/>
        </p:nvSpPr>
        <p:spPr bwMode="auto">
          <a:xfrm>
            <a:off x="2233613" y="2268538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0.1m</a:t>
            </a:r>
          </a:p>
        </p:txBody>
      </p:sp>
      <p:sp>
        <p:nvSpPr>
          <p:cNvPr id="22537" name="Line 154"/>
          <p:cNvSpPr>
            <a:spLocks noChangeShapeType="1"/>
          </p:cNvSpPr>
          <p:nvPr/>
        </p:nvSpPr>
        <p:spPr bwMode="auto">
          <a:xfrm>
            <a:off x="2266950" y="22145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38" name="Text Box 155"/>
          <p:cNvSpPr txBox="1">
            <a:spLocks noChangeArrowheads="1"/>
          </p:cNvSpPr>
          <p:nvPr/>
        </p:nvSpPr>
        <p:spPr bwMode="auto">
          <a:xfrm>
            <a:off x="6516688" y="889000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FF0000"/>
                </a:solidFill>
              </a:rPr>
              <a:t>200 kN</a:t>
            </a:r>
          </a:p>
        </p:txBody>
      </p:sp>
      <p:sp>
        <p:nvSpPr>
          <p:cNvPr id="22539" name="AutoShape 156"/>
          <p:cNvSpPr>
            <a:spLocks noChangeArrowheads="1"/>
          </p:cNvSpPr>
          <p:nvPr/>
        </p:nvSpPr>
        <p:spPr bwMode="auto">
          <a:xfrm>
            <a:off x="6911975" y="1350963"/>
            <a:ext cx="431800" cy="865187"/>
          </a:xfrm>
          <a:prstGeom prst="downArrow">
            <a:avLst>
              <a:gd name="adj1" fmla="val 60296"/>
              <a:gd name="adj2" fmla="val 680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grpSp>
        <p:nvGrpSpPr>
          <p:cNvPr id="22540" name="Group 167"/>
          <p:cNvGrpSpPr>
            <a:grpSpLocks/>
          </p:cNvGrpSpPr>
          <p:nvPr/>
        </p:nvGrpSpPr>
        <p:grpSpPr bwMode="auto">
          <a:xfrm>
            <a:off x="4319588" y="539750"/>
            <a:ext cx="2592387" cy="1646238"/>
            <a:chOff x="4195" y="488"/>
            <a:chExt cx="1633" cy="1037"/>
          </a:xfrm>
        </p:grpSpPr>
        <p:sp>
          <p:nvSpPr>
            <p:cNvPr id="22541" name="Line 157"/>
            <p:cNvSpPr>
              <a:spLocks noChangeShapeType="1"/>
            </p:cNvSpPr>
            <p:nvPr/>
          </p:nvSpPr>
          <p:spPr bwMode="auto">
            <a:xfrm>
              <a:off x="4450" y="1304"/>
              <a:ext cx="1067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2" name="Line 158"/>
            <p:cNvSpPr>
              <a:spLocks noChangeShapeType="1"/>
            </p:cNvSpPr>
            <p:nvPr/>
          </p:nvSpPr>
          <p:spPr bwMode="auto">
            <a:xfrm flipV="1">
              <a:off x="4450" y="715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3" name="Text Box 160"/>
            <p:cNvSpPr txBox="1">
              <a:spLocks noChangeArrowheads="1"/>
            </p:cNvSpPr>
            <p:nvPr/>
          </p:nvSpPr>
          <p:spPr bwMode="auto">
            <a:xfrm>
              <a:off x="4195" y="48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Force</a:t>
              </a:r>
            </a:p>
          </p:txBody>
        </p:sp>
        <p:sp>
          <p:nvSpPr>
            <p:cNvPr id="22544" name="Freeform 161"/>
            <p:cNvSpPr>
              <a:spLocks/>
            </p:cNvSpPr>
            <p:nvPr/>
          </p:nvSpPr>
          <p:spPr bwMode="auto">
            <a:xfrm>
              <a:off x="4451" y="885"/>
              <a:ext cx="1044" cy="401"/>
            </a:xfrm>
            <a:custGeom>
              <a:avLst/>
              <a:gdLst>
                <a:gd name="T0" fmla="*/ 0 w 1044"/>
                <a:gd name="T1" fmla="*/ 401 h 401"/>
                <a:gd name="T2" fmla="*/ 148 w 1044"/>
                <a:gd name="T3" fmla="*/ 7 h 401"/>
                <a:gd name="T4" fmla="*/ 1044 w 1044"/>
                <a:gd name="T5" fmla="*/ 0 h 401"/>
                <a:gd name="T6" fmla="*/ 0 60000 65536"/>
                <a:gd name="T7" fmla="*/ 0 60000 65536"/>
                <a:gd name="T8" fmla="*/ 0 60000 65536"/>
                <a:gd name="T9" fmla="*/ 0 w 1044"/>
                <a:gd name="T10" fmla="*/ 0 h 401"/>
                <a:gd name="T11" fmla="*/ 1044 w 104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4" h="401">
                  <a:moveTo>
                    <a:pt x="0" y="401"/>
                  </a:moveTo>
                  <a:lnTo>
                    <a:pt x="148" y="7"/>
                  </a:lnTo>
                  <a:lnTo>
                    <a:pt x="104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5" name="Text Box 162"/>
            <p:cNvSpPr txBox="1">
              <a:spLocks noChangeArrowheads="1"/>
            </p:cNvSpPr>
            <p:nvPr/>
          </p:nvSpPr>
          <p:spPr bwMode="auto">
            <a:xfrm>
              <a:off x="5539" y="1122"/>
              <a:ext cx="289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Time</a:t>
              </a:r>
            </a:p>
          </p:txBody>
        </p:sp>
        <p:sp>
          <p:nvSpPr>
            <p:cNvPr id="22546" name="Text Box 163"/>
            <p:cNvSpPr txBox="1">
              <a:spLocks noChangeArrowheads="1"/>
            </p:cNvSpPr>
            <p:nvPr/>
          </p:nvSpPr>
          <p:spPr bwMode="auto">
            <a:xfrm>
              <a:off x="4449" y="1281"/>
              <a:ext cx="2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1s</a:t>
              </a:r>
            </a:p>
          </p:txBody>
        </p:sp>
        <p:sp>
          <p:nvSpPr>
            <p:cNvPr id="22547" name="Line 165"/>
            <p:cNvSpPr>
              <a:spLocks noChangeShapeType="1"/>
            </p:cNvSpPr>
            <p:nvPr/>
          </p:nvSpPr>
          <p:spPr bwMode="auto">
            <a:xfrm>
              <a:off x="4603" y="896"/>
              <a:ext cx="0" cy="4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8" name="Text Box 166"/>
            <p:cNvSpPr txBox="1">
              <a:spLocks noChangeArrowheads="1"/>
            </p:cNvSpPr>
            <p:nvPr/>
          </p:nvSpPr>
          <p:spPr bwMode="auto">
            <a:xfrm>
              <a:off x="5248" y="1294"/>
              <a:ext cx="4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100s</a:t>
              </a: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Bending of Cantilever (elastic)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5319713"/>
            <a:ext cx="8928100" cy="1095375"/>
          </a:xfrm>
        </p:spPr>
        <p:txBody>
          <a:bodyPr/>
          <a:lstStyle/>
          <a:p>
            <a:r>
              <a:rPr lang="en-US" altLang="ja-JP"/>
              <a:t>Less than 1% error of displacement</a:t>
            </a:r>
          </a:p>
          <a:p>
            <a:r>
              <a:rPr lang="en-US" altLang="ja-JP"/>
              <a:t>No problem in elastic large deflection analysis</a:t>
            </a: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521869" y="499478"/>
            <a:ext cx="2082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000" dirty="0"/>
              <a:t>E=1GPa, </a:t>
            </a:r>
            <a:r>
              <a:rPr lang="en-US" altLang="ja-JP" sz="2000" dirty="0">
                <a:latin typeface="Symbol" pitchFamily="18" charset="2"/>
              </a:rPr>
              <a:t>n</a:t>
            </a:r>
            <a:r>
              <a:rPr lang="en-US" altLang="ja-JP" sz="2000" dirty="0"/>
              <a:t>=0.49</a:t>
            </a:r>
          </a:p>
        </p:txBody>
      </p:sp>
      <p:pic>
        <p:nvPicPr>
          <p:cNvPr id="23557" name="Picture 6" descr="elastic_beam-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881063"/>
            <a:ext cx="39941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elastic_beam-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803275"/>
            <a:ext cx="3744913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1003300" y="4913313"/>
            <a:ext cx="711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/>
            <a:r>
              <a:rPr lang="en-US" altLang="ja-JP" sz="2400"/>
              <a:t>ABAQUS/Standard                       Proposed Method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Background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Thermal nanoimprinting and micro hot embossing have been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industrialization stage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Effective method for process design (temperature, pressure, time, etc.) is required.</a:t>
            </a:r>
          </a:p>
          <a:p>
            <a:pPr marL="457200" lvl="1" indent="0">
              <a:buNone/>
            </a:pPr>
            <a:r>
              <a:rPr lang="en-US" altLang="ja-JP" u="sng" dirty="0"/>
              <a:t>Current situation</a:t>
            </a:r>
          </a:p>
          <a:p>
            <a:pPr lvl="1"/>
            <a:r>
              <a:rPr lang="en-US" altLang="ja-JP" dirty="0"/>
              <a:t>Repetitive experiments for process optimization.</a:t>
            </a:r>
          </a:p>
          <a:p>
            <a:pPr lvl="1"/>
            <a:r>
              <a:rPr lang="en-US" altLang="ja-JP" dirty="0">
                <a:solidFill>
                  <a:srgbClr val="0000CC"/>
                </a:solidFill>
              </a:rPr>
              <a:t>Repetitive experiments cost high!!</a:t>
            </a:r>
          </a:p>
          <a:p>
            <a:pPr lvl="1"/>
            <a:r>
              <a:rPr lang="en-US" altLang="ja-JP" dirty="0"/>
              <a:t>Numerical simulation should help.</a:t>
            </a:r>
            <a:endParaRPr lang="ja-JP" altLang="en-US" dirty="0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79388" y="4968372"/>
            <a:ext cx="87137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>
              <a:lnSpc>
                <a:spcPct val="55000"/>
              </a:lnSpc>
              <a:spcBef>
                <a:spcPct val="20000"/>
              </a:spcBef>
            </a:pPr>
            <a:r>
              <a:rPr lang="en-US" altLang="ja-JP" sz="3200" b="1" dirty="0">
                <a:solidFill>
                  <a:srgbClr val="008000"/>
                </a:solidFill>
              </a:rPr>
              <a:t>Final Goal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3200" dirty="0">
                <a:solidFill>
                  <a:srgbClr val="FF0000"/>
                </a:solidFill>
              </a:rPr>
              <a:t>Establishment of numerical technique</a:t>
            </a:r>
            <a:br>
              <a:rPr lang="en-US" altLang="ja-JP" sz="3200" dirty="0">
                <a:solidFill>
                  <a:srgbClr val="FF0000"/>
                </a:solidFill>
              </a:rPr>
            </a:br>
            <a:r>
              <a:rPr lang="en-US" altLang="ja-JP" sz="3200" dirty="0"/>
              <a:t>for thermal nanoimprint process optimization.</a:t>
            </a:r>
            <a:endParaRPr lang="ja-JP" altLang="en-US" sz="3200" dirty="0"/>
          </a:p>
        </p:txBody>
      </p:sp>
      <p:sp>
        <p:nvSpPr>
          <p:cNvPr id="4102" name="AutoShape 9"/>
          <p:cNvSpPr>
            <a:spLocks noChangeArrowheads="1"/>
          </p:cNvSpPr>
          <p:nvPr/>
        </p:nvSpPr>
        <p:spPr bwMode="auto">
          <a:xfrm>
            <a:off x="3924300" y="4760913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Bending of Cantilever (viscoelastic)</a:t>
            </a:r>
          </a:p>
        </p:txBody>
      </p:sp>
      <p:pic>
        <p:nvPicPr>
          <p:cNvPr id="58389" name="viscoelastic_beam-proposed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150" y="1646238"/>
            <a:ext cx="4387850" cy="3567112"/>
          </a:xfrm>
        </p:spPr>
      </p:pic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1036638" y="5522913"/>
            <a:ext cx="7119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/>
            <a:r>
              <a:rPr lang="en-US" altLang="ja-JP" sz="2400"/>
              <a:t>ABAQUS/Standard                       Proposed Method</a:t>
            </a:r>
          </a:p>
        </p:txBody>
      </p:sp>
      <p:pic>
        <p:nvPicPr>
          <p:cNvPr id="58391" name="viscoelastic_beam-abaqus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1593850"/>
            <a:ext cx="4527550" cy="3576638"/>
          </a:xfr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48429" y="728700"/>
            <a:ext cx="5028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E</a:t>
            </a:r>
            <a:r>
              <a:rPr kumimoji="1" lang="en-US" altLang="ja-JP" sz="2000" baseline="-25000" dirty="0"/>
              <a:t>0</a:t>
            </a:r>
            <a:r>
              <a:rPr kumimoji="1" lang="en-US" altLang="ja-JP" sz="2000" dirty="0"/>
              <a:t>=9GPa, </a:t>
            </a:r>
            <a:r>
              <a:rPr kumimoji="1" lang="en-US" altLang="ja-JP" sz="2000" dirty="0">
                <a:latin typeface="Symbol" pitchFamily="18" charset="2"/>
              </a:rPr>
              <a:t>n</a:t>
            </a:r>
            <a:r>
              <a:rPr kumimoji="1" lang="en-US" altLang="ja-JP" sz="2000" baseline="-25000" dirty="0"/>
              <a:t>0</a:t>
            </a:r>
            <a:r>
              <a:rPr kumimoji="1" lang="en-US" altLang="ja-JP" sz="2000" dirty="0"/>
              <a:t>=0.333,  </a:t>
            </a:r>
            <a:r>
              <a:rPr kumimoji="1" lang="en-US" altLang="ja-JP" sz="2000" dirty="0" err="1"/>
              <a:t>E</a:t>
            </a:r>
            <a:r>
              <a:rPr kumimoji="1" lang="en-US" altLang="ja-JP" sz="2000" baseline="-25000" dirty="0" err="1"/>
              <a:t>inf</a:t>
            </a:r>
            <a:r>
              <a:rPr kumimoji="1" lang="en-US" altLang="ja-JP" sz="2000" dirty="0"/>
              <a:t>=1GPa, </a:t>
            </a:r>
            <a:r>
              <a:rPr kumimoji="1" lang="en-US" altLang="ja-JP" sz="2000" dirty="0" err="1">
                <a:latin typeface="Symbol" pitchFamily="18" charset="2"/>
              </a:rPr>
              <a:t>n</a:t>
            </a:r>
            <a:r>
              <a:rPr lang="en-US" altLang="ja-JP" sz="2000" baseline="-25000" dirty="0" err="1"/>
              <a:t>inf</a:t>
            </a:r>
            <a:r>
              <a:rPr kumimoji="1" lang="en-US" altLang="ja-JP" sz="2000" dirty="0"/>
              <a:t>=0.481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58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50" fill="hold"/>
                                        <p:tgtEl>
                                          <p:spTgt spid="58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89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9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Bending of Cantilever (viscoelastic)</a:t>
            </a:r>
            <a:endParaRPr lang="ja-JP" alt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15900" y="4516438"/>
            <a:ext cx="89281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2.5% error of displacement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Error decreases</a:t>
            </a:r>
            <a:r>
              <a:rPr lang="ja-JP" altLang="en-US" sz="2800"/>
              <a:t> </a:t>
            </a:r>
            <a:r>
              <a:rPr lang="en-US" altLang="ja-JP" sz="2800"/>
              <a:t>as d</a:t>
            </a:r>
            <a:r>
              <a:rPr lang="en-US" altLang="ja-JP" sz="2800" i="1"/>
              <a:t>t</a:t>
            </a:r>
            <a:r>
              <a:rPr lang="en-US" altLang="ja-JP" sz="2800"/>
              <a:t> decreases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Further improvement of time-advancing scheme is necessary</a:t>
            </a:r>
          </a:p>
        </p:txBody>
      </p:sp>
      <p:pic>
        <p:nvPicPr>
          <p:cNvPr id="25604" name="Picture 7" descr="viscoelastic_beam-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85775"/>
            <a:ext cx="6499225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Imprinting-like Analysis</a:t>
            </a:r>
            <a:endParaRPr lang="ja-JP" altLang="en-US"/>
          </a:p>
        </p:txBody>
      </p:sp>
      <p:sp>
        <p:nvSpPr>
          <p:cNvPr id="26627" name="コンテンツ プレースホルダ 2"/>
          <p:cNvSpPr>
            <a:spLocks/>
          </p:cNvSpPr>
          <p:nvPr/>
        </p:nvSpPr>
        <p:spPr bwMode="auto">
          <a:xfrm>
            <a:off x="4176713" y="692150"/>
            <a:ext cx="4967287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Quasi-static, plane strain</a:t>
            </a:r>
            <a:endParaRPr lang="ja-JP" altLang="en-US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Horizontal bounding for left and right side</a:t>
            </a:r>
            <a:endParaRPr lang="ja-JP" altLang="en-US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Vertical bounding for bottom side</a:t>
            </a:r>
            <a:endParaRPr lang="ja-JP" altLang="en-US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Enforced displacement for right half of top side toward downward with horizontal bounding</a:t>
            </a:r>
            <a:endParaRPr lang="ja-JP" altLang="en-US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 dirty="0"/>
              <a:t>Unstructured grid with fineness and coarseness</a:t>
            </a:r>
            <a:endParaRPr lang="ja-JP" altLang="en-US" sz="3200" dirty="0"/>
          </a:p>
        </p:txBody>
      </p:sp>
      <p:sp>
        <p:nvSpPr>
          <p:cNvPr id="26628" name="Rectangle 11"/>
          <p:cNvSpPr>
            <a:spLocks noChangeArrowheads="1"/>
          </p:cNvSpPr>
          <p:nvPr/>
        </p:nvSpPr>
        <p:spPr bwMode="auto">
          <a:xfrm>
            <a:off x="611188" y="1987550"/>
            <a:ext cx="2879725" cy="28813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grpSp>
        <p:nvGrpSpPr>
          <p:cNvPr id="26629" name="Group 15"/>
          <p:cNvGrpSpPr>
            <a:grpSpLocks/>
          </p:cNvGrpSpPr>
          <p:nvPr/>
        </p:nvGrpSpPr>
        <p:grpSpPr bwMode="auto">
          <a:xfrm>
            <a:off x="1800225" y="4903788"/>
            <a:ext cx="503238" cy="468312"/>
            <a:chOff x="1134" y="3521"/>
            <a:chExt cx="317" cy="295"/>
          </a:xfrm>
        </p:grpSpPr>
        <p:sp>
          <p:nvSpPr>
            <p:cNvPr id="26646" name="AutoShape 12"/>
            <p:cNvSpPr>
              <a:spLocks noChangeArrowheads="1"/>
            </p:cNvSpPr>
            <p:nvPr/>
          </p:nvSpPr>
          <p:spPr bwMode="auto">
            <a:xfrm>
              <a:off x="1134" y="3521"/>
              <a:ext cx="317" cy="181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47" name="Oval 13"/>
            <p:cNvSpPr>
              <a:spLocks noChangeArrowheads="1"/>
            </p:cNvSpPr>
            <p:nvPr/>
          </p:nvSpPr>
          <p:spPr bwMode="auto">
            <a:xfrm>
              <a:off x="1156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48" name="Oval 14"/>
            <p:cNvSpPr>
              <a:spLocks noChangeArrowheads="1"/>
            </p:cNvSpPr>
            <p:nvPr/>
          </p:nvSpPr>
          <p:spPr bwMode="auto">
            <a:xfrm>
              <a:off x="1315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30" name="Group 16"/>
          <p:cNvGrpSpPr>
            <a:grpSpLocks/>
          </p:cNvGrpSpPr>
          <p:nvPr/>
        </p:nvGrpSpPr>
        <p:grpSpPr bwMode="auto">
          <a:xfrm rot="-5400000">
            <a:off x="3475038" y="3194050"/>
            <a:ext cx="503237" cy="468313"/>
            <a:chOff x="1134" y="3521"/>
            <a:chExt cx="317" cy="295"/>
          </a:xfrm>
        </p:grpSpPr>
        <p:sp>
          <p:nvSpPr>
            <p:cNvPr id="26643" name="AutoShape 17"/>
            <p:cNvSpPr>
              <a:spLocks noChangeArrowheads="1"/>
            </p:cNvSpPr>
            <p:nvPr/>
          </p:nvSpPr>
          <p:spPr bwMode="auto">
            <a:xfrm>
              <a:off x="1134" y="3521"/>
              <a:ext cx="317" cy="181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44" name="Oval 18"/>
            <p:cNvSpPr>
              <a:spLocks noChangeArrowheads="1"/>
            </p:cNvSpPr>
            <p:nvPr/>
          </p:nvSpPr>
          <p:spPr bwMode="auto">
            <a:xfrm>
              <a:off x="1156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45" name="Oval 19"/>
            <p:cNvSpPr>
              <a:spLocks noChangeArrowheads="1"/>
            </p:cNvSpPr>
            <p:nvPr/>
          </p:nvSpPr>
          <p:spPr bwMode="auto">
            <a:xfrm>
              <a:off x="1315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6631" name="Group 20"/>
          <p:cNvGrpSpPr>
            <a:grpSpLocks/>
          </p:cNvGrpSpPr>
          <p:nvPr/>
        </p:nvGrpSpPr>
        <p:grpSpPr bwMode="auto">
          <a:xfrm rot="5400000">
            <a:off x="125413" y="3194050"/>
            <a:ext cx="503237" cy="468313"/>
            <a:chOff x="1134" y="3521"/>
            <a:chExt cx="317" cy="295"/>
          </a:xfrm>
        </p:grpSpPr>
        <p:sp>
          <p:nvSpPr>
            <p:cNvPr id="26640" name="AutoShape 21"/>
            <p:cNvSpPr>
              <a:spLocks noChangeArrowheads="1"/>
            </p:cNvSpPr>
            <p:nvPr/>
          </p:nvSpPr>
          <p:spPr bwMode="auto">
            <a:xfrm>
              <a:off x="1134" y="3521"/>
              <a:ext cx="317" cy="181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41" name="Oval 22"/>
            <p:cNvSpPr>
              <a:spLocks noChangeArrowheads="1"/>
            </p:cNvSpPr>
            <p:nvPr/>
          </p:nvSpPr>
          <p:spPr bwMode="auto">
            <a:xfrm>
              <a:off x="1156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642" name="Oval 23"/>
            <p:cNvSpPr>
              <a:spLocks noChangeArrowheads="1"/>
            </p:cNvSpPr>
            <p:nvPr/>
          </p:nvSpPr>
          <p:spPr bwMode="auto">
            <a:xfrm>
              <a:off x="1315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6632" name="Rectangle 24"/>
          <p:cNvSpPr>
            <a:spLocks noChangeArrowheads="1"/>
          </p:cNvSpPr>
          <p:nvPr/>
        </p:nvSpPr>
        <p:spPr bwMode="auto">
          <a:xfrm>
            <a:off x="2051050" y="1700213"/>
            <a:ext cx="1441450" cy="250825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3" name="Rectangle 27"/>
          <p:cNvSpPr>
            <a:spLocks noChangeArrowheads="1"/>
          </p:cNvSpPr>
          <p:nvPr/>
        </p:nvSpPr>
        <p:spPr bwMode="auto">
          <a:xfrm>
            <a:off x="2051050" y="3538215"/>
            <a:ext cx="1441450" cy="250825"/>
          </a:xfrm>
          <a:prstGeom prst="rect">
            <a:avLst/>
          </a:prstGeom>
          <a:pattFill prst="dkUpDiag">
            <a:fgClr>
              <a:schemeClr val="tx1">
                <a:alpha val="50195"/>
              </a:schemeClr>
            </a:fgClr>
            <a:bgClr>
              <a:schemeClr val="bg1">
                <a:alpha val="50195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4" name="AutoShape 25"/>
          <p:cNvSpPr>
            <a:spLocks noChangeArrowheads="1"/>
          </p:cNvSpPr>
          <p:nvPr/>
        </p:nvSpPr>
        <p:spPr bwMode="auto">
          <a:xfrm>
            <a:off x="2484438" y="1844675"/>
            <a:ext cx="539750" cy="1835151"/>
          </a:xfrm>
          <a:prstGeom prst="downArrow">
            <a:avLst>
              <a:gd name="adj1" fmla="val 52861"/>
              <a:gd name="adj2" fmla="val 971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6635" name="Text Box 28"/>
          <p:cNvSpPr txBox="1">
            <a:spLocks noChangeArrowheads="1"/>
          </p:cNvSpPr>
          <p:nvPr/>
        </p:nvSpPr>
        <p:spPr bwMode="auto">
          <a:xfrm>
            <a:off x="1079055" y="2347913"/>
            <a:ext cx="1446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</a:rPr>
              <a:t>0.6</a:t>
            </a:r>
            <a:r>
              <a:rPr lang="en-US" altLang="ja-JP" b="1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b="1" dirty="0">
                <a:solidFill>
                  <a:srgbClr val="FF0000"/>
                </a:solidFill>
              </a:rPr>
              <a:t>m disp.</a:t>
            </a:r>
          </a:p>
          <a:p>
            <a:pPr algn="ctr" eaLnBrk="1" hangingPunct="1"/>
            <a:r>
              <a:rPr lang="en-US" altLang="ja-JP" b="1" dirty="0">
                <a:solidFill>
                  <a:srgbClr val="FF0000"/>
                </a:solidFill>
              </a:rPr>
              <a:t>in 80s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6636" name="Line 31"/>
          <p:cNvSpPr>
            <a:spLocks noChangeShapeType="1"/>
          </p:cNvSpPr>
          <p:nvPr/>
        </p:nvSpPr>
        <p:spPr bwMode="auto">
          <a:xfrm>
            <a:off x="827088" y="1989138"/>
            <a:ext cx="0" cy="287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7" name="Text Box 32"/>
          <p:cNvSpPr txBox="1">
            <a:spLocks noChangeArrowheads="1"/>
          </p:cNvSpPr>
          <p:nvPr/>
        </p:nvSpPr>
        <p:spPr bwMode="auto">
          <a:xfrm>
            <a:off x="808038" y="3241675"/>
            <a:ext cx="63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dirty="0"/>
              <a:t>1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dirty="0"/>
              <a:t>m</a:t>
            </a:r>
          </a:p>
        </p:txBody>
      </p:sp>
      <p:sp>
        <p:nvSpPr>
          <p:cNvPr id="26638" name="Line 33"/>
          <p:cNvSpPr>
            <a:spLocks noChangeShapeType="1"/>
          </p:cNvSpPr>
          <p:nvPr/>
        </p:nvSpPr>
        <p:spPr bwMode="auto">
          <a:xfrm>
            <a:off x="611188" y="4616450"/>
            <a:ext cx="28813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9" name="Text Box 34"/>
          <p:cNvSpPr txBox="1">
            <a:spLocks noChangeArrowheads="1"/>
          </p:cNvSpPr>
          <p:nvPr/>
        </p:nvSpPr>
        <p:spPr bwMode="auto">
          <a:xfrm>
            <a:off x="1800225" y="4322763"/>
            <a:ext cx="638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lang="en-US" altLang="ja-JP" dirty="0">
                <a:latin typeface="Symbol" pitchFamily="18" charset="2"/>
                <a:ea typeface="Arial Unicode MS" pitchFamily="50" charset="-128"/>
                <a:cs typeface="Arial Unicode MS" pitchFamily="50" charset="-128"/>
              </a:rPr>
              <a:t>m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Imprinting-like Analysis (FEM)</a:t>
            </a:r>
            <a:endParaRPr lang="ja-JP" altLang="en-US"/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15900" y="5319713"/>
            <a:ext cx="89281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>
                <a:cs typeface="Arial" charset="0"/>
              </a:rPr>
              <a:t>Inappropriate deformation because of the locking under the corner</a:t>
            </a:r>
          </a:p>
        </p:txBody>
      </p:sp>
      <p:pic>
        <p:nvPicPr>
          <p:cNvPr id="56325" name="viscoelastic_press-triaB-abaqus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28650"/>
            <a:ext cx="76962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56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32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Imprinting-like Analysis (FEM)</a:t>
            </a:r>
          </a:p>
        </p:txBody>
      </p:sp>
      <p:pic>
        <p:nvPicPr>
          <p:cNvPr id="28675" name="Picture 4" descr="lo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987425"/>
            <a:ext cx="5294313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Imprinting-like Analysis (animation)</a:t>
            </a:r>
            <a:endParaRPr lang="ja-JP" alt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15900" y="5949950"/>
            <a:ext cx="89281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An appropriate result was obtained.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/>
              <a:t>P.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4" name="press-triaB-2010_03_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60285"/>
            <a:ext cx="67056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/>
              <a:t>Summary &amp; Future Work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785225" cy="5757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ja-JP" sz="2800" dirty="0"/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A </a:t>
            </a:r>
            <a:r>
              <a:rPr lang="en-GB" altLang="ja-JP" sz="2400" dirty="0" err="1">
                <a:solidFill>
                  <a:srgbClr val="FF0000"/>
                </a:solidFill>
              </a:rPr>
              <a:t>Meshfree</a:t>
            </a:r>
            <a:r>
              <a:rPr lang="en-GB" altLang="ja-JP" sz="2400" dirty="0"/>
              <a:t> formulation of </a:t>
            </a:r>
            <a:r>
              <a:rPr lang="en-GB" altLang="ja-JP" sz="2400" dirty="0">
                <a:solidFill>
                  <a:srgbClr val="FF0000"/>
                </a:solidFill>
              </a:rPr>
              <a:t>large deformation</a:t>
            </a:r>
            <a:r>
              <a:rPr lang="en-GB" altLang="ja-JP" sz="2400" dirty="0"/>
              <a:t> of </a:t>
            </a:r>
            <a:r>
              <a:rPr lang="en-GB" altLang="ja-JP" sz="2400" dirty="0">
                <a:solidFill>
                  <a:srgbClr val="FF0000"/>
                </a:solidFill>
              </a:rPr>
              <a:t>viscoelastic</a:t>
            </a:r>
            <a:r>
              <a:rPr lang="en-GB" altLang="ja-JP" sz="2400" dirty="0"/>
              <a:t> body was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It has fair accuracy in </a:t>
            </a:r>
            <a:r>
              <a:rPr lang="en-GB" altLang="ja-JP" sz="2400" u="sng" dirty="0"/>
              <a:t>large deflation analysis</a:t>
            </a:r>
            <a:r>
              <a:rPr lang="en-GB" altLang="ja-JP" sz="2400" dirty="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Appropriate result is obtained in </a:t>
            </a:r>
            <a:r>
              <a:rPr lang="en-GB" altLang="ja-JP" sz="2400" u="sng" dirty="0"/>
              <a:t>imprinting-like analysis.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Further modification is required to apply it to thermal </a:t>
            </a:r>
            <a:r>
              <a:rPr lang="en-GB" altLang="ja-JP" sz="2400" dirty="0" err="1"/>
              <a:t>nanoimprint</a:t>
            </a:r>
            <a:r>
              <a:rPr lang="en-GB" altLang="ja-JP" sz="2400" dirty="0"/>
              <a:t> simulation.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ja-JP" sz="2800" dirty="0"/>
              <a:t>Future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Improvement of time advancing scheme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Verification with experiments or FEM with adaptive meshing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Insertion of additional nodes and SPs during analysis</a:t>
            </a:r>
            <a:endParaRPr lang="ja-JP" altLang="en-GB" sz="2400" dirty="0"/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Contact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 dirty="0"/>
              <a:t>Cooling and </a:t>
            </a:r>
            <a:r>
              <a:rPr lang="en-GB" altLang="ja-JP" sz="2400" dirty="0" err="1"/>
              <a:t>demolding</a:t>
            </a:r>
            <a:r>
              <a:rPr lang="en-GB" altLang="ja-JP" sz="2400" dirty="0"/>
              <a:t> analysis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60350" y="2309390"/>
            <a:ext cx="57919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rgbClr val="6600CC"/>
                </a:solidFill>
              </a:rPr>
              <a:t>Appendix</a:t>
            </a:r>
            <a:endParaRPr kumimoji="1" lang="ja-JP" altLang="en-US" sz="96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3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/>
          <a:lstStyle/>
          <a:p>
            <a:pPr>
              <a:defRPr/>
            </a:pPr>
            <a:r>
              <a:rPr lang="en-US" altLang="ja-JP" dirty="0"/>
              <a:t>SP Integration (initialization)</a:t>
            </a:r>
            <a:endParaRPr lang="ja-JP" alt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5783262"/>
          </a:xfrm>
        </p:spPr>
        <p:txBody>
          <a:bodyPr/>
          <a:lstStyle/>
          <a:p>
            <a:r>
              <a:rPr lang="en-US" altLang="ja-JP" sz="2800"/>
              <a:t>(currently) SPs are generated from FE meshes</a:t>
            </a:r>
            <a:br>
              <a:rPr lang="en-US" altLang="ja-JP" sz="2800"/>
            </a:br>
            <a:r>
              <a:rPr lang="en-US" altLang="ja-JP" sz="2800">
                <a:solidFill>
                  <a:srgbClr val="0000CC"/>
                </a:solidFill>
              </a:rPr>
              <a:t>[Note] meshes are only for initialization!!!</a:t>
            </a:r>
          </a:p>
          <a:p>
            <a:r>
              <a:rPr lang="en-US" altLang="ja-JP" sz="2800"/>
              <a:t>Locate every SP in the middle edges</a:t>
            </a:r>
          </a:p>
          <a:p>
            <a:pPr>
              <a:buFont typeface="Wingdings" pitchFamily="2" charset="2"/>
              <a:buNone/>
            </a:pPr>
            <a:r>
              <a:rPr lang="ja-JP" altLang="en-US" sz="2800"/>
              <a:t>    </a:t>
            </a:r>
            <a:r>
              <a:rPr lang="en-US" altLang="ja-JP" sz="2400"/>
              <a:t>(Belytschko’s SP integration has master and slave SPs.)</a:t>
            </a:r>
          </a:p>
          <a:p>
            <a:r>
              <a:rPr lang="en-US" altLang="ja-JP" sz="2800"/>
              <a:t>Corresponding SP volume is calculated with meshes</a:t>
            </a:r>
          </a:p>
        </p:txBody>
      </p:sp>
      <p:grpSp>
        <p:nvGrpSpPr>
          <p:cNvPr id="13316" name="Group 66"/>
          <p:cNvGrpSpPr>
            <a:grpSpLocks/>
          </p:cNvGrpSpPr>
          <p:nvPr/>
        </p:nvGrpSpPr>
        <p:grpSpPr bwMode="auto">
          <a:xfrm>
            <a:off x="3663950" y="3100388"/>
            <a:ext cx="4464050" cy="3024187"/>
            <a:chOff x="855" y="1813"/>
            <a:chExt cx="2812" cy="1905"/>
          </a:xfrm>
        </p:grpSpPr>
        <p:sp>
          <p:nvSpPr>
            <p:cNvPr id="13321" name="Line 39"/>
            <p:cNvSpPr>
              <a:spLocks noChangeShapeType="1"/>
            </p:cNvSpPr>
            <p:nvPr/>
          </p:nvSpPr>
          <p:spPr bwMode="auto">
            <a:xfrm>
              <a:off x="900" y="185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2" name="Line 34"/>
            <p:cNvSpPr>
              <a:spLocks noChangeShapeType="1"/>
            </p:cNvSpPr>
            <p:nvPr/>
          </p:nvSpPr>
          <p:spPr bwMode="auto">
            <a:xfrm>
              <a:off x="899" y="1858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3" name="Line 35"/>
            <p:cNvSpPr>
              <a:spLocks noChangeShapeType="1"/>
            </p:cNvSpPr>
            <p:nvPr/>
          </p:nvSpPr>
          <p:spPr bwMode="auto">
            <a:xfrm>
              <a:off x="1807" y="1858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4" name="Line 36"/>
            <p:cNvSpPr>
              <a:spLocks noChangeShapeType="1"/>
            </p:cNvSpPr>
            <p:nvPr/>
          </p:nvSpPr>
          <p:spPr bwMode="auto">
            <a:xfrm>
              <a:off x="900" y="2766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5" name="Line 37"/>
            <p:cNvSpPr>
              <a:spLocks noChangeShapeType="1"/>
            </p:cNvSpPr>
            <p:nvPr/>
          </p:nvSpPr>
          <p:spPr bwMode="auto">
            <a:xfrm>
              <a:off x="1808" y="2766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6" name="Line 40"/>
            <p:cNvSpPr>
              <a:spLocks noChangeShapeType="1"/>
            </p:cNvSpPr>
            <p:nvPr/>
          </p:nvSpPr>
          <p:spPr bwMode="auto">
            <a:xfrm>
              <a:off x="1807" y="185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7" name="Line 41"/>
            <p:cNvSpPr>
              <a:spLocks noChangeShapeType="1"/>
            </p:cNvSpPr>
            <p:nvPr/>
          </p:nvSpPr>
          <p:spPr bwMode="auto">
            <a:xfrm>
              <a:off x="2714" y="185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8" name="Line 42"/>
            <p:cNvSpPr>
              <a:spLocks noChangeShapeType="1"/>
            </p:cNvSpPr>
            <p:nvPr/>
          </p:nvSpPr>
          <p:spPr bwMode="auto">
            <a:xfrm>
              <a:off x="1807" y="276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9" name="Line 43"/>
            <p:cNvSpPr>
              <a:spLocks noChangeShapeType="1"/>
            </p:cNvSpPr>
            <p:nvPr/>
          </p:nvSpPr>
          <p:spPr bwMode="auto">
            <a:xfrm>
              <a:off x="900" y="2766"/>
              <a:ext cx="227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0" name="Line 44"/>
            <p:cNvSpPr>
              <a:spLocks noChangeShapeType="1"/>
            </p:cNvSpPr>
            <p:nvPr/>
          </p:nvSpPr>
          <p:spPr bwMode="auto">
            <a:xfrm flipH="1">
              <a:off x="1127" y="3673"/>
              <a:ext cx="6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1" name="Line 45"/>
            <p:cNvSpPr>
              <a:spLocks noChangeShapeType="1"/>
            </p:cNvSpPr>
            <p:nvPr/>
          </p:nvSpPr>
          <p:spPr bwMode="auto">
            <a:xfrm flipH="1">
              <a:off x="1807" y="3446"/>
              <a:ext cx="658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2" name="Line 46"/>
            <p:cNvSpPr>
              <a:spLocks noChangeShapeType="1"/>
            </p:cNvSpPr>
            <p:nvPr/>
          </p:nvSpPr>
          <p:spPr bwMode="auto">
            <a:xfrm flipH="1">
              <a:off x="2465" y="2766"/>
              <a:ext cx="249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3" name="Line 47"/>
            <p:cNvSpPr>
              <a:spLocks noChangeShapeType="1"/>
            </p:cNvSpPr>
            <p:nvPr/>
          </p:nvSpPr>
          <p:spPr bwMode="auto">
            <a:xfrm>
              <a:off x="2714" y="1858"/>
              <a:ext cx="908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4" name="Line 48"/>
            <p:cNvSpPr>
              <a:spLocks noChangeShapeType="1"/>
            </p:cNvSpPr>
            <p:nvPr/>
          </p:nvSpPr>
          <p:spPr bwMode="auto">
            <a:xfrm flipV="1">
              <a:off x="2714" y="2312"/>
              <a:ext cx="908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5" name="Line 49"/>
            <p:cNvSpPr>
              <a:spLocks noChangeShapeType="1"/>
            </p:cNvSpPr>
            <p:nvPr/>
          </p:nvSpPr>
          <p:spPr bwMode="auto">
            <a:xfrm>
              <a:off x="2714" y="2766"/>
              <a:ext cx="908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6" name="Line 50"/>
            <p:cNvSpPr>
              <a:spLocks noChangeShapeType="1"/>
            </p:cNvSpPr>
            <p:nvPr/>
          </p:nvSpPr>
          <p:spPr bwMode="auto">
            <a:xfrm flipV="1">
              <a:off x="3622" y="2312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7" name="Line 51"/>
            <p:cNvSpPr>
              <a:spLocks noChangeShapeType="1"/>
            </p:cNvSpPr>
            <p:nvPr/>
          </p:nvSpPr>
          <p:spPr bwMode="auto">
            <a:xfrm flipV="1">
              <a:off x="2451" y="3226"/>
              <a:ext cx="115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8" name="Rectangle 4"/>
            <p:cNvSpPr>
              <a:spLocks noChangeArrowheads="1"/>
            </p:cNvSpPr>
            <p:nvPr/>
          </p:nvSpPr>
          <p:spPr bwMode="auto">
            <a:xfrm>
              <a:off x="855" y="1813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9" name="Rectangle 5"/>
            <p:cNvSpPr>
              <a:spLocks noChangeArrowheads="1"/>
            </p:cNvSpPr>
            <p:nvPr/>
          </p:nvSpPr>
          <p:spPr bwMode="auto">
            <a:xfrm>
              <a:off x="1762" y="1813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0" name="Rectangle 6"/>
            <p:cNvSpPr>
              <a:spLocks noChangeArrowheads="1"/>
            </p:cNvSpPr>
            <p:nvPr/>
          </p:nvSpPr>
          <p:spPr bwMode="auto">
            <a:xfrm>
              <a:off x="1762" y="2720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1" name="Rectangle 7"/>
            <p:cNvSpPr>
              <a:spLocks noChangeArrowheads="1"/>
            </p:cNvSpPr>
            <p:nvPr/>
          </p:nvSpPr>
          <p:spPr bwMode="auto">
            <a:xfrm>
              <a:off x="855" y="2720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2" name="Oval 9"/>
            <p:cNvSpPr>
              <a:spLocks noChangeArrowheads="1"/>
            </p:cNvSpPr>
            <p:nvPr/>
          </p:nvSpPr>
          <p:spPr bwMode="auto">
            <a:xfrm>
              <a:off x="1762" y="226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3" name="Oval 10"/>
            <p:cNvSpPr>
              <a:spLocks noChangeArrowheads="1"/>
            </p:cNvSpPr>
            <p:nvPr/>
          </p:nvSpPr>
          <p:spPr bwMode="auto">
            <a:xfrm>
              <a:off x="1308" y="272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4" name="Oval 11"/>
            <p:cNvSpPr>
              <a:spLocks noChangeArrowheads="1"/>
            </p:cNvSpPr>
            <p:nvPr/>
          </p:nvSpPr>
          <p:spPr bwMode="auto">
            <a:xfrm>
              <a:off x="1308" y="181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5" name="Oval 12"/>
            <p:cNvSpPr>
              <a:spLocks noChangeArrowheads="1"/>
            </p:cNvSpPr>
            <p:nvPr/>
          </p:nvSpPr>
          <p:spPr bwMode="auto">
            <a:xfrm>
              <a:off x="855" y="226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6" name="Rectangle 13"/>
            <p:cNvSpPr>
              <a:spLocks noChangeArrowheads="1"/>
            </p:cNvSpPr>
            <p:nvPr/>
          </p:nvSpPr>
          <p:spPr bwMode="auto">
            <a:xfrm>
              <a:off x="2669" y="1813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7" name="Rectangle 14"/>
            <p:cNvSpPr>
              <a:spLocks noChangeArrowheads="1"/>
            </p:cNvSpPr>
            <p:nvPr/>
          </p:nvSpPr>
          <p:spPr bwMode="auto">
            <a:xfrm>
              <a:off x="2669" y="2720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8" name="Oval 16"/>
            <p:cNvSpPr>
              <a:spLocks noChangeArrowheads="1"/>
            </p:cNvSpPr>
            <p:nvPr/>
          </p:nvSpPr>
          <p:spPr bwMode="auto">
            <a:xfrm>
              <a:off x="2669" y="226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9" name="Oval 17"/>
            <p:cNvSpPr>
              <a:spLocks noChangeArrowheads="1"/>
            </p:cNvSpPr>
            <p:nvPr/>
          </p:nvSpPr>
          <p:spPr bwMode="auto">
            <a:xfrm>
              <a:off x="2215" y="272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0" name="Oval 18"/>
            <p:cNvSpPr>
              <a:spLocks noChangeArrowheads="1"/>
            </p:cNvSpPr>
            <p:nvPr/>
          </p:nvSpPr>
          <p:spPr bwMode="auto">
            <a:xfrm>
              <a:off x="2215" y="181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1" name="Rectangle 19"/>
            <p:cNvSpPr>
              <a:spLocks noChangeArrowheads="1"/>
            </p:cNvSpPr>
            <p:nvPr/>
          </p:nvSpPr>
          <p:spPr bwMode="auto">
            <a:xfrm>
              <a:off x="1762" y="3628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2" name="Rectangle 20"/>
            <p:cNvSpPr>
              <a:spLocks noChangeArrowheads="1"/>
            </p:cNvSpPr>
            <p:nvPr/>
          </p:nvSpPr>
          <p:spPr bwMode="auto">
            <a:xfrm>
              <a:off x="1081" y="3627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3" name="Oval 22"/>
            <p:cNvSpPr>
              <a:spLocks noChangeArrowheads="1"/>
            </p:cNvSpPr>
            <p:nvPr/>
          </p:nvSpPr>
          <p:spPr bwMode="auto">
            <a:xfrm>
              <a:off x="1762" y="317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4" name="Oval 23"/>
            <p:cNvSpPr>
              <a:spLocks noChangeArrowheads="1"/>
            </p:cNvSpPr>
            <p:nvPr/>
          </p:nvSpPr>
          <p:spPr bwMode="auto">
            <a:xfrm>
              <a:off x="1444" y="362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5" name="Oval 24"/>
            <p:cNvSpPr>
              <a:spLocks noChangeArrowheads="1"/>
            </p:cNvSpPr>
            <p:nvPr/>
          </p:nvSpPr>
          <p:spPr bwMode="auto">
            <a:xfrm>
              <a:off x="968" y="317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6" name="Rectangle 25"/>
            <p:cNvSpPr>
              <a:spLocks noChangeArrowheads="1"/>
            </p:cNvSpPr>
            <p:nvPr/>
          </p:nvSpPr>
          <p:spPr bwMode="auto">
            <a:xfrm>
              <a:off x="2420" y="3401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7" name="Oval 27"/>
            <p:cNvSpPr>
              <a:spLocks noChangeArrowheads="1"/>
            </p:cNvSpPr>
            <p:nvPr/>
          </p:nvSpPr>
          <p:spPr bwMode="auto">
            <a:xfrm>
              <a:off x="2555" y="306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8" name="Oval 28"/>
            <p:cNvSpPr>
              <a:spLocks noChangeArrowheads="1"/>
            </p:cNvSpPr>
            <p:nvPr/>
          </p:nvSpPr>
          <p:spPr bwMode="auto">
            <a:xfrm>
              <a:off x="2102" y="351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59" name="Rectangle 29"/>
            <p:cNvSpPr>
              <a:spLocks noChangeArrowheads="1"/>
            </p:cNvSpPr>
            <p:nvPr/>
          </p:nvSpPr>
          <p:spPr bwMode="auto">
            <a:xfrm>
              <a:off x="3576" y="2267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60" name="Rectangle 30"/>
            <p:cNvSpPr>
              <a:spLocks noChangeArrowheads="1"/>
            </p:cNvSpPr>
            <p:nvPr/>
          </p:nvSpPr>
          <p:spPr bwMode="auto">
            <a:xfrm>
              <a:off x="3576" y="3175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61" name="Oval 31"/>
            <p:cNvSpPr>
              <a:spLocks noChangeArrowheads="1"/>
            </p:cNvSpPr>
            <p:nvPr/>
          </p:nvSpPr>
          <p:spPr bwMode="auto">
            <a:xfrm>
              <a:off x="3122" y="204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62" name="Oval 32"/>
            <p:cNvSpPr>
              <a:spLocks noChangeArrowheads="1"/>
            </p:cNvSpPr>
            <p:nvPr/>
          </p:nvSpPr>
          <p:spPr bwMode="auto">
            <a:xfrm>
              <a:off x="3122" y="249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63" name="Oval 52"/>
            <p:cNvSpPr>
              <a:spLocks noChangeArrowheads="1"/>
            </p:cNvSpPr>
            <p:nvPr/>
          </p:nvSpPr>
          <p:spPr bwMode="auto">
            <a:xfrm>
              <a:off x="3123" y="294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64" name="Oval 53"/>
            <p:cNvSpPr>
              <a:spLocks noChangeArrowheads="1"/>
            </p:cNvSpPr>
            <p:nvPr/>
          </p:nvSpPr>
          <p:spPr bwMode="auto">
            <a:xfrm>
              <a:off x="2964" y="328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65" name="Oval 55"/>
            <p:cNvSpPr>
              <a:spLocks noChangeArrowheads="1"/>
            </p:cNvSpPr>
            <p:nvPr/>
          </p:nvSpPr>
          <p:spPr bwMode="auto">
            <a:xfrm>
              <a:off x="3576" y="272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3317" name="Group 65"/>
          <p:cNvGrpSpPr>
            <a:grpSpLocks/>
          </p:cNvGrpSpPr>
          <p:nvPr/>
        </p:nvGrpSpPr>
        <p:grpSpPr bwMode="auto">
          <a:xfrm>
            <a:off x="277813" y="3768725"/>
            <a:ext cx="3457575" cy="1552575"/>
            <a:chOff x="3700" y="1805"/>
            <a:chExt cx="2060" cy="978"/>
          </a:xfrm>
        </p:grpSpPr>
        <p:sp>
          <p:nvSpPr>
            <p:cNvPr id="13318" name="Rectangle 57"/>
            <p:cNvSpPr>
              <a:spLocks noChangeArrowheads="1"/>
            </p:cNvSpPr>
            <p:nvPr/>
          </p:nvSpPr>
          <p:spPr bwMode="auto">
            <a:xfrm>
              <a:off x="3700" y="1924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19" name="Oval 59"/>
            <p:cNvSpPr>
              <a:spLocks noChangeArrowheads="1"/>
            </p:cNvSpPr>
            <p:nvPr/>
          </p:nvSpPr>
          <p:spPr bwMode="auto">
            <a:xfrm>
              <a:off x="3700" y="238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20" name="Text Box 60"/>
            <p:cNvSpPr txBox="1">
              <a:spLocks noChangeArrowheads="1"/>
            </p:cNvSpPr>
            <p:nvPr/>
          </p:nvSpPr>
          <p:spPr bwMode="auto">
            <a:xfrm>
              <a:off x="3768" y="1805"/>
              <a:ext cx="1992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/>
              <a:r>
                <a:rPr lang="ja-JP" altLang="en-US" sz="2400"/>
                <a:t>：</a:t>
              </a:r>
              <a:r>
                <a:rPr lang="en-US" altLang="ja-JP" sz="2400"/>
                <a:t>node</a:t>
              </a:r>
            </a:p>
            <a:p>
              <a:pPr eaLnBrk="1" hangingPunct="1"/>
              <a:r>
                <a:rPr lang="en-US" altLang="ja-JP" sz="2400"/>
                <a:t>  (has only </a:t>
              </a:r>
              <a:r>
                <a:rPr lang="en-US" altLang="ja-JP" sz="2400" b="1" i="1"/>
                <a:t>x</a:t>
              </a:r>
              <a:r>
                <a:rPr lang="en-US" altLang="ja-JP" sz="2400"/>
                <a:t> and </a:t>
              </a:r>
              <a:r>
                <a:rPr lang="en-US" altLang="ja-JP" sz="2400" b="1" i="1"/>
                <a:t>u</a:t>
              </a:r>
              <a:r>
                <a:rPr lang="en-US" altLang="ja-JP" sz="2400"/>
                <a:t>)</a:t>
              </a:r>
            </a:p>
            <a:p>
              <a:pPr eaLnBrk="1" hangingPunct="1"/>
              <a:r>
                <a:rPr lang="ja-JP" altLang="en-US" sz="2400"/>
                <a:t>：</a:t>
              </a:r>
              <a:r>
                <a:rPr lang="en-US" altLang="ja-JP" sz="2400"/>
                <a:t>stress point (SP)</a:t>
              </a:r>
            </a:p>
            <a:p>
              <a:pPr eaLnBrk="1" hangingPunct="1"/>
              <a:r>
                <a:rPr lang="en-US" altLang="ja-JP" sz="2400"/>
                <a:t>  (has </a:t>
              </a:r>
              <a:r>
                <a:rPr lang="en-US" altLang="ja-JP" sz="2400" b="1" i="1"/>
                <a:t>x</a:t>
              </a:r>
              <a:r>
                <a:rPr lang="en-US" altLang="ja-JP" sz="2400"/>
                <a:t>, </a:t>
              </a:r>
              <a:r>
                <a:rPr lang="en-US" altLang="ja-JP" sz="2400" b="1" i="1"/>
                <a:t>T</a:t>
              </a:r>
              <a:r>
                <a:rPr lang="en-US" altLang="ja-JP" sz="2400"/>
                <a:t>, </a:t>
              </a:r>
              <a:r>
                <a:rPr lang="en-US" altLang="ja-JP" sz="2400" b="1" i="1"/>
                <a:t>E</a:t>
              </a:r>
              <a:r>
                <a:rPr lang="en-US" altLang="ja-JP" sz="2400"/>
                <a:t>, </a:t>
              </a:r>
              <a:r>
                <a:rPr lang="en-US" altLang="ja-JP" sz="2400" b="1" i="1"/>
                <a:t>E</a:t>
              </a:r>
              <a:r>
                <a:rPr lang="en-US" altLang="ja-JP" sz="2400" b="1" i="1" baseline="30000"/>
                <a:t> </a:t>
              </a:r>
              <a:r>
                <a:rPr lang="en-US" altLang="ja-JP" sz="2400" baseline="30000"/>
                <a:t>v</a:t>
              </a:r>
              <a:r>
                <a:rPr lang="en-US" altLang="ja-JP" sz="2400"/>
                <a:t>, etc.)</a:t>
              </a: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Integration Correction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833437"/>
          </a:xfrm>
        </p:spPr>
        <p:txBody>
          <a:bodyPr/>
          <a:lstStyle/>
          <a:p>
            <a:r>
              <a:rPr lang="en-US" altLang="ja-JP"/>
              <a:t>Integration constraint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22250" y="3810000"/>
            <a:ext cx="89281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Integration correction (IC)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201738" y="2944813"/>
            <a:ext cx="6713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 i="1"/>
              <a:t>n</a:t>
            </a:r>
            <a:r>
              <a:rPr lang="en-US" altLang="ja-JP" sz="2000"/>
              <a:t>: outward normal unit vector, </a:t>
            </a:r>
            <a:r>
              <a:rPr lang="en-US" altLang="ja-JP" sz="2000" i="1"/>
              <a:t>A</a:t>
            </a:r>
            <a:r>
              <a:rPr lang="en-US" altLang="ja-JP" sz="2000"/>
              <a:t>: correspoiding nodal area</a:t>
            </a:r>
          </a:p>
          <a:p>
            <a:pPr>
              <a:defRPr/>
            </a:pPr>
            <a:r>
              <a:rPr lang="en-US" altLang="ja-JP" sz="2000" i="1" baseline="-25000"/>
              <a:t>J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000"/>
              <a:t>: set of SPs that include node </a:t>
            </a:r>
            <a:r>
              <a:rPr lang="en-US" altLang="ja-JP" sz="2000" i="1"/>
              <a:t>J</a:t>
            </a:r>
            <a:r>
              <a:rPr lang="en-US" altLang="ja-JP" sz="2000"/>
              <a:t> in the support</a:t>
            </a:r>
          </a:p>
        </p:txBody>
      </p:sp>
      <p:pic>
        <p:nvPicPr>
          <p:cNvPr id="16390" name="Picture 7" descr="integration_constra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155700"/>
            <a:ext cx="72104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integration_corr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349750"/>
            <a:ext cx="52863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785813" y="5421313"/>
            <a:ext cx="7546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000"/>
              <a:t>determine </a:t>
            </a:r>
            <a:r>
              <a:rPr lang="en-US" altLang="ja-JP" sz="2000" i="1">
                <a:latin typeface="Symbol" pitchFamily="18" charset="2"/>
              </a:rPr>
              <a:t>g </a:t>
            </a:r>
            <a:r>
              <a:rPr lang="en-US" altLang="ja-JP" sz="2000"/>
              <a:t>s so that modified </a:t>
            </a:r>
            <a:r>
              <a:rPr lang="en-US" altLang="ja-JP" sz="2000" b="1" i="1">
                <a:latin typeface="Symbol" pitchFamily="18" charset="2"/>
              </a:rPr>
              <a:t>y</a:t>
            </a:r>
            <a:r>
              <a:rPr lang="en-US" altLang="ja-JP" sz="2000"/>
              <a:t> s satisfy reproducing constraints </a:t>
            </a:r>
          </a:p>
          <a:p>
            <a:pPr eaLnBrk="1" hangingPunct="1"/>
            <a:r>
              <a:rPr lang="en-US" altLang="ja-JP" sz="2000"/>
              <a:t>including integration constraint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Choice of Numerical Method</a:t>
            </a:r>
            <a:endParaRPr lang="ja-JP" altLang="en-US" dirty="0"/>
          </a:p>
        </p:txBody>
      </p:sp>
      <p:sp>
        <p:nvSpPr>
          <p:cNvPr id="512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u="sng" dirty="0"/>
              <a:t>Choice1: </a:t>
            </a:r>
            <a:r>
              <a:rPr lang="en-US" altLang="ja-JP" u="sng" dirty="0">
                <a:solidFill>
                  <a:srgbClr val="FF0000"/>
                </a:solidFill>
              </a:rPr>
              <a:t>Continuum</a:t>
            </a:r>
            <a:r>
              <a:rPr lang="en-US" altLang="ja-JP" u="sng" dirty="0"/>
              <a:t> or </a:t>
            </a:r>
            <a:r>
              <a:rPr lang="en-US" altLang="ja-JP" u="sng" dirty="0">
                <a:solidFill>
                  <a:srgbClr val="0000CC"/>
                </a:solidFill>
              </a:rPr>
              <a:t>Molecular</a:t>
            </a:r>
          </a:p>
          <a:p>
            <a:pPr lvl="1"/>
            <a:r>
              <a:rPr lang="en-US" altLang="ja-JP" sz="2400" dirty="0"/>
              <a:t>If the target size is over several tens of </a:t>
            </a:r>
            <a:r>
              <a:rPr lang="en-US" altLang="ja-JP" sz="2400" dirty="0" err="1"/>
              <a:t>nms</a:t>
            </a:r>
            <a:r>
              <a:rPr lang="en-US" altLang="ja-JP" sz="2400" dirty="0"/>
              <a:t>, the number of molecules is large enough to be modeled as a continuum.</a:t>
            </a:r>
          </a:p>
          <a:p>
            <a:pPr lvl="1"/>
            <a:r>
              <a:rPr lang="en-US" altLang="ja-JP" sz="2400" dirty="0"/>
              <a:t>The problem is huge for MD.</a:t>
            </a:r>
            <a:endParaRPr lang="en-US" altLang="ja-JP" dirty="0"/>
          </a:p>
          <a:p>
            <a:r>
              <a:rPr lang="en-US" altLang="ja-JP" u="sng" dirty="0"/>
              <a:t>Choise2: </a:t>
            </a:r>
            <a:r>
              <a:rPr lang="en-US" altLang="ja-JP" u="sng" dirty="0">
                <a:solidFill>
                  <a:srgbClr val="FF0000"/>
                </a:solidFill>
              </a:rPr>
              <a:t>Solid</a:t>
            </a:r>
            <a:r>
              <a:rPr lang="en-US" altLang="ja-JP" u="sng" dirty="0"/>
              <a:t> or </a:t>
            </a:r>
            <a:r>
              <a:rPr lang="en-US" altLang="ja-JP" u="sng" dirty="0">
                <a:solidFill>
                  <a:srgbClr val="0000CC"/>
                </a:solidFill>
              </a:rPr>
              <a:t>Fluid</a:t>
            </a:r>
          </a:p>
          <a:p>
            <a:pPr lvl="1"/>
            <a:r>
              <a:rPr lang="en-US" altLang="ja-JP" sz="2400" dirty="0"/>
              <a:t>In thermal imprints, temperature is around </a:t>
            </a:r>
            <a:r>
              <a:rPr lang="en-US" altLang="ja-JP" sz="2400" i="1" dirty="0" err="1"/>
              <a:t>T</a:t>
            </a:r>
            <a:r>
              <a:rPr lang="en-US" altLang="ja-JP" sz="2400" dirty="0" err="1"/>
              <a:t>g</a:t>
            </a:r>
            <a:r>
              <a:rPr lang="en-US" altLang="ja-JP" sz="2400" dirty="0"/>
              <a:t> at most.</a:t>
            </a:r>
          </a:p>
          <a:p>
            <a:pPr lvl="1"/>
            <a:r>
              <a:rPr lang="en-US" altLang="ja-JP" sz="2400" dirty="0"/>
              <a:t>Rheology effect can be consolidated in viscoelastic model.</a:t>
            </a:r>
          </a:p>
          <a:p>
            <a:r>
              <a:rPr lang="en-US" altLang="ja-JP" u="sng" dirty="0"/>
              <a:t>Choise3: </a:t>
            </a:r>
            <a:r>
              <a:rPr lang="en-US" altLang="ja-JP" u="sng" dirty="0">
                <a:solidFill>
                  <a:srgbClr val="FF0000"/>
                </a:solidFill>
              </a:rPr>
              <a:t>Meshfree</a:t>
            </a:r>
            <a:r>
              <a:rPr lang="en-US" altLang="ja-JP" u="sng" dirty="0"/>
              <a:t> or </a:t>
            </a:r>
            <a:r>
              <a:rPr lang="en-US" altLang="ja-JP" u="sng" dirty="0">
                <a:solidFill>
                  <a:srgbClr val="0000CC"/>
                </a:solidFill>
              </a:rPr>
              <a:t>Mesh</a:t>
            </a:r>
          </a:p>
          <a:p>
            <a:pPr lvl="1"/>
            <a:r>
              <a:rPr lang="en-US" altLang="ja-JP" sz="2400" dirty="0"/>
              <a:t>“Mesh”(=FEM) is usually used</a:t>
            </a:r>
            <a:r>
              <a:rPr lang="ja-JP" altLang="en-US" sz="2400" dirty="0"/>
              <a:t> </a:t>
            </a:r>
            <a:r>
              <a:rPr lang="en-US" altLang="ja-JP" sz="2400" dirty="0"/>
              <a:t>and has achievements. </a:t>
            </a:r>
          </a:p>
          <a:p>
            <a:pPr lvl="1"/>
            <a:r>
              <a:rPr lang="en-US" altLang="ja-JP" sz="2400" dirty="0"/>
              <a:t>“Meshfree”(=SPH, EFGM, etc.) is expected to be a good method to treat extremely large deformation, </a:t>
            </a:r>
            <a:r>
              <a:rPr lang="en-US" altLang="ja-JP" sz="2400" dirty="0">
                <a:solidFill>
                  <a:srgbClr val="FF0000"/>
                </a:solidFill>
              </a:rPr>
              <a:t>but still under development and yet has no achievements</a:t>
            </a:r>
            <a:r>
              <a:rPr lang="en-US" altLang="ja-JP" sz="2400" dirty="0"/>
              <a:t>.</a:t>
            </a:r>
          </a:p>
          <a:p>
            <a:pPr lvl="1"/>
            <a:r>
              <a:rPr lang="en-US" altLang="ja-JP" sz="2400" dirty="0"/>
              <a:t>Most of the researches use FEM.</a:t>
            </a:r>
          </a:p>
          <a:p>
            <a:pPr lvl="2"/>
            <a:endParaRPr lang="en-US" altLang="ja-JP" dirty="0"/>
          </a:p>
          <a:p>
            <a:pPr lvl="1"/>
            <a:endParaRPr lang="en-US" altLang="ja-JP" u="sng" dirty="0">
              <a:solidFill>
                <a:srgbClr val="0000CC"/>
              </a:solidFill>
            </a:endParaRPr>
          </a:p>
          <a:p>
            <a:pPr lvl="1"/>
            <a:endParaRPr lang="ja-JP" altLang="en-US" u="sng" dirty="0">
              <a:solidFill>
                <a:srgbClr val="0000CC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Quasi-implicit Time Advancing</a:t>
            </a:r>
            <a:endParaRPr lang="ja-JP" alt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time increment loop</a:t>
            </a:r>
          </a:p>
          <a:p>
            <a:pPr lvl="1">
              <a:buClr>
                <a:schemeClr val="tx1"/>
              </a:buClr>
              <a:defRPr/>
            </a:pPr>
            <a:endParaRPr lang="ja-JP" altLang="en-US">
              <a:solidFill>
                <a:srgbClr val="FF0000"/>
              </a:solidFill>
            </a:endParaRPr>
          </a:p>
          <a:p>
            <a:pPr lvl="1">
              <a:buClr>
                <a:schemeClr val="tx1"/>
              </a:buClr>
              <a:defRPr/>
            </a:pPr>
            <a:endParaRPr lang="en-US" altLang="ja-JP">
              <a:solidFill>
                <a:srgbClr val="0000FF"/>
              </a:solidFill>
            </a:endParaRPr>
          </a:p>
          <a:p>
            <a:pPr lvl="1"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Newton-Raphson loop</a:t>
            </a:r>
            <a:endParaRPr lang="ja-JP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defRPr/>
            </a:pPr>
            <a:r>
              <a:rPr lang="en-US" altLang="ja-JP"/>
              <a:t>update support, </a:t>
            </a:r>
            <a:r>
              <a:rPr lang="en-US" altLang="ja-JP" i="1"/>
              <a:t>w</a:t>
            </a:r>
            <a:r>
              <a:rPr lang="en-US" altLang="ja-JP"/>
              <a:t>, </a:t>
            </a:r>
            <a:r>
              <a:rPr lang="en-US" altLang="ja-JP" i="1">
                <a:latin typeface="Symbol" pitchFamily="18" charset="2"/>
              </a:rPr>
              <a:t>f</a:t>
            </a:r>
            <a:r>
              <a:rPr lang="en-US" altLang="ja-JP"/>
              <a:t>, etc.</a:t>
            </a:r>
          </a:p>
          <a:p>
            <a:pPr lvl="2">
              <a:defRPr/>
            </a:pPr>
            <a:r>
              <a:rPr lang="en-US" altLang="ja-JP"/>
              <a:t>calc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and </a:t>
            </a:r>
            <a:r>
              <a:rPr lang="en-US" altLang="ja-JP" b="1" i="1"/>
              <a:t>K</a:t>
            </a:r>
            <a:endParaRPr lang="ja-JP" altLang="en-US" b="1" i="1"/>
          </a:p>
          <a:p>
            <a:pPr lvl="2">
              <a:defRPr/>
            </a:pPr>
            <a:r>
              <a:rPr lang="en-US" altLang="ja-JP"/>
              <a:t>calc </a:t>
            </a:r>
            <a:r>
              <a:rPr lang="en-US" altLang="ja-JP" b="1" i="1"/>
              <a:t>r</a:t>
            </a:r>
            <a:r>
              <a:rPr lang="en-US" altLang="ja-JP"/>
              <a:t> =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-</a:t>
            </a:r>
            <a:r>
              <a:rPr lang="en-US" altLang="ja-JP" b="1" i="1"/>
              <a:t>f</a:t>
            </a:r>
            <a:r>
              <a:rPr lang="en-US" altLang="ja-JP"/>
              <a:t> </a:t>
            </a:r>
            <a:r>
              <a:rPr lang="en-US" altLang="ja-JP" baseline="30000"/>
              <a:t>ext.</a:t>
            </a:r>
            <a:endParaRPr lang="ja-JP" altLang="en-US" baseline="30000"/>
          </a:p>
          <a:p>
            <a:pPr lvl="2">
              <a:defRPr/>
            </a:pPr>
            <a:r>
              <a:rPr lang="en-US" altLang="ja-JP"/>
              <a:t>solve </a:t>
            </a:r>
            <a:r>
              <a:rPr lang="en-US" altLang="ja-JP" b="1" i="1"/>
              <a:t>K </a:t>
            </a:r>
            <a:r>
              <a:rPr lang="en-US" altLang="ja-JP" i="1">
                <a:latin typeface="Symbol" pitchFamily="18" charset="2"/>
              </a:rPr>
              <a:t>d</a:t>
            </a:r>
            <a:r>
              <a:rPr lang="en-US" altLang="ja-JP" b="1" i="1"/>
              <a:t>u </a:t>
            </a:r>
            <a:r>
              <a:rPr lang="en-US" altLang="ja-JP"/>
              <a:t>= </a:t>
            </a:r>
            <a:r>
              <a:rPr lang="en-US" altLang="ja-JP" b="1" i="1"/>
              <a:t>r</a:t>
            </a:r>
            <a:endParaRPr lang="ja-JP" altLang="en-US" b="1" i="1"/>
          </a:p>
          <a:p>
            <a:pPr lvl="2">
              <a:defRPr/>
            </a:pPr>
            <a:r>
              <a:rPr lang="en-US" altLang="ja-JP"/>
              <a:t>update node locations</a:t>
            </a:r>
          </a:p>
          <a:p>
            <a:pPr lvl="2">
              <a:defRPr/>
            </a:pPr>
            <a:r>
              <a:rPr lang="en-US" altLang="ja-JP"/>
              <a:t>update SP locations</a:t>
            </a:r>
          </a:p>
          <a:p>
            <a:pPr lvl="1"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Newton-Raphson loop</a:t>
            </a:r>
            <a:endParaRPr lang="ja-JP" altLang="en-US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time increment loop</a:t>
            </a:r>
            <a:endParaRPr lang="ja-JP" altLang="en-US"/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346825" y="731838"/>
            <a:ext cx="2536825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/>
              <a:t>Typical fully-implicit time advancing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Quasi-implicit Time Advancing</a:t>
            </a:r>
            <a:endParaRPr lang="ja-JP" alt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time increment loop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ja-JP">
                <a:solidFill>
                  <a:srgbClr val="FF0000"/>
                </a:solidFill>
              </a:rPr>
              <a:t>update support, </a:t>
            </a:r>
            <a:r>
              <a:rPr lang="en-US" altLang="ja-JP" i="1">
                <a:solidFill>
                  <a:srgbClr val="FF0000"/>
                </a:solidFill>
              </a:rPr>
              <a:t>w</a:t>
            </a:r>
            <a:r>
              <a:rPr lang="en-US" altLang="ja-JP">
                <a:solidFill>
                  <a:srgbClr val="FF0000"/>
                </a:solidFill>
              </a:rPr>
              <a:t>, </a:t>
            </a:r>
            <a:r>
              <a:rPr lang="en-US" altLang="ja-JP" i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altLang="ja-JP">
                <a:solidFill>
                  <a:srgbClr val="FF0000"/>
                </a:solidFill>
              </a:rPr>
              <a:t>, etc.</a:t>
            </a:r>
            <a:endParaRPr lang="ja-JP" altLang="en-US">
              <a:solidFill>
                <a:srgbClr val="FF0000"/>
              </a:solidFill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altLang="ja-JP">
                <a:solidFill>
                  <a:srgbClr val="0000FF"/>
                </a:solidFill>
              </a:rPr>
              <a:t>renew </a:t>
            </a:r>
            <a:r>
              <a:rPr lang="en-US" altLang="ja-JP" b="1" i="1">
                <a:solidFill>
                  <a:srgbClr val="0000FF"/>
                </a:solidFill>
              </a:rPr>
              <a:t>f</a:t>
            </a:r>
            <a:r>
              <a:rPr lang="en-US" altLang="ja-JP">
                <a:solidFill>
                  <a:srgbClr val="0000FF"/>
                </a:solidFill>
              </a:rPr>
              <a:t> </a:t>
            </a:r>
            <a:r>
              <a:rPr lang="en-US" altLang="ja-JP" baseline="30000">
                <a:solidFill>
                  <a:srgbClr val="0000FF"/>
                </a:solidFill>
              </a:rPr>
              <a:t>virtual</a:t>
            </a:r>
          </a:p>
          <a:p>
            <a:pPr lvl="1"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Newton-Raphson loop</a:t>
            </a:r>
            <a:endParaRPr lang="ja-JP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defRPr/>
            </a:pPr>
            <a:r>
              <a:rPr lang="en-US" altLang="ja-JP">
                <a:solidFill>
                  <a:srgbClr val="DDDDDD"/>
                </a:solidFill>
              </a:rPr>
              <a:t>update support, </a:t>
            </a:r>
            <a:r>
              <a:rPr lang="en-US" altLang="ja-JP" i="1">
                <a:solidFill>
                  <a:srgbClr val="DDDDDD"/>
                </a:solidFill>
              </a:rPr>
              <a:t>w</a:t>
            </a:r>
            <a:r>
              <a:rPr lang="en-US" altLang="ja-JP">
                <a:solidFill>
                  <a:srgbClr val="DDDDDD"/>
                </a:solidFill>
              </a:rPr>
              <a:t>, </a:t>
            </a:r>
            <a:r>
              <a:rPr lang="en-US" altLang="ja-JP" i="1">
                <a:solidFill>
                  <a:srgbClr val="DDDDDD"/>
                </a:solidFill>
                <a:latin typeface="Symbol" pitchFamily="18" charset="2"/>
              </a:rPr>
              <a:t>f</a:t>
            </a:r>
            <a:r>
              <a:rPr lang="en-US" altLang="ja-JP">
                <a:solidFill>
                  <a:srgbClr val="DDDDDD"/>
                </a:solidFill>
              </a:rPr>
              <a:t>, etc.</a:t>
            </a:r>
            <a:r>
              <a:rPr lang="ja-JP" altLang="en-US"/>
              <a:t> </a:t>
            </a:r>
          </a:p>
          <a:p>
            <a:pPr lvl="2">
              <a:defRPr/>
            </a:pPr>
            <a:r>
              <a:rPr lang="en-US" altLang="ja-JP"/>
              <a:t>calc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and </a:t>
            </a:r>
            <a:r>
              <a:rPr lang="en-US" altLang="ja-JP" b="1" i="1"/>
              <a:t>K</a:t>
            </a:r>
            <a:endParaRPr lang="ja-JP" altLang="en-US" b="1" i="1"/>
          </a:p>
          <a:p>
            <a:pPr lvl="2">
              <a:defRPr/>
            </a:pPr>
            <a:r>
              <a:rPr lang="en-US" altLang="ja-JP"/>
              <a:t>calc </a:t>
            </a:r>
            <a:r>
              <a:rPr lang="en-US" altLang="ja-JP" b="1" i="1"/>
              <a:t>r</a:t>
            </a:r>
            <a:r>
              <a:rPr lang="en-US" altLang="ja-JP"/>
              <a:t> =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-</a:t>
            </a:r>
            <a:r>
              <a:rPr lang="en-US" altLang="ja-JP" b="1" i="1"/>
              <a:t>f</a:t>
            </a:r>
            <a:r>
              <a:rPr lang="en-US" altLang="ja-JP"/>
              <a:t> </a:t>
            </a:r>
            <a:r>
              <a:rPr lang="en-US" altLang="ja-JP" baseline="30000"/>
              <a:t>ext.</a:t>
            </a:r>
            <a:r>
              <a:rPr lang="en-US" altLang="ja-JP"/>
              <a:t> </a:t>
            </a:r>
            <a:r>
              <a:rPr lang="en-US" altLang="ja-JP">
                <a:solidFill>
                  <a:srgbClr val="0000FF"/>
                </a:solidFill>
              </a:rPr>
              <a:t>-</a:t>
            </a:r>
            <a:r>
              <a:rPr lang="en-US" altLang="ja-JP" b="1" i="1">
                <a:solidFill>
                  <a:srgbClr val="0000FF"/>
                </a:solidFill>
              </a:rPr>
              <a:t>f</a:t>
            </a:r>
            <a:r>
              <a:rPr lang="en-US" altLang="ja-JP" baseline="30000">
                <a:solidFill>
                  <a:srgbClr val="0000FF"/>
                </a:solidFill>
              </a:rPr>
              <a:t> virtual</a:t>
            </a:r>
            <a:endParaRPr lang="ja-JP" altLang="en-US" baseline="30000">
              <a:solidFill>
                <a:srgbClr val="0000FF"/>
              </a:solidFill>
            </a:endParaRPr>
          </a:p>
          <a:p>
            <a:pPr lvl="2">
              <a:defRPr/>
            </a:pPr>
            <a:r>
              <a:rPr lang="en-US" altLang="ja-JP"/>
              <a:t>solve </a:t>
            </a:r>
            <a:r>
              <a:rPr lang="en-US" altLang="ja-JP" b="1" i="1"/>
              <a:t>K </a:t>
            </a:r>
            <a:r>
              <a:rPr lang="en-US" altLang="ja-JP" i="1">
                <a:latin typeface="Symbol" pitchFamily="18" charset="2"/>
              </a:rPr>
              <a:t>d</a:t>
            </a:r>
            <a:r>
              <a:rPr lang="en-US" altLang="ja-JP" b="1" i="1"/>
              <a:t>u </a:t>
            </a:r>
            <a:r>
              <a:rPr lang="en-US" altLang="ja-JP"/>
              <a:t>= </a:t>
            </a:r>
            <a:r>
              <a:rPr lang="en-US" altLang="ja-JP" b="1" i="1"/>
              <a:t>r</a:t>
            </a:r>
            <a:endParaRPr lang="ja-JP" altLang="en-US" b="1" i="1"/>
          </a:p>
          <a:p>
            <a:pPr lvl="2">
              <a:defRPr/>
            </a:pPr>
            <a:r>
              <a:rPr lang="en-US" altLang="ja-JP"/>
              <a:t>update node locations</a:t>
            </a:r>
            <a:endParaRPr lang="ja-JP" altLang="en-US"/>
          </a:p>
          <a:p>
            <a:pPr lvl="2">
              <a:buClr>
                <a:schemeClr val="tx1"/>
              </a:buClr>
              <a:defRPr/>
            </a:pPr>
            <a:r>
              <a:rPr lang="en-US" altLang="ja-JP"/>
              <a:t>update SP locations</a:t>
            </a:r>
          </a:p>
          <a:p>
            <a:pPr lvl="1"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Newton-Raphson loop</a:t>
            </a:r>
            <a:endParaRPr lang="ja-JP" altLang="en-US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time increment loop</a:t>
            </a:r>
            <a:endParaRPr lang="ja-JP" altLang="en-US"/>
          </a:p>
        </p:txBody>
      </p:sp>
      <p:sp>
        <p:nvSpPr>
          <p:cNvPr id="18436" name="Freeform 6"/>
          <p:cNvSpPr>
            <a:spLocks/>
          </p:cNvSpPr>
          <p:nvPr/>
        </p:nvSpPr>
        <p:spPr bwMode="auto">
          <a:xfrm>
            <a:off x="419100" y="1398588"/>
            <a:ext cx="638175" cy="1520825"/>
          </a:xfrm>
          <a:custGeom>
            <a:avLst/>
            <a:gdLst>
              <a:gd name="T0" fmla="*/ 402 w 402"/>
              <a:gd name="T1" fmla="*/ 958 h 958"/>
              <a:gd name="T2" fmla="*/ 14 w 402"/>
              <a:gd name="T3" fmla="*/ 958 h 958"/>
              <a:gd name="T4" fmla="*/ 14 w 402"/>
              <a:gd name="T5" fmla="*/ 951 h 958"/>
              <a:gd name="T6" fmla="*/ 0 w 402"/>
              <a:gd name="T7" fmla="*/ 0 h 958"/>
              <a:gd name="T8" fmla="*/ 139 w 402"/>
              <a:gd name="T9" fmla="*/ 0 h 9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958"/>
              <a:gd name="T17" fmla="*/ 402 w 402"/>
              <a:gd name="T18" fmla="*/ 958 h 9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958">
                <a:moveTo>
                  <a:pt x="402" y="958"/>
                </a:moveTo>
                <a:lnTo>
                  <a:pt x="14" y="958"/>
                </a:lnTo>
                <a:lnTo>
                  <a:pt x="14" y="951"/>
                </a:ln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846763" y="3162300"/>
            <a:ext cx="3124200" cy="10445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/>
            <a:r>
              <a:rPr lang="en-US" altLang="ja-JP" sz="2000"/>
              <a:t>Enforcement of</a:t>
            </a:r>
            <a:br>
              <a:rPr lang="en-US" altLang="ja-JP" sz="2000"/>
            </a:br>
            <a:r>
              <a:rPr lang="en-US" altLang="ja-JP" sz="2000"/>
              <a:t>temporal continuity of the</a:t>
            </a:r>
            <a:br>
              <a:rPr lang="en-US" altLang="ja-JP" sz="2000"/>
            </a:br>
            <a:r>
              <a:rPr lang="en-US" altLang="ja-JP" sz="2000"/>
              <a:t>mechanical equilibrium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5940425" y="1444625"/>
            <a:ext cx="2959100" cy="1044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/>
              <a:t>Constant shape function</a:t>
            </a:r>
            <a:br>
              <a:rPr lang="en-US" altLang="ja-JP" sz="2000"/>
            </a:br>
            <a:r>
              <a:rPr lang="en-US" altLang="ja-JP" sz="2000"/>
              <a:t>in each</a:t>
            </a:r>
            <a:br>
              <a:rPr lang="en-US" altLang="ja-JP" sz="2000"/>
            </a:br>
            <a:r>
              <a:rPr lang="en-US" altLang="ja-JP" sz="2000"/>
              <a:t>Newton-Raphson loop</a:t>
            </a:r>
            <a:endParaRPr lang="ja-JP" altLang="en-US" sz="20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FEM</a:t>
            </a:r>
            <a:endParaRPr lang="en-US" altLang="ja-JP" dirty="0"/>
          </a:p>
          <a:p>
            <a:pPr lvl="1"/>
            <a:r>
              <a:rPr kumimoji="1" lang="en-US" altLang="ja-JP" dirty="0"/>
              <a:t>Integration points are pseudo-</a:t>
            </a:r>
            <a:r>
              <a:rPr lang="en-US" altLang="ja-JP" dirty="0"/>
              <a:t>L</a:t>
            </a:r>
            <a:r>
              <a:rPr kumimoji="1" lang="en-US" altLang="ja-JP" dirty="0"/>
              <a:t>agrange points.</a:t>
            </a:r>
          </a:p>
          <a:p>
            <a:pPr lvl="1"/>
            <a:r>
              <a:rPr lang="en-US" altLang="ja-JP" dirty="0"/>
              <a:t>Elements must be convex.</a:t>
            </a:r>
          </a:p>
          <a:p>
            <a:pPr lvl="1"/>
            <a:r>
              <a:rPr kumimoji="1" lang="en-US" altLang="ja-JP" dirty="0"/>
              <a:t>1st order triangular element has volumetric locking.</a:t>
            </a:r>
          </a:p>
          <a:p>
            <a:r>
              <a:rPr lang="en-US" altLang="ja-JP" dirty="0"/>
              <a:t>Meshfree with BG cells</a:t>
            </a:r>
          </a:p>
          <a:p>
            <a:pPr lvl="1"/>
            <a:r>
              <a:rPr kumimoji="1" lang="en-US" altLang="ja-JP" dirty="0"/>
              <a:t>Integration points are Euler points.</a:t>
            </a:r>
          </a:p>
          <a:p>
            <a:pPr lvl="1"/>
            <a:r>
              <a:rPr lang="en-US" altLang="ja-JP" dirty="0"/>
              <a:t>Difficulties in treating free surfaces.</a:t>
            </a:r>
          </a:p>
          <a:p>
            <a:pPr lvl="1"/>
            <a:r>
              <a:rPr kumimoji="1" lang="en-US" altLang="ja-JP" dirty="0"/>
              <a:t>Difficulties in convection of state quantities.</a:t>
            </a:r>
          </a:p>
          <a:p>
            <a:r>
              <a:rPr lang="en-US" altLang="ja-JP" dirty="0"/>
              <a:t>Meshfree without cells</a:t>
            </a:r>
          </a:p>
          <a:p>
            <a:pPr lvl="1"/>
            <a:r>
              <a:rPr kumimoji="1" lang="en-US" altLang="ja-JP" dirty="0"/>
              <a:t>Integration points are Lagrange points.</a:t>
            </a:r>
          </a:p>
          <a:p>
            <a:pPr lvl="1"/>
            <a:r>
              <a:rPr lang="en-US" altLang="ja-JP" dirty="0"/>
              <a:t>Difficulties in precise domain integration.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552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Shear Behavior of Polymer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739775"/>
            <a:ext cx="8677275" cy="457200"/>
          </a:xfrm>
        </p:spPr>
        <p:txBody>
          <a:bodyPr/>
          <a:lstStyle/>
          <a:p>
            <a:r>
              <a:rPr lang="en-US" altLang="ja-JP"/>
              <a:t>Generalized Maxwell Model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234950" y="1198563"/>
            <a:ext cx="3976688" cy="2878137"/>
            <a:chOff x="159" y="639"/>
            <a:chExt cx="2505" cy="1813"/>
          </a:xfrm>
        </p:grpSpPr>
        <p:sp>
          <p:nvSpPr>
            <p:cNvPr id="40969" name="Text Box 5"/>
            <p:cNvSpPr txBox="1">
              <a:spLocks noChangeArrowheads="1"/>
            </p:cNvSpPr>
            <p:nvPr/>
          </p:nvSpPr>
          <p:spPr bwMode="auto">
            <a:xfrm>
              <a:off x="159" y="1326"/>
              <a:ext cx="486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</a:pPr>
              <a:r>
                <a:rPr lang="en-GB" altLang="ja-JP" sz="32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inf</a:t>
              </a:r>
            </a:p>
          </p:txBody>
        </p:sp>
        <p:sp>
          <p:nvSpPr>
            <p:cNvPr id="40970" name="Text Box 6"/>
            <p:cNvSpPr txBox="1">
              <a:spLocks noChangeArrowheads="1"/>
            </p:cNvSpPr>
            <p:nvPr/>
          </p:nvSpPr>
          <p:spPr bwMode="auto">
            <a:xfrm>
              <a:off x="2035" y="1686"/>
              <a:ext cx="38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</a:pPr>
              <a:r>
                <a:rPr lang="en-GB" altLang="ja-JP" sz="32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40971" name="Text Box 7"/>
            <p:cNvSpPr txBox="1">
              <a:spLocks noChangeArrowheads="1"/>
            </p:cNvSpPr>
            <p:nvPr/>
          </p:nvSpPr>
          <p:spPr bwMode="auto">
            <a:xfrm>
              <a:off x="864" y="961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</a:pPr>
              <a:r>
                <a:rPr lang="ja-JP" altLang="en-GB" sz="3200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0972" name="Text Box 8"/>
            <p:cNvSpPr txBox="1">
              <a:spLocks noChangeArrowheads="1"/>
            </p:cNvSpPr>
            <p:nvPr/>
          </p:nvSpPr>
          <p:spPr bwMode="auto">
            <a:xfrm>
              <a:off x="2050" y="957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</a:pPr>
              <a:r>
                <a:rPr lang="ja-JP" altLang="en-GB" sz="3200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40973" name="Line 9"/>
            <p:cNvSpPr>
              <a:spLocks noChangeShapeType="1"/>
            </p:cNvSpPr>
            <p:nvPr/>
          </p:nvSpPr>
          <p:spPr bwMode="auto">
            <a:xfrm>
              <a:off x="1635" y="639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74" name="Line 10"/>
            <p:cNvSpPr>
              <a:spLocks noChangeShapeType="1"/>
            </p:cNvSpPr>
            <p:nvPr/>
          </p:nvSpPr>
          <p:spPr bwMode="auto">
            <a:xfrm>
              <a:off x="754" y="822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0975" name="Group 11"/>
            <p:cNvGrpSpPr>
              <a:grpSpLocks/>
            </p:cNvGrpSpPr>
            <p:nvPr/>
          </p:nvGrpSpPr>
          <p:grpSpPr bwMode="auto">
            <a:xfrm>
              <a:off x="622" y="819"/>
              <a:ext cx="265" cy="1423"/>
              <a:chOff x="622" y="819"/>
              <a:chExt cx="265" cy="1423"/>
            </a:xfrm>
          </p:grpSpPr>
          <p:sp>
            <p:nvSpPr>
              <p:cNvPr id="41022" name="Line 12"/>
              <p:cNvSpPr>
                <a:spLocks noChangeShapeType="1"/>
              </p:cNvSpPr>
              <p:nvPr/>
            </p:nvSpPr>
            <p:spPr bwMode="auto">
              <a:xfrm flipH="1">
                <a:off x="754" y="819"/>
                <a:ext cx="7" cy="34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3" name="Line 13"/>
              <p:cNvSpPr>
                <a:spLocks noChangeShapeType="1"/>
              </p:cNvSpPr>
              <p:nvPr/>
            </p:nvSpPr>
            <p:spPr bwMode="auto">
              <a:xfrm>
                <a:off x="755" y="1165"/>
                <a:ext cx="132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4" name="Line 14"/>
              <p:cNvSpPr>
                <a:spLocks noChangeShapeType="1"/>
              </p:cNvSpPr>
              <p:nvPr/>
            </p:nvSpPr>
            <p:spPr bwMode="auto">
              <a:xfrm flipH="1">
                <a:off x="621" y="121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5" name="Line 15"/>
              <p:cNvSpPr>
                <a:spLocks noChangeShapeType="1"/>
              </p:cNvSpPr>
              <p:nvPr/>
            </p:nvSpPr>
            <p:spPr bwMode="auto">
              <a:xfrm>
                <a:off x="622" y="1263"/>
                <a:ext cx="266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6" name="Line 16"/>
              <p:cNvSpPr>
                <a:spLocks noChangeShapeType="1"/>
              </p:cNvSpPr>
              <p:nvPr/>
            </p:nvSpPr>
            <p:spPr bwMode="auto">
              <a:xfrm flipH="1">
                <a:off x="621" y="1312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7" name="Line 17"/>
              <p:cNvSpPr>
                <a:spLocks noChangeShapeType="1"/>
              </p:cNvSpPr>
              <p:nvPr/>
            </p:nvSpPr>
            <p:spPr bwMode="auto">
              <a:xfrm>
                <a:off x="622" y="1361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8" name="Line 18"/>
              <p:cNvSpPr>
                <a:spLocks noChangeShapeType="1"/>
              </p:cNvSpPr>
              <p:nvPr/>
            </p:nvSpPr>
            <p:spPr bwMode="auto">
              <a:xfrm flipH="1">
                <a:off x="621" y="1410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9" name="Line 19"/>
              <p:cNvSpPr>
                <a:spLocks noChangeShapeType="1"/>
              </p:cNvSpPr>
              <p:nvPr/>
            </p:nvSpPr>
            <p:spPr bwMode="auto">
              <a:xfrm>
                <a:off x="622" y="1459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0" name="Line 20"/>
              <p:cNvSpPr>
                <a:spLocks noChangeShapeType="1"/>
              </p:cNvSpPr>
              <p:nvPr/>
            </p:nvSpPr>
            <p:spPr bwMode="auto">
              <a:xfrm flipH="1">
                <a:off x="621" y="1508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1" name="Line 21"/>
              <p:cNvSpPr>
                <a:spLocks noChangeShapeType="1"/>
              </p:cNvSpPr>
              <p:nvPr/>
            </p:nvSpPr>
            <p:spPr bwMode="auto">
              <a:xfrm>
                <a:off x="622" y="1557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2" name="Line 22"/>
              <p:cNvSpPr>
                <a:spLocks noChangeShapeType="1"/>
              </p:cNvSpPr>
              <p:nvPr/>
            </p:nvSpPr>
            <p:spPr bwMode="auto">
              <a:xfrm flipH="1">
                <a:off x="621" y="1607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3" name="Line 23"/>
              <p:cNvSpPr>
                <a:spLocks noChangeShapeType="1"/>
              </p:cNvSpPr>
              <p:nvPr/>
            </p:nvSpPr>
            <p:spPr bwMode="auto">
              <a:xfrm>
                <a:off x="622" y="1655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4" name="Line 24"/>
              <p:cNvSpPr>
                <a:spLocks noChangeShapeType="1"/>
              </p:cNvSpPr>
              <p:nvPr/>
            </p:nvSpPr>
            <p:spPr bwMode="auto">
              <a:xfrm flipH="1">
                <a:off x="621" y="170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5" name="Line 25"/>
              <p:cNvSpPr>
                <a:spLocks noChangeShapeType="1"/>
              </p:cNvSpPr>
              <p:nvPr/>
            </p:nvSpPr>
            <p:spPr bwMode="auto">
              <a:xfrm>
                <a:off x="622" y="1753"/>
                <a:ext cx="133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6" name="Line 26"/>
              <p:cNvSpPr>
                <a:spLocks noChangeShapeType="1"/>
              </p:cNvSpPr>
              <p:nvPr/>
            </p:nvSpPr>
            <p:spPr bwMode="auto">
              <a:xfrm>
                <a:off x="755" y="1802"/>
                <a:ext cx="1" cy="44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0976" name="Line 27"/>
            <p:cNvSpPr>
              <a:spLocks noChangeShapeType="1"/>
            </p:cNvSpPr>
            <p:nvPr/>
          </p:nvSpPr>
          <p:spPr bwMode="auto">
            <a:xfrm>
              <a:off x="754" y="2243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77" name="Line 28"/>
            <p:cNvSpPr>
              <a:spLocks noChangeShapeType="1"/>
            </p:cNvSpPr>
            <p:nvPr/>
          </p:nvSpPr>
          <p:spPr bwMode="auto">
            <a:xfrm>
              <a:off x="1636" y="2256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0978" name="Group 29"/>
            <p:cNvGrpSpPr>
              <a:grpSpLocks/>
            </p:cNvGrpSpPr>
            <p:nvPr/>
          </p:nvGrpSpPr>
          <p:grpSpPr bwMode="auto">
            <a:xfrm>
              <a:off x="1121" y="819"/>
              <a:ext cx="319" cy="1436"/>
              <a:chOff x="1121" y="819"/>
              <a:chExt cx="319" cy="1436"/>
            </a:xfrm>
          </p:grpSpPr>
          <p:sp>
            <p:nvSpPr>
              <p:cNvPr id="41002" name="Line 30"/>
              <p:cNvSpPr>
                <a:spLocks noChangeShapeType="1"/>
              </p:cNvSpPr>
              <p:nvPr/>
            </p:nvSpPr>
            <p:spPr bwMode="auto">
              <a:xfrm flipH="1" flipV="1">
                <a:off x="1280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3" name="Rectangle 31"/>
              <p:cNvSpPr>
                <a:spLocks noChangeArrowheads="1"/>
              </p:cNvSpPr>
              <p:nvPr/>
            </p:nvSpPr>
            <p:spPr bwMode="auto">
              <a:xfrm>
                <a:off x="1140" y="1027"/>
                <a:ext cx="294" cy="26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1004" name="Line 32"/>
              <p:cNvSpPr>
                <a:spLocks noChangeShapeType="1"/>
              </p:cNvSpPr>
              <p:nvPr/>
            </p:nvSpPr>
            <p:spPr bwMode="auto">
              <a:xfrm flipH="1">
                <a:off x="1120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5" name="Line 33"/>
              <p:cNvSpPr>
                <a:spLocks noChangeShapeType="1"/>
              </p:cNvSpPr>
              <p:nvPr/>
            </p:nvSpPr>
            <p:spPr bwMode="auto">
              <a:xfrm flipV="1">
                <a:off x="1140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6" name="Line 34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7" name="Line 35"/>
              <p:cNvSpPr>
                <a:spLocks noChangeShapeType="1"/>
              </p:cNvSpPr>
              <p:nvPr/>
            </p:nvSpPr>
            <p:spPr bwMode="auto">
              <a:xfrm flipV="1">
                <a:off x="1433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8" name="Line 36"/>
              <p:cNvSpPr>
                <a:spLocks noChangeShapeType="1"/>
              </p:cNvSpPr>
              <p:nvPr/>
            </p:nvSpPr>
            <p:spPr bwMode="auto">
              <a:xfrm>
                <a:off x="1189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9" name="Line 37"/>
              <p:cNvSpPr>
                <a:spLocks noChangeShapeType="1"/>
              </p:cNvSpPr>
              <p:nvPr/>
            </p:nvSpPr>
            <p:spPr bwMode="auto">
              <a:xfrm flipH="1" flipV="1">
                <a:off x="1280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0" name="Line 38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1" name="Line 39"/>
              <p:cNvSpPr>
                <a:spLocks noChangeShapeType="1"/>
              </p:cNvSpPr>
              <p:nvPr/>
            </p:nvSpPr>
            <p:spPr bwMode="auto">
              <a:xfrm>
                <a:off x="1286" y="1553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2" name="Line 40"/>
              <p:cNvSpPr>
                <a:spLocks noChangeShapeType="1"/>
              </p:cNvSpPr>
              <p:nvPr/>
            </p:nvSpPr>
            <p:spPr bwMode="auto">
              <a:xfrm flipH="1">
                <a:off x="1138" y="1598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3" name="Line 41"/>
              <p:cNvSpPr>
                <a:spLocks noChangeShapeType="1"/>
              </p:cNvSpPr>
              <p:nvPr/>
            </p:nvSpPr>
            <p:spPr bwMode="auto">
              <a:xfrm>
                <a:off x="1139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4" name="Line 42"/>
              <p:cNvSpPr>
                <a:spLocks noChangeShapeType="1"/>
              </p:cNvSpPr>
              <p:nvPr/>
            </p:nvSpPr>
            <p:spPr bwMode="auto">
              <a:xfrm flipH="1">
                <a:off x="1138" y="168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5" name="Line 43"/>
              <p:cNvSpPr>
                <a:spLocks noChangeShapeType="1"/>
              </p:cNvSpPr>
              <p:nvPr/>
            </p:nvSpPr>
            <p:spPr bwMode="auto">
              <a:xfrm>
                <a:off x="1139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6" name="Line 44"/>
              <p:cNvSpPr>
                <a:spLocks noChangeShapeType="1"/>
              </p:cNvSpPr>
              <p:nvPr/>
            </p:nvSpPr>
            <p:spPr bwMode="auto">
              <a:xfrm flipH="1">
                <a:off x="1138" y="1775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7" name="Line 45"/>
              <p:cNvSpPr>
                <a:spLocks noChangeShapeType="1"/>
              </p:cNvSpPr>
              <p:nvPr/>
            </p:nvSpPr>
            <p:spPr bwMode="auto">
              <a:xfrm>
                <a:off x="1139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8" name="Line 46"/>
              <p:cNvSpPr>
                <a:spLocks noChangeShapeType="1"/>
              </p:cNvSpPr>
              <p:nvPr/>
            </p:nvSpPr>
            <p:spPr bwMode="auto">
              <a:xfrm flipH="1">
                <a:off x="1138" y="186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9" name="Line 47"/>
              <p:cNvSpPr>
                <a:spLocks noChangeShapeType="1"/>
              </p:cNvSpPr>
              <p:nvPr/>
            </p:nvSpPr>
            <p:spPr bwMode="auto">
              <a:xfrm>
                <a:off x="1139" y="1908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0" name="Line 48"/>
              <p:cNvSpPr>
                <a:spLocks noChangeShapeType="1"/>
              </p:cNvSpPr>
              <p:nvPr/>
            </p:nvSpPr>
            <p:spPr bwMode="auto">
              <a:xfrm flipH="1">
                <a:off x="1138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1" name="Line 49"/>
              <p:cNvSpPr>
                <a:spLocks noChangeShapeType="1"/>
              </p:cNvSpPr>
              <p:nvPr/>
            </p:nvSpPr>
            <p:spPr bwMode="auto">
              <a:xfrm>
                <a:off x="1139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0979" name="Line 50"/>
            <p:cNvSpPr>
              <a:spLocks noChangeShapeType="1"/>
            </p:cNvSpPr>
            <p:nvPr/>
          </p:nvSpPr>
          <p:spPr bwMode="auto">
            <a:xfrm>
              <a:off x="1552" y="1508"/>
              <a:ext cx="730" cy="1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80" name="Text Box 51"/>
            <p:cNvSpPr txBox="1">
              <a:spLocks noChangeArrowheads="1"/>
            </p:cNvSpPr>
            <p:nvPr/>
          </p:nvSpPr>
          <p:spPr bwMode="auto">
            <a:xfrm>
              <a:off x="819" y="1698"/>
              <a:ext cx="38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</a:pPr>
              <a:r>
                <a:rPr lang="en-GB" altLang="ja-JP" sz="32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grpSp>
          <p:nvGrpSpPr>
            <p:cNvPr id="40981" name="Group 52"/>
            <p:cNvGrpSpPr>
              <a:grpSpLocks/>
            </p:cNvGrpSpPr>
            <p:nvPr/>
          </p:nvGrpSpPr>
          <p:grpSpPr bwMode="auto">
            <a:xfrm>
              <a:off x="2345" y="819"/>
              <a:ext cx="319" cy="1436"/>
              <a:chOff x="2345" y="819"/>
              <a:chExt cx="319" cy="1436"/>
            </a:xfrm>
          </p:grpSpPr>
          <p:sp>
            <p:nvSpPr>
              <p:cNvPr id="40982" name="Line 53"/>
              <p:cNvSpPr>
                <a:spLocks noChangeShapeType="1"/>
              </p:cNvSpPr>
              <p:nvPr/>
            </p:nvSpPr>
            <p:spPr bwMode="auto">
              <a:xfrm flipH="1" flipV="1">
                <a:off x="2505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3" name="Rectangle 54"/>
              <p:cNvSpPr>
                <a:spLocks noChangeArrowheads="1"/>
              </p:cNvSpPr>
              <p:nvPr/>
            </p:nvSpPr>
            <p:spPr bwMode="auto">
              <a:xfrm>
                <a:off x="2364" y="1027"/>
                <a:ext cx="294" cy="26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984" name="Line 55"/>
              <p:cNvSpPr>
                <a:spLocks noChangeShapeType="1"/>
              </p:cNvSpPr>
              <p:nvPr/>
            </p:nvSpPr>
            <p:spPr bwMode="auto">
              <a:xfrm flipH="1">
                <a:off x="2345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5" name="Line 56"/>
              <p:cNvSpPr>
                <a:spLocks noChangeShapeType="1"/>
              </p:cNvSpPr>
              <p:nvPr/>
            </p:nvSpPr>
            <p:spPr bwMode="auto">
              <a:xfrm flipV="1">
                <a:off x="2364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6" name="Line 57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7" name="Line 58"/>
              <p:cNvSpPr>
                <a:spLocks noChangeShapeType="1"/>
              </p:cNvSpPr>
              <p:nvPr/>
            </p:nvSpPr>
            <p:spPr bwMode="auto">
              <a:xfrm flipV="1">
                <a:off x="2658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8" name="Line 59"/>
              <p:cNvSpPr>
                <a:spLocks noChangeShapeType="1"/>
              </p:cNvSpPr>
              <p:nvPr/>
            </p:nvSpPr>
            <p:spPr bwMode="auto">
              <a:xfrm>
                <a:off x="2413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9" name="Line 60"/>
              <p:cNvSpPr>
                <a:spLocks noChangeShapeType="1"/>
              </p:cNvSpPr>
              <p:nvPr/>
            </p:nvSpPr>
            <p:spPr bwMode="auto">
              <a:xfrm flipH="1" flipV="1">
                <a:off x="2505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0" name="Line 61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1" name="Line 62"/>
              <p:cNvSpPr>
                <a:spLocks noChangeShapeType="1"/>
              </p:cNvSpPr>
              <p:nvPr/>
            </p:nvSpPr>
            <p:spPr bwMode="auto">
              <a:xfrm>
                <a:off x="2511" y="1554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2" name="Line 63"/>
              <p:cNvSpPr>
                <a:spLocks noChangeShapeType="1"/>
              </p:cNvSpPr>
              <p:nvPr/>
            </p:nvSpPr>
            <p:spPr bwMode="auto">
              <a:xfrm flipH="1">
                <a:off x="2363" y="1599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3" name="Line 64"/>
              <p:cNvSpPr>
                <a:spLocks noChangeShapeType="1"/>
              </p:cNvSpPr>
              <p:nvPr/>
            </p:nvSpPr>
            <p:spPr bwMode="auto">
              <a:xfrm>
                <a:off x="2364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4" name="Line 65"/>
              <p:cNvSpPr>
                <a:spLocks noChangeShapeType="1"/>
              </p:cNvSpPr>
              <p:nvPr/>
            </p:nvSpPr>
            <p:spPr bwMode="auto">
              <a:xfrm flipH="1">
                <a:off x="2363" y="1687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5" name="Line 66"/>
              <p:cNvSpPr>
                <a:spLocks noChangeShapeType="1"/>
              </p:cNvSpPr>
              <p:nvPr/>
            </p:nvSpPr>
            <p:spPr bwMode="auto">
              <a:xfrm>
                <a:off x="2364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6" name="Line 67"/>
              <p:cNvSpPr>
                <a:spLocks noChangeShapeType="1"/>
              </p:cNvSpPr>
              <p:nvPr/>
            </p:nvSpPr>
            <p:spPr bwMode="auto">
              <a:xfrm flipH="1">
                <a:off x="2363" y="177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7" name="Line 68"/>
              <p:cNvSpPr>
                <a:spLocks noChangeShapeType="1"/>
              </p:cNvSpPr>
              <p:nvPr/>
            </p:nvSpPr>
            <p:spPr bwMode="auto">
              <a:xfrm>
                <a:off x="2364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8" name="Line 69"/>
              <p:cNvSpPr>
                <a:spLocks noChangeShapeType="1"/>
              </p:cNvSpPr>
              <p:nvPr/>
            </p:nvSpPr>
            <p:spPr bwMode="auto">
              <a:xfrm flipH="1">
                <a:off x="2363" y="1864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9" name="Line 70"/>
              <p:cNvSpPr>
                <a:spLocks noChangeShapeType="1"/>
              </p:cNvSpPr>
              <p:nvPr/>
            </p:nvSpPr>
            <p:spPr bwMode="auto">
              <a:xfrm>
                <a:off x="2364" y="1909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0" name="Line 71"/>
              <p:cNvSpPr>
                <a:spLocks noChangeShapeType="1"/>
              </p:cNvSpPr>
              <p:nvPr/>
            </p:nvSpPr>
            <p:spPr bwMode="auto">
              <a:xfrm flipH="1">
                <a:off x="2363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1" name="Line 72"/>
              <p:cNvSpPr>
                <a:spLocks noChangeShapeType="1"/>
              </p:cNvSpPr>
              <p:nvPr/>
            </p:nvSpPr>
            <p:spPr bwMode="auto">
              <a:xfrm>
                <a:off x="2364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40965" name="Text Box 73"/>
          <p:cNvSpPr txBox="1">
            <a:spLocks noChangeArrowheads="1"/>
          </p:cNvSpPr>
          <p:nvPr/>
        </p:nvSpPr>
        <p:spPr bwMode="auto">
          <a:xfrm>
            <a:off x="215900" y="4354513"/>
            <a:ext cx="4356100" cy="1730375"/>
          </a:xfrm>
          <a:prstGeom prst="rect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inf</a:t>
            </a:r>
            <a:r>
              <a:rPr lang="ja-JP" altLang="en-GB" sz="2400">
                <a:solidFill>
                  <a:srgbClr val="000000"/>
                </a:solidFill>
                <a:latin typeface="Times New Roman" pitchFamily="18" charset="0"/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Long-term shear modulus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GB" altLang="ja-JP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=G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inf 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+∑G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ja-JP" altLang="en-GB" sz="2400">
                <a:solidFill>
                  <a:srgbClr val="000000"/>
                </a:solidFill>
                <a:latin typeface="Times New Roman" pitchFamily="18" charset="0"/>
              </a:rPr>
              <a:t>：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GB" altLang="ja-JP" sz="2400">
                <a:solidFill>
                  <a:srgbClr val="000000"/>
                </a:solidFill>
              </a:rPr>
              <a:t> Instantaneous shear Modulus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ja-JP" altLang="en-GB" sz="2400">
                <a:solidFill>
                  <a:srgbClr val="000000"/>
                </a:solidFill>
                <a:latin typeface="Symbol" pitchFamily="18" charset="2"/>
              </a:rPr>
              <a:t>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~</a:t>
            </a:r>
            <a:r>
              <a:rPr lang="ja-JP" altLang="en-GB" sz="2400">
                <a:solidFill>
                  <a:srgbClr val="000000"/>
                </a:solidFill>
                <a:latin typeface="Symbol" pitchFamily="18" charset="2"/>
              </a:rPr>
              <a:t>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ja-JP" altLang="en-GB" sz="2400">
                <a:solidFill>
                  <a:srgbClr val="000000"/>
                </a:solidFill>
                <a:latin typeface="Times New Roman" pitchFamily="18" charset="0"/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Relaxation time</a:t>
            </a:r>
          </a:p>
        </p:txBody>
      </p:sp>
      <p:sp>
        <p:nvSpPr>
          <p:cNvPr id="40966" name="Text Box 74"/>
          <p:cNvSpPr txBox="1">
            <a:spLocks noChangeArrowheads="1"/>
          </p:cNvSpPr>
          <p:nvPr/>
        </p:nvSpPr>
        <p:spPr bwMode="auto">
          <a:xfrm>
            <a:off x="4716463" y="1449388"/>
            <a:ext cx="41402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When a forced displacement 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x(t)=sin(</a:t>
            </a:r>
            <a:r>
              <a:rPr lang="en-GB" altLang="ja-JP" sz="2400">
                <a:solidFill>
                  <a:srgbClr val="000000"/>
                </a:solidFill>
                <a:latin typeface="Symbol" pitchFamily="18" charset="2"/>
              </a:rPr>
              <a:t>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t) </a:t>
            </a:r>
            <a:r>
              <a:rPr lang="en-GB" altLang="ja-JP" sz="2400">
                <a:solidFill>
                  <a:srgbClr val="000000"/>
                </a:solidFill>
              </a:rPr>
              <a:t>applied at the temperature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ja-JP" sz="2400">
                <a:solidFill>
                  <a:srgbClr val="000000"/>
                </a:solidFill>
                <a:latin typeface="Symbol" pitchFamily="18" charset="2"/>
              </a:rPr>
              <a:t>q, </a:t>
            </a:r>
          </a:p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reaction force f(t) become</a:t>
            </a:r>
            <a:endParaRPr lang="ja-JP" altLang="en-GB" sz="2400">
              <a:solidFill>
                <a:srgbClr val="000000"/>
              </a:solidFill>
            </a:endParaRPr>
          </a:p>
        </p:txBody>
      </p:sp>
      <p:sp>
        <p:nvSpPr>
          <p:cNvPr id="40967" name="Text Box 75"/>
          <p:cNvSpPr txBox="1">
            <a:spLocks noChangeArrowheads="1"/>
          </p:cNvSpPr>
          <p:nvPr/>
        </p:nvSpPr>
        <p:spPr bwMode="auto">
          <a:xfrm>
            <a:off x="5003800" y="4400550"/>
            <a:ext cx="3859213" cy="1501775"/>
          </a:xfrm>
          <a:prstGeom prst="rect">
            <a:avLst/>
          </a:prstGeom>
          <a:solidFill>
            <a:srgbClr val="FFFFFF"/>
          </a:solidFill>
          <a:ln w="19080">
            <a:solidFill>
              <a:srgbClr val="008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G' 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Shear storage modulus</a:t>
            </a:r>
          </a:p>
          <a:p>
            <a:pPr eaLnBrk="1" hangingPunct="1">
              <a:lnSpc>
                <a:spcPct val="95000"/>
              </a:lnSpc>
            </a:pPr>
            <a:r>
              <a:rPr lang="ja-JP" altLang="en-GB" sz="2400">
                <a:solidFill>
                  <a:srgbClr val="000000"/>
                </a:solidFill>
              </a:rPr>
              <a:t>       </a:t>
            </a:r>
            <a:r>
              <a:rPr lang="en-GB" altLang="ja-JP" sz="2400">
                <a:solidFill>
                  <a:srgbClr val="000000"/>
                </a:solidFill>
              </a:rPr>
              <a:t>(same phase)</a:t>
            </a:r>
          </a:p>
          <a:p>
            <a:pPr eaLnBrk="1" hangingPunct="1">
              <a:lnSpc>
                <a:spcPct val="95000"/>
              </a:lnSpc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G’’</a:t>
            </a:r>
            <a:r>
              <a:rPr lang="en-GB" altLang="ja-JP" sz="2400"/>
              <a:t> 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Shear loss modulus</a:t>
            </a:r>
          </a:p>
          <a:p>
            <a:pPr eaLnBrk="1" hangingPunct="1">
              <a:lnSpc>
                <a:spcPct val="95000"/>
              </a:lnSpc>
            </a:pPr>
            <a:r>
              <a:rPr lang="ja-JP" altLang="en-GB" sz="2400">
                <a:solidFill>
                  <a:srgbClr val="000000"/>
                </a:solidFill>
              </a:rPr>
              <a:t>       </a:t>
            </a:r>
            <a:r>
              <a:rPr lang="en-GB" altLang="ja-JP" sz="2400">
                <a:solidFill>
                  <a:srgbClr val="000000"/>
                </a:solidFill>
              </a:rPr>
              <a:t>(90</a:t>
            </a:r>
            <a:r>
              <a:rPr lang="en-GB" altLang="ja-JP" sz="2400" baseline="50000">
                <a:solidFill>
                  <a:srgbClr val="000000"/>
                </a:solidFill>
              </a:rPr>
              <a:t>o</a:t>
            </a:r>
            <a:r>
              <a:rPr lang="en-GB" altLang="ja-JP" sz="2400">
                <a:solidFill>
                  <a:srgbClr val="000000"/>
                </a:solidFill>
              </a:rPr>
              <a:t> shifted)</a:t>
            </a:r>
            <a:endParaRPr lang="ja-JP" altLang="en-GB" sz="2400">
              <a:solidFill>
                <a:srgbClr val="000000"/>
              </a:solidFill>
            </a:endParaRPr>
          </a:p>
        </p:txBody>
      </p:sp>
      <p:pic>
        <p:nvPicPr>
          <p:cNvPr id="40968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000375"/>
            <a:ext cx="33432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425575"/>
            <a:ext cx="44672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Constitutive Equation of Polymer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097837" cy="457200"/>
          </a:xfrm>
        </p:spPr>
        <p:txBody>
          <a:bodyPr/>
          <a:lstStyle/>
          <a:p>
            <a:r>
              <a:rPr lang="en-US" altLang="ja-JP"/>
              <a:t>Constitutive equation</a:t>
            </a: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3186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1)Volumetric Behavior</a:t>
            </a:r>
          </a:p>
        </p:txBody>
      </p:sp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4100513" y="1125538"/>
            <a:ext cx="2559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2)Shear Behavior</a:t>
            </a:r>
          </a:p>
        </p:txBody>
      </p:sp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771650"/>
            <a:ext cx="24288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323850" y="2563813"/>
            <a:ext cx="37909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200"/>
              <a:t>[P] : hydrostatic stress tensor</a:t>
            </a:r>
            <a:br>
              <a:rPr lang="en-US" altLang="ja-JP" sz="2200"/>
            </a:br>
            <a:r>
              <a:rPr lang="en-US" altLang="ja-JP" sz="2200"/>
              <a:t>K : bulk modulus</a:t>
            </a:r>
          </a:p>
          <a:p>
            <a:pPr eaLnBrk="1" hangingPunct="1"/>
            <a:r>
              <a:rPr lang="en-US" altLang="ja-JP" sz="2200"/>
              <a:t>Evol: volumetric strain</a:t>
            </a:r>
          </a:p>
          <a:p>
            <a:pPr eaLnBrk="1" hangingPunct="1"/>
            <a:r>
              <a:rPr lang="en-US" altLang="ja-JP" sz="2200"/>
              <a:t>[I]: identity tensor</a:t>
            </a:r>
          </a:p>
          <a:p>
            <a:pPr eaLnBrk="1" hangingPunct="1"/>
            <a:endParaRPr lang="en-US" altLang="ja-JP" sz="2200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4140200" y="2470150"/>
            <a:ext cx="4614863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200"/>
              <a:t>[S]: deviatoric stress tensor</a:t>
            </a:r>
          </a:p>
          <a:p>
            <a:pPr eaLnBrk="1" hangingPunct="1"/>
            <a:r>
              <a:rPr lang="en-US" altLang="ja-JP" sz="2200"/>
              <a:t>G0: instantaneous shear modulus</a:t>
            </a:r>
            <a:br>
              <a:rPr lang="en-US" altLang="ja-JP" sz="2200"/>
            </a:br>
            <a:r>
              <a:rPr lang="en-US" altLang="ja-JP" sz="2200"/>
              <a:t>       (=Ginf +G1+ ... + Gn)</a:t>
            </a:r>
          </a:p>
          <a:p>
            <a:pPr eaLnBrk="1" hangingPunct="1"/>
            <a:r>
              <a:rPr lang="en-US" altLang="ja-JP" sz="2200"/>
              <a:t>[E’]: deviatoric strain tensor</a:t>
            </a:r>
          </a:p>
          <a:p>
            <a:pPr eaLnBrk="1" hangingPunct="1"/>
            <a:r>
              <a:rPr lang="en-US" altLang="ja-JP" sz="2200"/>
              <a:t>gi: ith dimensionless shear modulus</a:t>
            </a:r>
          </a:p>
          <a:p>
            <a:pPr eaLnBrk="1" hangingPunct="1"/>
            <a:r>
              <a:rPr lang="en-US" altLang="ja-JP" sz="2200"/>
              <a:t>       (=Gi/G0)</a:t>
            </a:r>
          </a:p>
          <a:p>
            <a:pPr eaLnBrk="1" hangingPunct="1"/>
            <a:r>
              <a:rPr lang="en-US" altLang="ja-JP" sz="2200"/>
              <a:t>[Ev’]i: ith viscous strain tensor</a:t>
            </a:r>
          </a:p>
        </p:txBody>
      </p:sp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334000"/>
            <a:ext cx="81248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868363" y="4797425"/>
            <a:ext cx="7448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Combining [P] and [S], We obtain stress tensor [T] as: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Temperature Dependency of Polymer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739775"/>
            <a:ext cx="8161337" cy="457200"/>
          </a:xfrm>
        </p:spPr>
        <p:txBody>
          <a:bodyPr/>
          <a:lstStyle/>
          <a:p>
            <a:r>
              <a:rPr lang="en-US" altLang="ja-JP"/>
              <a:t>WLF law (temperature-time conversion)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55650" y="1844675"/>
            <a:ext cx="3076575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temperature increase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264150" y="1835150"/>
            <a:ext cx="3195638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reduced time increase</a:t>
            </a:r>
          </a:p>
        </p:txBody>
      </p:sp>
      <p:sp>
        <p:nvSpPr>
          <p:cNvPr id="57350" name="AutoShape 6"/>
          <p:cNvSpPr>
            <a:spLocks noChangeArrowheads="1"/>
          </p:cNvSpPr>
          <p:nvPr/>
        </p:nvSpPr>
        <p:spPr bwMode="auto">
          <a:xfrm>
            <a:off x="3924300" y="1844675"/>
            <a:ext cx="1225550" cy="431800"/>
          </a:xfrm>
          <a:prstGeom prst="leftRightArrow">
            <a:avLst>
              <a:gd name="adj1" fmla="val 50000"/>
              <a:gd name="adj2" fmla="val 5676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851275" y="1344613"/>
            <a:ext cx="13700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>
                <a:solidFill>
                  <a:srgbClr val="0000FF"/>
                </a:solidFill>
              </a:rPr>
              <a:t>WLF law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2600325"/>
            <a:ext cx="42862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3641725"/>
            <a:ext cx="28479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2339975" y="4837113"/>
            <a:ext cx="445928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US" altLang="ja-JP" sz="2400"/>
              <a:t>t: real time</a:t>
            </a:r>
          </a:p>
          <a:p>
            <a:pPr eaLnBrk="1" hangingPunct="1"/>
            <a:r>
              <a:rPr lang="en-US" altLang="ja-JP" sz="2400"/>
              <a:t>t’: reduced time</a:t>
            </a:r>
          </a:p>
          <a:p>
            <a:pPr eaLnBrk="1" hangingPunct="1"/>
            <a:r>
              <a:rPr lang="en-US" altLang="ja-JP" sz="2400">
                <a:latin typeface="Symbol" pitchFamily="18" charset="2"/>
              </a:rPr>
              <a:t>q</a:t>
            </a:r>
            <a:r>
              <a:rPr lang="en-US" altLang="ja-JP" sz="2400"/>
              <a:t>ref, C1, C2: material constants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Patch Test</a:t>
            </a:r>
            <a:endParaRPr lang="ja-JP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3598863"/>
            <a:ext cx="8928100" cy="2782887"/>
          </a:xfrm>
        </p:spPr>
        <p:txBody>
          <a:bodyPr/>
          <a:lstStyle/>
          <a:p>
            <a:r>
              <a:rPr lang="en-US" altLang="ja-JP"/>
              <a:t>Elastic body, Static, Plane-strain</a:t>
            </a:r>
          </a:p>
          <a:p>
            <a:r>
              <a:rPr lang="en-US" altLang="ja-JP"/>
              <a:t>Irregularly-arranged nodes and SPs</a:t>
            </a:r>
          </a:p>
          <a:p>
            <a:r>
              <a:rPr lang="en-US" altLang="ja-JP"/>
              <a:t>Displacement BC for every external nodes</a:t>
            </a:r>
          </a:p>
        </p:txBody>
      </p:sp>
      <p:pic>
        <p:nvPicPr>
          <p:cNvPr id="19460" name="Picture 4" descr="large-patch-tria-irregular-ini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720725"/>
            <a:ext cx="39751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patch_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5289550"/>
            <a:ext cx="50577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6372225" y="965200"/>
            <a:ext cx="144463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480175" y="731838"/>
            <a:ext cx="21828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ja-JP" altLang="en-US" sz="2800"/>
              <a:t>：</a:t>
            </a:r>
            <a:r>
              <a:rPr lang="en-US" altLang="ja-JP" sz="2800"/>
              <a:t>node</a:t>
            </a:r>
          </a:p>
          <a:p>
            <a:pPr eaLnBrk="1" hangingPunct="1"/>
            <a:r>
              <a:rPr lang="ja-JP" altLang="en-US" sz="2800"/>
              <a:t>：</a:t>
            </a:r>
            <a:r>
              <a:rPr lang="en-US" altLang="ja-JP" sz="2800"/>
              <a:t>stress point</a:t>
            </a:r>
            <a:br>
              <a:rPr lang="en-US" altLang="ja-JP" sz="2800"/>
            </a:br>
            <a:r>
              <a:rPr lang="en-US" altLang="ja-JP" sz="2800"/>
              <a:t>  (SP)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6373813" y="1385888"/>
            <a:ext cx="144462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Patch Test (animation)</a:t>
            </a:r>
          </a:p>
        </p:txBody>
      </p:sp>
      <p:pic>
        <p:nvPicPr>
          <p:cNvPr id="78858" name="large_patch-tria-irregula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101725"/>
            <a:ext cx="6819900" cy="4800600"/>
          </a:xfr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78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85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large-patch-tria-irregular-mi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650875"/>
            <a:ext cx="5357812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Patch Test (result)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4881563"/>
            <a:ext cx="8928100" cy="1500187"/>
          </a:xfrm>
        </p:spPr>
        <p:txBody>
          <a:bodyPr/>
          <a:lstStyle/>
          <a:p>
            <a:r>
              <a:rPr lang="en-US" altLang="ja-JP"/>
              <a:t>within 1% error of Mises stress</a:t>
            </a:r>
          </a:p>
          <a:p>
            <a:r>
              <a:rPr lang="en-US" altLang="ja-JP"/>
              <a:t>Proposed method passes the patch test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Our Previous Work (Outline)</a:t>
            </a:r>
          </a:p>
        </p:txBody>
      </p:sp>
      <p:sp>
        <p:nvSpPr>
          <p:cNvPr id="614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dirty="0">
                <a:solidFill>
                  <a:srgbClr val="0000FF"/>
                </a:solidFill>
                <a:ea typeface="ＭＳ Ｐ明朝" pitchFamily="18" charset="-128"/>
              </a:rPr>
              <a:t>Finite element Analysis</a:t>
            </a:r>
          </a:p>
          <a:p>
            <a:pPr marL="604838" lvl="1" indent="-317500">
              <a:buClr>
                <a:schemeClr val="tx1"/>
              </a:buClr>
            </a:pPr>
            <a:r>
              <a:rPr lang="en-GB" altLang="ja-JP" sz="2400" dirty="0">
                <a:ea typeface="ＭＳ Ｐ明朝" pitchFamily="18" charset="-128"/>
              </a:rPr>
              <a:t>Geometric nonlinear </a:t>
            </a:r>
            <a:br>
              <a:rPr lang="en-GB" altLang="ja-JP" sz="2400" dirty="0">
                <a:ea typeface="ＭＳ Ｐ明朝" pitchFamily="18" charset="-128"/>
              </a:rPr>
            </a:br>
            <a:r>
              <a:rPr lang="en-GB" altLang="ja-JP" sz="2400" dirty="0">
                <a:ea typeface="ＭＳ Ｐ明朝" pitchFamily="18" charset="-128"/>
              </a:rPr>
              <a:t>(</a:t>
            </a:r>
            <a:r>
              <a:rPr lang="en-GB" altLang="ja-JP" sz="2400" dirty="0">
                <a:solidFill>
                  <a:srgbClr val="FF0000"/>
                </a:solidFill>
                <a:ea typeface="ＭＳ Ｐ明朝" pitchFamily="18" charset="-128"/>
              </a:rPr>
              <a:t>Large deformation</a:t>
            </a:r>
            <a:r>
              <a:rPr lang="en-GB" altLang="ja-JP" sz="2400" dirty="0">
                <a:ea typeface="ＭＳ Ｐ明朝" pitchFamily="18" charset="-128"/>
              </a:rPr>
              <a:t>)</a:t>
            </a:r>
            <a:endParaRPr lang="ja-JP" altLang="en-GB" sz="2400" dirty="0">
              <a:ea typeface="ＭＳ Ｐ明朝" pitchFamily="18" charset="-128"/>
            </a:endParaRPr>
          </a:p>
          <a:p>
            <a:pPr marL="604838" lvl="1" indent="-317500" eaLnBrk="1" hangingPunct="1">
              <a:buClr>
                <a:schemeClr val="tx1"/>
              </a:buClr>
            </a:pPr>
            <a:r>
              <a:rPr lang="en-GB" altLang="ja-JP" sz="2400" dirty="0">
                <a:ea typeface="ＭＳ Ｐ明朝" pitchFamily="18" charset="-128"/>
              </a:rPr>
              <a:t>Material nonlinear</a:t>
            </a:r>
            <a:br>
              <a:rPr lang="en-GB" altLang="ja-JP" sz="2400" dirty="0">
                <a:ea typeface="ＭＳ Ｐ明朝" pitchFamily="18" charset="-128"/>
              </a:rPr>
            </a:br>
            <a:r>
              <a:rPr lang="en-US" altLang="ja-JP" sz="2400" dirty="0">
                <a:ea typeface="ＭＳ Ｐ明朝" pitchFamily="18" charset="-128"/>
              </a:rPr>
              <a:t>(</a:t>
            </a:r>
            <a:r>
              <a:rPr lang="en-US" altLang="ja-JP" sz="2400" dirty="0">
                <a:solidFill>
                  <a:srgbClr val="008000"/>
                </a:solidFill>
                <a:ea typeface="ＭＳ Ｐ明朝" pitchFamily="18" charset="-128"/>
              </a:rPr>
              <a:t>thermo-viscoelastic </a:t>
            </a:r>
            <a:r>
              <a:rPr lang="en-US" altLang="ja-JP" sz="2400" dirty="0">
                <a:ea typeface="ＭＳ Ｐ明朝" pitchFamily="18" charset="-128"/>
              </a:rPr>
              <a:t>polymer)</a:t>
            </a:r>
            <a:endParaRPr lang="ja-JP" altLang="en-GB" sz="2400" dirty="0">
              <a:ea typeface="ＭＳ Ｐ明朝" pitchFamily="18" charset="-128"/>
            </a:endParaRPr>
          </a:p>
          <a:p>
            <a:pPr marL="604838" lvl="1" indent="-317500" eaLnBrk="1" hangingPunct="1">
              <a:buClr>
                <a:schemeClr val="tx1"/>
              </a:buClr>
            </a:pPr>
            <a:r>
              <a:rPr lang="en-GB" altLang="ja-JP" sz="2400" dirty="0">
                <a:ea typeface="ＭＳ Ｐ明朝" pitchFamily="18" charset="-128"/>
              </a:rPr>
              <a:t>Contact nonlinear</a:t>
            </a:r>
          </a:p>
          <a:p>
            <a:pPr marL="604838" lvl="1" indent="-317500" eaLnBrk="1" hangingPunct="1">
              <a:buClr>
                <a:schemeClr val="tx1"/>
              </a:buClr>
            </a:pPr>
            <a:r>
              <a:rPr lang="en-GB" altLang="ja-JP" sz="2400" dirty="0">
                <a:ea typeface="ＭＳ Ｐ明朝" pitchFamily="18" charset="-128"/>
              </a:rPr>
              <a:t>Quasi-static analysis</a:t>
            </a:r>
            <a:endParaRPr lang="ja-JP" altLang="en-US" dirty="0">
              <a:ea typeface="ＭＳ Ｐ明朝" pitchFamily="18" charset="-128"/>
            </a:endParaRP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08388"/>
            <a:ext cx="36639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 r="29990" b="10011"/>
          <a:stretch>
            <a:fillRect/>
          </a:stretch>
        </p:blipFill>
        <p:spPr bwMode="auto">
          <a:xfrm>
            <a:off x="6192838" y="650875"/>
            <a:ext cx="27654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4301970" y="891090"/>
            <a:ext cx="1728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 sz="2200" dirty="0" err="1">
                <a:solidFill>
                  <a:srgbClr val="000000"/>
                </a:solidFill>
              </a:rPr>
              <a:t>Mold</a:t>
            </a:r>
            <a:endParaRPr kumimoji="0" lang="en-GB" altLang="ja-JP" sz="2200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GB" sz="2200" dirty="0">
                <a:solidFill>
                  <a:srgbClr val="000000"/>
                </a:solidFill>
              </a:rPr>
              <a:t>（</a:t>
            </a:r>
            <a:r>
              <a:rPr kumimoji="0" lang="en-GB" altLang="ja-JP" sz="2200" dirty="0">
                <a:solidFill>
                  <a:srgbClr val="000000"/>
                </a:solidFill>
              </a:rPr>
              <a:t>rigid</a:t>
            </a:r>
            <a:r>
              <a:rPr kumimoji="0" lang="ja-JP" altLang="en-GB" sz="2200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4887035" y="1665288"/>
            <a:ext cx="1576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 sz="2200" dirty="0">
                <a:solidFill>
                  <a:srgbClr val="000000"/>
                </a:solidFill>
              </a:rPr>
              <a:t>Polymer</a:t>
            </a:r>
          </a:p>
          <a:p>
            <a: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 sz="2200" dirty="0">
                <a:solidFill>
                  <a:srgbClr val="000000"/>
                </a:solidFill>
              </a:rPr>
              <a:t>(thermo-viscoelastic)</a:t>
            </a:r>
          </a:p>
        </p:txBody>
      </p:sp>
      <p:sp>
        <p:nvSpPr>
          <p:cNvPr id="6152" name="Line 11"/>
          <p:cNvSpPr>
            <a:spLocks noChangeShapeType="1"/>
          </p:cNvSpPr>
          <p:nvPr/>
        </p:nvSpPr>
        <p:spPr bwMode="auto">
          <a:xfrm flipV="1">
            <a:off x="5954713" y="823913"/>
            <a:ext cx="444500" cy="320675"/>
          </a:xfrm>
          <a:prstGeom prst="line">
            <a:avLst/>
          </a:prstGeom>
          <a:noFill/>
          <a:ln w="5076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53" name="Line 12"/>
          <p:cNvSpPr>
            <a:spLocks noChangeShapeType="1"/>
          </p:cNvSpPr>
          <p:nvPr/>
        </p:nvSpPr>
        <p:spPr bwMode="auto">
          <a:xfrm>
            <a:off x="5976938" y="2349500"/>
            <a:ext cx="444500" cy="317500"/>
          </a:xfrm>
          <a:prstGeom prst="line">
            <a:avLst/>
          </a:prstGeom>
          <a:noFill/>
          <a:ln w="5076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54" name="Text Box 8"/>
          <p:cNvSpPr txBox="1">
            <a:spLocks noChangeArrowheads="1"/>
          </p:cNvSpPr>
          <p:nvPr/>
        </p:nvSpPr>
        <p:spPr bwMode="auto">
          <a:xfrm>
            <a:off x="4176713" y="5697538"/>
            <a:ext cx="2238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>
                <a:solidFill>
                  <a:srgbClr val="000000"/>
                </a:solidFill>
              </a:rPr>
              <a:t>Onishi et al.,</a:t>
            </a:r>
            <a:endParaRPr kumimoji="0" lang="ja-JP" altLang="en-GB">
              <a:solidFill>
                <a:srgbClr val="000000"/>
              </a:solidFill>
            </a:endParaRP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>
                <a:solidFill>
                  <a:srgbClr val="000000"/>
                </a:solidFill>
              </a:rPr>
              <a:t>JVST B </a:t>
            </a:r>
            <a:r>
              <a:rPr kumimoji="0" lang="en-GB" altLang="ja-JP">
                <a:solidFill>
                  <a:srgbClr val="000000"/>
                </a:solidFill>
              </a:rPr>
              <a:t>(2008) etc.</a:t>
            </a:r>
            <a:r>
              <a:rPr kumimoji="0" lang="ar-SA" altLang="ja-JP">
                <a:solidFill>
                  <a:srgbClr val="000000"/>
                </a:solidFill>
                <a:cs typeface="Arial" charset="0"/>
              </a:rPr>
              <a:t>‏</a:t>
            </a:r>
            <a:endParaRPr kumimoji="0" lang="en-GB" altLang="ja-JP">
              <a:solidFill>
                <a:srgbClr val="000000"/>
              </a:solidFill>
            </a:endParaRP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4144963" y="3948113"/>
            <a:ext cx="2289175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/>
            <a:r>
              <a:rPr lang="en-US" altLang="ja-JP" b="1">
                <a:solidFill>
                  <a:srgbClr val="0000FF"/>
                </a:solidFill>
              </a:rPr>
              <a:t>FE analyses </a:t>
            </a:r>
            <a:r>
              <a:rPr lang="en-US" altLang="ja-JP"/>
              <a:t>agreed</a:t>
            </a:r>
          </a:p>
          <a:p>
            <a:pPr algn="ctr" eaLnBrk="1" hangingPunct="1"/>
            <a:r>
              <a:rPr lang="en-US" altLang="ja-JP"/>
              <a:t> with experiments</a:t>
            </a:r>
          </a:p>
          <a:p>
            <a:pPr algn="ctr" eaLnBrk="1" hangingPunct="1"/>
            <a:r>
              <a:rPr lang="en-US" altLang="ja-JP"/>
              <a:t>in case of </a:t>
            </a:r>
          </a:p>
          <a:p>
            <a:pPr algn="ctr" eaLnBrk="1" hangingPunct="1"/>
            <a:r>
              <a:rPr lang="en-US" altLang="ja-JP"/>
              <a:t>line-and-space</a:t>
            </a:r>
          </a:p>
          <a:p>
            <a:pPr algn="ctr" eaLnBrk="1" hangingPunct="1"/>
            <a:r>
              <a:rPr lang="en-US" altLang="ja-JP"/>
              <a:t>up to</a:t>
            </a:r>
            <a:r>
              <a:rPr lang="en-US" altLang="ja-JP">
                <a:solidFill>
                  <a:srgbClr val="FF0000"/>
                </a:solidFill>
              </a:rPr>
              <a:t> </a:t>
            </a:r>
            <a:r>
              <a:rPr lang="en-US" altLang="ja-JP" b="1" i="1">
                <a:solidFill>
                  <a:srgbClr val="FF0000"/>
                </a:solidFill>
              </a:rPr>
              <a:t>AR</a:t>
            </a:r>
            <a:r>
              <a:rPr lang="en-US" altLang="ja-JP" b="1">
                <a:solidFill>
                  <a:srgbClr val="FF0000"/>
                </a:solidFill>
              </a:rPr>
              <a:t>=1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Our Previous Work (Viscoelastic)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739775"/>
            <a:ext cx="8677275" cy="457200"/>
          </a:xfrm>
        </p:spPr>
        <p:txBody>
          <a:bodyPr/>
          <a:lstStyle/>
          <a:p>
            <a:r>
              <a:rPr lang="en-US" altLang="ja-JP"/>
              <a:t>Generalized Maxwell Model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234950" y="1198563"/>
            <a:ext cx="3976688" cy="2878137"/>
            <a:chOff x="159" y="639"/>
            <a:chExt cx="2505" cy="1813"/>
          </a:xfrm>
        </p:grpSpPr>
        <p:sp>
          <p:nvSpPr>
            <p:cNvPr id="40969" name="Text Box 5"/>
            <p:cNvSpPr txBox="1">
              <a:spLocks noChangeArrowheads="1"/>
            </p:cNvSpPr>
            <p:nvPr/>
          </p:nvSpPr>
          <p:spPr bwMode="auto">
            <a:xfrm>
              <a:off x="159" y="1326"/>
              <a:ext cx="486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</a:pPr>
              <a:r>
                <a:rPr lang="en-GB" altLang="ja-JP" sz="32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inf</a:t>
              </a:r>
            </a:p>
          </p:txBody>
        </p:sp>
        <p:sp>
          <p:nvSpPr>
            <p:cNvPr id="40970" name="Text Box 6"/>
            <p:cNvSpPr txBox="1">
              <a:spLocks noChangeArrowheads="1"/>
            </p:cNvSpPr>
            <p:nvPr/>
          </p:nvSpPr>
          <p:spPr bwMode="auto">
            <a:xfrm>
              <a:off x="2035" y="1686"/>
              <a:ext cx="38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</a:pPr>
              <a:r>
                <a:rPr lang="en-GB" altLang="ja-JP" sz="32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40971" name="Text Box 7"/>
            <p:cNvSpPr txBox="1">
              <a:spLocks noChangeArrowheads="1"/>
            </p:cNvSpPr>
            <p:nvPr/>
          </p:nvSpPr>
          <p:spPr bwMode="auto">
            <a:xfrm>
              <a:off x="864" y="961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</a:pPr>
              <a:r>
                <a:rPr lang="ja-JP" altLang="en-GB" sz="3200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0972" name="Text Box 8"/>
            <p:cNvSpPr txBox="1">
              <a:spLocks noChangeArrowheads="1"/>
            </p:cNvSpPr>
            <p:nvPr/>
          </p:nvSpPr>
          <p:spPr bwMode="auto">
            <a:xfrm>
              <a:off x="2050" y="957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</a:pPr>
              <a:r>
                <a:rPr lang="ja-JP" altLang="en-GB" sz="3200">
                  <a:solidFill>
                    <a:srgbClr val="000000"/>
                  </a:solidFill>
                  <a:latin typeface="Symbol" pitchFamily="18" charset="2"/>
                </a:rPr>
                <a:t>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40973" name="Line 9"/>
            <p:cNvSpPr>
              <a:spLocks noChangeShapeType="1"/>
            </p:cNvSpPr>
            <p:nvPr/>
          </p:nvSpPr>
          <p:spPr bwMode="auto">
            <a:xfrm>
              <a:off x="1635" y="639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74" name="Line 10"/>
            <p:cNvSpPr>
              <a:spLocks noChangeShapeType="1"/>
            </p:cNvSpPr>
            <p:nvPr/>
          </p:nvSpPr>
          <p:spPr bwMode="auto">
            <a:xfrm>
              <a:off x="754" y="822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0975" name="Group 11"/>
            <p:cNvGrpSpPr>
              <a:grpSpLocks/>
            </p:cNvGrpSpPr>
            <p:nvPr/>
          </p:nvGrpSpPr>
          <p:grpSpPr bwMode="auto">
            <a:xfrm>
              <a:off x="622" y="819"/>
              <a:ext cx="265" cy="1423"/>
              <a:chOff x="622" y="819"/>
              <a:chExt cx="265" cy="1423"/>
            </a:xfrm>
          </p:grpSpPr>
          <p:sp>
            <p:nvSpPr>
              <p:cNvPr id="41022" name="Line 12"/>
              <p:cNvSpPr>
                <a:spLocks noChangeShapeType="1"/>
              </p:cNvSpPr>
              <p:nvPr/>
            </p:nvSpPr>
            <p:spPr bwMode="auto">
              <a:xfrm flipH="1">
                <a:off x="754" y="819"/>
                <a:ext cx="7" cy="34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3" name="Line 13"/>
              <p:cNvSpPr>
                <a:spLocks noChangeShapeType="1"/>
              </p:cNvSpPr>
              <p:nvPr/>
            </p:nvSpPr>
            <p:spPr bwMode="auto">
              <a:xfrm>
                <a:off x="755" y="1165"/>
                <a:ext cx="132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4" name="Line 14"/>
              <p:cNvSpPr>
                <a:spLocks noChangeShapeType="1"/>
              </p:cNvSpPr>
              <p:nvPr/>
            </p:nvSpPr>
            <p:spPr bwMode="auto">
              <a:xfrm flipH="1">
                <a:off x="621" y="121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5" name="Line 15"/>
              <p:cNvSpPr>
                <a:spLocks noChangeShapeType="1"/>
              </p:cNvSpPr>
              <p:nvPr/>
            </p:nvSpPr>
            <p:spPr bwMode="auto">
              <a:xfrm>
                <a:off x="622" y="1263"/>
                <a:ext cx="266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6" name="Line 16"/>
              <p:cNvSpPr>
                <a:spLocks noChangeShapeType="1"/>
              </p:cNvSpPr>
              <p:nvPr/>
            </p:nvSpPr>
            <p:spPr bwMode="auto">
              <a:xfrm flipH="1">
                <a:off x="621" y="1312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7" name="Line 17"/>
              <p:cNvSpPr>
                <a:spLocks noChangeShapeType="1"/>
              </p:cNvSpPr>
              <p:nvPr/>
            </p:nvSpPr>
            <p:spPr bwMode="auto">
              <a:xfrm>
                <a:off x="622" y="1361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8" name="Line 18"/>
              <p:cNvSpPr>
                <a:spLocks noChangeShapeType="1"/>
              </p:cNvSpPr>
              <p:nvPr/>
            </p:nvSpPr>
            <p:spPr bwMode="auto">
              <a:xfrm flipH="1">
                <a:off x="621" y="1410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9" name="Line 19"/>
              <p:cNvSpPr>
                <a:spLocks noChangeShapeType="1"/>
              </p:cNvSpPr>
              <p:nvPr/>
            </p:nvSpPr>
            <p:spPr bwMode="auto">
              <a:xfrm>
                <a:off x="622" y="1459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0" name="Line 20"/>
              <p:cNvSpPr>
                <a:spLocks noChangeShapeType="1"/>
              </p:cNvSpPr>
              <p:nvPr/>
            </p:nvSpPr>
            <p:spPr bwMode="auto">
              <a:xfrm flipH="1">
                <a:off x="621" y="1508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1" name="Line 21"/>
              <p:cNvSpPr>
                <a:spLocks noChangeShapeType="1"/>
              </p:cNvSpPr>
              <p:nvPr/>
            </p:nvSpPr>
            <p:spPr bwMode="auto">
              <a:xfrm>
                <a:off x="622" y="1557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2" name="Line 22"/>
              <p:cNvSpPr>
                <a:spLocks noChangeShapeType="1"/>
              </p:cNvSpPr>
              <p:nvPr/>
            </p:nvSpPr>
            <p:spPr bwMode="auto">
              <a:xfrm flipH="1">
                <a:off x="621" y="1607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3" name="Line 23"/>
              <p:cNvSpPr>
                <a:spLocks noChangeShapeType="1"/>
              </p:cNvSpPr>
              <p:nvPr/>
            </p:nvSpPr>
            <p:spPr bwMode="auto">
              <a:xfrm>
                <a:off x="622" y="1655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4" name="Line 24"/>
              <p:cNvSpPr>
                <a:spLocks noChangeShapeType="1"/>
              </p:cNvSpPr>
              <p:nvPr/>
            </p:nvSpPr>
            <p:spPr bwMode="auto">
              <a:xfrm flipH="1">
                <a:off x="621" y="170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5" name="Line 25"/>
              <p:cNvSpPr>
                <a:spLocks noChangeShapeType="1"/>
              </p:cNvSpPr>
              <p:nvPr/>
            </p:nvSpPr>
            <p:spPr bwMode="auto">
              <a:xfrm>
                <a:off x="622" y="1753"/>
                <a:ext cx="133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36" name="Line 26"/>
              <p:cNvSpPr>
                <a:spLocks noChangeShapeType="1"/>
              </p:cNvSpPr>
              <p:nvPr/>
            </p:nvSpPr>
            <p:spPr bwMode="auto">
              <a:xfrm>
                <a:off x="755" y="1802"/>
                <a:ext cx="1" cy="44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0976" name="Line 27"/>
            <p:cNvSpPr>
              <a:spLocks noChangeShapeType="1"/>
            </p:cNvSpPr>
            <p:nvPr/>
          </p:nvSpPr>
          <p:spPr bwMode="auto">
            <a:xfrm>
              <a:off x="754" y="2243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77" name="Line 28"/>
            <p:cNvSpPr>
              <a:spLocks noChangeShapeType="1"/>
            </p:cNvSpPr>
            <p:nvPr/>
          </p:nvSpPr>
          <p:spPr bwMode="auto">
            <a:xfrm>
              <a:off x="1636" y="2256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0978" name="Group 29"/>
            <p:cNvGrpSpPr>
              <a:grpSpLocks/>
            </p:cNvGrpSpPr>
            <p:nvPr/>
          </p:nvGrpSpPr>
          <p:grpSpPr bwMode="auto">
            <a:xfrm>
              <a:off x="1121" y="819"/>
              <a:ext cx="319" cy="1436"/>
              <a:chOff x="1121" y="819"/>
              <a:chExt cx="319" cy="1436"/>
            </a:xfrm>
          </p:grpSpPr>
          <p:sp>
            <p:nvSpPr>
              <p:cNvPr id="41002" name="Line 30"/>
              <p:cNvSpPr>
                <a:spLocks noChangeShapeType="1"/>
              </p:cNvSpPr>
              <p:nvPr/>
            </p:nvSpPr>
            <p:spPr bwMode="auto">
              <a:xfrm flipH="1" flipV="1">
                <a:off x="1280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3" name="Rectangle 31"/>
              <p:cNvSpPr>
                <a:spLocks noChangeArrowheads="1"/>
              </p:cNvSpPr>
              <p:nvPr/>
            </p:nvSpPr>
            <p:spPr bwMode="auto">
              <a:xfrm>
                <a:off x="1140" y="1027"/>
                <a:ext cx="294" cy="26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1004" name="Line 32"/>
              <p:cNvSpPr>
                <a:spLocks noChangeShapeType="1"/>
              </p:cNvSpPr>
              <p:nvPr/>
            </p:nvSpPr>
            <p:spPr bwMode="auto">
              <a:xfrm flipH="1">
                <a:off x="1120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5" name="Line 33"/>
              <p:cNvSpPr>
                <a:spLocks noChangeShapeType="1"/>
              </p:cNvSpPr>
              <p:nvPr/>
            </p:nvSpPr>
            <p:spPr bwMode="auto">
              <a:xfrm flipV="1">
                <a:off x="1140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6" name="Line 34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7" name="Line 35"/>
              <p:cNvSpPr>
                <a:spLocks noChangeShapeType="1"/>
              </p:cNvSpPr>
              <p:nvPr/>
            </p:nvSpPr>
            <p:spPr bwMode="auto">
              <a:xfrm flipV="1">
                <a:off x="1433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8" name="Line 36"/>
              <p:cNvSpPr>
                <a:spLocks noChangeShapeType="1"/>
              </p:cNvSpPr>
              <p:nvPr/>
            </p:nvSpPr>
            <p:spPr bwMode="auto">
              <a:xfrm>
                <a:off x="1189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9" name="Line 37"/>
              <p:cNvSpPr>
                <a:spLocks noChangeShapeType="1"/>
              </p:cNvSpPr>
              <p:nvPr/>
            </p:nvSpPr>
            <p:spPr bwMode="auto">
              <a:xfrm flipH="1" flipV="1">
                <a:off x="1280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0" name="Line 38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1" name="Line 39"/>
              <p:cNvSpPr>
                <a:spLocks noChangeShapeType="1"/>
              </p:cNvSpPr>
              <p:nvPr/>
            </p:nvSpPr>
            <p:spPr bwMode="auto">
              <a:xfrm>
                <a:off x="1286" y="1553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2" name="Line 40"/>
              <p:cNvSpPr>
                <a:spLocks noChangeShapeType="1"/>
              </p:cNvSpPr>
              <p:nvPr/>
            </p:nvSpPr>
            <p:spPr bwMode="auto">
              <a:xfrm flipH="1">
                <a:off x="1138" y="1598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3" name="Line 41"/>
              <p:cNvSpPr>
                <a:spLocks noChangeShapeType="1"/>
              </p:cNvSpPr>
              <p:nvPr/>
            </p:nvSpPr>
            <p:spPr bwMode="auto">
              <a:xfrm>
                <a:off x="1139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4" name="Line 42"/>
              <p:cNvSpPr>
                <a:spLocks noChangeShapeType="1"/>
              </p:cNvSpPr>
              <p:nvPr/>
            </p:nvSpPr>
            <p:spPr bwMode="auto">
              <a:xfrm flipH="1">
                <a:off x="1138" y="168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5" name="Line 43"/>
              <p:cNvSpPr>
                <a:spLocks noChangeShapeType="1"/>
              </p:cNvSpPr>
              <p:nvPr/>
            </p:nvSpPr>
            <p:spPr bwMode="auto">
              <a:xfrm>
                <a:off x="1139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6" name="Line 44"/>
              <p:cNvSpPr>
                <a:spLocks noChangeShapeType="1"/>
              </p:cNvSpPr>
              <p:nvPr/>
            </p:nvSpPr>
            <p:spPr bwMode="auto">
              <a:xfrm flipH="1">
                <a:off x="1138" y="1775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7" name="Line 45"/>
              <p:cNvSpPr>
                <a:spLocks noChangeShapeType="1"/>
              </p:cNvSpPr>
              <p:nvPr/>
            </p:nvSpPr>
            <p:spPr bwMode="auto">
              <a:xfrm>
                <a:off x="1139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8" name="Line 46"/>
              <p:cNvSpPr>
                <a:spLocks noChangeShapeType="1"/>
              </p:cNvSpPr>
              <p:nvPr/>
            </p:nvSpPr>
            <p:spPr bwMode="auto">
              <a:xfrm flipH="1">
                <a:off x="1138" y="186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19" name="Line 47"/>
              <p:cNvSpPr>
                <a:spLocks noChangeShapeType="1"/>
              </p:cNvSpPr>
              <p:nvPr/>
            </p:nvSpPr>
            <p:spPr bwMode="auto">
              <a:xfrm>
                <a:off x="1139" y="1908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0" name="Line 48"/>
              <p:cNvSpPr>
                <a:spLocks noChangeShapeType="1"/>
              </p:cNvSpPr>
              <p:nvPr/>
            </p:nvSpPr>
            <p:spPr bwMode="auto">
              <a:xfrm flipH="1">
                <a:off x="1138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21" name="Line 49"/>
              <p:cNvSpPr>
                <a:spLocks noChangeShapeType="1"/>
              </p:cNvSpPr>
              <p:nvPr/>
            </p:nvSpPr>
            <p:spPr bwMode="auto">
              <a:xfrm>
                <a:off x="1139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0979" name="Line 50"/>
            <p:cNvSpPr>
              <a:spLocks noChangeShapeType="1"/>
            </p:cNvSpPr>
            <p:nvPr/>
          </p:nvSpPr>
          <p:spPr bwMode="auto">
            <a:xfrm>
              <a:off x="1552" y="1508"/>
              <a:ext cx="730" cy="1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980" name="Text Box 51"/>
            <p:cNvSpPr txBox="1">
              <a:spLocks noChangeArrowheads="1"/>
            </p:cNvSpPr>
            <p:nvPr/>
          </p:nvSpPr>
          <p:spPr bwMode="auto">
            <a:xfrm>
              <a:off x="819" y="1698"/>
              <a:ext cx="38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ts val="800"/>
                </a:spcBef>
              </a:pPr>
              <a:r>
                <a:rPr lang="en-GB" altLang="ja-JP" sz="3200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r>
                <a:rPr lang="en-GB" altLang="ja-JP" sz="3200" baseline="-10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</a:p>
          </p:txBody>
        </p:sp>
        <p:grpSp>
          <p:nvGrpSpPr>
            <p:cNvPr id="40981" name="Group 52"/>
            <p:cNvGrpSpPr>
              <a:grpSpLocks/>
            </p:cNvGrpSpPr>
            <p:nvPr/>
          </p:nvGrpSpPr>
          <p:grpSpPr bwMode="auto">
            <a:xfrm>
              <a:off x="2345" y="819"/>
              <a:ext cx="319" cy="1436"/>
              <a:chOff x="2345" y="819"/>
              <a:chExt cx="319" cy="1436"/>
            </a:xfrm>
          </p:grpSpPr>
          <p:sp>
            <p:nvSpPr>
              <p:cNvPr id="40982" name="Line 53"/>
              <p:cNvSpPr>
                <a:spLocks noChangeShapeType="1"/>
              </p:cNvSpPr>
              <p:nvPr/>
            </p:nvSpPr>
            <p:spPr bwMode="auto">
              <a:xfrm flipH="1" flipV="1">
                <a:off x="2505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3" name="Rectangle 54"/>
              <p:cNvSpPr>
                <a:spLocks noChangeArrowheads="1"/>
              </p:cNvSpPr>
              <p:nvPr/>
            </p:nvSpPr>
            <p:spPr bwMode="auto">
              <a:xfrm>
                <a:off x="2364" y="1027"/>
                <a:ext cx="294" cy="26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984" name="Line 55"/>
              <p:cNvSpPr>
                <a:spLocks noChangeShapeType="1"/>
              </p:cNvSpPr>
              <p:nvPr/>
            </p:nvSpPr>
            <p:spPr bwMode="auto">
              <a:xfrm flipH="1">
                <a:off x="2345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5" name="Line 56"/>
              <p:cNvSpPr>
                <a:spLocks noChangeShapeType="1"/>
              </p:cNvSpPr>
              <p:nvPr/>
            </p:nvSpPr>
            <p:spPr bwMode="auto">
              <a:xfrm flipV="1">
                <a:off x="2364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6" name="Line 57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7" name="Line 58"/>
              <p:cNvSpPr>
                <a:spLocks noChangeShapeType="1"/>
              </p:cNvSpPr>
              <p:nvPr/>
            </p:nvSpPr>
            <p:spPr bwMode="auto">
              <a:xfrm flipV="1">
                <a:off x="2658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8" name="Line 59"/>
              <p:cNvSpPr>
                <a:spLocks noChangeShapeType="1"/>
              </p:cNvSpPr>
              <p:nvPr/>
            </p:nvSpPr>
            <p:spPr bwMode="auto">
              <a:xfrm>
                <a:off x="2413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89" name="Line 60"/>
              <p:cNvSpPr>
                <a:spLocks noChangeShapeType="1"/>
              </p:cNvSpPr>
              <p:nvPr/>
            </p:nvSpPr>
            <p:spPr bwMode="auto">
              <a:xfrm flipH="1" flipV="1">
                <a:off x="2505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0" name="Line 61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1" name="Line 62"/>
              <p:cNvSpPr>
                <a:spLocks noChangeShapeType="1"/>
              </p:cNvSpPr>
              <p:nvPr/>
            </p:nvSpPr>
            <p:spPr bwMode="auto">
              <a:xfrm>
                <a:off x="2511" y="1554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2" name="Line 63"/>
              <p:cNvSpPr>
                <a:spLocks noChangeShapeType="1"/>
              </p:cNvSpPr>
              <p:nvPr/>
            </p:nvSpPr>
            <p:spPr bwMode="auto">
              <a:xfrm flipH="1">
                <a:off x="2363" y="1599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3" name="Line 64"/>
              <p:cNvSpPr>
                <a:spLocks noChangeShapeType="1"/>
              </p:cNvSpPr>
              <p:nvPr/>
            </p:nvSpPr>
            <p:spPr bwMode="auto">
              <a:xfrm>
                <a:off x="2364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4" name="Line 65"/>
              <p:cNvSpPr>
                <a:spLocks noChangeShapeType="1"/>
              </p:cNvSpPr>
              <p:nvPr/>
            </p:nvSpPr>
            <p:spPr bwMode="auto">
              <a:xfrm flipH="1">
                <a:off x="2363" y="1687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5" name="Line 66"/>
              <p:cNvSpPr>
                <a:spLocks noChangeShapeType="1"/>
              </p:cNvSpPr>
              <p:nvPr/>
            </p:nvSpPr>
            <p:spPr bwMode="auto">
              <a:xfrm>
                <a:off x="2364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6" name="Line 67"/>
              <p:cNvSpPr>
                <a:spLocks noChangeShapeType="1"/>
              </p:cNvSpPr>
              <p:nvPr/>
            </p:nvSpPr>
            <p:spPr bwMode="auto">
              <a:xfrm flipH="1">
                <a:off x="2363" y="177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7" name="Line 68"/>
              <p:cNvSpPr>
                <a:spLocks noChangeShapeType="1"/>
              </p:cNvSpPr>
              <p:nvPr/>
            </p:nvSpPr>
            <p:spPr bwMode="auto">
              <a:xfrm>
                <a:off x="2364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8" name="Line 69"/>
              <p:cNvSpPr>
                <a:spLocks noChangeShapeType="1"/>
              </p:cNvSpPr>
              <p:nvPr/>
            </p:nvSpPr>
            <p:spPr bwMode="auto">
              <a:xfrm flipH="1">
                <a:off x="2363" y="1864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999" name="Line 70"/>
              <p:cNvSpPr>
                <a:spLocks noChangeShapeType="1"/>
              </p:cNvSpPr>
              <p:nvPr/>
            </p:nvSpPr>
            <p:spPr bwMode="auto">
              <a:xfrm>
                <a:off x="2364" y="1909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0" name="Line 71"/>
              <p:cNvSpPr>
                <a:spLocks noChangeShapeType="1"/>
              </p:cNvSpPr>
              <p:nvPr/>
            </p:nvSpPr>
            <p:spPr bwMode="auto">
              <a:xfrm flipH="1">
                <a:off x="2363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01" name="Line 72"/>
              <p:cNvSpPr>
                <a:spLocks noChangeShapeType="1"/>
              </p:cNvSpPr>
              <p:nvPr/>
            </p:nvSpPr>
            <p:spPr bwMode="auto">
              <a:xfrm>
                <a:off x="2364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40965" name="Text Box 73"/>
          <p:cNvSpPr txBox="1">
            <a:spLocks noChangeArrowheads="1"/>
          </p:cNvSpPr>
          <p:nvPr/>
        </p:nvSpPr>
        <p:spPr bwMode="auto">
          <a:xfrm>
            <a:off x="215900" y="4354513"/>
            <a:ext cx="4356100" cy="1730375"/>
          </a:xfrm>
          <a:prstGeom prst="rect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inf</a:t>
            </a:r>
            <a:r>
              <a:rPr lang="ja-JP" altLang="en-GB" sz="2400">
                <a:solidFill>
                  <a:srgbClr val="000000"/>
                </a:solidFill>
                <a:latin typeface="Times New Roman" pitchFamily="18" charset="0"/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Long-term shear modulus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GB" altLang="ja-JP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=G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inf 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+∑G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ja-JP" altLang="en-GB" sz="2400">
                <a:solidFill>
                  <a:srgbClr val="000000"/>
                </a:solidFill>
                <a:latin typeface="Times New Roman" pitchFamily="18" charset="0"/>
              </a:rPr>
              <a:t>：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en-GB" altLang="ja-JP" sz="2400">
                <a:solidFill>
                  <a:srgbClr val="000000"/>
                </a:solidFill>
              </a:rPr>
              <a:t> Instantaneous shear Modulus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</a:pPr>
            <a:r>
              <a:rPr lang="ja-JP" altLang="en-GB" sz="2400">
                <a:solidFill>
                  <a:srgbClr val="000000"/>
                </a:solidFill>
                <a:latin typeface="Symbol" pitchFamily="18" charset="2"/>
              </a:rPr>
              <a:t>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~</a:t>
            </a:r>
            <a:r>
              <a:rPr lang="ja-JP" altLang="en-GB" sz="2400">
                <a:solidFill>
                  <a:srgbClr val="000000"/>
                </a:solidFill>
                <a:latin typeface="Symbol" pitchFamily="18" charset="2"/>
              </a:rPr>
              <a:t></a:t>
            </a:r>
            <a:r>
              <a:rPr lang="en-GB" altLang="ja-JP" sz="2400" baseline="-1000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ja-JP" altLang="en-GB" sz="2400">
                <a:solidFill>
                  <a:srgbClr val="000000"/>
                </a:solidFill>
                <a:latin typeface="Times New Roman" pitchFamily="18" charset="0"/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Relaxation time</a:t>
            </a:r>
          </a:p>
        </p:txBody>
      </p:sp>
      <p:sp>
        <p:nvSpPr>
          <p:cNvPr id="40966" name="Text Box 74"/>
          <p:cNvSpPr txBox="1">
            <a:spLocks noChangeArrowheads="1"/>
          </p:cNvSpPr>
          <p:nvPr/>
        </p:nvSpPr>
        <p:spPr bwMode="auto">
          <a:xfrm>
            <a:off x="4716463" y="1449388"/>
            <a:ext cx="41402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When a forced displacement 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x(t)=sin(</a:t>
            </a:r>
            <a:r>
              <a:rPr lang="en-GB" altLang="ja-JP" sz="2400">
                <a:solidFill>
                  <a:srgbClr val="000000"/>
                </a:solidFill>
                <a:latin typeface="Symbol" pitchFamily="18" charset="2"/>
              </a:rPr>
              <a:t>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t) </a:t>
            </a:r>
            <a:r>
              <a:rPr lang="en-GB" altLang="ja-JP" sz="2400">
                <a:solidFill>
                  <a:srgbClr val="000000"/>
                </a:solidFill>
              </a:rPr>
              <a:t>applied at the temperature</a:t>
            </a: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ja-JP" sz="2400">
                <a:solidFill>
                  <a:srgbClr val="000000"/>
                </a:solidFill>
                <a:latin typeface="Symbol" pitchFamily="18" charset="2"/>
              </a:rPr>
              <a:t>q, </a:t>
            </a:r>
          </a:p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reaction force f(t) become</a:t>
            </a:r>
            <a:endParaRPr lang="ja-JP" altLang="en-GB" sz="2400">
              <a:solidFill>
                <a:srgbClr val="000000"/>
              </a:solidFill>
            </a:endParaRPr>
          </a:p>
        </p:txBody>
      </p:sp>
      <p:sp>
        <p:nvSpPr>
          <p:cNvPr id="40967" name="Text Box 75"/>
          <p:cNvSpPr txBox="1">
            <a:spLocks noChangeArrowheads="1"/>
          </p:cNvSpPr>
          <p:nvPr/>
        </p:nvSpPr>
        <p:spPr bwMode="auto">
          <a:xfrm>
            <a:off x="5003800" y="4400550"/>
            <a:ext cx="3859213" cy="1501775"/>
          </a:xfrm>
          <a:prstGeom prst="rect">
            <a:avLst/>
          </a:prstGeom>
          <a:solidFill>
            <a:srgbClr val="FFFFFF"/>
          </a:solidFill>
          <a:ln w="19080">
            <a:solidFill>
              <a:srgbClr val="008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G' 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Shear storage modulus</a:t>
            </a:r>
          </a:p>
          <a:p>
            <a:pPr eaLnBrk="1" hangingPunct="1">
              <a:lnSpc>
                <a:spcPct val="95000"/>
              </a:lnSpc>
            </a:pPr>
            <a:r>
              <a:rPr lang="ja-JP" altLang="en-GB" sz="2400">
                <a:solidFill>
                  <a:srgbClr val="000000"/>
                </a:solidFill>
              </a:rPr>
              <a:t>       </a:t>
            </a:r>
            <a:r>
              <a:rPr lang="en-GB" altLang="ja-JP" sz="2400">
                <a:solidFill>
                  <a:srgbClr val="000000"/>
                </a:solidFill>
              </a:rPr>
              <a:t>(same phase)</a:t>
            </a:r>
          </a:p>
          <a:p>
            <a:pPr eaLnBrk="1" hangingPunct="1">
              <a:lnSpc>
                <a:spcPct val="95000"/>
              </a:lnSpc>
            </a:pPr>
            <a:r>
              <a:rPr lang="en-GB" altLang="ja-JP" sz="2400">
                <a:solidFill>
                  <a:srgbClr val="000000"/>
                </a:solidFill>
                <a:latin typeface="Times New Roman" pitchFamily="18" charset="0"/>
              </a:rPr>
              <a:t>G’’</a:t>
            </a:r>
            <a:r>
              <a:rPr lang="en-GB" altLang="ja-JP" sz="2400"/>
              <a:t> 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Shear loss modulus</a:t>
            </a:r>
          </a:p>
          <a:p>
            <a:pPr eaLnBrk="1" hangingPunct="1">
              <a:lnSpc>
                <a:spcPct val="95000"/>
              </a:lnSpc>
            </a:pPr>
            <a:r>
              <a:rPr lang="ja-JP" altLang="en-GB" sz="2400">
                <a:solidFill>
                  <a:srgbClr val="000000"/>
                </a:solidFill>
              </a:rPr>
              <a:t>       </a:t>
            </a:r>
            <a:r>
              <a:rPr lang="en-GB" altLang="ja-JP" sz="2400">
                <a:solidFill>
                  <a:srgbClr val="000000"/>
                </a:solidFill>
              </a:rPr>
              <a:t>(90</a:t>
            </a:r>
            <a:r>
              <a:rPr lang="en-GB" altLang="ja-JP" sz="2400" baseline="50000">
                <a:solidFill>
                  <a:srgbClr val="000000"/>
                </a:solidFill>
              </a:rPr>
              <a:t>o</a:t>
            </a:r>
            <a:r>
              <a:rPr lang="en-GB" altLang="ja-JP" sz="2400">
                <a:solidFill>
                  <a:srgbClr val="000000"/>
                </a:solidFill>
              </a:rPr>
              <a:t> shifted)</a:t>
            </a:r>
            <a:endParaRPr lang="ja-JP" altLang="en-GB" sz="2400">
              <a:solidFill>
                <a:srgbClr val="000000"/>
              </a:solidFill>
            </a:endParaRPr>
          </a:p>
        </p:txBody>
      </p:sp>
      <p:pic>
        <p:nvPicPr>
          <p:cNvPr id="40968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000375"/>
            <a:ext cx="33432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512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none">
            <a:normAutofit/>
          </a:bodyPr>
          <a:lstStyle/>
          <a:p>
            <a:pPr>
              <a:defRPr/>
            </a:pPr>
            <a:r>
              <a:rPr lang="en-US" altLang="ja-JP" dirty="0"/>
              <a:t>Our Previous Work (Material Test)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/>
              <a:t>Uniaxial tension-compression tests</a:t>
            </a:r>
            <a:br>
              <a:rPr lang="en-US" altLang="ja-JP"/>
            </a:br>
            <a:r>
              <a:rPr lang="en-US" altLang="ja-JP"/>
              <a:t>at various temperatures and frequencies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007" y="1494631"/>
            <a:ext cx="285908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2644" y="2104231"/>
            <a:ext cx="4537075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90" name="Line 6"/>
          <p:cNvSpPr>
            <a:spLocks noChangeShapeType="1"/>
          </p:cNvSpPr>
          <p:nvPr/>
        </p:nvSpPr>
        <p:spPr bwMode="auto">
          <a:xfrm flipH="1" flipV="1">
            <a:off x="2322513" y="2984500"/>
            <a:ext cx="2862262" cy="638175"/>
          </a:xfrm>
          <a:prstGeom prst="line">
            <a:avLst/>
          </a:pr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4140200" y="2420938"/>
            <a:ext cx="7508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heater</a:t>
            </a:r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1806575" y="2746375"/>
            <a:ext cx="563563" cy="563563"/>
          </a:xfrm>
          <a:prstGeom prst="roundRect">
            <a:avLst>
              <a:gd name="adj" fmla="val 282"/>
            </a:avLst>
          </a:prstGeom>
          <a:noFill/>
          <a:ln w="381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4956175" y="2795588"/>
            <a:ext cx="1206500" cy="381000"/>
          </a:xfrm>
          <a:prstGeom prst="line">
            <a:avLst/>
          </a:prstGeom>
          <a:noFill/>
          <a:ln w="3816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34925" y="4641850"/>
            <a:ext cx="52022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device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01dB-METRAVIB VA2000</a:t>
            </a:r>
          </a:p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frequency range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0.001</a:t>
            </a:r>
            <a:r>
              <a:rPr lang="ja-JP" altLang="en-GB" sz="2400">
                <a:solidFill>
                  <a:srgbClr val="000000"/>
                </a:solidFill>
              </a:rPr>
              <a:t>～</a:t>
            </a:r>
            <a:r>
              <a:rPr lang="en-GB" altLang="ja-JP" sz="2400">
                <a:solidFill>
                  <a:srgbClr val="000000"/>
                </a:solidFill>
              </a:rPr>
              <a:t>200(Hz)‏</a:t>
            </a:r>
          </a:p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load range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±100(N)‏</a:t>
            </a:r>
          </a:p>
          <a:p>
            <a:pPr eaLnBrk="1" hangingPunct="1"/>
            <a:r>
              <a:rPr lang="en-GB" altLang="ja-JP" sz="2400">
                <a:solidFill>
                  <a:srgbClr val="000000"/>
                </a:solidFill>
              </a:rPr>
              <a:t>temperature range</a:t>
            </a:r>
            <a:r>
              <a:rPr lang="ja-JP" altLang="en-GB" sz="2400">
                <a:solidFill>
                  <a:srgbClr val="000000"/>
                </a:solidFill>
              </a:rPr>
              <a:t>：</a:t>
            </a:r>
            <a:r>
              <a:rPr lang="en-GB" altLang="ja-JP" sz="2400">
                <a:solidFill>
                  <a:srgbClr val="000000"/>
                </a:solidFill>
              </a:rPr>
              <a:t>-150</a:t>
            </a:r>
            <a:r>
              <a:rPr lang="ja-JP" altLang="en-GB" sz="2400">
                <a:solidFill>
                  <a:srgbClr val="000000"/>
                </a:solidFill>
              </a:rPr>
              <a:t>～</a:t>
            </a:r>
            <a:r>
              <a:rPr lang="en-GB" altLang="ja-JP" sz="2400">
                <a:solidFill>
                  <a:srgbClr val="000000"/>
                </a:solidFill>
              </a:rPr>
              <a:t>450(degC)‏</a:t>
            </a:r>
          </a:p>
        </p:txBody>
      </p:sp>
    </p:spTree>
    <p:extLst>
      <p:ext uri="{BB962C8B-B14F-4D97-AF65-F5344CB8AC3E}">
        <p14:creationId xmlns:p14="http://schemas.microsoft.com/office/powerpoint/2010/main" val="280402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17961" dir="2700000" algn="ctr" rotWithShape="0">
              <a:schemeClr val="accent1"/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ja-JP" dirty="0"/>
              <a:t>Our Previous Work (Example2)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8" b="25719"/>
          <a:stretch>
            <a:fillRect/>
          </a:stretch>
        </p:blipFill>
        <p:spPr bwMode="auto">
          <a:xfrm>
            <a:off x="34925" y="639763"/>
            <a:ext cx="299878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r="23889" b="51848"/>
          <a:stretch>
            <a:fillRect/>
          </a:stretch>
        </p:blipFill>
        <p:spPr bwMode="auto">
          <a:xfrm>
            <a:off x="66675" y="3230563"/>
            <a:ext cx="296068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r="23889" b="51848"/>
          <a:stretch>
            <a:fillRect/>
          </a:stretch>
        </p:blipFill>
        <p:spPr bwMode="auto">
          <a:xfrm>
            <a:off x="3090863" y="3219450"/>
            <a:ext cx="2960687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8" b="25719"/>
          <a:stretch>
            <a:fillRect/>
          </a:stretch>
        </p:blipFill>
        <p:spPr bwMode="auto">
          <a:xfrm>
            <a:off x="6111875" y="658813"/>
            <a:ext cx="295751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r="23889" b="51848"/>
          <a:stretch>
            <a:fillRect/>
          </a:stretch>
        </p:blipFill>
        <p:spPr bwMode="auto">
          <a:xfrm>
            <a:off x="6092825" y="3238500"/>
            <a:ext cx="296068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8" b="25719"/>
          <a:stretch>
            <a:fillRect/>
          </a:stretch>
        </p:blipFill>
        <p:spPr bwMode="auto">
          <a:xfrm>
            <a:off x="3084513" y="647700"/>
            <a:ext cx="295751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5" name="Text Box 8"/>
          <p:cNvSpPr txBox="1">
            <a:spLocks noChangeArrowheads="1"/>
          </p:cNvSpPr>
          <p:nvPr/>
        </p:nvSpPr>
        <p:spPr bwMode="auto">
          <a:xfrm>
            <a:off x="1041400" y="5999163"/>
            <a:ext cx="9271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200">
                <a:solidFill>
                  <a:srgbClr val="000000"/>
                </a:solidFill>
              </a:rPr>
              <a:t>10sec</a:t>
            </a:r>
          </a:p>
        </p:txBody>
      </p:sp>
      <p:sp>
        <p:nvSpPr>
          <p:cNvPr id="60426" name="Text Box 9"/>
          <p:cNvSpPr txBox="1">
            <a:spLocks noChangeArrowheads="1"/>
          </p:cNvSpPr>
          <p:nvPr/>
        </p:nvSpPr>
        <p:spPr bwMode="auto">
          <a:xfrm>
            <a:off x="4102100" y="5975350"/>
            <a:ext cx="9271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200">
                <a:solidFill>
                  <a:srgbClr val="000000"/>
                </a:solidFill>
              </a:rPr>
              <a:t>30sec</a:t>
            </a:r>
          </a:p>
        </p:txBody>
      </p:sp>
      <p:sp>
        <p:nvSpPr>
          <p:cNvPr id="60427" name="Text Box 10"/>
          <p:cNvSpPr txBox="1">
            <a:spLocks noChangeArrowheads="1"/>
          </p:cNvSpPr>
          <p:nvPr/>
        </p:nvSpPr>
        <p:spPr bwMode="auto">
          <a:xfrm>
            <a:off x="7113588" y="6008688"/>
            <a:ext cx="9271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200">
                <a:solidFill>
                  <a:srgbClr val="000000"/>
                </a:solidFill>
              </a:rPr>
              <a:t>60sec</a:t>
            </a:r>
          </a:p>
        </p:txBody>
      </p:sp>
    </p:spTree>
    <p:extLst>
      <p:ext uri="{BB962C8B-B14F-4D97-AF65-F5344CB8AC3E}">
        <p14:creationId xmlns:p14="http://schemas.microsoft.com/office/powerpoint/2010/main" val="1025398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dist="17961" dir="2700000" algn="ctr" rotWithShape="0">
              <a:schemeClr val="accent1"/>
            </a:outerShdw>
          </a:effectLst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ja-JP" dirty="0"/>
              <a:t>Our Previous Work (Example2)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r="23889" b="51848"/>
          <a:stretch>
            <a:fillRect/>
          </a:stretch>
        </p:blipFill>
        <p:spPr bwMode="auto">
          <a:xfrm>
            <a:off x="1074738" y="3230563"/>
            <a:ext cx="2960687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r="23889" b="51848"/>
          <a:stretch>
            <a:fillRect/>
          </a:stretch>
        </p:blipFill>
        <p:spPr bwMode="auto">
          <a:xfrm>
            <a:off x="4854575" y="3219450"/>
            <a:ext cx="2960688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45" name="Text Box 4"/>
          <p:cNvSpPr txBox="1">
            <a:spLocks noChangeArrowheads="1"/>
          </p:cNvSpPr>
          <p:nvPr/>
        </p:nvSpPr>
        <p:spPr bwMode="auto">
          <a:xfrm>
            <a:off x="2085975" y="5999163"/>
            <a:ext cx="9271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200">
                <a:solidFill>
                  <a:srgbClr val="000000"/>
                </a:solidFill>
              </a:rPr>
              <a:t>90sec</a:t>
            </a:r>
          </a:p>
        </p:txBody>
      </p: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5794375" y="5988050"/>
            <a:ext cx="10826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eaLnBrk="1" hangingPunct="1"/>
            <a:r>
              <a:rPr lang="en-GB" altLang="ja-JP" sz="2200">
                <a:solidFill>
                  <a:srgbClr val="000000"/>
                </a:solidFill>
              </a:rPr>
              <a:t>120sec</a:t>
            </a:r>
          </a:p>
        </p:txBody>
      </p:sp>
      <p:pic>
        <p:nvPicPr>
          <p:cNvPr id="6144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8" b="25719"/>
          <a:stretch>
            <a:fillRect/>
          </a:stretch>
        </p:blipFill>
        <p:spPr bwMode="auto">
          <a:xfrm>
            <a:off x="1057275" y="620713"/>
            <a:ext cx="295751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4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8" b="25719"/>
          <a:stretch>
            <a:fillRect/>
          </a:stretch>
        </p:blipFill>
        <p:spPr bwMode="auto">
          <a:xfrm>
            <a:off x="4849813" y="619125"/>
            <a:ext cx="2957512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149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Our Previous Work (Example1)</a:t>
            </a:r>
          </a:p>
        </p:txBody>
      </p:sp>
      <p:pic>
        <p:nvPicPr>
          <p:cNvPr id="3" name="f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75" y="679788"/>
            <a:ext cx="6191250" cy="57150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5C385003-F2BC-4F9D-BF8F-A2C5D16698E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asnil2010-slid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16061</TotalTime>
  <Words>1834</Words>
  <Application>Microsoft Office PowerPoint</Application>
  <PresentationFormat>画面に合わせる (4:3)</PresentationFormat>
  <Paragraphs>410</Paragraphs>
  <Slides>38</Slides>
  <Notes>38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8" baseType="lpstr">
      <vt:lpstr>Arial Unicode MS</vt:lpstr>
      <vt:lpstr>MS PGothic</vt:lpstr>
      <vt:lpstr>ＭＳ Ｐ明朝</vt:lpstr>
      <vt:lpstr>MS Gothic</vt:lpstr>
      <vt:lpstr>Arial</vt:lpstr>
      <vt:lpstr>Calibri</vt:lpstr>
      <vt:lpstr>Symbol</vt:lpstr>
      <vt:lpstr>Times New Roman</vt:lpstr>
      <vt:lpstr>Wingdings</vt:lpstr>
      <vt:lpstr>デザインの設定</vt:lpstr>
      <vt:lpstr>A Meshfree Approach for Large Deformation Analysis in Thermal Nanoimprint</vt:lpstr>
      <vt:lpstr>Background</vt:lpstr>
      <vt:lpstr>Choice of Numerical Method</vt:lpstr>
      <vt:lpstr>Our Previous Work (Outline)</vt:lpstr>
      <vt:lpstr>Our Previous Work (Viscoelastic)</vt:lpstr>
      <vt:lpstr>Our Previous Work (Material Test)</vt:lpstr>
      <vt:lpstr>Our Previous Work (Example2)</vt:lpstr>
      <vt:lpstr>Our Previous Work (Example2)</vt:lpstr>
      <vt:lpstr>Our Previous Work (Example1)</vt:lpstr>
      <vt:lpstr>Our Previous Work (Example2)</vt:lpstr>
      <vt:lpstr>Our Previous Work (Summary)</vt:lpstr>
      <vt:lpstr>Objective</vt:lpstr>
      <vt:lpstr>Difference between FEM and Meshfree</vt:lpstr>
      <vt:lpstr>Difference between FEM and Meshfree</vt:lpstr>
      <vt:lpstr>Robust MLS Approximation</vt:lpstr>
      <vt:lpstr>Update of SP States</vt:lpstr>
      <vt:lpstr>Viscoelastic Material Properties</vt:lpstr>
      <vt:lpstr>Bending of Cantilever</vt:lpstr>
      <vt:lpstr>Bending of Cantilever (elastic)</vt:lpstr>
      <vt:lpstr>Bending of Cantilever (viscoelastic)</vt:lpstr>
      <vt:lpstr>Bending of Cantilever (viscoelastic)</vt:lpstr>
      <vt:lpstr>Imprinting-like Analysis</vt:lpstr>
      <vt:lpstr>Imprinting-like Analysis (FEM)</vt:lpstr>
      <vt:lpstr>Imprinting-like Analysis (FEM)</vt:lpstr>
      <vt:lpstr>Imprinting-like Analysis (animation)</vt:lpstr>
      <vt:lpstr>Summary &amp; Future Work</vt:lpstr>
      <vt:lpstr>PowerPoint プレゼンテーション</vt:lpstr>
      <vt:lpstr>SP Integration (initialization)</vt:lpstr>
      <vt:lpstr>Integration Correction</vt:lpstr>
      <vt:lpstr>Quasi-implicit Time Advancing</vt:lpstr>
      <vt:lpstr>Quasi-implicit Time Advancing</vt:lpstr>
      <vt:lpstr>PowerPoint プレゼンテーション</vt:lpstr>
      <vt:lpstr>Shear Behavior of Polymer</vt:lpstr>
      <vt:lpstr>Constitutive Equation of Polymer</vt:lpstr>
      <vt:lpstr>Temperature Dependency of Polymer</vt:lpstr>
      <vt:lpstr>Patch Test</vt:lpstr>
      <vt:lpstr>Patch Test (animation)</vt:lpstr>
      <vt:lpstr>Patch Test (result)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asnil2010-slide</dc:title>
  <dc:creator/>
  <cp:lastModifiedBy>T20190041572</cp:lastModifiedBy>
  <cp:revision>667</cp:revision>
  <dcterms:created xsi:type="dcterms:W3CDTF">2007-11-22T18:02:40Z</dcterms:created>
  <dcterms:modified xsi:type="dcterms:W3CDTF">2024-04-09T03:14:12Z</dcterms:modified>
</cp:coreProperties>
</file>