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6"/>
  </p:notesMasterIdLst>
  <p:sldIdLst>
    <p:sldId id="389" r:id="rId2"/>
    <p:sldId id="430" r:id="rId3"/>
    <p:sldId id="433" r:id="rId4"/>
    <p:sldId id="470" r:id="rId5"/>
    <p:sldId id="469" r:id="rId6"/>
    <p:sldId id="471" r:id="rId7"/>
    <p:sldId id="488" r:id="rId8"/>
    <p:sldId id="484" r:id="rId9"/>
    <p:sldId id="472" r:id="rId10"/>
    <p:sldId id="492" r:id="rId11"/>
    <p:sldId id="493" r:id="rId12"/>
    <p:sldId id="494" r:id="rId13"/>
    <p:sldId id="491" r:id="rId14"/>
    <p:sldId id="432" r:id="rId15"/>
    <p:sldId id="438" r:id="rId16"/>
    <p:sldId id="449" r:id="rId17"/>
    <p:sldId id="452" r:id="rId18"/>
    <p:sldId id="450" r:id="rId19"/>
    <p:sldId id="451" r:id="rId20"/>
    <p:sldId id="442" r:id="rId21"/>
    <p:sldId id="454" r:id="rId22"/>
    <p:sldId id="456" r:id="rId23"/>
    <p:sldId id="457" r:id="rId24"/>
    <p:sldId id="467" r:id="rId25"/>
    <p:sldId id="453" r:id="rId26"/>
    <p:sldId id="434" r:id="rId27"/>
    <p:sldId id="416" r:id="rId28"/>
    <p:sldId id="464" r:id="rId29"/>
    <p:sldId id="463" r:id="rId30"/>
    <p:sldId id="462" r:id="rId31"/>
    <p:sldId id="465" r:id="rId32"/>
    <p:sldId id="473" r:id="rId33"/>
    <p:sldId id="501" r:id="rId34"/>
    <p:sldId id="502" r:id="rId35"/>
    <p:sldId id="475" r:id="rId36"/>
    <p:sldId id="474" r:id="rId37"/>
    <p:sldId id="476" r:id="rId38"/>
    <p:sldId id="503" r:id="rId39"/>
    <p:sldId id="479" r:id="rId40"/>
    <p:sldId id="499" r:id="rId41"/>
    <p:sldId id="496" r:id="rId42"/>
    <p:sldId id="497" r:id="rId43"/>
    <p:sldId id="510" r:id="rId44"/>
    <p:sldId id="511" r:id="rId45"/>
  </p:sldIdLst>
  <p:sldSz cx="9144000" cy="6858000" type="screen4x3"/>
  <p:notesSz cx="9872663" cy="6742113"/>
  <p:custDataLst>
    <p:tags r:id="rId47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23">
          <p15:clr>
            <a:srgbClr val="A4A3A4"/>
          </p15:clr>
        </p15:guide>
        <p15:guide id="2" pos="310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0000CC"/>
    <a:srgbClr val="FF00FF"/>
    <a:srgbClr val="008000"/>
    <a:srgbClr val="000000"/>
    <a:srgbClr val="6600CC"/>
    <a:srgbClr val="FF0000"/>
    <a:srgbClr val="00CC00"/>
    <a:srgbClr val="40404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2C8C85-51F0-491E-9774-3900AFEF0FD7}" styleName="淡色スタイル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9631B5-78F2-41C9-869B-9F39066F8104}" styleName="中間スタイル 3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55" autoAdjust="0"/>
    <p:restoredTop sz="98997" autoAdjust="0"/>
  </p:normalViewPr>
  <p:slideViewPr>
    <p:cSldViewPr>
      <p:cViewPr varScale="1">
        <p:scale>
          <a:sx n="91" d="100"/>
          <a:sy n="91" d="100"/>
        </p:scale>
        <p:origin x="379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4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-1326" y="-102"/>
      </p:cViewPr>
      <p:guideLst>
        <p:guide orient="horz" pos="2123"/>
        <p:guide pos="3109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VR\share\sine_wav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661600184061429"/>
          <c:y val="7.248036632394049E-2"/>
          <c:w val="0.72695767894352925"/>
          <c:h val="0.70522087692802748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Sheet2!$A$2:$A$22</c:f>
              <c:numCache>
                <c:formatCode>General</c:formatCode>
                <c:ptCount val="2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</c:numCache>
            </c:numRef>
          </c:xVal>
          <c:yVal>
            <c:numRef>
              <c:f>Sheet2!$B$2:$B$22</c:f>
              <c:numCache>
                <c:formatCode>General</c:formatCode>
                <c:ptCount val="21"/>
                <c:pt idx="0">
                  <c:v>2.2350860933964584E-3</c:v>
                </c:pt>
                <c:pt idx="1">
                  <c:v>2.9257656801470748E-3</c:v>
                </c:pt>
                <c:pt idx="2">
                  <c:v>3.5488367366988938E-3</c:v>
                </c:pt>
                <c:pt idx="3">
                  <c:v>4.0433087268453042E-3</c:v>
                </c:pt>
                <c:pt idx="4">
                  <c:v>4.3607792870018385E-3</c:v>
                </c:pt>
                <c:pt idx="5">
                  <c:v>4.4701721867929168E-3</c:v>
                </c:pt>
                <c:pt idx="6">
                  <c:v>4.3607792870018385E-3</c:v>
                </c:pt>
                <c:pt idx="7">
                  <c:v>4.0433087268453042E-3</c:v>
                </c:pt>
                <c:pt idx="8">
                  <c:v>3.5488367366988943E-3</c:v>
                </c:pt>
                <c:pt idx="9">
                  <c:v>2.9257656801470748E-3</c:v>
                </c:pt>
                <c:pt idx="10">
                  <c:v>2.2350860933964588E-3</c:v>
                </c:pt>
                <c:pt idx="11">
                  <c:v>1.5444065066458413E-3</c:v>
                </c:pt>
                <c:pt idx="12">
                  <c:v>9.2133545009402316E-4</c:v>
                </c:pt>
                <c:pt idx="13">
                  <c:v>4.268634599476128E-4</c:v>
                </c:pt>
                <c:pt idx="14">
                  <c:v>1.0939289979107852E-4</c:v>
                </c:pt>
                <c:pt idx="15">
                  <c:v>0</c:v>
                </c:pt>
                <c:pt idx="16">
                  <c:v>1.0939289979107826E-4</c:v>
                </c:pt>
                <c:pt idx="17">
                  <c:v>4.2686345994761231E-4</c:v>
                </c:pt>
                <c:pt idx="18">
                  <c:v>9.213354500940224E-4</c:v>
                </c:pt>
                <c:pt idx="19">
                  <c:v>1.5444065066458413E-3</c:v>
                </c:pt>
                <c:pt idx="20">
                  <c:v>2.2350860933964579E-3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142-4A70-AD12-628F946E73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581312"/>
        <c:axId val="99238272"/>
      </c:scatterChart>
      <c:valAx>
        <c:axId val="161581312"/>
        <c:scaling>
          <c:orientation val="minMax"/>
          <c:max val="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ja-JP" altLang="en-US"/>
                  <a:t>時間</a:t>
                </a:r>
                <a:r>
                  <a:rPr lang="en-US" altLang="ja-JP"/>
                  <a:t>(s)</a:t>
                </a:r>
                <a:endParaRPr lang="ja-JP" altLang="en-US"/>
              </a:p>
            </c:rich>
          </c:tx>
          <c:layout>
            <c:manualLayout>
              <c:xMode val="edge"/>
              <c:yMode val="edge"/>
              <c:x val="0.46695850482430912"/>
              <c:y val="0.8927203065134099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99238272"/>
        <c:crosses val="autoZero"/>
        <c:crossBetween val="midCat"/>
      </c:valAx>
      <c:valAx>
        <c:axId val="99238272"/>
        <c:scaling>
          <c:orientation val="minMax"/>
          <c:max val="5.000000000000001E-3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ja-JP" altLang="en-US"/>
                  <a:t>流量</a:t>
                </a:r>
                <a:r>
                  <a:rPr lang="en-US" altLang="ja-JP"/>
                  <a:t>(kg/s)</a:t>
                </a:r>
                <a:endParaRPr lang="ja-JP" altLang="en-US"/>
              </a:p>
            </c:rich>
          </c:tx>
          <c:layout>
            <c:manualLayout>
              <c:xMode val="edge"/>
              <c:yMode val="edge"/>
              <c:x val="1.0833684740911434E-2"/>
              <c:y val="0.2614427397806702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61581312"/>
        <c:crosses val="autoZero"/>
        <c:crossBetween val="midCat"/>
        <c:majorUnit val="1.0000000000000002E-3"/>
        <c:minorUnit val="1.0000000000000003E-4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7301" cy="3371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593037" y="0"/>
            <a:ext cx="4277301" cy="3371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2024/4/9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49613" y="504825"/>
            <a:ext cx="3373437" cy="2528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87965" y="3202477"/>
            <a:ext cx="7896734" cy="3034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6403869"/>
            <a:ext cx="4277301" cy="3371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593037" y="6403869"/>
            <a:ext cx="4277301" cy="3371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04945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39683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35336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67548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0051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32863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1123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43894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9958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56783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56845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17329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85611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75524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960212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63137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81045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133745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4487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49704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170670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5324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563801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454632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609590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924750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00607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009445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960196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406184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798090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98491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98399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060648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53421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031043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192037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34057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51922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74257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33889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76597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20987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17260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728615" y="6446838"/>
              <a:ext cx="1673535" cy="15029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ja-JP" altLang="en-US" sz="1050" spc="-150" dirty="0">
                  <a:solidFill>
                    <a:schemeClr val="bg1"/>
                  </a:solidFill>
                </a:rPr>
                <a:t>バイオエンジニアリング講演会</a:t>
              </a:r>
              <a:r>
                <a:rPr kumimoji="0" lang="en-GB" altLang="ja-JP" sz="1050" spc="-150" dirty="0">
                  <a:solidFill>
                    <a:schemeClr val="bg1"/>
                  </a:solidFill>
                </a:rPr>
                <a:t>2013</a:t>
              </a:r>
            </a:p>
          </p:txBody>
        </p:sp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図 3"/>
            <p:cNvPicPr>
              <a:picLocks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8" t="14176" r="3998" b="14355"/>
            <a:stretch/>
          </p:blipFill>
          <p:spPr>
            <a:xfrm>
              <a:off x="2015716" y="6453376"/>
              <a:ext cx="1681200" cy="360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図 6"/>
            <p:cNvPicPr>
              <a:picLocks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" t="16928" r="-6927" b="-5118"/>
            <a:stretch/>
          </p:blipFill>
          <p:spPr>
            <a:xfrm>
              <a:off x="5447084" y="6453376"/>
              <a:ext cx="1681200" cy="360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図 7"/>
            <p:cNvPicPr>
              <a:picLocks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" t="20770" r="72554" b="18993"/>
            <a:stretch/>
          </p:blipFill>
          <p:spPr>
            <a:xfrm>
              <a:off x="7200292" y="6453551"/>
              <a:ext cx="1681200" cy="360000"/>
            </a:xfrm>
            <a:prstGeom prst="rect">
              <a:avLst/>
            </a:prstGeom>
          </p:spPr>
        </p:pic>
      </p:grp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1940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60.gif"/><Relationship Id="rId4" Type="http://schemas.openxmlformats.org/officeDocument/2006/relationships/image" Target="../media/image56.wmf"/><Relationship Id="rId9" Type="http://schemas.openxmlformats.org/officeDocument/2006/relationships/image" Target="../media/image5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5.png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w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8.wmf"/><Relationship Id="rId5" Type="http://schemas.openxmlformats.org/officeDocument/2006/relationships/image" Target="../media/image15.png"/><Relationship Id="rId10" Type="http://schemas.openxmlformats.org/officeDocument/2006/relationships/oleObject" Target="../embeddings/oleObject5.bin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251520" y="1016732"/>
            <a:ext cx="8640960" cy="2079231"/>
          </a:xfrm>
        </p:spPr>
        <p:txBody>
          <a:bodyPr>
            <a:noAutofit/>
          </a:bodyPr>
          <a:lstStyle/>
          <a:p>
            <a:r>
              <a:rPr lang="en-US" altLang="ja-JP" sz="3600" dirty="0">
                <a:solidFill>
                  <a:srgbClr val="008000"/>
                </a:solidFill>
              </a:rPr>
              <a:t>4D Flow</a:t>
            </a:r>
            <a:r>
              <a:rPr lang="ja-JP" altLang="en-US" sz="3600" dirty="0">
                <a:solidFill>
                  <a:srgbClr val="0000CC"/>
                </a:solidFill>
              </a:rPr>
              <a:t>血流速測定に基づく</a:t>
            </a:r>
            <a:br>
              <a:rPr lang="en-US" altLang="ja-JP" sz="3600" dirty="0">
                <a:solidFill>
                  <a:srgbClr val="0000CC"/>
                </a:solidFill>
              </a:rPr>
            </a:br>
            <a:r>
              <a:rPr lang="en-US" altLang="ja-JP" sz="3600" dirty="0">
                <a:solidFill>
                  <a:schemeClr val="tx1"/>
                </a:solidFill>
              </a:rPr>
              <a:t>CFD</a:t>
            </a:r>
            <a:r>
              <a:rPr lang="ja-JP" altLang="en-US" sz="3600" dirty="0">
                <a:solidFill>
                  <a:schemeClr val="tx1"/>
                </a:solidFill>
              </a:rPr>
              <a:t>血流解析システム</a:t>
            </a:r>
            <a:br>
              <a:rPr lang="en-US" altLang="ja-JP" sz="3600" dirty="0">
                <a:solidFill>
                  <a:schemeClr val="tx1"/>
                </a:solidFill>
              </a:rPr>
            </a:br>
            <a:r>
              <a:rPr lang="ja-JP" altLang="en-US" sz="3600" dirty="0">
                <a:solidFill>
                  <a:srgbClr val="C00000"/>
                </a:solidFill>
              </a:rPr>
              <a:t>（その１：手法と検証）</a:t>
            </a:r>
            <a:endParaRPr kumimoji="1" lang="ja-JP" altLang="en-US" sz="3600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811213"/>
              </p:ext>
            </p:extLst>
          </p:nvPr>
        </p:nvGraphicFramePr>
        <p:xfrm>
          <a:off x="971600" y="2960948"/>
          <a:ext cx="7272808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6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6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7667"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</a:rPr>
                        <a:t>東京工業大学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 b="0" u="none" dirty="0">
                          <a:solidFill>
                            <a:schemeClr val="tx1"/>
                          </a:solidFill>
                        </a:rPr>
                        <a:t>大西 有希</a:t>
                      </a: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</a:rPr>
                        <a:t>，</a:t>
                      </a:r>
                      <a:r>
                        <a:rPr kumimoji="1" lang="ja-JP" altLang="en-US" sz="2400" b="1" u="sng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青木 康平</a:t>
                      </a: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</a:rPr>
                        <a:t>，天谷 賢治，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667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</a:rPr>
                        <a:t>株</a:t>
                      </a:r>
                      <a:r>
                        <a:rPr kumimoji="1" lang="en-US" altLang="ja-JP" sz="2400" b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</a:rPr>
                        <a:t>アールテック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</a:rPr>
                        <a:t>清水 利恭，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667"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</a:rPr>
                        <a:t>名古屋大学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</a:rPr>
                        <a:t>礒田 治夫，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667"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</a:rPr>
                        <a:t>浜松医科大学</a:t>
                      </a:r>
                      <a:endParaRPr kumimoji="1" lang="en-US" altLang="ja-JP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</a:rPr>
                        <a:t>竹原 康雄，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667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</a:rPr>
                        <a:t>株</a:t>
                      </a:r>
                      <a:r>
                        <a:rPr kumimoji="1" lang="en-US" altLang="ja-JP" sz="2400" b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</a:rPr>
                        <a:t>アールテック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</a:rPr>
                        <a:t>小杉 隆司．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type1_ws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8124" y="3789040"/>
            <a:ext cx="2325638" cy="232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7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MR</a:t>
            </a:r>
            <a:r>
              <a:rPr lang="ja-JP" altLang="en-US" dirty="0"/>
              <a:t>による形状測定の精度</a:t>
            </a:r>
            <a:r>
              <a:rPr kumimoji="1" lang="ja-JP" altLang="en-US" dirty="0"/>
              <a:t>検証実験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656692"/>
            <a:ext cx="8604956" cy="5688632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今回検討する</a:t>
            </a: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測定</a:t>
            </a:r>
            <a:r>
              <a:rPr kumimoji="1"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法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solidFill>
                  <a:srgbClr val="008000"/>
                </a:solidFill>
              </a:rPr>
              <a:t>非造影</a:t>
            </a:r>
            <a:r>
              <a:rPr kumimoji="1" lang="en-US" altLang="ja-JP" sz="2400" dirty="0">
                <a:solidFill>
                  <a:srgbClr val="008000"/>
                </a:solidFill>
              </a:rPr>
              <a:t>4D Flow</a:t>
            </a:r>
            <a:r>
              <a:rPr kumimoji="1" lang="ja-JP" altLang="en-US" sz="2400" dirty="0">
                <a:solidFill>
                  <a:srgbClr val="008000"/>
                </a:solidFill>
              </a:rPr>
              <a:t>（</a:t>
            </a:r>
            <a:r>
              <a:rPr kumimoji="1" lang="en-US" altLang="ja-JP" sz="2400" dirty="0">
                <a:solidFill>
                  <a:srgbClr val="008000"/>
                </a:solidFill>
              </a:rPr>
              <a:t>PC-MRA</a:t>
            </a:r>
            <a:r>
              <a:rPr kumimoji="1" lang="ja-JP" altLang="en-US" sz="2400" dirty="0">
                <a:solidFill>
                  <a:srgbClr val="008000"/>
                </a:solidFill>
              </a:rPr>
              <a:t>）</a:t>
            </a:r>
            <a:endParaRPr lang="en-US" altLang="ja-JP" sz="2400" dirty="0">
              <a:solidFill>
                <a:srgbClr val="008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solidFill>
                  <a:srgbClr val="C00000"/>
                </a:solidFill>
              </a:rPr>
              <a:t>造影</a:t>
            </a:r>
            <a:r>
              <a:rPr lang="en-US" altLang="ja-JP" sz="2400" dirty="0">
                <a:solidFill>
                  <a:srgbClr val="C00000"/>
                </a:solidFill>
              </a:rPr>
              <a:t>MRA</a:t>
            </a:r>
            <a:r>
              <a:rPr lang="ja-JP" altLang="en-US" sz="2400" dirty="0">
                <a:solidFill>
                  <a:srgbClr val="C00000"/>
                </a:solidFill>
              </a:rPr>
              <a:t>（</a:t>
            </a:r>
            <a:r>
              <a:rPr lang="en-US" altLang="ja-JP" sz="2400" dirty="0">
                <a:solidFill>
                  <a:srgbClr val="C00000"/>
                </a:solidFill>
              </a:rPr>
              <a:t>CE-MRA</a:t>
            </a:r>
            <a:r>
              <a:rPr lang="ja-JP" altLang="en-US" sz="2400" dirty="0">
                <a:solidFill>
                  <a:srgbClr val="C00000"/>
                </a:solidFill>
              </a:rPr>
              <a:t>）</a:t>
            </a:r>
            <a:endParaRPr lang="en-US" altLang="ja-JP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検証内容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l"/>
            </a:pPr>
            <a:r>
              <a:rPr lang="ja-JP" altLang="en-US" sz="2400" dirty="0"/>
              <a:t>上記２つの形状測定法について精度検証を行う．</a:t>
            </a:r>
            <a:endParaRPr lang="en-US" altLang="ja-JP" sz="2400" dirty="0"/>
          </a:p>
          <a:p>
            <a:pPr>
              <a:buFont typeface="Wingdings" pitchFamily="2" charset="2"/>
              <a:buChar char="l"/>
            </a:pPr>
            <a:r>
              <a:rPr lang="ja-JP" altLang="en-US" sz="2400" dirty="0"/>
              <a:t>測定物は</a:t>
            </a:r>
            <a:r>
              <a:rPr lang="ja-JP" altLang="en-US" sz="2400" u="sng" dirty="0"/>
              <a:t>内径</a:t>
            </a:r>
            <a:r>
              <a:rPr lang="en-US" altLang="ja-JP" sz="2400" u="sng" dirty="0"/>
              <a:t>4mm</a:t>
            </a:r>
            <a:r>
              <a:rPr lang="ja-JP" altLang="en-US" sz="2400" u="sng" dirty="0"/>
              <a:t>の直円管</a:t>
            </a:r>
            <a:endParaRPr lang="en-US" altLang="ja-JP" sz="2400" u="sng" dirty="0"/>
          </a:p>
          <a:p>
            <a:pPr marL="0" indent="0">
              <a:buNone/>
            </a:pPr>
            <a:endParaRPr kumimoji="1" lang="en-US" altLang="ja-JP" sz="2400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758" y="3248442"/>
            <a:ext cx="4356484" cy="3052778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5845688" y="5877272"/>
            <a:ext cx="1210588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000" dirty="0"/>
              <a:t>実験装置</a:t>
            </a:r>
          </a:p>
        </p:txBody>
      </p:sp>
    </p:spTree>
    <p:extLst>
      <p:ext uri="{BB962C8B-B14F-4D97-AF65-F5344CB8AC3E}">
        <p14:creationId xmlns:p14="http://schemas.microsoft.com/office/powerpoint/2010/main" val="2928206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R:\AOKI_Kouhei\aneurysm\conference\kikaigakkai\png\mra_imag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" t="4349" r="66557" b="63674"/>
          <a:stretch/>
        </p:blipFill>
        <p:spPr bwMode="auto">
          <a:xfrm>
            <a:off x="4712183" y="1590145"/>
            <a:ext cx="1360357" cy="136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R:\AOKI_Kouhei\aneurysm\conference\kikaigakkai\png\mra_shape_yz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9" t="7135" r="2686"/>
          <a:stretch/>
        </p:blipFill>
        <p:spPr bwMode="auto">
          <a:xfrm>
            <a:off x="5186535" y="3357035"/>
            <a:ext cx="2589821" cy="226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検証結果（抽出された形状）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5122" name="Picture 2" descr="R:\AOKI_Kouhei\aneurysm\conference\kikaigakkai\png\4d-flow_image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" t="142" r="60181" b="59744"/>
          <a:stretch/>
        </p:blipFill>
        <p:spPr bwMode="auto">
          <a:xfrm>
            <a:off x="304849" y="1590474"/>
            <a:ext cx="1359019" cy="136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:\AOKI_Kouhei\aneurysm\conference\kikaigakkai\png\4d-flow_image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845" b="58773"/>
          <a:stretch/>
        </p:blipFill>
        <p:spPr bwMode="auto">
          <a:xfrm>
            <a:off x="1663868" y="1590145"/>
            <a:ext cx="1778608" cy="136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R:\AOKI_Kouhei\aneurysm\conference\kikaigakkai\png\mra_imag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3" t="1187" r="4252" b="62083"/>
          <a:stretch/>
        </p:blipFill>
        <p:spPr bwMode="auto">
          <a:xfrm>
            <a:off x="6072540" y="1590474"/>
            <a:ext cx="1778608" cy="136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304849" y="728700"/>
            <a:ext cx="2582758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8000"/>
                </a:solidFill>
              </a:rPr>
              <a:t>PC-MRA</a:t>
            </a:r>
            <a:r>
              <a:rPr lang="en-US" altLang="ja-JP" sz="2400" dirty="0">
                <a:solidFill>
                  <a:srgbClr val="008000"/>
                </a:solidFill>
              </a:rPr>
              <a:t>(4D Flow)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712183" y="728699"/>
            <a:ext cx="1335622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C00000"/>
                </a:solidFill>
              </a:rPr>
              <a:t>CE-MRA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pic>
        <p:nvPicPr>
          <p:cNvPr id="5123" name="Picture 3" descr="R:\AOKI_Kouhei\aneurysm\conference\kikaigakkai\png\4d-flow_shape_yz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1" t="7135"/>
          <a:stretch/>
        </p:blipFill>
        <p:spPr bwMode="auto">
          <a:xfrm rot="10800000" flipH="1" flipV="1">
            <a:off x="760719" y="3356707"/>
            <a:ext cx="2681758" cy="226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 rot="16200000">
            <a:off x="178653" y="4169416"/>
            <a:ext cx="10246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/>
              <a:t>y-coordinate (m)</a:t>
            </a:r>
            <a:endParaRPr kumimoji="1" lang="ja-JP" altLang="en-US" sz="9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505043" y="5481228"/>
            <a:ext cx="6091293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008000"/>
                </a:solidFill>
              </a:rPr>
              <a:t>造影剤を用いない</a:t>
            </a:r>
            <a:r>
              <a:rPr lang="en-US" altLang="ja-JP" sz="2400" dirty="0">
                <a:solidFill>
                  <a:srgbClr val="008000"/>
                </a:solidFill>
              </a:rPr>
              <a:t>PC-MRA:</a:t>
            </a:r>
            <a:r>
              <a:rPr lang="ja-JP" altLang="en-US" sz="2400" dirty="0">
                <a:solidFill>
                  <a:schemeClr val="tx1"/>
                </a:solidFill>
              </a:rPr>
              <a:t>凸凹だらけの形状</a:t>
            </a:r>
            <a:endParaRPr lang="en-US" altLang="ja-JP" sz="2400" dirty="0">
              <a:solidFill>
                <a:schemeClr val="tx1"/>
              </a:solidFill>
            </a:endParaRPr>
          </a:p>
          <a:p>
            <a:r>
              <a:rPr lang="ja-JP" altLang="en-US" sz="2400" dirty="0">
                <a:solidFill>
                  <a:srgbClr val="C00000"/>
                </a:solidFill>
              </a:rPr>
              <a:t>造影剤を用いた</a:t>
            </a:r>
            <a:r>
              <a:rPr lang="en-US" altLang="ja-JP" sz="2400" dirty="0">
                <a:solidFill>
                  <a:srgbClr val="C00000"/>
                </a:solidFill>
              </a:rPr>
              <a:t>CE-MRA</a:t>
            </a:r>
            <a:r>
              <a:rPr lang="ja-JP" altLang="en-US" sz="2400" dirty="0">
                <a:solidFill>
                  <a:srgbClr val="C00000"/>
                </a:solidFill>
              </a:rPr>
              <a:t>：</a:t>
            </a:r>
            <a:r>
              <a:rPr lang="ja-JP" altLang="en-US" sz="2400" dirty="0">
                <a:solidFill>
                  <a:schemeClr val="tx1"/>
                </a:solidFill>
              </a:rPr>
              <a:t>スムーズな形状</a:t>
            </a:r>
            <a:endParaRPr lang="en-US" altLang="ja-JP" sz="2400" dirty="0">
              <a:solidFill>
                <a:schemeClr val="tx1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 rot="16200000">
            <a:off x="4558800" y="4169415"/>
            <a:ext cx="10246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/>
              <a:t>y-coordinate (m)</a:t>
            </a:r>
            <a:endParaRPr kumimoji="1" lang="ja-JP" altLang="en-US" sz="9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00134" y="1190364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・撮影画像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4849" y="2956596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・抽出形状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708977" y="1190035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・撮影画像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708977" y="2956925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・抽出形状</a:t>
            </a:r>
          </a:p>
        </p:txBody>
      </p:sp>
    </p:spTree>
    <p:extLst>
      <p:ext uri="{BB962C8B-B14F-4D97-AF65-F5344CB8AC3E}">
        <p14:creationId xmlns:p14="http://schemas.microsoft.com/office/powerpoint/2010/main" val="3235947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検証結果（</a:t>
            </a:r>
            <a:r>
              <a:rPr kumimoji="1" lang="en-US" altLang="ja-JP" dirty="0"/>
              <a:t>CFD</a:t>
            </a:r>
            <a:r>
              <a:rPr kumimoji="1" lang="ja-JP" altLang="en-US" dirty="0"/>
              <a:t>解析で得た</a:t>
            </a:r>
            <a:r>
              <a:rPr kumimoji="1" lang="en-US" altLang="ja-JP" dirty="0"/>
              <a:t>WSS</a:t>
            </a:r>
            <a:r>
              <a:rPr kumimoji="1" lang="ja-JP" altLang="en-US" dirty="0"/>
              <a:t>分布）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6146" name="Picture 2" descr="R:\AOKI_Kouhei\aneurysm\conference\kikaigakkai\png\4d-flow_wss_contou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36" y="1223755"/>
            <a:ext cx="2331068" cy="174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:\AOKI_Kouhei\aneurysm\conference\kikaigakkai\png\mra_wss_contou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295" y="1223754"/>
            <a:ext cx="2331071" cy="174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R:\AOKI_Kouhei\aneurysm\conference\kikaigakkai\png\mra_wss_grap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72056"/>
            <a:ext cx="2880060" cy="180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R:\AOKI_Kouhei\aneurysm\conference\kikaigakkai\png\4d-flow_wss_graph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70" y="2960948"/>
            <a:ext cx="2880058" cy="180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843808" y="3507023"/>
            <a:ext cx="1764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/>
              <a:t>［平均</a:t>
            </a:r>
            <a:r>
              <a:rPr kumimoji="1" lang="ja-JP" altLang="en-US" sz="2000" dirty="0"/>
              <a:t>誤差］</a:t>
            </a:r>
            <a:endParaRPr lang="en-US" altLang="ja-JP" sz="2000" dirty="0"/>
          </a:p>
          <a:p>
            <a:pPr algn="ctr"/>
            <a:r>
              <a:rPr kumimoji="1" lang="en-US" altLang="ja-JP" sz="2000" dirty="0"/>
              <a:t>5.9%±20.8%</a:t>
            </a:r>
            <a:endParaRPr lang="en-US" altLang="ja-JP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7544" y="4797152"/>
            <a:ext cx="8244916" cy="1569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FF"/>
                </a:solidFill>
              </a:rPr>
              <a:t>脳動脈瘤</a:t>
            </a:r>
            <a:r>
              <a:rPr lang="ja-JP" altLang="en-US" sz="2400" dirty="0">
                <a:solidFill>
                  <a:schemeClr val="tx1"/>
                </a:solidFill>
              </a:rPr>
              <a:t>の</a:t>
            </a:r>
            <a:r>
              <a:rPr lang="en-US" altLang="ja-JP" sz="2400" dirty="0">
                <a:solidFill>
                  <a:srgbClr val="0000CC"/>
                </a:solidFill>
              </a:rPr>
              <a:t>WSS</a:t>
            </a:r>
            <a:r>
              <a:rPr lang="ja-JP" altLang="en-US" sz="2400" dirty="0" err="1">
                <a:solidFill>
                  <a:schemeClr val="tx1"/>
                </a:solidFill>
              </a:rPr>
              <a:t>を評</a:t>
            </a:r>
            <a:r>
              <a:rPr lang="ja-JP" altLang="en-US" sz="2400" dirty="0">
                <a:solidFill>
                  <a:schemeClr val="tx1"/>
                </a:solidFill>
              </a:rPr>
              <a:t>価する場合において，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ja-JP" altLang="en-US" sz="2400" dirty="0">
                <a:solidFill>
                  <a:srgbClr val="008000"/>
                </a:solidFill>
              </a:rPr>
              <a:t>造影剤なしの</a:t>
            </a:r>
            <a:r>
              <a:rPr lang="en-US" altLang="ja-JP" sz="2400" dirty="0">
                <a:solidFill>
                  <a:srgbClr val="008000"/>
                </a:solidFill>
              </a:rPr>
              <a:t>PC-MRA</a:t>
            </a:r>
            <a:r>
              <a:rPr lang="ja-JP" altLang="en-US" sz="2400" dirty="0">
                <a:solidFill>
                  <a:srgbClr val="008000"/>
                </a:solidFill>
              </a:rPr>
              <a:t>では，現状，コントラストが足りない．</a:t>
            </a:r>
            <a:endParaRPr lang="en-US" altLang="ja-JP" sz="2400" dirty="0">
              <a:solidFill>
                <a:srgbClr val="008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ja-JP" altLang="en-US" sz="2400" dirty="0">
                <a:solidFill>
                  <a:srgbClr val="C00000"/>
                </a:solidFill>
              </a:rPr>
              <a:t>造影剤ありの</a:t>
            </a:r>
            <a:r>
              <a:rPr kumimoji="1" lang="en-US" altLang="ja-JP" sz="2400" dirty="0">
                <a:solidFill>
                  <a:srgbClr val="C00000"/>
                </a:solidFill>
              </a:rPr>
              <a:t>CE-MRA</a:t>
            </a:r>
            <a:r>
              <a:rPr lang="ja-JP" altLang="en-US" sz="2400" dirty="0">
                <a:solidFill>
                  <a:srgbClr val="C00000"/>
                </a:solidFill>
              </a:rPr>
              <a:t>なら</a:t>
            </a:r>
            <a:r>
              <a:rPr kumimoji="1" lang="ja-JP" altLang="en-US" sz="2400" dirty="0">
                <a:solidFill>
                  <a:srgbClr val="C00000"/>
                </a:solidFill>
              </a:rPr>
              <a:t>差当り許容できる精度で形状が</a:t>
            </a:r>
            <a:br>
              <a:rPr kumimoji="1" lang="en-US" altLang="ja-JP" sz="2400" dirty="0">
                <a:solidFill>
                  <a:srgbClr val="C00000"/>
                </a:solidFill>
              </a:rPr>
            </a:br>
            <a:r>
              <a:rPr kumimoji="1" lang="ja-JP" altLang="en-US" sz="2400" dirty="0">
                <a:solidFill>
                  <a:srgbClr val="C00000"/>
                </a:solidFill>
              </a:rPr>
              <a:t>抽出できる．</a:t>
            </a:r>
            <a:endParaRPr kumimoji="1" lang="en-US" altLang="ja-JP" sz="2400" dirty="0">
              <a:solidFill>
                <a:srgbClr val="C0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43508" y="735087"/>
            <a:ext cx="2677336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8000"/>
                </a:solidFill>
              </a:rPr>
              <a:t>PC-MRA (4D Flow)</a:t>
            </a:r>
            <a:endParaRPr lang="en-US" altLang="ja-JP" sz="2400" dirty="0">
              <a:solidFill>
                <a:srgbClr val="008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739600" y="735086"/>
            <a:ext cx="1335622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C00000"/>
                </a:solidFill>
              </a:rPr>
              <a:t>CE-MRA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371366" y="3507023"/>
            <a:ext cx="1665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/>
              <a:t>［平均誤差］</a:t>
            </a:r>
            <a:endParaRPr lang="en-US" altLang="ja-JP" sz="2000" dirty="0"/>
          </a:p>
          <a:p>
            <a:pPr algn="ctr"/>
            <a:r>
              <a:rPr kumimoji="1" lang="en-US" altLang="ja-JP" sz="2000" dirty="0"/>
              <a:t>0.3%±7.5%</a:t>
            </a:r>
            <a:r>
              <a:rPr kumimoji="1" lang="ja-JP" altLang="en-US" sz="2000" dirty="0"/>
              <a:t>　　　　　　　　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1144991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ja-JP" altLang="en-US" sz="4800" dirty="0">
                <a:solidFill>
                  <a:srgbClr val="FF0000"/>
                </a:solidFill>
              </a:rPr>
              <a:t>本日の主題</a:t>
            </a:r>
            <a:endParaRPr lang="en-US" altLang="ja-JP" sz="48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ja-JP" altLang="en-US" sz="4800" dirty="0"/>
              <a:t>３．流入出境界条件</a:t>
            </a:r>
            <a:r>
              <a:rPr kumimoji="1" lang="ja-JP" altLang="en-US" sz="4800" dirty="0"/>
              <a:t>の設定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2925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提案手法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流入出境界条件決定法の現状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ja-JP" altLang="en-US" dirty="0"/>
              <a:t>標準的とされる流量を与える</a:t>
            </a:r>
            <a:endParaRPr lang="en-US" altLang="ja-JP" dirty="0"/>
          </a:p>
          <a:p>
            <a:pPr lvl="1"/>
            <a:r>
              <a:rPr lang="en-US" altLang="ja-JP" dirty="0"/>
              <a:t>WSS</a:t>
            </a:r>
            <a:r>
              <a:rPr lang="ja-JP" altLang="en-US" dirty="0"/>
              <a:t>が標準的な値となるような流量を与える</a:t>
            </a:r>
            <a:endParaRPr lang="en-US" altLang="ja-JP" dirty="0"/>
          </a:p>
          <a:p>
            <a:pPr lvl="1"/>
            <a:r>
              <a:rPr lang="ja-JP" altLang="en-US" dirty="0"/>
              <a:t>上記流量を</a:t>
            </a:r>
            <a:r>
              <a:rPr lang="en-US" altLang="ja-JP" dirty="0" err="1"/>
              <a:t>Womersly</a:t>
            </a:r>
            <a:r>
              <a:rPr lang="ja-JP" altLang="en-US" dirty="0"/>
              <a:t>流速プロファイルで与える</a:t>
            </a:r>
            <a:endParaRPr lang="en-US" altLang="ja-JP" dirty="0"/>
          </a:p>
          <a:p>
            <a:pPr marL="457200" lvl="1" indent="0" algn="ctr">
              <a:buNone/>
            </a:pPr>
            <a:r>
              <a:rPr lang="ja-JP" altLang="en-US" dirty="0">
                <a:solidFill>
                  <a:srgbClr val="0000CC"/>
                </a:solidFill>
              </a:rPr>
              <a:t>物理的根拠に乏しい</a:t>
            </a:r>
            <a:br>
              <a:rPr lang="en-US" altLang="ja-JP" dirty="0"/>
            </a:br>
            <a:endParaRPr lang="en-US" altLang="ja-JP" sz="1000" dirty="0"/>
          </a:p>
          <a:p>
            <a:pPr lvl="1"/>
            <a:r>
              <a:rPr lang="en-US" altLang="ja-JP" dirty="0"/>
              <a:t>2D cine PC-MR</a:t>
            </a:r>
            <a:r>
              <a:rPr lang="ja-JP" altLang="en-US" dirty="0"/>
              <a:t>で</a:t>
            </a:r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測定</a:t>
            </a:r>
            <a:r>
              <a:rPr lang="ja-JP" altLang="en-US" dirty="0"/>
              <a:t>した断面流速分布を与える</a:t>
            </a:r>
            <a:endParaRPr lang="en-US" altLang="ja-JP" dirty="0"/>
          </a:p>
          <a:p>
            <a:pPr marL="457200" lvl="1" indent="0" algn="ctr">
              <a:buNone/>
            </a:pPr>
            <a:r>
              <a:rPr lang="ja-JP" altLang="en-US" dirty="0">
                <a:solidFill>
                  <a:srgbClr val="C00000"/>
                </a:solidFill>
              </a:rPr>
              <a:t>測定誤差が大き過ぎる</a:t>
            </a:r>
            <a:endParaRPr lang="en-US" altLang="ja-JP" dirty="0">
              <a:solidFill>
                <a:srgbClr val="C00000"/>
              </a:solidFill>
            </a:endParaRPr>
          </a:p>
          <a:p>
            <a:pPr marL="57150" indent="0">
              <a:buNone/>
            </a:pPr>
            <a:r>
              <a:rPr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提案手法</a:t>
            </a: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" indent="0">
              <a:buNone/>
            </a:pPr>
            <a:r>
              <a:rPr kumimoji="1" lang="ja-JP" altLang="en-US" sz="2800" dirty="0"/>
              <a:t>対象血管内部の血流速分布の時刻歴を測定できる</a:t>
            </a:r>
            <a:r>
              <a:rPr kumimoji="1" lang="en-US" altLang="ja-JP" sz="2800" dirty="0">
                <a:solidFill>
                  <a:srgbClr val="008000"/>
                </a:solidFill>
              </a:rPr>
              <a:t>3D cine PC-MR</a:t>
            </a:r>
            <a:r>
              <a:rPr lang="ja-JP" altLang="en-US" sz="2800" dirty="0">
                <a:solidFill>
                  <a:srgbClr val="008000"/>
                </a:solidFill>
              </a:rPr>
              <a:t> </a:t>
            </a:r>
            <a:r>
              <a:rPr lang="en-US" altLang="ja-JP" sz="2800" dirty="0">
                <a:solidFill>
                  <a:srgbClr val="008000"/>
                </a:solidFill>
              </a:rPr>
              <a:t>(4D Flow)</a:t>
            </a:r>
            <a:r>
              <a:rPr kumimoji="1" lang="ja-JP" altLang="en-US" sz="2800" dirty="0"/>
              <a:t>を用いて</a:t>
            </a:r>
            <a:r>
              <a:rPr lang="ja-JP" altLang="en-US" sz="2800" dirty="0"/>
              <a:t>流入出境界条件を与える．</a:t>
            </a:r>
            <a:endParaRPr kumimoji="1" lang="en-US" altLang="ja-JP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5" name="左中かっこ 4"/>
          <p:cNvSpPr/>
          <p:nvPr/>
        </p:nvSpPr>
        <p:spPr>
          <a:xfrm>
            <a:off x="359532" y="1232756"/>
            <a:ext cx="360040" cy="1440160"/>
          </a:xfrm>
          <a:prstGeom prst="leftBrace">
            <a:avLst/>
          </a:prstGeom>
          <a:ln w="254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カギ線コネクタ 6"/>
          <p:cNvCxnSpPr/>
          <p:nvPr/>
        </p:nvCxnSpPr>
        <p:spPr>
          <a:xfrm>
            <a:off x="359532" y="1952836"/>
            <a:ext cx="2808312" cy="1008112"/>
          </a:xfrm>
          <a:prstGeom prst="bentConnector3">
            <a:avLst>
              <a:gd name="adj1" fmla="val -4145"/>
            </a:avLst>
          </a:prstGeom>
          <a:ln w="254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左中かっこ 16"/>
          <p:cNvSpPr/>
          <p:nvPr/>
        </p:nvSpPr>
        <p:spPr>
          <a:xfrm>
            <a:off x="359532" y="3429000"/>
            <a:ext cx="360040" cy="360040"/>
          </a:xfrm>
          <a:prstGeom prst="lef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カギ線コネクタ 17"/>
          <p:cNvCxnSpPr/>
          <p:nvPr/>
        </p:nvCxnSpPr>
        <p:spPr>
          <a:xfrm>
            <a:off x="359532" y="3619572"/>
            <a:ext cx="2700300" cy="504056"/>
          </a:xfrm>
          <a:prstGeom prst="bentConnector3">
            <a:avLst>
              <a:gd name="adj1" fmla="val -4409"/>
            </a:avLst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149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4D</a:t>
            </a:r>
            <a:r>
              <a:rPr lang="ja-JP" altLang="en-US" dirty="0"/>
              <a:t> </a:t>
            </a:r>
            <a:r>
              <a:rPr lang="en-US" altLang="ja-JP" dirty="0"/>
              <a:t>Flow</a:t>
            </a:r>
            <a:r>
              <a:rPr lang="ja-JP" altLang="en-US" dirty="0"/>
              <a:t>流速測定誤差評価実験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成分毎の流速測定誤差のヒストグラム</a:t>
                </a: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 algn="ctr">
                  <a:buNone/>
                </a:pPr>
                <a:endParaRPr kumimoji="1" lang="en-US" altLang="ja-JP" sz="2800" dirty="0"/>
              </a:p>
              <a:p>
                <a:pPr marL="0" indent="0" algn="ctr">
                  <a:buNone/>
                </a:pPr>
                <a:endParaRPr lang="en-US" altLang="ja-JP" sz="2800" dirty="0"/>
              </a:p>
              <a:p>
                <a:pPr marL="0" indent="0" algn="ctr">
                  <a:buNone/>
                </a:pPr>
                <a:endParaRPr kumimoji="1" lang="en-US" altLang="ja-JP" sz="2800" dirty="0"/>
              </a:p>
              <a:p>
                <a:pPr marL="0" indent="0" algn="ctr">
                  <a:buNone/>
                </a:pPr>
                <a:endParaRPr lang="en-US" altLang="ja-JP" sz="2800" dirty="0"/>
              </a:p>
              <a:p>
                <a:pPr marL="0" indent="0" algn="ctr">
                  <a:buNone/>
                </a:pPr>
                <a:endParaRPr kumimoji="1" lang="en-US" altLang="ja-JP" sz="2800" dirty="0"/>
              </a:p>
              <a:p>
                <a:pPr marL="0" indent="0" algn="ctr">
                  <a:buNone/>
                </a:pPr>
                <a:endParaRPr kumimoji="1" lang="en-US" altLang="ja-JP" sz="1100" dirty="0"/>
              </a:p>
              <a:p>
                <a:r>
                  <a:rPr lang="en-US" altLang="ja-JP" sz="2800" dirty="0" err="1"/>
                  <a:t>x,y,z</a:t>
                </a:r>
                <a:r>
                  <a:rPr lang="ja-JP" altLang="en-US" sz="2800" dirty="0"/>
                  <a:t>成分全てで</a:t>
                </a:r>
                <a:r>
                  <a:rPr lang="ja-JP" altLang="en-US" sz="2800" dirty="0">
                    <a:solidFill>
                      <a:srgbClr val="FF0000"/>
                    </a:solidFill>
                  </a:rPr>
                  <a:t>平均値ほぼゼロの正規分布</a:t>
                </a:r>
                <a:r>
                  <a:rPr lang="ja-JP" altLang="en-US" sz="2800" dirty="0"/>
                  <a:t>をしている</a:t>
                </a:r>
                <a:endParaRPr lang="en-US" altLang="ja-JP" sz="2800" dirty="0"/>
              </a:p>
              <a:p>
                <a:r>
                  <a:rPr kumimoji="1" lang="ja-JP" altLang="en-US" sz="2800" dirty="0">
                    <a:solidFill>
                      <a:srgbClr val="FF00FF"/>
                    </a:solidFill>
                  </a:rPr>
                  <a:t>分散は相当大きい</a:t>
                </a:r>
                <a:r>
                  <a:rPr lang="ja-JP" altLang="en-US" sz="2800" dirty="0"/>
                  <a:t>（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latin typeface="Cambria Math"/>
                      </a:rPr>
                      <m:t>𝜎</m:t>
                    </m:r>
                    <m:r>
                      <a:rPr lang="en-US" altLang="ja-JP" sz="2800" b="0" i="1" smtClean="0">
                        <a:latin typeface="Cambria Math"/>
                      </a:rPr>
                      <m:t>=98.3</m:t>
                    </m:r>
                  </m:oMath>
                </a14:m>
                <a:r>
                  <a:rPr lang="en-US" altLang="ja-JP" sz="2800" dirty="0"/>
                  <a:t> mm/s</a:t>
                </a:r>
                <a:r>
                  <a:rPr lang="ja-JP" altLang="en-US" sz="2800" dirty="0"/>
                  <a:t>）</a:t>
                </a:r>
                <a:endParaRPr lang="en-US" altLang="ja-JP" sz="2800" dirty="0"/>
              </a:p>
              <a:p>
                <a:pPr marL="0" indent="0">
                  <a:buNone/>
                </a:pP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539" t="-2218" r="-9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25" y="1124994"/>
            <a:ext cx="4377687" cy="273605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67544" y="4924325"/>
            <a:ext cx="8244916" cy="1384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chemeClr val="tx1"/>
                </a:solidFill>
              </a:rPr>
              <a:t>4D Flow</a:t>
            </a:r>
            <a:r>
              <a:rPr lang="ja-JP" altLang="en-US" sz="2800" dirty="0">
                <a:solidFill>
                  <a:schemeClr val="tx1"/>
                </a:solidFill>
              </a:rPr>
              <a:t>の流速ベクトルの</a:t>
            </a:r>
            <a:r>
              <a:rPr lang="ja-JP" altLang="en-US" sz="2800" dirty="0">
                <a:solidFill>
                  <a:srgbClr val="FF00FF"/>
                </a:solidFill>
              </a:rPr>
              <a:t>生データは信用できない</a:t>
            </a:r>
            <a:r>
              <a:rPr lang="ja-JP" altLang="en-US" sz="2800" dirty="0">
                <a:solidFill>
                  <a:schemeClr val="tx1"/>
                </a:solidFill>
              </a:rPr>
              <a:t>が，統計的な</a:t>
            </a:r>
            <a:r>
              <a:rPr lang="ja-JP" altLang="en-US" sz="2800" dirty="0">
                <a:solidFill>
                  <a:srgbClr val="FF0000"/>
                </a:solidFill>
              </a:rPr>
              <a:t>平均値（断面流量など）はある程度信頼できる．</a:t>
            </a:r>
            <a:endParaRPr lang="en-US" altLang="ja-JP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7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決定手順（１） 断面流量の推定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dirty="0"/>
                  <a:t>【</a:t>
                </a:r>
                <a:r>
                  <a:rPr lang="ja-JP" altLang="en-US" dirty="0"/>
                  <a:t>ポイント</a:t>
                </a:r>
                <a:r>
                  <a:rPr lang="en-US" altLang="ja-JP" dirty="0"/>
                  <a:t>】</a:t>
                </a:r>
              </a:p>
              <a:p>
                <a:pPr lvl="1"/>
                <a:r>
                  <a:rPr lang="ja-JP" altLang="en-US" dirty="0"/>
                  <a:t>血液は</a:t>
                </a:r>
                <a:r>
                  <a:rPr lang="ja-JP" altLang="en-US" dirty="0">
                    <a:solidFill>
                      <a:srgbClr val="7030A0"/>
                    </a:solidFill>
                  </a:rPr>
                  <a:t>非圧縮性流体</a:t>
                </a:r>
                <a:r>
                  <a:rPr lang="ja-JP" altLang="en-US" dirty="0"/>
                  <a:t>とみなせる</a:t>
                </a:r>
                <a:endParaRPr lang="en-US" altLang="ja-JP" dirty="0"/>
              </a:p>
              <a:p>
                <a:pPr lvl="1"/>
                <a:r>
                  <a:rPr lang="ja-JP" altLang="en-US" dirty="0"/>
                  <a:t>血流量に対して血管の</a:t>
                </a:r>
                <a:r>
                  <a:rPr lang="ja-JP" altLang="en-US" dirty="0">
                    <a:solidFill>
                      <a:srgbClr val="7030A0"/>
                    </a:solidFill>
                  </a:rPr>
                  <a:t>膨張・収縮体積は充分小さい</a:t>
                </a:r>
                <a:endParaRPr lang="en-US" altLang="ja-JP" dirty="0">
                  <a:solidFill>
                    <a:srgbClr val="7030A0"/>
                  </a:solidFill>
                </a:endParaRPr>
              </a:p>
              <a:p>
                <a:pPr marL="0" indent="0" algn="ctr">
                  <a:buNone/>
                </a:pPr>
                <a:r>
                  <a:rPr lang="ja-JP" altLang="en-US" sz="2800" dirty="0"/>
                  <a:t>⇒　</a:t>
                </a:r>
                <a:r>
                  <a:rPr lang="ja-JP" altLang="en-US" sz="28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血管分岐が無い限り，流量はあらゆる断面で等しい</a:t>
                </a:r>
                <a:endParaRPr lang="en-US" altLang="ja-JP" sz="2800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altLang="ja-JP" dirty="0"/>
              </a:p>
              <a:p>
                <a:endParaRPr lang="en-US" altLang="ja-JP" sz="2800" dirty="0"/>
              </a:p>
              <a:p>
                <a:pPr marL="0" indent="0">
                  <a:buNone/>
                </a:pPr>
                <a:r>
                  <a:rPr lang="en-US" altLang="ja-JP" dirty="0"/>
                  <a:t>【</a:t>
                </a:r>
                <a:r>
                  <a:rPr lang="ja-JP" altLang="en-US" dirty="0"/>
                  <a:t>推定方法</a:t>
                </a:r>
                <a:r>
                  <a:rPr lang="en-US" altLang="ja-JP" dirty="0"/>
                  <a:t>】</a:t>
                </a:r>
              </a:p>
              <a:p>
                <a:pPr lvl="1"/>
                <a:r>
                  <a:rPr lang="en-US" altLang="ja-JP" dirty="0"/>
                  <a:t>BC</a:t>
                </a:r>
                <a:r>
                  <a:rPr lang="ja-JP" altLang="en-US" dirty="0"/>
                  <a:t>面近傍に多数の</a:t>
                </a:r>
                <a:r>
                  <a:rPr lang="ja-JP" altLang="en-US" dirty="0">
                    <a:solidFill>
                      <a:srgbClr val="008000"/>
                    </a:solidFill>
                  </a:rPr>
                  <a:t>仮想断面</a:t>
                </a:r>
                <a:r>
                  <a:rPr lang="ja-JP" altLang="en-US" dirty="0"/>
                  <a:t>を作成</a:t>
                </a:r>
                <a:endParaRPr lang="en-US" altLang="ja-JP" dirty="0"/>
              </a:p>
              <a:p>
                <a:pPr lvl="1"/>
                <a:r>
                  <a:rPr lang="ja-JP" altLang="en-US" dirty="0"/>
                  <a:t>各仮想断面の断面流量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/>
                      </a:rPr>
                      <m:t> (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/>
                      </a:rPr>
                      <m:t>𝑘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/>
                      </a:rPr>
                      <m:t>=1∼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/>
                      </a:rPr>
                      <m:t>𝑁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ja-JP" altLang="en-US" dirty="0"/>
                  <a:t>を計算</a:t>
                </a:r>
                <a:endParaRPr lang="en-US" altLang="ja-JP" dirty="0"/>
              </a:p>
              <a:p>
                <a:pPr lvl="1"/>
                <a:r>
                  <a:rPr lang="ja-JP" altLang="en-US" dirty="0"/>
                  <a:t>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ja-JP" altLang="en-US" dirty="0"/>
                  <a:t>の平均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/>
                          </a:rPr>
                          <m:t>𝑄</m:t>
                        </m:r>
                      </m:e>
                    </m:acc>
                    <m:r>
                      <a:rPr lang="en-US" altLang="ja-JP" b="0" i="1" dirty="0" smtClean="0">
                        <a:latin typeface="Cambria Math"/>
                      </a:rPr>
                      <m:t> (=</m:t>
                    </m:r>
                    <m:nary>
                      <m:naryPr>
                        <m:chr m:val="∑"/>
                        <m:ctrlP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b="0" i="1" dirty="0" smtClean="0">
                            <a:latin typeface="Cambria Math"/>
                          </a:rPr>
                          <m:t>𝑘</m:t>
                        </m:r>
                        <m:r>
                          <a:rPr lang="en-US" altLang="ja-JP" b="0" i="1" dirty="0" smtClean="0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altLang="ja-JP" b="0" i="1" dirty="0" smtClean="0">
                            <a:latin typeface="Cambria Math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altLang="ja-JP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dirty="0" smtClean="0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ja-JP" b="0" i="1" dirty="0" smtClean="0"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altLang="ja-JP" b="0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ja-JP" altLang="en-US" dirty="0"/>
                  <a:t>を計算する</a:t>
                </a:r>
                <a:endParaRPr lang="en-US" altLang="ja-JP" dirty="0"/>
              </a:p>
              <a:p>
                <a:pPr marL="457200" lvl="1" indent="0">
                  <a:buNone/>
                </a:pPr>
                <a:r>
                  <a:rPr lang="ja-JP" altLang="en-US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大数の法則より，</a:t>
                </a:r>
                <a14:m>
                  <m:oMath xmlns:m="http://schemas.openxmlformats.org/officeDocument/2006/math">
                    <m:r>
                      <a:rPr lang="en-US" altLang="ja-JP" b="0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𝑁</m:t>
                    </m:r>
                  </m:oMath>
                </a14:m>
                <a:r>
                  <a:rPr lang="ja-JP" altLang="en-US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を大きくすれば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0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𝑄</m:t>
                        </m:r>
                      </m:e>
                    </m:acc>
                  </m:oMath>
                </a14:m>
                <a:r>
                  <a:rPr lang="ja-JP" altLang="en-US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は真値に収束</a:t>
                </a:r>
                <a:endParaRPr lang="en-US" altLang="ja-JP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821" t="-2429" r="-564" b="-42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673385"/>
            <a:ext cx="5292588" cy="17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24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1975565"/>
            <a:ext cx="5377221" cy="346965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決定手順（１） 断面流量の推定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dirty="0"/>
                  <a:t>【</a:t>
                </a:r>
                <a:r>
                  <a:rPr lang="ja-JP" altLang="en-US" sz="2800" dirty="0"/>
                  <a:t>推定方法の続き</a:t>
                </a:r>
                <a:r>
                  <a:rPr lang="en-US" altLang="ja-JP" sz="2800" dirty="0"/>
                  <a:t>】</a:t>
                </a:r>
              </a:p>
              <a:p>
                <a:pPr marL="857250" lvl="1" indent="-457200"/>
                <a:r>
                  <a:rPr lang="ja-JP" altLang="en-US" dirty="0"/>
                  <a:t>全</a:t>
                </a:r>
                <a:r>
                  <a:rPr kumimoji="1" lang="ja-JP" altLang="en-US" dirty="0"/>
                  <a:t>流入出境界の</a:t>
                </a:r>
                <a:r>
                  <a:rPr kumimoji="1" lang="ja-JP" altLang="en-US" dirty="0">
                    <a:solidFill>
                      <a:srgbClr val="FF00FF"/>
                    </a:solidFill>
                  </a:rPr>
                  <a:t>流量の和がゼロ</a:t>
                </a:r>
                <a:r>
                  <a:rPr kumimoji="1" lang="ja-JP" altLang="en-US" dirty="0"/>
                  <a:t>となるよう</a:t>
                </a:r>
                <a:br>
                  <a:rPr kumimoji="1" lang="en-US" altLang="ja-JP" dirty="0"/>
                </a:b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b="0" i="1" smtClean="0">
                            <a:latin typeface="Cambria Math"/>
                          </a:rPr>
                          <m:t>𝑄</m:t>
                        </m:r>
                      </m:e>
                    </m:acc>
                  </m:oMath>
                </a14:m>
                <a:r>
                  <a:rPr kumimoji="1" lang="ja-JP" altLang="en-US" dirty="0"/>
                  <a:t>に対して</a:t>
                </a:r>
                <a:r>
                  <a:rPr kumimoji="1" lang="ja-JP" altLang="en-US" dirty="0">
                    <a:solidFill>
                      <a:srgbClr val="008000"/>
                    </a:solidFill>
                  </a:rPr>
                  <a:t>最小ノルム補正</a:t>
                </a:r>
                <a:r>
                  <a:rPr kumimoji="1" lang="ja-JP" altLang="en-US" dirty="0"/>
                  <a:t>を行う．</a:t>
                </a:r>
                <a:endParaRPr kumimoji="1" lang="en-US" altLang="ja-JP" dirty="0"/>
              </a:p>
              <a:p>
                <a:pPr marL="400050" lvl="1" indent="0">
                  <a:buNone/>
                </a:pPr>
                <a:r>
                  <a:rPr kumimoji="1" lang="ja-JP" altLang="en-US" dirty="0"/>
                  <a:t>例）</a:t>
                </a:r>
                <a:endParaRPr kumimoji="1" lang="en-US" altLang="ja-JP" dirty="0"/>
              </a:p>
              <a:p>
                <a:pPr marL="400050" lvl="1" indent="0">
                  <a:buNone/>
                </a:pPr>
                <a:endParaRPr kumimoji="1" lang="en-US" altLang="ja-JP" dirty="0"/>
              </a:p>
              <a:p>
                <a:pPr marL="400050" lvl="1" indent="0">
                  <a:buNone/>
                </a:pPr>
                <a:endParaRPr lang="en-US" altLang="ja-JP" dirty="0"/>
              </a:p>
              <a:p>
                <a:pPr marL="400050" lvl="1" indent="0">
                  <a:buNone/>
                </a:pPr>
                <a:endParaRPr kumimoji="1" lang="en-US" altLang="ja-JP" dirty="0"/>
              </a:p>
              <a:p>
                <a:pPr marL="400050" lvl="1" indent="0">
                  <a:buNone/>
                </a:pPr>
                <a:endParaRPr lang="en-US" altLang="ja-JP" dirty="0"/>
              </a:p>
              <a:p>
                <a:pPr marL="400050" lvl="1" indent="0">
                  <a:buNone/>
                </a:pPr>
                <a:endParaRPr lang="en-US" altLang="ja-JP" sz="4400" dirty="0"/>
              </a:p>
              <a:p>
                <a:pPr marL="857250" lvl="1" indent="-457200"/>
                <a:r>
                  <a:rPr lang="ja-JP" altLang="en-US" dirty="0"/>
                  <a:t>補正後の断面流量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/>
                          </a:rPr>
                          <m:t>𝑄</m:t>
                        </m:r>
                      </m:e>
                    </m:acc>
                  </m:oMath>
                </a14:m>
                <a:r>
                  <a:rPr lang="ja-JP" altLang="en-US" dirty="0"/>
                  <a:t>を推定値とする．</a:t>
                </a:r>
                <a:endParaRPr lang="en-US" altLang="ja-JP" dirty="0"/>
              </a:p>
              <a:p>
                <a:pPr marL="400050" lvl="1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2468" t="-21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4925787" y="3212976"/>
                <a:ext cx="4146713" cy="21423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n"/>
                </a:pPr>
                <a:r>
                  <a:rPr lang="ja-JP" altLang="en-US" sz="2400" dirty="0">
                    <a:solidFill>
                      <a:srgbClr val="FF00FF"/>
                    </a:solidFill>
                    <a:latin typeface="+mn-lt"/>
                  </a:rPr>
                  <a:t>制約条件</a:t>
                </a:r>
                <a:endParaRPr kumimoji="1" lang="en-US" altLang="ja-JP" sz="2400" b="0" dirty="0">
                  <a:solidFill>
                    <a:srgbClr val="FF00FF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kumimoji="1"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p>
                          </m:sSup>
                        </m:e>
                      </m:acc>
                      <m:r>
                        <a:rPr kumimoji="1" lang="en-US" altLang="ja-JP" sz="2400" b="0" i="1" smtClean="0">
                          <a:latin typeface="Cambria Math"/>
                        </a:rPr>
                        <m:t> </m:t>
                      </m:r>
                      <m:r>
                        <a:rPr kumimoji="1" lang="en-US" altLang="ja-JP" sz="2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kumimoji="1" lang="en-US" altLang="ja-JP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kumimoji="1" lang="en-US" altLang="ja-JP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sup>
                          </m:sSup>
                        </m:e>
                      </m:acc>
                      <m:r>
                        <a:rPr kumimoji="1" lang="en-US" altLang="ja-JP" sz="2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kumimoji="1" lang="en-US" altLang="ja-JP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kumimoji="1" lang="en-US" altLang="ja-JP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sup>
                          </m:sSup>
                        </m:e>
                      </m:acc>
                      <m:r>
                        <a:rPr kumimoji="1" lang="en-US" altLang="ja-JP" sz="2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kumimoji="1" lang="en-US" altLang="ja-JP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kumimoji="1" lang="en-US" altLang="ja-JP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𝐷</m:t>
                              </m:r>
                            </m:sup>
                          </m:sSup>
                        </m:e>
                      </m:acc>
                      <m:r>
                        <a:rPr kumimoji="1" lang="en-US" altLang="ja-JP" sz="2400" b="0" i="1" smtClean="0">
                          <a:latin typeface="Cambria Math"/>
                        </a:rPr>
                        <m:t>=</m:t>
                      </m:r>
                      <m:r>
                        <a:rPr kumimoji="1" lang="en-US" altLang="ja-JP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US" altLang="ja-JP" sz="2400" dirty="0"/>
              </a:p>
              <a:p>
                <a:endParaRPr lang="en-US" altLang="ja-JP" sz="2400" dirty="0"/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ja-JP" altLang="en-US" sz="2400" dirty="0">
                    <a:solidFill>
                      <a:srgbClr val="008000"/>
                    </a:solidFill>
                  </a:rPr>
                  <a:t>評価関数</a:t>
                </a:r>
                <a:endParaRPr lang="en-US" altLang="ja-JP" sz="2400" dirty="0">
                  <a:solidFill>
                    <a:srgbClr val="008000"/>
                  </a:solidFill>
                </a:endParaRPr>
              </a:p>
              <a:p>
                <a:r>
                  <a:rPr kumimoji="1" lang="ja-JP" altLang="en-US" sz="2400" dirty="0"/>
                  <a:t>　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kumimoji="1" lang="ja-JP" alt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1" lang="en-US" altLang="ja-JP" sz="2400" b="0" i="1" smtClean="0">
                            <a:latin typeface="Cambria Math"/>
                          </a:rPr>
                          <m:t>𝑖</m:t>
                        </m:r>
                        <m:r>
                          <a:rPr kumimoji="1" lang="en-US" altLang="ja-JP" sz="2400" b="0" i="1" smtClean="0">
                            <a:latin typeface="Cambria Math"/>
                          </a:rPr>
                          <m:t>=</m:t>
                        </m:r>
                        <m:r>
                          <a:rPr kumimoji="1" lang="en-US" altLang="ja-JP" sz="2400" b="0" i="1" smtClean="0">
                            <a:latin typeface="Cambria Math"/>
                          </a:rPr>
                          <m:t>𝐴</m:t>
                        </m:r>
                        <m:r>
                          <a:rPr kumimoji="1" lang="en-US" altLang="ja-JP" sz="2400" b="0" i="1" smtClean="0">
                            <a:latin typeface="Cambria Math"/>
                          </a:rPr>
                          <m:t>,</m:t>
                        </m:r>
                        <m:r>
                          <a:rPr kumimoji="1" lang="en-US" altLang="ja-JP" sz="2400" b="0" i="1" smtClean="0">
                            <a:latin typeface="Cambria Math"/>
                          </a:rPr>
                          <m:t>𝐵</m:t>
                        </m:r>
                        <m:r>
                          <a:rPr kumimoji="1" lang="en-US" altLang="ja-JP" sz="2400" b="0" i="1" smtClean="0">
                            <a:latin typeface="Cambria Math"/>
                          </a:rPr>
                          <m:t>,</m:t>
                        </m:r>
                        <m:r>
                          <a:rPr kumimoji="1" lang="en-US" altLang="ja-JP" sz="2400" b="0" i="1" smtClean="0">
                            <a:latin typeface="Cambria Math"/>
                          </a:rPr>
                          <m:t>𝐶</m:t>
                        </m:r>
                        <m:r>
                          <a:rPr kumimoji="1" lang="en-US" altLang="ja-JP" sz="2400" b="0" i="1" smtClean="0">
                            <a:latin typeface="Cambria Math"/>
                          </a:rPr>
                          <m:t>,</m:t>
                        </m:r>
                        <m:r>
                          <a:rPr kumimoji="1" lang="en-US" altLang="ja-JP" sz="2400" b="0" i="1" smtClean="0">
                            <a:latin typeface="Cambria Math"/>
                          </a:rPr>
                          <m:t>𝐷</m:t>
                        </m:r>
                      </m:sub>
                      <m:sup/>
                      <m:e>
                        <m:sSup>
                          <m:sSup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p>
                                      <m:sSupPr>
                                        <m:ctrlPr>
                                          <a:rPr kumimoji="1" lang="en-US" altLang="ja-JP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1" lang="en-US" altLang="ja-JP" sz="2400" b="0" i="1" smtClean="0">
                                            <a:latin typeface="Cambria Math"/>
                                          </a:rPr>
                                          <m:t>𝑄</m:t>
                                        </m:r>
                                      </m:e>
                                      <m:sup>
                                        <m:r>
                                          <a:rPr kumimoji="1" lang="en-US" altLang="ja-JP" sz="2400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p>
                                    </m:sSup>
                                  </m:e>
                                </m:acc>
                                <m:r>
                                  <a:rPr kumimoji="1" lang="en-US" altLang="ja-JP" sz="2400" b="0" i="1" smtClean="0">
                                    <a:latin typeface="Cambria Math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p>
                                      <m:sSupPr>
                                        <m:ctrlPr>
                                          <a:rPr kumimoji="1" lang="en-US" altLang="ja-JP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1" lang="en-US" altLang="ja-JP" sz="2400" b="0" i="1" smtClean="0">
                                            <a:latin typeface="Cambria Math"/>
                                          </a:rPr>
                                          <m:t>𝑄</m:t>
                                        </m:r>
                                      </m:e>
                                      <m:sup>
                                        <m:r>
                                          <a:rPr kumimoji="1" lang="en-US" altLang="ja-JP" sz="2400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p>
                                    </m:sSup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kumimoji="1" lang="en-US" altLang="ja-JP" sz="24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kumimoji="1" lang="en-US" altLang="ja-JP" sz="2400" b="0" i="1" smtClean="0">
                        <a:latin typeface="Cambria Math"/>
                      </a:rPr>
                      <m:t>→</m:t>
                    </m:r>
                    <m:r>
                      <m:rPr>
                        <m:nor/>
                      </m:rPr>
                      <a:rPr kumimoji="1" lang="en-US" altLang="ja-JP" sz="2400" b="0" i="0" smtClean="0">
                        <a:latin typeface="Cambria Math"/>
                      </a:rPr>
                      <m:t>min</m:t>
                    </m:r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5787" y="3212976"/>
                <a:ext cx="4146713" cy="2142381"/>
              </a:xfrm>
              <a:prstGeom prst="rect">
                <a:avLst/>
              </a:prstGeom>
              <a:blipFill rotWithShape="1">
                <a:blip r:embed="rId5"/>
                <a:stretch>
                  <a:fillRect l="-1912" t="-2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75858" y="5879749"/>
                <a:ext cx="8652626" cy="5375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vert="horz" wrap="none" rtlCol="0">
                <a:spAutoFit/>
              </a:bodyPr>
              <a:lstStyle/>
              <a:p>
                <a:pPr marL="0" lvl="1" algn="ctr"/>
                <a:r>
                  <a:rPr lang="ja-JP" altLang="en-US" sz="2800" dirty="0"/>
                  <a:t>充分長く血管が撮影されている場合，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latin typeface="Cambria Math"/>
                          </a:rPr>
                          <m:t>𝑄</m:t>
                        </m:r>
                      </m:e>
                    </m:acc>
                  </m:oMath>
                </a14:m>
                <a:r>
                  <a:rPr lang="ja-JP" altLang="en-US" sz="2800" dirty="0"/>
                  <a:t>を</a:t>
                </a:r>
                <a:r>
                  <a:rPr lang="ja-JP" altLang="en-US" sz="2800" dirty="0">
                    <a:solidFill>
                      <a:srgbClr val="0000CC"/>
                    </a:solidFill>
                  </a:rPr>
                  <a:t>流量</a:t>
                </a:r>
                <a:r>
                  <a:rPr lang="en-US" altLang="ja-JP" sz="2800" dirty="0">
                    <a:solidFill>
                      <a:srgbClr val="0000CC"/>
                    </a:solidFill>
                  </a:rPr>
                  <a:t>BC</a:t>
                </a:r>
                <a:r>
                  <a:rPr lang="ja-JP" altLang="en-US" sz="2800" dirty="0"/>
                  <a:t>で使用</a:t>
                </a:r>
                <a:endParaRPr lang="en-US" altLang="ja-JP" sz="2800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58" y="5879749"/>
                <a:ext cx="8652626" cy="537583"/>
              </a:xfrm>
              <a:prstGeom prst="rect">
                <a:avLst/>
              </a:prstGeom>
              <a:blipFill rotWithShape="1">
                <a:blip r:embed="rId6"/>
                <a:stretch>
                  <a:fillRect l="-775" t="-12500" r="-775" b="-306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3894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決定手順（２） 流速分布のスムージング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【</a:t>
            </a:r>
            <a:r>
              <a:rPr lang="ja-JP" altLang="en-US" dirty="0"/>
              <a:t>ポイント</a:t>
            </a:r>
            <a:r>
              <a:rPr lang="en-US" altLang="ja-JP" dirty="0"/>
              <a:t>】</a:t>
            </a:r>
          </a:p>
          <a:p>
            <a:pPr marL="400050" lvl="1" indent="0">
              <a:buNone/>
            </a:pPr>
            <a:r>
              <a:rPr kumimoji="1" lang="en-US" altLang="ja-JP" dirty="0"/>
              <a:t>4D-Flow</a:t>
            </a:r>
            <a:r>
              <a:rPr kumimoji="1" lang="ja-JP" altLang="en-US" dirty="0"/>
              <a:t>測定生データから得た</a:t>
            </a:r>
            <a:r>
              <a:rPr kumimoji="1" lang="en-US" altLang="ja-JP" dirty="0"/>
              <a:t>BC</a:t>
            </a:r>
            <a:r>
              <a:rPr lang="ja-JP" altLang="en-US" dirty="0"/>
              <a:t>面上の流速分布は</a:t>
            </a:r>
            <a:br>
              <a:rPr lang="en-US" altLang="ja-JP" dirty="0"/>
            </a:br>
            <a:r>
              <a:rPr lang="ja-JP" altLang="en-US" u="sng" dirty="0">
                <a:solidFill>
                  <a:srgbClr val="008000"/>
                </a:solidFill>
              </a:rPr>
              <a:t>ギザギザ</a:t>
            </a:r>
            <a:r>
              <a:rPr lang="ja-JP" altLang="en-US" u="sng" dirty="0"/>
              <a:t>　⇒　</a:t>
            </a:r>
            <a:r>
              <a:rPr kumimoji="1" lang="ja-JP" altLang="en-US" u="sng" dirty="0">
                <a:solidFill>
                  <a:srgbClr val="0000CC"/>
                </a:solidFill>
              </a:rPr>
              <a:t>ローパスフィルタ</a:t>
            </a:r>
            <a:r>
              <a:rPr kumimoji="1" lang="ja-JP" altLang="en-US" u="sng" dirty="0"/>
              <a:t>で</a:t>
            </a:r>
            <a:r>
              <a:rPr kumimoji="1" lang="ja-JP" altLang="en-US" u="sng" dirty="0">
                <a:solidFill>
                  <a:srgbClr val="FF00FF"/>
                </a:solidFill>
              </a:rPr>
              <a:t>スムージングされた</a:t>
            </a:r>
            <a:endParaRPr kumimoji="1" lang="en-US" altLang="ja-JP" u="sng" dirty="0">
              <a:solidFill>
                <a:srgbClr val="FF00FF"/>
              </a:solidFill>
            </a:endParaRPr>
          </a:p>
          <a:p>
            <a:pPr marL="400050" lvl="1" indent="0" algn="r">
              <a:buNone/>
            </a:pPr>
            <a:r>
              <a:rPr kumimoji="1" lang="ja-JP" altLang="en-US" u="sng" dirty="0">
                <a:solidFill>
                  <a:srgbClr val="FF00FF"/>
                </a:solidFill>
              </a:rPr>
              <a:t>流速分布</a:t>
            </a:r>
            <a:r>
              <a:rPr kumimoji="1" lang="ja-JP" altLang="en-US" u="sng" dirty="0"/>
              <a:t>を得る</a:t>
            </a:r>
            <a:endParaRPr lang="en-US" altLang="ja-JP" u="sng" dirty="0"/>
          </a:p>
          <a:p>
            <a:pPr marL="0" indent="0">
              <a:buNone/>
            </a:pPr>
            <a:endParaRPr lang="en-US" altLang="ja-JP" sz="4000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【</a:t>
            </a:r>
            <a:r>
              <a:rPr lang="ja-JP" altLang="en-US" dirty="0"/>
              <a:t>スムージング手法</a:t>
            </a:r>
            <a:r>
              <a:rPr lang="en-US" altLang="ja-JP" dirty="0"/>
              <a:t>】</a:t>
            </a:r>
          </a:p>
          <a:p>
            <a:pPr lvl="1"/>
            <a:r>
              <a:rPr kumimoji="1" lang="ja-JP" altLang="en-US" dirty="0">
                <a:solidFill>
                  <a:srgbClr val="0000CC"/>
                </a:solidFill>
              </a:rPr>
              <a:t>移動最小二乗法（</a:t>
            </a:r>
            <a:r>
              <a:rPr kumimoji="1" lang="en-US" altLang="ja-JP" dirty="0">
                <a:solidFill>
                  <a:srgbClr val="0000CC"/>
                </a:solidFill>
              </a:rPr>
              <a:t>MLS</a:t>
            </a:r>
            <a:r>
              <a:rPr kumimoji="1" lang="ja-JP" altLang="en-US" dirty="0">
                <a:solidFill>
                  <a:srgbClr val="0000CC"/>
                </a:solidFill>
              </a:rPr>
              <a:t>）</a:t>
            </a:r>
            <a:r>
              <a:rPr kumimoji="1" lang="ja-JP" altLang="en-US" dirty="0"/>
              <a:t>を使用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3" y="2636912"/>
            <a:ext cx="8654047" cy="232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89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決定手順（３） 流速分布の流量補正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【</a:t>
            </a:r>
            <a:r>
              <a:rPr lang="ja-JP" altLang="en-US" dirty="0"/>
              <a:t>ポイント</a:t>
            </a:r>
            <a:r>
              <a:rPr lang="en-US" altLang="ja-JP" dirty="0"/>
              <a:t>】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手順（１）より，</a:t>
            </a:r>
            <a:r>
              <a:rPr kumimoji="1" lang="ja-JP" altLang="en-US" dirty="0">
                <a:solidFill>
                  <a:srgbClr val="FF0000"/>
                </a:solidFill>
              </a:rPr>
              <a:t>正確な流量</a:t>
            </a:r>
            <a:r>
              <a:rPr kumimoji="1" lang="ja-JP" altLang="en-US" dirty="0"/>
              <a:t>が決定</a:t>
            </a:r>
            <a:endParaRPr kumimoji="1" lang="en-US" altLang="ja-JP" dirty="0"/>
          </a:p>
          <a:p>
            <a:pPr lvl="1"/>
            <a:r>
              <a:rPr lang="ja-JP" altLang="en-US" dirty="0"/>
              <a:t>手順（２）より，およその</a:t>
            </a:r>
            <a:r>
              <a:rPr lang="ja-JP" altLang="en-US" dirty="0">
                <a:solidFill>
                  <a:srgbClr val="FF00FF"/>
                </a:solidFill>
              </a:rPr>
              <a:t>スムーズな流速分布</a:t>
            </a:r>
            <a:r>
              <a:rPr lang="ja-JP" altLang="en-US" dirty="0"/>
              <a:t>が決定</a:t>
            </a:r>
            <a:endParaRPr lang="en-US" altLang="ja-JP" dirty="0"/>
          </a:p>
          <a:p>
            <a:pPr marL="57150" indent="0">
              <a:buNone/>
            </a:pPr>
            <a:r>
              <a:rPr lang="ja-JP" altLang="en-US" sz="2800" u="sng" dirty="0"/>
              <a:t>⇒</a:t>
            </a:r>
            <a:r>
              <a:rPr lang="ja-JP" altLang="en-US" sz="2800" u="sng" dirty="0">
                <a:solidFill>
                  <a:srgbClr val="FF00FF"/>
                </a:solidFill>
              </a:rPr>
              <a:t>スムーズな流速分布</a:t>
            </a:r>
            <a:r>
              <a:rPr lang="ja-JP" altLang="en-US" sz="2800" u="sng" dirty="0"/>
              <a:t>の流量を</a:t>
            </a:r>
            <a:r>
              <a:rPr lang="ja-JP" altLang="en-US" sz="2800" u="sng" dirty="0">
                <a:solidFill>
                  <a:srgbClr val="FF0000"/>
                </a:solidFill>
              </a:rPr>
              <a:t>正確な流量</a:t>
            </a:r>
            <a:r>
              <a:rPr lang="ja-JP" altLang="en-US" sz="2800" u="sng" dirty="0"/>
              <a:t>に一致させる</a:t>
            </a:r>
            <a:endParaRPr lang="en-US" altLang="ja-JP" sz="2800" u="sng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【</a:t>
            </a:r>
            <a:r>
              <a:rPr kumimoji="1" lang="ja-JP" altLang="en-US" dirty="0"/>
              <a:t>補正手法</a:t>
            </a:r>
            <a:r>
              <a:rPr kumimoji="1" lang="en-US" altLang="ja-JP" dirty="0"/>
              <a:t>】</a:t>
            </a:r>
          </a:p>
          <a:p>
            <a:pPr lvl="1"/>
            <a:r>
              <a:rPr lang="ja-JP" altLang="en-US" dirty="0"/>
              <a:t>流速分布全体を</a:t>
            </a:r>
            <a:r>
              <a:rPr lang="ja-JP" altLang="en-US" dirty="0">
                <a:solidFill>
                  <a:srgbClr val="0000CC"/>
                </a:solidFill>
              </a:rPr>
              <a:t>定数倍</a:t>
            </a:r>
            <a:r>
              <a:rPr lang="ja-JP" altLang="en-US" dirty="0"/>
              <a:t>するだけ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2" y="2843043"/>
            <a:ext cx="8748972" cy="224214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156176" y="5049180"/>
            <a:ext cx="265025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/>
              <a:t>この流速分布を</a:t>
            </a:r>
            <a:endParaRPr lang="en-US" altLang="ja-JP" sz="2400" dirty="0"/>
          </a:p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流速</a:t>
            </a:r>
            <a:r>
              <a:rPr lang="en-US" altLang="ja-JP" sz="2400" dirty="0">
                <a:solidFill>
                  <a:srgbClr val="FF0000"/>
                </a:solidFill>
              </a:rPr>
              <a:t>BC</a:t>
            </a:r>
            <a:r>
              <a:rPr lang="ja-JP" altLang="en-US" sz="2400" dirty="0"/>
              <a:t>として</a:t>
            </a:r>
            <a:endParaRPr lang="en-US" altLang="ja-JP" sz="2400" dirty="0"/>
          </a:p>
          <a:p>
            <a:pPr algn="ctr"/>
            <a:r>
              <a:rPr lang="ja-JP" altLang="en-US" sz="2400" dirty="0"/>
              <a:t>使用する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87167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はじめに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dirty="0"/>
              <a:t>脳動脈瘤の破裂危険性などを定量的に</a:t>
            </a:r>
            <a:br>
              <a:rPr lang="en-US" altLang="ja-JP" sz="2800" dirty="0"/>
            </a:br>
            <a:r>
              <a:rPr lang="ja-JP" altLang="en-US" sz="2800" dirty="0"/>
              <a:t>評価する診断手法として</a:t>
            </a:r>
            <a:r>
              <a:rPr lang="ja-JP" altLang="en-US" sz="2800" dirty="0">
                <a:solidFill>
                  <a:srgbClr val="0000CC"/>
                </a:solidFill>
              </a:rPr>
              <a:t>「患者固有</a:t>
            </a:r>
            <a:r>
              <a:rPr kumimoji="1" lang="en-US" altLang="ja-JP" sz="2800" dirty="0">
                <a:solidFill>
                  <a:srgbClr val="0000CC"/>
                </a:solidFill>
              </a:rPr>
              <a:t>CFD</a:t>
            </a:r>
            <a:br>
              <a:rPr kumimoji="1" lang="en-US" altLang="ja-JP" sz="2800" dirty="0">
                <a:solidFill>
                  <a:srgbClr val="0000CC"/>
                </a:solidFill>
              </a:rPr>
            </a:br>
            <a:r>
              <a:rPr kumimoji="1" lang="ja-JP" altLang="en-US" sz="2800" dirty="0">
                <a:solidFill>
                  <a:srgbClr val="0000CC"/>
                </a:solidFill>
              </a:rPr>
              <a:t>血流解析」</a:t>
            </a:r>
            <a:r>
              <a:rPr lang="ja-JP" altLang="en-US" sz="2800" dirty="0"/>
              <a:t>の実現が期待されている．</a:t>
            </a:r>
            <a:endParaRPr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CFD</a:t>
            </a:r>
            <a:r>
              <a:rPr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血流解析の三大要件</a:t>
            </a: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ja-JP" altLang="en-US" dirty="0"/>
              <a:t>血液粘性モデルの設定</a:t>
            </a:r>
            <a:endParaRPr lang="en-US" altLang="ja-JP" dirty="0"/>
          </a:p>
          <a:p>
            <a:pPr marL="914400" lvl="1" indent="-514350">
              <a:buFont typeface="+mj-lt"/>
              <a:buAutoNum type="arabicPeriod"/>
            </a:pPr>
            <a:r>
              <a:rPr lang="ja-JP" altLang="en-US" dirty="0"/>
              <a:t>血管形状の抽出</a:t>
            </a:r>
            <a:endParaRPr lang="en-US" altLang="ja-JP" dirty="0"/>
          </a:p>
          <a:p>
            <a:pPr marL="914400" lvl="1" indent="-514350">
              <a:buFont typeface="+mj-lt"/>
              <a:buAutoNum type="arabicPeriod"/>
            </a:pPr>
            <a:r>
              <a:rPr lang="ja-JP" altLang="en-US" dirty="0">
                <a:solidFill>
                  <a:srgbClr val="FF0000"/>
                </a:solidFill>
              </a:rPr>
              <a:t>流入出境界条件の決定</a:t>
            </a:r>
            <a:endParaRPr lang="en-US" altLang="ja-JP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 algn="ctr">
              <a:buNone/>
            </a:pPr>
            <a:r>
              <a:rPr kumimoji="1" lang="ja-JP" altLang="en-US" sz="2800" dirty="0"/>
              <a:t>しかし，既存手法（超音波，</a:t>
            </a:r>
            <a:r>
              <a:rPr kumimoji="1" lang="en-US" altLang="ja-JP" sz="2800" dirty="0"/>
              <a:t>2D cine PC-MR</a:t>
            </a:r>
            <a:r>
              <a:rPr kumimoji="1" lang="ja-JP" altLang="en-US" sz="2800" dirty="0"/>
              <a:t>）では</a:t>
            </a:r>
            <a:br>
              <a:rPr kumimoji="1" lang="en-US" altLang="ja-JP" sz="2800" dirty="0"/>
            </a:br>
            <a:r>
              <a:rPr kumimoji="1" lang="ja-JP" altLang="en-US" sz="2800" dirty="0">
                <a:solidFill>
                  <a:srgbClr val="FF0000"/>
                </a:solidFill>
              </a:rPr>
              <a:t>血流速や血流量</a:t>
            </a:r>
            <a:r>
              <a:rPr kumimoji="1" lang="ja-JP" altLang="en-US" sz="2800" dirty="0"/>
              <a:t>を</a:t>
            </a:r>
            <a:r>
              <a:rPr lang="ja-JP" altLang="en-US" sz="2800" dirty="0"/>
              <a:t>正確に</a:t>
            </a:r>
            <a:r>
              <a:rPr kumimoji="1" lang="ja-JP" altLang="en-US" sz="2800" dirty="0"/>
              <a:t>同定することは難しい．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08104" y="3272787"/>
            <a:ext cx="28424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いずれが不正確でも</a:t>
            </a:r>
            <a:endParaRPr kumimoji="1" lang="en-US" altLang="ja-JP" sz="2400" dirty="0"/>
          </a:p>
          <a:p>
            <a:r>
              <a:rPr lang="en-US" altLang="ja-JP" sz="2400" dirty="0"/>
              <a:t>CFD</a:t>
            </a:r>
            <a:r>
              <a:rPr lang="ja-JP" altLang="en-US" sz="2400" dirty="0"/>
              <a:t>血流解析は</a:t>
            </a:r>
            <a:endParaRPr lang="en-US" altLang="ja-JP" sz="2400" dirty="0"/>
          </a:p>
          <a:p>
            <a:r>
              <a:rPr lang="ja-JP" altLang="en-US" sz="2400" dirty="0"/>
              <a:t>実用たり得ない</a:t>
            </a:r>
            <a:endParaRPr kumimoji="1" lang="ja-JP" altLang="en-US" sz="2400" dirty="0"/>
          </a:p>
        </p:txBody>
      </p:sp>
      <p:sp>
        <p:nvSpPr>
          <p:cNvPr id="5" name="右中かっこ 4"/>
          <p:cNvSpPr/>
          <p:nvPr/>
        </p:nvSpPr>
        <p:spPr>
          <a:xfrm>
            <a:off x="4878034" y="3122364"/>
            <a:ext cx="540060" cy="1476164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/>
        </p:blipFill>
        <p:spPr bwMode="auto">
          <a:xfrm>
            <a:off x="6355965" y="656692"/>
            <a:ext cx="2680531" cy="241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8343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0" t="9154" r="16154" b="8041"/>
          <a:stretch/>
        </p:blipFill>
        <p:spPr>
          <a:xfrm>
            <a:off x="6535975" y="2708920"/>
            <a:ext cx="2406673" cy="18002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検証</a:t>
            </a:r>
            <a:r>
              <a:rPr kumimoji="1" lang="ja-JP" altLang="en-US" dirty="0"/>
              <a:t>実験（装置）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r>
              <a:rPr lang="ja-JP" altLang="en-US" sz="2800" dirty="0"/>
              <a:t>内径３</a:t>
            </a:r>
            <a:r>
              <a:rPr lang="en-US" altLang="ja-JP" sz="2800" dirty="0"/>
              <a:t>mm</a:t>
            </a:r>
            <a:r>
              <a:rPr lang="ja-JP" altLang="en-US" sz="2800" dirty="0"/>
              <a:t>の直管と曲がり管を撮影</a:t>
            </a:r>
            <a:endParaRPr lang="en-US" altLang="ja-JP" sz="2800" dirty="0"/>
          </a:p>
          <a:p>
            <a:r>
              <a:rPr kumimoji="1" lang="ja-JP" altLang="en-US" sz="2800" dirty="0"/>
              <a:t>作動流体はグリセリン水溶液（造影剤なし）</a:t>
            </a:r>
            <a:endParaRPr kumimoji="1" lang="en-US" altLang="ja-JP" sz="2800" dirty="0"/>
          </a:p>
          <a:p>
            <a:r>
              <a:rPr kumimoji="1" lang="ja-JP" altLang="en-US" sz="2800" dirty="0"/>
              <a:t>定常流ポンプで</a:t>
            </a:r>
            <a:r>
              <a:rPr kumimoji="1" lang="ja-JP" altLang="en-US" sz="2800" dirty="0">
                <a:solidFill>
                  <a:srgbClr val="FF0000"/>
                </a:solidFill>
              </a:rPr>
              <a:t>定常層流</a:t>
            </a:r>
            <a:r>
              <a:rPr kumimoji="1" lang="ja-JP" altLang="en-US" sz="2800" dirty="0"/>
              <a:t>を作成</a:t>
            </a:r>
            <a:endParaRPr kumimoji="1" lang="en-US" altLang="ja-JP" sz="2800" dirty="0"/>
          </a:p>
          <a:p>
            <a:r>
              <a:rPr lang="ja-JP" altLang="en-US" sz="2800" dirty="0"/>
              <a:t>流量をメスシリンダーで測定</a:t>
            </a:r>
            <a:endParaRPr lang="en-US" altLang="ja-JP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75" y="656692"/>
            <a:ext cx="6276347" cy="381642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8" t="3121" r="9722"/>
          <a:stretch/>
        </p:blipFill>
        <p:spPr>
          <a:xfrm>
            <a:off x="6527022" y="660152"/>
            <a:ext cx="2415626" cy="1976760"/>
          </a:xfrm>
          <a:prstGeom prst="rect">
            <a:avLst/>
          </a:prstGeom>
        </p:spPr>
      </p:pic>
      <p:cxnSp>
        <p:nvCxnSpPr>
          <p:cNvPr id="9" name="直線矢印コネクタ 8"/>
          <p:cNvCxnSpPr/>
          <p:nvPr/>
        </p:nvCxnSpPr>
        <p:spPr>
          <a:xfrm flipH="1">
            <a:off x="4103948" y="836712"/>
            <a:ext cx="2423074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 flipV="1">
            <a:off x="5796136" y="2132856"/>
            <a:ext cx="739840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6535976" y="66015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直管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27022" y="2708920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曲がり</a:t>
            </a:r>
            <a:r>
              <a:rPr kumimoji="1" lang="ja-JP" altLang="en-US" dirty="0">
                <a:solidFill>
                  <a:schemeClr val="bg1"/>
                </a:solidFill>
              </a:rPr>
              <a:t>管</a:t>
            </a:r>
          </a:p>
        </p:txBody>
      </p:sp>
    </p:spTree>
    <p:extLst>
      <p:ext uri="{BB962C8B-B14F-4D97-AF65-F5344CB8AC3E}">
        <p14:creationId xmlns:p14="http://schemas.microsoft.com/office/powerpoint/2010/main" val="3336320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検証実験（撮影結果）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 algn="ctr">
              <a:buNone/>
            </a:pPr>
            <a:r>
              <a:rPr lang="en-US" altLang="ja-JP" dirty="0"/>
              <a:t>4D-Flow</a:t>
            </a:r>
            <a:r>
              <a:rPr lang="ja-JP" altLang="en-US" dirty="0"/>
              <a:t>流速ベクトル分布の生データ</a:t>
            </a:r>
            <a:endParaRPr lang="en-US" altLang="ja-JP" dirty="0"/>
          </a:p>
          <a:p>
            <a:pPr marL="0" indent="0" algn="ctr">
              <a:buNone/>
            </a:pPr>
            <a:endParaRPr lang="en-US" altLang="ja-JP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altLang="ja-JP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altLang="ja-JP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altLang="ja-JP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altLang="ja-JP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altLang="ja-JP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ja-JP" altLang="en-US" dirty="0">
                <a:solidFill>
                  <a:srgbClr val="FF0000"/>
                </a:solidFill>
              </a:rPr>
              <a:t>実際は層流</a:t>
            </a:r>
            <a:r>
              <a:rPr lang="ja-JP" altLang="en-US" dirty="0"/>
              <a:t>であるが，</a:t>
            </a:r>
            <a:r>
              <a:rPr lang="ja-JP" altLang="en-US" dirty="0">
                <a:solidFill>
                  <a:srgbClr val="0000CC"/>
                </a:solidFill>
              </a:rPr>
              <a:t>まるで乱流に見える</a:t>
            </a:r>
            <a:r>
              <a:rPr lang="ja-JP" altLang="en-US" dirty="0"/>
              <a:t>程</a:t>
            </a:r>
            <a:br>
              <a:rPr lang="en-US" altLang="ja-JP" dirty="0"/>
            </a:br>
            <a:r>
              <a:rPr lang="ja-JP" altLang="en-US" dirty="0"/>
              <a:t>大きな測定誤差を含んでいる．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0748"/>
            <a:ext cx="4327642" cy="352839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07" y="1160748"/>
            <a:ext cx="4344482" cy="3528392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994519" y="116074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</a:rPr>
              <a:t>直管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19815" y="1160748"/>
            <a:ext cx="1144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</a:rPr>
              <a:t>曲がり管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402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検証実験（流量の比較）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 algn="ctr">
              <a:buNone/>
            </a:pPr>
            <a:r>
              <a:rPr kumimoji="1" lang="ja-JP" altLang="en-US" dirty="0"/>
              <a:t>１１個の仮想断面を用いて流量を推定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 algn="ctr">
              <a:buNone/>
            </a:pPr>
            <a:r>
              <a:rPr kumimoji="1" lang="ja-JP" altLang="en-US" u="sng" dirty="0"/>
              <a:t>誤差</a:t>
            </a:r>
            <a:r>
              <a:rPr lang="en-US" altLang="ja-JP" u="sng" dirty="0">
                <a:solidFill>
                  <a:srgbClr val="FF0000"/>
                </a:solidFill>
              </a:rPr>
              <a:t>3</a:t>
            </a:r>
            <a:r>
              <a:rPr kumimoji="1" lang="ja-JP" altLang="en-US" u="sng" dirty="0">
                <a:solidFill>
                  <a:srgbClr val="FF0000"/>
                </a:solidFill>
              </a:rPr>
              <a:t>％</a:t>
            </a:r>
            <a:r>
              <a:rPr lang="ja-JP" altLang="en-US" u="sng" dirty="0"/>
              <a:t>以下</a:t>
            </a:r>
            <a:r>
              <a:rPr kumimoji="1" lang="ja-JP" altLang="en-US" dirty="0"/>
              <a:t>で</a:t>
            </a:r>
            <a:r>
              <a:rPr kumimoji="1" lang="ja-JP" altLang="en-US" b="1" dirty="0">
                <a:solidFill>
                  <a:srgbClr val="008000"/>
                </a:solidFill>
              </a:rPr>
              <a:t>流量</a:t>
            </a:r>
            <a:r>
              <a:rPr kumimoji="1" lang="ja-JP" altLang="en-US" dirty="0"/>
              <a:t>が推定できた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6" name="図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03454"/>
            <a:ext cx="4140460" cy="244157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895826"/>
              </p:ext>
            </p:extLst>
          </p:nvPr>
        </p:nvGraphicFramePr>
        <p:xfrm>
          <a:off x="323528" y="3789040"/>
          <a:ext cx="8496944" cy="137160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404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正解流量 </a:t>
                      </a:r>
                      <a:r>
                        <a:rPr kumimoji="1" lang="en-US" altLang="ja-JP" sz="2400" dirty="0"/>
                        <a:t>[mm</a:t>
                      </a:r>
                      <a:r>
                        <a:rPr kumimoji="1" lang="en-US" altLang="ja-JP" sz="2400" baseline="30000" dirty="0"/>
                        <a:t>3</a:t>
                      </a:r>
                      <a:r>
                        <a:rPr kumimoji="1" lang="en-US" altLang="ja-JP" sz="2400" dirty="0"/>
                        <a:t>/s]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推定流量</a:t>
                      </a:r>
                      <a:r>
                        <a:rPr kumimoji="1" lang="ja-JP" altLang="en-US" sz="2400" baseline="0" dirty="0"/>
                        <a:t> </a:t>
                      </a:r>
                      <a:r>
                        <a:rPr kumimoji="1" lang="en-US" altLang="ja-JP" sz="2400" dirty="0"/>
                        <a:t>[mm</a:t>
                      </a:r>
                      <a:r>
                        <a:rPr kumimoji="1" lang="en-US" altLang="ja-JP" sz="2400" baseline="30000" dirty="0"/>
                        <a:t>3</a:t>
                      </a:r>
                      <a:r>
                        <a:rPr kumimoji="1" lang="en-US" altLang="ja-JP" sz="2400" dirty="0"/>
                        <a:t>/s]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誤差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直管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1150.1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1130.3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1.7%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曲がり管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1150.3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1182.0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2.8%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t="6599" r="8114" b="5037"/>
          <a:stretch/>
        </p:blipFill>
        <p:spPr>
          <a:xfrm>
            <a:off x="287524" y="1203454"/>
            <a:ext cx="4140460" cy="244157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994519" y="123275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</a:rPr>
              <a:t>直管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219815" y="1232756"/>
            <a:ext cx="1144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</a:rPr>
              <a:t>曲がり管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10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検証実験（断面流速の比較）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 algn="ctr">
              <a:buNone/>
            </a:pPr>
            <a:r>
              <a:rPr lang="ja-JP" altLang="en-US" sz="2800" b="1" dirty="0">
                <a:solidFill>
                  <a:srgbClr val="FF00FF"/>
                </a:solidFill>
              </a:rPr>
              <a:t>流速分布</a:t>
            </a:r>
            <a:r>
              <a:rPr lang="ja-JP" altLang="en-US" sz="2800" dirty="0"/>
              <a:t>もそれなりに正解と合致している</a:t>
            </a:r>
            <a:endParaRPr lang="en-US" altLang="ja-JP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9"/>
          <a:stretch/>
        </p:blipFill>
        <p:spPr>
          <a:xfrm>
            <a:off x="4391980" y="1052737"/>
            <a:ext cx="3657600" cy="240005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9"/>
          <a:stretch/>
        </p:blipFill>
        <p:spPr>
          <a:xfrm>
            <a:off x="482352" y="1052737"/>
            <a:ext cx="3657600" cy="240005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267744" y="663079"/>
            <a:ext cx="800220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kumimoji="1" lang="ja-JP" altLang="en-US" sz="2400" dirty="0"/>
              <a:t>直管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68144" y="656692"/>
            <a:ext cx="1337226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kumimoji="1" lang="ja-JP" altLang="en-US" sz="2400" dirty="0"/>
              <a:t>曲がり管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7504" y="1898943"/>
            <a:ext cx="553998" cy="70788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kumimoji="1" lang="ja-JP" altLang="en-US" sz="2400" dirty="0"/>
              <a:t>正解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7504" y="4121784"/>
            <a:ext cx="553998" cy="1323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ja-JP" altLang="en-US" sz="2400" dirty="0"/>
              <a:t>提案手法</a:t>
            </a:r>
            <a:endParaRPr kumimoji="1" lang="ja-JP" altLang="en-US" sz="24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3501008"/>
            <a:ext cx="2904935" cy="243687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417" y="3501008"/>
            <a:ext cx="2904935" cy="243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56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" y="908720"/>
            <a:ext cx="4535433" cy="3200406"/>
          </a:xfrm>
          <a:prstGeom prst="rect">
            <a:avLst/>
          </a:prstGeom>
        </p:spPr>
      </p:pic>
      <p:pic>
        <p:nvPicPr>
          <p:cNvPr id="8" name="図 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80" y="908720"/>
            <a:ext cx="4535433" cy="320040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検証実験（断面流速の比較）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 algn="ctr">
              <a:buNone/>
            </a:pPr>
            <a:r>
              <a:rPr lang="ja-JP" altLang="en-US" sz="2800" b="1" dirty="0">
                <a:solidFill>
                  <a:srgbClr val="008000"/>
                </a:solidFill>
              </a:rPr>
              <a:t>流量</a:t>
            </a:r>
            <a:r>
              <a:rPr lang="ja-JP" altLang="en-US" sz="2800" dirty="0"/>
              <a:t>は充分正確　＋　</a:t>
            </a:r>
            <a:r>
              <a:rPr lang="ja-JP" altLang="en-US" sz="2800" b="1" dirty="0">
                <a:solidFill>
                  <a:srgbClr val="FF00FF"/>
                </a:solidFill>
              </a:rPr>
              <a:t>流速分布</a:t>
            </a:r>
            <a:r>
              <a:rPr lang="ja-JP" altLang="en-US" sz="2800" dirty="0"/>
              <a:t>もそれなりに合致</a:t>
            </a:r>
            <a:br>
              <a:rPr lang="en-US" altLang="ja-JP" sz="2800" dirty="0"/>
            </a:br>
            <a:endParaRPr lang="en-US" altLang="ja-JP" sz="2400" dirty="0"/>
          </a:p>
          <a:p>
            <a:pPr marL="0" indent="0" algn="ctr">
              <a:buNone/>
            </a:pPr>
            <a:r>
              <a:rPr lang="ja-JP" altLang="en-US" sz="2800" u="sng" dirty="0"/>
              <a:t>短い助走距離</a:t>
            </a:r>
            <a:r>
              <a:rPr lang="ja-JP" altLang="en-US" sz="2800" dirty="0"/>
              <a:t>で正確な流れと一致する</a:t>
            </a:r>
            <a:endParaRPr lang="en-US" altLang="ja-JP" sz="2800" dirty="0"/>
          </a:p>
          <a:p>
            <a:pPr marL="0" indent="0" algn="ctr">
              <a:buNone/>
            </a:pPr>
            <a:endParaRPr lang="en-US" altLang="ja-JP" sz="2400" dirty="0"/>
          </a:p>
          <a:p>
            <a:pPr marL="0" indent="0" algn="ctr">
              <a:buNone/>
            </a:pPr>
            <a:r>
              <a:rPr lang="ja-JP" altLang="en-US" sz="2800" dirty="0">
                <a:solidFill>
                  <a:srgbClr val="C00000"/>
                </a:solidFill>
              </a:rPr>
              <a:t>実用的に充分な精度</a:t>
            </a:r>
            <a:r>
              <a:rPr lang="ja-JP" altLang="en-US" sz="2800" dirty="0"/>
              <a:t>で境界条件を決定出来ている</a:t>
            </a:r>
            <a:endParaRPr lang="en-US" altLang="ja-JP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79592" y="663079"/>
            <a:ext cx="800220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kumimoji="1" lang="ja-JP" altLang="en-US" sz="2400" dirty="0"/>
              <a:t>直管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28184" y="656692"/>
            <a:ext cx="1337226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kumimoji="1" lang="ja-JP" altLang="en-US" sz="2400" dirty="0"/>
              <a:t>曲がり管</a:t>
            </a:r>
          </a:p>
        </p:txBody>
      </p:sp>
      <p:sp>
        <p:nvSpPr>
          <p:cNvPr id="9" name="下矢印 8"/>
          <p:cNvSpPr/>
          <p:nvPr/>
        </p:nvSpPr>
        <p:spPr>
          <a:xfrm>
            <a:off x="4211960" y="4617132"/>
            <a:ext cx="72008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下矢印 9"/>
          <p:cNvSpPr/>
          <p:nvPr/>
        </p:nvSpPr>
        <p:spPr>
          <a:xfrm>
            <a:off x="4211960" y="5553236"/>
            <a:ext cx="72008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4589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ja-JP" altLang="en-US" sz="3600" dirty="0"/>
              <a:t>まとめ</a:t>
            </a:r>
            <a:endParaRPr kumimoji="1" lang="en-US" altLang="ja-JP" sz="3600" dirty="0"/>
          </a:p>
          <a:p>
            <a:pPr marL="0" indent="0" algn="ctr">
              <a:buNone/>
            </a:pP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64472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5" y="1016732"/>
            <a:ext cx="8641655" cy="3705213"/>
          </a:xfrm>
        </p:spPr>
        <p:txBody>
          <a:bodyPr/>
          <a:lstStyle/>
          <a:p>
            <a:pPr marL="0" lvl="1" indent="0">
              <a:buNone/>
            </a:pPr>
            <a:r>
              <a:rPr lang="en-US" altLang="ja-JP" b="1" dirty="0">
                <a:solidFill>
                  <a:srgbClr val="008000"/>
                </a:solidFill>
              </a:rPr>
              <a:t>3D cine PC-MR</a:t>
            </a:r>
            <a:r>
              <a:rPr lang="ja-JP" altLang="en-US" b="1" dirty="0">
                <a:solidFill>
                  <a:srgbClr val="008000"/>
                </a:solidFill>
              </a:rPr>
              <a:t>（</a:t>
            </a:r>
            <a:r>
              <a:rPr lang="en-US" altLang="ja-JP" b="1" dirty="0">
                <a:solidFill>
                  <a:srgbClr val="008000"/>
                </a:solidFill>
              </a:rPr>
              <a:t>4D Flow</a:t>
            </a:r>
            <a:r>
              <a:rPr lang="ja-JP" altLang="en-US" b="1" dirty="0">
                <a:solidFill>
                  <a:srgbClr val="008000"/>
                </a:solidFill>
              </a:rPr>
              <a:t>）</a:t>
            </a:r>
            <a:r>
              <a:rPr lang="ja-JP" altLang="en-US" b="1" dirty="0"/>
              <a:t>を利用した</a:t>
            </a:r>
            <a:r>
              <a:rPr lang="ja-JP" alt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正確な</a:t>
            </a:r>
            <a:r>
              <a:rPr lang="ja-JP" altLang="en-US" b="1" dirty="0"/>
              <a:t>患者固有</a:t>
            </a:r>
            <a:r>
              <a:rPr lang="en-US" altLang="ja-JP" b="1" dirty="0"/>
              <a:t>CFD</a:t>
            </a:r>
            <a:r>
              <a:rPr lang="ja-JP" altLang="en-US" b="1" dirty="0"/>
              <a:t>血流解析システムを開発した．</a:t>
            </a:r>
            <a:endParaRPr lang="en-US" altLang="ja-JP" b="1" dirty="0"/>
          </a:p>
          <a:p>
            <a:pPr marL="857250" lvl="2" indent="-457200"/>
            <a:r>
              <a:rPr lang="en-US" altLang="ja-JP" dirty="0">
                <a:solidFill>
                  <a:srgbClr val="008000"/>
                </a:solidFill>
              </a:rPr>
              <a:t>4D Flow</a:t>
            </a:r>
            <a:r>
              <a:rPr lang="ja-JP" altLang="en-US" dirty="0"/>
              <a:t>により</a:t>
            </a:r>
            <a:r>
              <a:rPr lang="ja-JP" altLang="en-US" dirty="0">
                <a:solidFill>
                  <a:srgbClr val="FF0000"/>
                </a:solidFill>
              </a:rPr>
              <a:t>正確な流入出境界条件を決定できる．</a:t>
            </a:r>
            <a:endParaRPr lang="en-US" altLang="ja-JP" dirty="0">
              <a:solidFill>
                <a:srgbClr val="FF0000"/>
              </a:solidFill>
            </a:endParaRPr>
          </a:p>
          <a:p>
            <a:pPr marL="857250" lvl="2" indent="-457200"/>
            <a:r>
              <a:rPr lang="ja-JP" altLang="en-US" sz="2400" dirty="0"/>
              <a:t>血液の非ニュートン性は考慮するに越したことはないが，</a:t>
            </a:r>
            <a:br>
              <a:rPr lang="en-US" altLang="ja-JP" sz="2400" dirty="0"/>
            </a:br>
            <a:r>
              <a:rPr lang="ja-JP" altLang="en-US" sz="2400" dirty="0"/>
              <a:t>ニュートン流体で解析したとしてもその誤差は比較的小さい．</a:t>
            </a:r>
            <a:endParaRPr lang="en-US" altLang="ja-JP" dirty="0"/>
          </a:p>
          <a:p>
            <a:pPr marL="857250" lvl="2" indent="-457200"/>
            <a:r>
              <a:rPr lang="ja-JP" altLang="en-US" sz="2400" dirty="0"/>
              <a:t>造影剤を使わない限り形状抽出の精度は未だ充分ではなく，</a:t>
            </a:r>
            <a:r>
              <a:rPr lang="ja-JP" altLang="en-US" dirty="0"/>
              <a:t>非造影時の</a:t>
            </a:r>
            <a:r>
              <a:rPr lang="ja-JP" altLang="en-US" sz="2400" dirty="0"/>
              <a:t>形状抽出誤差が相当大きい．</a:t>
            </a:r>
            <a:br>
              <a:rPr lang="en-US" altLang="ja-JP" sz="2400" dirty="0"/>
            </a:br>
            <a:r>
              <a:rPr lang="ja-JP" altLang="en-US" sz="2400" dirty="0"/>
              <a:t>（現状最大の問題</a:t>
            </a:r>
            <a:r>
              <a:rPr lang="ja-JP" altLang="en-US" dirty="0"/>
              <a:t>！！</a:t>
            </a:r>
            <a:r>
              <a:rPr lang="ja-JP" altLang="en-US" sz="2400" dirty="0"/>
              <a:t>）</a:t>
            </a:r>
            <a:endParaRPr lang="en-US" altLang="ja-JP" sz="2400" dirty="0"/>
          </a:p>
          <a:p>
            <a:pPr marL="857250" lvl="2" indent="-457200"/>
            <a:r>
              <a:rPr lang="ja-JP" altLang="en-US" dirty="0"/>
              <a:t>流体構造連成解析の必要性は別途検討が必要．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1560" y="5031177"/>
            <a:ext cx="7812868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次の講演にて，システムの具体的なデータフロー</a:t>
            </a:r>
            <a:br>
              <a:rPr lang="en-US" altLang="ja-JP" sz="2800" dirty="0"/>
            </a:br>
            <a:r>
              <a:rPr lang="ja-JP" altLang="en-US" sz="2800" dirty="0"/>
              <a:t>について発表します．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29055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ja-JP" altLang="en-US" sz="16600" dirty="0"/>
              <a:t>付録</a:t>
            </a:r>
            <a:endParaRPr kumimoji="1" lang="ja-JP" altLang="en-US" sz="7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982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Phase Contrast (PC) cine MR</a:t>
            </a:r>
            <a:r>
              <a:rPr lang="ja-JP" altLang="en-US" dirty="0"/>
              <a:t>の原理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40F26A2-45E9-4A92-90D1-F6231D49FC43}" type="slidenum">
              <a:rPr lang="en-US" altLang="ja-JP" smtClean="0"/>
              <a:pPr>
                <a:defRPr/>
              </a:pPr>
              <a:t>28</a:t>
            </a:fld>
            <a:endParaRPr lang="en-US" altLang="ja-JP"/>
          </a:p>
        </p:txBody>
      </p:sp>
      <p:pic>
        <p:nvPicPr>
          <p:cNvPr id="5" name="Picture 2" descr="DSC05320"/>
          <p:cNvPicPr>
            <a:picLocks noChangeAspect="1" noChangeArrowheads="1"/>
          </p:cNvPicPr>
          <p:nvPr/>
        </p:nvPicPr>
        <p:blipFill>
          <a:blip r:embed="rId3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133475"/>
            <a:ext cx="5868851" cy="39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03981" y="656692"/>
            <a:ext cx="5284787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CC"/>
                </a:solidFill>
                <a:latin typeface="ＭＳ Ｐゴシック" charset="-128"/>
              </a:rPr>
              <a:t>Phase Contrast</a:t>
            </a:r>
            <a:r>
              <a:rPr lang="ja-JP" altLang="en-US" dirty="0">
                <a:solidFill>
                  <a:srgbClr val="0000CC"/>
                </a:solidFill>
                <a:latin typeface="ＭＳ Ｐゴシック" charset="-128"/>
              </a:rPr>
              <a:t>法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280150" y="1763713"/>
            <a:ext cx="28813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u="none" dirty="0"/>
              <a:t>Velocity encoding (VENC) </a:t>
            </a:r>
            <a:r>
              <a:rPr lang="ja-JP" altLang="en-US" u="none" dirty="0"/>
              <a:t>により遅いあるいは速い</a:t>
            </a:r>
            <a:br>
              <a:rPr lang="en-US" altLang="ja-JP" u="none" dirty="0"/>
            </a:br>
            <a:r>
              <a:rPr lang="ja-JP" altLang="en-US" u="none" dirty="0"/>
              <a:t>流れに感度を合わせる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35596" y="5559003"/>
            <a:ext cx="72469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400" u="none" dirty="0"/>
              <a:t>心電図同期により心周期の様々な時間に複数の画像を収集し、心周期の各ポイントの画像を得る手法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326188" y="3068960"/>
            <a:ext cx="28813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u="none" dirty="0"/>
              <a:t>マグニチュード画像と位相画像が生成される</a:t>
            </a:r>
          </a:p>
        </p:txBody>
      </p:sp>
      <p:pic>
        <p:nvPicPr>
          <p:cNvPr id="10" name="Picture 9" descr="DSC07879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1900"/>
            <a:ext cx="1782763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107504" y="5121188"/>
            <a:ext cx="5284787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CC"/>
                </a:solidFill>
                <a:latin typeface="ＭＳ Ｐゴシック" charset="-128"/>
              </a:rPr>
              <a:t>cine MR</a:t>
            </a:r>
            <a:r>
              <a:rPr lang="ja-JP" altLang="en-US" dirty="0">
                <a:solidFill>
                  <a:srgbClr val="0000CC"/>
                </a:solidFill>
                <a:latin typeface="ＭＳ Ｐゴシック" charset="-128"/>
              </a:rPr>
              <a:t>法</a:t>
            </a:r>
          </a:p>
        </p:txBody>
      </p:sp>
    </p:spTree>
    <p:extLst>
      <p:ext uri="{BB962C8B-B14F-4D97-AF65-F5344CB8AC3E}">
        <p14:creationId xmlns:p14="http://schemas.microsoft.com/office/powerpoint/2010/main" val="1008415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latin typeface="ＭＳ Ｐゴシック" charset="-128"/>
              </a:rPr>
              <a:t>２次元シネ位相コントラス磁気共鳴法</a:t>
            </a:r>
            <a:br>
              <a:rPr lang="ja-JP" altLang="en-US" sz="1200" dirty="0">
                <a:latin typeface="ＭＳ Ｐゴシック" charset="-128"/>
              </a:rPr>
            </a:br>
            <a:r>
              <a:rPr lang="ja-JP" altLang="en-US" sz="3600" dirty="0">
                <a:latin typeface="ＭＳ Ｐゴシック" charset="-128"/>
              </a:rPr>
              <a:t>（</a:t>
            </a:r>
            <a:r>
              <a:rPr lang="en-US" altLang="ja-JP" sz="3600" dirty="0">
                <a:latin typeface="ＭＳ Ｐゴシック" charset="-128"/>
              </a:rPr>
              <a:t>2D cine PC MR</a:t>
            </a:r>
            <a:r>
              <a:rPr lang="ja-JP" altLang="en-US" sz="3600" dirty="0">
                <a:latin typeface="ＭＳ Ｐゴシック" charset="-128"/>
              </a:rPr>
              <a:t>）</a:t>
            </a:r>
            <a:endParaRPr kumimoji="1" lang="ja-JP" altLang="en-US" sz="3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4" name="Picture 2" descr="ma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196752"/>
            <a:ext cx="2194560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x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1197037"/>
            <a:ext cx="2194560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1197037"/>
            <a:ext cx="2194560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02630" y="3392996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b="1" u="none" dirty="0"/>
              <a:t>マグニチュード画像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103948" y="3392996"/>
            <a:ext cx="2070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b="1" u="none" dirty="0"/>
              <a:t>X</a:t>
            </a:r>
            <a:r>
              <a:rPr lang="ja-JP" altLang="en-US" b="1" u="none" dirty="0"/>
              <a:t>方向にエンコードした位相画像</a:t>
            </a:r>
            <a:endParaRPr kumimoji="0" lang="ja-JP" altLang="en-US" b="1" u="none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552220" y="3392996"/>
            <a:ext cx="24495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kumimoji="0" lang="en-US" altLang="ja-JP" b="1" u="none" dirty="0"/>
              <a:t>Y</a:t>
            </a:r>
            <a:r>
              <a:rPr kumimoji="0" lang="ja-JP" altLang="en-US" b="1" u="none" dirty="0"/>
              <a:t>方</a:t>
            </a:r>
            <a:r>
              <a:rPr lang="ja-JP" altLang="en-US" b="1" u="none" dirty="0"/>
              <a:t>向にエンコード</a:t>
            </a:r>
            <a:br>
              <a:rPr lang="en-US" altLang="ja-JP" b="1" u="none" dirty="0"/>
            </a:br>
            <a:r>
              <a:rPr lang="ja-JP" altLang="en-US" b="1" u="none" dirty="0"/>
              <a:t>した位相画像</a:t>
            </a:r>
            <a:endParaRPr kumimoji="0" lang="ja-JP" altLang="en-US" b="1" u="none" dirty="0"/>
          </a:p>
        </p:txBody>
      </p:sp>
      <p:pic>
        <p:nvPicPr>
          <p:cNvPr id="10" name="Picture 9" descr="20cm_movi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063937" y="4208873"/>
            <a:ext cx="2495847" cy="18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屈折矢印 10"/>
          <p:cNvSpPr/>
          <p:nvPr/>
        </p:nvSpPr>
        <p:spPr>
          <a:xfrm rot="16200000" flipH="1">
            <a:off x="4827536" y="3569802"/>
            <a:ext cx="1332148" cy="226123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608004" y="4833156"/>
            <a:ext cx="19810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b="1" u="none" dirty="0"/>
              <a:t>位相情報を合成</a:t>
            </a:r>
            <a:endParaRPr kumimoji="0" lang="ja-JP" altLang="en-US" b="1" u="none" dirty="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914091" y="4185084"/>
            <a:ext cx="461665" cy="204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b="1" u="none" dirty="0"/>
              <a:t>流速ベクトル画像</a:t>
            </a:r>
          </a:p>
        </p:txBody>
      </p:sp>
    </p:spTree>
    <p:extLst>
      <p:ext uri="{BB962C8B-B14F-4D97-AF65-F5344CB8AC3E}">
        <p14:creationId xmlns:p14="http://schemas.microsoft.com/office/powerpoint/2010/main" val="309261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研究目的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ja-JP" altLang="en-US" sz="2800" dirty="0"/>
              <a:t>近年，血管内部の血流速分布の時刻歴を測定できる</a:t>
            </a:r>
            <a:r>
              <a:rPr lang="en-US" altLang="ja-JP" sz="2800" dirty="0">
                <a:solidFill>
                  <a:srgbClr val="008000"/>
                </a:solidFill>
              </a:rPr>
              <a:t>3D cine PC-MR</a:t>
            </a:r>
            <a:r>
              <a:rPr lang="ja-JP" altLang="en-US" sz="2800" dirty="0">
                <a:solidFill>
                  <a:srgbClr val="008000"/>
                </a:solidFill>
              </a:rPr>
              <a:t> </a:t>
            </a:r>
            <a:r>
              <a:rPr lang="en-US" altLang="ja-JP" sz="2800" dirty="0">
                <a:solidFill>
                  <a:srgbClr val="008000"/>
                </a:solidFill>
              </a:rPr>
              <a:t>(4D Flow)</a:t>
            </a:r>
            <a:r>
              <a:rPr lang="ja-JP" altLang="en-US" sz="2800" dirty="0"/>
              <a:t>が開発された．</a:t>
            </a: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 algn="ctr">
              <a:buNone/>
            </a:pPr>
            <a:endParaRPr lang="en-US" altLang="ja-JP" sz="2800" dirty="0"/>
          </a:p>
          <a:p>
            <a:pPr marL="0" indent="0" algn="ctr">
              <a:buNone/>
            </a:pPr>
            <a:endParaRPr lang="en-US" altLang="ja-JP" sz="2400" dirty="0"/>
          </a:p>
          <a:p>
            <a:pPr marL="0" indent="0" algn="ctr">
              <a:buNone/>
            </a:pPr>
            <a:r>
              <a:rPr lang="ja-JP" altLang="en-US" sz="2400" dirty="0"/>
              <a:t>ただし，血流動態は人体各部で様子が異なるため，</a:t>
            </a:r>
            <a:endParaRPr lang="en-US" altLang="ja-JP" sz="2400" dirty="0"/>
          </a:p>
          <a:p>
            <a:pPr marL="0" indent="0" algn="ctr">
              <a:buNone/>
            </a:pPr>
            <a:r>
              <a:rPr lang="ja-JP" altLang="en-US" sz="2400" dirty="0"/>
              <a:t>本発表では</a:t>
            </a:r>
            <a:r>
              <a:rPr lang="ja-JP" altLang="en-US" sz="2400" dirty="0">
                <a:solidFill>
                  <a:srgbClr val="FF00FF"/>
                </a:solidFill>
              </a:rPr>
              <a:t>脳動脈瘤</a:t>
            </a:r>
            <a:r>
              <a:rPr lang="ja-JP" altLang="en-US" sz="2400" dirty="0"/>
              <a:t>に絞って話を進める．</a:t>
            </a: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pic>
        <p:nvPicPr>
          <p:cNvPr id="5" name="Picture 3" descr="C:\Users\aoki\AppData\Local\Temp\IMG_25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524" y="1484784"/>
            <a:ext cx="3384376" cy="2538283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611560" y="4077072"/>
            <a:ext cx="7941698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研究目的：</a:t>
            </a: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ja-JP" sz="2800" dirty="0">
                <a:solidFill>
                  <a:srgbClr val="008000"/>
                </a:solidFill>
              </a:rPr>
              <a:t>4D</a:t>
            </a:r>
            <a:r>
              <a:rPr lang="ja-JP" altLang="en-US" sz="2800" dirty="0">
                <a:solidFill>
                  <a:srgbClr val="008000"/>
                </a:solidFill>
              </a:rPr>
              <a:t> </a:t>
            </a:r>
            <a:r>
              <a:rPr lang="en-US" altLang="ja-JP" sz="2800" dirty="0">
                <a:solidFill>
                  <a:srgbClr val="008000"/>
                </a:solidFill>
              </a:rPr>
              <a:t>Flow</a:t>
            </a:r>
            <a:r>
              <a:rPr lang="ja-JP" altLang="en-US" sz="2800" dirty="0"/>
              <a:t>を用いることにより，</a:t>
            </a:r>
            <a:r>
              <a:rPr lang="ja-JP" altLang="en-US" sz="2800" b="1" u="sng" dirty="0"/>
              <a:t>正確な</a:t>
            </a:r>
            <a:r>
              <a:rPr lang="ja-JP" altLang="en-US" sz="2800" dirty="0"/>
              <a:t>患者固有</a:t>
            </a:r>
            <a:r>
              <a:rPr lang="en-US" altLang="ja-JP" sz="2800" dirty="0"/>
              <a:t>CFD</a:t>
            </a:r>
          </a:p>
          <a:p>
            <a:pPr algn="ctr"/>
            <a:r>
              <a:rPr lang="ja-JP" altLang="en-US" sz="2800" dirty="0"/>
              <a:t>血流解析が実施できるシステムを開発する．</a:t>
            </a:r>
            <a:endParaRPr lang="en-US" altLang="ja-JP" sz="2800" dirty="0"/>
          </a:p>
        </p:txBody>
      </p:sp>
      <p:pic>
        <p:nvPicPr>
          <p:cNvPr id="8" name="pcmr_velocity_ws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50000"/>
          <a:stretch/>
        </p:blipFill>
        <p:spPr>
          <a:xfrm>
            <a:off x="5271262" y="1484784"/>
            <a:ext cx="3585214" cy="2538283"/>
          </a:xfrm>
          <a:prstGeom prst="rect">
            <a:avLst/>
          </a:prstGeom>
        </p:spPr>
      </p:pic>
      <p:sp>
        <p:nvSpPr>
          <p:cNvPr id="6" name="右矢印 5"/>
          <p:cNvSpPr/>
          <p:nvPr/>
        </p:nvSpPr>
        <p:spPr>
          <a:xfrm>
            <a:off x="3779912" y="2708920"/>
            <a:ext cx="144016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864673" y="1893602"/>
            <a:ext cx="12346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8000"/>
                </a:solidFill>
              </a:rPr>
              <a:t>4D Flow</a:t>
            </a:r>
          </a:p>
          <a:p>
            <a:pPr algn="ctr"/>
            <a:r>
              <a:rPr kumimoji="1" lang="ja-JP" altLang="en-US" dirty="0"/>
              <a:t>シーケンス</a:t>
            </a:r>
            <a:endParaRPr kumimoji="1" lang="en-US" altLang="ja-JP" dirty="0"/>
          </a:p>
          <a:p>
            <a:pPr algn="ctr"/>
            <a:r>
              <a:rPr lang="ja-JP" altLang="en-US" dirty="0"/>
              <a:t>で撮影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43329" y="3628525"/>
            <a:ext cx="5565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MRI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063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３次元シネ位相コントラスト磁気共鳴法</a:t>
            </a:r>
            <a:br>
              <a:rPr lang="en-US" altLang="ja-JP" dirty="0"/>
            </a:br>
            <a:r>
              <a:rPr lang="ja-JP" altLang="en-US" dirty="0"/>
              <a:t>（</a:t>
            </a:r>
            <a:r>
              <a:rPr lang="en-US" altLang="ja-JP" dirty="0"/>
              <a:t>3D cine PC MR = 4D Flow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pic>
        <p:nvPicPr>
          <p:cNvPr id="4" name="Picture 1480" descr="図2"/>
          <p:cNvPicPr>
            <a:picLocks noChangeAspect="1" noChangeArrowheads="1"/>
          </p:cNvPicPr>
          <p:nvPr/>
        </p:nvPicPr>
        <p:blipFill>
          <a:blip r:embed="rId3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36663"/>
            <a:ext cx="78867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481"/>
          <p:cNvSpPr txBox="1">
            <a:spLocks noChangeArrowheads="1"/>
          </p:cNvSpPr>
          <p:nvPr/>
        </p:nvSpPr>
        <p:spPr bwMode="auto">
          <a:xfrm>
            <a:off x="5688124" y="5128630"/>
            <a:ext cx="3183372" cy="28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kumimoji="0" lang="en-US" altLang="ja-JP" sz="2000" dirty="0"/>
              <a:t>M. </a:t>
            </a:r>
            <a:r>
              <a:rPr kumimoji="0" lang="en-US" altLang="ja-JP" sz="2000" dirty="0" err="1"/>
              <a:t>Markl</a:t>
            </a:r>
            <a:r>
              <a:rPr kumimoji="0" lang="en-US" altLang="ja-JP" sz="2000" dirty="0"/>
              <a:t> et al. JMRI, (2003)</a:t>
            </a:r>
          </a:p>
        </p:txBody>
      </p:sp>
    </p:spTree>
    <p:extLst>
      <p:ext uri="{BB962C8B-B14F-4D97-AF65-F5344CB8AC3E}">
        <p14:creationId xmlns:p14="http://schemas.microsoft.com/office/powerpoint/2010/main" val="1995771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4D-Flow</a:t>
            </a:r>
            <a:r>
              <a:rPr lang="ja-JP" altLang="en-US" dirty="0"/>
              <a:t>の原理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000" dirty="0">
                <a:latin typeface="ＭＳ Ｐゴシック" charset="-128"/>
              </a:rPr>
              <a:t>撮像シークエンスは</a:t>
            </a:r>
            <a:r>
              <a:rPr lang="en-US" altLang="ja-JP" sz="2000" dirty="0">
                <a:latin typeface="ＭＳ Ｐゴシック" charset="-128"/>
              </a:rPr>
              <a:t>radiofrequency-spoiled gradient-echo</a:t>
            </a:r>
            <a:r>
              <a:rPr lang="ja-JP" altLang="en-US" sz="2000" dirty="0">
                <a:latin typeface="ＭＳ Ｐゴシック" charset="-128"/>
              </a:rPr>
              <a:t>が基本</a:t>
            </a:r>
            <a:endParaRPr lang="en-US" altLang="ja-JP" sz="2000" dirty="0">
              <a:latin typeface="ＭＳ Ｐゴシック" charset="-128"/>
            </a:endParaRPr>
          </a:p>
          <a:p>
            <a:r>
              <a:rPr lang="ja-JP" altLang="en-US" sz="2000" dirty="0">
                <a:latin typeface="ＭＳ Ｐゴシック" charset="-128"/>
              </a:rPr>
              <a:t>３軸全てに速度エンコード（時間軸と合わせて４次元データ）</a:t>
            </a:r>
            <a:endParaRPr lang="en-US" altLang="ja-JP" sz="2000" dirty="0">
              <a:latin typeface="ＭＳ Ｐゴシック" charset="-128"/>
            </a:endParaRPr>
          </a:p>
          <a:p>
            <a:r>
              <a:rPr lang="en-US" altLang="ja-JP" sz="2000" dirty="0">
                <a:latin typeface="ＭＳ Ｐゴシック" charset="-128"/>
              </a:rPr>
              <a:t>Segmented k-space</a:t>
            </a:r>
            <a:r>
              <a:rPr lang="ja-JP" altLang="en-US" sz="2000" dirty="0">
                <a:latin typeface="ＭＳ Ｐゴシック" charset="-128"/>
              </a:rPr>
              <a:t>でデータ収集</a:t>
            </a:r>
            <a:endParaRPr lang="en-US" altLang="ja-JP" sz="2000" dirty="0">
              <a:latin typeface="ＭＳ Ｐゴシック" charset="-128"/>
            </a:endParaRPr>
          </a:p>
          <a:p>
            <a:r>
              <a:rPr lang="ja-JP" altLang="en-US" sz="2000" dirty="0">
                <a:latin typeface="ＭＳ Ｐゴシック" charset="-128"/>
              </a:rPr>
              <a:t>心電図に同期させてデータ収集</a:t>
            </a:r>
            <a:endParaRPr lang="en-US" altLang="ja-JP" sz="2000" dirty="0">
              <a:latin typeface="ＭＳ Ｐゴシック" charset="-128"/>
            </a:endParaRPr>
          </a:p>
          <a:p>
            <a:r>
              <a:rPr lang="ja-JP" altLang="en-US" sz="2000" dirty="0">
                <a:latin typeface="ＭＳ Ｐゴシック" charset="-128"/>
              </a:rPr>
              <a:t>時間分解能は </a:t>
            </a:r>
            <a:r>
              <a:rPr lang="en-US" altLang="ja-JP" sz="2000" dirty="0">
                <a:latin typeface="ＭＳ Ｐゴシック" charset="-128"/>
              </a:rPr>
              <a:t>4*4*TR</a:t>
            </a:r>
          </a:p>
          <a:p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grpSp>
        <p:nvGrpSpPr>
          <p:cNvPr id="5" name="Group 1489"/>
          <p:cNvGrpSpPr>
            <a:grpSpLocks/>
          </p:cNvGrpSpPr>
          <p:nvPr/>
        </p:nvGrpSpPr>
        <p:grpSpPr bwMode="auto">
          <a:xfrm>
            <a:off x="971600" y="2276872"/>
            <a:ext cx="7167562" cy="4019550"/>
            <a:chOff x="378" y="1788"/>
            <a:chExt cx="4515" cy="2532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1704" y="2619"/>
              <a:ext cx="2786" cy="361"/>
              <a:chOff x="1077" y="2160"/>
              <a:chExt cx="3647" cy="504"/>
            </a:xfrm>
          </p:grpSpPr>
          <p:grpSp>
            <p:nvGrpSpPr>
              <p:cNvPr id="1118" name="Group 8"/>
              <p:cNvGrpSpPr>
                <a:grpSpLocks/>
              </p:cNvGrpSpPr>
              <p:nvPr/>
            </p:nvGrpSpPr>
            <p:grpSpPr bwMode="auto">
              <a:xfrm>
                <a:off x="1077" y="2160"/>
                <a:ext cx="548" cy="504"/>
                <a:chOff x="1065" y="2340"/>
                <a:chExt cx="548" cy="504"/>
              </a:xfrm>
            </p:grpSpPr>
            <p:sp>
              <p:nvSpPr>
                <p:cNvPr id="1420" name="Line 9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21" name="Rectangle 10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422" name="Line 11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23" name="Line 12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24" name="Line 13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25" name="Line 14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26" name="Line 15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27" name="Line 16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28" name="Line 17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29" name="Line 18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30" name="Line 19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31" name="Line 20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32" name="Line 21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33" name="Line 22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34" name="Line 23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35" name="Line 24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36" name="Line 25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37" name="Line 26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38" name="Line 27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39" name="Line 28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40" name="Line 29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41" name="Line 30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42" name="Line 31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43" name="Line 32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44" name="Line 3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45" name="Line 34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46" name="Line 3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47" name="Line 36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48" name="Line 3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49" name="Line 38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50" name="Line 3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51" name="Line 4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52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53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54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55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56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57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58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59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60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61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62" name="Line 51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63" name="Line 52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64" name="Line 53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65" name="Line 54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66" name="Line 55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67" name="Line 56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68" name="Line 57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69" name="Line 58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70" name="Line 59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71" name="Line 60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72" name="Line 61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73" name="Line 62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74" name="Line 63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75" name="Line 64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76" name="Line 65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77" name="Line 66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78" name="Line 67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119" name="Group 68"/>
              <p:cNvGrpSpPr>
                <a:grpSpLocks/>
              </p:cNvGrpSpPr>
              <p:nvPr/>
            </p:nvGrpSpPr>
            <p:grpSpPr bwMode="auto">
              <a:xfrm>
                <a:off x="1663" y="2160"/>
                <a:ext cx="548" cy="504"/>
                <a:chOff x="1065" y="2340"/>
                <a:chExt cx="548" cy="504"/>
              </a:xfrm>
            </p:grpSpPr>
            <p:sp>
              <p:nvSpPr>
                <p:cNvPr id="1361" name="Line 69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62" name="Rectangle 70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363" name="Line 71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64" name="Line 72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65" name="Line 73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66" name="Line 74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67" name="Line 75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68" name="Line 76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69" name="Line 77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70" name="Line 78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71" name="Line 79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72" name="Line 80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73" name="Line 81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74" name="Line 82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75" name="Line 83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76" name="Line 84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77" name="Line 85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78" name="Line 86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79" name="Line 87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80" name="Line 88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81" name="Line 89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82" name="Line 90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83" name="Line 91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84" name="Line 92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85" name="Line 9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86" name="Line 94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87" name="Line 9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88" name="Line 96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89" name="Line 9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90" name="Line 98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91" name="Line 9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92" name="Line 10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93" name="Line 10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94" name="Line 102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95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96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97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98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99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00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01" name="Line 109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02" name="Line 110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03" name="Line 111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04" name="Line 112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05" name="Line 113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06" name="Line 114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07" name="Line 115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08" name="Line 116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09" name="Line 117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10" name="Line 118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11" name="Line 119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12" name="Line 120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13" name="Line 121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14" name="Line 122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15" name="Line 123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16" name="Line 124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17" name="Line 125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18" name="Line 126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19" name="Line 127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120" name="Group 128"/>
              <p:cNvGrpSpPr>
                <a:grpSpLocks/>
              </p:cNvGrpSpPr>
              <p:nvPr/>
            </p:nvGrpSpPr>
            <p:grpSpPr bwMode="auto">
              <a:xfrm>
                <a:off x="2243" y="2160"/>
                <a:ext cx="548" cy="504"/>
                <a:chOff x="1065" y="2340"/>
                <a:chExt cx="548" cy="504"/>
              </a:xfrm>
            </p:grpSpPr>
            <p:sp>
              <p:nvSpPr>
                <p:cNvPr id="1302" name="Line 129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03" name="Rectangle 130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304" name="Line 131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05" name="Line 132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06" name="Line 133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07" name="Line 134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08" name="Line 135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09" name="Line 136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10" name="Line 137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11" name="Line 138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12" name="Line 139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13" name="Line 140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14" name="Line 141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15" name="Line 142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16" name="Line 143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17" name="Line 144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18" name="Line 145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19" name="Line 146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0" name="Line 147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1" name="Line 148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2" name="Line 149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3" name="Line 150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4" name="Line 151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5" name="Line 152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6" name="Line 15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7" name="Line 154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8" name="Line 15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9" name="Line 156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30" name="Line 15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31" name="Line 158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32" name="Line 15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33" name="Line 16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34" name="Line 16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35" name="Line 162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36" name="Line 163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37" name="Line 164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38" name="Line 165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39" name="Line 166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40" name="Line 167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41" name="Line 168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42" name="Line 169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43" name="Line 170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44" name="Line 171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45" name="Line 172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46" name="Line 173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47" name="Line 174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48" name="Line 175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49" name="Line 176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50" name="Line 177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51" name="Line 178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52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53" name="Line 180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54" name="Line 181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55" name="Line 182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56" name="Line 183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57" name="Line 184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58" name="Line 185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59" name="Line 186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60" name="Line 187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121" name="Group 188"/>
              <p:cNvGrpSpPr>
                <a:grpSpLocks/>
              </p:cNvGrpSpPr>
              <p:nvPr/>
            </p:nvGrpSpPr>
            <p:grpSpPr bwMode="auto">
              <a:xfrm>
                <a:off x="3598" y="2160"/>
                <a:ext cx="548" cy="504"/>
                <a:chOff x="1065" y="2340"/>
                <a:chExt cx="548" cy="504"/>
              </a:xfrm>
            </p:grpSpPr>
            <p:sp>
              <p:nvSpPr>
                <p:cNvPr id="1243" name="Line 189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44" name="Rectangle 190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245" name="Line 191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46" name="Line 192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47" name="Line 193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48" name="Line 194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49" name="Line 195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0" name="Line 196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1" name="Line 197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2" name="Line 198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3" name="Line 199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4" name="Line 200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5" name="Line 201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6" name="Line 202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7" name="Line 203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8" name="Line 204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9" name="Line 205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0" name="Line 206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1" name="Line 207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2" name="Line 208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3" name="Line 209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4" name="Line 210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5" name="Line 211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6" name="Line 212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7" name="Line 21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8" name="Line 214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9" name="Line 21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0" name="Line 216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1" name="Line 21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2" name="Line 218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3" name="Line 21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4" name="Line 22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5" name="Line 22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6" name="Line 222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7" name="Line 223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8" name="Line 224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9" name="Line 225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0" name="Line 226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1" name="Line 227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2" name="Line 228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3" name="Line 229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4" name="Line 230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5" name="Line 231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6" name="Line 232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7" name="Line 233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8" name="Line 234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9" name="Line 235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90" name="Line 236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91" name="Line 237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92" name="Line 238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93" name="Line 239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94" name="Line 240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95" name="Line 241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96" name="Line 242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97" name="Line 243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98" name="Line 244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99" name="Line 245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00" name="Line 246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01" name="Line 247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122" name="Group 248"/>
              <p:cNvGrpSpPr>
                <a:grpSpLocks/>
              </p:cNvGrpSpPr>
              <p:nvPr/>
            </p:nvGrpSpPr>
            <p:grpSpPr bwMode="auto">
              <a:xfrm>
                <a:off x="3016" y="2160"/>
                <a:ext cx="548" cy="504"/>
                <a:chOff x="1065" y="2340"/>
                <a:chExt cx="548" cy="504"/>
              </a:xfrm>
            </p:grpSpPr>
            <p:sp>
              <p:nvSpPr>
                <p:cNvPr id="1184" name="Line 249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85" name="Rectangle 250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186" name="Line 251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87" name="Line 252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88" name="Line 253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89" name="Line 254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90" name="Line 255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91" name="Line 256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92" name="Line 257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93" name="Line 258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94" name="Line 259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95" name="Line 260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96" name="Line 261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97" name="Line 262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98" name="Line 263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99" name="Line 264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00" name="Line 265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01" name="Line 266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02" name="Line 267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03" name="Line 268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04" name="Line 269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05" name="Line 270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06" name="Line 271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07" name="Line 272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08" name="Line 27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09" name="Line 274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0" name="Line 27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1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2" name="Line 27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3" name="Line 278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4" name="Line 27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5" name="Line 28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6" name="Line 28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7" name="Line 282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8" name="Line 283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9" name="Line 284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0" name="Line 285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1" name="Line 286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2" name="Line 287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3" name="Line 288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4" name="Line 289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5" name="Line 290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6" name="Line 291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7" name="Line 292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8" name="Line 293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9" name="Line 294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0" name="Line 295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1" name="Line 296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2" name="Line 297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3" name="Line 298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4" name="Line 299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5" name="Line 300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6" name="Line 301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7" name="Line 302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8" name="Line 303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9" name="Line 304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40" name="Line 305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41" name="Line 306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42" name="Line 307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123" name="Group 308"/>
              <p:cNvGrpSpPr>
                <a:grpSpLocks/>
              </p:cNvGrpSpPr>
              <p:nvPr/>
            </p:nvGrpSpPr>
            <p:grpSpPr bwMode="auto">
              <a:xfrm>
                <a:off x="4176" y="2160"/>
                <a:ext cx="548" cy="504"/>
                <a:chOff x="1065" y="2340"/>
                <a:chExt cx="548" cy="504"/>
              </a:xfrm>
            </p:grpSpPr>
            <p:sp>
              <p:nvSpPr>
                <p:cNvPr id="1125" name="Line 309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26" name="Rectangle 310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127" name="Line 311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28" name="Line 312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29" name="Line 313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0" name="Line 314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1" name="Line 315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2" name="Line 316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3" name="Line 317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4" name="Line 318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5" name="Line 319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6" name="Line 320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7" name="Line 321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8" name="Line 322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9" name="Line 323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0" name="Line 324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1" name="Line 325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2" name="Line 326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3" name="Line 327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4" name="Line 328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5" name="Line 329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6" name="Line 330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7" name="Line 331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8" name="Line 332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9" name="Line 33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0" name="Line 334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1" name="Line 33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2" name="Line 336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3" name="Line 33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4" name="Line 338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5" name="Line 33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6" name="Line 34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7" name="Line 34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8" name="Line 342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9" name="Line 343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0" name="Line 344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1" name="Line 345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2" name="Line 346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3" name="Line 347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4" name="Line 348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5" name="Line 349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6" name="Line 350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7" name="Line 351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8" name="Line 352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9" name="Line 353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0" name="Line 354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1" name="Line 355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2" name="Line 356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3" name="Line 357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4" name="Line 358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5" name="Line 359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6" name="Line 360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7" name="Line 361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8" name="Line 362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9" name="Line 363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80" name="Line 364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81" name="Line 365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82" name="Line 366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83" name="Line 367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1124" name="Text Box 368"/>
              <p:cNvSpPr txBox="1">
                <a:spLocks noChangeArrowheads="1"/>
              </p:cNvSpPr>
              <p:nvPr/>
            </p:nvSpPr>
            <p:spPr bwMode="auto">
              <a:xfrm>
                <a:off x="2736" y="2261"/>
                <a:ext cx="274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ja-JP" altLang="en-US" sz="2400" b="1"/>
                  <a:t>～</a:t>
                </a:r>
              </a:p>
            </p:txBody>
          </p:sp>
        </p:grpSp>
        <p:grpSp>
          <p:nvGrpSpPr>
            <p:cNvPr id="7" name="Group 369"/>
            <p:cNvGrpSpPr>
              <a:grpSpLocks/>
            </p:cNvGrpSpPr>
            <p:nvPr/>
          </p:nvGrpSpPr>
          <p:grpSpPr bwMode="auto">
            <a:xfrm>
              <a:off x="1704" y="3058"/>
              <a:ext cx="2786" cy="361"/>
              <a:chOff x="1077" y="2160"/>
              <a:chExt cx="3647" cy="504"/>
            </a:xfrm>
          </p:grpSpPr>
          <p:grpSp>
            <p:nvGrpSpPr>
              <p:cNvPr id="757" name="Group 370"/>
              <p:cNvGrpSpPr>
                <a:grpSpLocks/>
              </p:cNvGrpSpPr>
              <p:nvPr/>
            </p:nvGrpSpPr>
            <p:grpSpPr bwMode="auto">
              <a:xfrm>
                <a:off x="1077" y="2160"/>
                <a:ext cx="548" cy="504"/>
                <a:chOff x="1065" y="2340"/>
                <a:chExt cx="548" cy="504"/>
              </a:xfrm>
            </p:grpSpPr>
            <p:sp>
              <p:nvSpPr>
                <p:cNvPr id="1059" name="Line 371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60" name="Rectangle 372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061" name="Line 373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62" name="Line 374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63" name="Line 375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64" name="Line 376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65" name="Line 377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66" name="Line 378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67" name="Line 379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68" name="Line 380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69" name="Line 381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0" name="Line 382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1" name="Line 383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2" name="Line 384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3" name="Line 385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4" name="Line 386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5" name="Line 387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6" name="Line 388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7" name="Line 389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8" name="Line 390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9" name="Line 391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0" name="Line 392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1" name="Line 393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2" name="Line 394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3" name="Line 39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4" name="Line 396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5" name="Line 39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6" name="Line 398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7" name="Line 39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8" name="Line 40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9" name="Line 40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90" name="Line 402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91" name="Line 40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92" name="Line 404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93" name="Line 405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94" name="Line 406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95" name="Line 407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96" name="Line 408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97" name="Line 409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98" name="Line 410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99" name="Line 411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00" name="Line 412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01" name="Line 413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02" name="Line 414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03" name="Line 415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04" name="Line 416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05" name="Line 417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06" name="Line 418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07" name="Line 419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08" name="Line 420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09" name="Line 421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10" name="Line 422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11" name="Line 423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12" name="Line 424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13" name="Line 425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14" name="Line 426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15" name="Line 427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16" name="Line 428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17" name="Line 429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58" name="Group 430"/>
              <p:cNvGrpSpPr>
                <a:grpSpLocks/>
              </p:cNvGrpSpPr>
              <p:nvPr/>
            </p:nvGrpSpPr>
            <p:grpSpPr bwMode="auto">
              <a:xfrm>
                <a:off x="1663" y="2160"/>
                <a:ext cx="548" cy="504"/>
                <a:chOff x="1065" y="2340"/>
                <a:chExt cx="548" cy="504"/>
              </a:xfrm>
            </p:grpSpPr>
            <p:sp>
              <p:nvSpPr>
                <p:cNvPr id="1000" name="Line 431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1" name="Rectangle 432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002" name="Line 433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3" name="Line 434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4" name="Line 435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5" name="Line 436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6" name="Line 437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7" name="Line 438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8" name="Line 439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9" name="Line 440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0" name="Line 441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1" name="Line 442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2" name="Line 443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3" name="Line 444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4" name="Line 445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5" name="Line 446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6" name="Line 447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7" name="Line 448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8" name="Line 449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9" name="Line 450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0" name="Line 451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1" name="Line 452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2" name="Line 453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3" name="Line 454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4" name="Line 45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5" name="Line 456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6" name="Line 45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7" name="Line 458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8" name="Line 45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9" name="Line 46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0" name="Line 46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1" name="Line 462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2" name="Line 46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3" name="Line 464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4" name="Line 465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5" name="Line 466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6" name="Line 467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7" name="Line 468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8" name="Line 469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9" name="Line 470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0" name="Line 471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1" name="Line 472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2" name="Line 473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3" name="Line 474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4" name="Line 475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5" name="Line 476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6" name="Line 477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7" name="Line 478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8" name="Line 479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9" name="Line 480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0" name="Line 481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1" name="Line 482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2" name="Line 483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3" name="Line 484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4" name="Line 485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5" name="Line 486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6" name="Line 487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7" name="Line 488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8" name="Line 489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59" name="Group 490"/>
              <p:cNvGrpSpPr>
                <a:grpSpLocks/>
              </p:cNvGrpSpPr>
              <p:nvPr/>
            </p:nvGrpSpPr>
            <p:grpSpPr bwMode="auto">
              <a:xfrm>
                <a:off x="2243" y="2160"/>
                <a:ext cx="548" cy="504"/>
                <a:chOff x="1065" y="2340"/>
                <a:chExt cx="548" cy="504"/>
              </a:xfrm>
            </p:grpSpPr>
            <p:sp>
              <p:nvSpPr>
                <p:cNvPr id="941" name="Line 491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2" name="Rectangle 492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43" name="Line 493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4" name="Line 494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5" name="Line 495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6" name="Line 496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7" name="Line 497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8" name="Line 498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9" name="Line 499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0" name="Line 500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1" name="Line 501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2" name="Line 502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3" name="Line 503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4" name="Line 504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5" name="Line 505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6" name="Line 506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7" name="Line 507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8" name="Line 508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9" name="Line 509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0" name="Line 510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1" name="Line 511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2" name="Line 512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3" name="Line 513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4" name="Line 514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5" name="Line 51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6" name="Line 516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7" name="Line 51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8" name="Line 518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9" name="Line 51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0" name="Line 52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1" name="Line 52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2" name="Line 522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3" name="Line 52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4" name="Line 524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5" name="Line 525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6" name="Line 526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7" name="Line 527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8" name="Line 528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9" name="Line 529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0" name="Line 530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1" name="Line 531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2" name="Line 532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3" name="Line 533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4" name="Line 534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5" name="Line 535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6" name="Line 536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7" name="Line 537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8" name="Line 538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9" name="Line 539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0" name="Line 540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1" name="Line 541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2" name="Line 542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3" name="Line 543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4" name="Line 544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5" name="Line 545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6" name="Line 546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7" name="Line 547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8" name="Line 548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9" name="Line 549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60" name="Group 550"/>
              <p:cNvGrpSpPr>
                <a:grpSpLocks/>
              </p:cNvGrpSpPr>
              <p:nvPr/>
            </p:nvGrpSpPr>
            <p:grpSpPr bwMode="auto">
              <a:xfrm>
                <a:off x="3598" y="2160"/>
                <a:ext cx="548" cy="504"/>
                <a:chOff x="1065" y="2340"/>
                <a:chExt cx="548" cy="504"/>
              </a:xfrm>
            </p:grpSpPr>
            <p:sp>
              <p:nvSpPr>
                <p:cNvPr id="882" name="Line 551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3" name="Rectangle 552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884" name="Line 553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5" name="Line 554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6" name="Line 555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7" name="Line 556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8" name="Line 557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9" name="Line 558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0" name="Line 559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1" name="Line 560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2" name="Line 561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3" name="Line 562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4" name="Line 563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5" name="Line 564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6" name="Line 565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7" name="Line 566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8" name="Line 567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9" name="Line 568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0" name="Line 569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1" name="Line 570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2" name="Line 571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3" name="Line 572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4" name="Line 573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5" name="Line 574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6" name="Line 57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7" name="Line 576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8" name="Line 57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9" name="Line 578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0" name="Line 57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1" name="Line 58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2" name="Line 58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3" name="Line 582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4" name="Line 58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5" name="Line 584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6" name="Line 585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7" name="Line 586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8" name="Line 587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9" name="Line 588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0" name="Line 589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1" name="Line 590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2" name="Line 591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3" name="Line 592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4" name="Line 593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5" name="Line 594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6" name="Line 595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7" name="Line 596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8" name="Line 597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9" name="Line 598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0" name="Line 599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1" name="Line 600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2" name="Line 601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3" name="Line 602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4" name="Line 603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5" name="Line 604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6" name="Line 605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7" name="Line 606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8" name="Line 607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9" name="Line 608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0" name="Line 609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61" name="Group 610"/>
              <p:cNvGrpSpPr>
                <a:grpSpLocks/>
              </p:cNvGrpSpPr>
              <p:nvPr/>
            </p:nvGrpSpPr>
            <p:grpSpPr bwMode="auto">
              <a:xfrm>
                <a:off x="3016" y="2160"/>
                <a:ext cx="548" cy="504"/>
                <a:chOff x="1065" y="2340"/>
                <a:chExt cx="548" cy="504"/>
              </a:xfrm>
            </p:grpSpPr>
            <p:sp>
              <p:nvSpPr>
                <p:cNvPr id="823" name="Line 611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4" name="Rectangle 612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825" name="Line 613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6" name="Line 614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7" name="Line 615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8" name="Line 616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9" name="Line 617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0" name="Line 618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1" name="Line 619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2" name="Line 620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3" name="Line 621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4" name="Line 622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5" name="Line 623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6" name="Line 624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7" name="Line 625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8" name="Line 626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9" name="Line 627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0" name="Line 628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1" name="Line 629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2" name="Line 630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3" name="Line 631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4" name="Line 632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5" name="Line 633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6" name="Line 634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7" name="Line 63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8" name="Line 636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9" name="Line 63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0" name="Line 638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1" name="Line 63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2" name="Line 64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3" name="Line 64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4" name="Line 642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5" name="Line 64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6" name="Line 644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7" name="Line 645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8" name="Line 646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9" name="Line 647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0" name="Line 648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1" name="Line 649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2" name="Line 650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3" name="Line 651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4" name="Line 652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5" name="Line 653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6" name="Line 654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7" name="Line 655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8" name="Line 656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9" name="Line 657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0" name="Line 658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1" name="Line 659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2" name="Line 660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3" name="Line 661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4" name="Line 662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5" name="Line 663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6" name="Line 664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7" name="Line 665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8" name="Line 666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9" name="Line 667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0" name="Line 668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1" name="Line 669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62" name="Group 670"/>
              <p:cNvGrpSpPr>
                <a:grpSpLocks/>
              </p:cNvGrpSpPr>
              <p:nvPr/>
            </p:nvGrpSpPr>
            <p:grpSpPr bwMode="auto">
              <a:xfrm>
                <a:off x="4176" y="2160"/>
                <a:ext cx="548" cy="504"/>
                <a:chOff x="1065" y="2340"/>
                <a:chExt cx="548" cy="504"/>
              </a:xfrm>
            </p:grpSpPr>
            <p:sp>
              <p:nvSpPr>
                <p:cNvPr id="764" name="Line 671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65" name="Rectangle 672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66" name="Line 673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67" name="Line 674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68" name="Line 675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69" name="Line 676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0" name="Line 677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1" name="Line 678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2" name="Line 679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3" name="Line 680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4" name="Line 681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5" name="Line 682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6" name="Line 683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7" name="Line 684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8" name="Line 685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9" name="Line 686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0" name="Line 687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1" name="Line 688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2" name="Line 689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3" name="Line 690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4" name="Line 691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5" name="Line 692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6" name="Line 693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7" name="Line 694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8" name="Line 69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9" name="Line 696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0" name="Line 69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1" name="Line 698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2" name="Line 69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3" name="Line 70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4" name="Line 70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5" name="Line 702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6" name="Line 70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7" name="Line 704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8" name="Line 705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9" name="Line 706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0" name="Line 707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1" name="Line 708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2" name="Line 709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3" name="Line 710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4" name="Line 711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5" name="Line 712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6" name="Line 713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7" name="Line 714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8" name="Line 715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9" name="Line 716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0" name="Line 717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1" name="Line 718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2" name="Line 719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3" name="Line 720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4" name="Line 721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5" name="Line 722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6" name="Line 723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7" name="Line 724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8" name="Line 725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9" name="Line 726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0" name="Line 727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1" name="Line 728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2" name="Line 729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763" name="Text Box 730"/>
              <p:cNvSpPr txBox="1">
                <a:spLocks noChangeArrowheads="1"/>
              </p:cNvSpPr>
              <p:nvPr/>
            </p:nvSpPr>
            <p:spPr bwMode="auto">
              <a:xfrm>
                <a:off x="2736" y="2262"/>
                <a:ext cx="274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ja-JP" altLang="en-US" sz="2400" b="1"/>
                  <a:t>～</a:t>
                </a:r>
              </a:p>
            </p:txBody>
          </p:sp>
        </p:grpSp>
        <p:grpSp>
          <p:nvGrpSpPr>
            <p:cNvPr id="8" name="Group 731"/>
            <p:cNvGrpSpPr>
              <a:grpSpLocks/>
            </p:cNvGrpSpPr>
            <p:nvPr/>
          </p:nvGrpSpPr>
          <p:grpSpPr bwMode="auto">
            <a:xfrm>
              <a:off x="1704" y="2185"/>
              <a:ext cx="2786" cy="361"/>
              <a:chOff x="1077" y="2160"/>
              <a:chExt cx="3647" cy="504"/>
            </a:xfrm>
          </p:grpSpPr>
          <p:grpSp>
            <p:nvGrpSpPr>
              <p:cNvPr id="396" name="Group 732"/>
              <p:cNvGrpSpPr>
                <a:grpSpLocks/>
              </p:cNvGrpSpPr>
              <p:nvPr/>
            </p:nvGrpSpPr>
            <p:grpSpPr bwMode="auto">
              <a:xfrm>
                <a:off x="1077" y="2160"/>
                <a:ext cx="548" cy="504"/>
                <a:chOff x="1065" y="2340"/>
                <a:chExt cx="548" cy="504"/>
              </a:xfrm>
            </p:grpSpPr>
            <p:sp>
              <p:nvSpPr>
                <p:cNvPr id="698" name="Line 733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99" name="Rectangle 734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00" name="Line 735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01" name="Line 736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02" name="Line 737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03" name="Line 738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04" name="Line 739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05" name="Line 740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06" name="Line 741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07" name="Line 742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08" name="Line 743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09" name="Line 744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10" name="Line 745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11" name="Line 746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12" name="Line 747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13" name="Line 748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14" name="Line 749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15" name="Line 750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16" name="Line 751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17" name="Line 752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18" name="Line 753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19" name="Line 754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0" name="Line 755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1" name="Line 756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2" name="Line 75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3" name="Line 758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4" name="Line 75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5" name="Line 76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6" name="Line 76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7" name="Line 762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8" name="Line 76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9" name="Line 764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0" name="Line 76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1" name="Line 766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2" name="Line 767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3" name="Line 768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4" name="Line 769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5" name="Line 770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6" name="Line 771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7" name="Line 772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8" name="Line 773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9" name="Line 774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0" name="Line 775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1" name="Line 776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2" name="Line 777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3" name="Line 778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4" name="Line 779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5" name="Line 780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6" name="Line 781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7" name="Line 782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8" name="Line 783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9" name="Line 784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50" name="Line 785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51" name="Line 786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52" name="Line 787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53" name="Line 788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54" name="Line 789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55" name="Line 790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56" name="Line 791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97" name="Group 792"/>
              <p:cNvGrpSpPr>
                <a:grpSpLocks/>
              </p:cNvGrpSpPr>
              <p:nvPr/>
            </p:nvGrpSpPr>
            <p:grpSpPr bwMode="auto">
              <a:xfrm>
                <a:off x="1663" y="2160"/>
                <a:ext cx="548" cy="504"/>
                <a:chOff x="1065" y="2340"/>
                <a:chExt cx="548" cy="504"/>
              </a:xfrm>
            </p:grpSpPr>
            <p:sp>
              <p:nvSpPr>
                <p:cNvPr id="639" name="Line 793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40" name="Rectangle 794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41" name="Line 795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42" name="Line 796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43" name="Line 797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44" name="Line 798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45" name="Line 799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46" name="Line 800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47" name="Line 801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48" name="Line 802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49" name="Line 803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50" name="Line 804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51" name="Line 805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52" name="Line 806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53" name="Line 807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54" name="Line 808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55" name="Line 809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56" name="Line 810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57" name="Line 811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58" name="Line 812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59" name="Line 813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0" name="Line 814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1" name="Line 815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2" name="Line 816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3" name="Line 81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4" name="Line 818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5" name="Line 81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6" name="Line 82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7" name="Line 82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8" name="Line 822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9" name="Line 82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70" name="Line 824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71" name="Line 82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72" name="Line 826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73" name="Line 827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74" name="Line 828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75" name="Line 829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76" name="Line 830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77" name="Line 831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78" name="Line 832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79" name="Line 833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80" name="Line 834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81" name="Line 835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82" name="Line 836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83" name="Line 837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84" name="Line 838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85" name="Line 839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86" name="Line 840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87" name="Line 841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88" name="Line 842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89" name="Line 843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90" name="Line 844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91" name="Line 845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92" name="Line 846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93" name="Line 847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94" name="Line 848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95" name="Line 849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96" name="Line 850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97" name="Line 851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98" name="Group 852"/>
              <p:cNvGrpSpPr>
                <a:grpSpLocks/>
              </p:cNvGrpSpPr>
              <p:nvPr/>
            </p:nvGrpSpPr>
            <p:grpSpPr bwMode="auto">
              <a:xfrm>
                <a:off x="2243" y="2160"/>
                <a:ext cx="548" cy="504"/>
                <a:chOff x="1065" y="2340"/>
                <a:chExt cx="548" cy="504"/>
              </a:xfrm>
            </p:grpSpPr>
            <p:sp>
              <p:nvSpPr>
                <p:cNvPr id="580" name="Line 853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1" name="Rectangle 854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82" name="Line 855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3" name="Line 856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4" name="Line 857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5" name="Line 858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6" name="Line 859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7" name="Line 860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8" name="Line 861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9" name="Line 862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0" name="Line 863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1" name="Line 864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2" name="Line 865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3" name="Line 866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4" name="Line 867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5" name="Line 868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6" name="Line 869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7" name="Line 870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8" name="Line 871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9" name="Line 872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0" name="Line 873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1" name="Line 874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2" name="Line 875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3" name="Line 876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4" name="Line 87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" name="Line 878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6" name="Line 87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7" name="Line 88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8" name="Line 88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9" name="Line 882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0" name="Line 88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1" name="Line 884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2" name="Line 88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3" name="Line 886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4" name="Line 887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5" name="Line 888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6" name="Line 889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7" name="Line 890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8" name="Line 891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9" name="Line 892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0" name="Line 893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1" name="Line 894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2" name="Line 895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3" name="Line 896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4" name="Line 897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" name="Line 898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6" name="Line 899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7" name="Line 900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8" name="Line 901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9" name="Line 902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0" name="Line 903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1" name="Line 904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2" name="Line 905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3" name="Line 906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4" name="Line 907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5" name="Line 908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6" name="Line 909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7" name="Line 910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8" name="Line 911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99" name="Group 912"/>
              <p:cNvGrpSpPr>
                <a:grpSpLocks/>
              </p:cNvGrpSpPr>
              <p:nvPr/>
            </p:nvGrpSpPr>
            <p:grpSpPr bwMode="auto">
              <a:xfrm>
                <a:off x="3598" y="2160"/>
                <a:ext cx="548" cy="504"/>
                <a:chOff x="1065" y="2340"/>
                <a:chExt cx="548" cy="504"/>
              </a:xfrm>
            </p:grpSpPr>
            <p:sp>
              <p:nvSpPr>
                <p:cNvPr id="521" name="Line 913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2" name="Rectangle 914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23" name="Line 915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4" name="Line 916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5" name="Line 917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6" name="Line 918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7" name="Line 919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8" name="Line 920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9" name="Line 921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0" name="Line 922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1" name="Line 923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2" name="Line 924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3" name="Line 925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4" name="Line 926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5" name="Line 927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6" name="Line 928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7" name="Line 929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8" name="Line 930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9" name="Line 931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0" name="Line 932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1" name="Line 933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2" name="Line 934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3" name="Line 935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4" name="Line 936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5" name="Line 93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6" name="Line 938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7" name="Line 93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8" name="Line 94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9" name="Line 94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0" name="Line 942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1" name="Line 94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2" name="Line 944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3" name="Line 94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4" name="Line 946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5" name="Line 947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6" name="Line 948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7" name="Line 949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8" name="Line 950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9" name="Line 951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0" name="Line 952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1" name="Line 953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2" name="Line 954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3" name="Line 955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4" name="Line 956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5" name="Line 957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6" name="Line 958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7" name="Line 959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8" name="Line 960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9" name="Line 961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0" name="Line 962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1" name="Line 963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2" name="Line 964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3" name="Line 965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4" name="Line 966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5" name="Line 967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6" name="Line 968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7" name="Line 969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8" name="Line 970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9" name="Line 971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00" name="Group 972"/>
              <p:cNvGrpSpPr>
                <a:grpSpLocks/>
              </p:cNvGrpSpPr>
              <p:nvPr/>
            </p:nvGrpSpPr>
            <p:grpSpPr bwMode="auto">
              <a:xfrm>
                <a:off x="3016" y="2160"/>
                <a:ext cx="548" cy="504"/>
                <a:chOff x="1065" y="2340"/>
                <a:chExt cx="548" cy="504"/>
              </a:xfrm>
            </p:grpSpPr>
            <p:sp>
              <p:nvSpPr>
                <p:cNvPr id="462" name="Line 973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3" name="Rectangle 974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64" name="Line 975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5" name="Line 976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6" name="Line 977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7" name="Line 978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8" name="Line 979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9" name="Line 980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0" name="Line 981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1" name="Line 982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2" name="Line 983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3" name="Line 984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4" name="Line 985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5" name="Line 986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6" name="Line 987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7" name="Line 988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8" name="Line 989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9" name="Line 990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0" name="Line 991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1" name="Line 992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2" name="Line 993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3" name="Line 994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4" name="Line 995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5" name="Line 996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6" name="Line 99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7" name="Line 998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8" name="Line 99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9" name="Line 100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0" name="Line 100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1" name="Line 1002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2" name="Line 100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3" name="Line 1004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4" name="Line 100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5" name="Line 1006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6" name="Line 1007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7" name="Line 1008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8" name="Line 1009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9" name="Line 1010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0" name="Line 1011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1" name="Line 1012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2" name="Line 1013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3" name="Line 1014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4" name="Line 1015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5" name="Line 1016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6" name="Line 1017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7" name="Line 1018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8" name="Line 1019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9" name="Line 1020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0" name="Line 1021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1" name="Line 1022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2" name="Line 1023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3" name="Line 1024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4" name="Line 1025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5" name="Line 1026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6" name="Line 1027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7" name="Line 1028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8" name="Line 1029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9" name="Line 1030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0" name="Line 1031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01" name="Group 1032"/>
              <p:cNvGrpSpPr>
                <a:grpSpLocks/>
              </p:cNvGrpSpPr>
              <p:nvPr/>
            </p:nvGrpSpPr>
            <p:grpSpPr bwMode="auto">
              <a:xfrm>
                <a:off x="4176" y="2160"/>
                <a:ext cx="548" cy="504"/>
                <a:chOff x="1065" y="2340"/>
                <a:chExt cx="548" cy="504"/>
              </a:xfrm>
            </p:grpSpPr>
            <p:sp>
              <p:nvSpPr>
                <p:cNvPr id="403" name="Line 1033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4" name="Rectangle 1034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05" name="Line 1035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6" name="Line 1036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7" name="Line 1037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8" name="Line 1038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9" name="Line 1039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0" name="Line 1040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1" name="Line 1041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2" name="Line 1042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3" name="Line 1043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4" name="Line 1044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5" name="Line 1045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6" name="Line 1046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7" name="Line 1047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8" name="Line 1048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9" name="Line 1049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0" name="Line 1050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1" name="Line 1051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2" name="Line 1052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3" name="Line 1053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4" name="Line 1054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5" name="Line 1055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6" name="Line 1056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7" name="Line 105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8" name="Line 1058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9" name="Line 105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0" name="Line 106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1" name="Line 106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2" name="Line 1062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3" name="Line 106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4" name="Line 1064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5" name="Line 106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6" name="Line 1066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7" name="Line 1067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8" name="Line 1068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9" name="Line 1069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0" name="Line 1070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1" name="Line 1071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2" name="Line 1072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3" name="Line 1073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4" name="Line 1074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5" name="Line 1075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6" name="Line 1076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7" name="Line 1077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8" name="Line 1078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9" name="Line 1079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0" name="Line 1080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1" name="Line 1081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2" name="Line 1082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3" name="Line 1083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4" name="Line 1084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5" name="Line 1085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6" name="Line 1086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7" name="Line 1087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8" name="Line 1088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9" name="Line 1089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0" name="Line 1090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1" name="Line 1091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402" name="Text Box 1092"/>
              <p:cNvSpPr txBox="1">
                <a:spLocks noChangeArrowheads="1"/>
              </p:cNvSpPr>
              <p:nvPr/>
            </p:nvSpPr>
            <p:spPr bwMode="auto">
              <a:xfrm>
                <a:off x="2736" y="2261"/>
                <a:ext cx="274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ja-JP" altLang="en-US" sz="2400" b="1"/>
                  <a:t>～</a:t>
                </a:r>
              </a:p>
            </p:txBody>
          </p:sp>
        </p:grpSp>
        <p:grpSp>
          <p:nvGrpSpPr>
            <p:cNvPr id="9" name="Group 1093"/>
            <p:cNvGrpSpPr>
              <a:grpSpLocks/>
            </p:cNvGrpSpPr>
            <p:nvPr/>
          </p:nvGrpSpPr>
          <p:grpSpPr bwMode="auto">
            <a:xfrm>
              <a:off x="1704" y="3486"/>
              <a:ext cx="2786" cy="361"/>
              <a:chOff x="1077" y="2160"/>
              <a:chExt cx="3647" cy="504"/>
            </a:xfrm>
          </p:grpSpPr>
          <p:grpSp>
            <p:nvGrpSpPr>
              <p:cNvPr id="35" name="Group 1094"/>
              <p:cNvGrpSpPr>
                <a:grpSpLocks/>
              </p:cNvGrpSpPr>
              <p:nvPr/>
            </p:nvGrpSpPr>
            <p:grpSpPr bwMode="auto">
              <a:xfrm>
                <a:off x="1077" y="2160"/>
                <a:ext cx="548" cy="504"/>
                <a:chOff x="1065" y="2340"/>
                <a:chExt cx="548" cy="504"/>
              </a:xfrm>
            </p:grpSpPr>
            <p:sp>
              <p:nvSpPr>
                <p:cNvPr id="337" name="Line 1095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38" name="Rectangle 1096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339" name="Line 1097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40" name="Line 1098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41" name="Line 1099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42" name="Line 1100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43" name="Line 1101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44" name="Line 1102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45" name="Line 1103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46" name="Line 1104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47" name="Line 1105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48" name="Line 1106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49" name="Line 1107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50" name="Line 1108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51" name="Line 1109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52" name="Line 1110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53" name="Line 1111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54" name="Line 1112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55" name="Line 1113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56" name="Line 1114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57" name="Line 1115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58" name="Line 1116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59" name="Line 1117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0" name="Line 1118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1" name="Line 111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2" name="Line 112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3" name="Line 112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4" name="Line 1122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5" name="Line 112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6" name="Line 1124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7" name="Line 112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8" name="Line 1126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9" name="Line 112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0" name="Line 1128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1" name="Line 1129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2" name="Line 1130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3" name="Line 1131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4" name="Line 1132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5" name="Line 1133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6" name="Line 1134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7" name="Line 1135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8" name="Line 1136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9" name="Line 1137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0" name="Line 1138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1" name="Line 1139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2" name="Line 1140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3" name="Line 1141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4" name="Line 1142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5" name="Line 1143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6" name="Line 1144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7" name="Line 1145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8" name="Line 1146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9" name="Line 1147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0" name="Line 1148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1" name="Line 1149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2" name="Line 1150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3" name="Line 1151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4" name="Line 1152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5" name="Line 1153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6" name="Group 1154"/>
              <p:cNvGrpSpPr>
                <a:grpSpLocks/>
              </p:cNvGrpSpPr>
              <p:nvPr/>
            </p:nvGrpSpPr>
            <p:grpSpPr bwMode="auto">
              <a:xfrm>
                <a:off x="1663" y="2160"/>
                <a:ext cx="548" cy="504"/>
                <a:chOff x="1065" y="2340"/>
                <a:chExt cx="548" cy="504"/>
              </a:xfrm>
            </p:grpSpPr>
            <p:sp>
              <p:nvSpPr>
                <p:cNvPr id="278" name="Line 1155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9" name="Rectangle 1156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80" name="Line 1157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1" name="Line 1158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2" name="Line 1159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3" name="Line 1160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4" name="Line 1161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5" name="Line 1162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6" name="Line 1163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7" name="Line 1164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8" name="Line 1165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9" name="Line 1166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0" name="Line 1167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1" name="Line 1168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2" name="Line 1169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3" name="Line 1170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4" name="Line 1171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5" name="Line 1172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6" name="Line 1173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7" name="Line 1174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8" name="Line 1175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9" name="Line 1176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0" name="Line 1177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1" name="Line 1178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2" name="Line 117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3" name="Line 118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4" name="Line 118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5" name="Line 1182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6" name="Line 118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7" name="Line 1184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8" name="Line 118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9" name="Line 1186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0" name="Line 118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1" name="Line 1188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2" name="Line 1189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3" name="Line 1190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4" name="Line 1191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5" name="Line 1192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6" name="Line 1193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7" name="Line 1194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8" name="Line 1195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9" name="Line 1196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0" name="Line 1197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1" name="Line 1198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2" name="Line 1199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3" name="Line 1200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4" name="Line 1201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5" name="Line 1202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6" name="Line 1203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7" name="Line 1204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8" name="Line 1205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9" name="Line 1206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30" name="Line 1207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31" name="Line 1208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32" name="Line 1209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33" name="Line 1210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34" name="Line 1211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35" name="Line 1212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36" name="Line 1213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7" name="Group 1214"/>
              <p:cNvGrpSpPr>
                <a:grpSpLocks/>
              </p:cNvGrpSpPr>
              <p:nvPr/>
            </p:nvGrpSpPr>
            <p:grpSpPr bwMode="auto">
              <a:xfrm>
                <a:off x="2243" y="2160"/>
                <a:ext cx="548" cy="504"/>
                <a:chOff x="1065" y="2340"/>
                <a:chExt cx="548" cy="504"/>
              </a:xfrm>
            </p:grpSpPr>
            <p:sp>
              <p:nvSpPr>
                <p:cNvPr id="219" name="Line 1215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20" name="Rectangle 1216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21" name="Line 1217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22" name="Line 1218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23" name="Line 1219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24" name="Line 1220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25" name="Line 1221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26" name="Line 1222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27" name="Line 1223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28" name="Line 1224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29" name="Line 1225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30" name="Line 1226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31" name="Line 1227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32" name="Line 1228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33" name="Line 1229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34" name="Line 1230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35" name="Line 1231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36" name="Line 1232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37" name="Line 1233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38" name="Line 1234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39" name="Line 1235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40" name="Line 1236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41" name="Line 1237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42" name="Line 1238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43" name="Line 123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44" name="Line 124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45" name="Line 124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46" name="Line 1242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47" name="Line 124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48" name="Line 1244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49" name="Line 124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50" name="Line 1246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51" name="Line 124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52" name="Line 1248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53" name="Line 1249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54" name="Line 1250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55" name="Line 1251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56" name="Line 1252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57" name="Line 1253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58" name="Line 1254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59" name="Line 1255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0" name="Line 1256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1" name="Line 1257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2" name="Line 1258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3" name="Line 1259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4" name="Line 1260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5" name="Line 1261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6" name="Line 1262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7" name="Line 1263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8" name="Line 1264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9" name="Line 1265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0" name="Line 1266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1" name="Line 1267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2" name="Line 1268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3" name="Line 1269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4" name="Line 1270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5" name="Line 1271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6" name="Line 1272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7" name="Line 1273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8" name="Group 1274"/>
              <p:cNvGrpSpPr>
                <a:grpSpLocks/>
              </p:cNvGrpSpPr>
              <p:nvPr/>
            </p:nvGrpSpPr>
            <p:grpSpPr bwMode="auto">
              <a:xfrm>
                <a:off x="3598" y="2160"/>
                <a:ext cx="548" cy="504"/>
                <a:chOff x="1065" y="2340"/>
                <a:chExt cx="548" cy="504"/>
              </a:xfrm>
            </p:grpSpPr>
            <p:sp>
              <p:nvSpPr>
                <p:cNvPr id="160" name="Line 1275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1" name="Rectangle 1276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2" name="Line 1277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3" name="Line 1278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4" name="Line 1279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5" name="Line 1280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6" name="Line 1281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7" name="Line 1282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8" name="Line 1283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9" name="Line 1284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0" name="Line 1285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1" name="Line 1286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2" name="Line 1287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3" name="Line 1288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4" name="Line 1289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5" name="Line 1290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6" name="Line 1291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7" name="Line 1292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8" name="Line 1293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9" name="Line 1294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80" name="Line 1295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81" name="Line 1296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82" name="Line 1297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83" name="Line 1298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84" name="Line 129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85" name="Line 130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86" name="Line 130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87" name="Line 1302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88" name="Line 130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89" name="Line 1304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0" name="Line 130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1" name="Line 1306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2" name="Line 130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3" name="Line 1308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4" name="Line 1309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5" name="Line 1310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6" name="Line 1311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7" name="Line 1312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8" name="Line 1313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9" name="Line 1314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0" name="Line 1315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1" name="Line 1316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2" name="Line 1317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3" name="Line 1318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4" name="Line 1319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5" name="Line 1320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6" name="Line 1321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7" name="Line 1322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8" name="Line 1323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9" name="Line 1324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0" name="Line 1325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1" name="Line 1326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2" name="Line 1327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3" name="Line 1328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4" name="Line 1329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5" name="Line 1330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6" name="Line 1331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7" name="Line 1332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8" name="Line 1333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9" name="Group 1334"/>
              <p:cNvGrpSpPr>
                <a:grpSpLocks/>
              </p:cNvGrpSpPr>
              <p:nvPr/>
            </p:nvGrpSpPr>
            <p:grpSpPr bwMode="auto">
              <a:xfrm>
                <a:off x="3016" y="2160"/>
                <a:ext cx="548" cy="504"/>
                <a:chOff x="1065" y="2340"/>
                <a:chExt cx="548" cy="504"/>
              </a:xfrm>
            </p:grpSpPr>
            <p:sp>
              <p:nvSpPr>
                <p:cNvPr id="101" name="Line 1335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" name="Rectangle 1336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03" name="Line 1337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" name="Line 1338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" name="Line 1339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6" name="Line 1340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" name="Line 1341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" name="Line 1342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9" name="Line 1343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0" name="Line 1344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1" name="Line 1345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2" name="Line 1346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" name="Line 1347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" name="Line 1348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" name="Line 1349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" name="Line 1350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" name="Line 1351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8" name="Line 1352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9" name="Line 1353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0" name="Line 1354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" name="Line 1355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" name="Line 1356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" name="Line 1357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4" name="Line 1358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" name="Line 135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" name="Line 136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" name="Line 136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" name="Line 1362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9" name="Line 136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0" name="Line 1364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1" name="Line 136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" name="Line 1366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3" name="Line 136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4" name="Line 1368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5" name="Line 1369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6" name="Line 1370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7" name="Line 1371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8" name="Line 1372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9" name="Line 1373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0" name="Line 1374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1" name="Line 1375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2" name="Line 1376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3" name="Line 1377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4" name="Line 1378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5" name="Line 1379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6" name="Line 1380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7" name="Line 1381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8" name="Line 1382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9" name="Line 1383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0" name="Line 1384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1" name="Line 1385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2" name="Line 1386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3" name="Line 1387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4" name="Line 1388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5" name="Line 1389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6" name="Line 1390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7" name="Line 1391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8" name="Line 1392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9" name="Line 1393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0" name="Group 1394"/>
              <p:cNvGrpSpPr>
                <a:grpSpLocks/>
              </p:cNvGrpSpPr>
              <p:nvPr/>
            </p:nvGrpSpPr>
            <p:grpSpPr bwMode="auto">
              <a:xfrm>
                <a:off x="4176" y="2160"/>
                <a:ext cx="548" cy="504"/>
                <a:chOff x="1065" y="2340"/>
                <a:chExt cx="548" cy="504"/>
              </a:xfrm>
            </p:grpSpPr>
            <p:sp>
              <p:nvSpPr>
                <p:cNvPr id="42" name="Line 1395"/>
                <p:cNvSpPr>
                  <a:spLocks noChangeShapeType="1"/>
                </p:cNvSpPr>
                <p:nvPr/>
              </p:nvSpPr>
              <p:spPr bwMode="auto">
                <a:xfrm>
                  <a:off x="1070" y="2341"/>
                  <a:ext cx="0" cy="4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" name="Rectangle 1396"/>
                <p:cNvSpPr>
                  <a:spLocks noChangeArrowheads="1"/>
                </p:cNvSpPr>
                <p:nvPr/>
              </p:nvSpPr>
              <p:spPr bwMode="auto">
                <a:xfrm>
                  <a:off x="1202" y="2432"/>
                  <a:ext cx="408" cy="4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4" name="Line 1397"/>
                <p:cNvSpPr>
                  <a:spLocks noChangeShapeType="1"/>
                </p:cNvSpPr>
                <p:nvPr/>
              </p:nvSpPr>
              <p:spPr bwMode="auto">
                <a:xfrm>
                  <a:off x="1066" y="2341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" name="Line 1398"/>
                <p:cNvSpPr>
                  <a:spLocks noChangeShapeType="1"/>
                </p:cNvSpPr>
                <p:nvPr/>
              </p:nvSpPr>
              <p:spPr bwMode="auto">
                <a:xfrm>
                  <a:off x="1473" y="2340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" name="Line 1399"/>
                <p:cNvSpPr>
                  <a:spLocks noChangeShapeType="1"/>
                </p:cNvSpPr>
                <p:nvPr/>
              </p:nvSpPr>
              <p:spPr bwMode="auto">
                <a:xfrm>
                  <a:off x="1066" y="2749"/>
                  <a:ext cx="136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" name="Line 1400"/>
                <p:cNvSpPr>
                  <a:spLocks noChangeShapeType="1"/>
                </p:cNvSpPr>
                <p:nvPr/>
              </p:nvSpPr>
              <p:spPr bwMode="auto">
                <a:xfrm>
                  <a:off x="1068" y="2344"/>
                  <a:ext cx="40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" name="Line 1401"/>
                <p:cNvSpPr>
                  <a:spLocks noChangeShapeType="1"/>
                </p:cNvSpPr>
                <p:nvPr/>
              </p:nvSpPr>
              <p:spPr bwMode="auto">
                <a:xfrm>
                  <a:off x="1408" y="243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" name="Line 1402"/>
                <p:cNvSpPr>
                  <a:spLocks noChangeShapeType="1"/>
                </p:cNvSpPr>
                <p:nvPr/>
              </p:nvSpPr>
              <p:spPr bwMode="auto">
                <a:xfrm>
                  <a:off x="1447" y="2431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" name="Line 1403"/>
                <p:cNvSpPr>
                  <a:spLocks noChangeShapeType="1"/>
                </p:cNvSpPr>
                <p:nvPr/>
              </p:nvSpPr>
              <p:spPr bwMode="auto">
                <a:xfrm>
                  <a:off x="1488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" name="Line 1404"/>
                <p:cNvSpPr>
                  <a:spLocks noChangeShapeType="1"/>
                </p:cNvSpPr>
                <p:nvPr/>
              </p:nvSpPr>
              <p:spPr bwMode="auto">
                <a:xfrm>
                  <a:off x="1527" y="243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" name="Line 1405"/>
                <p:cNvSpPr>
                  <a:spLocks noChangeShapeType="1"/>
                </p:cNvSpPr>
                <p:nvPr/>
              </p:nvSpPr>
              <p:spPr bwMode="auto">
                <a:xfrm>
                  <a:off x="1570" y="2438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" name="Line 1406"/>
                <p:cNvSpPr>
                  <a:spLocks noChangeShapeType="1"/>
                </p:cNvSpPr>
                <p:nvPr/>
              </p:nvSpPr>
              <p:spPr bwMode="auto">
                <a:xfrm>
                  <a:off x="1244" y="243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" name="Line 1407"/>
                <p:cNvSpPr>
                  <a:spLocks noChangeShapeType="1"/>
                </p:cNvSpPr>
                <p:nvPr/>
              </p:nvSpPr>
              <p:spPr bwMode="auto">
                <a:xfrm>
                  <a:off x="1283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" name="Line 1408"/>
                <p:cNvSpPr>
                  <a:spLocks noChangeShapeType="1"/>
                </p:cNvSpPr>
                <p:nvPr/>
              </p:nvSpPr>
              <p:spPr bwMode="auto">
                <a:xfrm>
                  <a:off x="1324" y="2432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" name="Line 1409"/>
                <p:cNvSpPr>
                  <a:spLocks noChangeShapeType="1"/>
                </p:cNvSpPr>
                <p:nvPr/>
              </p:nvSpPr>
              <p:spPr bwMode="auto">
                <a:xfrm>
                  <a:off x="1367" y="243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" name="Line 1410"/>
                <p:cNvSpPr>
                  <a:spLocks noChangeShapeType="1"/>
                </p:cNvSpPr>
                <p:nvPr/>
              </p:nvSpPr>
              <p:spPr bwMode="auto">
                <a:xfrm rot="-5400000">
                  <a:off x="1406" y="243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" name="Line 1411"/>
                <p:cNvSpPr>
                  <a:spLocks noChangeShapeType="1"/>
                </p:cNvSpPr>
                <p:nvPr/>
              </p:nvSpPr>
              <p:spPr bwMode="auto">
                <a:xfrm rot="-5400000">
                  <a:off x="1403" y="239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" name="Line 1412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354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" name="Line 1413"/>
                <p:cNvSpPr>
                  <a:spLocks noChangeShapeType="1"/>
                </p:cNvSpPr>
                <p:nvPr/>
              </p:nvSpPr>
              <p:spPr bwMode="auto">
                <a:xfrm rot="-5400000">
                  <a:off x="1409" y="231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" name="Line 1414"/>
                <p:cNvSpPr>
                  <a:spLocks noChangeShapeType="1"/>
                </p:cNvSpPr>
                <p:nvPr/>
              </p:nvSpPr>
              <p:spPr bwMode="auto">
                <a:xfrm rot="-5400000">
                  <a:off x="1410" y="2270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" name="Line 1415"/>
                <p:cNvSpPr>
                  <a:spLocks noChangeShapeType="1"/>
                </p:cNvSpPr>
                <p:nvPr/>
              </p:nvSpPr>
              <p:spPr bwMode="auto">
                <a:xfrm rot="-5400000">
                  <a:off x="1402" y="259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" name="Line 1416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557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4" name="Line 1417"/>
                <p:cNvSpPr>
                  <a:spLocks noChangeShapeType="1"/>
                </p:cNvSpPr>
                <p:nvPr/>
              </p:nvSpPr>
              <p:spPr bwMode="auto">
                <a:xfrm rot="-5400000">
                  <a:off x="1404" y="2516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5" name="Line 1418"/>
                <p:cNvSpPr>
                  <a:spLocks noChangeShapeType="1"/>
                </p:cNvSpPr>
                <p:nvPr/>
              </p:nvSpPr>
              <p:spPr bwMode="auto">
                <a:xfrm rot="-5400000">
                  <a:off x="1405" y="2473"/>
                  <a:ext cx="0" cy="4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" name="Line 1419"/>
                <p:cNvSpPr>
                  <a:spLocks noChangeShapeType="1"/>
                </p:cNvSpPr>
                <p:nvPr/>
              </p:nvSpPr>
              <p:spPr bwMode="auto">
                <a:xfrm flipH="1" flipV="1">
                  <a:off x="1068" y="2546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7" name="Line 1420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58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8" name="Line 1421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64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9" name="Line 1422"/>
                <p:cNvSpPr>
                  <a:spLocks noChangeShapeType="1"/>
                </p:cNvSpPr>
                <p:nvPr/>
              </p:nvSpPr>
              <p:spPr bwMode="auto">
                <a:xfrm flipH="1" flipV="1">
                  <a:off x="1065" y="270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0" name="Line 1423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62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1" name="Line 1424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38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" name="Line 1425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65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" name="Line 1426"/>
                <p:cNvSpPr>
                  <a:spLocks noChangeShapeType="1"/>
                </p:cNvSpPr>
                <p:nvPr/>
              </p:nvSpPr>
              <p:spPr bwMode="auto">
                <a:xfrm flipH="1" flipV="1">
                  <a:off x="1066" y="250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" name="Line 1427"/>
                <p:cNvSpPr>
                  <a:spLocks noChangeShapeType="1"/>
                </p:cNvSpPr>
                <p:nvPr/>
              </p:nvSpPr>
              <p:spPr bwMode="auto">
                <a:xfrm flipH="1" flipV="1">
                  <a:off x="1067" y="2423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5" name="Line 1428"/>
                <p:cNvSpPr>
                  <a:spLocks noChangeShapeType="1"/>
                </p:cNvSpPr>
                <p:nvPr/>
              </p:nvSpPr>
              <p:spPr bwMode="auto">
                <a:xfrm flipH="1">
                  <a:off x="1187" y="242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6" name="Line 1429"/>
                <p:cNvSpPr>
                  <a:spLocks noChangeShapeType="1"/>
                </p:cNvSpPr>
                <p:nvPr/>
              </p:nvSpPr>
              <p:spPr bwMode="auto">
                <a:xfrm flipH="1">
                  <a:off x="1137" y="2389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" name="Line 1430"/>
                <p:cNvSpPr>
                  <a:spLocks noChangeShapeType="1"/>
                </p:cNvSpPr>
                <p:nvPr/>
              </p:nvSpPr>
              <p:spPr bwMode="auto">
                <a:xfrm flipH="1">
                  <a:off x="1149" y="2404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" name="Line 1431"/>
                <p:cNvSpPr>
                  <a:spLocks noChangeShapeType="1"/>
                </p:cNvSpPr>
                <p:nvPr/>
              </p:nvSpPr>
              <p:spPr bwMode="auto">
                <a:xfrm flipH="1">
                  <a:off x="1161" y="2411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" name="Line 1432"/>
                <p:cNvSpPr>
                  <a:spLocks noChangeShapeType="1"/>
                </p:cNvSpPr>
                <p:nvPr/>
              </p:nvSpPr>
              <p:spPr bwMode="auto">
                <a:xfrm flipH="1">
                  <a:off x="1174" y="2418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" name="Line 1433"/>
                <p:cNvSpPr>
                  <a:spLocks noChangeShapeType="1"/>
                </p:cNvSpPr>
                <p:nvPr/>
              </p:nvSpPr>
              <p:spPr bwMode="auto">
                <a:xfrm flipH="1">
                  <a:off x="1124" y="238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" name="Line 1434"/>
                <p:cNvSpPr>
                  <a:spLocks noChangeShapeType="1"/>
                </p:cNvSpPr>
                <p:nvPr/>
              </p:nvSpPr>
              <p:spPr bwMode="auto">
                <a:xfrm flipH="1">
                  <a:off x="1086" y="2363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" name="Line 1435"/>
                <p:cNvSpPr>
                  <a:spLocks noChangeShapeType="1"/>
                </p:cNvSpPr>
                <p:nvPr/>
              </p:nvSpPr>
              <p:spPr bwMode="auto">
                <a:xfrm flipH="1">
                  <a:off x="1098" y="2370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" name="Line 1436"/>
                <p:cNvSpPr>
                  <a:spLocks noChangeShapeType="1"/>
                </p:cNvSpPr>
                <p:nvPr/>
              </p:nvSpPr>
              <p:spPr bwMode="auto">
                <a:xfrm flipH="1">
                  <a:off x="1111" y="2377"/>
                  <a:ext cx="0" cy="4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" name="Line 1437"/>
                <p:cNvSpPr>
                  <a:spLocks noChangeShapeType="1"/>
                </p:cNvSpPr>
                <p:nvPr/>
              </p:nvSpPr>
              <p:spPr bwMode="auto">
                <a:xfrm>
                  <a:off x="1095" y="2356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" name="Line 1438"/>
                <p:cNvSpPr>
                  <a:spLocks noChangeShapeType="1"/>
                </p:cNvSpPr>
                <p:nvPr/>
              </p:nvSpPr>
              <p:spPr bwMode="auto">
                <a:xfrm>
                  <a:off x="1103" y="236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" name="Line 1439"/>
                <p:cNvSpPr>
                  <a:spLocks noChangeShapeType="1"/>
                </p:cNvSpPr>
                <p:nvPr/>
              </p:nvSpPr>
              <p:spPr bwMode="auto">
                <a:xfrm>
                  <a:off x="1118" y="2375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" name="Line 1440"/>
                <p:cNvSpPr>
                  <a:spLocks noChangeShapeType="1"/>
                </p:cNvSpPr>
                <p:nvPr/>
              </p:nvSpPr>
              <p:spPr bwMode="auto">
                <a:xfrm>
                  <a:off x="1133" y="238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" name="Line 1441"/>
                <p:cNvSpPr>
                  <a:spLocks noChangeShapeType="1"/>
                </p:cNvSpPr>
                <p:nvPr/>
              </p:nvSpPr>
              <p:spPr bwMode="auto">
                <a:xfrm>
                  <a:off x="1140" y="239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" name="Line 1442"/>
                <p:cNvSpPr>
                  <a:spLocks noChangeShapeType="1"/>
                </p:cNvSpPr>
                <p:nvPr/>
              </p:nvSpPr>
              <p:spPr bwMode="auto">
                <a:xfrm>
                  <a:off x="1160" y="2404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" name="Line 1443"/>
                <p:cNvSpPr>
                  <a:spLocks noChangeShapeType="1"/>
                </p:cNvSpPr>
                <p:nvPr/>
              </p:nvSpPr>
              <p:spPr bwMode="auto">
                <a:xfrm>
                  <a:off x="1180" y="241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" name="Line 1444"/>
                <p:cNvSpPr>
                  <a:spLocks noChangeShapeType="1"/>
                </p:cNvSpPr>
                <p:nvPr/>
              </p:nvSpPr>
              <p:spPr bwMode="auto">
                <a:xfrm>
                  <a:off x="1184" y="2421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" name="Line 1445"/>
                <p:cNvSpPr>
                  <a:spLocks noChangeShapeType="1"/>
                </p:cNvSpPr>
                <p:nvPr/>
              </p:nvSpPr>
              <p:spPr bwMode="auto">
                <a:xfrm flipH="1" flipV="1">
                  <a:off x="143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" name="Line 1446"/>
                <p:cNvSpPr>
                  <a:spLocks noChangeShapeType="1"/>
                </p:cNvSpPr>
                <p:nvPr/>
              </p:nvSpPr>
              <p:spPr bwMode="auto">
                <a:xfrm flipH="1" flipV="1">
                  <a:off x="1393" y="2342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" name="Line 1447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" name="Line 1448"/>
                <p:cNvSpPr>
                  <a:spLocks noChangeShapeType="1"/>
                </p:cNvSpPr>
                <p:nvPr/>
              </p:nvSpPr>
              <p:spPr bwMode="auto">
                <a:xfrm flipH="1" flipV="1">
                  <a:off x="1311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" name="Line 1449"/>
                <p:cNvSpPr>
                  <a:spLocks noChangeShapeType="1"/>
                </p:cNvSpPr>
                <p:nvPr/>
              </p:nvSpPr>
              <p:spPr bwMode="auto">
                <a:xfrm flipH="1" flipV="1">
                  <a:off x="1276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" name="Line 1450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" name="Line 1451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" name="Line 1452"/>
                <p:cNvSpPr>
                  <a:spLocks noChangeShapeType="1"/>
                </p:cNvSpPr>
                <p:nvPr/>
              </p:nvSpPr>
              <p:spPr bwMode="auto">
                <a:xfrm flipH="1" flipV="1">
                  <a:off x="1149" y="2340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" name="Line 1453"/>
                <p:cNvSpPr>
                  <a:spLocks noChangeShapeType="1"/>
                </p:cNvSpPr>
                <p:nvPr/>
              </p:nvSpPr>
              <p:spPr bwMode="auto">
                <a:xfrm flipH="1" flipV="1">
                  <a:off x="1110" y="2341"/>
                  <a:ext cx="134" cy="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41" name="Text Box 1454"/>
              <p:cNvSpPr txBox="1">
                <a:spLocks noChangeArrowheads="1"/>
              </p:cNvSpPr>
              <p:nvPr/>
            </p:nvSpPr>
            <p:spPr bwMode="auto">
              <a:xfrm>
                <a:off x="2736" y="2261"/>
                <a:ext cx="274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ja-JP" altLang="en-US" sz="2400" b="1"/>
                  <a:t>～</a:t>
                </a:r>
              </a:p>
            </p:txBody>
          </p:sp>
        </p:grpSp>
        <p:sp>
          <p:nvSpPr>
            <p:cNvPr id="10" name="AutoShape 1455"/>
            <p:cNvSpPr>
              <a:spLocks/>
            </p:cNvSpPr>
            <p:nvPr/>
          </p:nvSpPr>
          <p:spPr bwMode="auto">
            <a:xfrm rot="-5400000">
              <a:off x="2978" y="2630"/>
              <a:ext cx="223" cy="2738"/>
            </a:xfrm>
            <a:prstGeom prst="leftBrace">
              <a:avLst>
                <a:gd name="adj1" fmla="val 102317"/>
                <a:gd name="adj2" fmla="val 50032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Text Box 1456"/>
            <p:cNvSpPr txBox="1">
              <a:spLocks noChangeArrowheads="1"/>
            </p:cNvSpPr>
            <p:nvPr/>
          </p:nvSpPr>
          <p:spPr bwMode="auto">
            <a:xfrm>
              <a:off x="2691" y="4070"/>
              <a:ext cx="89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000" b="1"/>
                <a:t>20 phases</a:t>
              </a:r>
            </a:p>
          </p:txBody>
        </p:sp>
        <p:sp>
          <p:nvSpPr>
            <p:cNvPr id="12" name="Text Box 1457"/>
            <p:cNvSpPr txBox="1">
              <a:spLocks noChangeArrowheads="1"/>
            </p:cNvSpPr>
            <p:nvPr/>
          </p:nvSpPr>
          <p:spPr bwMode="auto">
            <a:xfrm>
              <a:off x="612" y="2251"/>
              <a:ext cx="84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b="1"/>
                <a:t>信号強度図</a:t>
              </a:r>
            </a:p>
          </p:txBody>
        </p:sp>
        <p:sp>
          <p:nvSpPr>
            <p:cNvPr id="13" name="Text Box 1458"/>
            <p:cNvSpPr txBox="1">
              <a:spLocks noChangeArrowheads="1"/>
            </p:cNvSpPr>
            <p:nvPr/>
          </p:nvSpPr>
          <p:spPr bwMode="auto">
            <a:xfrm>
              <a:off x="378" y="2642"/>
              <a:ext cx="1323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altLang="ja-JP" b="1" dirty="0"/>
                <a:t>X</a:t>
              </a:r>
              <a:r>
                <a:rPr lang="ja-JP" altLang="en-US" b="1" dirty="0"/>
                <a:t>方向の速度成分を持つ３次元データ</a:t>
              </a:r>
            </a:p>
          </p:txBody>
        </p:sp>
        <p:grpSp>
          <p:nvGrpSpPr>
            <p:cNvPr id="14" name="Group 1465"/>
            <p:cNvGrpSpPr>
              <a:grpSpLocks/>
            </p:cNvGrpSpPr>
            <p:nvPr/>
          </p:nvGrpSpPr>
          <p:grpSpPr bwMode="auto">
            <a:xfrm>
              <a:off x="1508" y="1788"/>
              <a:ext cx="954" cy="298"/>
              <a:chOff x="986" y="560"/>
              <a:chExt cx="1248" cy="416"/>
            </a:xfrm>
          </p:grpSpPr>
          <p:sp>
            <p:nvSpPr>
              <p:cNvPr id="27" name="Freeform 1466"/>
              <p:cNvSpPr>
                <a:spLocks/>
              </p:cNvSpPr>
              <p:nvPr/>
            </p:nvSpPr>
            <p:spPr bwMode="auto">
              <a:xfrm>
                <a:off x="1101" y="903"/>
                <a:ext cx="101" cy="55"/>
              </a:xfrm>
              <a:custGeom>
                <a:avLst/>
                <a:gdLst>
                  <a:gd name="T0" fmla="*/ 0 w 129"/>
                  <a:gd name="T1" fmla="*/ 55 h 103"/>
                  <a:gd name="T2" fmla="*/ 32 w 129"/>
                  <a:gd name="T3" fmla="*/ 10 h 103"/>
                  <a:gd name="T4" fmla="*/ 37 w 129"/>
                  <a:gd name="T5" fmla="*/ 5 h 103"/>
                  <a:gd name="T6" fmla="*/ 59 w 129"/>
                  <a:gd name="T7" fmla="*/ 1 h 103"/>
                  <a:gd name="T8" fmla="*/ 78 w 129"/>
                  <a:gd name="T9" fmla="*/ 12 h 103"/>
                  <a:gd name="T10" fmla="*/ 101 w 129"/>
                  <a:gd name="T11" fmla="*/ 53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9" h="103">
                    <a:moveTo>
                      <a:pt x="0" y="103"/>
                    </a:moveTo>
                    <a:cubicBezTo>
                      <a:pt x="16" y="68"/>
                      <a:pt x="33" y="34"/>
                      <a:pt x="41" y="19"/>
                    </a:cubicBezTo>
                    <a:cubicBezTo>
                      <a:pt x="49" y="4"/>
                      <a:pt x="41" y="13"/>
                      <a:pt x="47" y="10"/>
                    </a:cubicBezTo>
                    <a:cubicBezTo>
                      <a:pt x="53" y="7"/>
                      <a:pt x="66" y="0"/>
                      <a:pt x="75" y="2"/>
                    </a:cubicBezTo>
                    <a:cubicBezTo>
                      <a:pt x="84" y="4"/>
                      <a:pt x="90" y="7"/>
                      <a:pt x="99" y="23"/>
                    </a:cubicBezTo>
                    <a:cubicBezTo>
                      <a:pt x="108" y="39"/>
                      <a:pt x="124" y="87"/>
                      <a:pt x="129" y="10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" name="Freeform 1467"/>
              <p:cNvSpPr>
                <a:spLocks/>
              </p:cNvSpPr>
              <p:nvPr/>
            </p:nvSpPr>
            <p:spPr bwMode="auto">
              <a:xfrm>
                <a:off x="1228" y="560"/>
                <a:ext cx="104" cy="414"/>
              </a:xfrm>
              <a:custGeom>
                <a:avLst/>
                <a:gdLst>
                  <a:gd name="T0" fmla="*/ 0 w 158"/>
                  <a:gd name="T1" fmla="*/ 407 h 380"/>
                  <a:gd name="T2" fmla="*/ 40 w 158"/>
                  <a:gd name="T3" fmla="*/ 71 h 380"/>
                  <a:gd name="T4" fmla="*/ 64 w 158"/>
                  <a:gd name="T5" fmla="*/ 58 h 380"/>
                  <a:gd name="T6" fmla="*/ 104 w 158"/>
                  <a:gd name="T7" fmla="*/ 414 h 3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8" h="380">
                    <a:moveTo>
                      <a:pt x="0" y="374"/>
                    </a:moveTo>
                    <a:cubicBezTo>
                      <a:pt x="22" y="246"/>
                      <a:pt x="45" y="118"/>
                      <a:pt x="61" y="65"/>
                    </a:cubicBezTo>
                    <a:cubicBezTo>
                      <a:pt x="77" y="12"/>
                      <a:pt x="81" y="0"/>
                      <a:pt x="97" y="53"/>
                    </a:cubicBezTo>
                    <a:cubicBezTo>
                      <a:pt x="113" y="106"/>
                      <a:pt x="135" y="243"/>
                      <a:pt x="158" y="38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9" name="Freeform 1468"/>
              <p:cNvSpPr>
                <a:spLocks/>
              </p:cNvSpPr>
              <p:nvPr/>
            </p:nvSpPr>
            <p:spPr bwMode="auto">
              <a:xfrm>
                <a:off x="1430" y="906"/>
                <a:ext cx="300" cy="56"/>
              </a:xfrm>
              <a:custGeom>
                <a:avLst/>
                <a:gdLst>
                  <a:gd name="T0" fmla="*/ 0 w 300"/>
                  <a:gd name="T1" fmla="*/ 52 h 56"/>
                  <a:gd name="T2" fmla="*/ 60 w 300"/>
                  <a:gd name="T3" fmla="*/ 24 h 56"/>
                  <a:gd name="T4" fmla="*/ 122 w 300"/>
                  <a:gd name="T5" fmla="*/ 6 h 56"/>
                  <a:gd name="T6" fmla="*/ 188 w 300"/>
                  <a:gd name="T7" fmla="*/ 8 h 56"/>
                  <a:gd name="T8" fmla="*/ 300 w 300"/>
                  <a:gd name="T9" fmla="*/ 56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0" h="56">
                    <a:moveTo>
                      <a:pt x="0" y="52"/>
                    </a:moveTo>
                    <a:cubicBezTo>
                      <a:pt x="20" y="42"/>
                      <a:pt x="40" y="32"/>
                      <a:pt x="60" y="24"/>
                    </a:cubicBezTo>
                    <a:cubicBezTo>
                      <a:pt x="80" y="16"/>
                      <a:pt x="101" y="9"/>
                      <a:pt x="122" y="6"/>
                    </a:cubicBezTo>
                    <a:cubicBezTo>
                      <a:pt x="143" y="3"/>
                      <a:pt x="158" y="0"/>
                      <a:pt x="188" y="8"/>
                    </a:cubicBezTo>
                    <a:cubicBezTo>
                      <a:pt x="218" y="16"/>
                      <a:pt x="259" y="36"/>
                      <a:pt x="300" y="56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" name="Line 1469"/>
              <p:cNvSpPr>
                <a:spLocks noChangeShapeType="1"/>
              </p:cNvSpPr>
              <p:nvPr/>
            </p:nvSpPr>
            <p:spPr bwMode="auto">
              <a:xfrm>
                <a:off x="986" y="956"/>
                <a:ext cx="12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" name="Line 1470"/>
              <p:cNvSpPr>
                <a:spLocks noChangeShapeType="1"/>
              </p:cNvSpPr>
              <p:nvPr/>
            </p:nvSpPr>
            <p:spPr bwMode="auto">
              <a:xfrm>
                <a:off x="1329" y="959"/>
                <a:ext cx="10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" name="Line 1471"/>
              <p:cNvSpPr>
                <a:spLocks noChangeShapeType="1"/>
              </p:cNvSpPr>
              <p:nvPr/>
            </p:nvSpPr>
            <p:spPr bwMode="auto">
              <a:xfrm>
                <a:off x="1201" y="959"/>
                <a:ext cx="2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3" name="Line 1472"/>
              <p:cNvSpPr>
                <a:spLocks noChangeShapeType="1"/>
              </p:cNvSpPr>
              <p:nvPr/>
            </p:nvSpPr>
            <p:spPr bwMode="auto">
              <a:xfrm>
                <a:off x="1228" y="966"/>
                <a:ext cx="0" cy="1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4" name="Line 1473"/>
              <p:cNvSpPr>
                <a:spLocks noChangeShapeType="1"/>
              </p:cNvSpPr>
              <p:nvPr/>
            </p:nvSpPr>
            <p:spPr bwMode="auto">
              <a:xfrm>
                <a:off x="1718" y="960"/>
                <a:ext cx="5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5" name="Line 1474"/>
            <p:cNvSpPr>
              <a:spLocks noChangeShapeType="1"/>
            </p:cNvSpPr>
            <p:nvPr/>
          </p:nvSpPr>
          <p:spPr bwMode="auto">
            <a:xfrm>
              <a:off x="2450" y="2074"/>
              <a:ext cx="17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Freeform 1475"/>
            <p:cNvSpPr>
              <a:spLocks/>
            </p:cNvSpPr>
            <p:nvPr/>
          </p:nvSpPr>
          <p:spPr bwMode="auto">
            <a:xfrm>
              <a:off x="4305" y="2036"/>
              <a:ext cx="78" cy="40"/>
            </a:xfrm>
            <a:custGeom>
              <a:avLst/>
              <a:gdLst>
                <a:gd name="T0" fmla="*/ 0 w 129"/>
                <a:gd name="T1" fmla="*/ 40 h 103"/>
                <a:gd name="T2" fmla="*/ 25 w 129"/>
                <a:gd name="T3" fmla="*/ 7 h 103"/>
                <a:gd name="T4" fmla="*/ 28 w 129"/>
                <a:gd name="T5" fmla="*/ 4 h 103"/>
                <a:gd name="T6" fmla="*/ 45 w 129"/>
                <a:gd name="T7" fmla="*/ 1 h 103"/>
                <a:gd name="T8" fmla="*/ 60 w 129"/>
                <a:gd name="T9" fmla="*/ 9 h 103"/>
                <a:gd name="T10" fmla="*/ 78 w 129"/>
                <a:gd name="T11" fmla="*/ 39 h 1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9" h="103">
                  <a:moveTo>
                    <a:pt x="0" y="103"/>
                  </a:moveTo>
                  <a:cubicBezTo>
                    <a:pt x="16" y="68"/>
                    <a:pt x="33" y="34"/>
                    <a:pt x="41" y="19"/>
                  </a:cubicBezTo>
                  <a:cubicBezTo>
                    <a:pt x="49" y="4"/>
                    <a:pt x="41" y="13"/>
                    <a:pt x="47" y="10"/>
                  </a:cubicBezTo>
                  <a:cubicBezTo>
                    <a:pt x="53" y="7"/>
                    <a:pt x="66" y="0"/>
                    <a:pt x="75" y="2"/>
                  </a:cubicBezTo>
                  <a:cubicBezTo>
                    <a:pt x="84" y="4"/>
                    <a:pt x="90" y="7"/>
                    <a:pt x="99" y="23"/>
                  </a:cubicBezTo>
                  <a:cubicBezTo>
                    <a:pt x="108" y="39"/>
                    <a:pt x="124" y="87"/>
                    <a:pt x="129" y="10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Freeform 1476"/>
            <p:cNvSpPr>
              <a:spLocks/>
            </p:cNvSpPr>
            <p:nvPr/>
          </p:nvSpPr>
          <p:spPr bwMode="auto">
            <a:xfrm>
              <a:off x="4403" y="1791"/>
              <a:ext cx="79" cy="296"/>
            </a:xfrm>
            <a:custGeom>
              <a:avLst/>
              <a:gdLst>
                <a:gd name="T0" fmla="*/ 0 w 158"/>
                <a:gd name="T1" fmla="*/ 291 h 380"/>
                <a:gd name="T2" fmla="*/ 31 w 158"/>
                <a:gd name="T3" fmla="*/ 51 h 380"/>
                <a:gd name="T4" fmla="*/ 49 w 158"/>
                <a:gd name="T5" fmla="*/ 41 h 380"/>
                <a:gd name="T6" fmla="*/ 79 w 158"/>
                <a:gd name="T7" fmla="*/ 296 h 3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8" h="380">
                  <a:moveTo>
                    <a:pt x="0" y="374"/>
                  </a:moveTo>
                  <a:cubicBezTo>
                    <a:pt x="22" y="246"/>
                    <a:pt x="45" y="118"/>
                    <a:pt x="61" y="65"/>
                  </a:cubicBezTo>
                  <a:cubicBezTo>
                    <a:pt x="77" y="12"/>
                    <a:pt x="81" y="0"/>
                    <a:pt x="97" y="53"/>
                  </a:cubicBezTo>
                  <a:cubicBezTo>
                    <a:pt x="113" y="106"/>
                    <a:pt x="135" y="243"/>
                    <a:pt x="158" y="38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Freeform 1477"/>
            <p:cNvSpPr>
              <a:spLocks/>
            </p:cNvSpPr>
            <p:nvPr/>
          </p:nvSpPr>
          <p:spPr bwMode="auto">
            <a:xfrm>
              <a:off x="4557" y="2038"/>
              <a:ext cx="229" cy="40"/>
            </a:xfrm>
            <a:custGeom>
              <a:avLst/>
              <a:gdLst>
                <a:gd name="T0" fmla="*/ 0 w 300"/>
                <a:gd name="T1" fmla="*/ 37 h 56"/>
                <a:gd name="T2" fmla="*/ 46 w 300"/>
                <a:gd name="T3" fmla="*/ 17 h 56"/>
                <a:gd name="T4" fmla="*/ 93 w 300"/>
                <a:gd name="T5" fmla="*/ 4 h 56"/>
                <a:gd name="T6" fmla="*/ 144 w 300"/>
                <a:gd name="T7" fmla="*/ 6 h 56"/>
                <a:gd name="T8" fmla="*/ 229 w 300"/>
                <a:gd name="T9" fmla="*/ 4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0" h="56">
                  <a:moveTo>
                    <a:pt x="0" y="52"/>
                  </a:moveTo>
                  <a:cubicBezTo>
                    <a:pt x="20" y="42"/>
                    <a:pt x="40" y="32"/>
                    <a:pt x="60" y="24"/>
                  </a:cubicBezTo>
                  <a:cubicBezTo>
                    <a:pt x="80" y="16"/>
                    <a:pt x="101" y="9"/>
                    <a:pt x="122" y="6"/>
                  </a:cubicBezTo>
                  <a:cubicBezTo>
                    <a:pt x="143" y="3"/>
                    <a:pt x="158" y="0"/>
                    <a:pt x="188" y="8"/>
                  </a:cubicBezTo>
                  <a:cubicBezTo>
                    <a:pt x="218" y="16"/>
                    <a:pt x="259" y="36"/>
                    <a:pt x="300" y="56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Line 1478"/>
            <p:cNvSpPr>
              <a:spLocks noChangeShapeType="1"/>
            </p:cNvSpPr>
            <p:nvPr/>
          </p:nvSpPr>
          <p:spPr bwMode="auto">
            <a:xfrm>
              <a:off x="4218" y="207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Line 1479"/>
            <p:cNvSpPr>
              <a:spLocks noChangeShapeType="1"/>
            </p:cNvSpPr>
            <p:nvPr/>
          </p:nvSpPr>
          <p:spPr bwMode="auto">
            <a:xfrm>
              <a:off x="4479" y="2077"/>
              <a:ext cx="8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Line 1480"/>
            <p:cNvSpPr>
              <a:spLocks noChangeShapeType="1"/>
            </p:cNvSpPr>
            <p:nvPr/>
          </p:nvSpPr>
          <p:spPr bwMode="auto">
            <a:xfrm>
              <a:off x="4382" y="2077"/>
              <a:ext cx="2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Line 1481"/>
            <p:cNvSpPr>
              <a:spLocks noChangeShapeType="1"/>
            </p:cNvSpPr>
            <p:nvPr/>
          </p:nvSpPr>
          <p:spPr bwMode="auto">
            <a:xfrm>
              <a:off x="4403" y="2082"/>
              <a:ext cx="0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Line 1482"/>
            <p:cNvSpPr>
              <a:spLocks noChangeShapeType="1"/>
            </p:cNvSpPr>
            <p:nvPr/>
          </p:nvSpPr>
          <p:spPr bwMode="auto">
            <a:xfrm>
              <a:off x="4777" y="2077"/>
              <a:ext cx="1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Text Box 1483"/>
            <p:cNvSpPr txBox="1">
              <a:spLocks noChangeArrowheads="1"/>
            </p:cNvSpPr>
            <p:nvPr/>
          </p:nvSpPr>
          <p:spPr bwMode="auto">
            <a:xfrm>
              <a:off x="975" y="1912"/>
              <a:ext cx="50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sz="1600" b="1"/>
                <a:t>心電図</a:t>
              </a:r>
            </a:p>
          </p:txBody>
        </p:sp>
        <p:sp>
          <p:nvSpPr>
            <p:cNvPr id="25" name="Text Box 1487"/>
            <p:cNvSpPr txBox="1">
              <a:spLocks noChangeArrowheads="1"/>
            </p:cNvSpPr>
            <p:nvPr/>
          </p:nvSpPr>
          <p:spPr bwMode="auto">
            <a:xfrm>
              <a:off x="378" y="3521"/>
              <a:ext cx="1323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altLang="ja-JP" b="1"/>
                <a:t>Z</a:t>
              </a:r>
              <a:r>
                <a:rPr lang="ja-JP" altLang="en-US" b="1"/>
                <a:t>方向の速度成分を持つ３次元データ</a:t>
              </a:r>
            </a:p>
          </p:txBody>
        </p:sp>
        <p:sp>
          <p:nvSpPr>
            <p:cNvPr id="26" name="Text Box 1488"/>
            <p:cNvSpPr txBox="1">
              <a:spLocks noChangeArrowheads="1"/>
            </p:cNvSpPr>
            <p:nvPr/>
          </p:nvSpPr>
          <p:spPr bwMode="auto">
            <a:xfrm>
              <a:off x="378" y="3096"/>
              <a:ext cx="1323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altLang="ja-JP" b="1"/>
                <a:t>Y</a:t>
              </a:r>
              <a:r>
                <a:rPr lang="ja-JP" altLang="en-US" b="1"/>
                <a:t>方向の速度成分を持つ３次元データ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4435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撮影パラメータ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378113"/>
              </p:ext>
            </p:extLst>
          </p:nvPr>
        </p:nvGraphicFramePr>
        <p:xfrm>
          <a:off x="1475656" y="764704"/>
          <a:ext cx="6096000" cy="550860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4288">
                <a:tc>
                  <a:txBody>
                    <a:bodyPr/>
                    <a:lstStyle/>
                    <a:p>
                      <a:r>
                        <a:rPr kumimoji="1" lang="en-US" altLang="ja-JP" sz="1600" dirty="0" err="1"/>
                        <a:t>Scanar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GEHC </a:t>
                      </a:r>
                      <a:r>
                        <a:rPr kumimoji="1" lang="en-US" altLang="ja-JP" sz="1600" dirty="0" err="1"/>
                        <a:t>Signa</a:t>
                      </a:r>
                      <a:r>
                        <a:rPr kumimoji="1" lang="en-US" altLang="ja-JP" sz="1600" dirty="0"/>
                        <a:t> </a:t>
                      </a:r>
                      <a:r>
                        <a:rPr kumimoji="1" lang="en-US" altLang="ja-JP" sz="1600" dirty="0" err="1"/>
                        <a:t>HDxt</a:t>
                      </a:r>
                      <a:r>
                        <a:rPr kumimoji="1" lang="en-US" altLang="ja-JP" sz="1600" dirty="0"/>
                        <a:t> 3.0T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288">
                <a:tc>
                  <a:txBody>
                    <a:bodyPr/>
                    <a:lstStyle/>
                    <a:p>
                      <a:r>
                        <a:rPr lang="en-US" altLang="ja-JP" sz="1600" dirty="0"/>
                        <a:t>Coil</a:t>
                      </a:r>
                      <a:endParaRPr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8ch </a:t>
                      </a:r>
                      <a:r>
                        <a:rPr kumimoji="1" lang="en-US" altLang="ja-JP" sz="1600" dirty="0" err="1"/>
                        <a:t>Headcoil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288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Repetition</a:t>
                      </a:r>
                      <a:r>
                        <a:rPr kumimoji="1" lang="en-US" altLang="ja-JP" sz="1600" baseline="0" dirty="0"/>
                        <a:t> Time (TR)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4.9[</a:t>
                      </a:r>
                      <a:r>
                        <a:rPr kumimoji="1" lang="en-US" altLang="ja-JP" sz="1600" dirty="0" err="1"/>
                        <a:t>ms</a:t>
                      </a:r>
                      <a:r>
                        <a:rPr kumimoji="1" lang="en-US" altLang="ja-JP" sz="1600" dirty="0"/>
                        <a:t>]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288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Echo Time (TE)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2.2[</a:t>
                      </a:r>
                      <a:r>
                        <a:rPr kumimoji="1" lang="en-US" altLang="ja-JP" sz="1600" dirty="0" err="1"/>
                        <a:t>ms</a:t>
                      </a:r>
                      <a:r>
                        <a:rPr kumimoji="1" lang="en-US" altLang="ja-JP" sz="1600" dirty="0"/>
                        <a:t>]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288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Flip Angle (FA)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1.5[</a:t>
                      </a:r>
                      <a:r>
                        <a:rPr kumimoji="1" lang="en-US" altLang="ja-JP" sz="1600" dirty="0" err="1"/>
                        <a:t>deg</a:t>
                      </a:r>
                      <a:r>
                        <a:rPr kumimoji="1" lang="en-US" altLang="ja-JP" sz="1600" dirty="0"/>
                        <a:t>]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288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Band Width (BW)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62.5[kHz/Pixel]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288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Number of Excitations (NEX)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1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288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Field of View (FOV)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180 x 180 [mm^2]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288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Matrix Size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160 x 160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4288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In-plane</a:t>
                      </a:r>
                      <a:r>
                        <a:rPr kumimoji="1" lang="en-US" altLang="ja-JP" sz="1600" baseline="0" dirty="0"/>
                        <a:t> ZIP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512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4288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Slab</a:t>
                      </a:r>
                      <a:r>
                        <a:rPr kumimoji="1" lang="en-US" altLang="ja-JP" sz="1600" baseline="0" dirty="0"/>
                        <a:t> Thickness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33 [mm]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4288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Number of Slices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34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4288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Slice ZIP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2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4288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Reconstructed Voxel Size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0.352 x 0.352 x 0.485 [mm^3]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4288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Velocity Encoding (VENC)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1.0</a:t>
                      </a:r>
                      <a:r>
                        <a:rPr kumimoji="1" lang="en-US" altLang="ja-JP" sz="1600" baseline="0" dirty="0"/>
                        <a:t> [m/s]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4288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Slew Rate (SR)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150 [</a:t>
                      </a:r>
                      <a:r>
                        <a:rPr kumimoji="1" lang="en-US" altLang="ja-JP" sz="1600" dirty="0" err="1"/>
                        <a:t>mT</a:t>
                      </a:r>
                      <a:r>
                        <a:rPr kumimoji="1" lang="en-US" altLang="ja-JP" sz="1600" dirty="0"/>
                        <a:t>/m/</a:t>
                      </a:r>
                      <a:r>
                        <a:rPr kumimoji="1" lang="en-US" altLang="ja-JP" sz="1600" dirty="0" err="1"/>
                        <a:t>ms</a:t>
                      </a:r>
                      <a:r>
                        <a:rPr kumimoji="1" lang="en-US" altLang="ja-JP" sz="1600" dirty="0"/>
                        <a:t>]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0412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メッシュサイズ変化による</a:t>
            </a:r>
            <a:r>
              <a:rPr kumimoji="1" lang="en-US" altLang="ja-JP" dirty="0"/>
              <a:t>WSS</a:t>
            </a:r>
            <a:r>
              <a:rPr kumimoji="1" lang="ja-JP" altLang="en-US" dirty="0"/>
              <a:t>変化</a:t>
            </a: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9" y="656693"/>
            <a:ext cx="4752527" cy="3948508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5794" y="4977172"/>
            <a:ext cx="7976864" cy="138499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>
                <a:solidFill>
                  <a:srgbClr val="FF00FF"/>
                </a:solidFill>
              </a:rPr>
              <a:t>脳動脈瘤</a:t>
            </a:r>
            <a:r>
              <a:rPr lang="ja-JP" altLang="en-US" sz="2800" dirty="0"/>
              <a:t>の</a:t>
            </a:r>
            <a:r>
              <a:rPr lang="en-US" altLang="ja-JP" sz="2800" dirty="0">
                <a:solidFill>
                  <a:srgbClr val="0000CC"/>
                </a:solidFill>
              </a:rPr>
              <a:t>WSS</a:t>
            </a:r>
            <a:r>
              <a:rPr lang="ja-JP" altLang="en-US" sz="2800" dirty="0"/>
              <a:t>を</a:t>
            </a:r>
            <a:r>
              <a:rPr lang="en-US" altLang="ja-JP" sz="2800" dirty="0"/>
              <a:t>ANSYS CFX </a:t>
            </a:r>
            <a:r>
              <a:rPr lang="ja-JP" altLang="en-US" sz="2800" dirty="0"/>
              <a:t>（</a:t>
            </a:r>
            <a:r>
              <a:rPr lang="en-US" altLang="ja-JP" sz="2800" dirty="0"/>
              <a:t>Node-Centered </a:t>
            </a:r>
            <a:br>
              <a:rPr lang="en-US" altLang="ja-JP" sz="2800" dirty="0"/>
            </a:br>
            <a:r>
              <a:rPr lang="en-US" altLang="ja-JP" sz="2800" dirty="0"/>
              <a:t>Control Volume FVM</a:t>
            </a:r>
            <a:r>
              <a:rPr lang="ja-JP" altLang="en-US" sz="2800" dirty="0"/>
              <a:t>）で評価する場合，</a:t>
            </a:r>
            <a:endParaRPr lang="en-US" altLang="ja-JP" sz="2800" dirty="0"/>
          </a:p>
          <a:p>
            <a:pPr algn="ctr"/>
            <a:r>
              <a:rPr lang="ja-JP" altLang="en-US" sz="2800" dirty="0">
                <a:solidFill>
                  <a:srgbClr val="FF0000"/>
                </a:solidFill>
              </a:rPr>
              <a:t>本例題で</a:t>
            </a:r>
            <a:r>
              <a:rPr lang="en-US" altLang="ja-JP" sz="2800" dirty="0">
                <a:solidFill>
                  <a:srgbClr val="FF0000"/>
                </a:solidFill>
              </a:rPr>
              <a:t>100</a:t>
            </a:r>
            <a:r>
              <a:rPr lang="ja-JP" altLang="en-US" sz="2800" dirty="0">
                <a:solidFill>
                  <a:srgbClr val="FF0000"/>
                </a:solidFill>
              </a:rPr>
              <a:t>万ノード，</a:t>
            </a:r>
            <a:r>
              <a:rPr lang="en-US" altLang="ja-JP" sz="2800" dirty="0">
                <a:solidFill>
                  <a:srgbClr val="FF0000"/>
                </a:solidFill>
              </a:rPr>
              <a:t>400</a:t>
            </a:r>
            <a:r>
              <a:rPr lang="ja-JP" altLang="en-US" sz="2800" dirty="0">
                <a:solidFill>
                  <a:srgbClr val="FF0000"/>
                </a:solidFill>
              </a:rPr>
              <a:t>万セルが最低必要．</a:t>
            </a:r>
            <a:endParaRPr lang="en-US" altLang="ja-JP" sz="2800" dirty="0">
              <a:solidFill>
                <a:srgbClr val="FF000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656692"/>
            <a:ext cx="4723554" cy="392443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71600" y="4581127"/>
            <a:ext cx="248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我々の推奨するメッシュ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74947" y="4581127"/>
            <a:ext cx="3653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左図の</a:t>
            </a:r>
            <a:r>
              <a:rPr lang="ja-JP" altLang="en-US" dirty="0"/>
              <a:t>３倍のノード数を持つメッシュ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59836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非定常解析と遂次定常解析の比較検討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一般的な脳動脈瘤の場合，</a:t>
            </a:r>
            <a:endParaRPr lang="en-US" altLang="ja-JP" dirty="0"/>
          </a:p>
          <a:p>
            <a:pPr lvl="1"/>
            <a:r>
              <a:rPr lang="en-US" altLang="ja-JP" dirty="0"/>
              <a:t>Reynolds</a:t>
            </a:r>
            <a:r>
              <a:rPr lang="ja-JP" altLang="en-US" dirty="0"/>
              <a:t>数は</a:t>
            </a:r>
            <a:r>
              <a:rPr lang="en-US" altLang="ja-JP" dirty="0"/>
              <a:t>500</a:t>
            </a:r>
            <a:r>
              <a:rPr lang="ja-JP" altLang="en-US" dirty="0"/>
              <a:t>程度</a:t>
            </a:r>
            <a:endParaRPr lang="en-US" altLang="ja-JP" dirty="0"/>
          </a:p>
          <a:p>
            <a:pPr marL="457200" lvl="1" indent="0">
              <a:buNone/>
            </a:pPr>
            <a:r>
              <a:rPr lang="ja-JP" altLang="en-US" dirty="0"/>
              <a:t>　⇒　円管の臨界レイノルズ数（約</a:t>
            </a:r>
            <a:r>
              <a:rPr lang="en-US" altLang="ja-JP" dirty="0"/>
              <a:t>2000</a:t>
            </a:r>
            <a:r>
              <a:rPr lang="ja-JP" altLang="en-US" dirty="0"/>
              <a:t>）を大きく</a:t>
            </a:r>
            <a:br>
              <a:rPr lang="en-US" altLang="ja-JP" dirty="0"/>
            </a:br>
            <a:r>
              <a:rPr lang="ja-JP" altLang="en-US" dirty="0"/>
              <a:t>　　　　下回っているので，流れは</a:t>
            </a:r>
            <a:r>
              <a:rPr lang="ja-JP" altLang="en-US" dirty="0">
                <a:solidFill>
                  <a:srgbClr val="0000CC"/>
                </a:solidFill>
              </a:rPr>
              <a:t>層流</a:t>
            </a:r>
            <a:r>
              <a:rPr lang="ja-JP" altLang="en-US" dirty="0"/>
              <a:t>である．</a:t>
            </a:r>
            <a:endParaRPr lang="en-US" altLang="ja-JP" dirty="0"/>
          </a:p>
          <a:p>
            <a:pPr lvl="1"/>
            <a:r>
              <a:rPr lang="en-US" altLang="ja-JP" dirty="0" err="1"/>
              <a:t>Womersley</a:t>
            </a:r>
            <a:r>
              <a:rPr lang="ja-JP" altLang="en-US" dirty="0"/>
              <a:t>数は２程度</a:t>
            </a:r>
            <a:br>
              <a:rPr lang="en-US" altLang="ja-JP" dirty="0"/>
            </a:br>
            <a:r>
              <a:rPr lang="ja-JP" altLang="en-US" dirty="0"/>
              <a:t>⇒　逐次定常とみなせる範囲（</a:t>
            </a:r>
            <a:r>
              <a:rPr lang="en-US" altLang="ja-JP" dirty="0" err="1"/>
              <a:t>Womersley</a:t>
            </a:r>
            <a:r>
              <a:rPr lang="ja-JP" altLang="en-US" dirty="0"/>
              <a:t>数が</a:t>
            </a:r>
            <a:br>
              <a:rPr lang="en-US" altLang="ja-JP" dirty="0"/>
            </a:br>
            <a:r>
              <a:rPr lang="ja-JP" altLang="en-US" dirty="0"/>
              <a:t>１以下）を</a:t>
            </a:r>
            <a:r>
              <a:rPr lang="ja-JP" altLang="en-US" b="1" u="sng" dirty="0"/>
              <a:t>わずかに</a:t>
            </a:r>
            <a:r>
              <a:rPr lang="ja-JP" altLang="en-US" dirty="0"/>
              <a:t>超えた</a:t>
            </a:r>
            <a:r>
              <a:rPr lang="ja-JP" altLang="en-US" dirty="0">
                <a:solidFill>
                  <a:srgbClr val="C00000"/>
                </a:solidFill>
              </a:rPr>
              <a:t>拍動流</a:t>
            </a:r>
            <a:r>
              <a:rPr lang="ja-JP" altLang="en-US" dirty="0"/>
              <a:t>である．</a:t>
            </a:r>
            <a:endParaRPr lang="en-US" altLang="ja-JP" dirty="0"/>
          </a:p>
          <a:p>
            <a:pPr marL="0" indent="0" algn="ctr">
              <a:buNone/>
            </a:pPr>
            <a:endParaRPr lang="en-US" altLang="ja-JP" sz="1200" dirty="0"/>
          </a:p>
          <a:p>
            <a:pPr marL="0" indent="0">
              <a:buNone/>
            </a:pPr>
            <a:r>
              <a:rPr lang="ja-JP" altLang="en-US" dirty="0"/>
              <a:t>そこで・・・</a:t>
            </a:r>
            <a:endParaRPr lang="en-US" altLang="ja-JP" dirty="0"/>
          </a:p>
          <a:p>
            <a:pPr marL="0" indent="0" algn="ctr">
              <a:buNone/>
            </a:pPr>
            <a:r>
              <a:rPr lang="ja-JP" altLang="en-US" sz="3200" dirty="0"/>
              <a:t>実際に「非定常解析」と「逐次定常解析」を行い，</a:t>
            </a:r>
            <a:endParaRPr lang="en-US" altLang="ja-JP" dirty="0"/>
          </a:p>
          <a:p>
            <a:pPr marL="0" indent="0" algn="ctr">
              <a:buNone/>
            </a:pPr>
            <a:r>
              <a:rPr lang="ja-JP" altLang="en-US" sz="3200" dirty="0"/>
              <a:t>どの程度の違いが出るかを確認する</a:t>
            </a:r>
            <a:br>
              <a:rPr lang="en-US" altLang="ja-JP" sz="3200" dirty="0"/>
            </a:br>
            <a:endParaRPr lang="ja-JP" altLang="en-US" sz="3200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8678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591663"/>
              </p:ext>
            </p:extLst>
          </p:nvPr>
        </p:nvGraphicFramePr>
        <p:xfrm>
          <a:off x="1331640" y="5059709"/>
          <a:ext cx="56959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276360" imgH="469800" progId="Equation.3">
                  <p:embed/>
                </p:oleObj>
              </mc:Choice>
              <mc:Fallback>
                <p:oleObj name="数式" r:id="rId3" imgW="32763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5059709"/>
                        <a:ext cx="56959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9686459"/>
              </p:ext>
            </p:extLst>
          </p:nvPr>
        </p:nvGraphicFramePr>
        <p:xfrm>
          <a:off x="1187624" y="1124743"/>
          <a:ext cx="1527175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812520" imgH="469800" progId="Equation.3">
                  <p:embed/>
                </p:oleObj>
              </mc:Choice>
              <mc:Fallback>
                <p:oleObj name="数式" r:id="rId5" imgW="8125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124743"/>
                        <a:ext cx="1527175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136451"/>
              </p:ext>
            </p:extLst>
          </p:nvPr>
        </p:nvGraphicFramePr>
        <p:xfrm>
          <a:off x="539552" y="2156194"/>
          <a:ext cx="4389438" cy="181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7" imgW="2336760" imgH="965160" progId="Equation.3">
                  <p:embed/>
                </p:oleObj>
              </mc:Choice>
              <mc:Fallback>
                <p:oleObj name="数式" r:id="rId7" imgW="233676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2156194"/>
                        <a:ext cx="4389438" cy="181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\\VBOXSVR\share\Womersley1D_mali_cisti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146" y="1052735"/>
            <a:ext cx="216000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\\VBOXSVR\share\Womersley1D_veliki_cisti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147" y="2637031"/>
            <a:ext cx="216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539552" y="548680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/>
              <a:t>【</a:t>
            </a:r>
            <a:r>
              <a:rPr lang="en-US" altLang="ja-JP" dirty="0" err="1"/>
              <a:t>Womersley</a:t>
            </a:r>
            <a:r>
              <a:rPr lang="ja-JP" altLang="en-US" dirty="0"/>
              <a:t>数</a:t>
            </a:r>
            <a:r>
              <a:rPr lang="en-US" altLang="ja-JP" dirty="0"/>
              <a:t>】 </a:t>
            </a:r>
            <a:r>
              <a:rPr lang="ja-JP" altLang="en-US" dirty="0"/>
              <a:t>拍動流の乱れを表す指標</a:t>
            </a:r>
            <a:endParaRPr lang="en-US" altLang="ja-JP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338820" y="2132735"/>
            <a:ext cx="3033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α</a:t>
            </a:r>
            <a:r>
              <a:rPr kumimoji="1" lang="ja-JP" altLang="en-US" sz="2000" dirty="0"/>
              <a:t>＜</a:t>
            </a:r>
            <a:r>
              <a:rPr kumimoji="1" lang="en-US" altLang="ja-JP" sz="2000" dirty="0"/>
              <a:t>1</a:t>
            </a:r>
            <a:r>
              <a:rPr kumimoji="1" lang="ja-JP" altLang="en-US" sz="2000" dirty="0"/>
              <a:t>：逐次定常とみなせる</a:t>
            </a:r>
            <a:endParaRPr kumimoji="1" lang="en-US" altLang="ja-JP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338820" y="3820977"/>
            <a:ext cx="3414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α</a:t>
            </a:r>
            <a:r>
              <a:rPr lang="ja-JP" altLang="en-US" sz="2000" dirty="0"/>
              <a:t>＞</a:t>
            </a:r>
            <a:r>
              <a:rPr kumimoji="1" lang="en-US" altLang="ja-JP" sz="2000" dirty="0"/>
              <a:t>10</a:t>
            </a:r>
            <a:r>
              <a:rPr kumimoji="1" lang="ja-JP" altLang="en-US" sz="2000" dirty="0"/>
              <a:t>：逐次定常と</a:t>
            </a:r>
            <a:r>
              <a:rPr lang="ja-JP" altLang="en-US" sz="2000" dirty="0"/>
              <a:t>みなせない</a:t>
            </a:r>
            <a:endParaRPr kumimoji="1" lang="en-US" altLang="ja-JP" sz="2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97900" y="5913276"/>
            <a:ext cx="7146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逐次定常とみなせる領域からはわずかにずれている．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35787" y="4469050"/>
            <a:ext cx="198002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000" dirty="0"/>
              <a:t>脳動脈瘤の場合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275856" y="4469050"/>
            <a:ext cx="3180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R=1.5mm</a:t>
            </a:r>
            <a:r>
              <a:rPr kumimoji="1" lang="ja-JP" altLang="en-US" sz="2000" dirty="0" err="1"/>
              <a:t>，</a:t>
            </a:r>
            <a:r>
              <a:rPr kumimoji="1" lang="en-US" altLang="ja-JP" sz="2000" dirty="0"/>
              <a:t>ω=2π</a:t>
            </a:r>
            <a:r>
              <a:rPr kumimoji="1" lang="ja-JP" altLang="en-US" sz="2000" dirty="0"/>
              <a:t>とすると・・・</a:t>
            </a:r>
          </a:p>
        </p:txBody>
      </p:sp>
      <p:sp>
        <p:nvSpPr>
          <p:cNvPr id="21" name="スライド番号プレースホルダー 20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02A3B9A3-65D8-4F1A-827B-E849153A3AD9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9171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【</a:t>
            </a:r>
            <a:r>
              <a:rPr kumimoji="1" lang="ja-JP" altLang="en-US" dirty="0"/>
              <a:t>逐次定常解析</a:t>
            </a:r>
            <a:r>
              <a:rPr kumimoji="1" lang="en-US" altLang="ja-JP" dirty="0"/>
              <a:t>】</a:t>
            </a:r>
          </a:p>
          <a:p>
            <a:pPr lvl="1"/>
            <a:r>
              <a:rPr lang="ja-JP" altLang="en-US" dirty="0"/>
              <a:t>各</a:t>
            </a:r>
            <a:r>
              <a:rPr lang="en-US" altLang="ja-JP" dirty="0"/>
              <a:t>Time-Step</a:t>
            </a:r>
            <a:r>
              <a:rPr lang="ja-JP" altLang="en-US" dirty="0"/>
              <a:t>における定常解析の重ね合わせ．</a:t>
            </a:r>
            <a:endParaRPr lang="en-US" altLang="ja-JP" dirty="0"/>
          </a:p>
          <a:p>
            <a:pPr lvl="1"/>
            <a:r>
              <a:rPr lang="ja-JP" altLang="en-US" dirty="0"/>
              <a:t>ナビエ</a:t>
            </a:r>
            <a:r>
              <a:rPr lang="en-US" altLang="ja-JP" dirty="0"/>
              <a:t>‐</a:t>
            </a:r>
            <a:r>
              <a:rPr lang="ja-JP" altLang="en-US" dirty="0"/>
              <a:t>ストークス方程式の時間項を無視．</a:t>
            </a:r>
            <a:endParaRPr kumimoji="1" lang="en-US" altLang="ja-JP" dirty="0"/>
          </a:p>
          <a:p>
            <a:pPr lvl="1"/>
            <a:r>
              <a:rPr lang="ja-JP" altLang="en-US" dirty="0"/>
              <a:t>非定常解析より計算時間が短い．</a:t>
            </a:r>
            <a:endParaRPr kumimoji="1" lang="ja-JP" altLang="en-US" dirty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02A3B9A3-65D8-4F1A-827B-E849153A3AD9}" type="slidenum">
              <a:rPr kumimoji="1" lang="ja-JP" altLang="en-US" smtClean="0"/>
              <a:t>36</a:t>
            </a:fld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2339752" y="3850286"/>
            <a:ext cx="4104456" cy="874858"/>
            <a:chOff x="2267744" y="4797152"/>
            <a:chExt cx="4401137" cy="1001638"/>
          </a:xfrm>
        </p:grpSpPr>
        <p:graphicFrame>
          <p:nvGraphicFramePr>
            <p:cNvPr id="4" name="オブジェクト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06245366"/>
                </p:ext>
              </p:extLst>
            </p:nvPr>
          </p:nvGraphicFramePr>
          <p:xfrm>
            <a:off x="2267744" y="4797152"/>
            <a:ext cx="4401137" cy="1001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3" imgW="1841400" imgH="419040" progId="Equation.3">
                    <p:embed/>
                  </p:oleObj>
                </mc:Choice>
                <mc:Fallback>
                  <p:oleObj name="数式" r:id="rId3" imgW="1841400" imgH="4190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267744" y="4797152"/>
                          <a:ext cx="4401137" cy="10016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" name="直線コネクタ 7"/>
            <p:cNvCxnSpPr/>
            <p:nvPr/>
          </p:nvCxnSpPr>
          <p:spPr>
            <a:xfrm flipH="1">
              <a:off x="2267744" y="4797152"/>
              <a:ext cx="576064" cy="93610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9939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5554960" cy="778098"/>
          </a:xfrm>
        </p:spPr>
        <p:txBody>
          <a:bodyPr>
            <a:normAutofit fontScale="90000"/>
          </a:bodyPr>
          <a:lstStyle/>
          <a:p>
            <a:r>
              <a:rPr kumimoji="1" lang="en-US" altLang="ja-JP" sz="2800" dirty="0">
                <a:latin typeface="+mn-ea"/>
                <a:ea typeface="+mn-ea"/>
              </a:rPr>
              <a:t>【</a:t>
            </a:r>
            <a:r>
              <a:rPr kumimoji="1" lang="ja-JP" altLang="en-US" sz="2800" dirty="0">
                <a:latin typeface="+mn-ea"/>
                <a:ea typeface="+mn-ea"/>
              </a:rPr>
              <a:t>直円管（直径</a:t>
            </a:r>
            <a:r>
              <a:rPr kumimoji="1" lang="en-US" altLang="ja-JP" sz="2800" dirty="0">
                <a:latin typeface="+mn-ea"/>
                <a:ea typeface="+mn-ea"/>
              </a:rPr>
              <a:t>3mm</a:t>
            </a:r>
            <a:r>
              <a:rPr kumimoji="1" lang="ja-JP" altLang="en-US" sz="2800" dirty="0">
                <a:latin typeface="+mn-ea"/>
                <a:ea typeface="+mn-ea"/>
              </a:rPr>
              <a:t>）の理論解での比較</a:t>
            </a:r>
            <a:r>
              <a:rPr kumimoji="1" lang="en-US" altLang="ja-JP" sz="2800" dirty="0">
                <a:latin typeface="+mn-ea"/>
                <a:ea typeface="+mn-ea"/>
              </a:rPr>
              <a:t>】</a:t>
            </a:r>
            <a:endParaRPr kumimoji="1" lang="ja-JP" altLang="en-US" sz="2800" dirty="0">
              <a:latin typeface="+mn-ea"/>
              <a:ea typeface="+mn-ea"/>
            </a:endParaRPr>
          </a:p>
        </p:txBody>
      </p:sp>
      <p:graphicFrame>
        <p:nvGraphicFramePr>
          <p:cNvPr id="5" name="グラフ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6254952"/>
              </p:ext>
            </p:extLst>
          </p:nvPr>
        </p:nvGraphicFramePr>
        <p:xfrm>
          <a:off x="827584" y="1165663"/>
          <a:ext cx="2808357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99" name="Picture 3" descr="\\VBOXSVR\share\velocity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77292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VBOXSVR\share\velocity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57" y="3177292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827584" y="708454"/>
            <a:ext cx="95410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000" dirty="0"/>
              <a:t>流入量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27584" y="2816932"/>
            <a:ext cx="252028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000" dirty="0"/>
              <a:t>直径方向の流速分布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61569" y="6092624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</a:t>
            </a:r>
            <a:r>
              <a:rPr kumimoji="1" lang="en-US" altLang="ja-JP" dirty="0"/>
              <a:t>=0[s]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16216" y="605729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</a:t>
            </a:r>
            <a:r>
              <a:rPr kumimoji="1" lang="en-US" altLang="ja-JP" dirty="0"/>
              <a:t>=0.5[s]</a:t>
            </a:r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6876256" y="2920878"/>
            <a:ext cx="550912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6876256" y="3208910"/>
            <a:ext cx="550912" cy="0"/>
          </a:xfrm>
          <a:prstGeom prst="line">
            <a:avLst/>
          </a:prstGeom>
          <a:ln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563436" y="269556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非定常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48020" y="302366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逐次</a:t>
            </a:r>
            <a:r>
              <a:rPr kumimoji="1" lang="ja-JP" altLang="en-US" dirty="0"/>
              <a:t>定常</a:t>
            </a: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4294967295"/>
          </p:nvPr>
        </p:nvSpPr>
        <p:spPr>
          <a:xfrm>
            <a:off x="3518520" y="6597352"/>
            <a:ext cx="2133600" cy="219998"/>
          </a:xfrm>
          <a:prstGeom prst="rect">
            <a:avLst/>
          </a:prstGeom>
        </p:spPr>
        <p:txBody>
          <a:bodyPr/>
          <a:lstStyle/>
          <a:p>
            <a:fld id="{02A3B9A3-65D8-4F1A-827B-E849153A3AD9}" type="slidenum">
              <a:rPr kumimoji="1" lang="ja-JP" altLang="en-US" smtClean="0"/>
              <a:t>37</a:t>
            </a:fld>
            <a:endParaRPr kumimoji="1" lang="ja-JP" altLang="en-US" dirty="0"/>
          </a:p>
        </p:txBody>
      </p:sp>
      <p:pic>
        <p:nvPicPr>
          <p:cNvPr id="15" name="Picture 2" descr="\\VBOXSVR\share\ws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502" y="728700"/>
            <a:ext cx="3362954" cy="21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4630302" y="729354"/>
            <a:ext cx="68320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/>
              <a:t>WSS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981184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+mn-ea"/>
              </a:rPr>
              <a:t>脳動脈瘤</a:t>
            </a:r>
            <a:r>
              <a:rPr lang="en-US" altLang="ja-JP" dirty="0">
                <a:latin typeface="+mn-ea"/>
              </a:rPr>
              <a:t>CFD</a:t>
            </a:r>
            <a:r>
              <a:rPr lang="ja-JP" altLang="en-US" dirty="0">
                <a:latin typeface="+mn-ea"/>
              </a:rPr>
              <a:t>血流解析での</a:t>
            </a:r>
            <a:r>
              <a:rPr lang="en-US" altLang="ja-JP" dirty="0">
                <a:latin typeface="+mn-ea"/>
              </a:rPr>
              <a:t>WSS</a:t>
            </a:r>
            <a:r>
              <a:rPr lang="ja-JP" altLang="en-US" dirty="0">
                <a:latin typeface="+mn-ea"/>
              </a:rPr>
              <a:t>比較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コンテンツ プレースホルダー 7"/>
              <p:cNvSpPr>
                <a:spLocks noGrp="1"/>
              </p:cNvSpPr>
              <p:nvPr>
                <p:ph idx="1"/>
              </p:nvPr>
            </p:nvSpPr>
            <p:spPr/>
            <p:txBody>
              <a:bodyPr anchor="b"/>
              <a:lstStyle/>
              <a:p>
                <a:endParaRPr kumimoji="1" lang="en-US" altLang="ja-JP" sz="2400" dirty="0"/>
              </a:p>
              <a:p>
                <a:endParaRPr lang="en-US" altLang="ja-JP" sz="2400" dirty="0"/>
              </a:p>
              <a:p>
                <a:endParaRPr kumimoji="1" lang="en-US" altLang="ja-JP" sz="2400" dirty="0"/>
              </a:p>
              <a:p>
                <a:endParaRPr lang="en-US" altLang="ja-JP" sz="2400" dirty="0"/>
              </a:p>
              <a:p>
                <a:endParaRPr kumimoji="1" lang="en-US" altLang="ja-JP" sz="2400" dirty="0"/>
              </a:p>
              <a:p>
                <a:endParaRPr lang="en-US" altLang="ja-JP" sz="2400" dirty="0"/>
              </a:p>
              <a:p>
                <a:endParaRPr kumimoji="1" lang="en-US" altLang="ja-JP" sz="2400" dirty="0"/>
              </a:p>
              <a:p>
                <a:endParaRPr lang="en-US" altLang="ja-JP" sz="2400" dirty="0"/>
              </a:p>
              <a:p>
                <a:pPr marL="0" indent="0">
                  <a:buNone/>
                </a:pPr>
                <a:r>
                  <a:rPr kumimoji="1" lang="ja-JP" altLang="en-US" sz="2400" dirty="0"/>
                  <a:t>　　　非定常解析（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400" b="0" i="0" smtClean="0">
                        <a:latin typeface="Cambria Math"/>
                      </a:rPr>
                      <m:t>Δ</m:t>
                    </m:r>
                    <m:r>
                      <a:rPr kumimoji="1" lang="en-US" altLang="ja-JP" sz="2400" b="0" i="1" smtClean="0">
                        <a:latin typeface="Cambria Math"/>
                      </a:rPr>
                      <m:t>𝑡</m:t>
                    </m:r>
                    <m:r>
                      <a:rPr kumimoji="1" lang="en-US" altLang="ja-JP" sz="2400" b="0" i="1" smtClean="0">
                        <a:latin typeface="Cambria Math"/>
                      </a:rPr>
                      <m:t>=0.01</m:t>
                    </m:r>
                  </m:oMath>
                </a14:m>
                <a:r>
                  <a:rPr kumimoji="1" lang="en-US" altLang="ja-JP" sz="2400" dirty="0"/>
                  <a:t> s</a:t>
                </a:r>
                <a:r>
                  <a:rPr kumimoji="1" lang="ja-JP" altLang="en-US" sz="2400" dirty="0"/>
                  <a:t>）　　　　　　　　逐次定常解析</a:t>
                </a:r>
                <a:endParaRPr kumimoji="1" lang="en-US" altLang="ja-JP" sz="2400" dirty="0"/>
              </a:p>
              <a:p>
                <a:pPr marL="0" indent="0" algn="ctr">
                  <a:buNone/>
                </a:pPr>
                <a:endParaRPr lang="en-US" altLang="ja-JP" sz="1200" dirty="0"/>
              </a:p>
              <a:p>
                <a:pPr marL="0" indent="0" algn="ctr">
                  <a:buNone/>
                </a:pPr>
                <a:endParaRPr lang="en-US" altLang="ja-JP" sz="2400" dirty="0"/>
              </a:p>
              <a:p>
                <a:pPr marL="0" indent="0" algn="ctr">
                  <a:buNone/>
                </a:pPr>
                <a:endParaRPr lang="en-US" altLang="ja-JP" sz="2400" dirty="0"/>
              </a:p>
            </p:txBody>
          </p:sp>
        </mc:Choice>
        <mc:Fallback xmlns="">
          <p:sp>
            <p:nvSpPr>
              <p:cNvPr id="8" name="コンテンツ プレースホルダー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7877" y="5355213"/>
            <a:ext cx="7452681" cy="95410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>
                <a:solidFill>
                  <a:srgbClr val="FF00FF"/>
                </a:solidFill>
              </a:rPr>
              <a:t>脳動脈瘤</a:t>
            </a:r>
            <a:r>
              <a:rPr lang="ja-JP" altLang="en-US" sz="2800" dirty="0"/>
              <a:t>の</a:t>
            </a:r>
            <a:r>
              <a:rPr lang="en-US" altLang="ja-JP" sz="2800" dirty="0">
                <a:solidFill>
                  <a:srgbClr val="0000CC"/>
                </a:solidFill>
              </a:rPr>
              <a:t>WSS</a:t>
            </a:r>
            <a:r>
              <a:rPr lang="ja-JP" altLang="en-US" sz="2800" dirty="0" err="1"/>
              <a:t>を評</a:t>
            </a:r>
            <a:r>
              <a:rPr lang="ja-JP" altLang="en-US" sz="2800" dirty="0"/>
              <a:t>価する場合において，</a:t>
            </a:r>
            <a:endParaRPr lang="en-US" altLang="ja-JP" sz="2800" dirty="0"/>
          </a:p>
          <a:p>
            <a:pPr algn="ctr"/>
            <a:r>
              <a:rPr lang="ja-JP" altLang="en-US" sz="2800" dirty="0">
                <a:solidFill>
                  <a:srgbClr val="FF0000"/>
                </a:solidFill>
              </a:rPr>
              <a:t>非定常解析でも逐次定常解析でも大差はない．</a:t>
            </a:r>
            <a:endParaRPr lang="en-US" altLang="ja-JP" sz="2800" dirty="0">
              <a:solidFill>
                <a:srgbClr val="FF0000"/>
              </a:solidFill>
            </a:endParaRPr>
          </a:p>
        </p:txBody>
      </p:sp>
      <p:pic>
        <p:nvPicPr>
          <p:cNvPr id="6" name="transient_steady_ws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 bwMode="auto">
          <a:xfrm>
            <a:off x="457200" y="692696"/>
            <a:ext cx="822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69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779098"/>
              </p:ext>
            </p:extLst>
          </p:nvPr>
        </p:nvGraphicFramePr>
        <p:xfrm>
          <a:off x="827584" y="1791072"/>
          <a:ext cx="7488832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6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6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8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70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直円管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脳動脈瘤</a:t>
                      </a: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kumimoji="1" lang="ja-JP" altLang="en-US" sz="2400" dirty="0"/>
                        <a:t>タイムステップ数</a:t>
                      </a:r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メッシュ数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/>
                        <a:t>2,128,374</a:t>
                      </a:r>
                      <a:endParaRPr kumimoji="1" lang="ja-JP" altLang="en-US" sz="2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/>
                        <a:t>2,904,789</a:t>
                      </a:r>
                      <a:endParaRPr kumimoji="1" lang="ja-JP" altLang="en-US" sz="2400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kumimoji="1" lang="ja-JP" altLang="en-US" dirty="0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計算時間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計算時間</a:t>
                      </a: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非定常解析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/>
                        <a:t>6</a:t>
                      </a:r>
                      <a:r>
                        <a:rPr kumimoji="1" lang="ja-JP" altLang="en-US" sz="2400" dirty="0"/>
                        <a:t>時間</a:t>
                      </a:r>
                      <a:r>
                        <a:rPr kumimoji="1" lang="en-US" altLang="ja-JP" sz="2400" dirty="0"/>
                        <a:t>45</a:t>
                      </a:r>
                      <a:r>
                        <a:rPr kumimoji="1" lang="ja-JP" altLang="en-US" sz="2400" dirty="0"/>
                        <a:t>分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/>
                        <a:t>13</a:t>
                      </a:r>
                      <a:r>
                        <a:rPr kumimoji="1" lang="ja-JP" altLang="en-US" sz="2400" dirty="0"/>
                        <a:t>時間</a:t>
                      </a:r>
                      <a:r>
                        <a:rPr kumimoji="1" lang="en-US" altLang="ja-JP" sz="2400" dirty="0"/>
                        <a:t>23</a:t>
                      </a:r>
                      <a:r>
                        <a:rPr kumimoji="1" lang="ja-JP" altLang="en-US" sz="2400" dirty="0"/>
                        <a:t>分</a:t>
                      </a: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/>
                        <a:t>201</a:t>
                      </a:r>
                      <a:endParaRPr kumimoji="1" lang="ja-JP" altLang="en-US" sz="2400" dirty="0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逐次定常解析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</a:rPr>
                        <a:t>時間</a:t>
                      </a:r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41</a:t>
                      </a:r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</a:rPr>
                        <a:t>分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</a:rPr>
                        <a:t>時間</a:t>
                      </a:r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05</a:t>
                      </a:r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</a:rPr>
                        <a:t>分</a:t>
                      </a:r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/>
                        <a:t>20</a:t>
                      </a:r>
                      <a:endParaRPr kumimoji="1" lang="ja-JP" altLang="en-US" sz="2400" dirty="0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899592" y="4689140"/>
            <a:ext cx="734481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/>
              <a:t>以上の結果から，逐次定常解析により</a:t>
            </a:r>
            <a:br>
              <a:rPr kumimoji="1" lang="en-US" altLang="ja-JP" sz="2400" dirty="0"/>
            </a:br>
            <a:r>
              <a:rPr kumimoji="1" lang="ja-JP" altLang="en-US" sz="2400" dirty="0"/>
              <a:t>（非定常解析より短い時間で）</a:t>
            </a:r>
            <a:br>
              <a:rPr kumimoji="1" lang="en-US" altLang="ja-JP" sz="2400" dirty="0"/>
            </a:br>
            <a:r>
              <a:rPr lang="ja-JP" altLang="en-US" sz="2400" dirty="0"/>
              <a:t>十分妥当な</a:t>
            </a:r>
            <a:r>
              <a:rPr kumimoji="1" lang="ja-JP" altLang="en-US" sz="2400" dirty="0"/>
              <a:t>近似解が得られることが分かった．</a:t>
            </a: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457200" y="724942"/>
            <a:ext cx="3322712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>
                <a:latin typeface="+mn-ea"/>
                <a:ea typeface="+mn-ea"/>
              </a:rPr>
              <a:t>【</a:t>
            </a:r>
            <a:r>
              <a:rPr lang="ja-JP" altLang="en-US" sz="2800" dirty="0">
                <a:latin typeface="+mn-ea"/>
                <a:ea typeface="+mn-ea"/>
              </a:rPr>
              <a:t>計算時間の比較</a:t>
            </a:r>
            <a:r>
              <a:rPr lang="en-US" altLang="ja-JP" sz="2800" dirty="0">
                <a:latin typeface="+mn-ea"/>
                <a:ea typeface="+mn-ea"/>
              </a:rPr>
              <a:t>】</a:t>
            </a:r>
            <a:endParaRPr lang="ja-JP" altLang="en-US" sz="2800" dirty="0">
              <a:latin typeface="+mn-ea"/>
              <a:ea typeface="+mn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868144" y="4141557"/>
            <a:ext cx="242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（</a:t>
            </a:r>
            <a:r>
              <a:rPr kumimoji="1" lang="en-US" altLang="ja-JP" dirty="0"/>
              <a:t>TSUBAME</a:t>
            </a:r>
            <a:r>
              <a:rPr kumimoji="1" lang="ja-JP" altLang="en-US" dirty="0" err="1"/>
              <a:t>，</a:t>
            </a:r>
            <a:r>
              <a:rPr kumimoji="1" lang="ja-JP" altLang="en-US" dirty="0"/>
              <a:t>並列数</a:t>
            </a:r>
            <a:r>
              <a:rPr kumimoji="1" lang="en-US" altLang="ja-JP" dirty="0"/>
              <a:t>12</a:t>
            </a:r>
            <a:r>
              <a:rPr kumimoji="1" lang="ja-JP" altLang="en-US" dirty="0"/>
              <a:t>）</a:t>
            </a: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2A3B9A3-65D8-4F1A-827B-E849153A3AD9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4862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発表の流れ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その１（本発表）</a:t>
            </a:r>
            <a:endParaRPr kumimoji="1" lang="en-US" altLang="ja-JP" dirty="0"/>
          </a:p>
          <a:p>
            <a:pPr lvl="1"/>
            <a:r>
              <a:rPr lang="en-US" altLang="ja-JP" dirty="0"/>
              <a:t>CFD</a:t>
            </a:r>
            <a:r>
              <a:rPr lang="ja-JP" altLang="en-US" dirty="0"/>
              <a:t>血流解析の三大要件</a:t>
            </a:r>
            <a:endParaRPr lang="en-US" altLang="ja-JP" dirty="0"/>
          </a:p>
          <a:p>
            <a:pPr marL="1371600" lvl="2" indent="-457200">
              <a:buFont typeface="+mj-lt"/>
              <a:buAutoNum type="arabicPeriod"/>
            </a:pPr>
            <a:r>
              <a:rPr lang="ja-JP" altLang="en-US" dirty="0"/>
              <a:t>血液粘性モデルの設定</a:t>
            </a:r>
            <a:endParaRPr lang="en-US" altLang="ja-JP" dirty="0"/>
          </a:p>
          <a:p>
            <a:pPr marL="1371600" lvl="2" indent="-457200">
              <a:buFont typeface="+mj-lt"/>
              <a:buAutoNum type="arabicPeriod"/>
            </a:pPr>
            <a:r>
              <a:rPr lang="ja-JP" altLang="en-US" dirty="0"/>
              <a:t>血管形状の抽出</a:t>
            </a:r>
            <a:endParaRPr lang="en-US" altLang="ja-JP" dirty="0"/>
          </a:p>
          <a:p>
            <a:pPr marL="1371600" lvl="2" indent="-457200">
              <a:buFont typeface="+mj-lt"/>
              <a:buAutoNum type="arabicPeriod"/>
            </a:pPr>
            <a:r>
              <a:rPr lang="ja-JP" altLang="en-US" dirty="0">
                <a:solidFill>
                  <a:srgbClr val="FF0000"/>
                </a:solidFill>
              </a:rPr>
              <a:t>流入出境界条件の設定　</a:t>
            </a:r>
            <a:endParaRPr lang="en-US" altLang="ja-JP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ja-JP" altLang="en-US" dirty="0">
                <a:solidFill>
                  <a:schemeClr val="bg2"/>
                </a:solidFill>
              </a:rPr>
              <a:t>その２（次の発表）</a:t>
            </a:r>
            <a:endParaRPr lang="en-US" altLang="ja-JP" dirty="0">
              <a:solidFill>
                <a:schemeClr val="bg2"/>
              </a:solidFill>
            </a:endParaRPr>
          </a:p>
          <a:p>
            <a:pPr lvl="1"/>
            <a:r>
              <a:rPr kumimoji="1" lang="ja-JP" altLang="en-US" dirty="0">
                <a:solidFill>
                  <a:schemeClr val="bg2"/>
                </a:solidFill>
              </a:rPr>
              <a:t>システム構成とデータフロー</a:t>
            </a:r>
            <a:r>
              <a:rPr lang="ja-JP" altLang="en-US" dirty="0">
                <a:solidFill>
                  <a:schemeClr val="bg2"/>
                </a:solidFill>
              </a:rPr>
              <a:t>について</a:t>
            </a:r>
            <a:endParaRPr kumimoji="1" lang="en-US" altLang="ja-JP" dirty="0">
              <a:solidFill>
                <a:schemeClr val="bg2"/>
              </a:solidFill>
            </a:endParaRPr>
          </a:p>
          <a:p>
            <a:pPr lvl="1"/>
            <a:r>
              <a:rPr lang="ja-JP" altLang="en-US" dirty="0">
                <a:solidFill>
                  <a:schemeClr val="bg2"/>
                </a:solidFill>
              </a:rPr>
              <a:t>画像処理ソフトでの処理について</a:t>
            </a:r>
            <a:endParaRPr lang="en-US" altLang="ja-JP" dirty="0">
              <a:solidFill>
                <a:schemeClr val="bg2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右中かっこ 4"/>
          <p:cNvSpPr/>
          <p:nvPr/>
        </p:nvSpPr>
        <p:spPr>
          <a:xfrm>
            <a:off x="5130062" y="1736812"/>
            <a:ext cx="270030" cy="792088"/>
          </a:xfrm>
          <a:prstGeom prst="rightBrace">
            <a:avLst/>
          </a:prstGeom>
          <a:ln w="254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CC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44108" y="1340768"/>
            <a:ext cx="14622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0000CC"/>
                </a:solidFill>
              </a:rPr>
              <a:t>駆け足で</a:t>
            </a:r>
            <a:endParaRPr lang="en-US" altLang="ja-JP" sz="2400" dirty="0">
              <a:solidFill>
                <a:srgbClr val="0000CC"/>
              </a:solidFill>
            </a:endParaRPr>
          </a:p>
          <a:p>
            <a:pPr algn="ctr"/>
            <a:r>
              <a:rPr kumimoji="1" lang="ja-JP" altLang="en-US" sz="2400" dirty="0">
                <a:solidFill>
                  <a:srgbClr val="0000CC"/>
                </a:solidFill>
              </a:rPr>
              <a:t>結果のみ</a:t>
            </a:r>
            <a:endParaRPr kumimoji="1" lang="en-US" altLang="ja-JP" sz="2400" dirty="0">
              <a:solidFill>
                <a:srgbClr val="0000CC"/>
              </a:solidFill>
            </a:endParaRPr>
          </a:p>
          <a:p>
            <a:pPr algn="ctr"/>
            <a:r>
              <a:rPr lang="ja-JP" altLang="en-US" sz="2400" dirty="0">
                <a:solidFill>
                  <a:srgbClr val="0000CC"/>
                </a:solidFill>
              </a:rPr>
              <a:t>紹介</a:t>
            </a:r>
            <a:endParaRPr kumimoji="1" lang="en-US" altLang="ja-JP" sz="2400" dirty="0">
              <a:solidFill>
                <a:srgbClr val="0000CC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40052" y="2528900"/>
            <a:ext cx="3159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2400" b="1" dirty="0">
                <a:solidFill>
                  <a:srgbClr val="FF0000"/>
                </a:solidFill>
              </a:rPr>
              <a:t>←</a:t>
            </a:r>
            <a:r>
              <a:rPr lang="ja-JP" altLang="en-US" sz="2400" dirty="0">
                <a:solidFill>
                  <a:srgbClr val="FF0000"/>
                </a:solidFill>
              </a:rPr>
              <a:t>　本研究最大の特徴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algn="r"/>
            <a:r>
              <a:rPr lang="ja-JP" altLang="en-US" sz="2400" dirty="0" err="1">
                <a:solidFill>
                  <a:srgbClr val="FF0000"/>
                </a:solidFill>
              </a:rPr>
              <a:t>なので</a:t>
            </a:r>
            <a:r>
              <a:rPr lang="ja-JP" altLang="en-US" sz="2400" dirty="0">
                <a:solidFill>
                  <a:srgbClr val="FF0000"/>
                </a:solidFill>
              </a:rPr>
              <a:t>詳しく紹介</a:t>
            </a:r>
            <a:endParaRPr lang="en-US" altLang="ja-JP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19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非定常解析の時間刻みの検討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コンテンツ プレースホルダー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/>
                      </a:rPr>
                      <m:t>Δ</m:t>
                    </m:r>
                    <m:r>
                      <a:rPr kumimoji="1" lang="en-US" altLang="ja-JP" b="0" i="1" smtClean="0">
                        <a:latin typeface="Cambria Math"/>
                      </a:rPr>
                      <m:t>𝑡</m:t>
                    </m:r>
                    <m:r>
                      <a:rPr kumimoji="1" lang="en-US" altLang="ja-JP" b="0" i="1" smtClean="0">
                        <a:latin typeface="Cambria Math"/>
                      </a:rPr>
                      <m:t>=0.005</m:t>
                    </m:r>
                  </m:oMath>
                </a14:m>
                <a:r>
                  <a:rPr kumimoji="1" lang="en-US" altLang="ja-JP" dirty="0"/>
                  <a:t> s </a:t>
                </a:r>
                <a:r>
                  <a:rPr kumimoji="1" lang="ja-JP" altLang="en-US" dirty="0"/>
                  <a:t>とした場合の解を正解（参照解）とし，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/>
                      </a:rPr>
                      <m:t>Δ</m:t>
                    </m:r>
                    <m:r>
                      <a:rPr kumimoji="1" lang="en-US" altLang="ja-JP" b="0" i="1" smtClean="0">
                        <a:latin typeface="Cambria Math"/>
                      </a:rPr>
                      <m:t>𝑡</m:t>
                    </m:r>
                    <m:r>
                      <a:rPr kumimoji="1" lang="en-US" altLang="ja-JP" b="0" i="1" smtClean="0">
                        <a:latin typeface="Cambria Math"/>
                      </a:rPr>
                      <m:t>=0.01, 0.05 </m:t>
                    </m:r>
                  </m:oMath>
                </a14:m>
                <a:r>
                  <a:rPr kumimoji="1" lang="en-US" altLang="ja-JP" dirty="0"/>
                  <a:t>s </a:t>
                </a:r>
                <a:r>
                  <a:rPr kumimoji="1" lang="ja-JP" altLang="en-US" dirty="0"/>
                  <a:t>とした解の誤差を計算</a:t>
                </a:r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/>
                      </a:rPr>
                      <m:t>Δ</m:t>
                    </m:r>
                    <m:r>
                      <a:rPr kumimoji="1" lang="en-US" altLang="ja-JP" b="0" i="1" smtClean="0">
                        <a:latin typeface="Cambria Math"/>
                      </a:rPr>
                      <m:t>𝑡</m:t>
                    </m:r>
                    <m:r>
                      <a:rPr kumimoji="1" lang="en-US" altLang="ja-JP" b="0" i="1" smtClean="0">
                        <a:latin typeface="Cambria Math"/>
                      </a:rPr>
                      <m:t>=0.01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s </a:t>
                </a:r>
                <a:r>
                  <a:rPr kumimoji="1" lang="ja-JP" altLang="en-US" dirty="0"/>
                  <a:t>で，正解とほとんど同じ解（流速の</a:t>
                </a:r>
                <a:r>
                  <a:rPr kumimoji="1" lang="en-US" altLang="ja-JP" dirty="0"/>
                  <a:t>RMSE</a:t>
                </a:r>
                <a:r>
                  <a:rPr kumimoji="1" lang="ja-JP" altLang="en-US" dirty="0"/>
                  <a:t>が</a:t>
                </a:r>
                <a:r>
                  <a:rPr kumimoji="1" lang="en-US" altLang="ja-JP" dirty="0"/>
                  <a:t>0.001 m/s</a:t>
                </a:r>
                <a:r>
                  <a:rPr kumimoji="1" lang="ja-JP" altLang="en-US" dirty="0"/>
                  <a:t>以下）が得られる．</a:t>
                </a:r>
              </a:p>
            </p:txBody>
          </p:sp>
        </mc:Choice>
        <mc:Fallback xmlns="">
          <p:sp>
            <p:nvSpPr>
              <p:cNvPr id="6" name="コンテンツ プレースホルダー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t="-2429" r="-494" b="-7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14500"/>
            <a:ext cx="5486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72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4D-Flow</a:t>
            </a:r>
            <a:r>
              <a:rPr kumimoji="1" lang="ja-JP" altLang="en-US" dirty="0"/>
              <a:t>測定誤差評価実験（装置）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/>
              <a:t>二重円筒から成る</a:t>
            </a:r>
            <a:r>
              <a:rPr lang="ja-JP" altLang="en-US" u="sng" dirty="0"/>
              <a:t>回転式ファントム</a:t>
            </a:r>
            <a:endParaRPr lang="en-US" altLang="ja-JP" u="sng" dirty="0"/>
          </a:p>
          <a:p>
            <a:r>
              <a:rPr lang="en-US" altLang="ja-JP" dirty="0"/>
              <a:t>40wt%</a:t>
            </a:r>
            <a:r>
              <a:rPr lang="ja-JP" altLang="en-US" dirty="0"/>
              <a:t>グリセリン水溶液（</a:t>
            </a:r>
            <a:r>
              <a:rPr lang="ja-JP" altLang="en-US" dirty="0">
                <a:solidFill>
                  <a:srgbClr val="0000CC"/>
                </a:solidFill>
              </a:rPr>
              <a:t>造影剤なし</a:t>
            </a:r>
            <a:r>
              <a:rPr lang="ja-JP" altLang="en-US" dirty="0"/>
              <a:t>）</a:t>
            </a:r>
            <a:endParaRPr lang="en-US" altLang="ja-JP" dirty="0"/>
          </a:p>
          <a:p>
            <a:r>
              <a:rPr lang="en-US" altLang="ja-JP" dirty="0"/>
              <a:t>GEHC </a:t>
            </a:r>
            <a:r>
              <a:rPr lang="en-US" altLang="ja-JP" dirty="0" err="1"/>
              <a:t>Signa</a:t>
            </a:r>
            <a:r>
              <a:rPr lang="en-US" altLang="ja-JP" dirty="0"/>
              <a:t> </a:t>
            </a:r>
            <a:r>
              <a:rPr lang="en-US" altLang="ja-JP" dirty="0" err="1"/>
              <a:t>HDxt</a:t>
            </a:r>
            <a:r>
              <a:rPr lang="en-US" altLang="ja-JP" dirty="0"/>
              <a:t> 3.0T</a:t>
            </a:r>
            <a:r>
              <a:rPr lang="ja-JP" altLang="en-US" dirty="0"/>
              <a:t> ＋ </a:t>
            </a:r>
            <a:r>
              <a:rPr lang="en-US" altLang="ja-JP" dirty="0"/>
              <a:t>8ch Brain Array</a:t>
            </a:r>
          </a:p>
          <a:p>
            <a:r>
              <a:rPr kumimoji="1" lang="ja-JP" altLang="en-US" dirty="0"/>
              <a:t>内側円筒容器を剛体回転　⇒　</a:t>
            </a:r>
            <a:r>
              <a:rPr kumimoji="1" lang="ja-JP" altLang="en-US" dirty="0">
                <a:solidFill>
                  <a:srgbClr val="FF0000"/>
                </a:solidFill>
              </a:rPr>
              <a:t>流体も剛体回転</a:t>
            </a:r>
            <a:endParaRPr kumimoji="1" lang="en-US" altLang="ja-JP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41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80456"/>
            <a:ext cx="2255520" cy="346862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28700"/>
            <a:ext cx="642984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16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4D-Flow</a:t>
            </a:r>
            <a:r>
              <a:rPr lang="ja-JP" altLang="en-US" dirty="0"/>
              <a:t>測定誤差評価実験（結果）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ja-JP" altLang="en-US" dirty="0"/>
              <a:t>ある水平断面上の流速分布</a:t>
            </a:r>
            <a:endParaRPr lang="en-US" altLang="ja-JP" dirty="0"/>
          </a:p>
          <a:p>
            <a:pPr marL="0" indent="0" algn="ctr">
              <a:buNone/>
            </a:pPr>
            <a:endParaRPr kumimoji="1" lang="en-US" altLang="ja-JP" dirty="0"/>
          </a:p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endParaRPr kumimoji="1" lang="en-US" altLang="ja-JP" dirty="0"/>
          </a:p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endParaRPr kumimoji="1" lang="en-US" altLang="ja-JP" dirty="0"/>
          </a:p>
          <a:p>
            <a:pPr marL="0" indent="0" algn="ctr">
              <a:buNone/>
            </a:pPr>
            <a:endParaRPr lang="en-US" altLang="ja-JP" dirty="0"/>
          </a:p>
          <a:p>
            <a:r>
              <a:rPr kumimoji="1" lang="ja-JP" altLang="en-US" dirty="0"/>
              <a:t>流れのおよその分布は測定出来ている</a:t>
            </a:r>
            <a:endParaRPr kumimoji="1" lang="en-US" altLang="ja-JP" dirty="0"/>
          </a:p>
          <a:p>
            <a:r>
              <a:rPr lang="ja-JP" altLang="en-US" dirty="0"/>
              <a:t>明らかに不正な流速点が多数存在する</a:t>
            </a:r>
            <a:endParaRPr lang="en-US" altLang="ja-JP" dirty="0"/>
          </a:p>
          <a:p>
            <a:r>
              <a:rPr lang="ja-JP" altLang="en-US" dirty="0">
                <a:solidFill>
                  <a:srgbClr val="FF0000"/>
                </a:solidFill>
              </a:rPr>
              <a:t>ランダム誤差</a:t>
            </a:r>
            <a:r>
              <a:rPr lang="ja-JP" altLang="en-US" dirty="0"/>
              <a:t>が含まれているように見える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42</a:t>
            </a:fld>
            <a:endParaRPr lang="ja-JP" altLang="en-US" dirty="0"/>
          </a:p>
        </p:txBody>
      </p:sp>
      <p:pic>
        <p:nvPicPr>
          <p:cNvPr id="5" name="コンテンツ プレースホルダ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08" y="1118652"/>
            <a:ext cx="45339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56" y="1184358"/>
            <a:ext cx="4533900" cy="32004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94686" y="4257092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/>
              <a:t>回転速度が</a:t>
            </a:r>
            <a:r>
              <a:rPr lang="en-US" altLang="ja-JP" dirty="0"/>
              <a:t>0 rpm</a:t>
            </a:r>
            <a:r>
              <a:rPr lang="ja-JP" altLang="en-US" dirty="0"/>
              <a:t>の場合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56076" y="4257092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/>
              <a:t>回転速度が</a:t>
            </a:r>
            <a:r>
              <a:rPr lang="en-US" altLang="ja-JP" dirty="0"/>
              <a:t>360 rpm</a:t>
            </a:r>
            <a:r>
              <a:rPr lang="ja-JP" altLang="en-US" dirty="0"/>
              <a:t>の場合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94502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11</a:t>
            </a:r>
            <a:r>
              <a:rPr kumimoji="1" lang="ja-JP" altLang="en-US" dirty="0"/>
              <a:t>断面流量の内訳</a:t>
            </a:r>
            <a:r>
              <a:rPr lang="ja-JP" altLang="en-US" dirty="0"/>
              <a:t>の一例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43</a:t>
            </a:fld>
            <a:endParaRPr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623479"/>
              </p:ext>
            </p:extLst>
          </p:nvPr>
        </p:nvGraphicFramePr>
        <p:xfrm>
          <a:off x="2663788" y="656692"/>
          <a:ext cx="3636404" cy="4754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0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断面番号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断面流量 </a:t>
                      </a:r>
                      <a:r>
                        <a:rPr kumimoji="1" lang="en-US" altLang="ja-JP" sz="2000" dirty="0"/>
                        <a:t>[mm</a:t>
                      </a:r>
                      <a:r>
                        <a:rPr kumimoji="1" lang="en-US" altLang="ja-JP" sz="2000" baseline="30000" dirty="0"/>
                        <a:t>3</a:t>
                      </a:r>
                      <a:r>
                        <a:rPr kumimoji="1" lang="en-US" altLang="ja-JP" sz="2000" dirty="0"/>
                        <a:t>/s]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断面１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/>
                        <a:t>1090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断面２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1141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断面３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1155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断面４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1107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断面５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1117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断面６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1163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断面７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1226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断面８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1150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断面９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1221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断面</a:t>
                      </a:r>
                      <a:r>
                        <a:rPr kumimoji="1" lang="en-US" altLang="ja-JP" sz="2000" dirty="0"/>
                        <a:t>10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1310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断面</a:t>
                      </a:r>
                      <a:r>
                        <a:rPr kumimoji="1" lang="en-US" altLang="ja-JP" sz="2000" dirty="0"/>
                        <a:t>11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1324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1334689" y="5481228"/>
            <a:ext cx="64776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平均値：</a:t>
            </a:r>
            <a:r>
              <a:rPr lang="en-US" altLang="ja-JP" sz="2400" dirty="0"/>
              <a:t>1182.2 mm</a:t>
            </a:r>
            <a:r>
              <a:rPr lang="en-US" altLang="ja-JP" sz="2400" baseline="30000" dirty="0"/>
              <a:t>3</a:t>
            </a:r>
            <a:r>
              <a:rPr lang="en-US" altLang="ja-JP" sz="2400" dirty="0"/>
              <a:t>/s</a:t>
            </a:r>
            <a:r>
              <a:rPr lang="ja-JP" altLang="en-US" sz="2400" dirty="0" err="1"/>
              <a:t>，</a:t>
            </a:r>
            <a:r>
              <a:rPr lang="ja-JP" altLang="en-US" sz="2400" dirty="0"/>
              <a:t>　標準偏差：</a:t>
            </a:r>
            <a:r>
              <a:rPr lang="en-US" altLang="ja-JP" sz="2400" dirty="0"/>
              <a:t>75.1 mm</a:t>
            </a:r>
            <a:r>
              <a:rPr lang="en-US" altLang="ja-JP" sz="2400" baseline="30000" dirty="0"/>
              <a:t>3</a:t>
            </a:r>
            <a:r>
              <a:rPr lang="en-US" altLang="ja-JP" sz="2400" dirty="0"/>
              <a:t>/s</a:t>
            </a:r>
          </a:p>
          <a:p>
            <a:r>
              <a:rPr kumimoji="1" lang="ja-JP" altLang="en-US" sz="2400" dirty="0"/>
              <a:t>正解値</a:t>
            </a:r>
            <a:r>
              <a:rPr lang="ja-JP" altLang="en-US" sz="2400" dirty="0"/>
              <a:t>：</a:t>
            </a:r>
            <a:r>
              <a:rPr lang="en-US" altLang="ja-JP" sz="2400" dirty="0"/>
              <a:t>1150.3 mm</a:t>
            </a:r>
            <a:r>
              <a:rPr lang="en-US" altLang="ja-JP" sz="2400" baseline="30000" dirty="0"/>
              <a:t>3</a:t>
            </a:r>
            <a:r>
              <a:rPr lang="en-US" altLang="ja-JP" sz="2400" dirty="0"/>
              <a:t>/s</a:t>
            </a:r>
            <a:r>
              <a:rPr lang="ja-JP" altLang="en-US" sz="2400" dirty="0" err="1"/>
              <a:t>，</a:t>
            </a:r>
            <a:r>
              <a:rPr lang="ja-JP" altLang="en-US" sz="2400" dirty="0"/>
              <a:t>　推定誤差：</a:t>
            </a:r>
            <a:r>
              <a:rPr lang="en-US" altLang="ja-JP" sz="2400" dirty="0"/>
              <a:t>2.8 %</a:t>
            </a:r>
          </a:p>
        </p:txBody>
      </p:sp>
    </p:spTree>
    <p:extLst>
      <p:ext uri="{BB962C8B-B14F-4D97-AF65-F5344CB8AC3E}">
        <p14:creationId xmlns:p14="http://schemas.microsoft.com/office/powerpoint/2010/main" val="8051765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935596" y="4545124"/>
            <a:ext cx="7344816" cy="1548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BA-SCA</a:t>
            </a:r>
            <a:r>
              <a:rPr lang="ja-JP" altLang="en-US" dirty="0"/>
              <a:t>動脈瘤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右脳底動脈上小脳（</a:t>
            </a: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BA-SCA</a:t>
            </a:r>
            <a:r>
              <a:rPr kumimoji="1" lang="ja-JP" alt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）動脈瘤</a:t>
            </a: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800" dirty="0"/>
              <a:t>一般的な流入量は</a:t>
            </a:r>
            <a:r>
              <a:rPr lang="en-US" altLang="ja-JP" sz="2800" dirty="0"/>
              <a:t>3000±600 mm^3/s</a:t>
            </a:r>
            <a:r>
              <a:rPr lang="ja-JP" altLang="en-US" sz="2800" dirty="0"/>
              <a:t>で標準偏差が平均値の</a:t>
            </a:r>
            <a:r>
              <a:rPr lang="en-US" altLang="ja-JP" sz="2800" dirty="0"/>
              <a:t>20%</a:t>
            </a:r>
            <a:r>
              <a:rPr lang="ja-JP" altLang="en-US" sz="2800" dirty="0"/>
              <a:t>と大きい．</a:t>
            </a:r>
            <a:endParaRPr lang="en-US" altLang="ja-JP" sz="2800" dirty="0"/>
          </a:p>
          <a:p>
            <a:r>
              <a:rPr lang="ja-JP" altLang="en-US" sz="2800" dirty="0"/>
              <a:t>多数の流出血管があり，それらの統計的な流量は明らかではない．</a:t>
            </a:r>
            <a:endParaRPr lang="en-US" altLang="ja-JP" sz="2800" dirty="0"/>
          </a:p>
          <a:p>
            <a:endParaRPr lang="en-US" altLang="ja-JP" sz="2800" dirty="0"/>
          </a:p>
          <a:p>
            <a:pPr marL="0" indent="0" algn="ctr">
              <a:buNone/>
            </a:pPr>
            <a:r>
              <a:rPr lang="ja-JP" altLang="en-US" sz="2800" b="1" dirty="0">
                <a:solidFill>
                  <a:srgbClr val="FF0000"/>
                </a:solidFill>
              </a:rPr>
              <a:t>正確な患者固有</a:t>
            </a:r>
            <a:r>
              <a:rPr lang="en-US" altLang="ja-JP" sz="2800" b="1" dirty="0">
                <a:solidFill>
                  <a:srgbClr val="FF0000"/>
                </a:solidFill>
              </a:rPr>
              <a:t>CFD</a:t>
            </a:r>
            <a:r>
              <a:rPr lang="ja-JP" altLang="en-US" sz="2800" b="1" dirty="0">
                <a:solidFill>
                  <a:srgbClr val="FF0000"/>
                </a:solidFill>
              </a:rPr>
              <a:t>血流解析のためには</a:t>
            </a:r>
            <a:endParaRPr lang="en-US" altLang="ja-JP" sz="28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ja-JP" altLang="en-US" sz="2800" b="1" dirty="0">
                <a:solidFill>
                  <a:srgbClr val="FF0000"/>
                </a:solidFill>
              </a:rPr>
              <a:t>全流入出血管の流量測定は不可避である．</a:t>
            </a:r>
            <a:endParaRPr lang="en-US" altLang="ja-JP" sz="28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ja-JP" altLang="en-US" sz="2800" b="1" dirty="0">
                <a:solidFill>
                  <a:srgbClr val="00B050"/>
                </a:solidFill>
              </a:rPr>
              <a:t>対象血管領域全体の流速分布を比較的高速に</a:t>
            </a:r>
            <a:endParaRPr lang="en-US" altLang="ja-JP" sz="2800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ja-JP" altLang="en-US" sz="2800" b="1" dirty="0">
                <a:solidFill>
                  <a:srgbClr val="00B050"/>
                </a:solidFill>
              </a:rPr>
              <a:t>測定できる</a:t>
            </a:r>
            <a:r>
              <a:rPr lang="en-US" altLang="ja-JP" sz="2800" b="1" dirty="0">
                <a:solidFill>
                  <a:srgbClr val="00B050"/>
                </a:solidFill>
              </a:rPr>
              <a:t>4D Flow</a:t>
            </a:r>
            <a:r>
              <a:rPr lang="ja-JP" altLang="en-US" sz="2800" b="1" dirty="0">
                <a:solidFill>
                  <a:srgbClr val="00B050"/>
                </a:solidFill>
              </a:rPr>
              <a:t>測定を利用するのが</a:t>
            </a:r>
            <a:endParaRPr lang="en-US" altLang="ja-JP" sz="2800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ja-JP" altLang="en-US" sz="2800" b="1" dirty="0">
                <a:solidFill>
                  <a:srgbClr val="00B050"/>
                </a:solidFill>
              </a:rPr>
              <a:t>最も適した方法である</a:t>
            </a:r>
            <a:endParaRPr lang="en-US" altLang="ja-JP" sz="2800" b="1" dirty="0">
              <a:solidFill>
                <a:srgbClr val="00B050"/>
              </a:solidFill>
            </a:endParaRPr>
          </a:p>
          <a:p>
            <a:endParaRPr lang="en-US" altLang="ja-JP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44</a:t>
            </a:fld>
            <a:endParaRPr lang="ja-JP" altLang="en-US" dirty="0"/>
          </a:p>
        </p:txBody>
      </p:sp>
      <p:sp>
        <p:nvSpPr>
          <p:cNvPr id="5" name="下矢印 4"/>
          <p:cNvSpPr/>
          <p:nvPr/>
        </p:nvSpPr>
        <p:spPr>
          <a:xfrm>
            <a:off x="4211960" y="2960948"/>
            <a:ext cx="72008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0200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基本的な</a:t>
            </a:r>
            <a:r>
              <a:rPr lang="en-US" altLang="ja-JP" dirty="0"/>
              <a:t>CFD</a:t>
            </a:r>
            <a:r>
              <a:rPr lang="ja-JP" altLang="en-US" dirty="0"/>
              <a:t>解析条件の設定</a:t>
            </a:r>
            <a:br>
              <a:rPr lang="ja-JP" altLang="en-US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859079"/>
              </p:ext>
            </p:extLst>
          </p:nvPr>
        </p:nvGraphicFramePr>
        <p:xfrm>
          <a:off x="467544" y="692696"/>
          <a:ext cx="4752528" cy="3337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kumimoji="1" lang="ja-JP" altLang="en-US" dirty="0"/>
                        <a:t>メッシュ作成条件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dirty="0"/>
                        <a:t>使用ソフトウェア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GAMBIT</a:t>
                      </a:r>
                      <a:r>
                        <a:rPr kumimoji="1" lang="ja-JP" altLang="en-US" dirty="0"/>
                        <a:t>（</a:t>
                      </a:r>
                      <a:r>
                        <a:rPr kumimoji="1" lang="en-US" altLang="ja-JP" dirty="0"/>
                        <a:t>ANSYS</a:t>
                      </a:r>
                      <a:r>
                        <a:rPr kumimoji="1" lang="ja-JP" altLang="en-US" dirty="0"/>
                        <a:t>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dirty="0"/>
                        <a:t>境界層メッシュ初期厚さ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0.03[mm]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dirty="0"/>
                        <a:t>境界層メッシュ成長率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1.2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dirty="0"/>
                        <a:t>境界層メッシュ数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4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dirty="0"/>
                        <a:t>境界層メッシュタイプ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三角柱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（境界層厚さ）</a:t>
                      </a:r>
                      <a:endParaRPr kumimoji="1" lang="en-US" altLang="ja-JP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0.161[mm]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その他メッシュ寸法</a:t>
                      </a:r>
                      <a:endParaRPr kumimoji="1" lang="en-US" altLang="ja-JP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0.1[mm]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その他メッシュタイプ</a:t>
                      </a:r>
                      <a:endParaRPr kumimoji="1" lang="en-US" altLang="ja-JP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四面体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03024"/>
              </p:ext>
            </p:extLst>
          </p:nvPr>
        </p:nvGraphicFramePr>
        <p:xfrm>
          <a:off x="467544" y="4185880"/>
          <a:ext cx="4752528" cy="21234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36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6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kumimoji="1" lang="en-US" altLang="ja-JP" dirty="0"/>
                        <a:t>CFD</a:t>
                      </a:r>
                      <a:r>
                        <a:rPr kumimoji="1" lang="ja-JP" altLang="en-US" dirty="0"/>
                        <a:t>解析条件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dirty="0"/>
                        <a:t>使用ソフトウェア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CFX</a:t>
                      </a:r>
                      <a:r>
                        <a:rPr kumimoji="1" lang="ja-JP" altLang="en-US" dirty="0"/>
                        <a:t>（</a:t>
                      </a:r>
                      <a:r>
                        <a:rPr kumimoji="1" lang="en-US" altLang="ja-JP" dirty="0"/>
                        <a:t>ANSYS</a:t>
                      </a:r>
                      <a:r>
                        <a:rPr kumimoji="1" lang="ja-JP" altLang="en-US" dirty="0"/>
                        <a:t>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dirty="0"/>
                        <a:t>解析タイプ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非定常</a:t>
                      </a:r>
                      <a:endParaRPr kumimoji="1" lang="en-US" altLang="ja-JP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（逐次定常解析でも可）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dirty="0"/>
                        <a:t>時間刻み幅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0.01[s]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dirty="0"/>
                        <a:t>収束判定値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10</a:t>
                      </a:r>
                      <a:r>
                        <a:rPr kumimoji="1" lang="en-US" altLang="ja-JP" baseline="30000" dirty="0"/>
                        <a:t>-5</a:t>
                      </a:r>
                      <a:r>
                        <a:rPr kumimoji="1" lang="ja-JP" altLang="en-US" baseline="0" dirty="0"/>
                        <a:t>（最大値）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2" descr="\\VBOXSVR\share\mesh_r1.0_r2.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0" b="25269"/>
          <a:stretch/>
        </p:blipFill>
        <p:spPr bwMode="auto">
          <a:xfrm>
            <a:off x="6325445" y="692696"/>
            <a:ext cx="2088232" cy="213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kaoki\Desktop\bioconf2013\slide\image\mesh\type1_-1_+1_mesh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r="23929" b="25205"/>
          <a:stretch/>
        </p:blipFill>
        <p:spPr bwMode="auto">
          <a:xfrm>
            <a:off x="5904148" y="3418975"/>
            <a:ext cx="2960604" cy="242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線矢印コネクタ 9"/>
          <p:cNvCxnSpPr/>
          <p:nvPr/>
        </p:nvCxnSpPr>
        <p:spPr>
          <a:xfrm>
            <a:off x="6372200" y="3130939"/>
            <a:ext cx="198022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6372200" y="1760582"/>
            <a:ext cx="0" cy="1413448"/>
          </a:xfrm>
          <a:prstGeom prst="line">
            <a:avLst/>
          </a:prstGeom>
          <a:ln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7020747" y="280469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3mm</a:t>
            </a:r>
            <a:endParaRPr kumimoji="1" lang="ja-JP" altLang="en-US" dirty="0"/>
          </a:p>
        </p:txBody>
      </p:sp>
      <p:cxnSp>
        <p:nvCxnSpPr>
          <p:cNvPr id="25" name="直線コネクタ 24"/>
          <p:cNvCxnSpPr/>
          <p:nvPr/>
        </p:nvCxnSpPr>
        <p:spPr>
          <a:xfrm>
            <a:off x="8352420" y="1763524"/>
            <a:ext cx="0" cy="1413448"/>
          </a:xfrm>
          <a:prstGeom prst="line">
            <a:avLst/>
          </a:prstGeom>
          <a:ln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V="1">
            <a:off x="6433457" y="4905164"/>
            <a:ext cx="2315007" cy="75608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 rot="20519128">
            <a:off x="7193549" y="4859969"/>
            <a:ext cx="69762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4</a:t>
            </a:r>
            <a:r>
              <a:rPr kumimoji="1" lang="en-US" altLang="ja-JP" dirty="0"/>
              <a:t>mm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283828" y="5913276"/>
            <a:ext cx="2201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生成されたメッシュ</a:t>
            </a:r>
          </a:p>
        </p:txBody>
      </p:sp>
    </p:spTree>
    <p:extLst>
      <p:ext uri="{BB962C8B-B14F-4D97-AF65-F5344CB8AC3E}">
        <p14:creationId xmlns:p14="http://schemas.microsoft.com/office/powerpoint/2010/main" val="3965287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ja-JP" altLang="en-US" sz="4800" dirty="0"/>
              <a:t>１．血液粘性モデルの設定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5742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血液の流体粘性モデル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787611"/>
            <a:ext cx="4644516" cy="5773737"/>
          </a:xfrm>
        </p:spPr>
        <p:txBody>
          <a:bodyPr/>
          <a:lstStyle/>
          <a:p>
            <a:pPr marL="3175" lvl="1" indent="0"/>
            <a:r>
              <a:rPr lang="en-US" altLang="ja-JP" dirty="0">
                <a:solidFill>
                  <a:srgbClr val="FF0000"/>
                </a:solidFill>
              </a:rPr>
              <a:t>Newtonian model</a:t>
            </a:r>
          </a:p>
          <a:p>
            <a:pPr marL="3175" lvl="1" indent="0">
              <a:buNone/>
            </a:pPr>
            <a:endParaRPr kumimoji="1" lang="en-US" altLang="ja-JP" dirty="0"/>
          </a:p>
          <a:p>
            <a:pPr marL="3175" lvl="1" indent="0"/>
            <a:r>
              <a:rPr kumimoji="1" lang="en-US" altLang="ja-JP" dirty="0">
                <a:solidFill>
                  <a:srgbClr val="00B050"/>
                </a:solidFill>
              </a:rPr>
              <a:t>Non-Newtonian model</a:t>
            </a:r>
          </a:p>
          <a:p>
            <a:pPr marL="3175" lvl="1" indent="0">
              <a:buNone/>
            </a:pPr>
            <a:r>
              <a:rPr lang="ja-JP" altLang="en-US" dirty="0">
                <a:solidFill>
                  <a:srgbClr val="00B050"/>
                </a:solidFill>
              </a:rPr>
              <a:t>　（</a:t>
            </a:r>
            <a:r>
              <a:rPr kumimoji="1" lang="en-US" altLang="ja-JP" dirty="0" err="1">
                <a:solidFill>
                  <a:srgbClr val="00B050"/>
                </a:solidFill>
              </a:rPr>
              <a:t>Carreau</a:t>
            </a:r>
            <a:r>
              <a:rPr kumimoji="1" lang="en-US" altLang="ja-JP" dirty="0">
                <a:solidFill>
                  <a:srgbClr val="00B050"/>
                </a:solidFill>
              </a:rPr>
              <a:t> </a:t>
            </a:r>
            <a:r>
              <a:rPr lang="en-US" altLang="ja-JP" dirty="0">
                <a:solidFill>
                  <a:srgbClr val="00B050"/>
                </a:solidFill>
              </a:rPr>
              <a:t>m</a:t>
            </a:r>
            <a:r>
              <a:rPr kumimoji="1" lang="en-US" altLang="ja-JP" dirty="0">
                <a:solidFill>
                  <a:srgbClr val="00B050"/>
                </a:solidFill>
              </a:rPr>
              <a:t>odel</a:t>
            </a:r>
            <a:r>
              <a:rPr kumimoji="1" lang="ja-JP" altLang="en-US" dirty="0">
                <a:solidFill>
                  <a:srgbClr val="00B050"/>
                </a:solidFill>
              </a:rPr>
              <a:t>）</a:t>
            </a:r>
            <a:endParaRPr kumimoji="1" lang="en-US" altLang="ja-JP" dirty="0">
              <a:solidFill>
                <a:srgbClr val="00B050"/>
              </a:solidFill>
            </a:endParaRPr>
          </a:p>
          <a:p>
            <a:pPr marL="3175" lvl="1" indent="0"/>
            <a:endParaRPr lang="en-US" altLang="ja-JP" dirty="0">
              <a:solidFill>
                <a:srgbClr val="0000CC"/>
              </a:solidFill>
            </a:endParaRPr>
          </a:p>
          <a:p>
            <a:pPr marL="3175" lvl="1" indent="0"/>
            <a:endParaRPr kumimoji="1" lang="en-US" altLang="ja-JP" dirty="0">
              <a:solidFill>
                <a:srgbClr val="0000CC"/>
              </a:solidFill>
            </a:endParaRPr>
          </a:p>
          <a:p>
            <a:pPr marL="3175" lvl="1" indent="0"/>
            <a:endParaRPr lang="en-US" altLang="ja-JP" dirty="0">
              <a:solidFill>
                <a:srgbClr val="0000CC"/>
              </a:solidFill>
            </a:endParaRPr>
          </a:p>
          <a:p>
            <a:pPr marL="3175" lvl="1" indent="0">
              <a:buNone/>
            </a:pPr>
            <a:endParaRPr kumimoji="1" lang="en-US" altLang="ja-JP" dirty="0">
              <a:solidFill>
                <a:srgbClr val="0000CC"/>
              </a:solidFill>
            </a:endParaRPr>
          </a:p>
          <a:p>
            <a:pPr marL="3175" indent="0" algn="ctr">
              <a:buNone/>
            </a:pPr>
            <a:endParaRPr lang="en-US" altLang="ja-JP" sz="2800" dirty="0"/>
          </a:p>
          <a:p>
            <a:pPr marL="3175" indent="0" algn="ctr">
              <a:buNone/>
            </a:pPr>
            <a:r>
              <a:rPr lang="ja-JP" altLang="en-US" sz="2800" dirty="0"/>
              <a:t>脳動脈瘤に対する非定常解析にて</a:t>
            </a:r>
            <a:r>
              <a:rPr lang="en-US" altLang="ja-JP" sz="2800" dirty="0"/>
              <a:t>CFD</a:t>
            </a:r>
            <a:r>
              <a:rPr lang="ja-JP" altLang="en-US" sz="2800" dirty="0"/>
              <a:t>解析結果を比較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6036" y="618255"/>
            <a:ext cx="3960000" cy="247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728662"/>
              </p:ext>
            </p:extLst>
          </p:nvPr>
        </p:nvGraphicFramePr>
        <p:xfrm>
          <a:off x="432234" y="1268760"/>
          <a:ext cx="2340260" cy="417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4" imgW="1066680" imgH="190440" progId="Equation.3">
                  <p:embed/>
                </p:oleObj>
              </mc:Choice>
              <mc:Fallback>
                <p:oleObj name="数式" r:id="rId4" imgW="1066680" imgH="1904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234" y="1268760"/>
                        <a:ext cx="2340260" cy="417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7266964"/>
              </p:ext>
            </p:extLst>
          </p:nvPr>
        </p:nvGraphicFramePr>
        <p:xfrm>
          <a:off x="396231" y="2672916"/>
          <a:ext cx="3960439" cy="2087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6" imgW="2006280" imgH="1054080" progId="Equation.3">
                  <p:embed/>
                </p:oleObj>
              </mc:Choice>
              <mc:Fallback>
                <p:oleObj name="数式" r:id="rId6" imgW="2006280" imgH="1054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31" y="2672916"/>
                        <a:ext cx="3960439" cy="20872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4658247" y="3093256"/>
            <a:ext cx="4450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各モデルの剪断速度と粘性係数の関係</a:t>
            </a:r>
          </a:p>
        </p:txBody>
      </p:sp>
      <p:pic>
        <p:nvPicPr>
          <p:cNvPr id="6322" name="Picture 178" descr="C:\Users\kaoki\Dropbox\research\bioconf2013\slide\image\viscosity\shear_stress_graph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3501008"/>
            <a:ext cx="3959999" cy="247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4658246" y="5981218"/>
            <a:ext cx="4450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各モデルの剪断速度</a:t>
            </a:r>
            <a:r>
              <a:rPr lang="ja-JP" altLang="en-US" sz="2000" dirty="0"/>
              <a:t>と剪断応力</a:t>
            </a:r>
            <a:r>
              <a:rPr kumimoji="1" lang="ja-JP" altLang="en-US" sz="2000" dirty="0"/>
              <a:t>の関係</a:t>
            </a:r>
          </a:p>
        </p:txBody>
      </p:sp>
    </p:spTree>
    <p:extLst>
      <p:ext uri="{BB962C8B-B14F-4D97-AF65-F5344CB8AC3E}">
        <p14:creationId xmlns:p14="http://schemas.microsoft.com/office/powerpoint/2010/main" val="180202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検証結果（</a:t>
            </a:r>
            <a:r>
              <a:rPr kumimoji="1" lang="en-US" altLang="ja-JP" dirty="0"/>
              <a:t>WSS</a:t>
            </a:r>
            <a:r>
              <a:rPr kumimoji="1" lang="ja-JP" altLang="en-US" dirty="0"/>
              <a:t>分布）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844584" y="1124744"/>
            <a:ext cx="2555508" cy="40011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</a:rPr>
              <a:t>Newtonian model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44284" y="1124744"/>
            <a:ext cx="2555508" cy="4001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Non-Newtonian model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037983" y="4443499"/>
            <a:ext cx="345587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tx1"/>
                </a:solidFill>
              </a:rPr>
              <a:t>大きな違いはみられない．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54599" y="5265204"/>
            <a:ext cx="6774611" cy="95410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>
                <a:solidFill>
                  <a:srgbClr val="FF00FF"/>
                </a:solidFill>
              </a:rPr>
              <a:t>脳動脈瘤</a:t>
            </a:r>
            <a:r>
              <a:rPr lang="ja-JP" altLang="en-US" sz="2800" dirty="0"/>
              <a:t>の</a:t>
            </a:r>
            <a:r>
              <a:rPr lang="en-US" altLang="ja-JP" sz="2800" dirty="0">
                <a:solidFill>
                  <a:srgbClr val="0000CC"/>
                </a:solidFill>
              </a:rPr>
              <a:t>WSS</a:t>
            </a:r>
            <a:r>
              <a:rPr lang="ja-JP" altLang="en-US" sz="2800" dirty="0" err="1"/>
              <a:t>を評</a:t>
            </a:r>
            <a:r>
              <a:rPr lang="ja-JP" altLang="en-US" sz="2800" dirty="0"/>
              <a:t>価する場合において，</a:t>
            </a:r>
            <a:endParaRPr lang="en-US" altLang="ja-JP" sz="2800" dirty="0"/>
          </a:p>
          <a:p>
            <a:pPr algn="ctr"/>
            <a:r>
              <a:rPr lang="ja-JP" altLang="en-US" sz="2800" dirty="0">
                <a:solidFill>
                  <a:srgbClr val="FF0000"/>
                </a:solidFill>
              </a:rPr>
              <a:t>血液の非ニュートン性の影響は小さい．</a:t>
            </a:r>
            <a:endParaRPr lang="en-US" altLang="ja-JP" sz="2800" dirty="0">
              <a:solidFill>
                <a:srgbClr val="FF0000"/>
              </a:solidFill>
            </a:endParaRPr>
          </a:p>
        </p:txBody>
      </p:sp>
      <p:pic>
        <p:nvPicPr>
          <p:cNvPr id="6" name="carreau_newtonian_type1_ws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42" y="1554978"/>
            <a:ext cx="5412358" cy="2706179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5521400" y="1124744"/>
            <a:ext cx="3623108" cy="3852428"/>
            <a:chOff x="5485396" y="692696"/>
            <a:chExt cx="3623108" cy="3852428"/>
          </a:xfrm>
        </p:grpSpPr>
        <p:graphicFrame>
          <p:nvGraphicFramePr>
            <p:cNvPr id="18" name="オブジェクト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63433546"/>
                </p:ext>
              </p:extLst>
            </p:nvPr>
          </p:nvGraphicFramePr>
          <p:xfrm>
            <a:off x="5904827" y="1070419"/>
            <a:ext cx="2619128" cy="6906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6" imgW="1346040" imgH="355320" progId="Equation.3">
                    <p:embed/>
                  </p:oleObj>
                </mc:Choice>
                <mc:Fallback>
                  <p:oleObj name="数式" r:id="rId6" imgW="1346040" imgH="355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04827" y="1070419"/>
                          <a:ext cx="2619128" cy="6906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正方形/長方形 18"/>
            <p:cNvSpPr/>
            <p:nvPr/>
          </p:nvSpPr>
          <p:spPr>
            <a:xfrm>
              <a:off x="5485396" y="692696"/>
              <a:ext cx="3564396" cy="3852428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5485396" y="692696"/>
              <a:ext cx="30780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【</a:t>
              </a:r>
              <a:r>
                <a:rPr kumimoji="1" lang="ja-JP" altLang="en-US" sz="2000" dirty="0"/>
                <a:t>血管壁剪断応力（</a:t>
              </a:r>
              <a:r>
                <a:rPr kumimoji="1" lang="en-US" altLang="ja-JP" sz="2000" dirty="0"/>
                <a:t>WSS</a:t>
              </a:r>
              <a:r>
                <a:rPr kumimoji="1" lang="ja-JP" altLang="en-US" sz="2000" dirty="0"/>
                <a:t>）</a:t>
              </a:r>
              <a:r>
                <a:rPr kumimoji="1" lang="en-US" altLang="ja-JP" sz="2000" dirty="0"/>
                <a:t>】</a:t>
              </a:r>
              <a:endParaRPr kumimoji="1" lang="ja-JP" altLang="en-US" sz="2000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5485396" y="1761041"/>
              <a:ext cx="36231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7800" indent="-165100">
                <a:buFont typeface="Arial" pitchFamily="34" charset="0"/>
                <a:buChar char="•"/>
              </a:pPr>
              <a:r>
                <a:rPr kumimoji="1" lang="ja-JP" altLang="en-US" sz="2000" dirty="0"/>
                <a:t>血流が血管壁に与える摩擦力</a:t>
              </a:r>
              <a:endParaRPr kumimoji="1" lang="en-US" altLang="ja-JP" sz="2000" dirty="0"/>
            </a:p>
            <a:p>
              <a:pPr marL="177800" indent="-165100">
                <a:buFont typeface="Arial" pitchFamily="34" charset="0"/>
                <a:buChar char="•"/>
              </a:pPr>
              <a:r>
                <a:rPr lang="ja-JP" altLang="en-US" sz="2000" dirty="0"/>
                <a:t>脳動脈瘤の破裂に関与</a:t>
              </a:r>
              <a:endParaRPr kumimoji="1" lang="ja-JP" altLang="en-US" sz="2000" dirty="0"/>
            </a:p>
          </p:txBody>
        </p:sp>
        <p:grpSp>
          <p:nvGrpSpPr>
            <p:cNvPr id="30" name="グループ化 29"/>
            <p:cNvGrpSpPr/>
            <p:nvPr/>
          </p:nvGrpSpPr>
          <p:grpSpPr>
            <a:xfrm>
              <a:off x="5652120" y="2547221"/>
              <a:ext cx="3213713" cy="1886158"/>
              <a:chOff x="6069128" y="3995114"/>
              <a:chExt cx="3183392" cy="1723877"/>
            </a:xfrm>
          </p:grpSpPr>
          <p:grpSp>
            <p:nvGrpSpPr>
              <p:cNvPr id="33" name="グループ化 32"/>
              <p:cNvGrpSpPr/>
              <p:nvPr/>
            </p:nvGrpSpPr>
            <p:grpSpPr>
              <a:xfrm>
                <a:off x="6069128" y="3995115"/>
                <a:ext cx="3183392" cy="1723876"/>
                <a:chOff x="701504" y="3098068"/>
                <a:chExt cx="4322001" cy="2160951"/>
              </a:xfrm>
            </p:grpSpPr>
            <p:sp>
              <p:nvSpPr>
                <p:cNvPr id="39" name="正方形/長方形 38"/>
                <p:cNvSpPr/>
                <p:nvPr/>
              </p:nvSpPr>
              <p:spPr>
                <a:xfrm>
                  <a:off x="703026" y="3098068"/>
                  <a:ext cx="4320479" cy="1710901"/>
                </a:xfrm>
                <a:prstGeom prst="rect">
                  <a:avLst/>
                </a:prstGeom>
                <a:solidFill>
                  <a:srgbClr val="FFB7B7"/>
                </a:solidFill>
                <a:ln>
                  <a:noFill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ja-JP" altLang="en-US" dirty="0">
                    <a:latin typeface="+mn-ea"/>
                  </a:endParaRPr>
                </a:p>
              </p:txBody>
            </p:sp>
            <p:sp>
              <p:nvSpPr>
                <p:cNvPr id="40" name="正方形/長方形 39"/>
                <p:cNvSpPr/>
                <p:nvPr/>
              </p:nvSpPr>
              <p:spPr>
                <a:xfrm>
                  <a:off x="701504" y="4780674"/>
                  <a:ext cx="4322001" cy="47834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ja-JP" altLang="en-US" dirty="0">
                    <a:latin typeface="+mn-ea"/>
                  </a:endParaRPr>
                </a:p>
              </p:txBody>
            </p:sp>
            <p:cxnSp>
              <p:nvCxnSpPr>
                <p:cNvPr id="41" name="直線コネクタ 40"/>
                <p:cNvCxnSpPr/>
                <p:nvPr/>
              </p:nvCxnSpPr>
              <p:spPr>
                <a:xfrm>
                  <a:off x="1406688" y="3098068"/>
                  <a:ext cx="0" cy="1700025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矢印コネクタ 41"/>
                <p:cNvCxnSpPr/>
                <p:nvPr/>
              </p:nvCxnSpPr>
              <p:spPr>
                <a:xfrm flipV="1">
                  <a:off x="1413039" y="3971137"/>
                  <a:ext cx="2792804" cy="2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線矢印コネクタ 42"/>
                <p:cNvCxnSpPr/>
                <p:nvPr/>
              </p:nvCxnSpPr>
              <p:spPr>
                <a:xfrm>
                  <a:off x="1426911" y="4374250"/>
                  <a:ext cx="1555066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線矢印コネクタ 43"/>
                <p:cNvCxnSpPr/>
                <p:nvPr/>
              </p:nvCxnSpPr>
              <p:spPr>
                <a:xfrm>
                  <a:off x="1210739" y="3098068"/>
                  <a:ext cx="0" cy="1710901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フリーフォーム 33"/>
              <p:cNvSpPr/>
              <p:nvPr/>
            </p:nvSpPr>
            <p:spPr>
              <a:xfrm>
                <a:off x="6593214" y="3995114"/>
                <a:ext cx="2500250" cy="1342098"/>
              </a:xfrm>
              <a:custGeom>
                <a:avLst/>
                <a:gdLst>
                  <a:gd name="connsiteX0" fmla="*/ 1733797 w 1733797"/>
                  <a:gd name="connsiteY0" fmla="*/ 0 h 1223159"/>
                  <a:gd name="connsiteX1" fmla="*/ 1401288 w 1733797"/>
                  <a:gd name="connsiteY1" fmla="*/ 688769 h 1223159"/>
                  <a:gd name="connsiteX2" fmla="*/ 0 w 1733797"/>
                  <a:gd name="connsiteY2" fmla="*/ 1223159 h 1223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33797" h="1223159">
                    <a:moveTo>
                      <a:pt x="1733797" y="0"/>
                    </a:moveTo>
                    <a:cubicBezTo>
                      <a:pt x="1712025" y="242454"/>
                      <a:pt x="1690254" y="484909"/>
                      <a:pt x="1401288" y="688769"/>
                    </a:cubicBezTo>
                    <a:cubicBezTo>
                      <a:pt x="1112322" y="892629"/>
                      <a:pt x="556161" y="1057894"/>
                      <a:pt x="0" y="1223159"/>
                    </a:cubicBezTo>
                  </a:path>
                </a:pathLst>
              </a:custGeom>
              <a:ln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35" name="直線矢印コネクタ 34"/>
              <p:cNvCxnSpPr/>
              <p:nvPr/>
            </p:nvCxnSpPr>
            <p:spPr>
              <a:xfrm>
                <a:off x="6603431" y="4386947"/>
                <a:ext cx="2418025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graphicFrame>
            <p:nvGraphicFramePr>
              <p:cNvPr id="36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99341160"/>
                  </p:ext>
                </p:extLst>
              </p:nvPr>
            </p:nvGraphicFramePr>
            <p:xfrm>
              <a:off x="6604094" y="4034589"/>
              <a:ext cx="315180" cy="2765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数式" r:id="rId8" imgW="126720" imgH="126720" progId="Equation.3">
                      <p:embed/>
                    </p:oleObj>
                  </mc:Choice>
                  <mc:Fallback>
                    <p:oleObj name="数式" r:id="rId8" imgW="126720" imgH="12672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04094" y="4034589"/>
                            <a:ext cx="315180" cy="276559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18517016"/>
                  </p:ext>
                </p:extLst>
              </p:nvPr>
            </p:nvGraphicFramePr>
            <p:xfrm>
              <a:off x="6091678" y="4528191"/>
              <a:ext cx="352530" cy="3259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数式" r:id="rId10" imgW="114120" imgH="126720" progId="Equation.3">
                      <p:embed/>
                    </p:oleObj>
                  </mc:Choice>
                  <mc:Fallback>
                    <p:oleObj name="数式" r:id="rId10" imgW="114120" imgH="12672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91678" y="4528191"/>
                            <a:ext cx="352530" cy="325923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8" name="右矢印 37"/>
              <p:cNvSpPr/>
              <p:nvPr/>
            </p:nvSpPr>
            <p:spPr>
              <a:xfrm>
                <a:off x="6603430" y="5065347"/>
                <a:ext cx="1209013" cy="546027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WSS</a:t>
                </a:r>
                <a:endParaRPr kumimoji="1" lang="ja-JP" alt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1" name="テキスト ボックス 30"/>
            <p:cNvSpPr txBox="1"/>
            <p:nvPr/>
          </p:nvSpPr>
          <p:spPr>
            <a:xfrm>
              <a:off x="6373501" y="2492896"/>
              <a:ext cx="23029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000" dirty="0"/>
                <a:t>：血</a:t>
              </a:r>
              <a:r>
                <a:rPr kumimoji="1" lang="ja-JP" altLang="en-US" sz="2000" dirty="0"/>
                <a:t>流速ベクトル</a:t>
              </a: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7849876" y="4012509"/>
              <a:ext cx="9549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血管壁</a:t>
              </a: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8104022" y="3573016"/>
              <a:ext cx="7008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血</a:t>
              </a:r>
              <a:r>
                <a:rPr lang="ja-JP" alt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液</a:t>
              </a:r>
              <a:endParaRPr kumimoji="1" lang="ja-JP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82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ja-JP" altLang="en-US" sz="4800" dirty="0"/>
              <a:t>２．血管形状の抽出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57426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1.2"/>
  <p:tag name="ISPRING_ULTRA_SCORM_COURSE_ID" val="C63F5368-F455-4482-87FC-65AE42EF8B9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0\uFFFD\u0016\uFFFD{EE42B3B6-3D5D-4190-BC94-BBF25F07017C}&quot;,&quot;Z:\\_yuki\\public_html\\slide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FIT_TO_WINDOW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SCORM_PASSING_SCORE" val="100.000000"/>
  <p:tag name="ISPRING_PRESENTATION_TITLE" val="bioconf2013-MRCFD_theory_and_verification-slide"/>
  <p:tag name="ISPRING_FIRST_PUBLISH" val="1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26948</TotalTime>
  <Words>2721</Words>
  <Application>Microsoft Office PowerPoint</Application>
  <PresentationFormat>画面に合わせる (4:3)</PresentationFormat>
  <Paragraphs>570</Paragraphs>
  <Slides>44</Slides>
  <Notes>44</Notes>
  <HiddenSlides>0</HiddenSlides>
  <MMClips>4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44</vt:i4>
      </vt:variant>
    </vt:vector>
  </HeadingPairs>
  <TitlesOfParts>
    <vt:vector size="52" baseType="lpstr">
      <vt:lpstr>MS PGothic</vt:lpstr>
      <vt:lpstr>MS PGothic</vt:lpstr>
      <vt:lpstr>Arial</vt:lpstr>
      <vt:lpstr>Calibri</vt:lpstr>
      <vt:lpstr>Cambria Math</vt:lpstr>
      <vt:lpstr>Wingdings</vt:lpstr>
      <vt:lpstr>デザインの設定</vt:lpstr>
      <vt:lpstr>数式</vt:lpstr>
      <vt:lpstr>4D Flow血流速測定に基づく CFD血流解析システム （その１：手法と検証）</vt:lpstr>
      <vt:lpstr>はじめに</vt:lpstr>
      <vt:lpstr>研究目的</vt:lpstr>
      <vt:lpstr>発表の流れ</vt:lpstr>
      <vt:lpstr>基本的なCFD解析条件の設定 </vt:lpstr>
      <vt:lpstr>PowerPoint プレゼンテーション</vt:lpstr>
      <vt:lpstr>血液の流体粘性モデル</vt:lpstr>
      <vt:lpstr>検証結果（WSS分布）</vt:lpstr>
      <vt:lpstr>PowerPoint プレゼンテーション</vt:lpstr>
      <vt:lpstr>MRによる形状測定の精度検証実験</vt:lpstr>
      <vt:lpstr>検証結果（抽出された形状）</vt:lpstr>
      <vt:lpstr>検証結果（CFD解析で得たWSS分布）</vt:lpstr>
      <vt:lpstr>PowerPoint プレゼンテーション</vt:lpstr>
      <vt:lpstr>提案手法</vt:lpstr>
      <vt:lpstr>4D Flow流速測定誤差評価実験</vt:lpstr>
      <vt:lpstr>決定手順（１） 断面流量の推定</vt:lpstr>
      <vt:lpstr>決定手順（１） 断面流量の推定</vt:lpstr>
      <vt:lpstr>決定手順（２） 流速分布のスムージング</vt:lpstr>
      <vt:lpstr>決定手順（３） 流速分布の流量補正</vt:lpstr>
      <vt:lpstr>検証実験（装置）</vt:lpstr>
      <vt:lpstr>検証実験（撮影結果）</vt:lpstr>
      <vt:lpstr>検証実験（流量の比較）</vt:lpstr>
      <vt:lpstr>検証実験（断面流速の比較）</vt:lpstr>
      <vt:lpstr>検証実験（断面流速の比較）</vt:lpstr>
      <vt:lpstr>PowerPoint プレゼンテーション</vt:lpstr>
      <vt:lpstr>まとめ</vt:lpstr>
      <vt:lpstr>PowerPoint プレゼンテーション</vt:lpstr>
      <vt:lpstr>Phase Contrast (PC) cine MRの原理</vt:lpstr>
      <vt:lpstr>２次元シネ位相コントラス磁気共鳴法 （2D cine PC MR）</vt:lpstr>
      <vt:lpstr>３次元シネ位相コントラスト磁気共鳴法 （3D cine PC MR = 4D Flow）</vt:lpstr>
      <vt:lpstr>4D-Flowの原理</vt:lpstr>
      <vt:lpstr>撮影パラメータ</vt:lpstr>
      <vt:lpstr>メッシュサイズ変化によるWSS変化</vt:lpstr>
      <vt:lpstr>非定常解析と遂次定常解析の比較検討</vt:lpstr>
      <vt:lpstr>PowerPoint プレゼンテーション</vt:lpstr>
      <vt:lpstr>PowerPoint プレゼンテーション</vt:lpstr>
      <vt:lpstr>【直円管（直径3mm）の理論解での比較】</vt:lpstr>
      <vt:lpstr>脳動脈瘤CFD血流解析でのWSS比較</vt:lpstr>
      <vt:lpstr>PowerPoint プレゼンテーション</vt:lpstr>
      <vt:lpstr>非定常解析の時間刻みの検討</vt:lpstr>
      <vt:lpstr>4D-Flow測定誤差評価実験（装置）</vt:lpstr>
      <vt:lpstr>4D-Flow測定誤差評価実験（結果）</vt:lpstr>
      <vt:lpstr>11断面流量の内訳の一例</vt:lpstr>
      <vt:lpstr>BA-SCA動脈瘤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bioconf2013-MRCFD_theory_and_verification-slide</dc:title>
  <dc:creator/>
  <cp:lastModifiedBy>T20190041572</cp:lastModifiedBy>
  <cp:revision>1221</cp:revision>
  <dcterms:created xsi:type="dcterms:W3CDTF">2007-11-22T18:02:40Z</dcterms:created>
  <dcterms:modified xsi:type="dcterms:W3CDTF">2024-04-09T04:10:49Z</dcterms:modified>
</cp:coreProperties>
</file>