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9"/>
  </p:notesMasterIdLst>
  <p:sldIdLst>
    <p:sldId id="389" r:id="rId2"/>
    <p:sldId id="430" r:id="rId3"/>
    <p:sldId id="517" r:id="rId4"/>
    <p:sldId id="469" r:id="rId5"/>
    <p:sldId id="482" r:id="rId6"/>
    <p:sldId id="510" r:id="rId7"/>
    <p:sldId id="483" r:id="rId8"/>
    <p:sldId id="516" r:id="rId9"/>
    <p:sldId id="512" r:id="rId10"/>
    <p:sldId id="518" r:id="rId11"/>
    <p:sldId id="503" r:id="rId12"/>
    <p:sldId id="504" r:id="rId13"/>
    <p:sldId id="498" r:id="rId14"/>
    <p:sldId id="448" r:id="rId15"/>
    <p:sldId id="442" r:id="rId16"/>
    <p:sldId id="500" r:id="rId17"/>
    <p:sldId id="497" r:id="rId18"/>
    <p:sldId id="499" r:id="rId19"/>
    <p:sldId id="434" r:id="rId20"/>
    <p:sldId id="501" r:id="rId21"/>
    <p:sldId id="507" r:id="rId22"/>
    <p:sldId id="416" r:id="rId23"/>
    <p:sldId id="509" r:id="rId24"/>
    <p:sldId id="485" r:id="rId25"/>
    <p:sldId id="523" r:id="rId26"/>
    <p:sldId id="515" r:id="rId27"/>
    <p:sldId id="514" r:id="rId28"/>
  </p:sldIdLst>
  <p:sldSz cx="9144000" cy="6858000" type="screen4x3"/>
  <p:notesSz cx="9872663" cy="6742113"/>
  <p:custDataLst>
    <p:tags r:id="rId30"/>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CC"/>
    <a:srgbClr val="008000"/>
    <a:srgbClr val="6600CC"/>
    <a:srgbClr val="FCE2A2"/>
    <a:srgbClr val="FF00FF"/>
    <a:srgbClr val="800000"/>
    <a:srgbClr val="89A4A7"/>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0" autoAdjust="0"/>
    <p:restoredTop sz="82915" autoAdjust="0"/>
  </p:normalViewPr>
  <p:slideViewPr>
    <p:cSldViewPr>
      <p:cViewPr varScale="1">
        <p:scale>
          <a:sx n="75" d="100"/>
          <a:sy n="75" d="100"/>
        </p:scale>
        <p:origin x="49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593037" y="0"/>
            <a:ext cx="4277301" cy="337160"/>
          </a:xfrm>
          <a:prstGeom prst="rect">
            <a:avLst/>
          </a:prstGeom>
        </p:spPr>
        <p:txBody>
          <a:bodyPr vert="horz" lIns="91440" tIns="45720" rIns="91440" bIns="45720" rtlCol="0"/>
          <a:lstStyle>
            <a:lvl1pPr algn="r">
              <a:defRPr sz="1200" smtClean="0"/>
            </a:lvl1pPr>
          </a:lstStyle>
          <a:p>
            <a:pPr>
              <a:defRPr/>
            </a:pPr>
            <a:fld id="{C3B1C3B4-0EFA-4E9A-BE43-AB531CD70431}" type="datetimeFigureOut">
              <a:rPr lang="ja-JP" altLang="en-US"/>
              <a:pPr>
                <a:defRPr/>
              </a:pPr>
              <a:t>2016/1/19</a:t>
            </a:fld>
            <a:endParaRPr lang="ja-JP" altLang="en-US"/>
          </a:p>
        </p:txBody>
      </p:sp>
      <p:sp>
        <p:nvSpPr>
          <p:cNvPr id="4" name="スライド イメージ プレースホルダ 3"/>
          <p:cNvSpPr>
            <a:spLocks noGrp="1" noRot="1" noChangeAspect="1"/>
          </p:cNvSpPr>
          <p:nvPr>
            <p:ph type="sldImg" idx="2"/>
          </p:nvPr>
        </p:nvSpPr>
        <p:spPr>
          <a:xfrm>
            <a:off x="3249613" y="504825"/>
            <a:ext cx="3373437" cy="2528888"/>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987965" y="3202477"/>
            <a:ext cx="7896734" cy="3034439"/>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6403869"/>
            <a:ext cx="4277301" cy="337159"/>
          </a:xfrm>
          <a:prstGeom prst="rect">
            <a:avLst/>
          </a:prstGeom>
        </p:spPr>
        <p:txBody>
          <a:bodyPr vert="horz" lIns="91440" tIns="45720" rIns="91440" bIns="45720"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593037" y="6403869"/>
            <a:ext cx="4277301" cy="337159"/>
          </a:xfrm>
          <a:prstGeom prst="rect">
            <a:avLst/>
          </a:prstGeom>
        </p:spPr>
        <p:txBody>
          <a:bodyPr vert="horz" lIns="91440" tIns="45720" rIns="91440" bIns="45720"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93978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14938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4105860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200" dirty="0" smtClean="0"/>
              </a:p>
            </p:txBody>
          </p:sp>
        </mc:Choice>
        <mc:Fallback xmlns="">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次に，</a:t>
                </a:r>
                <a:r>
                  <a:rPr kumimoji="1" lang="ja-JP" altLang="en-US" sz="1200" dirty="0" smtClean="0"/>
                  <a:t>ファントム実験で得られた，任意の径，任意のスライス位置での測定流速画像</a:t>
                </a:r>
                <a:r>
                  <a:rPr kumimoji="1" lang="en-US" altLang="ja-JP" sz="1200" b="0" i="0" smtClean="0">
                    <a:latin typeface="Cambria Math" panose="02040503050406030204" pitchFamily="18" charset="0"/>
                  </a:rPr>
                  <a:t>𝑁</a:t>
                </a:r>
                <a:r>
                  <a:rPr kumimoji="1" lang="ja-JP" altLang="en-US" sz="1200" dirty="0" smtClean="0"/>
                  <a:t>枚を用いて，以下の最小化問題を解くことでモデルパラメータ</a:t>
                </a:r>
                <a:r>
                  <a:rPr lang="en-US" altLang="ja-JP" sz="1200" i="0">
                    <a:latin typeface="Cambria Math" panose="02040503050406030204" pitchFamily="18" charset="0"/>
                  </a:rPr>
                  <a:t>𝑎_(m,n),𝑏_(m,n),𝑐_(m,n)</a:t>
                </a:r>
                <a:r>
                  <a:rPr kumimoji="1" lang="ja-JP" altLang="en-US" sz="1200" dirty="0" smtClean="0"/>
                  <a:t>を</a:t>
                </a:r>
                <a:r>
                  <a:rPr kumimoji="1" lang="ja-JP" altLang="en-US" sz="1200" dirty="0" smtClean="0"/>
                  <a:t>同定し，</a:t>
                </a:r>
                <a:r>
                  <a:rPr kumimoji="1" lang="en-US" altLang="ja-JP" sz="1200" dirty="0" smtClean="0"/>
                  <a:t>PSF</a:t>
                </a:r>
                <a:r>
                  <a:rPr kumimoji="1" lang="ja-JP" altLang="en-US" sz="1200" dirty="0" smtClean="0"/>
                  <a:t>の関数形を決定します．</a:t>
                </a:r>
                <a:endParaRPr kumimoji="1" lang="en-US" altLang="ja-JP"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dirty="0" smtClean="0"/>
                  <a:t>測定流速画像と擬似測定画像の合わせこみによりモデルの有用性を検証します．</a:t>
                </a:r>
                <a:endParaRPr kumimoji="1" lang="en-US" altLang="ja-JP" sz="1200" dirty="0" smtClean="0"/>
              </a:p>
            </p:txBody>
          </p:sp>
        </mc:Fallback>
      </mc:AlternateContent>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85653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240610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3716672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4091104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1570015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170263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2946180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38069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401857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196153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ja-JP" sz="1200" kern="0"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39039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1471462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2700181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4228741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2094520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1917802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108434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94081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ja-JP" sz="1200"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245077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lang="en-US" altLang="ja-JP" sz="1200"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299502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46420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373684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13685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361820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a:latin typeface="Eras Bold ITC" pitchFamily="34" charset="0"/>
              </a:defRPr>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atin typeface="Eras Bold ITC" pitchFamily="34" charset="0"/>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Eras Bold ITC" pitchFamily="34" charset="0"/>
              </a:defRPr>
            </a:lvl1pPr>
          </a:lstStyle>
          <a:p>
            <a:r>
              <a:rPr lang="ja-JP" altLang="en-US" dirty="0" smtClean="0"/>
              <a:t>マスタ タイトルの書式設定</a:t>
            </a:r>
            <a:endParaRPr lang="ja-JP" altLang="en-US" dirty="0"/>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563888" y="6446838"/>
              <a:ext cx="2305118"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smtClean="0">
                  <a:solidFill>
                    <a:schemeClr val="bg1"/>
                  </a:solidFill>
                </a:rPr>
                <a:t>バイオエンジニアリング講演会</a:t>
              </a:r>
              <a:r>
                <a:rPr kumimoji="0" lang="en-US" altLang="ja-JP" sz="1200" dirty="0" smtClean="0">
                  <a:solidFill>
                    <a:schemeClr val="bg1"/>
                  </a:solidFill>
                </a:rPr>
                <a:t>2</a:t>
              </a:r>
              <a:r>
                <a:rPr kumimoji="0" lang="en-GB" altLang="ja-JP" sz="1200" dirty="0" smtClean="0">
                  <a:solidFill>
                    <a:schemeClr val="bg1"/>
                  </a:solidFill>
                </a:rPr>
                <a:t>01</a:t>
              </a:r>
              <a:r>
                <a:rPr kumimoji="0" lang="en-US" altLang="ja-JP" sz="1200" dirty="0" smtClean="0">
                  <a:solidFill>
                    <a:schemeClr val="bg1"/>
                  </a:solidFill>
                </a:rPr>
                <a:t>6</a:t>
              </a:r>
              <a:endParaRPr kumimoji="0" lang="en-GB" altLang="ja-JP" sz="1200" dirty="0">
                <a:solidFill>
                  <a:schemeClr val="bg1"/>
                </a:solidFill>
              </a:endParaRPr>
            </a:p>
          </p:txBody>
        </p:sp>
        <p:pic>
          <p:nvPicPr>
            <p:cNvPr id="2058" name="Picture 17" descr="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15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p:cNvPicPr>
            <p:nvPr userDrawn="1"/>
          </p:nvPicPr>
          <p:blipFill rotWithShape="1">
            <a:blip r:embed="rId6" cstate="print">
              <a:extLst>
                <a:ext uri="{28A0092B-C50C-407E-A947-70E740481C1C}">
                  <a14:useLocalDpi xmlns:a14="http://schemas.microsoft.com/office/drawing/2010/main" val="0"/>
                </a:ext>
              </a:extLst>
            </a:blip>
            <a:srcRect l="3908" t="14176" r="3998" b="14355"/>
            <a:stretch/>
          </p:blipFill>
          <p:spPr>
            <a:xfrm>
              <a:off x="1836391" y="6453376"/>
              <a:ext cx="1681200" cy="360000"/>
            </a:xfrm>
            <a:prstGeom prst="rect">
              <a:avLst/>
            </a:prstGeom>
            <a:solidFill>
              <a:schemeClr val="bg1"/>
            </a:solidFill>
          </p:spPr>
        </p:pic>
        <p:pic>
          <p:nvPicPr>
            <p:cNvPr id="8" name="図 7"/>
            <p:cNvPicPr>
              <a:picLocks/>
            </p:cNvPicPr>
            <p:nvPr userDrawn="1"/>
          </p:nvPicPr>
          <p:blipFill rotWithShape="1">
            <a:blip r:embed="rId7">
              <a:extLst>
                <a:ext uri="{28A0092B-C50C-407E-A947-70E740481C1C}">
                  <a14:useLocalDpi xmlns:a14="http://schemas.microsoft.com/office/drawing/2010/main" val="0"/>
                </a:ext>
              </a:extLst>
            </a:blip>
            <a:srcRect l="599" t="20770" r="72554" b="18993"/>
            <a:stretch/>
          </p:blipFill>
          <p:spPr>
            <a:xfrm>
              <a:off x="5976156" y="6453551"/>
              <a:ext cx="1681200" cy="360000"/>
            </a:xfrm>
            <a:prstGeom prst="rect">
              <a:avLst/>
            </a:prstGeom>
          </p:spPr>
        </p:pic>
      </p:grpSp>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250825"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000" b="1">
          <a:solidFill>
            <a:schemeClr val="accent2"/>
          </a:solidFill>
          <a:latin typeface="Eras Bold ITC" pitchFamily="34"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tx1"/>
        </a:buClr>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5.jpeg"/><Relationship Id="rId12" Type="http://schemas.openxmlformats.org/officeDocument/2006/relationships/image" Target="../media/image22.png"/><Relationship Id="rId2" Type="http://schemas.openxmlformats.org/officeDocument/2006/relationships/notesSlide" Target="../notesSlides/notesSlide10.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0.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0.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0.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0.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2.avi"/><Relationship Id="rId7" Type="http://schemas.openxmlformats.org/officeDocument/2006/relationships/image" Target="../media/image4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video" Target="../media/media2.avi"/><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51520" y="728700"/>
            <a:ext cx="8640960" cy="5652628"/>
          </a:xfrm>
        </p:spPr>
        <p:txBody>
          <a:bodyPr>
            <a:noAutofit/>
          </a:bodyPr>
          <a:lstStyle/>
          <a:p>
            <a:r>
              <a:rPr lang="en-US" altLang="ja-JP" sz="3600" dirty="0" smtClean="0"/>
              <a:t/>
            </a:r>
            <a:br>
              <a:rPr lang="en-US" altLang="ja-JP" sz="3600" dirty="0" smtClean="0"/>
            </a:br>
            <a:r>
              <a:rPr lang="en-US" altLang="ja-JP" sz="3600" dirty="0"/>
              <a:t/>
            </a:r>
            <a:br>
              <a:rPr lang="en-US" altLang="ja-JP" sz="3600" dirty="0"/>
            </a:br>
            <a:r>
              <a:rPr lang="ja-JP" altLang="en-US" sz="3600" dirty="0" smtClean="0"/>
              <a:t>画像復元手法を用いた</a:t>
            </a:r>
            <a:r>
              <a:rPr lang="en-US" altLang="ja-JP" sz="3600" dirty="0" smtClean="0"/>
              <a:t/>
            </a:r>
            <a:br>
              <a:rPr lang="en-US" altLang="ja-JP" sz="3600" dirty="0" smtClean="0"/>
            </a:br>
            <a:r>
              <a:rPr lang="en-US" altLang="ja-JP" sz="3600" dirty="0" smtClean="0">
                <a:solidFill>
                  <a:srgbClr val="008000"/>
                </a:solidFill>
              </a:rPr>
              <a:t>4D-Flow</a:t>
            </a:r>
            <a:r>
              <a:rPr lang="ja-JP" altLang="en-US" sz="3600" dirty="0" smtClean="0"/>
              <a:t>流速測定の高精度化</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a:t>
            </a:fld>
            <a:endParaRPr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3477422426"/>
              </p:ext>
            </p:extLst>
          </p:nvPr>
        </p:nvGraphicFramePr>
        <p:xfrm>
          <a:off x="395536" y="3838216"/>
          <a:ext cx="8647604" cy="1859036"/>
        </p:xfrm>
        <a:graphic>
          <a:graphicData uri="http://schemas.openxmlformats.org/drawingml/2006/table">
            <a:tbl>
              <a:tblPr firstRow="1" bandRow="1">
                <a:tableStyleId>{5C22544A-7EE6-4342-B048-85BDC9FD1C3A}</a:tableStyleId>
              </a:tblPr>
              <a:tblGrid>
                <a:gridCol w="2505600"/>
                <a:gridCol w="878776"/>
                <a:gridCol w="5263228"/>
              </a:tblGrid>
              <a:tr h="839516">
                <a:tc>
                  <a:txBody>
                    <a:bodyPr/>
                    <a:lstStyle/>
                    <a:p>
                      <a:pPr algn="r"/>
                      <a:r>
                        <a:rPr kumimoji="1" lang="ja-JP" altLang="en-US" sz="2400" b="0" dirty="0" smtClean="0">
                          <a:solidFill>
                            <a:schemeClr val="tx1"/>
                          </a:solidFill>
                          <a:latin typeface="Arial" panose="020B0604020202020204" pitchFamily="34" charset="0"/>
                          <a:cs typeface="Arial" panose="020B0604020202020204" pitchFamily="34" charset="0"/>
                        </a:rPr>
                        <a:t>東京工業大学</a:t>
                      </a: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c>
                  <a:txBody>
                    <a:bodyPr/>
                    <a:lstStyle/>
                    <a:p>
                      <a:pPr algn="l"/>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c>
                  <a:txBody>
                    <a:bodyPr/>
                    <a:lstStyle/>
                    <a:p>
                      <a:pPr algn="l"/>
                      <a:r>
                        <a:rPr kumimoji="1" lang="ja-JP" altLang="en-US" sz="2400" b="1" u="sng"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伊東 亮太</a:t>
                      </a:r>
                      <a:r>
                        <a:rPr kumimoji="1" lang="ja-JP" altLang="en-US" sz="2400" b="0" u="none" dirty="0" smtClean="0">
                          <a:solidFill>
                            <a:schemeClr val="tx1"/>
                          </a:solidFill>
                          <a:latin typeface="Arial" panose="020B0604020202020204" pitchFamily="34" charset="0"/>
                          <a:cs typeface="Arial" panose="020B0604020202020204" pitchFamily="34" charset="0"/>
                        </a:rPr>
                        <a:t>，大西有希，天谷賢治，</a:t>
                      </a: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r>
              <a:tr h="427657">
                <a:tc>
                  <a:txBody>
                    <a:bodyPr/>
                    <a:lstStyle/>
                    <a:p>
                      <a:pPr algn="r"/>
                      <a:r>
                        <a:rPr kumimoji="1" lang="ja-JP" altLang="en-US" sz="2400" b="0" dirty="0" smtClean="0">
                          <a:solidFill>
                            <a:schemeClr val="tx1"/>
                          </a:solidFill>
                          <a:latin typeface="Arial" panose="020B0604020202020204" pitchFamily="34" charset="0"/>
                          <a:cs typeface="Arial" panose="020B0604020202020204" pitchFamily="34" charset="0"/>
                        </a:rPr>
                        <a:t>（株）アールテック</a:t>
                      </a: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c>
                  <a:txBody>
                    <a:bodyPr/>
                    <a:lstStyle/>
                    <a:p>
                      <a:pPr algn="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c>
                  <a:txBody>
                    <a:bodyPr/>
                    <a:lstStyle/>
                    <a:p>
                      <a:pPr algn="l"/>
                      <a:r>
                        <a:rPr kumimoji="1" lang="ja-JP" altLang="en-US" sz="2400" b="0" dirty="0" smtClean="0">
                          <a:solidFill>
                            <a:schemeClr val="tx1"/>
                          </a:solidFill>
                          <a:latin typeface="Arial" panose="020B0604020202020204" pitchFamily="34" charset="0"/>
                          <a:cs typeface="Arial" panose="020B0604020202020204" pitchFamily="34" charset="0"/>
                        </a:rPr>
                        <a:t>小杉 崇文，小杉</a:t>
                      </a:r>
                      <a:r>
                        <a:rPr kumimoji="1" lang="ja-JP" altLang="en-US" sz="2400" b="0" dirty="0" smtClean="0">
                          <a:solidFill>
                            <a:schemeClr val="tx1"/>
                          </a:solidFill>
                        </a:rPr>
                        <a:t>隆司，</a:t>
                      </a: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r>
              <a:tr h="427657">
                <a:tc>
                  <a:txBody>
                    <a:bodyPr/>
                    <a:lstStyle/>
                    <a:p>
                      <a:pPr algn="r"/>
                      <a:r>
                        <a:rPr kumimoji="1" lang="ja-JP" altLang="en-US" sz="2400" b="0" dirty="0" smtClean="0">
                          <a:solidFill>
                            <a:schemeClr val="tx1"/>
                          </a:solidFill>
                          <a:latin typeface="Arial" panose="020B0604020202020204" pitchFamily="34" charset="0"/>
                          <a:cs typeface="Arial" panose="020B0604020202020204" pitchFamily="34" charset="0"/>
                        </a:rPr>
                        <a:t>名古屋大学</a:t>
                      </a: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c>
                  <a:txBody>
                    <a:bodyPr/>
                    <a:lstStyle/>
                    <a:p>
                      <a:pPr algn="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c>
                  <a:txBody>
                    <a:bodyPr/>
                    <a:lstStyle/>
                    <a:p>
                      <a:pPr algn="l"/>
                      <a:r>
                        <a:rPr kumimoji="1" lang="ja-JP" altLang="en-US" sz="2400" b="0" dirty="0" smtClean="0">
                          <a:solidFill>
                            <a:schemeClr val="tx1"/>
                          </a:solidFill>
                        </a:rPr>
                        <a:t>礒田 治夫</a:t>
                      </a:r>
                      <a:endParaRPr kumimoji="1" lang="ja-JP" altLang="en-US" sz="2400" b="0"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bg1"/>
                    </a:solidFill>
                  </a:tcPr>
                </a:tc>
              </a:tr>
            </a:tbl>
          </a:graphicData>
        </a:graphic>
      </p:graphicFrame>
    </p:spTree>
    <p:extLst>
      <p:ext uri="{BB962C8B-B14F-4D97-AF65-F5344CB8AC3E}">
        <p14:creationId xmlns:p14="http://schemas.microsoft.com/office/powerpoint/2010/main" val="2280371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右矢印 48"/>
          <p:cNvSpPr/>
          <p:nvPr/>
        </p:nvSpPr>
        <p:spPr>
          <a:xfrm>
            <a:off x="200427" y="5202897"/>
            <a:ext cx="8851137" cy="1142427"/>
          </a:xfrm>
          <a:prstGeom prst="rightArrow">
            <a:avLst/>
          </a:prstGeom>
          <a:gradFill flip="none" rotWithShape="1">
            <a:gsLst>
              <a:gs pos="0">
                <a:schemeClr val="accent1">
                  <a:lumMod val="5000"/>
                  <a:lumOff val="95000"/>
                </a:schemeClr>
              </a:gs>
              <a:gs pos="25000">
                <a:schemeClr val="accent1">
                  <a:lumMod val="45000"/>
                  <a:lumOff val="55000"/>
                  <a:alpha val="93000"/>
                </a:schemeClr>
              </a:gs>
              <a:gs pos="99000">
                <a:schemeClr val="accent1">
                  <a:lumMod val="81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ー 2"/>
          <p:cNvSpPr>
            <a:spLocks noGrp="1"/>
          </p:cNvSpPr>
          <p:nvPr>
            <p:ph idx="1"/>
          </p:nvPr>
        </p:nvSpPr>
        <p:spPr>
          <a:xfrm>
            <a:off x="250825" y="623887"/>
            <a:ext cx="8641655" cy="5773737"/>
          </a:xfrm>
        </p:spPr>
        <p:txBody>
          <a:bodyPr/>
          <a:lstStyle/>
          <a:p>
            <a:pPr marL="0" indent="0">
              <a:buNone/>
            </a:pPr>
            <a:r>
              <a:rPr lang="ja-JP" altLang="en-US" b="1" i="1" u="sng" dirty="0">
                <a:effectLst>
                  <a:outerShdw blurRad="38100" dist="38100" dir="2700000" algn="tl">
                    <a:srgbClr val="000000">
                      <a:alpha val="43137"/>
                    </a:srgbClr>
                  </a:outerShdw>
                </a:effectLst>
              </a:rPr>
              <a:t>流速分布再構成の</a:t>
            </a:r>
            <a:r>
              <a:rPr lang="ja-JP" altLang="en-US" b="1" i="1" u="sng" dirty="0" smtClean="0">
                <a:effectLst>
                  <a:outerShdw blurRad="38100" dist="38100" dir="2700000" algn="tl">
                    <a:srgbClr val="000000">
                      <a:alpha val="43137"/>
                    </a:srgbClr>
                  </a:outerShdw>
                </a:effectLst>
              </a:rPr>
              <a:t>フロー</a:t>
            </a:r>
            <a:endParaRPr lang="en-US" altLang="ja-JP" b="1" i="1" u="sng" dirty="0" smtClean="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手法概要</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10</a:t>
            </a:fld>
            <a:endParaRPr lang="ja-JP" altLang="en-US" dirty="0"/>
          </a:p>
        </p:txBody>
      </p:sp>
      <p:sp>
        <p:nvSpPr>
          <p:cNvPr id="5" name="角丸四角形 4"/>
          <p:cNvSpPr/>
          <p:nvPr/>
        </p:nvSpPr>
        <p:spPr bwMode="auto">
          <a:xfrm>
            <a:off x="107504" y="1196751"/>
            <a:ext cx="3504946" cy="4107313"/>
          </a:xfrm>
          <a:prstGeom prst="roundRect">
            <a:avLst/>
          </a:prstGeom>
          <a:solidFill>
            <a:schemeClr val="bg1">
              <a:lumMod val="95000"/>
            </a:schemeClr>
          </a:solidFill>
          <a:ln w="19050" cap="flat" cmpd="sng" algn="ctr">
            <a:solidFill>
              <a:srgbClr val="00B0F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ＭＳ 明朝" pitchFamily="17" charset="-128"/>
              <a:ea typeface="ＭＳ 明朝" pitchFamily="17" charset="-128"/>
            </a:endParaRPr>
          </a:p>
        </p:txBody>
      </p:sp>
      <p:sp>
        <p:nvSpPr>
          <p:cNvPr id="6" name="角丸四角形 5"/>
          <p:cNvSpPr/>
          <p:nvPr/>
        </p:nvSpPr>
        <p:spPr bwMode="auto">
          <a:xfrm>
            <a:off x="3739284" y="1196752"/>
            <a:ext cx="3244984" cy="4107312"/>
          </a:xfrm>
          <a:prstGeom prst="roundRect">
            <a:avLst/>
          </a:prstGeom>
          <a:solidFill>
            <a:schemeClr val="bg1">
              <a:lumMod val="95000"/>
            </a:schemeClr>
          </a:solidFill>
          <a:ln w="19050" cap="flat" cmpd="sng" algn="ctr">
            <a:solidFill>
              <a:srgbClr val="00B0F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ＭＳ 明朝" pitchFamily="17" charset="-128"/>
              <a:ea typeface="ＭＳ 明朝" pitchFamily="17" charset="-128"/>
            </a:endParaRPr>
          </a:p>
        </p:txBody>
      </p:sp>
      <p:sp>
        <p:nvSpPr>
          <p:cNvPr id="7" name="角丸四角形 6"/>
          <p:cNvSpPr/>
          <p:nvPr/>
        </p:nvSpPr>
        <p:spPr bwMode="auto">
          <a:xfrm>
            <a:off x="7088749" y="1196752"/>
            <a:ext cx="1962816" cy="3777353"/>
          </a:xfrm>
          <a:prstGeom prst="roundRect">
            <a:avLst/>
          </a:prstGeom>
          <a:solidFill>
            <a:schemeClr val="bg1">
              <a:lumMod val="95000"/>
            </a:schemeClr>
          </a:solidFill>
          <a:ln w="19050" cap="flat" cmpd="sng" algn="ctr">
            <a:solidFill>
              <a:srgbClr val="00B0F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ＭＳ 明朝" pitchFamily="17" charset="-128"/>
              <a:ea typeface="ＭＳ 明朝" pitchFamily="17" charset="-128"/>
            </a:endParaRPr>
          </a:p>
        </p:txBody>
      </p:sp>
      <p:sp>
        <p:nvSpPr>
          <p:cNvPr id="8" name="正方形/長方形 7"/>
          <p:cNvSpPr/>
          <p:nvPr/>
        </p:nvSpPr>
        <p:spPr>
          <a:xfrm>
            <a:off x="250825" y="1245062"/>
            <a:ext cx="3095319" cy="707886"/>
          </a:xfrm>
          <a:prstGeom prst="rect">
            <a:avLst/>
          </a:prstGeom>
        </p:spPr>
        <p:txBody>
          <a:bodyPr wrap="square">
            <a:spAutoFit/>
          </a:bodyPr>
          <a:lstStyle/>
          <a:p>
            <a:pPr marL="0" indent="0" algn="ctr">
              <a:buFontTx/>
              <a:buNone/>
            </a:pPr>
            <a:r>
              <a:rPr lang="ja-JP" altLang="en-US" sz="2000" dirty="0">
                <a:ea typeface="ＭＳ Ｐゴシック" pitchFamily="50" charset="-128"/>
              </a:rPr>
              <a:t>（１）ファントム実験による</a:t>
            </a:r>
            <a:endParaRPr lang="en-US" altLang="ja-JP" sz="2000" dirty="0">
              <a:ea typeface="ＭＳ Ｐゴシック" pitchFamily="50" charset="-128"/>
            </a:endParaRPr>
          </a:p>
          <a:p>
            <a:pPr marL="0" indent="0" algn="ctr">
              <a:buFontTx/>
              <a:buNone/>
            </a:pPr>
            <a:r>
              <a:rPr lang="ja-JP" altLang="en-US" sz="2000" dirty="0">
                <a:ea typeface="ＭＳ Ｐゴシック" pitchFamily="50" charset="-128"/>
              </a:rPr>
              <a:t>流速測定</a:t>
            </a:r>
            <a:endParaRPr lang="en-US" altLang="ja-JP" sz="2000" dirty="0">
              <a:ea typeface="ＭＳ Ｐゴシック" pitchFamily="50" charset="-128"/>
            </a:endParaRPr>
          </a:p>
        </p:txBody>
      </p:sp>
      <p:sp>
        <p:nvSpPr>
          <p:cNvPr id="9" name="正方形/長方形 8"/>
          <p:cNvSpPr/>
          <p:nvPr/>
        </p:nvSpPr>
        <p:spPr>
          <a:xfrm>
            <a:off x="273591" y="2973142"/>
            <a:ext cx="3250779" cy="707886"/>
          </a:xfrm>
          <a:prstGeom prst="rect">
            <a:avLst/>
          </a:prstGeom>
        </p:spPr>
        <p:txBody>
          <a:bodyPr wrap="square">
            <a:spAutoFit/>
          </a:bodyPr>
          <a:lstStyle/>
          <a:p>
            <a:pPr algn="ctr"/>
            <a:r>
              <a:rPr lang="ja-JP" altLang="en-US" sz="2000" dirty="0">
                <a:ea typeface="ＭＳ Ｐゴシック" pitchFamily="50" charset="-128"/>
              </a:rPr>
              <a:t>（</a:t>
            </a:r>
            <a:r>
              <a:rPr lang="en-US" altLang="ja-JP" sz="2000" dirty="0">
                <a:ea typeface="ＭＳ Ｐゴシック" pitchFamily="50" charset="-128"/>
              </a:rPr>
              <a:t>2</a:t>
            </a:r>
            <a:r>
              <a:rPr lang="ja-JP" altLang="en-US" sz="2000" dirty="0">
                <a:ea typeface="ＭＳ Ｐゴシック" pitchFamily="50" charset="-128"/>
              </a:rPr>
              <a:t>）流速画像の劣化</a:t>
            </a:r>
            <a:r>
              <a:rPr lang="ja-JP" altLang="en-US" sz="2000" dirty="0" smtClean="0">
                <a:ea typeface="ＭＳ Ｐゴシック" pitchFamily="50" charset="-128"/>
              </a:rPr>
              <a:t>を</a:t>
            </a:r>
            <a:endParaRPr lang="en-US" altLang="ja-JP" sz="2000" dirty="0" smtClean="0">
              <a:ea typeface="ＭＳ Ｐゴシック" pitchFamily="50" charset="-128"/>
            </a:endParaRPr>
          </a:p>
          <a:p>
            <a:pPr algn="ctr"/>
            <a:r>
              <a:rPr lang="ja-JP" altLang="en-US" sz="2000" dirty="0" smtClean="0">
                <a:solidFill>
                  <a:srgbClr val="FF0000"/>
                </a:solidFill>
                <a:ea typeface="ＭＳ Ｐゴシック" pitchFamily="50" charset="-128"/>
              </a:rPr>
              <a:t>点</a:t>
            </a:r>
            <a:r>
              <a:rPr lang="ja-JP" altLang="en-US" sz="2000" dirty="0">
                <a:solidFill>
                  <a:srgbClr val="FF0000"/>
                </a:solidFill>
                <a:ea typeface="ＭＳ Ｐゴシック" pitchFamily="50" charset="-128"/>
              </a:rPr>
              <a:t>拡がり関数（</a:t>
            </a:r>
            <a:r>
              <a:rPr lang="en-US" altLang="ja-JP" sz="2000" dirty="0">
                <a:solidFill>
                  <a:srgbClr val="FF0000"/>
                </a:solidFill>
                <a:ea typeface="ＭＳ Ｐゴシック" pitchFamily="50" charset="-128"/>
              </a:rPr>
              <a:t>PSF</a:t>
            </a:r>
            <a:r>
              <a:rPr lang="ja-JP" altLang="en-US" sz="2000" dirty="0">
                <a:solidFill>
                  <a:srgbClr val="FF0000"/>
                </a:solidFill>
                <a:ea typeface="ＭＳ Ｐゴシック" pitchFamily="50" charset="-128"/>
              </a:rPr>
              <a:t>）</a:t>
            </a:r>
            <a:r>
              <a:rPr lang="ja-JP" altLang="en-US" sz="2000" dirty="0">
                <a:ea typeface="ＭＳ Ｐゴシック" pitchFamily="50" charset="-128"/>
              </a:rPr>
              <a:t>で再現</a:t>
            </a:r>
          </a:p>
        </p:txBody>
      </p:sp>
      <p:sp>
        <p:nvSpPr>
          <p:cNvPr id="11" name="Rectangle 159"/>
          <p:cNvSpPr txBox="1">
            <a:spLocks noChangeArrowheads="1"/>
          </p:cNvSpPr>
          <p:nvPr/>
        </p:nvSpPr>
        <p:spPr bwMode="auto">
          <a:xfrm>
            <a:off x="3981994" y="1213725"/>
            <a:ext cx="2705778" cy="37263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2800" b="1">
                <a:solidFill>
                  <a:srgbClr val="0066CC"/>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kumimoji="1" sz="2400">
                <a:solidFill>
                  <a:schemeClr val="tx1"/>
                </a:solidFill>
                <a:latin typeface="+mn-lt"/>
                <a:ea typeface="ＭＳ Ｐゴシック" charset="-128"/>
              </a:defRPr>
            </a:lvl2pPr>
            <a:lvl3pPr marL="1143000" indent="-228600" algn="l" rtl="0" fontAlgn="base">
              <a:spcBef>
                <a:spcPct val="20000"/>
              </a:spcBef>
              <a:spcAft>
                <a:spcPct val="0"/>
              </a:spcAft>
              <a:buChar char="•"/>
              <a:defRPr kumimoji="1" sz="2000">
                <a:solidFill>
                  <a:schemeClr val="tx1"/>
                </a:solidFill>
                <a:latin typeface="+mn-lt"/>
                <a:ea typeface="ＭＳ Ｐゴシック" charset="-128"/>
              </a:defRPr>
            </a:lvl3pPr>
            <a:lvl4pPr marL="1600200" indent="-228600" algn="l" rtl="0" fontAlgn="base">
              <a:spcBef>
                <a:spcPct val="20000"/>
              </a:spcBef>
              <a:spcAft>
                <a:spcPct val="0"/>
              </a:spcAft>
              <a:buChar char="–"/>
              <a:defRPr kumimoji="1">
                <a:solidFill>
                  <a:schemeClr val="tx1"/>
                </a:solidFill>
                <a:latin typeface="+mn-lt"/>
                <a:ea typeface="ＭＳ Ｐゴシック" charset="-128"/>
              </a:defRPr>
            </a:lvl4pPr>
            <a:lvl5pPr marL="2057400" indent="-228600" algn="l" rtl="0" fontAlgn="base">
              <a:spcBef>
                <a:spcPct val="20000"/>
              </a:spcBef>
              <a:spcAft>
                <a:spcPct val="0"/>
              </a:spcAft>
              <a:buChar char="»"/>
              <a:defRPr kumimoji="1" sz="1600">
                <a:solidFill>
                  <a:schemeClr val="tx1"/>
                </a:solidFill>
                <a:latin typeface="+mn-lt"/>
                <a:ea typeface="ＭＳ Ｐゴシック" charset="-128"/>
              </a:defRPr>
            </a:lvl5pPr>
            <a:lvl6pPr marL="2514600" indent="-228600" algn="l" rtl="0" fontAlgn="base">
              <a:spcBef>
                <a:spcPct val="20000"/>
              </a:spcBef>
              <a:spcAft>
                <a:spcPct val="0"/>
              </a:spcAft>
              <a:buChar char="»"/>
              <a:defRPr kumimoji="1" sz="1600">
                <a:solidFill>
                  <a:schemeClr val="tx1"/>
                </a:solidFill>
                <a:latin typeface="+mn-lt"/>
                <a:ea typeface="ＭＳ Ｐゴシック" charset="-128"/>
              </a:defRPr>
            </a:lvl6pPr>
            <a:lvl7pPr marL="2971800" indent="-228600" algn="l" rtl="0" fontAlgn="base">
              <a:spcBef>
                <a:spcPct val="20000"/>
              </a:spcBef>
              <a:spcAft>
                <a:spcPct val="0"/>
              </a:spcAft>
              <a:buChar char="»"/>
              <a:defRPr kumimoji="1" sz="1600">
                <a:solidFill>
                  <a:schemeClr val="tx1"/>
                </a:solidFill>
                <a:latin typeface="+mn-lt"/>
                <a:ea typeface="ＭＳ Ｐゴシック" charset="-128"/>
              </a:defRPr>
            </a:lvl7pPr>
            <a:lvl8pPr marL="3429000" indent="-228600" algn="l" rtl="0" fontAlgn="base">
              <a:spcBef>
                <a:spcPct val="20000"/>
              </a:spcBef>
              <a:spcAft>
                <a:spcPct val="0"/>
              </a:spcAft>
              <a:buChar char="»"/>
              <a:defRPr kumimoji="1" sz="1600">
                <a:solidFill>
                  <a:schemeClr val="tx1"/>
                </a:solidFill>
                <a:latin typeface="+mn-lt"/>
                <a:ea typeface="ＭＳ Ｐゴシック" charset="-128"/>
              </a:defRPr>
            </a:lvl8pPr>
            <a:lvl9pPr marL="3886200" indent="-228600" algn="l" rtl="0" fontAlgn="base">
              <a:spcBef>
                <a:spcPct val="20000"/>
              </a:spcBef>
              <a:spcAft>
                <a:spcPct val="0"/>
              </a:spcAft>
              <a:buChar char="»"/>
              <a:defRPr kumimoji="1" sz="1600">
                <a:solidFill>
                  <a:schemeClr val="tx1"/>
                </a:solidFill>
                <a:latin typeface="+mn-lt"/>
                <a:ea typeface="ＭＳ Ｐゴシック" charset="-128"/>
              </a:defRPr>
            </a:lvl9pPr>
          </a:lstStyle>
          <a:p>
            <a:pPr marL="0" indent="0" algn="ctr">
              <a:buFontTx/>
              <a:buNone/>
            </a:pPr>
            <a:r>
              <a:rPr lang="ja-JP" altLang="en-US" sz="2000" b="0" dirty="0" smtClean="0">
                <a:solidFill>
                  <a:schemeClr val="tx1"/>
                </a:solidFill>
                <a:effectLst/>
                <a:ea typeface="ＭＳ Ｐゴシック" pitchFamily="50" charset="-128"/>
              </a:rPr>
              <a:t>（</a:t>
            </a:r>
            <a:r>
              <a:rPr lang="en-US" altLang="ja-JP" sz="2000" b="0" dirty="0" smtClean="0">
                <a:solidFill>
                  <a:schemeClr val="tx1"/>
                </a:solidFill>
                <a:effectLst/>
                <a:ea typeface="ＭＳ Ｐゴシック" pitchFamily="50" charset="-128"/>
              </a:rPr>
              <a:t>3</a:t>
            </a:r>
            <a:r>
              <a:rPr lang="ja-JP" altLang="en-US" sz="2000" b="0" dirty="0" smtClean="0">
                <a:solidFill>
                  <a:schemeClr val="tx1"/>
                </a:solidFill>
                <a:effectLst/>
                <a:ea typeface="ＭＳ Ｐゴシック" pitchFamily="50" charset="-128"/>
              </a:rPr>
              <a:t>）ヒト脳動脈撮影</a:t>
            </a:r>
            <a:endParaRPr lang="en-US" altLang="ja-JP" sz="2000" b="0" dirty="0">
              <a:solidFill>
                <a:schemeClr val="tx1"/>
              </a:solidFill>
              <a:effectLst/>
              <a:ea typeface="ＭＳ Ｐゴシック" pitchFamily="50" charset="-128"/>
            </a:endParaRPr>
          </a:p>
        </p:txBody>
      </p:sp>
      <p:sp>
        <p:nvSpPr>
          <p:cNvPr id="12" name="テキスト ボックス 11"/>
          <p:cNvSpPr txBox="1"/>
          <p:nvPr/>
        </p:nvSpPr>
        <p:spPr>
          <a:xfrm>
            <a:off x="3793606" y="2937138"/>
            <a:ext cx="3082555" cy="707886"/>
          </a:xfrm>
          <a:prstGeom prst="rect">
            <a:avLst/>
          </a:prstGeom>
          <a:noFill/>
          <a:ln w="19050">
            <a:noFill/>
          </a:ln>
        </p:spPr>
        <p:txBody>
          <a:bodyPr wrap="square" rtlCol="0">
            <a:spAutoFit/>
          </a:bodyPr>
          <a:lstStyle/>
          <a:p>
            <a:pPr algn="ctr"/>
            <a:r>
              <a:rPr kumimoji="1" lang="ja-JP" altLang="en-US" sz="2000" b="0" dirty="0" smtClean="0">
                <a:latin typeface="+mn-lt"/>
                <a:ea typeface="ＭＳ Ｐゴシック" pitchFamily="50" charset="-128"/>
              </a:rPr>
              <a:t>（</a:t>
            </a:r>
            <a:r>
              <a:rPr lang="en-US" altLang="ja-JP" sz="2000" dirty="0">
                <a:latin typeface="+mn-lt"/>
                <a:ea typeface="ＭＳ Ｐゴシック" pitchFamily="50" charset="-128"/>
              </a:rPr>
              <a:t>4</a:t>
            </a:r>
            <a:r>
              <a:rPr kumimoji="1" lang="ja-JP" altLang="en-US" sz="2000" b="0" dirty="0" smtClean="0">
                <a:latin typeface="+mn-lt"/>
                <a:ea typeface="ＭＳ Ｐゴシック" pitchFamily="50" charset="-128"/>
              </a:rPr>
              <a:t>）任意の画像に対して</a:t>
            </a:r>
            <a:endParaRPr kumimoji="1" lang="en-US" altLang="ja-JP" sz="2000" b="0" dirty="0" smtClean="0">
              <a:latin typeface="+mn-lt"/>
              <a:ea typeface="ＭＳ Ｐゴシック" pitchFamily="50" charset="-128"/>
            </a:endParaRPr>
          </a:p>
          <a:p>
            <a:pPr algn="ctr"/>
            <a:r>
              <a:rPr kumimoji="1" lang="ja-JP" altLang="en-US" sz="2000" b="0" dirty="0" smtClean="0">
                <a:latin typeface="+mn-lt"/>
                <a:ea typeface="ＭＳ Ｐゴシック" pitchFamily="50" charset="-128"/>
              </a:rPr>
              <a:t>画像復元</a:t>
            </a:r>
            <a:r>
              <a:rPr lang="ja-JP" altLang="en-US" sz="2000" dirty="0" smtClean="0">
                <a:latin typeface="+mn-lt"/>
                <a:ea typeface="ＭＳ Ｐゴシック" pitchFamily="50" charset="-128"/>
              </a:rPr>
              <a:t>逆解析を行う</a:t>
            </a:r>
            <a:endParaRPr kumimoji="1" lang="ja-JP" altLang="en-US" sz="2000" b="0" dirty="0">
              <a:latin typeface="+mn-lt"/>
              <a:ea typeface="ＭＳ Ｐゴシック" pitchFamily="50" charset="-128"/>
            </a:endParaRPr>
          </a:p>
        </p:txBody>
      </p:sp>
      <p:sp>
        <p:nvSpPr>
          <p:cNvPr id="13" name="テキスト ボックス 12"/>
          <p:cNvSpPr txBox="1"/>
          <p:nvPr/>
        </p:nvSpPr>
        <p:spPr>
          <a:xfrm>
            <a:off x="7002181" y="1388966"/>
            <a:ext cx="2141124" cy="707886"/>
          </a:xfrm>
          <a:prstGeom prst="rect">
            <a:avLst/>
          </a:prstGeom>
          <a:noFill/>
        </p:spPr>
        <p:txBody>
          <a:bodyPr wrap="square" rtlCol="0">
            <a:spAutoFit/>
          </a:bodyPr>
          <a:lstStyle/>
          <a:p>
            <a:r>
              <a:rPr lang="ja-JP" altLang="en-US" sz="2000" dirty="0" smtClean="0"/>
              <a:t>（</a:t>
            </a:r>
            <a:r>
              <a:rPr lang="en-US" altLang="ja-JP" sz="2000" dirty="0" smtClean="0"/>
              <a:t>5</a:t>
            </a:r>
            <a:r>
              <a:rPr lang="ja-JP" altLang="en-US" sz="2000" dirty="0" smtClean="0"/>
              <a:t>）各種補正処理を行い流量を計算</a:t>
            </a:r>
            <a:endParaRPr kumimoji="1" lang="ja-JP" altLang="en-US" sz="2000" dirty="0"/>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125" y="1657905"/>
            <a:ext cx="1121997" cy="1267046"/>
          </a:xfrm>
          <a:prstGeom prst="rect">
            <a:avLst/>
          </a:prstGeom>
        </p:spPr>
      </p:pic>
      <p:sp>
        <p:nvSpPr>
          <p:cNvPr id="22" name="正方形/長方形 21"/>
          <p:cNvSpPr/>
          <p:nvPr/>
        </p:nvSpPr>
        <p:spPr>
          <a:xfrm>
            <a:off x="724546" y="5581820"/>
            <a:ext cx="2443298" cy="400110"/>
          </a:xfrm>
          <a:prstGeom prst="rect">
            <a:avLst/>
          </a:prstGeom>
        </p:spPr>
        <p:txBody>
          <a:bodyPr wrap="none">
            <a:spAutoFit/>
          </a:bodyPr>
          <a:lstStyle/>
          <a:p>
            <a:r>
              <a:rPr lang="en-US" altLang="ja-JP" sz="2000" dirty="0">
                <a:solidFill>
                  <a:srgbClr val="FF0000"/>
                </a:solidFill>
                <a:ea typeface="ＭＳ Ｐゴシック" pitchFamily="50" charset="-128"/>
              </a:rPr>
              <a:t>PSF</a:t>
            </a:r>
            <a:r>
              <a:rPr lang="ja-JP" altLang="en-US" sz="2000" dirty="0">
                <a:ea typeface="ＭＳ Ｐゴシック" pitchFamily="50" charset="-128"/>
              </a:rPr>
              <a:t>の関数形を特定</a:t>
            </a:r>
          </a:p>
        </p:txBody>
      </p:sp>
      <p:sp>
        <p:nvSpPr>
          <p:cNvPr id="23" name="正方形/長方形 22"/>
          <p:cNvSpPr/>
          <p:nvPr/>
        </p:nvSpPr>
        <p:spPr>
          <a:xfrm>
            <a:off x="4140839" y="5569968"/>
            <a:ext cx="2492990" cy="400110"/>
          </a:xfrm>
          <a:prstGeom prst="rect">
            <a:avLst/>
          </a:prstGeom>
        </p:spPr>
        <p:txBody>
          <a:bodyPr wrap="none">
            <a:spAutoFit/>
          </a:bodyPr>
          <a:lstStyle/>
          <a:p>
            <a:r>
              <a:rPr lang="ja-JP" altLang="en-US" sz="2000" dirty="0" smtClean="0">
                <a:ea typeface="ＭＳ Ｐゴシック" pitchFamily="50" charset="-128"/>
              </a:rPr>
              <a:t>正解流速分布の復元</a:t>
            </a:r>
            <a:endParaRPr lang="ja-JP" altLang="en-US" sz="2000" dirty="0">
              <a:ea typeface="ＭＳ Ｐゴシック" pitchFamily="50" charset="-128"/>
            </a:endParaRPr>
          </a:p>
        </p:txBody>
      </p:sp>
      <p:sp>
        <p:nvSpPr>
          <p:cNvPr id="24" name="正方形/長方形 23"/>
          <p:cNvSpPr/>
          <p:nvPr/>
        </p:nvSpPr>
        <p:spPr>
          <a:xfrm>
            <a:off x="7344979" y="5569968"/>
            <a:ext cx="1467068" cy="400110"/>
          </a:xfrm>
          <a:prstGeom prst="rect">
            <a:avLst/>
          </a:prstGeom>
        </p:spPr>
        <p:txBody>
          <a:bodyPr wrap="none">
            <a:spAutoFit/>
          </a:bodyPr>
          <a:lstStyle/>
          <a:p>
            <a:r>
              <a:rPr lang="ja-JP" altLang="en-US" sz="2000" dirty="0" smtClean="0">
                <a:ea typeface="ＭＳ Ｐゴシック" pitchFamily="50" charset="-128"/>
              </a:rPr>
              <a:t>流量の推定</a:t>
            </a:r>
            <a:endParaRPr lang="ja-JP" altLang="en-US" sz="2000" dirty="0">
              <a:ea typeface="ＭＳ Ｐゴシック" pitchFamily="50" charset="-128"/>
            </a:endParaRPr>
          </a:p>
        </p:txBody>
      </p:sp>
      <p:sp>
        <p:nvSpPr>
          <p:cNvPr id="26" name="コンテンツ プレースホルダー 3"/>
          <p:cNvSpPr txBox="1">
            <a:spLocks/>
          </p:cNvSpPr>
          <p:nvPr/>
        </p:nvSpPr>
        <p:spPr bwMode="auto">
          <a:xfrm>
            <a:off x="7128284" y="2130681"/>
            <a:ext cx="1883348" cy="2522455"/>
          </a:xfrm>
          <a:prstGeom prst="rect">
            <a:avLst/>
          </a:prstGeom>
          <a:noFill/>
          <a:ln>
            <a:noFill/>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2800" b="1">
                <a:solidFill>
                  <a:srgbClr val="0066CC"/>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kumimoji="1" sz="2400">
                <a:solidFill>
                  <a:schemeClr val="tx1"/>
                </a:solidFill>
                <a:latin typeface="+mn-lt"/>
                <a:ea typeface="ＭＳ Ｐゴシック" charset="-128"/>
              </a:defRPr>
            </a:lvl2pPr>
            <a:lvl3pPr marL="1143000" indent="-228600" algn="l" rtl="0" fontAlgn="base">
              <a:spcBef>
                <a:spcPct val="20000"/>
              </a:spcBef>
              <a:spcAft>
                <a:spcPct val="0"/>
              </a:spcAft>
              <a:buChar char="•"/>
              <a:defRPr kumimoji="1" sz="2000">
                <a:solidFill>
                  <a:schemeClr val="tx1"/>
                </a:solidFill>
                <a:latin typeface="+mn-lt"/>
                <a:ea typeface="ＭＳ Ｐゴシック" charset="-128"/>
              </a:defRPr>
            </a:lvl3pPr>
            <a:lvl4pPr marL="1600200" indent="-228600" algn="l" rtl="0" fontAlgn="base">
              <a:spcBef>
                <a:spcPct val="20000"/>
              </a:spcBef>
              <a:spcAft>
                <a:spcPct val="0"/>
              </a:spcAft>
              <a:buChar char="–"/>
              <a:defRPr kumimoji="1">
                <a:solidFill>
                  <a:schemeClr val="tx1"/>
                </a:solidFill>
                <a:latin typeface="+mn-lt"/>
                <a:ea typeface="ＭＳ Ｐゴシック" charset="-128"/>
              </a:defRPr>
            </a:lvl4pPr>
            <a:lvl5pPr marL="2057400" indent="-228600" algn="l" rtl="0" fontAlgn="base">
              <a:spcBef>
                <a:spcPct val="20000"/>
              </a:spcBef>
              <a:spcAft>
                <a:spcPct val="0"/>
              </a:spcAft>
              <a:buChar char="»"/>
              <a:defRPr kumimoji="1" sz="1600">
                <a:solidFill>
                  <a:schemeClr val="tx1"/>
                </a:solidFill>
                <a:latin typeface="+mn-lt"/>
                <a:ea typeface="ＭＳ Ｐゴシック" charset="-128"/>
              </a:defRPr>
            </a:lvl5pPr>
            <a:lvl6pPr marL="2514600" indent="-228600" algn="l" rtl="0" fontAlgn="base">
              <a:spcBef>
                <a:spcPct val="20000"/>
              </a:spcBef>
              <a:spcAft>
                <a:spcPct val="0"/>
              </a:spcAft>
              <a:buChar char="»"/>
              <a:defRPr kumimoji="1" sz="1600">
                <a:solidFill>
                  <a:schemeClr val="tx1"/>
                </a:solidFill>
                <a:latin typeface="+mn-lt"/>
                <a:ea typeface="ＭＳ Ｐゴシック" charset="-128"/>
              </a:defRPr>
            </a:lvl6pPr>
            <a:lvl7pPr marL="2971800" indent="-228600" algn="l" rtl="0" fontAlgn="base">
              <a:spcBef>
                <a:spcPct val="20000"/>
              </a:spcBef>
              <a:spcAft>
                <a:spcPct val="0"/>
              </a:spcAft>
              <a:buChar char="»"/>
              <a:defRPr kumimoji="1" sz="1600">
                <a:solidFill>
                  <a:schemeClr val="tx1"/>
                </a:solidFill>
                <a:latin typeface="+mn-lt"/>
                <a:ea typeface="ＭＳ Ｐゴシック" charset="-128"/>
              </a:defRPr>
            </a:lvl7pPr>
            <a:lvl8pPr marL="3429000" indent="-228600" algn="l" rtl="0" fontAlgn="base">
              <a:spcBef>
                <a:spcPct val="20000"/>
              </a:spcBef>
              <a:spcAft>
                <a:spcPct val="0"/>
              </a:spcAft>
              <a:buChar char="»"/>
              <a:defRPr kumimoji="1" sz="1600">
                <a:solidFill>
                  <a:schemeClr val="tx1"/>
                </a:solidFill>
                <a:latin typeface="+mn-lt"/>
                <a:ea typeface="ＭＳ Ｐゴシック" charset="-128"/>
              </a:defRPr>
            </a:lvl8pPr>
            <a:lvl9pPr marL="3886200" indent="-228600" algn="l" rtl="0" fontAlgn="base">
              <a:spcBef>
                <a:spcPct val="20000"/>
              </a:spcBef>
              <a:spcAft>
                <a:spcPct val="0"/>
              </a:spcAft>
              <a:buChar char="»"/>
              <a:defRPr kumimoji="1" sz="1600">
                <a:solidFill>
                  <a:schemeClr val="tx1"/>
                </a:solidFill>
                <a:latin typeface="+mn-lt"/>
                <a:ea typeface="ＭＳ Ｐゴシック" charset="-128"/>
              </a:defRPr>
            </a:lvl9pPr>
          </a:lstStyle>
          <a:p>
            <a:pPr marL="0" indent="0">
              <a:buNone/>
            </a:pPr>
            <a:r>
              <a:rPr lang="ja-JP" altLang="en-US" sz="1800" u="sng" dirty="0" smtClean="0">
                <a:solidFill>
                  <a:srgbClr val="0000CC"/>
                </a:solidFill>
                <a:effectLst/>
                <a:latin typeface="+mj-lt"/>
                <a:ea typeface="ＭＳ Ｐゴシック" pitchFamily="50" charset="-128"/>
              </a:rPr>
              <a:t>同定値</a:t>
            </a:r>
            <a:endParaRPr lang="en-US" altLang="ja-JP" sz="1800" u="sng" dirty="0" smtClean="0">
              <a:solidFill>
                <a:srgbClr val="0000CC"/>
              </a:solidFill>
              <a:effectLst/>
              <a:latin typeface="+mj-lt"/>
              <a:ea typeface="ＭＳ Ｐゴシック" pitchFamily="50" charset="-128"/>
            </a:endParaRPr>
          </a:p>
          <a:p>
            <a:pPr marL="0" indent="0">
              <a:buNone/>
            </a:pPr>
            <a:r>
              <a:rPr lang="ja-JP" altLang="en-US" sz="1800" b="0" dirty="0" smtClean="0">
                <a:solidFill>
                  <a:schemeClr val="tx1"/>
                </a:solidFill>
                <a:effectLst/>
                <a:latin typeface="+mj-lt"/>
                <a:ea typeface="ＭＳ Ｐゴシック" pitchFamily="50" charset="-128"/>
              </a:rPr>
              <a:t>各ピクセルにおける流速速度値</a:t>
            </a:r>
            <a:endParaRPr lang="en-US" altLang="ja-JP" sz="1800" b="0" dirty="0" smtClean="0">
              <a:solidFill>
                <a:schemeClr val="tx1"/>
              </a:solidFill>
              <a:effectLst/>
              <a:latin typeface="+mj-lt"/>
              <a:ea typeface="ＭＳ Ｐゴシック" pitchFamily="50" charset="-128"/>
            </a:endParaRPr>
          </a:p>
          <a:p>
            <a:pPr marL="0" indent="0">
              <a:buNone/>
            </a:pPr>
            <a:endParaRPr lang="en-US" altLang="ja-JP" sz="1800" b="0" dirty="0">
              <a:solidFill>
                <a:schemeClr val="tx1"/>
              </a:solidFill>
              <a:effectLst/>
              <a:latin typeface="+mj-lt"/>
              <a:ea typeface="ＭＳ Ｐゴシック" pitchFamily="50" charset="-128"/>
            </a:endParaRPr>
          </a:p>
          <a:p>
            <a:pPr marL="0" indent="0">
              <a:buNone/>
            </a:pPr>
            <a:endParaRPr lang="en-US" altLang="ja-JP" sz="1800" b="0" dirty="0" smtClean="0">
              <a:solidFill>
                <a:schemeClr val="tx1"/>
              </a:solidFill>
              <a:effectLst/>
              <a:latin typeface="+mj-lt"/>
              <a:ea typeface="ＭＳ Ｐゴシック" pitchFamily="50" charset="-128"/>
            </a:endParaRPr>
          </a:p>
          <a:p>
            <a:pPr marL="0" indent="0">
              <a:buNone/>
            </a:pPr>
            <a:endParaRPr lang="en-US" altLang="ja-JP" sz="1800" b="0" dirty="0" smtClean="0">
              <a:solidFill>
                <a:schemeClr val="tx1"/>
              </a:solidFill>
              <a:effectLst/>
              <a:latin typeface="+mj-lt"/>
              <a:ea typeface="ＭＳ Ｐゴシック" pitchFamily="50" charset="-128"/>
            </a:endParaRPr>
          </a:p>
          <a:p>
            <a:pPr marL="0" indent="0">
              <a:buNone/>
            </a:pPr>
            <a:r>
              <a:rPr lang="ja-JP" altLang="en-US" sz="1800" u="sng" dirty="0">
                <a:solidFill>
                  <a:srgbClr val="0000CC"/>
                </a:solidFill>
                <a:effectLst/>
                <a:ea typeface="ＭＳ Ｐゴシック" pitchFamily="50" charset="-128"/>
              </a:rPr>
              <a:t>境界条件</a:t>
            </a:r>
            <a:endParaRPr lang="en-US" altLang="ja-JP" sz="1800" u="sng" dirty="0">
              <a:solidFill>
                <a:srgbClr val="0000CC"/>
              </a:solidFill>
              <a:effectLst/>
              <a:ea typeface="ＭＳ Ｐゴシック" pitchFamily="50" charset="-128"/>
            </a:endParaRPr>
          </a:p>
          <a:p>
            <a:pPr marL="0" indent="0">
              <a:buNone/>
            </a:pPr>
            <a:r>
              <a:rPr lang="ja-JP" altLang="en-US" sz="1800" b="0" dirty="0" smtClean="0">
                <a:solidFill>
                  <a:schemeClr val="tx1"/>
                </a:solidFill>
                <a:effectLst/>
                <a:latin typeface="+mj-lt"/>
                <a:ea typeface="ＭＳ Ｐゴシック" pitchFamily="50" charset="-128"/>
              </a:rPr>
              <a:t>流量</a:t>
            </a:r>
            <a:endParaRPr lang="en-US" altLang="ja-JP" sz="1800" b="0" dirty="0" smtClean="0">
              <a:solidFill>
                <a:schemeClr val="tx1"/>
              </a:solidFill>
              <a:effectLst/>
              <a:latin typeface="+mj-lt"/>
              <a:ea typeface="ＭＳ Ｐゴシック" pitchFamily="50" charset="-128"/>
            </a:endParaRPr>
          </a:p>
        </p:txBody>
      </p:sp>
      <mc:AlternateContent xmlns:mc="http://schemas.openxmlformats.org/markup-compatibility/2006" xmlns:a14="http://schemas.microsoft.com/office/drawing/2010/main">
        <mc:Choice Requires="a14">
          <p:sp>
            <p:nvSpPr>
              <p:cNvPr id="27" name="正方形/長方形 26"/>
              <p:cNvSpPr/>
              <p:nvPr/>
            </p:nvSpPr>
            <p:spPr>
              <a:xfrm>
                <a:off x="7632340" y="2967335"/>
                <a:ext cx="142692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𝒖</m:t>
                          </m:r>
                        </m:e>
                        <m:sub>
                          <m:r>
                            <a:rPr lang="en-US" altLang="ja-JP" sz="2400" b="1" i="0">
                              <a:latin typeface="Cambria Math" panose="02040503050406030204" pitchFamily="18" charset="0"/>
                            </a:rPr>
                            <m:t>𝐞𝐬𝐭</m:t>
                          </m:r>
                          <m:r>
                            <a:rPr lang="en-US" altLang="ja-JP" sz="2400" b="1" i="0" smtClean="0">
                              <a:latin typeface="Cambria Math" panose="02040503050406030204" pitchFamily="18" charset="0"/>
                            </a:rPr>
                            <m:t>𝐢𝐦𝐚𝐭𝐞</m:t>
                          </m:r>
                        </m:sub>
                      </m:sSub>
                    </m:oMath>
                  </m:oMathPara>
                </a14:m>
                <a:endParaRPr lang="ja-JP" altLang="en-US" sz="2400" b="1" dirty="0"/>
              </a:p>
            </p:txBody>
          </p:sp>
        </mc:Choice>
        <mc:Fallback xmlns="">
          <p:sp>
            <p:nvSpPr>
              <p:cNvPr id="27" name="正方形/長方形 26"/>
              <p:cNvSpPr>
                <a:spLocks noRot="1" noChangeAspect="1" noMove="1" noResize="1" noEditPoints="1" noAdjustHandles="1" noChangeArrowheads="1" noChangeShapeType="1" noTextEdit="1"/>
              </p:cNvSpPr>
              <p:nvPr/>
            </p:nvSpPr>
            <p:spPr>
              <a:xfrm>
                <a:off x="7632340" y="2967335"/>
                <a:ext cx="1426929" cy="461665"/>
              </a:xfrm>
              <a:prstGeom prst="rect">
                <a:avLst/>
              </a:prstGeom>
              <a:blipFill rotWithShape="0">
                <a:blip r:embed="rId4"/>
                <a:stretch>
                  <a:fillRect b="-3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正方形/長方形 28"/>
              <p:cNvSpPr/>
              <p:nvPr/>
            </p:nvSpPr>
            <p:spPr>
              <a:xfrm>
                <a:off x="7722225" y="4443499"/>
                <a:ext cx="4956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1" i="1" smtClean="0">
                          <a:latin typeface="Cambria Math" panose="02040503050406030204" pitchFamily="18" charset="0"/>
                        </a:rPr>
                        <m:t>𝑸</m:t>
                      </m:r>
                    </m:oMath>
                  </m:oMathPara>
                </a14:m>
                <a:endParaRPr lang="ja-JP" altLang="en-US" sz="2400" i="1" dirty="0"/>
              </a:p>
            </p:txBody>
          </p:sp>
        </mc:Choice>
        <mc:Fallback xmlns="">
          <p:sp>
            <p:nvSpPr>
              <p:cNvPr id="29" name="正方形/長方形 28"/>
              <p:cNvSpPr>
                <a:spLocks noRot="1" noChangeAspect="1" noMove="1" noResize="1" noEditPoints="1" noAdjustHandles="1" noChangeArrowheads="1" noChangeShapeType="1" noTextEdit="1"/>
              </p:cNvSpPr>
              <p:nvPr/>
            </p:nvSpPr>
            <p:spPr>
              <a:xfrm>
                <a:off x="7722225" y="4443499"/>
                <a:ext cx="495649" cy="461665"/>
              </a:xfrm>
              <a:prstGeom prst="rect">
                <a:avLst/>
              </a:prstGeom>
              <a:blipFill rotWithShape="0">
                <a:blip r:embed="rId5"/>
                <a:stretch>
                  <a:fillRect b="-14474"/>
                </a:stretch>
              </a:blipFill>
            </p:spPr>
            <p:txBody>
              <a:bodyPr/>
              <a:lstStyle/>
              <a:p>
                <a:r>
                  <a:rPr lang="ja-JP" altLang="en-US">
                    <a:noFill/>
                  </a:rPr>
                  <a:t> </a:t>
                </a:r>
              </a:p>
            </p:txBody>
          </p:sp>
        </mc:Fallback>
      </mc:AlternateContent>
      <p:pic>
        <p:nvPicPr>
          <p:cNvPr id="35" name="図 3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2057" y="2004763"/>
            <a:ext cx="1247715" cy="939236"/>
          </a:xfrm>
          <a:prstGeom prst="rect">
            <a:avLst/>
          </a:prstGeom>
        </p:spPr>
      </p:pic>
      <p:pic>
        <p:nvPicPr>
          <p:cNvPr id="36" name="図 3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57943" y="2506950"/>
            <a:ext cx="517053" cy="453998"/>
          </a:xfrm>
          <a:prstGeom prst="rect">
            <a:avLst/>
          </a:prstGeom>
        </p:spPr>
      </p:pic>
      <mc:AlternateContent xmlns:mc="http://schemas.openxmlformats.org/markup-compatibility/2006" xmlns:a14="http://schemas.microsoft.com/office/drawing/2010/main">
        <mc:Choice Requires="a14">
          <p:sp>
            <p:nvSpPr>
              <p:cNvPr id="37" name="テキスト ボックス 36"/>
              <p:cNvSpPr txBox="1"/>
              <p:nvPr/>
            </p:nvSpPr>
            <p:spPr>
              <a:xfrm>
                <a:off x="308352" y="3717032"/>
                <a:ext cx="32153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𝒖</m:t>
                          </m:r>
                        </m:e>
                        <m:sub>
                          <m:r>
                            <m:rPr>
                              <m:sty m:val="p"/>
                            </m:rPr>
                            <a:rPr kumimoji="1" lang="en-US" altLang="ja-JP" b="0" i="0" smtClean="0">
                              <a:latin typeface="Cambria Math" panose="02040503050406030204" pitchFamily="18" charset="0"/>
                            </a:rPr>
                            <m:t>measured</m:t>
                          </m:r>
                        </m:sub>
                      </m:sSub>
                      <m:r>
                        <a:rPr kumimoji="1" lang="en-US" altLang="ja-JP" b="0" i="1" smtClean="0">
                          <a:latin typeface="Cambria Math" panose="02040503050406030204" pitchFamily="18" charset="0"/>
                        </a:rPr>
                        <m:t>=</m:t>
                      </m:r>
                      <m:r>
                        <m:rPr>
                          <m:sty m:val="p"/>
                        </m:rPr>
                        <a:rPr lang="en-US" altLang="ja-JP" i="1">
                          <a:latin typeface="Cambria Math" panose="02040503050406030204" pitchFamily="18" charset="0"/>
                        </a:rPr>
                        <m:t>PSF</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𝑥</m:t>
                      </m: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1" i="1" smtClean="0">
                              <a:latin typeface="Cambria Math" panose="02040503050406030204" pitchFamily="18" charset="0"/>
                              <a:ea typeface="Cambria Math" panose="02040503050406030204" pitchFamily="18" charset="0"/>
                            </a:rPr>
                            <m:t>𝒖</m:t>
                          </m:r>
                        </m:e>
                        <m:sub>
                          <m:r>
                            <m:rPr>
                              <m:sty m:val="p"/>
                            </m:rPr>
                            <a:rPr kumimoji="1" lang="en-US" altLang="ja-JP" b="0" i="0" smtClean="0">
                              <a:latin typeface="Cambria Math" panose="02040503050406030204" pitchFamily="18" charset="0"/>
                              <a:ea typeface="Cambria Math" panose="02040503050406030204" pitchFamily="18" charset="0"/>
                            </a:rPr>
                            <m:t>exact</m:t>
                          </m:r>
                        </m:sub>
                      </m:sSub>
                      <m:r>
                        <a:rPr kumimoji="1" lang="en-US" altLang="ja-JP" b="0" i="1" smtClean="0">
                          <a:latin typeface="Cambria Math" panose="02040503050406030204" pitchFamily="18" charset="0"/>
                        </a:rPr>
                        <m:t>+</m:t>
                      </m:r>
                      <m:r>
                        <a:rPr kumimoji="1" lang="ja-JP" altLang="en-US" b="0" i="1" smtClean="0">
                          <a:latin typeface="Cambria Math" panose="02040503050406030204" pitchFamily="18" charset="0"/>
                        </a:rPr>
                        <m:t>𝜖</m:t>
                      </m:r>
                    </m:oMath>
                  </m:oMathPara>
                </a14:m>
                <a:endParaRPr kumimoji="1" lang="ja-JP" altLang="en-US" dirty="0"/>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308352" y="3717032"/>
                <a:ext cx="3215367" cy="276999"/>
              </a:xfrm>
              <a:prstGeom prst="rect">
                <a:avLst/>
              </a:prstGeom>
              <a:blipFill rotWithShape="0">
                <a:blip r:embed="rId8"/>
                <a:stretch>
                  <a:fillRect l="-380" r="-380" b="-37778"/>
                </a:stretch>
              </a:blipFill>
            </p:spPr>
            <p:txBody>
              <a:bodyPr/>
              <a:lstStyle/>
              <a:p>
                <a:r>
                  <a:rPr lang="ja-JP" altLang="en-US">
                    <a:noFill/>
                  </a:rPr>
                  <a:t> </a:t>
                </a:r>
              </a:p>
            </p:txBody>
          </p:sp>
        </mc:Fallback>
      </mc:AlternateContent>
      <p:pic>
        <p:nvPicPr>
          <p:cNvPr id="38" name="図 37"/>
          <p:cNvPicPr>
            <a:picLocks noChangeAspect="1"/>
          </p:cNvPicPr>
          <p:nvPr/>
        </p:nvPicPr>
        <p:blipFill rotWithShape="1">
          <a:blip r:embed="rId9" cstate="print">
            <a:extLst>
              <a:ext uri="{28A0092B-C50C-407E-A947-70E740481C1C}">
                <a14:useLocalDpi xmlns:a14="http://schemas.microsoft.com/office/drawing/2010/main" val="0"/>
              </a:ext>
            </a:extLst>
          </a:blip>
          <a:srcRect l="11873" t="11867" r="16747" b="12801"/>
          <a:stretch/>
        </p:blipFill>
        <p:spPr>
          <a:xfrm>
            <a:off x="294239" y="4107508"/>
            <a:ext cx="810657" cy="839609"/>
          </a:xfrm>
          <a:prstGeom prst="rect">
            <a:avLst/>
          </a:prstGeom>
        </p:spPr>
      </p:pic>
      <p:pic>
        <p:nvPicPr>
          <p:cNvPr id="39" name="図 38"/>
          <p:cNvPicPr>
            <a:picLocks noChangeAspect="1"/>
          </p:cNvPicPr>
          <p:nvPr/>
        </p:nvPicPr>
        <p:blipFill rotWithShape="1">
          <a:blip r:embed="rId10" cstate="print">
            <a:extLst>
              <a:ext uri="{28A0092B-C50C-407E-A947-70E740481C1C}">
                <a14:useLocalDpi xmlns:a14="http://schemas.microsoft.com/office/drawing/2010/main" val="0"/>
              </a:ext>
            </a:extLst>
          </a:blip>
          <a:srcRect l="14822" t="15927" r="19048" b="17893"/>
          <a:stretch/>
        </p:blipFill>
        <p:spPr>
          <a:xfrm>
            <a:off x="2346750" y="4112143"/>
            <a:ext cx="864473" cy="849036"/>
          </a:xfrm>
          <a:prstGeom prst="rect">
            <a:avLst/>
          </a:prstGeom>
        </p:spPr>
      </p:pic>
      <p:pic>
        <p:nvPicPr>
          <p:cNvPr id="40" name="図 39"/>
          <p:cNvPicPr>
            <a:picLocks noChangeAspect="1"/>
          </p:cNvPicPr>
          <p:nvPr/>
        </p:nvPicPr>
        <p:blipFill rotWithShape="1">
          <a:blip r:embed="rId11" cstate="print">
            <a:extLst>
              <a:ext uri="{28A0092B-C50C-407E-A947-70E740481C1C}">
                <a14:useLocalDpi xmlns:a14="http://schemas.microsoft.com/office/drawing/2010/main" val="0"/>
              </a:ext>
            </a:extLst>
          </a:blip>
          <a:srcRect l="3393" t="2616" r="2356" b="2616"/>
          <a:stretch/>
        </p:blipFill>
        <p:spPr>
          <a:xfrm>
            <a:off x="1331694" y="4100702"/>
            <a:ext cx="827948" cy="837047"/>
          </a:xfrm>
          <a:prstGeom prst="rect">
            <a:avLst/>
          </a:prstGeom>
        </p:spPr>
      </p:pic>
      <mc:AlternateContent xmlns:mc="http://schemas.openxmlformats.org/markup-compatibility/2006" xmlns:a14="http://schemas.microsoft.com/office/drawing/2010/main">
        <mc:Choice Requires="a14">
          <p:sp>
            <p:nvSpPr>
              <p:cNvPr id="41" name="テキスト ボックス 40"/>
              <p:cNvSpPr txBox="1"/>
              <p:nvPr/>
            </p:nvSpPr>
            <p:spPr>
              <a:xfrm>
                <a:off x="2159786" y="4329137"/>
                <a:ext cx="1763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oMath>
                  </m:oMathPara>
                </a14:m>
                <a:endParaRPr kumimoji="1" lang="ja-JP" altLang="en-US" dirty="0"/>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2159786" y="4329137"/>
                <a:ext cx="176330" cy="276999"/>
              </a:xfrm>
              <a:prstGeom prst="rect">
                <a:avLst/>
              </a:prstGeom>
              <a:blipFill rotWithShape="0">
                <a:blip r:embed="rId12"/>
                <a:stretch>
                  <a:fillRect l="-13793" r="-1034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p:cNvSpPr txBox="1"/>
              <p:nvPr/>
            </p:nvSpPr>
            <p:spPr>
              <a:xfrm>
                <a:off x="1094450" y="4335119"/>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m:t>
                      </m:r>
                    </m:oMath>
                  </m:oMathPara>
                </a14:m>
                <a:endParaRPr kumimoji="1" lang="ja-JP" altLang="en-US" dirty="0"/>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94450" y="4335119"/>
                <a:ext cx="237244" cy="276999"/>
              </a:xfrm>
              <a:prstGeom prst="rect">
                <a:avLst/>
              </a:prstGeom>
              <a:blipFill rotWithShape="0">
                <a:blip r:embed="rId13"/>
                <a:stretch>
                  <a:fillRect l="-10526" r="-78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正方形/長方形 43"/>
              <p:cNvSpPr/>
              <p:nvPr/>
            </p:nvSpPr>
            <p:spPr>
              <a:xfrm>
                <a:off x="3126825" y="4334559"/>
                <a:ext cx="5366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m:t>
                      </m:r>
                      <m:r>
                        <a:rPr lang="ja-JP" altLang="en-US" i="1">
                          <a:latin typeface="Cambria Math" panose="02040503050406030204" pitchFamily="18" charset="0"/>
                        </a:rPr>
                        <m:t>𝜖</m:t>
                      </m:r>
                    </m:oMath>
                  </m:oMathPara>
                </a14:m>
                <a:endParaRPr lang="ja-JP" altLang="en-US" dirty="0"/>
              </a:p>
            </p:txBody>
          </p:sp>
        </mc:Choice>
        <mc:Fallback xmlns="">
          <p:sp>
            <p:nvSpPr>
              <p:cNvPr id="44" name="正方形/長方形 43"/>
              <p:cNvSpPr>
                <a:spLocks noRot="1" noChangeAspect="1" noMove="1" noResize="1" noEditPoints="1" noAdjustHandles="1" noChangeArrowheads="1" noChangeShapeType="1" noTextEdit="1"/>
              </p:cNvSpPr>
              <p:nvPr/>
            </p:nvSpPr>
            <p:spPr>
              <a:xfrm>
                <a:off x="3126825" y="4334559"/>
                <a:ext cx="536621" cy="369332"/>
              </a:xfrm>
              <a:prstGeom prst="rect">
                <a:avLst/>
              </a:prstGeom>
              <a:blipFill rotWithShape="0">
                <a:blip r:embed="rId14"/>
                <a:stretch>
                  <a:fillRect/>
                </a:stretch>
              </a:blipFill>
            </p:spPr>
            <p:txBody>
              <a:bodyPr/>
              <a:lstStyle/>
              <a:p>
                <a:r>
                  <a:rPr lang="ja-JP" altLang="en-US">
                    <a:noFill/>
                  </a:rPr>
                  <a:t> </a:t>
                </a:r>
              </a:p>
            </p:txBody>
          </p:sp>
        </mc:Fallback>
      </mc:AlternateContent>
      <p:cxnSp>
        <p:nvCxnSpPr>
          <p:cNvPr id="59" name="直線矢印コネクタ 58"/>
          <p:cNvCxnSpPr/>
          <p:nvPr/>
        </p:nvCxnSpPr>
        <p:spPr>
          <a:xfrm>
            <a:off x="8064388" y="3536924"/>
            <a:ext cx="0" cy="3601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1" name="正方形/長方形 60"/>
              <p:cNvSpPr/>
              <p:nvPr/>
            </p:nvSpPr>
            <p:spPr>
              <a:xfrm>
                <a:off x="3756926" y="3717032"/>
                <a:ext cx="32873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1" i="1">
                              <a:latin typeface="Cambria Math" panose="02040503050406030204" pitchFamily="18" charset="0"/>
                            </a:rPr>
                            <m:t>𝒖</m:t>
                          </m:r>
                        </m:e>
                        <m:sub>
                          <m:r>
                            <m:rPr>
                              <m:sty m:val="p"/>
                            </m:rPr>
                            <a:rPr lang="en-US" altLang="ja-JP" b="1" i="1" smtClean="0">
                              <a:latin typeface="Cambria Math" panose="02040503050406030204" pitchFamily="18" charset="0"/>
                            </a:rPr>
                            <m:t>estimate</m:t>
                          </m:r>
                        </m:sub>
                      </m:sSub>
                      <m:r>
                        <a:rPr lang="en-US" altLang="ja-JP" i="1">
                          <a:latin typeface="Cambria Math" panose="02040503050406030204" pitchFamily="18" charset="0"/>
                        </a:rPr>
                        <m:t>=</m:t>
                      </m:r>
                      <m:sSup>
                        <m:sSupPr>
                          <m:ctrlPr>
                            <a:rPr lang="en-US" altLang="ja-JP" i="1" smtClean="0">
                              <a:latin typeface="Cambria Math" panose="02040503050406030204" pitchFamily="18" charset="0"/>
                            </a:rPr>
                          </m:ctrlPr>
                        </m:sSupPr>
                        <m:e>
                          <m:r>
                            <m:rPr>
                              <m:sty m:val="p"/>
                            </m:rPr>
                            <a:rPr lang="en-US" altLang="ja-JP" i="1">
                              <a:latin typeface="Cambria Math" panose="02040503050406030204" pitchFamily="18" charset="0"/>
                            </a:rPr>
                            <m:t>PSF</m:t>
                          </m:r>
                        </m:e>
                        <m:sup>
                          <m:r>
                            <a:rPr lang="en-US" altLang="ja-JP" i="1">
                              <a:latin typeface="Cambria Math" panose="02040503050406030204" pitchFamily="18" charset="0"/>
                            </a:rPr>
                            <m:t>−1</m:t>
                          </m:r>
                        </m:sup>
                      </m:sSup>
                      <m:d>
                        <m:dPr>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𝒖</m:t>
                                  </m:r>
                                </m:e>
                                <m:sub>
                                  <m:r>
                                    <m:rPr>
                                      <m:sty m:val="p"/>
                                    </m:rPr>
                                    <a:rPr lang="en-US" altLang="ja-JP" b="1" i="1">
                                      <a:latin typeface="Cambria Math" panose="02040503050406030204" pitchFamily="18" charset="0"/>
                                    </a:rPr>
                                    <m:t>measured</m:t>
                                  </m:r>
                                </m:sub>
                              </m:sSub>
                            </m:e>
                          </m:d>
                        </m:e>
                      </m:d>
                    </m:oMath>
                  </m:oMathPara>
                </a14:m>
                <a:endParaRPr lang="ja-JP" altLang="en-US" dirty="0"/>
              </a:p>
            </p:txBody>
          </p:sp>
        </mc:Choice>
        <mc:Fallback xmlns="">
          <p:sp>
            <p:nvSpPr>
              <p:cNvPr id="61" name="正方形/長方形 60"/>
              <p:cNvSpPr>
                <a:spLocks noRot="1" noChangeAspect="1" noMove="1" noResize="1" noEditPoints="1" noAdjustHandles="1" noChangeArrowheads="1" noChangeShapeType="1" noTextEdit="1"/>
              </p:cNvSpPr>
              <p:nvPr/>
            </p:nvSpPr>
            <p:spPr>
              <a:xfrm>
                <a:off x="3756926" y="3717032"/>
                <a:ext cx="3287374" cy="369332"/>
              </a:xfrm>
              <a:prstGeom prst="rect">
                <a:avLst/>
              </a:prstGeom>
              <a:blipFill rotWithShape="0">
                <a:blip r:embed="rId15"/>
                <a:stretch>
                  <a:fillRect b="-3333"/>
                </a:stretch>
              </a:blipFill>
            </p:spPr>
            <p:txBody>
              <a:bodyPr/>
              <a:lstStyle/>
              <a:p>
                <a:r>
                  <a:rPr lang="ja-JP" altLang="en-US">
                    <a:noFill/>
                  </a:rPr>
                  <a:t> </a:t>
                </a:r>
              </a:p>
            </p:txBody>
          </p:sp>
        </mc:Fallback>
      </mc:AlternateContent>
      <p:sp>
        <p:nvSpPr>
          <p:cNvPr id="62" name="正方形/長方形 61"/>
          <p:cNvSpPr/>
          <p:nvPr/>
        </p:nvSpPr>
        <p:spPr>
          <a:xfrm>
            <a:off x="4031940" y="4271118"/>
            <a:ext cx="2667717" cy="369332"/>
          </a:xfrm>
          <a:prstGeom prst="rect">
            <a:avLst/>
          </a:prstGeom>
        </p:spPr>
        <p:txBody>
          <a:bodyPr wrap="none">
            <a:spAutoFit/>
          </a:bodyPr>
          <a:lstStyle/>
          <a:p>
            <a:pPr marL="0" indent="0" algn="ctr">
              <a:buNone/>
            </a:pPr>
            <a:r>
              <a:rPr lang="ja-JP" altLang="en-US" dirty="0">
                <a:solidFill>
                  <a:srgbClr val="0000CC"/>
                </a:solidFill>
              </a:rPr>
              <a:t>最尤推定</a:t>
            </a:r>
            <a:r>
              <a:rPr lang="ja-JP" altLang="en-US" dirty="0"/>
              <a:t>で未知数を同定</a:t>
            </a:r>
          </a:p>
        </p:txBody>
      </p:sp>
      <mc:AlternateContent xmlns:mc="http://schemas.openxmlformats.org/markup-compatibility/2006" xmlns:a14="http://schemas.microsoft.com/office/drawing/2010/main">
        <mc:Choice Requires="a14">
          <p:sp>
            <p:nvSpPr>
              <p:cNvPr id="63" name="正方形/長方形 62"/>
              <p:cNvSpPr/>
              <p:nvPr/>
            </p:nvSpPr>
            <p:spPr>
              <a:xfrm>
                <a:off x="251520" y="4926650"/>
                <a:ext cx="3225498" cy="338554"/>
              </a:xfrm>
              <a:prstGeom prst="rect">
                <a:avLst/>
              </a:prstGeom>
            </p:spPr>
            <p:txBody>
              <a:bodyPr wrap="none">
                <a:spAutoFit/>
              </a:bodyPr>
              <a:lstStyle/>
              <a:p>
                <a14:m>
                  <m:oMath xmlns:m="http://schemas.openxmlformats.org/officeDocument/2006/math">
                    <m:sSub>
                      <m:sSubPr>
                        <m:ctrlPr>
                          <a:rPr lang="en-US" altLang="ja-JP" sz="1400" i="1">
                            <a:latin typeface="Cambria Math" panose="02040503050406030204" pitchFamily="18" charset="0"/>
                          </a:rPr>
                        </m:ctrlPr>
                      </m:sSubPr>
                      <m:e>
                        <m:r>
                          <a:rPr lang="en-US" altLang="ja-JP" sz="1400" b="1" i="1">
                            <a:latin typeface="Cambria Math" panose="02040503050406030204" pitchFamily="18" charset="0"/>
                          </a:rPr>
                          <m:t>𝒖</m:t>
                        </m:r>
                      </m:e>
                      <m:sub>
                        <m:r>
                          <m:rPr>
                            <m:sty m:val="p"/>
                          </m:rPr>
                          <a:rPr lang="en-US" altLang="ja-JP" sz="1400" i="0">
                            <a:latin typeface="Cambria Math" panose="02040503050406030204" pitchFamily="18" charset="0"/>
                          </a:rPr>
                          <m:t>measured</m:t>
                        </m:r>
                      </m:sub>
                    </m:sSub>
                  </m:oMath>
                </a14:m>
                <a:r>
                  <a:rPr lang="en-US" altLang="ja-JP" sz="1400" dirty="0" smtClean="0"/>
                  <a:t>:</a:t>
                </a:r>
                <a:r>
                  <a:rPr lang="ja-JP" altLang="en-US" sz="1400" dirty="0" smtClean="0"/>
                  <a:t>測定流速，</a:t>
                </a:r>
                <a14:m>
                  <m:oMath xmlns:m="http://schemas.openxmlformats.org/officeDocument/2006/math">
                    <m:sSub>
                      <m:sSubPr>
                        <m:ctrlPr>
                          <a:rPr lang="en-US" altLang="ja-JP" sz="1600" i="1">
                            <a:latin typeface="Cambria Math" panose="02040503050406030204" pitchFamily="18" charset="0"/>
                          </a:rPr>
                        </m:ctrlPr>
                      </m:sSubPr>
                      <m:e>
                        <m:r>
                          <a:rPr lang="en-US" altLang="ja-JP" sz="1600" b="1" i="1">
                            <a:latin typeface="Cambria Math" panose="02040503050406030204" pitchFamily="18" charset="0"/>
                          </a:rPr>
                          <m:t>𝒖</m:t>
                        </m:r>
                      </m:e>
                      <m:sub>
                        <m:r>
                          <m:rPr>
                            <m:sty m:val="p"/>
                          </m:rPr>
                          <a:rPr lang="en-US" altLang="ja-JP" sz="1600" b="1" i="1">
                            <a:latin typeface="Cambria Math" panose="02040503050406030204" pitchFamily="18" charset="0"/>
                          </a:rPr>
                          <m:t>exact</m:t>
                        </m:r>
                      </m:sub>
                    </m:sSub>
                  </m:oMath>
                </a14:m>
                <a:r>
                  <a:rPr lang="en-US" altLang="ja-JP" sz="1600" dirty="0"/>
                  <a:t>:</a:t>
                </a:r>
                <a:r>
                  <a:rPr lang="ja-JP" altLang="en-US" sz="1600" dirty="0"/>
                  <a:t>正解流速</a:t>
                </a:r>
              </a:p>
            </p:txBody>
          </p:sp>
        </mc:Choice>
        <mc:Fallback xmlns="">
          <p:sp>
            <p:nvSpPr>
              <p:cNvPr id="63" name="正方形/長方形 62"/>
              <p:cNvSpPr>
                <a:spLocks noRot="1" noChangeAspect="1" noMove="1" noResize="1" noEditPoints="1" noAdjustHandles="1" noChangeArrowheads="1" noChangeShapeType="1" noTextEdit="1"/>
              </p:cNvSpPr>
              <p:nvPr/>
            </p:nvSpPr>
            <p:spPr>
              <a:xfrm>
                <a:off x="251520" y="4926650"/>
                <a:ext cx="3225498" cy="338554"/>
              </a:xfrm>
              <a:prstGeom prst="rect">
                <a:avLst/>
              </a:prstGeom>
              <a:blipFill rotWithShape="0">
                <a:blip r:embed="rId16"/>
                <a:stretch>
                  <a:fillRect t="-7143" b="-23214"/>
                </a:stretch>
              </a:blipFill>
            </p:spPr>
            <p:txBody>
              <a:bodyPr/>
              <a:lstStyle/>
              <a:p>
                <a:r>
                  <a:rPr lang="ja-JP" altLang="en-US">
                    <a:noFill/>
                  </a:rPr>
                  <a:t> </a:t>
                </a:r>
              </a:p>
            </p:txBody>
          </p:sp>
        </mc:Fallback>
      </mc:AlternateContent>
      <p:sp>
        <p:nvSpPr>
          <p:cNvPr id="64" name="テキスト ボックス 63"/>
          <p:cNvSpPr txBox="1"/>
          <p:nvPr/>
        </p:nvSpPr>
        <p:spPr>
          <a:xfrm>
            <a:off x="1845650" y="4062438"/>
            <a:ext cx="532238" cy="400110"/>
          </a:xfrm>
          <a:prstGeom prst="rect">
            <a:avLst/>
          </a:prstGeom>
          <a:noFill/>
        </p:spPr>
        <p:txBody>
          <a:bodyPr wrap="square" rtlCol="0">
            <a:spAutoFit/>
          </a:bodyPr>
          <a:lstStyle/>
          <a:p>
            <a:r>
              <a:rPr lang="en-US" altLang="ja-JP" sz="2000" b="1" dirty="0">
                <a:solidFill>
                  <a:srgbClr val="FFFF00"/>
                </a:solidFill>
                <a:effectLst>
                  <a:outerShdw blurRad="38100" dist="38100" dir="2700000" algn="tl">
                    <a:srgbClr val="000000">
                      <a:alpha val="43137"/>
                    </a:srgbClr>
                  </a:outerShdw>
                </a:effectLst>
              </a:rPr>
              <a:t>?</a:t>
            </a:r>
            <a:endParaRPr kumimoji="1" lang="ja-JP" altLang="en-U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0643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手法：</a:t>
            </a:r>
            <a:r>
              <a:rPr lang="en-US" altLang="ja-JP" dirty="0">
                <a:solidFill>
                  <a:srgbClr val="008000"/>
                </a:solidFill>
              </a:rPr>
              <a:t> 4D</a:t>
            </a:r>
            <a:r>
              <a:rPr lang="ja-JP" altLang="en-US" dirty="0">
                <a:solidFill>
                  <a:srgbClr val="008000"/>
                </a:solidFill>
              </a:rPr>
              <a:t> </a:t>
            </a:r>
            <a:r>
              <a:rPr lang="en-US" altLang="ja-JP" dirty="0">
                <a:solidFill>
                  <a:srgbClr val="008000"/>
                </a:solidFill>
              </a:rPr>
              <a:t>Flow</a:t>
            </a:r>
            <a:r>
              <a:rPr lang="ja-JP" altLang="en-US" dirty="0"/>
              <a:t>画像劣化モデル</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11</a:t>
            </a:fld>
            <a:endParaRPr lang="ja-JP" altLang="en-US" dirty="0"/>
          </a:p>
        </p:txBody>
      </p:sp>
      <p:sp>
        <p:nvSpPr>
          <p:cNvPr id="5" name="コンテンツ プレースホルダー 2"/>
          <p:cNvSpPr>
            <a:spLocks noGrp="1"/>
          </p:cNvSpPr>
          <p:nvPr>
            <p:ph idx="1"/>
          </p:nvPr>
        </p:nvSpPr>
        <p:spPr>
          <a:xfrm>
            <a:off x="250825" y="623887"/>
            <a:ext cx="8641655" cy="5773737"/>
          </a:xfrm>
        </p:spPr>
        <p:txBody>
          <a:bodyPr/>
          <a:lstStyle/>
          <a:p>
            <a:pPr marL="0" indent="0">
              <a:buNone/>
            </a:pPr>
            <a:r>
              <a:rPr lang="ja-JP" altLang="en-US" b="1" i="1" u="sng" dirty="0" smtClean="0">
                <a:effectLst>
                  <a:outerShdw blurRad="38100" dist="38100" dir="2700000" algn="tl">
                    <a:srgbClr val="000000">
                      <a:alpha val="43137"/>
                    </a:srgbClr>
                  </a:outerShdw>
                </a:effectLst>
              </a:rPr>
              <a:t>画像劣化の定式化</a:t>
            </a:r>
            <a:endParaRPr lang="en-US" altLang="ja-JP" dirty="0"/>
          </a:p>
          <a:p>
            <a:pPr marL="0" indent="0">
              <a:buNone/>
            </a:pPr>
            <a:r>
              <a:rPr lang="ja-JP" altLang="en-US" sz="2400" dirty="0" smtClean="0"/>
              <a:t>ぼやけの影響を</a:t>
            </a:r>
            <a:r>
              <a:rPr lang="ja-JP" altLang="en-US" sz="2400" dirty="0" smtClean="0">
                <a:solidFill>
                  <a:schemeClr val="accent2"/>
                </a:solidFill>
              </a:rPr>
              <a:t>周囲</a:t>
            </a:r>
            <a:r>
              <a:rPr lang="en-US" altLang="ja-JP" sz="2400" dirty="0" smtClean="0">
                <a:solidFill>
                  <a:schemeClr val="accent2"/>
                </a:solidFill>
              </a:rPr>
              <a:t>1</a:t>
            </a:r>
            <a:r>
              <a:rPr lang="ja-JP" altLang="en-US" sz="2400" dirty="0" smtClean="0">
                <a:solidFill>
                  <a:schemeClr val="accent2"/>
                </a:solidFill>
              </a:rPr>
              <a:t>ピクセル</a:t>
            </a:r>
            <a:r>
              <a:rPr lang="ja-JP" altLang="en-US" sz="2400" dirty="0" smtClean="0"/>
              <a:t>に限定し，その強弱を対象ピクセルの</a:t>
            </a:r>
            <a:r>
              <a:rPr lang="ja-JP" altLang="en-US" sz="2400" dirty="0" smtClean="0">
                <a:solidFill>
                  <a:schemeClr val="accent2"/>
                </a:solidFill>
              </a:rPr>
              <a:t>流速，流速勾配，</a:t>
            </a:r>
            <a:r>
              <a:rPr lang="ja-JP" altLang="en-US" sz="2400" dirty="0">
                <a:solidFill>
                  <a:schemeClr val="accent2"/>
                </a:solidFill>
              </a:rPr>
              <a:t>流速</a:t>
            </a:r>
            <a:r>
              <a:rPr lang="ja-JP" altLang="en-US" sz="2400" dirty="0" smtClean="0">
                <a:solidFill>
                  <a:schemeClr val="accent2"/>
                </a:solidFill>
              </a:rPr>
              <a:t>勾配の勾配</a:t>
            </a:r>
            <a:r>
              <a:rPr lang="ja-JP" altLang="en-US" sz="2400" dirty="0" smtClean="0"/>
              <a:t>に依存させた以下の実験式により画像の劣化をモデル化する．</a:t>
            </a:r>
            <a:endParaRPr lang="en-US" altLang="ja-JP" sz="2400" dirty="0" smtClean="0"/>
          </a:p>
        </p:txBody>
      </p:sp>
      <mc:AlternateContent xmlns:mc="http://schemas.openxmlformats.org/markup-compatibility/2006" xmlns:a14="http://schemas.microsoft.com/office/drawing/2010/main">
        <mc:Choice Requires="a14">
          <p:sp>
            <p:nvSpPr>
              <p:cNvPr id="7" name="テキスト ボックス 6"/>
              <p:cNvSpPr txBox="1"/>
              <p:nvPr/>
            </p:nvSpPr>
            <p:spPr>
              <a:xfrm>
                <a:off x="71036" y="3968668"/>
                <a:ext cx="4581116" cy="978345"/>
              </a:xfrm>
              <a:prstGeom prst="rect">
                <a:avLst/>
              </a:prstGeom>
              <a:noFill/>
            </p:spPr>
            <p:txBody>
              <a:bodyPr wrap="square" rtlCol="0">
                <a:spAutoFit/>
              </a:bodyPr>
              <a:lstStyle/>
              <a:p>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𝑢</m:t>
                        </m:r>
                      </m:e>
                      <m:sub>
                        <m:r>
                          <m:rPr>
                            <m:sty m:val="p"/>
                          </m:rPr>
                          <a:rPr lang="en-US" altLang="ja-JP" b="0" i="0" smtClean="0">
                            <a:latin typeface="Cambria Math" panose="02040503050406030204" pitchFamily="18" charset="0"/>
                          </a:rPr>
                          <m:t>pseudo</m:t>
                        </m:r>
                      </m:sub>
                    </m:sSub>
                    <m:r>
                      <a:rPr lang="en-US" altLang="ja-JP" i="1">
                        <a:latin typeface="Cambria Math" panose="02040503050406030204" pitchFamily="18" charset="0"/>
                      </a:rPr>
                      <m:t>(</m:t>
                    </m:r>
                    <m:r>
                      <a:rPr lang="en-US" altLang="ja-JP" i="1">
                        <a:latin typeface="Cambria Math" panose="02040503050406030204" pitchFamily="18" charset="0"/>
                      </a:rPr>
                      <m:t>𝑖</m:t>
                    </m:r>
                    <m:r>
                      <a:rPr lang="en-US" altLang="ja-JP" i="1">
                        <a:latin typeface="Cambria Math" panose="02040503050406030204" pitchFamily="18" charset="0"/>
                      </a:rPr>
                      <m:t>,</m:t>
                    </m:r>
                    <m:r>
                      <a:rPr lang="en-US" altLang="ja-JP" i="1">
                        <a:latin typeface="Cambria Math" panose="02040503050406030204" pitchFamily="18" charset="0"/>
                      </a:rPr>
                      <m:t>𝑗</m:t>
                    </m:r>
                    <m:r>
                      <a:rPr lang="en-US" altLang="ja-JP" i="1">
                        <a:latin typeface="Cambria Math" panose="02040503050406030204" pitchFamily="18" charset="0"/>
                      </a:rPr>
                      <m:t>)</m:t>
                    </m:r>
                  </m:oMath>
                </a14:m>
                <a:r>
                  <a:rPr lang="en-US" altLang="ja-JP" dirty="0" smtClean="0"/>
                  <a:t>:</a:t>
                </a:r>
                <a:r>
                  <a:rPr lang="en-US" altLang="ja-JP" dirty="0"/>
                  <a:t> </a:t>
                </a:r>
                <a14:m>
                  <m:oMath xmlns:m="http://schemas.openxmlformats.org/officeDocument/2006/math">
                    <m:r>
                      <a:rPr lang="en-US" altLang="ja-JP" i="1">
                        <a:latin typeface="Cambria Math" panose="02040503050406030204" pitchFamily="18" charset="0"/>
                      </a:rPr>
                      <m:t>(</m:t>
                    </m:r>
                    <m:r>
                      <a:rPr lang="en-US" altLang="ja-JP" i="1">
                        <a:latin typeface="Cambria Math" panose="02040503050406030204" pitchFamily="18" charset="0"/>
                      </a:rPr>
                      <m:t>𝑖</m:t>
                    </m:r>
                    <m:r>
                      <a:rPr lang="en-US" altLang="ja-JP" i="1">
                        <a:latin typeface="Cambria Math" panose="02040503050406030204" pitchFamily="18" charset="0"/>
                      </a:rPr>
                      <m:t>,</m:t>
                    </m:r>
                    <m:r>
                      <a:rPr lang="en-US" altLang="ja-JP" i="1">
                        <a:latin typeface="Cambria Math" panose="02040503050406030204" pitchFamily="18" charset="0"/>
                      </a:rPr>
                      <m:t>𝑗</m:t>
                    </m:r>
                    <m:r>
                      <a:rPr lang="en-US" altLang="ja-JP" i="1">
                        <a:latin typeface="Cambria Math" panose="02040503050406030204" pitchFamily="18" charset="0"/>
                      </a:rPr>
                      <m:t>)</m:t>
                    </m:r>
                  </m:oMath>
                </a14:m>
                <a:r>
                  <a:rPr lang="ja-JP" altLang="en-US" dirty="0"/>
                  <a:t>ピクセルでの</a:t>
                </a:r>
                <a:r>
                  <a:rPr lang="ja-JP" altLang="en-US" dirty="0" smtClean="0"/>
                  <a:t>擬似劣化流速</a:t>
                </a:r>
                <a:endParaRPr lang="en-US" altLang="ja-JP" dirty="0" smtClean="0"/>
              </a:p>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𝑢</m:t>
                        </m:r>
                      </m:e>
                      <m:sub>
                        <m:r>
                          <m:rPr>
                            <m:sty m:val="p"/>
                          </m:rPr>
                          <a:rPr lang="en-US" altLang="ja-JP" i="0" smtClean="0">
                            <a:latin typeface="Cambria Math" panose="02040503050406030204" pitchFamily="18" charset="0"/>
                          </a:rPr>
                          <m:t>PVE</m:t>
                        </m:r>
                      </m:sub>
                    </m:sSub>
                    <m:r>
                      <a:rPr lang="en-US" altLang="ja-JP" i="1">
                        <a:latin typeface="Cambria Math" panose="02040503050406030204" pitchFamily="18" charset="0"/>
                      </a:rPr>
                      <m:t>(</m:t>
                    </m:r>
                    <m:r>
                      <a:rPr lang="en-US" altLang="ja-JP" i="1">
                        <a:latin typeface="Cambria Math" panose="02040503050406030204" pitchFamily="18" charset="0"/>
                      </a:rPr>
                      <m:t>𝑖</m:t>
                    </m:r>
                    <m:r>
                      <a:rPr lang="en-US" altLang="ja-JP" i="1">
                        <a:latin typeface="Cambria Math" panose="02040503050406030204" pitchFamily="18" charset="0"/>
                      </a:rPr>
                      <m:t>,</m:t>
                    </m:r>
                    <m:r>
                      <a:rPr lang="en-US" altLang="ja-JP" i="1">
                        <a:latin typeface="Cambria Math" panose="02040503050406030204" pitchFamily="18" charset="0"/>
                      </a:rPr>
                      <m:t>𝑗</m:t>
                    </m:r>
                    <m:r>
                      <a:rPr lang="en-US" altLang="ja-JP" i="1">
                        <a:latin typeface="Cambria Math" panose="02040503050406030204" pitchFamily="18" charset="0"/>
                      </a:rPr>
                      <m:t>)</m:t>
                    </m:r>
                  </m:oMath>
                </a14:m>
                <a:r>
                  <a:rPr lang="ja-JP" altLang="en-US" dirty="0" smtClean="0"/>
                  <a:t>　  </a:t>
                </a:r>
                <a:r>
                  <a:rPr lang="en-US" altLang="ja-JP" dirty="0" smtClean="0"/>
                  <a:t>: </a:t>
                </a:r>
                <a14:m>
                  <m:oMath xmlns:m="http://schemas.openxmlformats.org/officeDocument/2006/math">
                    <m:r>
                      <a:rPr lang="en-US" altLang="ja-JP" i="1">
                        <a:latin typeface="Cambria Math" panose="02040503050406030204" pitchFamily="18" charset="0"/>
                      </a:rPr>
                      <m:t>(</m:t>
                    </m:r>
                    <m:r>
                      <a:rPr lang="en-US" altLang="ja-JP" i="1">
                        <a:latin typeface="Cambria Math" panose="02040503050406030204" pitchFamily="18" charset="0"/>
                      </a:rPr>
                      <m:t>𝑖</m:t>
                    </m:r>
                    <m:r>
                      <a:rPr lang="en-US" altLang="ja-JP" i="1">
                        <a:latin typeface="Cambria Math" panose="02040503050406030204" pitchFamily="18" charset="0"/>
                      </a:rPr>
                      <m:t>,</m:t>
                    </m:r>
                    <m:r>
                      <a:rPr lang="en-US" altLang="ja-JP" i="1">
                        <a:latin typeface="Cambria Math" panose="02040503050406030204" pitchFamily="18" charset="0"/>
                      </a:rPr>
                      <m:t>𝑗</m:t>
                    </m:r>
                    <m:r>
                      <a:rPr lang="en-US" altLang="ja-JP" i="1">
                        <a:latin typeface="Cambria Math" panose="02040503050406030204" pitchFamily="18" charset="0"/>
                      </a:rPr>
                      <m:t>)</m:t>
                    </m:r>
                  </m:oMath>
                </a14:m>
                <a:r>
                  <a:rPr lang="ja-JP" altLang="en-US" dirty="0" smtClean="0"/>
                  <a:t>ピクセルでの</a:t>
                </a:r>
                <a:r>
                  <a:rPr lang="ja-JP" altLang="en-US" dirty="0"/>
                  <a:t>正解流速</a:t>
                </a:r>
                <a:endParaRPr lang="en-US" altLang="ja-JP" dirty="0" smtClean="0"/>
              </a:p>
              <a:p>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𝑎</m:t>
                        </m:r>
                      </m:e>
                      <m:sub>
                        <m:r>
                          <m:rPr>
                            <m:sty m:val="p"/>
                          </m:rPr>
                          <a:rPr lang="en-US" altLang="ja-JP" b="0" i="0" smtClean="0">
                            <a:latin typeface="Cambria Math" panose="02040503050406030204" pitchFamily="18" charset="0"/>
                          </a:rPr>
                          <m:t>m</m:t>
                        </m:r>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n</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𝑏</m:t>
                        </m:r>
                      </m:e>
                      <m:sub>
                        <m:r>
                          <m:rPr>
                            <m:sty m:val="p"/>
                          </m:rPr>
                          <a:rPr lang="en-US" altLang="ja-JP" i="0">
                            <a:latin typeface="Cambria Math" panose="02040503050406030204" pitchFamily="18" charset="0"/>
                          </a:rPr>
                          <m:t>m</m:t>
                        </m:r>
                        <m:r>
                          <a:rPr lang="en-US" altLang="ja-JP" i="0">
                            <a:latin typeface="Cambria Math" panose="02040503050406030204" pitchFamily="18" charset="0"/>
                          </a:rPr>
                          <m:t>,</m:t>
                        </m:r>
                        <m:r>
                          <m:rPr>
                            <m:sty m:val="p"/>
                          </m:rPr>
                          <a:rPr lang="en-US" altLang="ja-JP" i="0">
                            <a:latin typeface="Cambria Math" panose="02040503050406030204" pitchFamily="18" charset="0"/>
                          </a:rPr>
                          <m:t>n</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𝑐</m:t>
                        </m:r>
                      </m:e>
                      <m:sub>
                        <m:r>
                          <m:rPr>
                            <m:sty m:val="p"/>
                          </m:rPr>
                          <a:rPr lang="en-US" altLang="ja-JP" i="0">
                            <a:latin typeface="Cambria Math" panose="02040503050406030204" pitchFamily="18" charset="0"/>
                          </a:rPr>
                          <m:t>m</m:t>
                        </m:r>
                        <m:r>
                          <a:rPr lang="en-US" altLang="ja-JP" i="0">
                            <a:latin typeface="Cambria Math" panose="02040503050406030204" pitchFamily="18" charset="0"/>
                          </a:rPr>
                          <m:t>,</m:t>
                        </m:r>
                        <m:r>
                          <m:rPr>
                            <m:sty m:val="p"/>
                          </m:rPr>
                          <a:rPr lang="en-US" altLang="ja-JP" i="0">
                            <a:latin typeface="Cambria Math" panose="02040503050406030204" pitchFamily="18" charset="0"/>
                          </a:rPr>
                          <m:t>n</m:t>
                        </m:r>
                      </m:sub>
                    </m:sSub>
                  </m:oMath>
                </a14:m>
                <a:r>
                  <a:rPr lang="en-US" altLang="ja-JP" dirty="0" smtClean="0"/>
                  <a:t>:</a:t>
                </a:r>
                <a:r>
                  <a:rPr lang="ja-JP" altLang="en-US" dirty="0" smtClean="0"/>
                  <a:t>未知数</a:t>
                </a:r>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71036" y="3968668"/>
                <a:ext cx="4581116" cy="978345"/>
              </a:xfrm>
              <a:prstGeom prst="rect">
                <a:avLst/>
              </a:prstGeom>
              <a:blipFill rotWithShape="0">
                <a:blip r:embed="rId3"/>
                <a:stretch>
                  <a:fillRect t="-4969" r="-932" b="-5590"/>
                </a:stretch>
              </a:blipFill>
            </p:spPr>
            <p:txBody>
              <a:bodyPr/>
              <a:lstStyle/>
              <a:p>
                <a:r>
                  <a:rPr lang="ja-JP" altLang="en-US">
                    <a:noFill/>
                  </a:rPr>
                  <a:t> </a:t>
                </a:r>
              </a:p>
            </p:txBody>
          </p:sp>
        </mc:Fallback>
      </mc:AlternateContent>
      <p:graphicFrame>
        <p:nvGraphicFramePr>
          <p:cNvPr id="8" name="表 7"/>
          <p:cNvGraphicFramePr>
            <a:graphicFrameLocks noGrp="1"/>
          </p:cNvGraphicFramePr>
          <p:nvPr>
            <p:extLst>
              <p:ext uri="{D42A27DB-BD31-4B8C-83A1-F6EECF244321}">
                <p14:modId xmlns:p14="http://schemas.microsoft.com/office/powerpoint/2010/main" val="307072507"/>
              </p:ext>
            </p:extLst>
          </p:nvPr>
        </p:nvGraphicFramePr>
        <p:xfrm>
          <a:off x="4721942" y="4482828"/>
          <a:ext cx="1800000" cy="1800000"/>
        </p:xfrm>
        <a:graphic>
          <a:graphicData uri="http://schemas.openxmlformats.org/drawingml/2006/table">
            <a:tbl>
              <a:tblPr firstRow="1" bandRow="1">
                <a:tableStyleId>{5940675A-B579-460E-94D1-54222C63F5DA}</a:tableStyleId>
              </a:tblPr>
              <a:tblGrid>
                <a:gridCol w="600000"/>
                <a:gridCol w="600000"/>
                <a:gridCol w="600000"/>
              </a:tblGrid>
              <a:tr h="600000">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tr>
              <a:tr h="600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600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bl>
          </a:graphicData>
        </a:graphic>
      </p:graphicFrame>
      <p:grpSp>
        <p:nvGrpSpPr>
          <p:cNvPr id="9" name="グループ化 8"/>
          <p:cNvGrpSpPr/>
          <p:nvPr/>
        </p:nvGrpSpPr>
        <p:grpSpPr>
          <a:xfrm>
            <a:off x="2173744" y="5888207"/>
            <a:ext cx="1886907" cy="411486"/>
            <a:chOff x="932192" y="4661416"/>
            <a:chExt cx="1886907" cy="411486"/>
          </a:xfrm>
        </p:grpSpPr>
        <mc:AlternateContent xmlns:mc="http://schemas.openxmlformats.org/markup-compatibility/2006" xmlns:a14="http://schemas.microsoft.com/office/drawing/2010/main">
          <mc:Choice Requires="a14">
            <p:sp>
              <p:nvSpPr>
                <p:cNvPr id="10" name="テキスト ボックス 9"/>
                <p:cNvSpPr txBox="1"/>
                <p:nvPr/>
              </p:nvSpPr>
              <p:spPr>
                <a:xfrm>
                  <a:off x="932192" y="4662982"/>
                  <a:ext cx="378885" cy="409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kumimoji="1" lang="ja-JP" altLang="en-US" sz="1100" i="1" smtClean="0">
                                <a:latin typeface="Cambria Math" panose="02040503050406030204" pitchFamily="18" charset="0"/>
                              </a:rPr>
                            </m:ctrlPr>
                          </m:naryPr>
                          <m:sub/>
                          <m:sup/>
                          <m:e/>
                        </m:nary>
                      </m:oMath>
                    </m:oMathPara>
                  </a14:m>
                  <a:endParaRPr kumimoji="1" lang="ja-JP" altLang="en-US" sz="1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932192" y="4662982"/>
                  <a:ext cx="482760" cy="521746"/>
                </a:xfrm>
                <a:prstGeom prst="rect">
                  <a:avLst/>
                </a:prstGeom>
                <a:blipFill rotWithShape="0">
                  <a:blip r:embed="rId4"/>
                  <a:stretch>
                    <a:fillRect l="-135443" t="-144186" r="-144304" b="-2034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2021219" y="4683702"/>
                  <a:ext cx="56483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oMath>
                    </m:oMathPara>
                  </a14:m>
                  <a:endParaRPr kumimoji="1" lang="ja-JP" altLang="en-US" sz="28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2021219" y="4683702"/>
                  <a:ext cx="564836" cy="307777"/>
                </a:xfrm>
                <a:prstGeom prst="rect">
                  <a:avLst/>
                </a:prstGeom>
                <a:blipFill rotWithShape="0">
                  <a:blip r:embed="rId5"/>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1462237" y="4683221"/>
                  <a:ext cx="27258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i="1" smtClean="0">
                            <a:latin typeface="Cambria Math" panose="02040503050406030204" pitchFamily="18" charset="0"/>
                            <a:ea typeface="Cambria Math" panose="02040503050406030204" pitchFamily="18" charset="0"/>
                          </a:rPr>
                          <m:t>+</m:t>
                        </m:r>
                      </m:oMath>
                    </m:oMathPara>
                  </a14:m>
                  <a:endParaRPr kumimoji="1" lang="ja-JP" altLang="en-US" sz="28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462237" y="4683221"/>
                  <a:ext cx="272583" cy="307777"/>
                </a:xfrm>
                <a:prstGeom prst="rect">
                  <a:avLst/>
                </a:prstGeom>
                <a:blipFill rotWithShape="0">
                  <a:blip r:embed="rId6"/>
                  <a:stretch>
                    <a:fillRect l="-15909" r="-18182" b="-9804"/>
                  </a:stretch>
                </a:blipFill>
              </p:spPr>
              <p:txBody>
                <a:bodyPr/>
                <a:lstStyle/>
                <a:p>
                  <a:r>
                    <a:rPr lang="ja-JP" altLang="en-US">
                      <a:noFill/>
                    </a:rPr>
                    <a:t> </a:t>
                  </a:r>
                </a:p>
              </p:txBody>
            </p:sp>
          </mc:Fallback>
        </mc:AlternateContent>
        <p:sp>
          <p:nvSpPr>
            <p:cNvPr id="15" name="テキスト ボックス 14"/>
            <p:cNvSpPr txBox="1"/>
            <p:nvPr/>
          </p:nvSpPr>
          <p:spPr>
            <a:xfrm>
              <a:off x="2342226" y="4661416"/>
              <a:ext cx="476873" cy="400110"/>
            </a:xfrm>
            <a:prstGeom prst="rect">
              <a:avLst/>
            </a:prstGeom>
            <a:noFill/>
          </p:spPr>
          <p:txBody>
            <a:bodyPr wrap="square" rtlCol="0">
              <a:spAutoFit/>
            </a:bodyPr>
            <a:lstStyle/>
            <a:p>
              <a:r>
                <a:rPr kumimoji="1" lang="en-US" altLang="ja-JP" sz="2000" dirty="0" smtClean="0"/>
                <a:t>0</a:t>
              </a:r>
              <a:endParaRPr kumimoji="1" lang="ja-JP" altLang="en-US" sz="2000" dirty="0"/>
            </a:p>
          </p:txBody>
        </p:sp>
      </p:grpSp>
      <p:grpSp>
        <p:nvGrpSpPr>
          <p:cNvPr id="16" name="グループ化 15"/>
          <p:cNvGrpSpPr/>
          <p:nvPr/>
        </p:nvGrpSpPr>
        <p:grpSpPr>
          <a:xfrm>
            <a:off x="2151530" y="5462325"/>
            <a:ext cx="2823574" cy="751209"/>
            <a:chOff x="4640967" y="4901116"/>
            <a:chExt cx="3136101" cy="736588"/>
          </a:xfrm>
        </p:grpSpPr>
        <p:sp>
          <p:nvSpPr>
            <p:cNvPr id="17" name="下矢印 16"/>
            <p:cNvSpPr/>
            <p:nvPr/>
          </p:nvSpPr>
          <p:spPr>
            <a:xfrm>
              <a:off x="4640967" y="4983357"/>
              <a:ext cx="276882" cy="17422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400"/>
            </a:p>
          </p:txBody>
        </p:sp>
        <p:sp>
          <p:nvSpPr>
            <p:cNvPr id="18" name="テキスト ボックス 17"/>
            <p:cNvSpPr txBox="1"/>
            <p:nvPr/>
          </p:nvSpPr>
          <p:spPr>
            <a:xfrm>
              <a:off x="4873043" y="4913801"/>
              <a:ext cx="785289" cy="314586"/>
            </a:xfrm>
            <a:prstGeom prst="rect">
              <a:avLst/>
            </a:prstGeom>
            <a:noFill/>
          </p:spPr>
          <p:txBody>
            <a:bodyPr wrap="square" rtlCol="0">
              <a:spAutoFit/>
            </a:bodyPr>
            <a:lstStyle/>
            <a:p>
              <a:r>
                <a:rPr lang="ja-JP" altLang="en-US" sz="1400" dirty="0" smtClean="0"/>
                <a:t>減る量</a:t>
              </a:r>
              <a:endParaRPr kumimoji="1" lang="ja-JP" altLang="en-US" sz="1400" dirty="0"/>
            </a:p>
          </p:txBody>
        </p:sp>
        <p:sp>
          <p:nvSpPr>
            <p:cNvPr id="19" name="上矢印 18"/>
            <p:cNvSpPr/>
            <p:nvPr/>
          </p:nvSpPr>
          <p:spPr>
            <a:xfrm rot="5400000" flipH="1">
              <a:off x="5674685" y="5300521"/>
              <a:ext cx="252892" cy="4214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0" name="テキスト ボックス 19"/>
            <p:cNvSpPr txBox="1"/>
            <p:nvPr/>
          </p:nvSpPr>
          <p:spPr>
            <a:xfrm>
              <a:off x="6160286" y="4901116"/>
              <a:ext cx="1616782" cy="314586"/>
            </a:xfrm>
            <a:prstGeom prst="rect">
              <a:avLst/>
            </a:prstGeom>
            <a:noFill/>
          </p:spPr>
          <p:txBody>
            <a:bodyPr wrap="square" rtlCol="0">
              <a:spAutoFit/>
            </a:bodyPr>
            <a:lstStyle/>
            <a:p>
              <a:r>
                <a:rPr kumimoji="1" lang="ja-JP" altLang="en-US" sz="1400" dirty="0" smtClean="0"/>
                <a:t>周囲へ渡す量</a:t>
              </a:r>
              <a:endParaRPr kumimoji="1" lang="ja-JP" altLang="en-US" sz="1400" dirty="0"/>
            </a:p>
          </p:txBody>
        </p:sp>
      </p:grpSp>
      <p:sp>
        <p:nvSpPr>
          <p:cNvPr id="21" name="上矢印 20"/>
          <p:cNvSpPr/>
          <p:nvPr/>
        </p:nvSpPr>
        <p:spPr>
          <a:xfrm flipH="1">
            <a:off x="5490225" y="4610438"/>
            <a:ext cx="287644" cy="5399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上矢印 21"/>
          <p:cNvSpPr/>
          <p:nvPr/>
        </p:nvSpPr>
        <p:spPr>
          <a:xfrm rot="18900000" flipH="1">
            <a:off x="5020243" y="4544579"/>
            <a:ext cx="246214" cy="7699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上矢印 22"/>
          <p:cNvSpPr/>
          <p:nvPr/>
        </p:nvSpPr>
        <p:spPr>
          <a:xfrm rot="16200000" flipH="1">
            <a:off x="4929242" y="5076668"/>
            <a:ext cx="251569" cy="5952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上矢印 23"/>
          <p:cNvSpPr/>
          <p:nvPr/>
        </p:nvSpPr>
        <p:spPr>
          <a:xfrm rot="13500000" flipH="1">
            <a:off x="4941243" y="5488670"/>
            <a:ext cx="296290" cy="850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上矢印 24"/>
          <p:cNvSpPr/>
          <p:nvPr/>
        </p:nvSpPr>
        <p:spPr>
          <a:xfrm flipH="1" flipV="1">
            <a:off x="5508373" y="5647414"/>
            <a:ext cx="287644" cy="5401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上矢印 25"/>
          <p:cNvSpPr/>
          <p:nvPr/>
        </p:nvSpPr>
        <p:spPr>
          <a:xfrm rot="18900000" flipH="1" flipV="1">
            <a:off x="5871491" y="5559069"/>
            <a:ext cx="301319" cy="461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上矢印 26"/>
          <p:cNvSpPr/>
          <p:nvPr/>
        </p:nvSpPr>
        <p:spPr>
          <a:xfrm rot="2700000" flipH="1">
            <a:off x="5803230" y="4888800"/>
            <a:ext cx="296290" cy="3171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上矢印 27"/>
          <p:cNvSpPr/>
          <p:nvPr/>
        </p:nvSpPr>
        <p:spPr>
          <a:xfrm rot="5400000">
            <a:off x="5887108" y="5265795"/>
            <a:ext cx="241236" cy="2786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a:off x="5470805" y="5246217"/>
            <a:ext cx="352226" cy="31116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30" name="図 29"/>
          <p:cNvPicPr>
            <a:picLocks noChangeAspect="1"/>
          </p:cNvPicPr>
          <p:nvPr/>
        </p:nvPicPr>
        <p:blipFill rotWithShape="1">
          <a:blip r:embed="rId7">
            <a:extLst>
              <a:ext uri="{28A0092B-C50C-407E-A947-70E740481C1C}">
                <a14:useLocalDpi xmlns:a14="http://schemas.microsoft.com/office/drawing/2010/main" val="0"/>
              </a:ext>
            </a:extLst>
          </a:blip>
          <a:srcRect l="9679" t="12878" r="15936" b="11326"/>
          <a:stretch/>
        </p:blipFill>
        <p:spPr>
          <a:xfrm>
            <a:off x="6972655" y="3176972"/>
            <a:ext cx="2064655" cy="2064655"/>
          </a:xfrm>
          <a:prstGeom prst="rect">
            <a:avLst/>
          </a:prstGeom>
        </p:spPr>
      </p:pic>
      <p:sp>
        <p:nvSpPr>
          <p:cNvPr id="31" name="正方形/長方形 30"/>
          <p:cNvSpPr/>
          <p:nvPr/>
        </p:nvSpPr>
        <p:spPr>
          <a:xfrm>
            <a:off x="7205220" y="4290999"/>
            <a:ext cx="576000" cy="6022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p:cNvCxnSpPr/>
          <p:nvPr/>
        </p:nvCxnSpPr>
        <p:spPr>
          <a:xfrm flipV="1">
            <a:off x="4737124" y="4290999"/>
            <a:ext cx="2468096" cy="19183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6535605" y="4889370"/>
            <a:ext cx="1245615" cy="140450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p:cNvSpPr txBox="1"/>
              <p:nvPr/>
            </p:nvSpPr>
            <p:spPr>
              <a:xfrm>
                <a:off x="-508" y="2276872"/>
                <a:ext cx="9200276" cy="792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600" i="1" smtClean="0">
                              <a:latin typeface="Cambria Math" panose="02040503050406030204" pitchFamily="18" charset="0"/>
                            </a:rPr>
                          </m:ctrlPr>
                        </m:sSubPr>
                        <m:e>
                          <m:r>
                            <a:rPr kumimoji="1" lang="en-US" altLang="ja-JP" sz="1600" b="0" i="1" smtClean="0">
                              <a:latin typeface="Cambria Math" panose="02040503050406030204" pitchFamily="18" charset="0"/>
                            </a:rPr>
                            <m:t>𝑢</m:t>
                          </m:r>
                        </m:e>
                        <m:sub>
                          <m:r>
                            <m:rPr>
                              <m:sty m:val="p"/>
                            </m:rPr>
                            <a:rPr kumimoji="1" lang="en-US" altLang="ja-JP" sz="1600" b="0" i="0" smtClean="0">
                              <a:latin typeface="Cambria Math" panose="02040503050406030204" pitchFamily="18" charset="0"/>
                            </a:rPr>
                            <m:t>pseudo</m:t>
                          </m:r>
                        </m:sub>
                      </m:sSub>
                      <m:d>
                        <m:dPr>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𝑖</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𝑗</m:t>
                          </m:r>
                        </m:e>
                      </m:d>
                      <m:r>
                        <a:rPr kumimoji="1" lang="en-US" altLang="ja-JP" sz="1600" b="0" i="1" smtClean="0">
                          <a:latin typeface="Cambria Math" panose="02040503050406030204" pitchFamily="18" charset="0"/>
                        </a:rPr>
                        <m:t>=</m:t>
                      </m:r>
                      <m:d>
                        <m:dPr>
                          <m:ctrlPr>
                            <a:rPr kumimoji="1" lang="en-US" altLang="ja-JP" sz="1600" b="0" i="1" smtClean="0">
                              <a:latin typeface="Cambria Math" panose="02040503050406030204" pitchFamily="18" charset="0"/>
                            </a:rPr>
                          </m:ctrlPr>
                        </m:dPr>
                        <m:e>
                          <m:nary>
                            <m:naryPr>
                              <m:chr m:val="∑"/>
                              <m:ctrlPr>
                                <a:rPr kumimoji="1" lang="en-US" altLang="ja-JP" sz="1600" b="0" i="1" smtClean="0">
                                  <a:latin typeface="Cambria Math" panose="02040503050406030204" pitchFamily="18" charset="0"/>
                                </a:rPr>
                              </m:ctrlPr>
                            </m:naryPr>
                            <m:sub>
                              <m:r>
                                <m:rPr>
                                  <m:brk m:alnAt="23"/>
                                </m:rPr>
                                <a:rPr kumimoji="1" lang="en-US" altLang="ja-JP" sz="1600" b="0" i="1" smtClean="0">
                                  <a:latin typeface="Cambria Math" panose="02040503050406030204" pitchFamily="18" charset="0"/>
                                </a:rPr>
                                <m:t>𝑚</m:t>
                              </m:r>
                              <m:r>
                                <a:rPr kumimoji="1" lang="en-US" altLang="ja-JP" sz="1600" b="0" i="1" smtClean="0">
                                  <a:latin typeface="Cambria Math" panose="02040503050406030204" pitchFamily="18" charset="0"/>
                                </a:rPr>
                                <m:t>=−1</m:t>
                              </m:r>
                            </m:sub>
                            <m:sup>
                              <m:r>
                                <a:rPr kumimoji="1" lang="en-US" altLang="ja-JP" sz="1600" b="0" i="1" smtClean="0">
                                  <a:latin typeface="Cambria Math" panose="02040503050406030204" pitchFamily="18" charset="0"/>
                                </a:rPr>
                                <m:t>1</m:t>
                              </m:r>
                            </m:sup>
                            <m:e>
                              <m:nary>
                                <m:naryPr>
                                  <m:chr m:val="∑"/>
                                  <m:ctrlPr>
                                    <a:rPr kumimoji="1" lang="en-US" altLang="ja-JP" sz="1600" b="0" i="1" smtClean="0">
                                      <a:latin typeface="Cambria Math" panose="02040503050406030204" pitchFamily="18" charset="0"/>
                                    </a:rPr>
                                  </m:ctrlPr>
                                </m:naryPr>
                                <m:sub>
                                  <m:r>
                                    <m:rPr>
                                      <m:brk m:alnAt="23"/>
                                    </m:rPr>
                                    <a:rPr kumimoji="1" lang="en-US" altLang="ja-JP" sz="1600" b="0" i="1" smtClean="0">
                                      <a:latin typeface="Cambria Math" panose="02040503050406030204" pitchFamily="18" charset="0"/>
                                    </a:rPr>
                                    <m:t>𝑛</m:t>
                                  </m:r>
                                  <m:r>
                                    <a:rPr kumimoji="1" lang="en-US" altLang="ja-JP" sz="1600" b="0" i="1" smtClean="0">
                                      <a:latin typeface="Cambria Math" panose="02040503050406030204" pitchFamily="18" charset="0"/>
                                    </a:rPr>
                                    <m:t>=−1</m:t>
                                  </m:r>
                                </m:sub>
                                <m:sup>
                                  <m:r>
                                    <a:rPr kumimoji="1" lang="en-US" altLang="ja-JP" sz="1600" b="0" i="1" smtClean="0">
                                      <a:latin typeface="Cambria Math" panose="02040503050406030204" pitchFamily="18" charset="0"/>
                                    </a:rPr>
                                    <m:t>1</m:t>
                                  </m:r>
                                </m:sup>
                                <m:e>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𝑢</m:t>
                                      </m:r>
                                    </m:e>
                                    <m:sub>
                                      <m:r>
                                        <m:rPr>
                                          <m:sty m:val="p"/>
                                        </m:rPr>
                                        <a:rPr kumimoji="1" lang="en-US" altLang="ja-JP" sz="1600" b="0" i="0" smtClean="0">
                                          <a:latin typeface="Cambria Math" panose="02040503050406030204" pitchFamily="18" charset="0"/>
                                        </a:rPr>
                                        <m:t>PVE</m:t>
                                      </m:r>
                                    </m:sub>
                                  </m:sSub>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𝑖</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𝑚</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𝑗</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𝑛</m:t>
                                  </m:r>
                                  <m:r>
                                    <a:rPr kumimoji="1" lang="en-US" altLang="ja-JP" sz="1600" b="0" i="1" smtClean="0">
                                      <a:latin typeface="Cambria Math" panose="02040503050406030204" pitchFamily="18" charset="0"/>
                                    </a:rPr>
                                    <m:t>)(</m:t>
                                  </m:r>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𝑎</m:t>
                                      </m:r>
                                    </m:e>
                                    <m:sub>
                                      <m:r>
                                        <m:rPr>
                                          <m:sty m:val="p"/>
                                        </m:rPr>
                                        <a:rPr kumimoji="1" lang="en-US" altLang="ja-JP" sz="1600" b="0" i="0" smtClean="0">
                                          <a:latin typeface="Cambria Math" panose="02040503050406030204" pitchFamily="18" charset="0"/>
                                        </a:rPr>
                                        <m:t>m</m:t>
                                      </m:r>
                                      <m:r>
                                        <a:rPr kumimoji="1" lang="en-US" altLang="ja-JP" sz="1600" b="0" i="0" smtClean="0">
                                          <a:latin typeface="Cambria Math" panose="02040503050406030204" pitchFamily="18" charset="0"/>
                                        </a:rPr>
                                        <m:t>,</m:t>
                                      </m:r>
                                      <m:r>
                                        <m:rPr>
                                          <m:sty m:val="p"/>
                                        </m:rPr>
                                        <a:rPr kumimoji="1" lang="en-US" altLang="ja-JP" sz="1600" b="0" i="0" smtClean="0">
                                          <a:latin typeface="Cambria Math" panose="02040503050406030204" pitchFamily="18" charset="0"/>
                                        </a:rPr>
                                        <m:t>n</m:t>
                                      </m:r>
                                    </m:sub>
                                  </m:sSub>
                                  <m:r>
                                    <a:rPr kumimoji="1" lang="en-US" altLang="ja-JP" sz="1600" b="0" i="1" smtClean="0">
                                      <a:latin typeface="Cambria Math" panose="02040503050406030204" pitchFamily="18" charset="0"/>
                                    </a:rPr>
                                    <m:t>+</m:t>
                                  </m:r>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𝑏</m:t>
                                      </m:r>
                                    </m:e>
                                    <m:sub>
                                      <m:r>
                                        <m:rPr>
                                          <m:sty m:val="p"/>
                                        </m:rPr>
                                        <a:rPr kumimoji="1" lang="en-US" altLang="ja-JP" sz="1600" b="0" i="0" smtClean="0">
                                          <a:latin typeface="Cambria Math" panose="02040503050406030204" pitchFamily="18" charset="0"/>
                                        </a:rPr>
                                        <m:t>m</m:t>
                                      </m:r>
                                      <m:r>
                                        <a:rPr kumimoji="1" lang="en-US" altLang="ja-JP" sz="1600" b="0" i="0" smtClean="0">
                                          <a:latin typeface="Cambria Math" panose="02040503050406030204" pitchFamily="18" charset="0"/>
                                        </a:rPr>
                                        <m:t>,</m:t>
                                      </m:r>
                                      <m:r>
                                        <m:rPr>
                                          <m:sty m:val="p"/>
                                        </m:rPr>
                                        <a:rPr kumimoji="1" lang="en-US" altLang="ja-JP" sz="1600" b="0" i="0" smtClean="0">
                                          <a:latin typeface="Cambria Math" panose="02040503050406030204" pitchFamily="18" charset="0"/>
                                        </a:rPr>
                                        <m:t>n</m:t>
                                      </m:r>
                                    </m:sub>
                                  </m:sSub>
                                  <m:sSubSup>
                                    <m:sSubSupPr>
                                      <m:ctrlPr>
                                        <a:rPr kumimoji="1" lang="en-US" altLang="ja-JP" sz="1600" b="0" i="1" smtClean="0">
                                          <a:latin typeface="Cambria Math" panose="02040503050406030204" pitchFamily="18" charset="0"/>
                                        </a:rPr>
                                      </m:ctrlPr>
                                    </m:sSubSupPr>
                                    <m:e>
                                      <m:r>
                                        <a:rPr kumimoji="1" lang="en-US" altLang="ja-JP" sz="1600" b="0" i="1" smtClean="0">
                                          <a:latin typeface="Cambria Math" panose="02040503050406030204" pitchFamily="18" charset="0"/>
                                        </a:rPr>
                                        <m:t>𝑢</m:t>
                                      </m:r>
                                    </m:e>
                                    <m:sub>
                                      <m:r>
                                        <m:rPr>
                                          <m:sty m:val="p"/>
                                        </m:rPr>
                                        <a:rPr kumimoji="1" lang="en-US" altLang="ja-JP" sz="1600" b="0" i="0" smtClean="0">
                                          <a:latin typeface="Cambria Math" panose="02040503050406030204" pitchFamily="18" charset="0"/>
                                        </a:rPr>
                                        <m:t>PVE</m:t>
                                      </m:r>
                                    </m:sub>
                                    <m:sup>
                                      <m:r>
                                        <a:rPr kumimoji="1" lang="en-US" altLang="ja-JP" sz="1600" b="0" i="1" smtClean="0">
                                          <a:latin typeface="Cambria Math" panose="02040503050406030204" pitchFamily="18" charset="0"/>
                                        </a:rPr>
                                        <m:t>′</m:t>
                                      </m:r>
                                    </m:sup>
                                  </m:sSubSup>
                                  <m:d>
                                    <m:dPr>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𝑖</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𝑚</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𝑗</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𝑛</m:t>
                                      </m:r>
                                    </m:e>
                                  </m:d>
                                  <m:r>
                                    <a:rPr kumimoji="1" lang="en-US" altLang="ja-JP" sz="1600" b="0" i="1" smtClean="0">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b="0" i="1" smtClean="0">
                                          <a:latin typeface="Cambria Math" panose="02040503050406030204" pitchFamily="18" charset="0"/>
                                        </a:rPr>
                                        <m:t>𝑐</m:t>
                                      </m:r>
                                    </m:e>
                                    <m:sub>
                                      <m:r>
                                        <m:rPr>
                                          <m:sty m:val="p"/>
                                        </m:rPr>
                                        <a:rPr lang="en-US" altLang="ja-JP" sz="1600" i="0">
                                          <a:latin typeface="Cambria Math" panose="02040503050406030204" pitchFamily="18" charset="0"/>
                                        </a:rPr>
                                        <m:t>m</m:t>
                                      </m:r>
                                      <m:r>
                                        <a:rPr lang="en-US" altLang="ja-JP" sz="1600" i="0">
                                          <a:latin typeface="Cambria Math" panose="02040503050406030204" pitchFamily="18" charset="0"/>
                                        </a:rPr>
                                        <m:t>,</m:t>
                                      </m:r>
                                      <m:r>
                                        <m:rPr>
                                          <m:sty m:val="p"/>
                                        </m:rPr>
                                        <a:rPr lang="en-US" altLang="ja-JP" sz="1600" i="0">
                                          <a:latin typeface="Cambria Math" panose="02040503050406030204" pitchFamily="18" charset="0"/>
                                        </a:rPr>
                                        <m:t>n</m:t>
                                      </m:r>
                                    </m:sub>
                                  </m:sSub>
                                  <m:sSubSup>
                                    <m:sSubSupPr>
                                      <m:ctrlPr>
                                        <a:rPr lang="en-US" altLang="ja-JP" sz="1600" i="1">
                                          <a:latin typeface="Cambria Math" panose="02040503050406030204" pitchFamily="18" charset="0"/>
                                        </a:rPr>
                                      </m:ctrlPr>
                                    </m:sSubSupPr>
                                    <m:e>
                                      <m:r>
                                        <a:rPr lang="en-US" altLang="ja-JP" sz="1600" i="1">
                                          <a:latin typeface="Cambria Math" panose="02040503050406030204" pitchFamily="18" charset="0"/>
                                        </a:rPr>
                                        <m:t>𝑢</m:t>
                                      </m:r>
                                    </m:e>
                                    <m:sub>
                                      <m:r>
                                        <m:rPr>
                                          <m:sty m:val="p"/>
                                        </m:rPr>
                                        <a:rPr lang="en-US" altLang="ja-JP" sz="1600" i="0">
                                          <a:latin typeface="Cambria Math" panose="02040503050406030204" pitchFamily="18" charset="0"/>
                                        </a:rPr>
                                        <m:t>PVE</m:t>
                                      </m:r>
                                    </m:sub>
                                    <m:sup>
                                      <m:r>
                                        <a:rPr lang="en-US" altLang="ja-JP" sz="1600" b="0" i="1" smtClean="0">
                                          <a:latin typeface="Cambria Math" panose="02040503050406030204" pitchFamily="18" charset="0"/>
                                        </a:rPr>
                                        <m:t>′</m:t>
                                      </m:r>
                                      <m:r>
                                        <a:rPr lang="en-US" altLang="ja-JP" sz="1600" i="1">
                                          <a:latin typeface="Cambria Math" panose="02040503050406030204" pitchFamily="18" charset="0"/>
                                        </a:rPr>
                                        <m:t>′</m:t>
                                      </m:r>
                                    </m:sup>
                                  </m:sSubSup>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𝑚</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r>
                                        <a:rPr lang="en-US" altLang="ja-JP" sz="1600" i="1">
                                          <a:latin typeface="Cambria Math" panose="02040503050406030204" pitchFamily="18" charset="0"/>
                                        </a:rPr>
                                        <m:t>𝑛</m:t>
                                      </m:r>
                                    </m:e>
                                  </m:d>
                                  <m:r>
                                    <a:rPr kumimoji="1" lang="en-US" altLang="ja-JP" sz="1600" b="0" i="1" smtClean="0">
                                      <a:latin typeface="Cambria Math" panose="02040503050406030204" pitchFamily="18" charset="0"/>
                                    </a:rPr>
                                    <m:t>)</m:t>
                                  </m:r>
                                </m:e>
                              </m:nary>
                            </m:e>
                          </m:nary>
                        </m:e>
                      </m:d>
                    </m:oMath>
                  </m:oMathPara>
                </a14:m>
                <a:endParaRPr kumimoji="1" lang="ja-JP" altLang="en-US"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508" y="2276872"/>
                <a:ext cx="9200276" cy="792718"/>
              </a:xfrm>
              <a:prstGeom prst="rect">
                <a:avLst/>
              </a:prstGeom>
              <a:blipFill rotWithShape="0">
                <a:blip r:embed="rId8"/>
                <a:stretch>
                  <a:fillRect/>
                </a:stretch>
              </a:blipFill>
            </p:spPr>
            <p:txBody>
              <a:bodyPr/>
              <a:lstStyle/>
              <a:p>
                <a:r>
                  <a:rPr lang="ja-JP" altLang="en-US">
                    <a:noFill/>
                  </a:rPr>
                  <a:t> </a:t>
                </a:r>
              </a:p>
            </p:txBody>
          </p:sp>
        </mc:Fallback>
      </mc:AlternateContent>
      <p:sp>
        <p:nvSpPr>
          <p:cNvPr id="36" name="下矢印 35"/>
          <p:cNvSpPr/>
          <p:nvPr/>
        </p:nvSpPr>
        <p:spPr>
          <a:xfrm>
            <a:off x="2434519" y="5985874"/>
            <a:ext cx="249289" cy="17768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400"/>
          </a:p>
        </p:txBody>
      </p:sp>
      <p:sp>
        <p:nvSpPr>
          <p:cNvPr id="38" name="上矢印 37"/>
          <p:cNvSpPr/>
          <p:nvPr/>
        </p:nvSpPr>
        <p:spPr>
          <a:xfrm rot="5400000" flipH="1">
            <a:off x="3223376" y="5426390"/>
            <a:ext cx="257912" cy="3794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mc:AlternateContent xmlns:mc="http://schemas.openxmlformats.org/markup-compatibility/2006" xmlns:a14="http://schemas.microsoft.com/office/drawing/2010/main">
        <mc:Choice Requires="a14">
          <p:sp>
            <p:nvSpPr>
              <p:cNvPr id="11" name="テキスト ボックス 10"/>
              <p:cNvSpPr txBox="1"/>
              <p:nvPr/>
            </p:nvSpPr>
            <p:spPr>
              <a:xfrm>
                <a:off x="240155" y="3165681"/>
                <a:ext cx="6766852" cy="63953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kumimoji="1" lang="en-US" altLang="ja-JP" sz="1600" i="1" smtClean="0">
                              <a:latin typeface="Cambria Math" panose="02040503050406030204" pitchFamily="18" charset="0"/>
                            </a:rPr>
                          </m:ctrlPr>
                        </m:dPr>
                        <m:e>
                          <m:eqArr>
                            <m:eqArrPr>
                              <m:ctrlPr>
                                <a:rPr kumimoji="1" lang="en-US" altLang="ja-JP" sz="1600" i="1" smtClean="0">
                                  <a:latin typeface="Cambria Math" panose="02040503050406030204" pitchFamily="18" charset="0"/>
                                </a:rPr>
                              </m:ctrlPr>
                            </m:eqArrPr>
                            <m:e>
                              <m:sSubSup>
                                <m:sSubSupPr>
                                  <m:ctrlPr>
                                    <a:rPr lang="en-US" altLang="ja-JP" sz="1600" i="1">
                                      <a:latin typeface="Cambria Math" panose="02040503050406030204" pitchFamily="18" charset="0"/>
                                    </a:rPr>
                                  </m:ctrlPr>
                                </m:sSubSupPr>
                                <m:e>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up>
                                  <m:r>
                                    <a:rPr lang="en-US" altLang="ja-JP" sz="1600" i="1">
                                      <a:latin typeface="Cambria Math" panose="02040503050406030204" pitchFamily="18" charset="0"/>
                                    </a:rPr>
                                    <m:t>′</m:t>
                                  </m:r>
                                </m:sup>
                              </m:sSubSup>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𝑚</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r>
                                    <a:rPr lang="en-US" altLang="ja-JP" sz="1600" i="1">
                                      <a:latin typeface="Cambria Math" panose="02040503050406030204" pitchFamily="18" charset="0"/>
                                    </a:rPr>
                                    <m:t>𝑛</m:t>
                                  </m:r>
                                </m:e>
                              </m:d>
                              <m:r>
                                <a:rPr lang="en-US" altLang="ja-JP" sz="1600" i="1">
                                  <a:latin typeface="Cambria Math" panose="02040503050406030204" pitchFamily="18" charset="0"/>
                                </a:rPr>
                                <m:t>=</m:t>
                              </m:r>
                              <m:d>
                                <m:dPr>
                                  <m:begChr m:val="|"/>
                                  <m:endChr m:val="|"/>
                                  <m:ctrlPr>
                                    <a:rPr lang="en-US" altLang="ja-JP" sz="1600" i="1">
                                      <a:latin typeface="Cambria Math" panose="02040503050406030204" pitchFamily="18" charset="0"/>
                                    </a:rPr>
                                  </m:ctrlPr>
                                </m:dPr>
                                <m:e>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Sub>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𝑚</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r>
                                        <a:rPr lang="en-US" altLang="ja-JP" sz="1600" i="1">
                                          <a:latin typeface="Cambria Math" panose="02040503050406030204" pitchFamily="18" charset="0"/>
                                        </a:rPr>
                                        <m:t>𝑛</m:t>
                                      </m:r>
                                    </m:e>
                                  </m:d>
                                  <m:r>
                                    <a:rPr lang="en-US" altLang="ja-JP" sz="1600" i="1">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Sub>
                                  <m:r>
                                    <a:rPr lang="en-US" altLang="ja-JP" sz="1600" i="1">
                                      <a:latin typeface="Cambria Math" panose="02040503050406030204" pitchFamily="18" charset="0"/>
                                    </a:rPr>
                                    <m:t>(</m:t>
                                  </m:r>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e>
                              </m:d>
                              <m:r>
                                <a:rPr lang="ja-JP" altLang="en-US" sz="1600" b="0" i="1" smtClean="0">
                                  <a:latin typeface="Cambria Math" panose="02040503050406030204" pitchFamily="18" charset="0"/>
                                </a:rPr>
                                <m:t>　　　　　　　　　　　　　</m:t>
                              </m:r>
                              <m:r>
                                <a:rPr lang="en-US" altLang="ja-JP" sz="1600" b="0" i="1" smtClean="0">
                                  <a:latin typeface="Cambria Math" panose="02040503050406030204" pitchFamily="18" charset="0"/>
                                </a:rPr>
                                <m:t>    </m:t>
                              </m:r>
                            </m:e>
                            <m:e>
                              <m:sSubSup>
                                <m:sSubSupPr>
                                  <m:ctrlPr>
                                    <a:rPr lang="en-US" altLang="ja-JP" sz="1600" i="1">
                                      <a:latin typeface="Cambria Math" panose="02040503050406030204" pitchFamily="18" charset="0"/>
                                    </a:rPr>
                                  </m:ctrlPr>
                                </m:sSubSupPr>
                                <m:e>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up>
                                  <m:r>
                                    <a:rPr lang="en-US" altLang="ja-JP" sz="1600" i="1">
                                      <a:latin typeface="Cambria Math" panose="02040503050406030204" pitchFamily="18" charset="0"/>
                                    </a:rPr>
                                    <m:t>′′</m:t>
                                  </m:r>
                                </m:sup>
                              </m:sSubSup>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𝑚</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r>
                                    <a:rPr lang="en-US" altLang="ja-JP" sz="1600" i="1">
                                      <a:latin typeface="Cambria Math" panose="02040503050406030204" pitchFamily="18" charset="0"/>
                                    </a:rPr>
                                    <m:t>𝑛</m:t>
                                  </m:r>
                                </m:e>
                              </m:d>
                              <m:r>
                                <a:rPr lang="en-US" altLang="ja-JP" sz="1600" i="1">
                                  <a:latin typeface="Cambria Math" panose="02040503050406030204" pitchFamily="18" charset="0"/>
                                </a:rPr>
                                <m:t>=</m:t>
                              </m:r>
                              <m:d>
                                <m:dPr>
                                  <m:begChr m:val="|"/>
                                  <m:endChr m:val="|"/>
                                  <m:ctrlPr>
                                    <a:rPr lang="en-US" altLang="ja-JP" sz="1600" i="1">
                                      <a:latin typeface="Cambria Math" panose="02040503050406030204" pitchFamily="18" charset="0"/>
                                    </a:rPr>
                                  </m:ctrlPr>
                                </m:dPr>
                                <m:e>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Sub>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𝑚</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r>
                                        <a:rPr lang="en-US" altLang="ja-JP" sz="1600" i="1">
                                          <a:latin typeface="Cambria Math" panose="02040503050406030204" pitchFamily="18" charset="0"/>
                                        </a:rPr>
                                        <m:t>𝑛</m:t>
                                      </m:r>
                                    </m:e>
                                  </m:d>
                                  <m:r>
                                    <a:rPr lang="en-US" altLang="ja-JP" sz="1600" i="1">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2</m:t>
                                      </m:r>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Sub>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𝑗</m:t>
                                      </m:r>
                                    </m:e>
                                  </m:d>
                                  <m:r>
                                    <a:rPr lang="en-US" altLang="ja-JP" sz="1600" i="1">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𝑢</m:t>
                                      </m:r>
                                    </m:e>
                                    <m:sub>
                                      <m:r>
                                        <a:rPr lang="en-US" altLang="ja-JP" sz="1600" i="1">
                                          <a:latin typeface="Cambria Math" panose="02040503050406030204" pitchFamily="18" charset="0"/>
                                        </a:rPr>
                                        <m:t>𝑃𝑉𝐸</m:t>
                                      </m:r>
                                    </m:sub>
                                  </m:sSub>
                                  <m:d>
                                    <m:dPr>
                                      <m:ctrlPr>
                                        <a:rPr lang="en-US" altLang="ja-JP" sz="1600" i="1">
                                          <a:latin typeface="Cambria Math" panose="02040503050406030204" pitchFamily="18" charset="0"/>
                                        </a:rPr>
                                      </m:ctrlPr>
                                    </m:dPr>
                                    <m:e>
                                      <m:r>
                                        <a:rPr lang="en-US" altLang="ja-JP" sz="1600" i="1">
                                          <a:latin typeface="Cambria Math" panose="02040503050406030204" pitchFamily="18" charset="0"/>
                                        </a:rPr>
                                        <m:t>𝑖</m:t>
                                      </m:r>
                                      <m:r>
                                        <a:rPr lang="en-US" altLang="ja-JP" sz="1600" i="1">
                                          <a:latin typeface="Cambria Math" panose="02040503050406030204" pitchFamily="18" charset="0"/>
                                        </a:rPr>
                                        <m:t>−</m:t>
                                      </m:r>
                                      <m:r>
                                        <a:rPr lang="en-US" altLang="ja-JP" sz="1600" i="1">
                                          <a:latin typeface="Cambria Math" panose="02040503050406030204" pitchFamily="18" charset="0"/>
                                        </a:rPr>
                                        <m:t>𝑚</m:t>
                                      </m:r>
                                      <m:r>
                                        <a:rPr lang="en-US" altLang="ja-JP" sz="1600" i="1">
                                          <a:latin typeface="Cambria Math" panose="02040503050406030204" pitchFamily="18" charset="0"/>
                                        </a:rPr>
                                        <m:t>,</m:t>
                                      </m:r>
                                      <m:r>
                                        <a:rPr lang="en-US" altLang="ja-JP" sz="1600" i="1">
                                          <a:latin typeface="Cambria Math" panose="02040503050406030204" pitchFamily="18" charset="0"/>
                                        </a:rPr>
                                        <m:t>𝑗</m:t>
                                      </m:r>
                                      <m:r>
                                        <a:rPr lang="en-US" altLang="ja-JP" sz="1600" i="1">
                                          <a:latin typeface="Cambria Math" panose="02040503050406030204" pitchFamily="18" charset="0"/>
                                        </a:rPr>
                                        <m:t>−</m:t>
                                      </m:r>
                                      <m:r>
                                        <a:rPr lang="en-US" altLang="ja-JP" sz="1600" i="1">
                                          <a:latin typeface="Cambria Math" panose="02040503050406030204" pitchFamily="18" charset="0"/>
                                        </a:rPr>
                                        <m:t>𝑛</m:t>
                                      </m:r>
                                    </m:e>
                                  </m:d>
                                </m:e>
                              </m:d>
                            </m:e>
                          </m:eqArr>
                        </m:e>
                      </m:d>
                    </m:oMath>
                  </m:oMathPara>
                </a14:m>
                <a:endParaRPr kumimoji="1" lang="ja-JP" altLang="en-US"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40155" y="3165681"/>
                <a:ext cx="6766852" cy="639534"/>
              </a:xfrm>
              <a:prstGeom prst="rect">
                <a:avLst/>
              </a:prstGeom>
              <a:blipFill rotWithShape="0">
                <a:blip r:embed="rId9"/>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54535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手法：</a:t>
            </a:r>
            <a:r>
              <a:rPr lang="en-US" altLang="ja-JP" dirty="0">
                <a:solidFill>
                  <a:srgbClr val="008000"/>
                </a:solidFill>
              </a:rPr>
              <a:t> 4D</a:t>
            </a:r>
            <a:r>
              <a:rPr lang="ja-JP" altLang="en-US" dirty="0">
                <a:solidFill>
                  <a:srgbClr val="008000"/>
                </a:solidFill>
              </a:rPr>
              <a:t> </a:t>
            </a:r>
            <a:r>
              <a:rPr lang="en-US" altLang="ja-JP" dirty="0">
                <a:solidFill>
                  <a:srgbClr val="008000"/>
                </a:solidFill>
              </a:rPr>
              <a:t>Flow</a:t>
            </a:r>
            <a:r>
              <a:rPr lang="ja-JP" altLang="en-US" dirty="0"/>
              <a:t>画像劣化モデル</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smtClean="0">
                    <a:effectLst>
                      <a:outerShdw blurRad="38100" dist="38100" dir="2700000" algn="tl">
                        <a:srgbClr val="000000">
                          <a:alpha val="43137"/>
                        </a:srgbClr>
                      </a:outerShdw>
                    </a:effectLst>
                  </a:rPr>
                  <a:t>モデルパラメータ同定</a:t>
                </a:r>
                <a:endParaRPr lang="en-US" altLang="ja-JP" dirty="0"/>
              </a:p>
              <a:p>
                <a:pPr marL="0" indent="0">
                  <a:buNone/>
                </a:pPr>
                <a:r>
                  <a:rPr kumimoji="1" lang="ja-JP" altLang="en-US" sz="2400" dirty="0" smtClean="0"/>
                  <a:t>ファントム実験で得られた，任意の径，任意のスライス位置での測定流速画像</a:t>
                </a:r>
                <a14:m>
                  <m:oMath xmlns:m="http://schemas.openxmlformats.org/officeDocument/2006/math">
                    <m:r>
                      <a:rPr kumimoji="1" lang="en-US" altLang="ja-JP" sz="2400" b="0" i="1" smtClean="0">
                        <a:latin typeface="Cambria Math" panose="02040503050406030204" pitchFamily="18" charset="0"/>
                      </a:rPr>
                      <m:t>𝑁</m:t>
                    </m:r>
                  </m:oMath>
                </a14:m>
                <a:r>
                  <a:rPr kumimoji="1" lang="ja-JP" altLang="en-US" sz="2400" dirty="0" smtClean="0"/>
                  <a:t>枚を用いて，以下の最小化問題を解くことでモデルパラメータ</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𝑎</m:t>
                        </m:r>
                      </m:e>
                      <m:sub>
                        <m:r>
                          <m:rPr>
                            <m:sty m:val="p"/>
                          </m:rPr>
                          <a:rPr lang="en-US" altLang="ja-JP" sz="2400" i="0">
                            <a:latin typeface="Cambria Math" panose="02040503050406030204" pitchFamily="18" charset="0"/>
                          </a:rPr>
                          <m:t>m</m:t>
                        </m:r>
                        <m:r>
                          <a:rPr lang="en-US" altLang="ja-JP" sz="2400" i="0">
                            <a:latin typeface="Cambria Math" panose="02040503050406030204" pitchFamily="18" charset="0"/>
                          </a:rPr>
                          <m:t>,</m:t>
                        </m:r>
                        <m:r>
                          <m:rPr>
                            <m:sty m:val="p"/>
                          </m:rPr>
                          <a:rPr lang="en-US" altLang="ja-JP" sz="2400" i="0">
                            <a:latin typeface="Cambria Math" panose="02040503050406030204" pitchFamily="18" charset="0"/>
                          </a:rPr>
                          <m:t>n</m:t>
                        </m:r>
                      </m:sub>
                    </m:sSub>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𝑏</m:t>
                        </m:r>
                      </m:e>
                      <m:sub>
                        <m:r>
                          <m:rPr>
                            <m:sty m:val="p"/>
                          </m:rPr>
                          <a:rPr lang="en-US" altLang="ja-JP" sz="2400" i="0">
                            <a:latin typeface="Cambria Math" panose="02040503050406030204" pitchFamily="18" charset="0"/>
                          </a:rPr>
                          <m:t>m</m:t>
                        </m:r>
                        <m:r>
                          <a:rPr lang="en-US" altLang="ja-JP" sz="2400" i="0">
                            <a:latin typeface="Cambria Math" panose="02040503050406030204" pitchFamily="18" charset="0"/>
                          </a:rPr>
                          <m:t>,</m:t>
                        </m:r>
                        <m:r>
                          <m:rPr>
                            <m:sty m:val="p"/>
                          </m:rPr>
                          <a:rPr lang="en-US" altLang="ja-JP" sz="2400" i="0">
                            <a:latin typeface="Cambria Math" panose="02040503050406030204" pitchFamily="18" charset="0"/>
                          </a:rPr>
                          <m:t>n</m:t>
                        </m:r>
                      </m:sub>
                    </m:sSub>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𝑐</m:t>
                        </m:r>
                      </m:e>
                      <m:sub>
                        <m:r>
                          <m:rPr>
                            <m:sty m:val="p"/>
                          </m:rPr>
                          <a:rPr lang="en-US" altLang="ja-JP" sz="2400" i="0">
                            <a:latin typeface="Cambria Math" panose="02040503050406030204" pitchFamily="18" charset="0"/>
                          </a:rPr>
                          <m:t>m</m:t>
                        </m:r>
                        <m:r>
                          <a:rPr lang="en-US" altLang="ja-JP" sz="2400" i="0">
                            <a:latin typeface="Cambria Math" panose="02040503050406030204" pitchFamily="18" charset="0"/>
                          </a:rPr>
                          <m:t>,</m:t>
                        </m:r>
                        <m:r>
                          <m:rPr>
                            <m:sty m:val="p"/>
                          </m:rPr>
                          <a:rPr lang="en-US" altLang="ja-JP" sz="2400" i="0">
                            <a:latin typeface="Cambria Math" panose="02040503050406030204" pitchFamily="18" charset="0"/>
                          </a:rPr>
                          <m:t>n</m:t>
                        </m:r>
                      </m:sub>
                    </m:sSub>
                  </m:oMath>
                </a14:m>
                <a:r>
                  <a:rPr kumimoji="1" lang="ja-JP" altLang="en-US" sz="2400" dirty="0" smtClean="0"/>
                  <a:t>を同定する．</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2891" t="-2534" r="-49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12</a:t>
            </a:fld>
            <a:endParaRPr lang="ja-JP" altLang="en-US" dirty="0"/>
          </a:p>
        </p:txBody>
      </p:sp>
      <p:sp>
        <p:nvSpPr>
          <p:cNvPr id="32" name="左右矢印 31"/>
          <p:cNvSpPr/>
          <p:nvPr/>
        </p:nvSpPr>
        <p:spPr>
          <a:xfrm>
            <a:off x="3599892" y="5245730"/>
            <a:ext cx="1943506" cy="6461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類似度比較</a:t>
            </a:r>
            <a:endParaRPr kumimoji="1" lang="ja-JP" altLang="en-US" dirty="0">
              <a:solidFill>
                <a:schemeClr val="tx1"/>
              </a:solidFill>
            </a:endParaRPr>
          </a:p>
        </p:txBody>
      </p:sp>
      <p:sp>
        <p:nvSpPr>
          <p:cNvPr id="33" name="テキスト ボックス 32"/>
          <p:cNvSpPr txBox="1"/>
          <p:nvPr/>
        </p:nvSpPr>
        <p:spPr>
          <a:xfrm>
            <a:off x="5658170" y="4867996"/>
            <a:ext cx="2061397"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smtClean="0"/>
              <a:t>正解画像，</a:t>
            </a:r>
            <a:r>
              <a:rPr kumimoji="1" lang="en-US" altLang="ja-JP" dirty="0" smtClean="0"/>
              <a:t>PSF</a:t>
            </a:r>
          </a:p>
          <a:p>
            <a:pPr algn="ctr"/>
            <a:endParaRPr kumimoji="1" lang="en-US" altLang="ja-JP" dirty="0" smtClean="0"/>
          </a:p>
          <a:p>
            <a:pPr algn="ctr"/>
            <a:r>
              <a:rPr kumimoji="1" lang="ja-JP" altLang="en-US" dirty="0" smtClean="0"/>
              <a:t>擬似測定流速画像</a:t>
            </a:r>
            <a:endParaRPr kumimoji="1" lang="en-US" altLang="ja-JP" dirty="0" smtClean="0"/>
          </a:p>
          <a:p>
            <a:pPr algn="ctr"/>
            <a:endParaRPr lang="en-US" altLang="ja-JP" dirty="0"/>
          </a:p>
          <a:p>
            <a:pPr algn="ctr"/>
            <a:r>
              <a:rPr kumimoji="1" lang="ja-JP" altLang="en-US" dirty="0" smtClean="0"/>
              <a:t>流量，ピーク流速</a:t>
            </a:r>
            <a:endParaRPr kumimoji="1" lang="ja-JP" altLang="en-US" dirty="0"/>
          </a:p>
        </p:txBody>
      </p:sp>
      <p:sp>
        <p:nvSpPr>
          <p:cNvPr id="34" name="テキスト ボックス 33"/>
          <p:cNvSpPr txBox="1"/>
          <p:nvPr/>
        </p:nvSpPr>
        <p:spPr>
          <a:xfrm>
            <a:off x="1432114" y="4990425"/>
            <a:ext cx="2100345"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dirty="0" smtClean="0"/>
              <a:t>4D</a:t>
            </a:r>
            <a:r>
              <a:rPr kumimoji="1" lang="ja-JP" altLang="en-US" dirty="0" smtClean="0"/>
              <a:t> </a:t>
            </a:r>
            <a:r>
              <a:rPr kumimoji="1" lang="en-US" altLang="ja-JP" dirty="0" smtClean="0"/>
              <a:t>Flow</a:t>
            </a:r>
          </a:p>
          <a:p>
            <a:pPr algn="ctr"/>
            <a:r>
              <a:rPr kumimoji="1" lang="ja-JP" altLang="en-US" dirty="0" smtClean="0"/>
              <a:t>測定流速画像</a:t>
            </a:r>
            <a:endParaRPr kumimoji="1" lang="en-US" altLang="ja-JP" dirty="0" smtClean="0"/>
          </a:p>
          <a:p>
            <a:pPr algn="ctr"/>
            <a:endParaRPr kumimoji="1" lang="en-US" altLang="ja-JP" dirty="0" smtClean="0"/>
          </a:p>
          <a:p>
            <a:pPr algn="ctr"/>
            <a:r>
              <a:rPr lang="ja-JP" altLang="en-US" dirty="0" smtClean="0"/>
              <a:t>流量，ピーク流速</a:t>
            </a:r>
            <a:endParaRPr kumimoji="1" lang="en-US" altLang="ja-JP" dirty="0" smtClean="0"/>
          </a:p>
        </p:txBody>
      </p:sp>
      <p:sp>
        <p:nvSpPr>
          <p:cNvPr id="35" name="下矢印 34"/>
          <p:cNvSpPr/>
          <p:nvPr/>
        </p:nvSpPr>
        <p:spPr>
          <a:xfrm>
            <a:off x="6330438" y="5230356"/>
            <a:ext cx="716860" cy="23665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9" name="山形 38"/>
          <p:cNvSpPr/>
          <p:nvPr/>
        </p:nvSpPr>
        <p:spPr>
          <a:xfrm rot="5400000">
            <a:off x="2338270" y="5539002"/>
            <a:ext cx="288032" cy="436714"/>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40" name="山形 39"/>
          <p:cNvSpPr/>
          <p:nvPr/>
        </p:nvSpPr>
        <p:spPr>
          <a:xfrm rot="5400000">
            <a:off x="6539484" y="5692008"/>
            <a:ext cx="288032" cy="436714"/>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nvGrpSpPr>
          <p:cNvPr id="59" name="グループ化 58"/>
          <p:cNvGrpSpPr/>
          <p:nvPr/>
        </p:nvGrpSpPr>
        <p:grpSpPr>
          <a:xfrm>
            <a:off x="2848962" y="3406535"/>
            <a:ext cx="1352933" cy="1268053"/>
            <a:chOff x="3757073" y="3132105"/>
            <a:chExt cx="1875072" cy="1748635"/>
          </a:xfrm>
        </p:grpSpPr>
        <p:grpSp>
          <p:nvGrpSpPr>
            <p:cNvPr id="60" name="グループ化 59"/>
            <p:cNvGrpSpPr/>
            <p:nvPr/>
          </p:nvGrpSpPr>
          <p:grpSpPr>
            <a:xfrm>
              <a:off x="4262399" y="3132105"/>
              <a:ext cx="1369746" cy="1314012"/>
              <a:chOff x="297717" y="2410286"/>
              <a:chExt cx="2522443" cy="2404681"/>
            </a:xfrm>
          </p:grpSpPr>
          <p:pic>
            <p:nvPicPr>
              <p:cNvPr id="66" name="図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004" y="2410286"/>
                <a:ext cx="1861156" cy="1826530"/>
              </a:xfrm>
              <a:prstGeom prst="rect">
                <a:avLst/>
              </a:prstGeom>
              <a:ln>
                <a:solidFill>
                  <a:schemeClr val="bg1"/>
                </a:solidFill>
              </a:ln>
            </p:spPr>
          </p:pic>
          <p:pic>
            <p:nvPicPr>
              <p:cNvPr id="67" name="図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00" y="2603003"/>
                <a:ext cx="1861156" cy="1826530"/>
              </a:xfrm>
              <a:prstGeom prst="rect">
                <a:avLst/>
              </a:prstGeom>
              <a:ln>
                <a:solidFill>
                  <a:schemeClr val="bg1"/>
                </a:solidFill>
              </a:ln>
            </p:spPr>
          </p:pic>
          <p:pic>
            <p:nvPicPr>
              <p:cNvPr id="68" name="図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84" y="2795720"/>
                <a:ext cx="1861156" cy="1826530"/>
              </a:xfrm>
              <a:prstGeom prst="rect">
                <a:avLst/>
              </a:prstGeom>
              <a:ln>
                <a:solidFill>
                  <a:schemeClr val="bg1"/>
                </a:solidFill>
              </a:ln>
            </p:spPr>
          </p:pic>
          <p:pic>
            <p:nvPicPr>
              <p:cNvPr id="69" name="図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17" y="2988437"/>
                <a:ext cx="1861156" cy="1826530"/>
              </a:xfrm>
              <a:prstGeom prst="rect">
                <a:avLst/>
              </a:prstGeom>
              <a:ln>
                <a:solidFill>
                  <a:schemeClr val="bg1"/>
                </a:solidFill>
              </a:ln>
            </p:spPr>
          </p:pic>
        </p:grpSp>
        <p:grpSp>
          <p:nvGrpSpPr>
            <p:cNvPr id="61" name="グループ化 60"/>
            <p:cNvGrpSpPr/>
            <p:nvPr/>
          </p:nvGrpSpPr>
          <p:grpSpPr>
            <a:xfrm>
              <a:off x="3757073" y="3566728"/>
              <a:ext cx="1369746" cy="1314012"/>
              <a:chOff x="297717" y="2410286"/>
              <a:chExt cx="2522443" cy="2404681"/>
            </a:xfrm>
          </p:grpSpPr>
          <p:pic>
            <p:nvPicPr>
              <p:cNvPr id="62" name="図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004" y="2410286"/>
                <a:ext cx="1861156" cy="1826530"/>
              </a:xfrm>
              <a:prstGeom prst="rect">
                <a:avLst/>
              </a:prstGeom>
              <a:ln>
                <a:solidFill>
                  <a:schemeClr val="bg1"/>
                </a:solidFill>
              </a:ln>
            </p:spPr>
          </p:pic>
          <p:pic>
            <p:nvPicPr>
              <p:cNvPr id="63" name="図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00" y="2603003"/>
                <a:ext cx="1861156" cy="1826530"/>
              </a:xfrm>
              <a:prstGeom prst="rect">
                <a:avLst/>
              </a:prstGeom>
              <a:ln>
                <a:solidFill>
                  <a:schemeClr val="bg1"/>
                </a:solidFill>
              </a:ln>
            </p:spPr>
          </p:pic>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84" y="2795720"/>
                <a:ext cx="1861156" cy="1826530"/>
              </a:xfrm>
              <a:prstGeom prst="rect">
                <a:avLst/>
              </a:prstGeom>
              <a:ln>
                <a:solidFill>
                  <a:schemeClr val="bg1"/>
                </a:solidFill>
              </a:ln>
            </p:spPr>
          </p:pic>
          <p:pic>
            <p:nvPicPr>
              <p:cNvPr id="65" name="図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17" y="2988437"/>
                <a:ext cx="1861156" cy="1826530"/>
              </a:xfrm>
              <a:prstGeom prst="rect">
                <a:avLst/>
              </a:prstGeom>
              <a:ln>
                <a:solidFill>
                  <a:schemeClr val="bg1"/>
                </a:solidFill>
              </a:ln>
            </p:spPr>
          </p:pic>
        </p:grpSp>
      </p:grpSp>
      <p:grpSp>
        <p:nvGrpSpPr>
          <p:cNvPr id="48" name="グループ化 47"/>
          <p:cNvGrpSpPr/>
          <p:nvPr/>
        </p:nvGrpSpPr>
        <p:grpSpPr>
          <a:xfrm>
            <a:off x="4136765" y="3392996"/>
            <a:ext cx="1352933" cy="1268053"/>
            <a:chOff x="3757073" y="3132105"/>
            <a:chExt cx="1875072" cy="1748635"/>
          </a:xfrm>
        </p:grpSpPr>
        <p:grpSp>
          <p:nvGrpSpPr>
            <p:cNvPr id="49" name="グループ化 48"/>
            <p:cNvGrpSpPr/>
            <p:nvPr/>
          </p:nvGrpSpPr>
          <p:grpSpPr>
            <a:xfrm>
              <a:off x="4262399" y="3132105"/>
              <a:ext cx="1369746" cy="1314012"/>
              <a:chOff x="297717" y="2410286"/>
              <a:chExt cx="2522443" cy="2404681"/>
            </a:xfrm>
          </p:grpSpPr>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004" y="2410286"/>
                <a:ext cx="1861156" cy="1826530"/>
              </a:xfrm>
              <a:prstGeom prst="rect">
                <a:avLst/>
              </a:prstGeom>
              <a:ln>
                <a:solidFill>
                  <a:schemeClr val="bg1"/>
                </a:solidFill>
              </a:ln>
            </p:spPr>
          </p:pic>
          <p:pic>
            <p:nvPicPr>
              <p:cNvPr id="56" name="図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00" y="2603003"/>
                <a:ext cx="1861156" cy="1826530"/>
              </a:xfrm>
              <a:prstGeom prst="rect">
                <a:avLst/>
              </a:prstGeom>
              <a:ln>
                <a:solidFill>
                  <a:schemeClr val="bg1"/>
                </a:solidFill>
              </a:ln>
            </p:spPr>
          </p:pic>
          <p:pic>
            <p:nvPicPr>
              <p:cNvPr id="57" name="図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84" y="2795720"/>
                <a:ext cx="1861156" cy="1826530"/>
              </a:xfrm>
              <a:prstGeom prst="rect">
                <a:avLst/>
              </a:prstGeom>
              <a:ln>
                <a:solidFill>
                  <a:schemeClr val="bg1"/>
                </a:solidFill>
              </a:ln>
            </p:spPr>
          </p:pic>
          <p:pic>
            <p:nvPicPr>
              <p:cNvPr id="58" name="図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17" y="2988437"/>
                <a:ext cx="1861156" cy="1826530"/>
              </a:xfrm>
              <a:prstGeom prst="rect">
                <a:avLst/>
              </a:prstGeom>
              <a:ln>
                <a:solidFill>
                  <a:schemeClr val="bg1"/>
                </a:solidFill>
              </a:ln>
            </p:spPr>
          </p:pic>
        </p:grpSp>
        <p:grpSp>
          <p:nvGrpSpPr>
            <p:cNvPr id="50" name="グループ化 49"/>
            <p:cNvGrpSpPr/>
            <p:nvPr/>
          </p:nvGrpSpPr>
          <p:grpSpPr>
            <a:xfrm>
              <a:off x="3757073" y="3566728"/>
              <a:ext cx="1369746" cy="1314012"/>
              <a:chOff x="297717" y="2410286"/>
              <a:chExt cx="2522443" cy="2404681"/>
            </a:xfrm>
          </p:grpSpPr>
          <p:pic>
            <p:nvPicPr>
              <p:cNvPr id="51" name="図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004" y="2410286"/>
                <a:ext cx="1861156" cy="1826530"/>
              </a:xfrm>
              <a:prstGeom prst="rect">
                <a:avLst/>
              </a:prstGeom>
              <a:ln>
                <a:solidFill>
                  <a:schemeClr val="bg1"/>
                </a:solidFill>
              </a:ln>
            </p:spPr>
          </p:pic>
          <p:pic>
            <p:nvPicPr>
              <p:cNvPr id="52" name="図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00" y="2603003"/>
                <a:ext cx="1861156" cy="1826530"/>
              </a:xfrm>
              <a:prstGeom prst="rect">
                <a:avLst/>
              </a:prstGeom>
              <a:ln>
                <a:solidFill>
                  <a:schemeClr val="bg1"/>
                </a:solidFill>
              </a:ln>
            </p:spPr>
          </p:pic>
          <p:pic>
            <p:nvPicPr>
              <p:cNvPr id="53" name="図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84" y="2795720"/>
                <a:ext cx="1861156" cy="1826530"/>
              </a:xfrm>
              <a:prstGeom prst="rect">
                <a:avLst/>
              </a:prstGeom>
              <a:ln>
                <a:solidFill>
                  <a:schemeClr val="bg1"/>
                </a:solidFill>
              </a:ln>
            </p:spPr>
          </p:pic>
          <p:pic>
            <p:nvPicPr>
              <p:cNvPr id="54" name="図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17" y="2988437"/>
                <a:ext cx="1861156" cy="1826530"/>
              </a:xfrm>
              <a:prstGeom prst="rect">
                <a:avLst/>
              </a:prstGeom>
              <a:ln>
                <a:solidFill>
                  <a:schemeClr val="bg1"/>
                </a:solidFill>
              </a:ln>
            </p:spPr>
          </p:pic>
        </p:grpSp>
      </p:grpSp>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81" y="4968649"/>
            <a:ext cx="1267463" cy="1243882"/>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989" y="4979232"/>
            <a:ext cx="1278645" cy="1254856"/>
          </a:xfrm>
          <a:prstGeom prst="rect">
            <a:avLst/>
          </a:prstGeom>
        </p:spPr>
      </p:pic>
      <p:grpSp>
        <p:nvGrpSpPr>
          <p:cNvPr id="11" name="グループ化 10"/>
          <p:cNvGrpSpPr/>
          <p:nvPr/>
        </p:nvGrpSpPr>
        <p:grpSpPr>
          <a:xfrm>
            <a:off x="5783231" y="3673437"/>
            <a:ext cx="1057021" cy="525441"/>
            <a:chOff x="6361259" y="3717032"/>
            <a:chExt cx="1057021" cy="525441"/>
          </a:xfrm>
        </p:grpSpPr>
        <p:sp>
          <p:nvSpPr>
            <p:cNvPr id="10" name="テキスト ボックス 9"/>
            <p:cNvSpPr txBox="1"/>
            <p:nvPr/>
          </p:nvSpPr>
          <p:spPr>
            <a:xfrm>
              <a:off x="6361259" y="3719253"/>
              <a:ext cx="686040" cy="523220"/>
            </a:xfrm>
            <a:prstGeom prst="rect">
              <a:avLst/>
            </a:prstGeom>
            <a:noFill/>
          </p:spPr>
          <p:txBody>
            <a:bodyPr wrap="square" rtlCol="0">
              <a:spAutoFit/>
            </a:bodyPr>
            <a:lstStyle/>
            <a:p>
              <a:r>
                <a:rPr kumimoji="1" lang="en-US" altLang="ja-JP" sz="2800" b="1" dirty="0" smtClean="0"/>
                <a:t>…</a:t>
              </a:r>
              <a:endParaRPr kumimoji="1" lang="ja-JP" altLang="en-US" sz="2800" b="1" dirty="0"/>
            </a:p>
          </p:txBody>
        </p:sp>
        <p:sp>
          <p:nvSpPr>
            <p:cNvPr id="71" name="テキスト ボックス 70"/>
            <p:cNvSpPr txBox="1"/>
            <p:nvPr/>
          </p:nvSpPr>
          <p:spPr>
            <a:xfrm>
              <a:off x="6732240" y="3717032"/>
              <a:ext cx="686040" cy="523220"/>
            </a:xfrm>
            <a:prstGeom prst="rect">
              <a:avLst/>
            </a:prstGeom>
            <a:noFill/>
          </p:spPr>
          <p:txBody>
            <a:bodyPr wrap="square" rtlCol="0">
              <a:spAutoFit/>
            </a:bodyPr>
            <a:lstStyle/>
            <a:p>
              <a:r>
                <a:rPr kumimoji="1" lang="en-US" altLang="ja-JP" sz="2800" b="1" dirty="0" smtClean="0"/>
                <a:t>…</a:t>
              </a:r>
              <a:endParaRPr kumimoji="1" lang="ja-JP" altLang="en-US" sz="2800" b="1" dirty="0"/>
            </a:p>
          </p:txBody>
        </p:sp>
      </p:grpSp>
      <p:sp>
        <p:nvSpPr>
          <p:cNvPr id="12" name="テキスト ボックス 11"/>
          <p:cNvSpPr txBox="1"/>
          <p:nvPr/>
        </p:nvSpPr>
        <p:spPr>
          <a:xfrm>
            <a:off x="2807804" y="4683762"/>
            <a:ext cx="946957" cy="307777"/>
          </a:xfrm>
          <a:prstGeom prst="rect">
            <a:avLst/>
          </a:prstGeom>
          <a:noFill/>
        </p:spPr>
        <p:txBody>
          <a:bodyPr wrap="square" rtlCol="0">
            <a:spAutoFit/>
          </a:bodyPr>
          <a:lstStyle/>
          <a:p>
            <a:r>
              <a:rPr kumimoji="1" lang="en-US" altLang="ja-JP" sz="1400" dirty="0" smtClean="0"/>
              <a:t>Case</a:t>
            </a:r>
            <a:r>
              <a:rPr kumimoji="1" lang="ja-JP" altLang="en-US" sz="1400" dirty="0" smtClean="0"/>
              <a:t> </a:t>
            </a:r>
            <a:r>
              <a:rPr kumimoji="1" lang="en-US" altLang="ja-JP" sz="1400" dirty="0" smtClean="0"/>
              <a:t>01</a:t>
            </a:r>
            <a:endParaRPr kumimoji="1" lang="ja-JP" altLang="en-US" sz="1400" dirty="0"/>
          </a:p>
        </p:txBody>
      </p:sp>
      <p:sp>
        <p:nvSpPr>
          <p:cNvPr id="72" name="テキスト ボックス 71"/>
          <p:cNvSpPr txBox="1"/>
          <p:nvPr/>
        </p:nvSpPr>
        <p:spPr>
          <a:xfrm>
            <a:off x="4071692" y="4683761"/>
            <a:ext cx="946957" cy="307777"/>
          </a:xfrm>
          <a:prstGeom prst="rect">
            <a:avLst/>
          </a:prstGeom>
          <a:noFill/>
        </p:spPr>
        <p:txBody>
          <a:bodyPr wrap="square" rtlCol="0">
            <a:spAutoFit/>
          </a:bodyPr>
          <a:lstStyle/>
          <a:p>
            <a:r>
              <a:rPr kumimoji="1" lang="en-US" altLang="ja-JP" sz="1400" dirty="0" smtClean="0"/>
              <a:t>Case</a:t>
            </a:r>
            <a:r>
              <a:rPr kumimoji="1" lang="ja-JP" altLang="en-US" sz="1400" dirty="0" smtClean="0"/>
              <a:t> </a:t>
            </a:r>
            <a:r>
              <a:rPr kumimoji="1" lang="en-US" altLang="ja-JP" sz="1400" dirty="0" smtClean="0"/>
              <a:t>02</a:t>
            </a:r>
            <a:endParaRPr kumimoji="1" lang="ja-JP" altLang="en-US" sz="1400" dirty="0"/>
          </a:p>
        </p:txBody>
      </p:sp>
      <p:grpSp>
        <p:nvGrpSpPr>
          <p:cNvPr id="16" name="グループ化 15"/>
          <p:cNvGrpSpPr/>
          <p:nvPr/>
        </p:nvGrpSpPr>
        <p:grpSpPr>
          <a:xfrm>
            <a:off x="539552" y="2362815"/>
            <a:ext cx="4559710" cy="778868"/>
            <a:chOff x="2475208" y="2362815"/>
            <a:chExt cx="4559710" cy="778868"/>
          </a:xfrm>
        </p:grpSpPr>
        <mc:AlternateContent xmlns:mc="http://schemas.openxmlformats.org/markup-compatibility/2006" xmlns:a14="http://schemas.microsoft.com/office/drawing/2010/main">
          <mc:Choice Requires="a14">
            <p:sp>
              <p:nvSpPr>
                <p:cNvPr id="7" name="テキスト ボックス 6"/>
                <p:cNvSpPr txBox="1"/>
                <p:nvPr/>
              </p:nvSpPr>
              <p:spPr>
                <a:xfrm>
                  <a:off x="2475208" y="2362815"/>
                  <a:ext cx="4559710"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𝑨</m:t>
                        </m:r>
                        <m:r>
                          <a:rPr kumimoji="1" lang="en-US" altLang="ja-JP" b="0" i="1" smtClean="0">
                            <a:latin typeface="Cambria Math" panose="02040503050406030204" pitchFamily="18" charset="0"/>
                          </a:rPr>
                          <m:t>=</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arg</m:t>
                            </m:r>
                          </m:fName>
                          <m:e>
                            <m:r>
                              <m:rPr>
                                <m:sty m:val="p"/>
                              </m:rPr>
                              <a:rPr kumimoji="1" lang="en-US" altLang="ja-JP" b="0" i="0" smtClean="0">
                                <a:latin typeface="Cambria Math" panose="02040503050406030204" pitchFamily="18" charset="0"/>
                              </a:rPr>
                              <m:t>min</m:t>
                            </m:r>
                            <m:nary>
                              <m:naryPr>
                                <m:chr m:val="∑"/>
                                <m:ctrlPr>
                                  <a:rPr kumimoji="1" lang="en-US" altLang="ja-JP" b="0" i="1" smtClean="0">
                                    <a:latin typeface="Cambria Math" panose="02040503050406030204" pitchFamily="18" charset="0"/>
                                  </a:rPr>
                                </m:ctrlPr>
                              </m:naryPr>
                              <m:sub>
                                <m:r>
                                  <m:rPr>
                                    <m:brk m:alnAt="23"/>
                                  </m:rPr>
                                  <a:rPr kumimoji="1" lang="en-US" altLang="ja-JP" b="0" i="1" smtClean="0">
                                    <a:latin typeface="Cambria Math" panose="02040503050406030204" pitchFamily="18" charset="0"/>
                                  </a:rPr>
                                  <m:t>𝑛</m:t>
                                </m:r>
                                <m:r>
                                  <a:rPr kumimoji="1" lang="en-US" altLang="ja-JP" b="0" i="1" smtClean="0">
                                    <a:latin typeface="Cambria Math" panose="02040503050406030204" pitchFamily="18" charset="0"/>
                                  </a:rPr>
                                  <m:t>=1</m:t>
                                </m:r>
                              </m:sub>
                              <m:sup>
                                <m:r>
                                  <a:rPr kumimoji="1" lang="en-US" altLang="ja-JP" b="0" i="1" smtClean="0">
                                    <a:latin typeface="Cambria Math" panose="02040503050406030204" pitchFamily="18" charset="0"/>
                                  </a:rPr>
                                  <m:t>𝑁</m:t>
                                </m:r>
                              </m:sup>
                              <m:e>
                                <m:d>
                                  <m:dPr>
                                    <m:begChr m:val="‖"/>
                                    <m:endChr m:val="‖"/>
                                    <m:ctrlPr>
                                      <a:rPr kumimoji="1" lang="en-US" altLang="ja-JP" b="0" i="1" smtClean="0">
                                        <a:latin typeface="Cambria Math" panose="02040503050406030204" pitchFamily="18" charset="0"/>
                                      </a:rPr>
                                    </m:ctrlPr>
                                  </m:dPr>
                                  <m:e>
                                    <m:d>
                                      <m:dPr>
                                        <m:begChr m:val="{"/>
                                        <m:endChr m:val="}"/>
                                        <m:ctrlPr>
                                          <a:rPr kumimoji="1" lang="en-US" altLang="ja-JP" b="0" i="1" smtClean="0">
                                            <a:latin typeface="Cambria Math" panose="02040503050406030204" pitchFamily="18" charset="0"/>
                                          </a:rPr>
                                        </m:ctrlPr>
                                      </m:dPr>
                                      <m:e>
                                        <m:sSubSup>
                                          <m:sSubSupPr>
                                            <m:ctrlPr>
                                              <a:rPr lang="en-US" altLang="ja-JP" i="1">
                                                <a:latin typeface="Cambria Math" panose="02040503050406030204" pitchFamily="18" charset="0"/>
                                              </a:rPr>
                                            </m:ctrlPr>
                                          </m:sSubSupPr>
                                          <m:e>
                                            <m:r>
                                              <a:rPr lang="en-US" altLang="ja-JP" b="1" i="1">
                                                <a:latin typeface="Cambria Math" panose="02040503050406030204" pitchFamily="18" charset="0"/>
                                              </a:rPr>
                                              <m:t>𝒖</m:t>
                                            </m:r>
                                          </m:e>
                                          <m:sub>
                                            <m:r>
                                              <m:rPr>
                                                <m:sty m:val="p"/>
                                              </m:rPr>
                                              <a:rPr lang="en-US" altLang="ja-JP">
                                                <a:latin typeface="Cambria Math" panose="02040503050406030204" pitchFamily="18" charset="0"/>
                                              </a:rPr>
                                              <m:t>pseudo</m:t>
                                            </m:r>
                                          </m:sub>
                                          <m:sup>
                                            <m:r>
                                              <a:rPr lang="en-US" altLang="ja-JP" i="1">
                                                <a:latin typeface="Cambria Math" panose="02040503050406030204" pitchFamily="18" charset="0"/>
                                              </a:rPr>
                                              <m:t>&lt;</m:t>
                                            </m:r>
                                            <m:r>
                                              <a:rPr lang="en-US" altLang="ja-JP" i="1">
                                                <a:latin typeface="Cambria Math" panose="02040503050406030204" pitchFamily="18" charset="0"/>
                                              </a:rPr>
                                              <m:t>𝑛</m:t>
                                            </m:r>
                                            <m:r>
                                              <a:rPr lang="en-US" altLang="ja-JP" i="1">
                                                <a:latin typeface="Cambria Math" panose="02040503050406030204" pitchFamily="18" charset="0"/>
                                              </a:rPr>
                                              <m:t>&gt;</m:t>
                                            </m:r>
                                          </m:sup>
                                        </m:sSubSup>
                                        <m:r>
                                          <a:rPr lang="en-US" altLang="ja-JP" b="0" i="1" smtClean="0">
                                            <a:latin typeface="Cambria Math" panose="02040503050406030204" pitchFamily="18" charset="0"/>
                                          </a:rPr>
                                          <m:t>;</m:t>
                                        </m:r>
                                        <m:r>
                                          <a:rPr lang="en-US" altLang="ja-JP" b="1" i="1" smtClean="0">
                                            <a:latin typeface="Cambria Math" panose="02040503050406030204" pitchFamily="18" charset="0"/>
                                          </a:rPr>
                                          <m:t>𝑨</m:t>
                                        </m:r>
                                      </m:e>
                                    </m:d>
                                    <m:r>
                                      <a:rPr kumimoji="1" lang="en-US" altLang="ja-JP" b="0" i="1" smtClean="0">
                                        <a:latin typeface="Cambria Math" panose="02040503050406030204" pitchFamily="18" charset="0"/>
                                      </a:rPr>
                                      <m:t>−</m:t>
                                    </m:r>
                                    <m:d>
                                      <m:dPr>
                                        <m:begChr m:val="{"/>
                                        <m:endChr m:val="}"/>
                                        <m:ctrlPr>
                                          <a:rPr kumimoji="1" lang="en-US" altLang="ja-JP" b="0" i="1" smtClean="0">
                                            <a:latin typeface="Cambria Math" panose="02040503050406030204" pitchFamily="18" charset="0"/>
                                          </a:rPr>
                                        </m:ctrlPr>
                                      </m:dPr>
                                      <m:e>
                                        <m:sSubSup>
                                          <m:sSubSupPr>
                                            <m:ctrlPr>
                                              <a:rPr lang="en-US" altLang="ja-JP" i="1">
                                                <a:latin typeface="Cambria Math" panose="02040503050406030204" pitchFamily="18" charset="0"/>
                                              </a:rPr>
                                            </m:ctrlPr>
                                          </m:sSubSupPr>
                                          <m:e>
                                            <m:r>
                                              <a:rPr lang="en-US" altLang="ja-JP" b="1" i="1">
                                                <a:latin typeface="Cambria Math" panose="02040503050406030204" pitchFamily="18" charset="0"/>
                                              </a:rPr>
                                              <m:t>𝒖</m:t>
                                            </m:r>
                                          </m:e>
                                          <m:sub>
                                            <m:r>
                                              <m:rPr>
                                                <m:sty m:val="p"/>
                                              </m:rPr>
                                              <a:rPr lang="en-US" altLang="ja-JP">
                                                <a:latin typeface="Cambria Math" panose="02040503050406030204" pitchFamily="18" charset="0"/>
                                              </a:rPr>
                                              <m:t>measured</m:t>
                                            </m:r>
                                          </m:sub>
                                          <m:sup>
                                            <m:r>
                                              <a:rPr lang="en-US" altLang="ja-JP" i="1">
                                                <a:latin typeface="Cambria Math" panose="02040503050406030204" pitchFamily="18" charset="0"/>
                                              </a:rPr>
                                              <m:t>&lt;</m:t>
                                            </m:r>
                                            <m:r>
                                              <a:rPr lang="en-US" altLang="ja-JP" i="1">
                                                <a:latin typeface="Cambria Math" panose="02040503050406030204" pitchFamily="18" charset="0"/>
                                              </a:rPr>
                                              <m:t>𝑛</m:t>
                                            </m:r>
                                            <m:r>
                                              <a:rPr lang="en-US" altLang="ja-JP" i="1">
                                                <a:latin typeface="Cambria Math" panose="02040503050406030204" pitchFamily="18" charset="0"/>
                                              </a:rPr>
                                              <m:t>&gt;</m:t>
                                            </m:r>
                                          </m:sup>
                                        </m:sSubSup>
                                      </m:e>
                                    </m:d>
                                  </m:e>
                                </m:d>
                              </m:e>
                            </m:nary>
                            <m:r>
                              <a:rPr kumimoji="1" lang="en-US" altLang="ja-JP" b="0" i="1" smtClean="0">
                                <a:latin typeface="Cambria Math" panose="02040503050406030204" pitchFamily="18" charset="0"/>
                              </a:rPr>
                              <m:t>.</m:t>
                            </m:r>
                          </m:e>
                        </m:func>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475208" y="2362815"/>
                  <a:ext cx="4559710" cy="778868"/>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正方形/長方形 12"/>
                <p:cNvSpPr/>
                <p:nvPr/>
              </p:nvSpPr>
              <p:spPr>
                <a:xfrm>
                  <a:off x="3138683" y="2820279"/>
                  <a:ext cx="3529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400" b="1" i="1">
                            <a:latin typeface="Cambria Math" panose="02040503050406030204" pitchFamily="18" charset="0"/>
                          </a:rPr>
                          <m:t>𝑨</m:t>
                        </m:r>
                      </m:oMath>
                    </m:oMathPara>
                  </a14:m>
                  <a:endParaRPr lang="ja-JP" altLang="en-US" sz="1400" dirty="0"/>
                </a:p>
              </p:txBody>
            </p:sp>
          </mc:Choice>
          <mc:Fallback xmlns="">
            <p:sp>
              <p:nvSpPr>
                <p:cNvPr id="13" name="正方形/長方形 12"/>
                <p:cNvSpPr>
                  <a:spLocks noRot="1" noChangeAspect="1" noMove="1" noResize="1" noEditPoints="1" noAdjustHandles="1" noChangeArrowheads="1" noChangeShapeType="1" noTextEdit="1"/>
                </p:cNvSpPr>
                <p:nvPr/>
              </p:nvSpPr>
              <p:spPr>
                <a:xfrm>
                  <a:off x="3138683" y="2820279"/>
                  <a:ext cx="352982" cy="307777"/>
                </a:xfrm>
                <a:prstGeom prst="rect">
                  <a:avLst/>
                </a:prstGeom>
                <a:blipFill rotWithShape="0">
                  <a:blip r:embed="rId8"/>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4" name="テキスト ボックス 13"/>
              <p:cNvSpPr txBox="1"/>
              <p:nvPr/>
            </p:nvSpPr>
            <p:spPr>
              <a:xfrm>
                <a:off x="5527198" y="2528900"/>
                <a:ext cx="3221266" cy="277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i="1" smtClean="0">
                              <a:latin typeface="Cambria Math" panose="02040503050406030204" pitchFamily="18" charset="0"/>
                            </a:rPr>
                          </m:ctrlPr>
                        </m:dPr>
                        <m:e>
                          <m:r>
                            <a:rPr kumimoji="1" lang="en-US" altLang="ja-JP" b="1" i="1" smtClean="0">
                              <a:latin typeface="Cambria Math" panose="02040503050406030204" pitchFamily="18" charset="0"/>
                            </a:rPr>
                            <m:t>𝒖</m:t>
                          </m:r>
                        </m:e>
                      </m:d>
                      <m:r>
                        <a:rPr kumimoji="1" lang="ja-JP" altLang="en-US" b="0" i="1" smtClean="0">
                          <a:latin typeface="Cambria Math" panose="02040503050406030204" pitchFamily="18" charset="0"/>
                        </a:rPr>
                        <m:t>：各</m:t>
                      </m:r>
                      <m:r>
                        <a:rPr lang="ja-JP" altLang="en-US" i="1">
                          <a:latin typeface="Cambria Math" panose="02040503050406030204" pitchFamily="18" charset="0"/>
                        </a:rPr>
                        <m:t>ピクセル</m:t>
                      </m:r>
                      <m:r>
                        <a:rPr lang="ja-JP" altLang="en-US" b="0" i="1" smtClean="0">
                          <a:latin typeface="Cambria Math" panose="02040503050406030204" pitchFamily="18" charset="0"/>
                        </a:rPr>
                        <m:t>を</m:t>
                      </m:r>
                      <m:r>
                        <a:rPr lang="ja-JP" altLang="en-US" i="1">
                          <a:latin typeface="Cambria Math" panose="02040503050406030204" pitchFamily="18" charset="0"/>
                        </a:rPr>
                        <m:t>並べた</m:t>
                      </m:r>
                      <m:r>
                        <a:rPr lang="ja-JP" altLang="en-US" i="1" smtClean="0">
                          <a:latin typeface="Cambria Math" panose="02040503050406030204" pitchFamily="18" charset="0"/>
                        </a:rPr>
                        <m:t>ベクトル</m:t>
                      </m:r>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527198" y="2528900"/>
                <a:ext cx="3221266" cy="277127"/>
              </a:xfrm>
              <a:prstGeom prst="rect">
                <a:avLst/>
              </a:prstGeom>
              <a:blipFill rotWithShape="0">
                <a:blip r:embed="rId9"/>
                <a:stretch>
                  <a:fillRect t="-11111" r="-2083" b="-3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5400092" y="2885790"/>
                <a:ext cx="1989712" cy="276999"/>
              </a:xfrm>
              <a:prstGeom prst="rect">
                <a:avLst/>
              </a:prstGeom>
              <a:noFill/>
            </p:spPr>
            <p:txBody>
              <a:bodyPr wrap="none" lIns="0" tIns="0" rIns="0" bIns="0" rtlCol="0">
                <a:spAutoFit/>
              </a:bodyPr>
              <a:lstStyle/>
              <a:p>
                <a14:m>
                  <m:oMath xmlns:m="http://schemas.openxmlformats.org/officeDocument/2006/math">
                    <m:sSup>
                      <m:sSupPr>
                        <m:ctrlPr>
                          <a:rPr kumimoji="1" lang="en-US" altLang="ja-JP" i="1" smtClean="0">
                            <a:latin typeface="Cambria Math" panose="02040503050406030204" pitchFamily="18" charset="0"/>
                          </a:rPr>
                        </m:ctrlPr>
                      </m:sSupPr>
                      <m:e>
                        <m:r>
                          <a:rPr kumimoji="1" lang="ja-JP" altLang="en-US" b="0" i="1" smtClean="0">
                            <a:latin typeface="Cambria Math" panose="02040503050406030204" pitchFamily="18" charset="0"/>
                          </a:rPr>
                          <m:t>□</m:t>
                        </m:r>
                      </m:e>
                      <m:sup>
                        <m:r>
                          <a:rPr kumimoji="1" lang="en-US" altLang="ja-JP" b="0" i="1" smtClean="0">
                            <a:latin typeface="Cambria Math" panose="02040503050406030204" pitchFamily="18" charset="0"/>
                          </a:rPr>
                          <m:t>&lt;</m:t>
                        </m:r>
                        <m:r>
                          <a:rPr kumimoji="1" lang="en-US" altLang="ja-JP" b="0" i="1" smtClean="0">
                            <a:latin typeface="Cambria Math" panose="02040503050406030204" pitchFamily="18" charset="0"/>
                          </a:rPr>
                          <m:t>𝑛</m:t>
                        </m:r>
                        <m:r>
                          <a:rPr kumimoji="1" lang="en-US" altLang="ja-JP" b="0" i="1" smtClean="0">
                            <a:latin typeface="Cambria Math" panose="02040503050406030204" pitchFamily="18" charset="0"/>
                          </a:rPr>
                          <m:t>&gt;</m:t>
                        </m:r>
                      </m:sup>
                    </m:sSup>
                  </m:oMath>
                </a14:m>
                <a:r>
                  <a:rPr kumimoji="1" lang="ja-JP" altLang="en-US" dirty="0" smtClean="0"/>
                  <a:t>：</a:t>
                </a:r>
                <a:r>
                  <a:rPr lang="en-US" altLang="ja-JP" dirty="0"/>
                  <a:t> </a:t>
                </a:r>
                <a14:m>
                  <m:oMath xmlns:m="http://schemas.openxmlformats.org/officeDocument/2006/math">
                    <m:r>
                      <a:rPr lang="en-US" altLang="ja-JP" i="1">
                        <a:latin typeface="Cambria Math" panose="02040503050406030204" pitchFamily="18" charset="0"/>
                      </a:rPr>
                      <m:t>𝑛</m:t>
                    </m:r>
                  </m:oMath>
                </a14:m>
                <a:r>
                  <a:rPr kumimoji="1" lang="ja-JP" altLang="en-US" dirty="0" smtClean="0"/>
                  <a:t>枚目の画像</a:t>
                </a:r>
                <a:endParaRPr kumimoji="1" lang="ja-JP" altLang="en-US"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5400092" y="2885790"/>
                <a:ext cx="1989712" cy="276999"/>
              </a:xfrm>
              <a:prstGeom prst="rect">
                <a:avLst/>
              </a:prstGeom>
              <a:blipFill rotWithShape="0">
                <a:blip r:embed="rId10"/>
                <a:stretch>
                  <a:fillRect l="-3374" t="-32609" r="-6748" b="-456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5667786" y="2124321"/>
                <a:ext cx="3550972" cy="369332"/>
              </a:xfrm>
              <a:prstGeom prst="rect">
                <a:avLst/>
              </a:prstGeom>
            </p:spPr>
            <p:txBody>
              <a:bodyPr wrap="none">
                <a:spAutoFit/>
              </a:bodyPr>
              <a:lstStyle/>
              <a:p>
                <a14:m>
                  <m:oMath xmlns:m="http://schemas.openxmlformats.org/officeDocument/2006/math">
                    <m:r>
                      <a:rPr lang="en-US" altLang="ja-JP" b="1" i="1">
                        <a:latin typeface="Cambria Math" panose="02040503050406030204" pitchFamily="18" charset="0"/>
                      </a:rPr>
                      <m:t>𝑨</m:t>
                    </m:r>
                  </m:oMath>
                </a14:m>
                <a:r>
                  <a:rPr lang="ja-JP" altLang="en-US" dirty="0" smtClean="0"/>
                  <a:t>：未知パラメータを並べたベクトル</a:t>
                </a:r>
                <a:endParaRPr lang="ja-JP" altLang="en-US"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5667786" y="2124321"/>
                <a:ext cx="3550972" cy="369332"/>
              </a:xfrm>
              <a:prstGeom prst="rect">
                <a:avLst/>
              </a:prstGeom>
              <a:blipFill rotWithShape="0">
                <a:blip r:embed="rId11"/>
                <a:stretch>
                  <a:fillRect t="-11475" r="-1031" b="-213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122025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手法：</a:t>
            </a:r>
            <a:r>
              <a:rPr lang="en-US" altLang="ja-JP" dirty="0">
                <a:solidFill>
                  <a:srgbClr val="008000"/>
                </a:solidFill>
              </a:rPr>
              <a:t> </a:t>
            </a:r>
            <a:r>
              <a:rPr lang="ja-JP" altLang="en-US" dirty="0" smtClean="0"/>
              <a:t>画像復元</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b="1" i="1" u="sng" dirty="0" smtClean="0">
                <a:effectLst>
                  <a:outerShdw blurRad="38100" dist="38100" dir="2700000" algn="tl">
                    <a:srgbClr val="000000">
                      <a:alpha val="43137"/>
                    </a:srgbClr>
                  </a:outerShdw>
                </a:effectLst>
              </a:rPr>
              <a:t>正解画像の復元</a:t>
            </a:r>
            <a:endParaRPr lang="en-US" altLang="ja-JP" dirty="0"/>
          </a:p>
          <a:p>
            <a:pPr marL="0" indent="0">
              <a:buNone/>
            </a:pPr>
            <a:r>
              <a:rPr lang="en-US" altLang="ja-JP" sz="2400" dirty="0" smtClean="0"/>
              <a:t>In</a:t>
            </a:r>
            <a:r>
              <a:rPr lang="ja-JP" altLang="en-US" sz="2400" dirty="0" smtClean="0"/>
              <a:t> </a:t>
            </a:r>
            <a:r>
              <a:rPr lang="en-US" altLang="ja-JP" sz="2400" dirty="0" smtClean="0"/>
              <a:t>vivo</a:t>
            </a:r>
            <a:r>
              <a:rPr lang="ja-JP" altLang="en-US" sz="2400" dirty="0" smtClean="0"/>
              <a:t>計測等で得られた流速画像に対して，以下の最小化問題を解くことで正解流速分布を推定．</a:t>
            </a: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13</a:t>
            </a:fld>
            <a:endParaRPr lang="ja-JP" altLang="en-US" dirty="0"/>
          </a:p>
        </p:txBody>
      </p:sp>
      <p:grpSp>
        <p:nvGrpSpPr>
          <p:cNvPr id="8" name="グループ化 7"/>
          <p:cNvGrpSpPr/>
          <p:nvPr/>
        </p:nvGrpSpPr>
        <p:grpSpPr>
          <a:xfrm>
            <a:off x="1218454" y="2312876"/>
            <a:ext cx="6707092" cy="615553"/>
            <a:chOff x="1511660" y="2406057"/>
            <a:chExt cx="6707092" cy="615553"/>
          </a:xfrm>
        </p:grpSpPr>
        <mc:AlternateContent xmlns:mc="http://schemas.openxmlformats.org/markup-compatibility/2006" xmlns:a14="http://schemas.microsoft.com/office/drawing/2010/main">
          <mc:Choice Requires="a14">
            <p:sp>
              <p:nvSpPr>
                <p:cNvPr id="5" name="テキスト ボックス 4"/>
                <p:cNvSpPr txBox="1"/>
                <p:nvPr/>
              </p:nvSpPr>
              <p:spPr>
                <a:xfrm>
                  <a:off x="1511660" y="2406057"/>
                  <a:ext cx="6707092" cy="4286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2400" i="1" smtClean="0">
                                <a:latin typeface="Cambria Math" panose="02040503050406030204" pitchFamily="18" charset="0"/>
                              </a:rPr>
                            </m:ctrlPr>
                          </m:dPr>
                          <m:e>
                            <m:sSub>
                              <m:sSubPr>
                                <m:ctrlPr>
                                  <a:rPr kumimoji="1" lang="en-US" altLang="ja-JP" sz="2400" i="1" smtClean="0">
                                    <a:latin typeface="Cambria Math" panose="02040503050406030204" pitchFamily="18" charset="0"/>
                                  </a:rPr>
                                </m:ctrlPr>
                              </m:sSubPr>
                              <m:e>
                                <m:r>
                                  <a:rPr kumimoji="1" lang="en-US" altLang="ja-JP" sz="2400" b="1" i="1" smtClean="0">
                                    <a:latin typeface="Cambria Math" panose="02040503050406030204" pitchFamily="18" charset="0"/>
                                  </a:rPr>
                                  <m:t>𝒖</m:t>
                                </m:r>
                              </m:e>
                              <m:sub>
                                <m:r>
                                  <m:rPr>
                                    <m:sty m:val="p"/>
                                  </m:rPr>
                                  <a:rPr kumimoji="1" lang="en-US" altLang="ja-JP" sz="2400" b="0" i="0" smtClean="0">
                                    <a:latin typeface="Cambria Math" panose="02040503050406030204" pitchFamily="18" charset="0"/>
                                  </a:rPr>
                                  <m:t>estimate</m:t>
                                </m:r>
                              </m:sub>
                            </m:sSub>
                          </m:e>
                        </m:d>
                        <m:r>
                          <a:rPr kumimoji="1" lang="en-US" altLang="ja-JP" sz="2400" b="0" i="1" smtClean="0">
                            <a:latin typeface="Cambria Math" panose="02040503050406030204" pitchFamily="18" charset="0"/>
                          </a:rPr>
                          <m:t>=</m:t>
                        </m:r>
                        <m:func>
                          <m:funcPr>
                            <m:ctrlPr>
                              <a:rPr kumimoji="1" lang="en-US" altLang="ja-JP" sz="2400" b="0" i="1" smtClean="0">
                                <a:latin typeface="Cambria Math" panose="02040503050406030204" pitchFamily="18" charset="0"/>
                              </a:rPr>
                            </m:ctrlPr>
                          </m:funcPr>
                          <m:fName>
                            <m:r>
                              <m:rPr>
                                <m:sty m:val="p"/>
                              </m:rPr>
                              <a:rPr kumimoji="1" lang="en-US" altLang="ja-JP" sz="2400" b="0" i="0" smtClean="0">
                                <a:latin typeface="Cambria Math" panose="02040503050406030204" pitchFamily="18" charset="0"/>
                              </a:rPr>
                              <m:t>arg</m:t>
                            </m:r>
                          </m:fName>
                          <m:e>
                            <m:r>
                              <m:rPr>
                                <m:sty m:val="p"/>
                              </m:rPr>
                              <a:rPr kumimoji="1" lang="en-US" altLang="ja-JP" sz="2400" b="0" i="0" smtClean="0">
                                <a:latin typeface="Cambria Math" panose="02040503050406030204" pitchFamily="18" charset="0"/>
                              </a:rPr>
                              <m:t>min</m:t>
                            </m:r>
                          </m:e>
                        </m:func>
                        <m:d>
                          <m:dPr>
                            <m:begChr m:val="‖"/>
                            <m:endChr m:val="‖"/>
                            <m:ctrlPr>
                              <a:rPr kumimoji="1" lang="en-US" altLang="ja-JP" sz="2400" b="0" i="1" smtClean="0">
                                <a:latin typeface="Cambria Math" panose="02040503050406030204" pitchFamily="18" charset="0"/>
                              </a:rPr>
                            </m:ctrlPr>
                          </m:dPr>
                          <m:e>
                            <m:d>
                              <m:dPr>
                                <m:begChr m:val="{"/>
                                <m:endChr m:val="}"/>
                                <m:ctrlPr>
                                  <a:rPr kumimoji="1" lang="en-US" altLang="ja-JP" sz="2400" b="0" i="1" smtClean="0">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b="1" i="1">
                                        <a:latin typeface="Cambria Math" panose="02040503050406030204" pitchFamily="18" charset="0"/>
                                      </a:rPr>
                                      <m:t>𝒖</m:t>
                                    </m:r>
                                  </m:e>
                                  <m:sub>
                                    <m:r>
                                      <m:rPr>
                                        <m:sty m:val="p"/>
                                      </m:rPr>
                                      <a:rPr lang="en-US" altLang="ja-JP" sz="2400">
                                        <a:latin typeface="Cambria Math" panose="02040503050406030204" pitchFamily="18" charset="0"/>
                                      </a:rPr>
                                      <m:t>pseudo</m:t>
                                    </m:r>
                                  </m:sub>
                                </m:sSub>
                                <m:r>
                                  <a:rPr lang="en-US" altLang="ja-JP" sz="2400" b="0" i="1" smtClean="0">
                                    <a:latin typeface="Cambria Math" panose="02040503050406030204" pitchFamily="18" charset="0"/>
                                  </a:rPr>
                                  <m:t>;</m:t>
                                </m:r>
                                <m:r>
                                  <a:rPr lang="en-US" altLang="ja-JP" sz="2400" b="1" i="1" smtClean="0">
                                    <a:latin typeface="Cambria Math" panose="02040503050406030204" pitchFamily="18" charset="0"/>
                                  </a:rPr>
                                  <m:t>𝒖</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1" i="1" smtClean="0">
                                        <a:latin typeface="Cambria Math" panose="02040503050406030204" pitchFamily="18" charset="0"/>
                                      </a:rPr>
                                      <m:t>𝒖</m:t>
                                    </m:r>
                                  </m:e>
                                  <m:sub>
                                    <m:r>
                                      <m:rPr>
                                        <m:sty m:val="p"/>
                                      </m:rPr>
                                      <a:rPr kumimoji="1" lang="en-US" altLang="ja-JP" sz="2400" b="0" i="0" smtClean="0">
                                        <a:latin typeface="Cambria Math" panose="02040503050406030204" pitchFamily="18" charset="0"/>
                                      </a:rPr>
                                      <m:t>measured</m:t>
                                    </m:r>
                                  </m:sub>
                                </m:sSub>
                              </m:e>
                            </m:d>
                          </m:e>
                        </m:d>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511660" y="2406057"/>
                  <a:ext cx="6707092" cy="428643"/>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3635896" y="2775389"/>
                  <a:ext cx="3388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1600" i="1" smtClean="0">
                                <a:latin typeface="Cambria Math" panose="02040503050406030204" pitchFamily="18" charset="0"/>
                              </a:rPr>
                            </m:ctrlPr>
                          </m:dPr>
                          <m:e>
                            <m:r>
                              <a:rPr kumimoji="1" lang="en-US" altLang="ja-JP" sz="1600" b="0" i="1" smtClean="0">
                                <a:latin typeface="Cambria Math" panose="02040503050406030204" pitchFamily="18" charset="0"/>
                              </a:rPr>
                              <m:t>𝑢</m:t>
                            </m:r>
                          </m:e>
                        </m:d>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635896" y="2775389"/>
                  <a:ext cx="338811" cy="246221"/>
                </a:xfrm>
                <a:prstGeom prst="rect">
                  <a:avLst/>
                </a:prstGeom>
                <a:blipFill rotWithShape="0">
                  <a:blip r:embed="rId4"/>
                  <a:stretch>
                    <a:fillRect/>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963914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kumimoji="1" lang="ja-JP" altLang="en-US" sz="3600" dirty="0" smtClean="0"/>
              <a:t>検証実験</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14</a:t>
            </a:fld>
            <a:endParaRPr lang="ja-JP" altLang="en-US" dirty="0"/>
          </a:p>
        </p:txBody>
      </p:sp>
    </p:spTree>
    <p:extLst>
      <p:ext uri="{BB962C8B-B14F-4D97-AF65-F5344CB8AC3E}">
        <p14:creationId xmlns:p14="http://schemas.microsoft.com/office/powerpoint/2010/main" val="1310344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765406"/>
            <a:ext cx="3167879" cy="2254384"/>
          </a:xfrm>
          <a:prstGeom prst="rect">
            <a:avLst/>
          </a:prstGeom>
        </p:spPr>
      </p:pic>
      <p:sp>
        <p:nvSpPr>
          <p:cNvPr id="2" name="タイトル 1"/>
          <p:cNvSpPr>
            <a:spLocks noGrp="1"/>
          </p:cNvSpPr>
          <p:nvPr>
            <p:ph type="title"/>
          </p:nvPr>
        </p:nvSpPr>
        <p:spPr/>
        <p:txBody>
          <a:bodyPr/>
          <a:lstStyle/>
          <a:p>
            <a:r>
              <a:rPr lang="ja-JP" altLang="en-US" dirty="0" smtClean="0"/>
              <a:t>実験概要</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b"/>
              <a:lstStyle/>
              <a:p>
                <a:pPr marL="285750" indent="-285750"/>
                <a:r>
                  <a:rPr lang="ja-JP" altLang="en-US" sz="2400" dirty="0"/>
                  <a:t>円管を流れる</a:t>
                </a:r>
                <a:r>
                  <a:rPr lang="ja-JP" altLang="en-US" sz="2400" dirty="0" smtClean="0"/>
                  <a:t>定常層流</a:t>
                </a:r>
                <a:r>
                  <a:rPr lang="ja-JP" altLang="en-US" sz="2400" dirty="0"/>
                  <a:t>（管ポアズイユ流）を測定</a:t>
                </a:r>
                <a:endParaRPr lang="en-US" altLang="ja-JP" sz="2400" dirty="0"/>
              </a:p>
              <a:p>
                <a14:m>
                  <m:oMath xmlns:m="http://schemas.openxmlformats.org/officeDocument/2006/math">
                    <m:r>
                      <a:rPr lang="ja-JP" altLang="en-US" sz="2400" b="0" i="1" smtClean="0">
                        <a:latin typeface="Cambria Math"/>
                      </a:rPr>
                      <m:t>内径</m:t>
                    </m:r>
                    <m:r>
                      <a:rPr lang="en-US" altLang="ja-JP" sz="2400" b="0" i="1" smtClean="0">
                        <a:latin typeface="Cambria Math"/>
                      </a:rPr>
                      <m:t>𝜙</m:t>
                    </m:r>
                  </m:oMath>
                </a14:m>
                <a:r>
                  <a:rPr lang="en-US" altLang="ja-JP" sz="2400" dirty="0" smtClean="0"/>
                  <a:t>=3.1, 6.5 ,</a:t>
                </a:r>
                <a:r>
                  <a:rPr lang="ja-JP" altLang="en-US" sz="2400" dirty="0" smtClean="0"/>
                  <a:t> </a:t>
                </a:r>
                <a:r>
                  <a:rPr lang="en-US" altLang="ja-JP" sz="2400" dirty="0" smtClean="0"/>
                  <a:t>9.0mm</a:t>
                </a:r>
                <a:r>
                  <a:rPr lang="ja-JP" altLang="en-US" sz="2400" dirty="0" smtClean="0"/>
                  <a:t>の直円管を</a:t>
                </a:r>
                <a:r>
                  <a:rPr lang="ja-JP" altLang="en-US" sz="2400" dirty="0"/>
                  <a:t>使用</a:t>
                </a:r>
                <a:endParaRPr lang="en-US" altLang="ja-JP" sz="2400" dirty="0" smtClean="0"/>
              </a:p>
              <a:p>
                <a:pPr marL="285750" indent="-285750"/>
                <a:r>
                  <a:rPr lang="ja-JP" altLang="en-US" sz="2400" dirty="0"/>
                  <a:t>作動流体</a:t>
                </a:r>
                <a:r>
                  <a:rPr lang="ja-JP" altLang="en-US" sz="2400" dirty="0" smtClean="0"/>
                  <a:t>は質量濃度</a:t>
                </a:r>
                <a:r>
                  <a:rPr lang="en-US" altLang="ja-JP" sz="2400" dirty="0" smtClean="0"/>
                  <a:t>40%</a:t>
                </a:r>
                <a:r>
                  <a:rPr lang="ja-JP" altLang="en-US" sz="2400" dirty="0" smtClean="0"/>
                  <a:t>のグリセリン水溶液（造影剤なし）</a:t>
                </a:r>
                <a:endParaRPr lang="en-US" altLang="ja-JP" dirty="0" smtClean="0"/>
              </a:p>
              <a:p>
                <a:pPr marL="285750" indent="-285750"/>
                <a:r>
                  <a:rPr lang="ja-JP" altLang="en-US" sz="2400" dirty="0" smtClean="0"/>
                  <a:t>正解</a:t>
                </a:r>
                <a:r>
                  <a:rPr lang="ja-JP" altLang="en-US" sz="2400" dirty="0"/>
                  <a:t>流量をコリオリ流量計で</a:t>
                </a:r>
                <a:r>
                  <a:rPr lang="ja-JP" altLang="en-US" sz="2400" dirty="0" smtClean="0"/>
                  <a:t>測定</a:t>
                </a:r>
                <a:endParaRPr lang="en-US" altLang="ja-JP" sz="2400" dirty="0" smtClean="0"/>
              </a:p>
              <a:p>
                <a:pPr marL="285750" indent="-285750"/>
                <a:r>
                  <a:rPr lang="ja-JP" altLang="en-US" sz="2400" dirty="0"/>
                  <a:t>管内</a:t>
                </a:r>
                <a:r>
                  <a:rPr lang="ja-JP" altLang="en-US" sz="2400" dirty="0" smtClean="0"/>
                  <a:t>の流れは体軸（</a:t>
                </a:r>
                <a:r>
                  <a:rPr lang="en-US" altLang="ja-JP" sz="2400" dirty="0" smtClean="0"/>
                  <a:t>HF</a:t>
                </a:r>
                <a:r>
                  <a:rPr lang="ja-JP" altLang="en-US" sz="2400" dirty="0" smtClean="0"/>
                  <a:t>）方向</a:t>
                </a: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4"/>
                <a:stretch>
                  <a:fillRect l="-1975" b="-337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15</a:t>
            </a:fld>
            <a:endParaRPr lang="ja-JP" altLang="en-US" dirty="0"/>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4" y="692696"/>
            <a:ext cx="4578584" cy="3298822"/>
          </a:xfrm>
          <a:prstGeom prst="rect">
            <a:avLst/>
          </a:prstGeom>
        </p:spPr>
      </p:pic>
      <p:cxnSp>
        <p:nvCxnSpPr>
          <p:cNvPr id="14" name="直線コネクタ 13"/>
          <p:cNvCxnSpPr/>
          <p:nvPr/>
        </p:nvCxnSpPr>
        <p:spPr>
          <a:xfrm flipV="1">
            <a:off x="3467595" y="1052736"/>
            <a:ext cx="1624924" cy="1088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5127574" y="3320988"/>
            <a:ext cx="3236785" cy="646331"/>
          </a:xfrm>
          <a:prstGeom prst="rect">
            <a:avLst/>
          </a:prstGeom>
        </p:spPr>
        <p:txBody>
          <a:bodyPr wrap="none">
            <a:spAutoFit/>
          </a:bodyPr>
          <a:lstStyle/>
          <a:p>
            <a:pPr algn="ctr"/>
            <a:r>
              <a:rPr lang="ja-JP" altLang="en-US" dirty="0" smtClean="0">
                <a:solidFill>
                  <a:srgbClr val="FF0000"/>
                </a:solidFill>
              </a:rPr>
              <a:t>薄壁ポリイミド管</a:t>
            </a:r>
            <a:r>
              <a:rPr lang="en-US" altLang="ja-JP" dirty="0" smtClean="0">
                <a:solidFill>
                  <a:srgbClr val="FF0000"/>
                </a:solidFill>
              </a:rPr>
              <a:t>/</a:t>
            </a:r>
            <a:r>
              <a:rPr lang="ja-JP" altLang="en-US" dirty="0" smtClean="0">
                <a:solidFill>
                  <a:srgbClr val="FF0000"/>
                </a:solidFill>
              </a:rPr>
              <a:t>寒天ファントム</a:t>
            </a:r>
            <a:r>
              <a:rPr lang="en-US" altLang="ja-JP" dirty="0">
                <a:solidFill>
                  <a:srgbClr val="FF0000"/>
                </a:solidFill>
              </a:rPr>
              <a:t/>
            </a:r>
            <a:br>
              <a:rPr lang="en-US" altLang="ja-JP" dirty="0">
                <a:solidFill>
                  <a:srgbClr val="FF0000"/>
                </a:solidFill>
              </a:rPr>
            </a:br>
            <a:r>
              <a:rPr lang="en-US" altLang="ja-JP" dirty="0" smtClean="0">
                <a:solidFill>
                  <a:srgbClr val="FF0000"/>
                </a:solidFill>
              </a:rPr>
              <a:t>(</a:t>
            </a:r>
            <a:r>
              <a:rPr lang="ja-JP" altLang="en-US" dirty="0" smtClean="0">
                <a:solidFill>
                  <a:srgbClr val="FF0000"/>
                </a:solidFill>
              </a:rPr>
              <a:t>壁厚さ</a:t>
            </a:r>
            <a:r>
              <a:rPr lang="en-US" altLang="ja-JP" dirty="0" smtClean="0">
                <a:solidFill>
                  <a:srgbClr val="FF0000"/>
                </a:solidFill>
              </a:rPr>
              <a:t>: </a:t>
            </a:r>
            <a:r>
              <a:rPr lang="en-US" altLang="ja-JP" dirty="0">
                <a:solidFill>
                  <a:srgbClr val="FF0000"/>
                </a:solidFill>
              </a:rPr>
              <a:t>0.05 </a:t>
            </a:r>
            <a:r>
              <a:rPr lang="en-US" altLang="ja-JP" dirty="0" smtClean="0">
                <a:solidFill>
                  <a:srgbClr val="FF0000"/>
                </a:solidFill>
              </a:rPr>
              <a:t>mm)</a:t>
            </a:r>
            <a:endParaRPr lang="en-US" altLang="ja-JP" dirty="0">
              <a:solidFill>
                <a:srgbClr val="FF0000"/>
              </a:solidFill>
            </a:endParaRPr>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0485" y="2074616"/>
            <a:ext cx="1640048" cy="1245450"/>
          </a:xfrm>
          <a:prstGeom prst="rect">
            <a:avLst/>
          </a:prstGeom>
        </p:spPr>
      </p:pic>
    </p:spTree>
    <p:extLst>
      <p:ext uri="{BB962C8B-B14F-4D97-AF65-F5344CB8AC3E}">
        <p14:creationId xmlns:p14="http://schemas.microsoft.com/office/powerpoint/2010/main" val="3336320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検証：提案</a:t>
            </a:r>
            <a:r>
              <a:rPr kumimoji="1" lang="en-US" altLang="ja-JP" dirty="0" smtClean="0"/>
              <a:t>PSF</a:t>
            </a:r>
            <a:r>
              <a:rPr lang="ja-JP" altLang="en-US" dirty="0"/>
              <a:t>モデル，画像復元</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b="1" i="1" u="sng" dirty="0" smtClean="0">
                <a:effectLst>
                  <a:outerShdw blurRad="38100" dist="38100" dir="2700000" algn="tl">
                    <a:srgbClr val="000000">
                      <a:alpha val="43137"/>
                    </a:srgbClr>
                  </a:outerShdw>
                </a:effectLst>
              </a:rPr>
              <a:t>提案</a:t>
            </a:r>
            <a:r>
              <a:rPr lang="en-US" altLang="ja-JP" b="1" i="1" u="sng" dirty="0">
                <a:effectLst>
                  <a:outerShdw blurRad="38100" dist="38100" dir="2700000" algn="tl">
                    <a:srgbClr val="000000">
                      <a:alpha val="43137"/>
                    </a:srgbClr>
                  </a:outerShdw>
                </a:effectLst>
              </a:rPr>
              <a:t>PSF</a:t>
            </a:r>
            <a:r>
              <a:rPr lang="ja-JP" altLang="en-US" b="1" i="1" u="sng" dirty="0" smtClean="0">
                <a:effectLst>
                  <a:outerShdw blurRad="38100" dist="38100" dir="2700000" algn="tl">
                    <a:srgbClr val="000000">
                      <a:alpha val="43137"/>
                    </a:srgbClr>
                  </a:outerShdw>
                </a:effectLst>
              </a:rPr>
              <a:t>モデルの検証</a:t>
            </a:r>
            <a:endParaRPr lang="en-US" altLang="ja-JP" dirty="0" smtClean="0"/>
          </a:p>
          <a:p>
            <a:r>
              <a:rPr lang="ja-JP" altLang="en-US" sz="2400" dirty="0" smtClean="0"/>
              <a:t>各径</a:t>
            </a:r>
            <a:r>
              <a:rPr lang="ja-JP" altLang="en-US" sz="2400" smtClean="0"/>
              <a:t>ごとに</a:t>
            </a:r>
            <a:r>
              <a:rPr lang="en-US" altLang="ja-JP" sz="2400" smtClean="0"/>
              <a:t>4</a:t>
            </a:r>
            <a:r>
              <a:rPr lang="ja-JP" altLang="en-US" sz="2400" dirty="0" smtClean="0"/>
              <a:t>枚ずつ計</a:t>
            </a:r>
            <a:r>
              <a:rPr lang="en-US" altLang="ja-JP" sz="2400" dirty="0" smtClean="0"/>
              <a:t>12</a:t>
            </a:r>
            <a:r>
              <a:rPr lang="ja-JP" altLang="en-US" sz="2400" dirty="0" smtClean="0"/>
              <a:t>枚の測定流速画像を</a:t>
            </a:r>
            <a:r>
              <a:rPr lang="ja-JP" altLang="en-US" sz="2400" dirty="0"/>
              <a:t>用いて</a:t>
            </a:r>
            <a:r>
              <a:rPr lang="ja-JP" altLang="en-US" sz="2400" dirty="0" smtClean="0"/>
              <a:t>，</a:t>
            </a:r>
            <a:r>
              <a:rPr lang="en-US" altLang="ja-JP" sz="2400" dirty="0" smtClean="0"/>
              <a:t>PSF</a:t>
            </a:r>
            <a:r>
              <a:rPr lang="ja-JP" altLang="en-US" sz="2400" dirty="0" smtClean="0"/>
              <a:t>のモデルパラメータを同定．</a:t>
            </a:r>
            <a:endParaRPr lang="en-US" altLang="ja-JP" sz="2400" dirty="0" smtClean="0"/>
          </a:p>
          <a:p>
            <a:endParaRPr kumimoji="1" lang="en-US" altLang="ja-JP" sz="2400" dirty="0"/>
          </a:p>
          <a:p>
            <a:endParaRPr lang="en-US" altLang="ja-JP" sz="2400" dirty="0" smtClean="0"/>
          </a:p>
          <a:p>
            <a:endParaRPr kumimoji="1" lang="en-US" altLang="ja-JP" sz="2400" dirty="0"/>
          </a:p>
          <a:p>
            <a:pPr marL="0" indent="0">
              <a:buNone/>
            </a:pPr>
            <a:endParaRPr kumimoji="1" lang="en-US" altLang="ja-JP" sz="2400" dirty="0"/>
          </a:p>
          <a:p>
            <a:pPr marL="0" indent="0">
              <a:buNone/>
            </a:pPr>
            <a:r>
              <a:rPr lang="ja-JP" altLang="en-US" b="1" i="1" u="sng" dirty="0" smtClean="0">
                <a:effectLst>
                  <a:outerShdw blurRad="38100" dist="38100" dir="2700000" algn="tl">
                    <a:srgbClr val="000000">
                      <a:alpha val="43137"/>
                    </a:srgbClr>
                  </a:outerShdw>
                </a:effectLst>
              </a:rPr>
              <a:t>復元画像の検証</a:t>
            </a:r>
            <a:endParaRPr lang="en-US" altLang="ja-JP" dirty="0" smtClean="0"/>
          </a:p>
          <a:p>
            <a:r>
              <a:rPr kumimoji="1" lang="ja-JP" altLang="en-US" sz="2400" dirty="0" smtClean="0"/>
              <a:t>同実験で得られたすべて</a:t>
            </a:r>
            <a:r>
              <a:rPr lang="ja-JP" altLang="en-US" sz="2400" dirty="0"/>
              <a:t>の測定流速画像</a:t>
            </a:r>
            <a:r>
              <a:rPr kumimoji="1" lang="ja-JP" altLang="en-US" sz="2400" dirty="0" smtClean="0"/>
              <a:t>に対して，上記で同定した</a:t>
            </a:r>
            <a:r>
              <a:rPr kumimoji="1" lang="en-US" altLang="ja-JP" sz="2400" dirty="0" smtClean="0"/>
              <a:t>PSF</a:t>
            </a:r>
            <a:r>
              <a:rPr kumimoji="1" lang="ja-JP" altLang="en-US" sz="2400" dirty="0" smtClean="0"/>
              <a:t>による画像復元を行った．</a:t>
            </a: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16</a:t>
            </a:fld>
            <a:endParaRPr lang="ja-JP" altLang="en-US" dirty="0"/>
          </a:p>
        </p:txBody>
      </p:sp>
      <p:grpSp>
        <p:nvGrpSpPr>
          <p:cNvPr id="24" name="グループ化 23"/>
          <p:cNvGrpSpPr/>
          <p:nvPr/>
        </p:nvGrpSpPr>
        <p:grpSpPr>
          <a:xfrm>
            <a:off x="4037625" y="2204864"/>
            <a:ext cx="1525687" cy="1394829"/>
            <a:chOff x="297717" y="2410286"/>
            <a:chExt cx="2522443" cy="2404681"/>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04" y="2410286"/>
              <a:ext cx="1861156" cy="1826530"/>
            </a:xfrm>
            <a:prstGeom prst="rect">
              <a:avLst/>
            </a:prstGeom>
            <a:ln>
              <a:solidFill>
                <a:schemeClr val="bg1"/>
              </a:solidFill>
            </a:ln>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600" y="2603003"/>
              <a:ext cx="1861156" cy="1826530"/>
            </a:xfrm>
            <a:prstGeom prst="rect">
              <a:avLst/>
            </a:prstGeom>
            <a:ln>
              <a:solidFill>
                <a:schemeClr val="bg1"/>
              </a:solidFill>
            </a:ln>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84" y="2795720"/>
              <a:ext cx="1861156" cy="1826530"/>
            </a:xfrm>
            <a:prstGeom prst="rect">
              <a:avLst/>
            </a:prstGeom>
            <a:ln>
              <a:solidFill>
                <a:schemeClr val="bg1"/>
              </a:solidFill>
            </a:ln>
          </p:spPr>
        </p:pic>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7" y="2988437"/>
              <a:ext cx="1861156" cy="1826530"/>
            </a:xfrm>
            <a:prstGeom prst="rect">
              <a:avLst/>
            </a:prstGeom>
            <a:ln>
              <a:solidFill>
                <a:schemeClr val="bg1"/>
              </a:solidFill>
            </a:ln>
          </p:spPr>
        </p:pic>
      </p:grpSp>
      <p:grpSp>
        <p:nvGrpSpPr>
          <p:cNvPr id="23" name="グループ化 22"/>
          <p:cNvGrpSpPr/>
          <p:nvPr/>
        </p:nvGrpSpPr>
        <p:grpSpPr>
          <a:xfrm>
            <a:off x="5487770" y="2205733"/>
            <a:ext cx="1536592" cy="1405363"/>
            <a:chOff x="2842259" y="2408446"/>
            <a:chExt cx="2577254" cy="2421067"/>
          </a:xfrm>
        </p:grpSpPr>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535" y="2408446"/>
              <a:ext cx="1875978" cy="1841076"/>
            </a:xfrm>
            <a:prstGeom prst="rect">
              <a:avLst/>
            </a:prstGeom>
            <a:ln>
              <a:solidFill>
                <a:schemeClr val="bg1"/>
              </a:solidFill>
            </a:ln>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1130" y="2598420"/>
              <a:ext cx="1875978" cy="1841076"/>
            </a:xfrm>
            <a:prstGeom prst="rect">
              <a:avLst/>
            </a:prstGeom>
            <a:ln>
              <a:solidFill>
                <a:schemeClr val="bg1"/>
              </a:solidFill>
            </a:ln>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4775" y="2795720"/>
              <a:ext cx="1875978" cy="1841076"/>
            </a:xfrm>
            <a:prstGeom prst="rect">
              <a:avLst/>
            </a:prstGeom>
            <a:ln>
              <a:solidFill>
                <a:schemeClr val="bg1"/>
              </a:solidFill>
            </a:ln>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259" y="2988437"/>
              <a:ext cx="1875978" cy="1841076"/>
            </a:xfrm>
            <a:prstGeom prst="rect">
              <a:avLst/>
            </a:prstGeom>
            <a:ln>
              <a:solidFill>
                <a:schemeClr val="bg1"/>
              </a:solidFill>
            </a:ln>
          </p:spPr>
        </p:pic>
      </p:grpSp>
      <p:grpSp>
        <p:nvGrpSpPr>
          <p:cNvPr id="22" name="グループ化 21"/>
          <p:cNvGrpSpPr/>
          <p:nvPr/>
        </p:nvGrpSpPr>
        <p:grpSpPr>
          <a:xfrm>
            <a:off x="6978566" y="2190922"/>
            <a:ext cx="1481866" cy="1418098"/>
            <a:chOff x="5846096" y="2247553"/>
            <a:chExt cx="2596849" cy="2406521"/>
          </a:xfrm>
        </p:grpSpPr>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2678" y="2247553"/>
              <a:ext cx="1880267" cy="1845285"/>
            </a:xfrm>
            <a:prstGeom prst="rect">
              <a:avLst/>
            </a:prstGeom>
            <a:ln>
              <a:solidFill>
                <a:schemeClr val="bg1"/>
              </a:solidFill>
            </a:ln>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6723" y="2431667"/>
              <a:ext cx="1880267" cy="1845285"/>
            </a:xfrm>
            <a:prstGeom prst="rect">
              <a:avLst/>
            </a:prstGeom>
            <a:ln>
              <a:solidFill>
                <a:schemeClr val="bg1"/>
              </a:solidFill>
            </a:ln>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360" y="2613306"/>
              <a:ext cx="1880267" cy="1845285"/>
            </a:xfrm>
            <a:prstGeom prst="rect">
              <a:avLst/>
            </a:prstGeom>
            <a:ln>
              <a:solidFill>
                <a:schemeClr val="bg1"/>
              </a:solidFill>
            </a:ln>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6096" y="2808789"/>
              <a:ext cx="1880267" cy="1845285"/>
            </a:xfrm>
            <a:prstGeom prst="rect">
              <a:avLst/>
            </a:prstGeom>
            <a:ln>
              <a:solidFill>
                <a:schemeClr val="bg1"/>
              </a:solidFill>
            </a:ln>
          </p:spPr>
        </p:pic>
      </p:grpSp>
      <p:sp>
        <p:nvSpPr>
          <p:cNvPr id="25" name="テキスト ボックス 24"/>
          <p:cNvSpPr txBox="1"/>
          <p:nvPr/>
        </p:nvSpPr>
        <p:spPr>
          <a:xfrm>
            <a:off x="3995619" y="3707740"/>
            <a:ext cx="1364476" cy="369332"/>
          </a:xfrm>
          <a:prstGeom prst="rect">
            <a:avLst/>
          </a:prstGeom>
          <a:noFill/>
        </p:spPr>
        <p:txBody>
          <a:bodyPr wrap="none" rtlCol="0">
            <a:spAutoFit/>
          </a:bodyPr>
          <a:lstStyle/>
          <a:p>
            <a:r>
              <a:rPr kumimoji="1" lang="en-US" altLang="ja-JP" dirty="0" smtClean="0"/>
              <a:t>3.1mm</a:t>
            </a:r>
            <a:r>
              <a:rPr lang="ja-JP" altLang="en-US" dirty="0"/>
              <a:t> </a:t>
            </a:r>
            <a:r>
              <a:rPr lang="en-US" altLang="ja-JP" dirty="0" smtClean="0"/>
              <a:t>Dia.</a:t>
            </a:r>
            <a:endParaRPr kumimoji="1" lang="ja-JP" altLang="en-US" dirty="0"/>
          </a:p>
        </p:txBody>
      </p:sp>
      <p:sp>
        <p:nvSpPr>
          <p:cNvPr id="26" name="テキスト ボックス 25"/>
          <p:cNvSpPr txBox="1"/>
          <p:nvPr/>
        </p:nvSpPr>
        <p:spPr>
          <a:xfrm>
            <a:off x="5468804" y="3707740"/>
            <a:ext cx="1364476" cy="369332"/>
          </a:xfrm>
          <a:prstGeom prst="rect">
            <a:avLst/>
          </a:prstGeom>
          <a:noFill/>
        </p:spPr>
        <p:txBody>
          <a:bodyPr wrap="none" rtlCol="0">
            <a:spAutoFit/>
          </a:bodyPr>
          <a:lstStyle/>
          <a:p>
            <a:r>
              <a:rPr lang="en-US" altLang="ja-JP" dirty="0"/>
              <a:t>6.5</a:t>
            </a:r>
            <a:r>
              <a:rPr kumimoji="1" lang="en-US" altLang="ja-JP" dirty="0" smtClean="0"/>
              <a:t>mm</a:t>
            </a:r>
            <a:r>
              <a:rPr lang="ja-JP" altLang="en-US" dirty="0" smtClean="0"/>
              <a:t> </a:t>
            </a:r>
            <a:r>
              <a:rPr lang="en-US" altLang="ja-JP" dirty="0" smtClean="0"/>
              <a:t>Dia.</a:t>
            </a:r>
            <a:endParaRPr kumimoji="1" lang="ja-JP" altLang="en-US" dirty="0"/>
          </a:p>
        </p:txBody>
      </p:sp>
      <p:sp>
        <p:nvSpPr>
          <p:cNvPr id="27" name="テキスト ボックス 26"/>
          <p:cNvSpPr txBox="1"/>
          <p:nvPr/>
        </p:nvSpPr>
        <p:spPr>
          <a:xfrm>
            <a:off x="6954152" y="3724560"/>
            <a:ext cx="1364476" cy="369332"/>
          </a:xfrm>
          <a:prstGeom prst="rect">
            <a:avLst/>
          </a:prstGeom>
          <a:noFill/>
        </p:spPr>
        <p:txBody>
          <a:bodyPr wrap="none" rtlCol="0">
            <a:spAutoFit/>
          </a:bodyPr>
          <a:lstStyle/>
          <a:p>
            <a:r>
              <a:rPr kumimoji="1" lang="en-US" altLang="ja-JP" dirty="0" smtClean="0"/>
              <a:t>9.0mm</a:t>
            </a:r>
            <a:r>
              <a:rPr lang="ja-JP" altLang="en-US" dirty="0" smtClean="0"/>
              <a:t> </a:t>
            </a:r>
            <a:r>
              <a:rPr lang="en-US" altLang="ja-JP" dirty="0" smtClean="0"/>
              <a:t>Dia.</a:t>
            </a:r>
            <a:endParaRPr kumimoji="1" lang="ja-JP" altLang="en-US" dirty="0"/>
          </a:p>
        </p:txBody>
      </p:sp>
    </p:spTree>
    <p:extLst>
      <p:ext uri="{BB962C8B-B14F-4D97-AF65-F5344CB8AC3E}">
        <p14:creationId xmlns:p14="http://schemas.microsoft.com/office/powerpoint/2010/main" val="3580027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p:cNvSpPr txBox="1">
            <a:spLocks/>
          </p:cNvSpPr>
          <p:nvPr/>
        </p:nvSpPr>
        <p:spPr>
          <a:xfrm>
            <a:off x="250825" y="623887"/>
            <a:ext cx="8641655" cy="5773737"/>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tx1"/>
              </a:buClr>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endParaRPr lang="en-US" altLang="ja-JP" kern="0" dirty="0" smtClean="0"/>
          </a:p>
          <a:p>
            <a:pPr marL="0" indent="0">
              <a:buNone/>
            </a:pPr>
            <a:endParaRPr lang="en-US" altLang="ja-JP" kern="0" dirty="0"/>
          </a:p>
          <a:p>
            <a:pPr marL="0" indent="0">
              <a:buNone/>
            </a:pPr>
            <a:endParaRPr lang="en-US" altLang="ja-JP" kern="0" dirty="0" smtClean="0"/>
          </a:p>
          <a:p>
            <a:pPr marL="0" indent="0">
              <a:buNone/>
            </a:pPr>
            <a:endParaRPr lang="en-US" altLang="ja-JP" kern="0" dirty="0"/>
          </a:p>
          <a:p>
            <a:pPr marL="0" indent="0">
              <a:buNone/>
            </a:pPr>
            <a:endParaRPr lang="en-US" altLang="ja-JP" kern="0" dirty="0" smtClean="0"/>
          </a:p>
          <a:p>
            <a:pPr marL="0" indent="0">
              <a:buNone/>
            </a:pPr>
            <a:endParaRPr lang="en-US" altLang="ja-JP" kern="0" dirty="0"/>
          </a:p>
          <a:p>
            <a:pPr marL="0" indent="0">
              <a:buNone/>
            </a:pPr>
            <a:endParaRPr lang="en-US" altLang="ja-JP" kern="0" dirty="0" smtClean="0"/>
          </a:p>
          <a:p>
            <a:pPr marL="0" indent="0">
              <a:buNone/>
            </a:pPr>
            <a:endParaRPr lang="en-US" altLang="ja-JP" kern="0" dirty="0"/>
          </a:p>
          <a:p>
            <a:r>
              <a:rPr lang="ja-JP" altLang="en-US" sz="2000" kern="0" dirty="0" smtClean="0"/>
              <a:t>提案した</a:t>
            </a:r>
            <a:r>
              <a:rPr lang="en-US" altLang="ja-JP" sz="2000" kern="0" dirty="0" smtClean="0"/>
              <a:t>PSF</a:t>
            </a:r>
            <a:r>
              <a:rPr lang="ja-JP" altLang="en-US" sz="2000" kern="0" dirty="0"/>
              <a:t>に</a:t>
            </a:r>
            <a:r>
              <a:rPr lang="ja-JP" altLang="en-US" sz="2000" kern="0" dirty="0" smtClean="0"/>
              <a:t>より正解流速分布を劣化させた擬似測定流速分布は何れの管径でも測定流速分布と良く似ている．</a:t>
            </a:r>
            <a:endParaRPr lang="en-US" altLang="ja-JP" sz="2000" kern="0" dirty="0" smtClean="0"/>
          </a:p>
          <a:p>
            <a:r>
              <a:rPr lang="ja-JP" altLang="en-US" sz="2000" kern="0" dirty="0" smtClean="0"/>
              <a:t>両者の流量差は</a:t>
            </a:r>
            <a:r>
              <a:rPr lang="en-US" altLang="ja-JP" sz="2000" kern="0" dirty="0" smtClean="0"/>
              <a:t>2.0%</a:t>
            </a:r>
            <a:r>
              <a:rPr lang="ja-JP" altLang="en-US" sz="2000" kern="0" dirty="0" smtClean="0"/>
              <a:t>以内に収まっており，</a:t>
            </a:r>
            <a:r>
              <a:rPr lang="ja-JP" altLang="en-US" sz="2000" dirty="0"/>
              <a:t>実験結果をよく再現できた</a:t>
            </a:r>
            <a:endParaRPr lang="ja-JP" altLang="en-US" sz="2000" kern="0" dirty="0"/>
          </a:p>
        </p:txBody>
      </p:sp>
      <p:sp>
        <p:nvSpPr>
          <p:cNvPr id="2" name="タイトル 1"/>
          <p:cNvSpPr>
            <a:spLocks noGrp="1"/>
          </p:cNvSpPr>
          <p:nvPr>
            <p:ph type="title"/>
          </p:nvPr>
        </p:nvSpPr>
        <p:spPr/>
        <p:txBody>
          <a:bodyPr/>
          <a:lstStyle/>
          <a:p>
            <a:r>
              <a:rPr kumimoji="1" lang="ja-JP" altLang="en-US" dirty="0" smtClean="0"/>
              <a:t>結果：</a:t>
            </a:r>
            <a:r>
              <a:rPr lang="en-US" altLang="ja-JP" dirty="0"/>
              <a:t> </a:t>
            </a:r>
            <a:r>
              <a:rPr lang="ja-JP" altLang="en-US" dirty="0" smtClean="0"/>
              <a:t>擬似測定流速分布</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17</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56" y="656992"/>
            <a:ext cx="4320001" cy="27000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957" y="656992"/>
            <a:ext cx="4320000" cy="2700000"/>
          </a:xfrm>
          <a:prstGeom prst="rect">
            <a:avLst/>
          </a:prstGeom>
        </p:spPr>
      </p:pic>
      <mc:AlternateContent xmlns:mc="http://schemas.openxmlformats.org/markup-compatibility/2006" xmlns:a14="http://schemas.microsoft.com/office/drawing/2010/main">
        <mc:Choice Requires="a14">
          <p:graphicFrame>
            <p:nvGraphicFramePr>
              <p:cNvPr id="10" name="表 9"/>
              <p:cNvGraphicFramePr>
                <a:graphicFrameLocks noGrp="1"/>
              </p:cNvGraphicFramePr>
              <p:nvPr>
                <p:extLst>
                  <p:ext uri="{D42A27DB-BD31-4B8C-83A1-F6EECF244321}">
                    <p14:modId xmlns:p14="http://schemas.microsoft.com/office/powerpoint/2010/main" val="1363334918"/>
                  </p:ext>
                </p:extLst>
              </p:nvPr>
            </p:nvGraphicFramePr>
            <p:xfrm>
              <a:off x="1331640" y="3753036"/>
              <a:ext cx="6732000" cy="1515174"/>
            </p:xfrm>
            <a:graphic>
              <a:graphicData uri="http://schemas.openxmlformats.org/drawingml/2006/table">
                <a:tbl>
                  <a:tblPr firstRow="1" bandRow="1">
                    <a:tableStyleId>{21E4AEA4-8DFA-4A89-87EB-49C32662AFE0}</a:tableStyleId>
                  </a:tblPr>
                  <a:tblGrid>
                    <a:gridCol w="1620000"/>
                    <a:gridCol w="2088000"/>
                    <a:gridCol w="1836000"/>
                    <a:gridCol w="1188000"/>
                  </a:tblGrid>
                  <a:tr h="370840">
                    <a:tc>
                      <a:txBody>
                        <a:bodyPr/>
                        <a:lstStyle/>
                        <a:p>
                          <a:pPr algn="ctr"/>
                          <a:r>
                            <a:rPr kumimoji="1" lang="en-US" altLang="ja-JP" dirty="0" smtClean="0"/>
                            <a:t>Case</a:t>
                          </a:r>
                          <a:r>
                            <a:rPr kumimoji="1" lang="ja-JP" altLang="en-US" dirty="0" smtClean="0"/>
                            <a:t> </a:t>
                          </a:r>
                          <a:r>
                            <a:rPr kumimoji="1" lang="en-US" altLang="ja-JP" dirty="0" smtClean="0"/>
                            <a:t>name</a:t>
                          </a:r>
                          <a:endParaRPr kumimoji="1" lang="ja-JP" altLang="en-US"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𝑸</m:t>
                                    </m:r>
                                  </m:e>
                                  <m:sub>
                                    <m:r>
                                      <m:rPr>
                                        <m:sty m:val="p"/>
                                      </m:rPr>
                                      <a:rPr kumimoji="1" lang="en-US" altLang="ja-JP" i="1" smtClean="0">
                                        <a:latin typeface="Cambria Math" panose="02040503050406030204" pitchFamily="18" charset="0"/>
                                      </a:rPr>
                                      <m:t>measured</m:t>
                                    </m:r>
                                  </m:sub>
                                </m:sSub>
                                <m:r>
                                  <a:rPr kumimoji="1" lang="en-US" altLang="ja-JP" b="1" i="1" smtClean="0">
                                    <a:latin typeface="Cambria Math" panose="02040503050406030204" pitchFamily="18" charset="0"/>
                                  </a:rPr>
                                  <m:t> (</m:t>
                                </m:r>
                                <m:f>
                                  <m:fPr>
                                    <m:type m:val="lin"/>
                                    <m:ctrlPr>
                                      <a:rPr kumimoji="1" lang="en-US" altLang="ja-JP" b="1" i="1" smtClean="0">
                                        <a:latin typeface="Cambria Math" panose="02040503050406030204" pitchFamily="18" charset="0"/>
                                      </a:rPr>
                                    </m:ctrlPr>
                                  </m:fPr>
                                  <m:num>
                                    <m:sSup>
                                      <m:sSupPr>
                                        <m:ctrlPr>
                                          <a:rPr kumimoji="1" lang="en-US" altLang="ja-JP" b="1" i="1" smtClean="0">
                                            <a:latin typeface="Cambria Math" panose="02040503050406030204" pitchFamily="18" charset="0"/>
                                          </a:rPr>
                                        </m:ctrlPr>
                                      </m:sSupPr>
                                      <m:e>
                                        <m:r>
                                          <a:rPr kumimoji="1" lang="en-US" altLang="ja-JP" b="1" i="0" smtClean="0">
                                            <a:latin typeface="Cambria Math" panose="02040503050406030204" pitchFamily="18" charset="0"/>
                                          </a:rPr>
                                          <m:t>𝐦𝐦</m:t>
                                        </m:r>
                                      </m:e>
                                      <m:sup>
                                        <m:r>
                                          <a:rPr kumimoji="1" lang="en-US" altLang="ja-JP" b="1" i="0" smtClean="0">
                                            <a:latin typeface="Cambria Math" panose="02040503050406030204" pitchFamily="18" charset="0"/>
                                          </a:rPr>
                                          <m:t>𝟑</m:t>
                                        </m:r>
                                      </m:sup>
                                    </m:sSup>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𝑸</m:t>
                                    </m:r>
                                  </m:e>
                                  <m:sub>
                                    <m:r>
                                      <m:rPr>
                                        <m:sty m:val="p"/>
                                      </m:rPr>
                                      <a:rPr kumimoji="1" lang="en-US" altLang="ja-JP" b="1" i="1" smtClean="0">
                                        <a:latin typeface="Cambria Math" panose="02040503050406030204" pitchFamily="18" charset="0"/>
                                      </a:rPr>
                                      <m:t>pseudo</m:t>
                                    </m:r>
                                  </m:sub>
                                </m:sSub>
                                <m:r>
                                  <a:rPr kumimoji="1" lang="en-US" altLang="ja-JP" b="1" i="0" smtClean="0">
                                    <a:latin typeface="Cambria Math" panose="02040503050406030204" pitchFamily="18" charset="0"/>
                                  </a:rPr>
                                  <m:t> </m:t>
                                </m:r>
                                <m:r>
                                  <a:rPr kumimoji="1" lang="en-US" altLang="ja-JP" b="1" i="1" smtClean="0">
                                    <a:latin typeface="Cambria Math" panose="02040503050406030204" pitchFamily="18" charset="0"/>
                                  </a:rPr>
                                  <m:t>(</m:t>
                                </m:r>
                                <m:f>
                                  <m:fPr>
                                    <m:type m:val="lin"/>
                                    <m:ctrlPr>
                                      <a:rPr kumimoji="1" lang="en-US" altLang="ja-JP" b="1" i="1" smtClean="0">
                                        <a:latin typeface="Cambria Math" panose="02040503050406030204" pitchFamily="18" charset="0"/>
                                      </a:rPr>
                                    </m:ctrlPr>
                                  </m:fPr>
                                  <m:num>
                                    <m:sSup>
                                      <m:sSupPr>
                                        <m:ctrlPr>
                                          <a:rPr kumimoji="1" lang="en-US" altLang="ja-JP" b="1" i="1" smtClean="0">
                                            <a:latin typeface="Cambria Math" panose="02040503050406030204" pitchFamily="18" charset="0"/>
                                          </a:rPr>
                                        </m:ctrlPr>
                                      </m:sSupPr>
                                      <m:e>
                                        <m:r>
                                          <a:rPr kumimoji="1" lang="en-US" altLang="ja-JP" b="1" i="0" smtClean="0">
                                            <a:latin typeface="Cambria Math" panose="02040503050406030204" pitchFamily="18" charset="0"/>
                                          </a:rPr>
                                          <m:t>𝐦𝐦</m:t>
                                        </m:r>
                                      </m:e>
                                      <m:sup>
                                        <m:r>
                                          <a:rPr kumimoji="1" lang="en-US" altLang="ja-JP" b="1" i="0" smtClean="0">
                                            <a:latin typeface="Cambria Math" panose="02040503050406030204" pitchFamily="18" charset="0"/>
                                          </a:rPr>
                                          <m:t>𝟑</m:t>
                                        </m:r>
                                      </m:sup>
                                    </m:sSup>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i="0" dirty="0"/>
                        </a:p>
                      </a:txBody>
                      <a:tcPr/>
                    </a:tc>
                    <a:tc>
                      <a:txBody>
                        <a:bodyPr/>
                        <a:lstStyle/>
                        <a:p>
                          <a:pPr algn="ctr"/>
                          <a:r>
                            <a:rPr kumimoji="1" lang="en-US" altLang="ja-JP" dirty="0" smtClean="0"/>
                            <a:t>Error</a:t>
                          </a:r>
                          <a:r>
                            <a:rPr kumimoji="1" lang="en-US" altLang="ja-JP" baseline="0" dirty="0" smtClean="0"/>
                            <a:t> </a:t>
                          </a:r>
                          <a:r>
                            <a:rPr kumimoji="1" lang="en-US" altLang="ja-JP" dirty="0" smtClean="0"/>
                            <a:t>(%)</a:t>
                          </a:r>
                          <a:endParaRPr kumimoji="1" lang="ja-JP" altLang="en-US" dirty="0"/>
                        </a:p>
                      </a:txBody>
                      <a:tcPr/>
                    </a:tc>
                  </a:tr>
                  <a:tr h="370840">
                    <a:tc>
                      <a:txBody>
                        <a:bodyPr/>
                        <a:lstStyle/>
                        <a:p>
                          <a:r>
                            <a:rPr kumimoji="1" lang="en-US" altLang="ja-JP" dirty="0" smtClean="0"/>
                            <a:t>PI/Agar 3.1mm</a:t>
                          </a:r>
                          <a:endParaRPr kumimoji="1" lang="ja-JP" altLang="en-US" dirty="0"/>
                        </a:p>
                      </a:txBody>
                      <a:tcPr/>
                    </a:tc>
                    <a:tc>
                      <a:txBody>
                        <a:bodyPr/>
                        <a:lstStyle/>
                        <a:p>
                          <a:r>
                            <a:rPr kumimoji="1" lang="en-US" altLang="ja-JP" dirty="0" smtClean="0"/>
                            <a:t>3005.38</a:t>
                          </a:r>
                          <a:endParaRPr kumimoji="1" lang="ja-JP" altLang="en-US" dirty="0"/>
                        </a:p>
                      </a:txBody>
                      <a:tcPr/>
                    </a:tc>
                    <a:tc>
                      <a:txBody>
                        <a:bodyPr/>
                        <a:lstStyle/>
                        <a:p>
                          <a:r>
                            <a:rPr kumimoji="1" lang="en-US" altLang="ja-JP" dirty="0" smtClean="0"/>
                            <a:t>3053.57</a:t>
                          </a:r>
                          <a:endParaRPr kumimoji="1" lang="ja-JP" altLang="en-US" dirty="0"/>
                        </a:p>
                      </a:txBody>
                      <a:tcPr/>
                    </a:tc>
                    <a:tc>
                      <a:txBody>
                        <a:bodyPr/>
                        <a:lstStyle/>
                        <a:p>
                          <a:r>
                            <a:rPr kumimoji="1" lang="en-US" altLang="ja-JP" dirty="0" smtClean="0">
                              <a:solidFill>
                                <a:srgbClr val="FF0000"/>
                              </a:solidFill>
                            </a:rPr>
                            <a:t>+1.6</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6.5mm</a:t>
                          </a:r>
                          <a:endParaRPr kumimoji="1" lang="ja-JP" altLang="en-US" dirty="0" smtClean="0"/>
                        </a:p>
                      </a:txBody>
                      <a:tcPr/>
                    </a:tc>
                    <a:tc>
                      <a:txBody>
                        <a:bodyPr/>
                        <a:lstStyle/>
                        <a:p>
                          <a:r>
                            <a:rPr kumimoji="1" lang="en-US" altLang="ja-JP" dirty="0" smtClean="0"/>
                            <a:t>10026.87</a:t>
                          </a:r>
                          <a:endParaRPr kumimoji="1" lang="ja-JP" altLang="en-US" dirty="0"/>
                        </a:p>
                      </a:txBody>
                      <a:tcPr/>
                    </a:tc>
                    <a:tc>
                      <a:txBody>
                        <a:bodyPr/>
                        <a:lstStyle/>
                        <a:p>
                          <a:r>
                            <a:rPr kumimoji="1" lang="en-US" altLang="ja-JP" dirty="0" smtClean="0"/>
                            <a:t>10227.31</a:t>
                          </a:r>
                          <a:endParaRPr kumimoji="1" lang="ja-JP" altLang="en-US" dirty="0"/>
                        </a:p>
                      </a:txBody>
                      <a:tcPr/>
                    </a:tc>
                    <a:tc>
                      <a:txBody>
                        <a:bodyPr/>
                        <a:lstStyle/>
                        <a:p>
                          <a:r>
                            <a:rPr kumimoji="1" lang="en-US" altLang="ja-JP" dirty="0" smtClean="0">
                              <a:solidFill>
                                <a:srgbClr val="FF0000"/>
                              </a:solidFill>
                            </a:rPr>
                            <a:t>+1.9</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9.0mm</a:t>
                          </a:r>
                          <a:endParaRPr kumimoji="1" lang="ja-JP" altLang="en-US" dirty="0" smtClean="0"/>
                        </a:p>
                      </a:txBody>
                      <a:tcPr/>
                    </a:tc>
                    <a:tc>
                      <a:txBody>
                        <a:bodyPr/>
                        <a:lstStyle/>
                        <a:p>
                          <a:r>
                            <a:rPr kumimoji="1" lang="en-US" altLang="ja-JP" dirty="0" smtClean="0"/>
                            <a:t>18787.06</a:t>
                          </a:r>
                          <a:endParaRPr kumimoji="1" lang="ja-JP" altLang="en-US" dirty="0"/>
                        </a:p>
                      </a:txBody>
                      <a:tcPr/>
                    </a:tc>
                    <a:tc>
                      <a:txBody>
                        <a:bodyPr/>
                        <a:lstStyle/>
                        <a:p>
                          <a:r>
                            <a:rPr kumimoji="1" lang="en-US" altLang="ja-JP" dirty="0" smtClean="0"/>
                            <a:t>18756.69</a:t>
                          </a:r>
                          <a:endParaRPr kumimoji="1" lang="ja-JP" altLang="en-US" dirty="0"/>
                        </a:p>
                      </a:txBody>
                      <a:tcPr/>
                    </a:tc>
                    <a:tc>
                      <a:txBody>
                        <a:bodyPr/>
                        <a:lstStyle/>
                        <a:p>
                          <a:r>
                            <a:rPr kumimoji="1" lang="en-US" altLang="ja-JP" dirty="0" smtClean="0">
                              <a:solidFill>
                                <a:srgbClr val="FF0000"/>
                              </a:solidFill>
                            </a:rPr>
                            <a:t>-0.1</a:t>
                          </a:r>
                          <a:endParaRPr kumimoji="1" lang="ja-JP" altLang="en-US" dirty="0">
                            <a:solidFill>
                              <a:srgbClr val="FF0000"/>
                            </a:solidFill>
                          </a:endParaRPr>
                        </a:p>
                      </a:txBody>
                      <a:tcPr/>
                    </a:tc>
                  </a:tr>
                </a:tbl>
              </a:graphicData>
            </a:graphic>
          </p:graphicFrame>
        </mc:Choice>
        <mc:Fallback xmlns="">
          <p:graphicFrame>
            <p:nvGraphicFramePr>
              <p:cNvPr id="10" name="表 9"/>
              <p:cNvGraphicFramePr>
                <a:graphicFrameLocks noGrp="1"/>
              </p:cNvGraphicFramePr>
              <p:nvPr>
                <p:extLst>
                  <p:ext uri="{D42A27DB-BD31-4B8C-83A1-F6EECF244321}">
                    <p14:modId xmlns:p14="http://schemas.microsoft.com/office/powerpoint/2010/main" val="1363334918"/>
                  </p:ext>
                </p:extLst>
              </p:nvPr>
            </p:nvGraphicFramePr>
            <p:xfrm>
              <a:off x="1331640" y="3753036"/>
              <a:ext cx="6732000" cy="1515174"/>
            </p:xfrm>
            <a:graphic>
              <a:graphicData uri="http://schemas.openxmlformats.org/drawingml/2006/table">
                <a:tbl>
                  <a:tblPr firstRow="1" bandRow="1">
                    <a:tableStyleId>{21E4AEA4-8DFA-4A89-87EB-49C32662AFE0}</a:tableStyleId>
                  </a:tblPr>
                  <a:tblGrid>
                    <a:gridCol w="1620000"/>
                    <a:gridCol w="2088000"/>
                    <a:gridCol w="1836000"/>
                    <a:gridCol w="1188000"/>
                  </a:tblGrid>
                  <a:tr h="402654">
                    <a:tc>
                      <a:txBody>
                        <a:bodyPr/>
                        <a:lstStyle/>
                        <a:p>
                          <a:pPr algn="ctr"/>
                          <a:r>
                            <a:rPr kumimoji="1" lang="en-US" altLang="ja-JP" dirty="0" smtClean="0"/>
                            <a:t>Case</a:t>
                          </a:r>
                          <a:r>
                            <a:rPr kumimoji="1" lang="ja-JP" altLang="en-US" dirty="0" smtClean="0"/>
                            <a:t> </a:t>
                          </a:r>
                          <a:r>
                            <a:rPr kumimoji="1" lang="en-US" altLang="ja-JP" dirty="0" smtClean="0"/>
                            <a:t>name</a:t>
                          </a:r>
                          <a:endParaRPr kumimoji="1" lang="ja-JP" altLang="en-US" dirty="0"/>
                        </a:p>
                      </a:txBody>
                      <a:tcPr/>
                    </a:tc>
                    <a:tc>
                      <a:txBody>
                        <a:bodyPr/>
                        <a:lstStyle/>
                        <a:p>
                          <a:endParaRPr lang="ja-JP"/>
                        </a:p>
                      </a:txBody>
                      <a:tcPr>
                        <a:blipFill rotWithShape="0">
                          <a:blip r:embed="rId5"/>
                          <a:stretch>
                            <a:fillRect l="-77843" t="-101515" r="-145773" b="-300000"/>
                          </a:stretch>
                        </a:blipFill>
                      </a:tcPr>
                    </a:tc>
                    <a:tc>
                      <a:txBody>
                        <a:bodyPr/>
                        <a:lstStyle/>
                        <a:p>
                          <a:endParaRPr lang="ja-JP"/>
                        </a:p>
                      </a:txBody>
                      <a:tcPr>
                        <a:blipFill rotWithShape="0">
                          <a:blip r:embed="rId5"/>
                          <a:stretch>
                            <a:fillRect l="-202658" t="-101515" r="-66113" b="-300000"/>
                          </a:stretch>
                        </a:blipFill>
                      </a:tcPr>
                    </a:tc>
                    <a:tc>
                      <a:txBody>
                        <a:bodyPr/>
                        <a:lstStyle/>
                        <a:p>
                          <a:pPr algn="ctr"/>
                          <a:r>
                            <a:rPr kumimoji="1" lang="en-US" altLang="ja-JP" dirty="0" smtClean="0"/>
                            <a:t>Error</a:t>
                          </a:r>
                          <a:r>
                            <a:rPr kumimoji="1" lang="en-US" altLang="ja-JP" baseline="0" dirty="0" smtClean="0"/>
                            <a:t> </a:t>
                          </a:r>
                          <a:r>
                            <a:rPr kumimoji="1" lang="en-US" altLang="ja-JP" dirty="0" smtClean="0"/>
                            <a:t>(%)</a:t>
                          </a:r>
                          <a:endParaRPr kumimoji="1" lang="ja-JP" altLang="en-US" dirty="0"/>
                        </a:p>
                      </a:txBody>
                      <a:tcPr/>
                    </a:tc>
                  </a:tr>
                  <a:tr h="370840">
                    <a:tc>
                      <a:txBody>
                        <a:bodyPr/>
                        <a:lstStyle/>
                        <a:p>
                          <a:r>
                            <a:rPr kumimoji="1" lang="en-US" altLang="ja-JP" dirty="0" smtClean="0"/>
                            <a:t>PI/Agar 3.1mm</a:t>
                          </a:r>
                          <a:endParaRPr kumimoji="1" lang="ja-JP" altLang="en-US" dirty="0"/>
                        </a:p>
                      </a:txBody>
                      <a:tcPr/>
                    </a:tc>
                    <a:tc>
                      <a:txBody>
                        <a:bodyPr/>
                        <a:lstStyle/>
                        <a:p>
                          <a:r>
                            <a:rPr kumimoji="1" lang="en-US" altLang="ja-JP" dirty="0" smtClean="0"/>
                            <a:t>3005.38</a:t>
                          </a:r>
                          <a:endParaRPr kumimoji="1" lang="ja-JP" altLang="en-US" dirty="0"/>
                        </a:p>
                      </a:txBody>
                      <a:tcPr/>
                    </a:tc>
                    <a:tc>
                      <a:txBody>
                        <a:bodyPr/>
                        <a:lstStyle/>
                        <a:p>
                          <a:r>
                            <a:rPr kumimoji="1" lang="en-US" altLang="ja-JP" dirty="0" smtClean="0"/>
                            <a:t>3053.57</a:t>
                          </a:r>
                          <a:endParaRPr kumimoji="1" lang="ja-JP" altLang="en-US" dirty="0"/>
                        </a:p>
                      </a:txBody>
                      <a:tcPr/>
                    </a:tc>
                    <a:tc>
                      <a:txBody>
                        <a:bodyPr/>
                        <a:lstStyle/>
                        <a:p>
                          <a:r>
                            <a:rPr kumimoji="1" lang="en-US" altLang="ja-JP" dirty="0" smtClean="0">
                              <a:solidFill>
                                <a:srgbClr val="FF0000"/>
                              </a:solidFill>
                            </a:rPr>
                            <a:t>+1.6</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6.5mm</a:t>
                          </a:r>
                          <a:endParaRPr kumimoji="1" lang="ja-JP" altLang="en-US" dirty="0" smtClean="0"/>
                        </a:p>
                      </a:txBody>
                      <a:tcPr/>
                    </a:tc>
                    <a:tc>
                      <a:txBody>
                        <a:bodyPr/>
                        <a:lstStyle/>
                        <a:p>
                          <a:r>
                            <a:rPr kumimoji="1" lang="en-US" altLang="ja-JP" dirty="0" smtClean="0"/>
                            <a:t>10026.87</a:t>
                          </a:r>
                          <a:endParaRPr kumimoji="1" lang="ja-JP" altLang="en-US" dirty="0"/>
                        </a:p>
                      </a:txBody>
                      <a:tcPr/>
                    </a:tc>
                    <a:tc>
                      <a:txBody>
                        <a:bodyPr/>
                        <a:lstStyle/>
                        <a:p>
                          <a:r>
                            <a:rPr kumimoji="1" lang="en-US" altLang="ja-JP" dirty="0" smtClean="0"/>
                            <a:t>10227.31</a:t>
                          </a:r>
                          <a:endParaRPr kumimoji="1" lang="ja-JP" altLang="en-US" dirty="0"/>
                        </a:p>
                      </a:txBody>
                      <a:tcPr/>
                    </a:tc>
                    <a:tc>
                      <a:txBody>
                        <a:bodyPr/>
                        <a:lstStyle/>
                        <a:p>
                          <a:r>
                            <a:rPr kumimoji="1" lang="en-US" altLang="ja-JP" dirty="0" smtClean="0">
                              <a:solidFill>
                                <a:srgbClr val="FF0000"/>
                              </a:solidFill>
                            </a:rPr>
                            <a:t>+1.9</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9.0mm</a:t>
                          </a:r>
                          <a:endParaRPr kumimoji="1" lang="ja-JP" altLang="en-US" dirty="0" smtClean="0"/>
                        </a:p>
                      </a:txBody>
                      <a:tcPr/>
                    </a:tc>
                    <a:tc>
                      <a:txBody>
                        <a:bodyPr/>
                        <a:lstStyle/>
                        <a:p>
                          <a:r>
                            <a:rPr kumimoji="1" lang="en-US" altLang="ja-JP" dirty="0" smtClean="0"/>
                            <a:t>18787.06</a:t>
                          </a:r>
                          <a:endParaRPr kumimoji="1" lang="ja-JP" altLang="en-US" dirty="0"/>
                        </a:p>
                      </a:txBody>
                      <a:tcPr/>
                    </a:tc>
                    <a:tc>
                      <a:txBody>
                        <a:bodyPr/>
                        <a:lstStyle/>
                        <a:p>
                          <a:r>
                            <a:rPr kumimoji="1" lang="en-US" altLang="ja-JP" dirty="0" smtClean="0"/>
                            <a:t>18756.69</a:t>
                          </a:r>
                          <a:endParaRPr kumimoji="1" lang="ja-JP" altLang="en-US" dirty="0"/>
                        </a:p>
                      </a:txBody>
                      <a:tcPr/>
                    </a:tc>
                    <a:tc>
                      <a:txBody>
                        <a:bodyPr/>
                        <a:lstStyle/>
                        <a:p>
                          <a:r>
                            <a:rPr kumimoji="1" lang="en-US" altLang="ja-JP" dirty="0" smtClean="0">
                              <a:solidFill>
                                <a:srgbClr val="FF0000"/>
                              </a:solidFill>
                            </a:rPr>
                            <a:t>-0.1</a:t>
                          </a:r>
                          <a:endParaRPr kumimoji="1" lang="ja-JP" altLang="en-US" dirty="0">
                            <a:solidFill>
                              <a:srgbClr val="FF0000"/>
                            </a:solidFill>
                          </a:endParaRPr>
                        </a:p>
                      </a:txBody>
                      <a:tcPr/>
                    </a:tc>
                  </a:tr>
                </a:tbl>
              </a:graphicData>
            </a:graphic>
          </p:graphicFrame>
        </mc:Fallback>
      </mc:AlternateContent>
      <p:sp>
        <p:nvSpPr>
          <p:cNvPr id="11" name="正方形/長方形 10"/>
          <p:cNvSpPr/>
          <p:nvPr/>
        </p:nvSpPr>
        <p:spPr>
          <a:xfrm>
            <a:off x="1663084" y="3347700"/>
            <a:ext cx="1364476" cy="369332"/>
          </a:xfrm>
          <a:prstGeom prst="rect">
            <a:avLst/>
          </a:prstGeom>
        </p:spPr>
        <p:txBody>
          <a:bodyPr wrap="none">
            <a:spAutoFit/>
          </a:bodyPr>
          <a:lstStyle/>
          <a:p>
            <a:r>
              <a:rPr lang="en-US" altLang="ja-JP" dirty="0"/>
              <a:t>3.1mm </a:t>
            </a:r>
            <a:r>
              <a:rPr lang="en-US" altLang="ja-JP" dirty="0" smtClean="0"/>
              <a:t>Dia.</a:t>
            </a:r>
            <a:endParaRPr lang="ja-JP" altLang="en-US" dirty="0"/>
          </a:p>
        </p:txBody>
      </p:sp>
      <p:sp>
        <p:nvSpPr>
          <p:cNvPr id="12" name="正方形/長方形 11"/>
          <p:cNvSpPr/>
          <p:nvPr/>
        </p:nvSpPr>
        <p:spPr>
          <a:xfrm>
            <a:off x="6165157" y="3345802"/>
            <a:ext cx="1300356" cy="369332"/>
          </a:xfrm>
          <a:prstGeom prst="rect">
            <a:avLst/>
          </a:prstGeom>
        </p:spPr>
        <p:txBody>
          <a:bodyPr wrap="none">
            <a:spAutoFit/>
          </a:bodyPr>
          <a:lstStyle/>
          <a:p>
            <a:pPr fontAlgn="auto">
              <a:spcBef>
                <a:spcPts val="0"/>
              </a:spcBef>
              <a:spcAft>
                <a:spcPts val="0"/>
              </a:spcAft>
              <a:defRPr/>
            </a:pPr>
            <a:r>
              <a:rPr lang="en-US" altLang="ja-JP" dirty="0"/>
              <a:t>6.5mm </a:t>
            </a:r>
            <a:r>
              <a:rPr lang="en-US" altLang="ja-JP" dirty="0" err="1"/>
              <a:t>Dia</a:t>
            </a:r>
            <a:endParaRPr lang="ja-JP" altLang="en-US" dirty="0"/>
          </a:p>
        </p:txBody>
      </p:sp>
    </p:spTree>
    <p:extLst>
      <p:ext uri="{BB962C8B-B14F-4D97-AF65-F5344CB8AC3E}">
        <p14:creationId xmlns:p14="http://schemas.microsoft.com/office/powerpoint/2010/main" val="4099980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p:cNvSpPr txBox="1">
            <a:spLocks/>
          </p:cNvSpPr>
          <p:nvPr/>
        </p:nvSpPr>
        <p:spPr>
          <a:xfrm>
            <a:off x="250825" y="623887"/>
            <a:ext cx="8641655" cy="5773737"/>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tx1"/>
              </a:buClr>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endParaRPr lang="en-US" altLang="ja-JP" kern="0" dirty="0" smtClean="0"/>
          </a:p>
          <a:p>
            <a:pPr marL="0" indent="0">
              <a:buNone/>
            </a:pPr>
            <a:endParaRPr lang="en-US" altLang="ja-JP" kern="0" dirty="0"/>
          </a:p>
          <a:p>
            <a:pPr marL="0" indent="0">
              <a:buNone/>
            </a:pPr>
            <a:endParaRPr lang="en-US" altLang="ja-JP" kern="0" dirty="0" smtClean="0"/>
          </a:p>
          <a:p>
            <a:pPr marL="0" indent="0">
              <a:buNone/>
            </a:pPr>
            <a:endParaRPr lang="en-US" altLang="ja-JP" kern="0" dirty="0"/>
          </a:p>
          <a:p>
            <a:pPr marL="0" indent="0">
              <a:buNone/>
            </a:pPr>
            <a:endParaRPr lang="en-US" altLang="ja-JP" kern="0" dirty="0" smtClean="0"/>
          </a:p>
          <a:p>
            <a:pPr marL="0" indent="0">
              <a:buNone/>
            </a:pPr>
            <a:endParaRPr lang="en-US" altLang="ja-JP" kern="0" dirty="0"/>
          </a:p>
          <a:p>
            <a:pPr marL="0" indent="0">
              <a:buNone/>
            </a:pPr>
            <a:endParaRPr lang="en-US" altLang="ja-JP" kern="0" dirty="0" smtClean="0"/>
          </a:p>
          <a:p>
            <a:pPr marL="0" indent="0">
              <a:buNone/>
            </a:pPr>
            <a:endParaRPr lang="en-US" altLang="ja-JP" kern="0" dirty="0"/>
          </a:p>
          <a:p>
            <a:r>
              <a:rPr lang="ja-JP" altLang="en-US" sz="2000" kern="0" dirty="0" smtClean="0"/>
              <a:t>復元した流速分布は管中心でピークが低下しておらず，管壁部での引きずりの影響も抑制することができた．</a:t>
            </a:r>
            <a:endParaRPr lang="en-US" altLang="ja-JP" sz="2000" kern="0" dirty="0" smtClean="0"/>
          </a:p>
          <a:p>
            <a:r>
              <a:rPr lang="ja-JP" altLang="en-US" sz="2000" kern="0" dirty="0" smtClean="0"/>
              <a:t>正解流量と復元画像より得られた流量の差は</a:t>
            </a:r>
            <a:r>
              <a:rPr lang="en-US" altLang="ja-JP" sz="2000" kern="0" dirty="0"/>
              <a:t>2.0%</a:t>
            </a:r>
            <a:r>
              <a:rPr lang="ja-JP" altLang="en-US" sz="2000" kern="0" dirty="0"/>
              <a:t>以内に</a:t>
            </a:r>
            <a:r>
              <a:rPr lang="ja-JP" altLang="en-US" sz="2000" kern="0" dirty="0" smtClean="0"/>
              <a:t>収まった．</a:t>
            </a:r>
            <a:endParaRPr lang="en-US" altLang="ja-JP" sz="2000" kern="0" dirty="0" smtClean="0"/>
          </a:p>
        </p:txBody>
      </p:sp>
      <p:sp>
        <p:nvSpPr>
          <p:cNvPr id="2" name="タイトル 1"/>
          <p:cNvSpPr>
            <a:spLocks noGrp="1"/>
          </p:cNvSpPr>
          <p:nvPr>
            <p:ph type="title"/>
          </p:nvPr>
        </p:nvSpPr>
        <p:spPr/>
        <p:txBody>
          <a:bodyPr/>
          <a:lstStyle/>
          <a:p>
            <a:r>
              <a:rPr kumimoji="1" lang="ja-JP" altLang="en-US" dirty="0" smtClean="0"/>
              <a:t>結果：復元流速分布</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18</a:t>
            </a:fld>
            <a:endParaRPr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99" y="657225"/>
            <a:ext cx="4320001" cy="270000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415" y="657225"/>
            <a:ext cx="4320001" cy="2700000"/>
          </a:xfrm>
          <a:prstGeom prst="rect">
            <a:avLst/>
          </a:prstGeom>
        </p:spPr>
      </p:pic>
      <p:sp>
        <p:nvSpPr>
          <p:cNvPr id="7" name="正方形/長方形 6"/>
          <p:cNvSpPr/>
          <p:nvPr/>
        </p:nvSpPr>
        <p:spPr>
          <a:xfrm>
            <a:off x="1663084" y="3347700"/>
            <a:ext cx="1364476" cy="369332"/>
          </a:xfrm>
          <a:prstGeom prst="rect">
            <a:avLst/>
          </a:prstGeom>
        </p:spPr>
        <p:txBody>
          <a:bodyPr wrap="none">
            <a:spAutoFit/>
          </a:bodyPr>
          <a:lstStyle/>
          <a:p>
            <a:r>
              <a:rPr lang="en-US" altLang="ja-JP" dirty="0"/>
              <a:t>3.1mm </a:t>
            </a:r>
            <a:r>
              <a:rPr lang="en-US" altLang="ja-JP" dirty="0" smtClean="0"/>
              <a:t>Dia.</a:t>
            </a:r>
            <a:endParaRPr lang="ja-JP" altLang="en-US" dirty="0"/>
          </a:p>
        </p:txBody>
      </p:sp>
      <p:sp>
        <p:nvSpPr>
          <p:cNvPr id="8" name="正方形/長方形 7"/>
          <p:cNvSpPr/>
          <p:nvPr/>
        </p:nvSpPr>
        <p:spPr>
          <a:xfrm>
            <a:off x="6165157" y="3345802"/>
            <a:ext cx="1364476" cy="369332"/>
          </a:xfrm>
          <a:prstGeom prst="rect">
            <a:avLst/>
          </a:prstGeom>
        </p:spPr>
        <p:txBody>
          <a:bodyPr wrap="none">
            <a:spAutoFit/>
          </a:bodyPr>
          <a:lstStyle/>
          <a:p>
            <a:pPr fontAlgn="auto">
              <a:spcBef>
                <a:spcPts val="0"/>
              </a:spcBef>
              <a:spcAft>
                <a:spcPts val="0"/>
              </a:spcAft>
              <a:defRPr/>
            </a:pPr>
            <a:r>
              <a:rPr lang="en-US" altLang="ja-JP" dirty="0"/>
              <a:t>6.5mm </a:t>
            </a:r>
            <a:r>
              <a:rPr lang="en-US" altLang="ja-JP" dirty="0" smtClean="0"/>
              <a:t>Dia.</a:t>
            </a:r>
            <a:endParaRPr lang="ja-JP" altLang="en-US" dirty="0"/>
          </a:p>
        </p:txBody>
      </p:sp>
      <mc:AlternateContent xmlns:mc="http://schemas.openxmlformats.org/markup-compatibility/2006" xmlns:a14="http://schemas.microsoft.com/office/drawing/2010/main">
        <mc:Choice Requires="a14">
          <p:graphicFrame>
            <p:nvGraphicFramePr>
              <p:cNvPr id="9" name="表 8"/>
              <p:cNvGraphicFramePr>
                <a:graphicFrameLocks noGrp="1"/>
              </p:cNvGraphicFramePr>
              <p:nvPr>
                <p:extLst>
                  <p:ext uri="{D42A27DB-BD31-4B8C-83A1-F6EECF244321}">
                    <p14:modId xmlns:p14="http://schemas.microsoft.com/office/powerpoint/2010/main" val="668891990"/>
                  </p:ext>
                </p:extLst>
              </p:nvPr>
            </p:nvGraphicFramePr>
            <p:xfrm>
              <a:off x="1331640" y="3753036"/>
              <a:ext cx="6732000" cy="1508520"/>
            </p:xfrm>
            <a:graphic>
              <a:graphicData uri="http://schemas.openxmlformats.org/drawingml/2006/table">
                <a:tbl>
                  <a:tblPr firstRow="1" bandRow="1">
                    <a:tableStyleId>{21E4AEA4-8DFA-4A89-87EB-49C32662AFE0}</a:tableStyleId>
                  </a:tblPr>
                  <a:tblGrid>
                    <a:gridCol w="1620000"/>
                    <a:gridCol w="1908000"/>
                    <a:gridCol w="2016000"/>
                    <a:gridCol w="1188000"/>
                  </a:tblGrid>
                  <a:tr h="396000">
                    <a:tc>
                      <a:txBody>
                        <a:bodyPr/>
                        <a:lstStyle/>
                        <a:p>
                          <a:pPr algn="ctr"/>
                          <a:r>
                            <a:rPr kumimoji="1" lang="en-US" altLang="ja-JP" dirty="0" smtClean="0"/>
                            <a:t>Case</a:t>
                          </a:r>
                          <a:r>
                            <a:rPr kumimoji="1" lang="ja-JP" altLang="en-US" dirty="0" smtClean="0"/>
                            <a:t> </a:t>
                          </a:r>
                          <a:r>
                            <a:rPr kumimoji="1" lang="en-US" altLang="ja-JP" dirty="0" smtClean="0"/>
                            <a:t>name</a:t>
                          </a:r>
                          <a:endParaRPr kumimoji="1" lang="ja-JP" altLang="en-US"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𝑸</m:t>
                                    </m:r>
                                  </m:e>
                                  <m:sub>
                                    <m:r>
                                      <a:rPr kumimoji="1" lang="en-US" altLang="ja-JP" b="1" i="1" smtClean="0">
                                        <a:latin typeface="Cambria Math" panose="02040503050406030204" pitchFamily="18" charset="0"/>
                                      </a:rPr>
                                      <m:t>𝒆𝒙𝒂𝒄𝒕</m:t>
                                    </m:r>
                                  </m:sub>
                                </m:sSub>
                                <m:r>
                                  <a:rPr kumimoji="1" lang="en-US" altLang="ja-JP" b="1" i="1" smtClean="0">
                                    <a:latin typeface="Cambria Math" panose="02040503050406030204" pitchFamily="18" charset="0"/>
                                  </a:rPr>
                                  <m:t> (</m:t>
                                </m:r>
                                <m:f>
                                  <m:fPr>
                                    <m:type m:val="lin"/>
                                    <m:ctrlPr>
                                      <a:rPr kumimoji="1" lang="en-US" altLang="ja-JP" b="1" i="1" smtClean="0">
                                        <a:latin typeface="Cambria Math" panose="02040503050406030204" pitchFamily="18" charset="0"/>
                                      </a:rPr>
                                    </m:ctrlPr>
                                  </m:fPr>
                                  <m:num>
                                    <m:sSup>
                                      <m:sSupPr>
                                        <m:ctrlPr>
                                          <a:rPr kumimoji="1" lang="en-US" altLang="ja-JP" b="1" i="1" smtClean="0">
                                            <a:latin typeface="Cambria Math" panose="02040503050406030204" pitchFamily="18" charset="0"/>
                                          </a:rPr>
                                        </m:ctrlPr>
                                      </m:sSupPr>
                                      <m:e>
                                        <m:r>
                                          <a:rPr kumimoji="1" lang="en-US" altLang="ja-JP" b="1" i="0" smtClean="0">
                                            <a:latin typeface="Cambria Math" panose="02040503050406030204" pitchFamily="18" charset="0"/>
                                          </a:rPr>
                                          <m:t>𝐦𝐦</m:t>
                                        </m:r>
                                      </m:e>
                                      <m:sup>
                                        <m:r>
                                          <a:rPr kumimoji="1" lang="en-US" altLang="ja-JP" b="1" i="0" smtClean="0">
                                            <a:latin typeface="Cambria Math" panose="02040503050406030204" pitchFamily="18" charset="0"/>
                                          </a:rPr>
                                          <m:t>𝟑</m:t>
                                        </m:r>
                                      </m:sup>
                                    </m:sSup>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𝑸</m:t>
                                    </m:r>
                                  </m:e>
                                  <m:sub>
                                    <m:r>
                                      <a:rPr kumimoji="1" lang="en-US" altLang="ja-JP" b="1" i="1" smtClean="0">
                                        <a:latin typeface="Cambria Math" panose="02040503050406030204" pitchFamily="18" charset="0"/>
                                      </a:rPr>
                                      <m:t>𝒆𝒔𝒕𝒊𝒎𝒂𝒕𝒆</m:t>
                                    </m:r>
                                  </m:sub>
                                </m:sSub>
                                <m:r>
                                  <a:rPr kumimoji="1" lang="en-US" altLang="ja-JP" b="1" i="0" smtClean="0">
                                    <a:latin typeface="Cambria Math" panose="02040503050406030204" pitchFamily="18" charset="0"/>
                                  </a:rPr>
                                  <m:t> </m:t>
                                </m:r>
                                <m:r>
                                  <a:rPr kumimoji="1" lang="en-US" altLang="ja-JP" b="1" i="1" smtClean="0">
                                    <a:latin typeface="Cambria Math" panose="02040503050406030204" pitchFamily="18" charset="0"/>
                                  </a:rPr>
                                  <m:t>(</m:t>
                                </m:r>
                                <m:f>
                                  <m:fPr>
                                    <m:type m:val="lin"/>
                                    <m:ctrlPr>
                                      <a:rPr kumimoji="1" lang="en-US" altLang="ja-JP" b="1" i="1" smtClean="0">
                                        <a:latin typeface="Cambria Math" panose="02040503050406030204" pitchFamily="18" charset="0"/>
                                      </a:rPr>
                                    </m:ctrlPr>
                                  </m:fPr>
                                  <m:num>
                                    <m:sSup>
                                      <m:sSupPr>
                                        <m:ctrlPr>
                                          <a:rPr kumimoji="1" lang="en-US" altLang="ja-JP" b="1" i="1" smtClean="0">
                                            <a:latin typeface="Cambria Math" panose="02040503050406030204" pitchFamily="18" charset="0"/>
                                          </a:rPr>
                                        </m:ctrlPr>
                                      </m:sSupPr>
                                      <m:e>
                                        <m:r>
                                          <a:rPr kumimoji="1" lang="en-US" altLang="ja-JP" b="1" i="0" smtClean="0">
                                            <a:latin typeface="Cambria Math" panose="02040503050406030204" pitchFamily="18" charset="0"/>
                                          </a:rPr>
                                          <m:t>𝐦𝐦</m:t>
                                        </m:r>
                                      </m:e>
                                      <m:sup>
                                        <m:r>
                                          <a:rPr kumimoji="1" lang="en-US" altLang="ja-JP" b="1" i="0" smtClean="0">
                                            <a:latin typeface="Cambria Math" panose="02040503050406030204" pitchFamily="18" charset="0"/>
                                          </a:rPr>
                                          <m:t>𝟑</m:t>
                                        </m:r>
                                      </m:sup>
                                    </m:sSup>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i="0" dirty="0"/>
                        </a:p>
                      </a:txBody>
                      <a:tcPr/>
                    </a:tc>
                    <a:tc>
                      <a:txBody>
                        <a:bodyPr/>
                        <a:lstStyle/>
                        <a:p>
                          <a:pPr algn="ctr"/>
                          <a:r>
                            <a:rPr kumimoji="1" lang="en-US" altLang="ja-JP" dirty="0" smtClean="0"/>
                            <a:t>Error</a:t>
                          </a:r>
                          <a:r>
                            <a:rPr kumimoji="1" lang="en-US" altLang="ja-JP" baseline="0" dirty="0" smtClean="0"/>
                            <a:t> </a:t>
                          </a:r>
                          <a:r>
                            <a:rPr kumimoji="1" lang="en-US" altLang="ja-JP" dirty="0" smtClean="0"/>
                            <a:t>(%)</a:t>
                          </a:r>
                          <a:endParaRPr kumimoji="1" lang="ja-JP" altLang="en-US" dirty="0"/>
                        </a:p>
                      </a:txBody>
                      <a:tcPr/>
                    </a:tc>
                  </a:tr>
                  <a:tr h="370840">
                    <a:tc>
                      <a:txBody>
                        <a:bodyPr/>
                        <a:lstStyle/>
                        <a:p>
                          <a:r>
                            <a:rPr kumimoji="1" lang="en-US" altLang="ja-JP" dirty="0" smtClean="0"/>
                            <a:t>PI/Agar 3.1mm</a:t>
                          </a:r>
                          <a:endParaRPr kumimoji="1" lang="ja-JP" altLang="en-US" dirty="0"/>
                        </a:p>
                      </a:txBody>
                      <a:tcPr/>
                    </a:tc>
                    <a:tc>
                      <a:txBody>
                        <a:bodyPr/>
                        <a:lstStyle/>
                        <a:p>
                          <a:r>
                            <a:rPr kumimoji="1" lang="en-US" altLang="ja-JP" dirty="0" smtClean="0"/>
                            <a:t>2495.0</a:t>
                          </a:r>
                          <a:endParaRPr kumimoji="1" lang="ja-JP" altLang="en-US" dirty="0"/>
                        </a:p>
                      </a:txBody>
                      <a:tcPr/>
                    </a:tc>
                    <a:tc>
                      <a:txBody>
                        <a:bodyPr/>
                        <a:lstStyle/>
                        <a:p>
                          <a:r>
                            <a:rPr kumimoji="1" lang="en-US" altLang="ja-JP" dirty="0" smtClean="0"/>
                            <a:t>2541.29</a:t>
                          </a:r>
                          <a:endParaRPr kumimoji="1" lang="ja-JP" altLang="en-US" dirty="0"/>
                        </a:p>
                      </a:txBody>
                      <a:tcPr/>
                    </a:tc>
                    <a:tc>
                      <a:txBody>
                        <a:bodyPr/>
                        <a:lstStyle/>
                        <a:p>
                          <a:r>
                            <a:rPr kumimoji="1" lang="en-US" altLang="ja-JP" dirty="0" smtClean="0">
                              <a:solidFill>
                                <a:srgbClr val="FF0000"/>
                              </a:solidFill>
                            </a:rPr>
                            <a:t>+1.9</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6.5mm</a:t>
                          </a:r>
                          <a:endParaRPr kumimoji="1" lang="ja-JP" altLang="en-US" dirty="0" smtClean="0"/>
                        </a:p>
                      </a:txBody>
                      <a:tcPr/>
                    </a:tc>
                    <a:tc>
                      <a:txBody>
                        <a:bodyPr/>
                        <a:lstStyle/>
                        <a:p>
                          <a:r>
                            <a:rPr kumimoji="1" lang="en-US" altLang="ja-JP" dirty="0" smtClean="0"/>
                            <a:t>10068.0</a:t>
                          </a:r>
                          <a:endParaRPr kumimoji="1" lang="ja-JP" altLang="en-US" dirty="0"/>
                        </a:p>
                      </a:txBody>
                      <a:tcPr/>
                    </a:tc>
                    <a:tc>
                      <a:txBody>
                        <a:bodyPr/>
                        <a:lstStyle/>
                        <a:p>
                          <a:r>
                            <a:rPr kumimoji="1" lang="en-US" altLang="ja-JP" dirty="0" smtClean="0"/>
                            <a:t>9872.93</a:t>
                          </a:r>
                          <a:endParaRPr kumimoji="1" lang="ja-JP" altLang="en-US" dirty="0"/>
                        </a:p>
                      </a:txBody>
                      <a:tcPr/>
                    </a:tc>
                    <a:tc>
                      <a:txBody>
                        <a:bodyPr/>
                        <a:lstStyle/>
                        <a:p>
                          <a:r>
                            <a:rPr kumimoji="1" lang="en-US" altLang="ja-JP" dirty="0" smtClean="0">
                              <a:solidFill>
                                <a:srgbClr val="FF0000"/>
                              </a:solidFill>
                            </a:rPr>
                            <a:t>-1.9</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9.0mm</a:t>
                          </a:r>
                          <a:endParaRPr kumimoji="1" lang="ja-JP" altLang="en-US" dirty="0" smtClean="0"/>
                        </a:p>
                      </a:txBody>
                      <a:tcPr/>
                    </a:tc>
                    <a:tc>
                      <a:txBody>
                        <a:bodyPr/>
                        <a:lstStyle/>
                        <a:p>
                          <a:r>
                            <a:rPr kumimoji="1" lang="en-US" altLang="ja-JP" dirty="0" smtClean="0"/>
                            <a:t>19280.0</a:t>
                          </a:r>
                          <a:endParaRPr kumimoji="1" lang="ja-JP" altLang="en-US" dirty="0"/>
                        </a:p>
                      </a:txBody>
                      <a:tcPr/>
                    </a:tc>
                    <a:tc>
                      <a:txBody>
                        <a:bodyPr/>
                        <a:lstStyle/>
                        <a:p>
                          <a:r>
                            <a:rPr kumimoji="1" lang="en-US" altLang="ja-JP" dirty="0" smtClean="0"/>
                            <a:t>19181.92</a:t>
                          </a:r>
                          <a:endParaRPr kumimoji="1" lang="ja-JP" altLang="en-US" dirty="0"/>
                        </a:p>
                      </a:txBody>
                      <a:tcPr/>
                    </a:tc>
                    <a:tc>
                      <a:txBody>
                        <a:bodyPr/>
                        <a:lstStyle/>
                        <a:p>
                          <a:r>
                            <a:rPr kumimoji="1" lang="en-US" altLang="ja-JP" dirty="0" smtClean="0">
                              <a:solidFill>
                                <a:srgbClr val="FF0000"/>
                              </a:solidFill>
                            </a:rPr>
                            <a:t>-0.5</a:t>
                          </a:r>
                          <a:endParaRPr kumimoji="1" lang="ja-JP" altLang="en-US" dirty="0">
                            <a:solidFill>
                              <a:srgbClr val="FF0000"/>
                            </a:solidFill>
                          </a:endParaRPr>
                        </a:p>
                      </a:txBody>
                      <a:tcPr/>
                    </a:tc>
                  </a:tr>
                </a:tbl>
              </a:graphicData>
            </a:graphic>
          </p:graphicFrame>
        </mc:Choice>
        <mc:Fallback xmlns="">
          <p:graphicFrame>
            <p:nvGraphicFramePr>
              <p:cNvPr id="9" name="表 8"/>
              <p:cNvGraphicFramePr>
                <a:graphicFrameLocks noGrp="1"/>
              </p:cNvGraphicFramePr>
              <p:nvPr>
                <p:extLst>
                  <p:ext uri="{D42A27DB-BD31-4B8C-83A1-F6EECF244321}">
                    <p14:modId xmlns:p14="http://schemas.microsoft.com/office/powerpoint/2010/main" val="668891990"/>
                  </p:ext>
                </p:extLst>
              </p:nvPr>
            </p:nvGraphicFramePr>
            <p:xfrm>
              <a:off x="1331640" y="3753036"/>
              <a:ext cx="6732000" cy="1508520"/>
            </p:xfrm>
            <a:graphic>
              <a:graphicData uri="http://schemas.openxmlformats.org/drawingml/2006/table">
                <a:tbl>
                  <a:tblPr firstRow="1" bandRow="1">
                    <a:tableStyleId>{21E4AEA4-8DFA-4A89-87EB-49C32662AFE0}</a:tableStyleId>
                  </a:tblPr>
                  <a:tblGrid>
                    <a:gridCol w="1620000"/>
                    <a:gridCol w="1908000"/>
                    <a:gridCol w="2016000"/>
                    <a:gridCol w="1188000"/>
                  </a:tblGrid>
                  <a:tr h="396000">
                    <a:tc>
                      <a:txBody>
                        <a:bodyPr/>
                        <a:lstStyle/>
                        <a:p>
                          <a:pPr algn="ctr"/>
                          <a:r>
                            <a:rPr kumimoji="1" lang="en-US" altLang="ja-JP" dirty="0" smtClean="0"/>
                            <a:t>Case</a:t>
                          </a:r>
                          <a:r>
                            <a:rPr kumimoji="1" lang="ja-JP" altLang="en-US" dirty="0" smtClean="0"/>
                            <a:t> </a:t>
                          </a:r>
                          <a:r>
                            <a:rPr kumimoji="1" lang="en-US" altLang="ja-JP" dirty="0" smtClean="0"/>
                            <a:t>name</a:t>
                          </a:r>
                          <a:endParaRPr kumimoji="1" lang="ja-JP" altLang="en-US" dirty="0"/>
                        </a:p>
                      </a:txBody>
                      <a:tcPr/>
                    </a:tc>
                    <a:tc>
                      <a:txBody>
                        <a:bodyPr/>
                        <a:lstStyle/>
                        <a:p>
                          <a:endParaRPr lang="ja-JP"/>
                        </a:p>
                      </a:txBody>
                      <a:tcPr>
                        <a:blipFill rotWithShape="0">
                          <a:blip r:embed="rId5"/>
                          <a:stretch>
                            <a:fillRect l="-85304" t="-103077" r="-169329" b="-304615"/>
                          </a:stretch>
                        </a:blipFill>
                      </a:tcPr>
                    </a:tc>
                    <a:tc>
                      <a:txBody>
                        <a:bodyPr/>
                        <a:lstStyle/>
                        <a:p>
                          <a:endParaRPr lang="ja-JP"/>
                        </a:p>
                      </a:txBody>
                      <a:tcPr>
                        <a:blipFill rotWithShape="0">
                          <a:blip r:embed="rId5"/>
                          <a:stretch>
                            <a:fillRect l="-175227" t="-103077" r="-60121" b="-304615"/>
                          </a:stretch>
                        </a:blipFill>
                      </a:tcPr>
                    </a:tc>
                    <a:tc>
                      <a:txBody>
                        <a:bodyPr/>
                        <a:lstStyle/>
                        <a:p>
                          <a:pPr algn="ctr"/>
                          <a:r>
                            <a:rPr kumimoji="1" lang="en-US" altLang="ja-JP" dirty="0" smtClean="0"/>
                            <a:t>Error</a:t>
                          </a:r>
                          <a:r>
                            <a:rPr kumimoji="1" lang="en-US" altLang="ja-JP" baseline="0" dirty="0" smtClean="0"/>
                            <a:t> </a:t>
                          </a:r>
                          <a:r>
                            <a:rPr kumimoji="1" lang="en-US" altLang="ja-JP" dirty="0" smtClean="0"/>
                            <a:t>(%)</a:t>
                          </a:r>
                          <a:endParaRPr kumimoji="1" lang="ja-JP" altLang="en-US" dirty="0"/>
                        </a:p>
                      </a:txBody>
                      <a:tcPr/>
                    </a:tc>
                  </a:tr>
                  <a:tr h="370840">
                    <a:tc>
                      <a:txBody>
                        <a:bodyPr/>
                        <a:lstStyle/>
                        <a:p>
                          <a:r>
                            <a:rPr kumimoji="1" lang="en-US" altLang="ja-JP" dirty="0" smtClean="0"/>
                            <a:t>PI/Agar 3.1mm</a:t>
                          </a:r>
                          <a:endParaRPr kumimoji="1" lang="ja-JP" altLang="en-US" dirty="0"/>
                        </a:p>
                      </a:txBody>
                      <a:tcPr/>
                    </a:tc>
                    <a:tc>
                      <a:txBody>
                        <a:bodyPr/>
                        <a:lstStyle/>
                        <a:p>
                          <a:r>
                            <a:rPr kumimoji="1" lang="en-US" altLang="ja-JP" dirty="0" smtClean="0"/>
                            <a:t>2495.0</a:t>
                          </a:r>
                          <a:endParaRPr kumimoji="1" lang="ja-JP" altLang="en-US" dirty="0"/>
                        </a:p>
                      </a:txBody>
                      <a:tcPr/>
                    </a:tc>
                    <a:tc>
                      <a:txBody>
                        <a:bodyPr/>
                        <a:lstStyle/>
                        <a:p>
                          <a:r>
                            <a:rPr kumimoji="1" lang="en-US" altLang="ja-JP" dirty="0" smtClean="0"/>
                            <a:t>2541.29</a:t>
                          </a:r>
                          <a:endParaRPr kumimoji="1" lang="ja-JP" altLang="en-US" dirty="0"/>
                        </a:p>
                      </a:txBody>
                      <a:tcPr/>
                    </a:tc>
                    <a:tc>
                      <a:txBody>
                        <a:bodyPr/>
                        <a:lstStyle/>
                        <a:p>
                          <a:r>
                            <a:rPr kumimoji="1" lang="en-US" altLang="ja-JP" dirty="0" smtClean="0">
                              <a:solidFill>
                                <a:srgbClr val="FF0000"/>
                              </a:solidFill>
                            </a:rPr>
                            <a:t>+1.9</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6.5mm</a:t>
                          </a:r>
                          <a:endParaRPr kumimoji="1" lang="ja-JP" altLang="en-US" dirty="0" smtClean="0"/>
                        </a:p>
                      </a:txBody>
                      <a:tcPr/>
                    </a:tc>
                    <a:tc>
                      <a:txBody>
                        <a:bodyPr/>
                        <a:lstStyle/>
                        <a:p>
                          <a:r>
                            <a:rPr kumimoji="1" lang="en-US" altLang="ja-JP" dirty="0" smtClean="0"/>
                            <a:t>10068.0</a:t>
                          </a:r>
                          <a:endParaRPr kumimoji="1" lang="ja-JP" altLang="en-US" dirty="0"/>
                        </a:p>
                      </a:txBody>
                      <a:tcPr/>
                    </a:tc>
                    <a:tc>
                      <a:txBody>
                        <a:bodyPr/>
                        <a:lstStyle/>
                        <a:p>
                          <a:r>
                            <a:rPr kumimoji="1" lang="en-US" altLang="ja-JP" dirty="0" smtClean="0"/>
                            <a:t>9872.93</a:t>
                          </a:r>
                          <a:endParaRPr kumimoji="1" lang="ja-JP" altLang="en-US" dirty="0"/>
                        </a:p>
                      </a:txBody>
                      <a:tcPr/>
                    </a:tc>
                    <a:tc>
                      <a:txBody>
                        <a:bodyPr/>
                        <a:lstStyle/>
                        <a:p>
                          <a:r>
                            <a:rPr kumimoji="1" lang="en-US" altLang="ja-JP" dirty="0" smtClean="0">
                              <a:solidFill>
                                <a:srgbClr val="FF0000"/>
                              </a:solidFill>
                            </a:rPr>
                            <a:t>-1.9</a:t>
                          </a:r>
                          <a:endParaRPr kumimoji="1" lang="ja-JP" altLang="en-US"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PI/Agar 9.0mm</a:t>
                          </a:r>
                          <a:endParaRPr kumimoji="1" lang="ja-JP" altLang="en-US" dirty="0" smtClean="0"/>
                        </a:p>
                      </a:txBody>
                      <a:tcPr/>
                    </a:tc>
                    <a:tc>
                      <a:txBody>
                        <a:bodyPr/>
                        <a:lstStyle/>
                        <a:p>
                          <a:r>
                            <a:rPr kumimoji="1" lang="en-US" altLang="ja-JP" dirty="0" smtClean="0"/>
                            <a:t>19280.0</a:t>
                          </a:r>
                          <a:endParaRPr kumimoji="1" lang="ja-JP" altLang="en-US" dirty="0"/>
                        </a:p>
                      </a:txBody>
                      <a:tcPr/>
                    </a:tc>
                    <a:tc>
                      <a:txBody>
                        <a:bodyPr/>
                        <a:lstStyle/>
                        <a:p>
                          <a:r>
                            <a:rPr kumimoji="1" lang="en-US" altLang="ja-JP" dirty="0" smtClean="0"/>
                            <a:t>19181.92</a:t>
                          </a:r>
                          <a:endParaRPr kumimoji="1" lang="ja-JP" altLang="en-US" dirty="0"/>
                        </a:p>
                      </a:txBody>
                      <a:tcPr/>
                    </a:tc>
                    <a:tc>
                      <a:txBody>
                        <a:bodyPr/>
                        <a:lstStyle/>
                        <a:p>
                          <a:r>
                            <a:rPr kumimoji="1" lang="en-US" altLang="ja-JP" dirty="0" smtClean="0">
                              <a:solidFill>
                                <a:srgbClr val="FF0000"/>
                              </a:solidFill>
                            </a:rPr>
                            <a:t>-0.5</a:t>
                          </a:r>
                          <a:endParaRPr kumimoji="1" lang="ja-JP" altLang="en-US" dirty="0">
                            <a:solidFill>
                              <a:srgbClr val="FF0000"/>
                            </a:solidFill>
                          </a:endParaRPr>
                        </a:p>
                      </a:txBody>
                      <a:tcPr/>
                    </a:tc>
                  </a:tr>
                </a:tbl>
              </a:graphicData>
            </a:graphic>
          </p:graphicFrame>
        </mc:Fallback>
      </mc:AlternateContent>
    </p:spTree>
    <p:extLst>
      <p:ext uri="{BB962C8B-B14F-4D97-AF65-F5344CB8AC3E}">
        <p14:creationId xmlns:p14="http://schemas.microsoft.com/office/powerpoint/2010/main" val="3688141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p:txBody>
          <a:bodyPr/>
          <a:lstStyle/>
          <a:p>
            <a:r>
              <a:rPr lang="en-US" altLang="ja-JP" sz="2800" dirty="0"/>
              <a:t>PSF</a:t>
            </a:r>
            <a:r>
              <a:rPr lang="ja-JP" altLang="en-US" sz="2800" dirty="0"/>
              <a:t>画像劣化</a:t>
            </a:r>
            <a:r>
              <a:rPr lang="ja-JP" altLang="en-US" sz="2800" dirty="0" smtClean="0"/>
              <a:t>モデルにより</a:t>
            </a:r>
            <a:r>
              <a:rPr lang="en-US" altLang="ja-JP" sz="2800" dirty="0"/>
              <a:t>4D</a:t>
            </a:r>
            <a:r>
              <a:rPr lang="ja-JP" altLang="en-US" sz="2800" dirty="0"/>
              <a:t> </a:t>
            </a:r>
            <a:r>
              <a:rPr lang="en-US" altLang="ja-JP" sz="2800" dirty="0"/>
              <a:t>Flow</a:t>
            </a:r>
            <a:r>
              <a:rPr lang="ja-JP" altLang="en-US" sz="2800" dirty="0" smtClean="0"/>
              <a:t>流速の測定誤差を表現した．</a:t>
            </a:r>
            <a:endParaRPr kumimoji="1" lang="en-US" altLang="ja-JP" sz="2800" dirty="0" smtClean="0"/>
          </a:p>
          <a:p>
            <a:r>
              <a:rPr kumimoji="1" lang="ja-JP" altLang="en-US" sz="2800" dirty="0" smtClean="0"/>
              <a:t>提案</a:t>
            </a:r>
            <a:r>
              <a:rPr kumimoji="1" lang="en-US" altLang="ja-JP" sz="2800" dirty="0" smtClean="0"/>
              <a:t>PSF</a:t>
            </a:r>
            <a:r>
              <a:rPr kumimoji="1" lang="ja-JP" altLang="en-US" sz="2800" dirty="0" smtClean="0"/>
              <a:t>による画像復元逆解析により，正解流速画像を復元した．</a:t>
            </a:r>
            <a:endParaRPr lang="en-US" altLang="ja-JP" sz="2800" dirty="0"/>
          </a:p>
          <a:p>
            <a:r>
              <a:rPr lang="ja-JP" altLang="en-US" sz="2800" dirty="0" smtClean="0"/>
              <a:t>復元した画像により得られた流量は，実用上十分な精度であることを確認した．</a:t>
            </a:r>
            <a:endParaRPr lang="en-US" altLang="ja-JP" sz="2800" dirty="0" smtClean="0"/>
          </a:p>
          <a:p>
            <a:r>
              <a:rPr lang="ja-JP" altLang="en-US" sz="2800" dirty="0" smtClean="0"/>
              <a:t>ただし，提案手法は今後数多くのより一般的な実験条件での検証を要する．</a:t>
            </a:r>
            <a:endParaRPr lang="en-US" altLang="ja-JP" sz="2800" dirty="0" smtClean="0"/>
          </a:p>
        </p:txBody>
      </p:sp>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19</a:t>
            </a:fld>
            <a:endParaRPr lang="ja-JP" altLang="en-US" dirty="0"/>
          </a:p>
        </p:txBody>
      </p:sp>
    </p:spTree>
    <p:extLst>
      <p:ext uri="{BB962C8B-B14F-4D97-AF65-F5344CB8AC3E}">
        <p14:creationId xmlns:p14="http://schemas.microsoft.com/office/powerpoint/2010/main" val="2929055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研究背景</a:t>
            </a:r>
            <a:endParaRPr kumimoji="1" lang="ja-JP" altLang="en-US" dirty="0"/>
          </a:p>
        </p:txBody>
      </p:sp>
      <p:sp>
        <p:nvSpPr>
          <p:cNvPr id="3" name="コンテンツ プレースホルダー 2"/>
          <p:cNvSpPr>
            <a:spLocks noGrp="1"/>
          </p:cNvSpPr>
          <p:nvPr>
            <p:ph idx="1"/>
          </p:nvPr>
        </p:nvSpPr>
        <p:spPr>
          <a:xfrm>
            <a:off x="250825" y="623887"/>
            <a:ext cx="8785671" cy="5773737"/>
          </a:xfrm>
        </p:spPr>
        <p:txBody>
          <a:bodyPr/>
          <a:lstStyle/>
          <a:p>
            <a:r>
              <a:rPr lang="ja-JP" altLang="en-US" sz="2800" dirty="0" smtClean="0"/>
              <a:t>脳</a:t>
            </a:r>
            <a:r>
              <a:rPr lang="ja-JP" altLang="en-US" sz="2800" dirty="0"/>
              <a:t>動脈瘤の破裂危険性などを定量的</a:t>
            </a:r>
            <a:r>
              <a:rPr lang="ja-JP" altLang="en-US" sz="2800" dirty="0" smtClean="0"/>
              <a:t>に評価</a:t>
            </a:r>
            <a:r>
              <a:rPr lang="ja-JP" altLang="en-US" sz="2800" dirty="0"/>
              <a:t>する診断手法として</a:t>
            </a:r>
            <a:r>
              <a:rPr lang="ja-JP" altLang="en-US" sz="2800" dirty="0">
                <a:solidFill>
                  <a:srgbClr val="0000CC"/>
                </a:solidFill>
              </a:rPr>
              <a:t>「患者固有</a:t>
            </a:r>
            <a:r>
              <a:rPr lang="en-US" altLang="ja-JP" sz="2800" dirty="0" smtClean="0">
                <a:solidFill>
                  <a:srgbClr val="0000CC"/>
                </a:solidFill>
              </a:rPr>
              <a:t>CFD</a:t>
            </a:r>
            <a:r>
              <a:rPr lang="ja-JP" altLang="en-US" sz="2800" dirty="0" smtClean="0">
                <a:solidFill>
                  <a:srgbClr val="0000CC"/>
                </a:solidFill>
              </a:rPr>
              <a:t>血流</a:t>
            </a:r>
            <a:r>
              <a:rPr lang="ja-JP" altLang="en-US" sz="2800" dirty="0">
                <a:solidFill>
                  <a:srgbClr val="0000CC"/>
                </a:solidFill>
              </a:rPr>
              <a:t>解析」</a:t>
            </a:r>
            <a:r>
              <a:rPr lang="ja-JP" altLang="en-US" sz="2800" dirty="0"/>
              <a:t>の実現が期待されている</a:t>
            </a:r>
            <a:r>
              <a:rPr lang="ja-JP" altLang="en-US" sz="2800" dirty="0" smtClean="0"/>
              <a:t>．</a:t>
            </a:r>
            <a:endParaRPr lang="en-US" altLang="ja-JP" sz="2800" dirty="0"/>
          </a:p>
          <a:p>
            <a:endParaRPr lang="en-US" altLang="ja-JP" sz="2800" dirty="0" smtClean="0">
              <a:solidFill>
                <a:srgbClr val="0000CC"/>
              </a:solidFill>
            </a:endParaRPr>
          </a:p>
          <a:p>
            <a:endParaRPr lang="en-US" altLang="ja-JP" sz="2800" dirty="0">
              <a:solidFill>
                <a:srgbClr val="0000CC"/>
              </a:solidFill>
            </a:endParaRPr>
          </a:p>
          <a:p>
            <a:endParaRPr lang="en-US" altLang="ja-JP" sz="2800" dirty="0" smtClean="0">
              <a:solidFill>
                <a:srgbClr val="0000CC"/>
              </a:solidFill>
            </a:endParaRPr>
          </a:p>
          <a:p>
            <a:endParaRPr lang="en-US" altLang="ja-JP" sz="2800" dirty="0">
              <a:solidFill>
                <a:srgbClr val="0000CC"/>
              </a:solidFill>
            </a:endParaRPr>
          </a:p>
          <a:p>
            <a:r>
              <a:rPr lang="ja-JP" altLang="en-US" sz="2800" dirty="0"/>
              <a:t>破裂の要因：</a:t>
            </a:r>
            <a:r>
              <a:rPr lang="ja-JP" altLang="en-US" sz="2800" dirty="0">
                <a:solidFill>
                  <a:srgbClr val="FF0000"/>
                </a:solidFill>
              </a:rPr>
              <a:t>血流動態</a:t>
            </a:r>
            <a:r>
              <a:rPr lang="ja-JP" altLang="en-US" sz="2800" dirty="0"/>
              <a:t>（圧力</a:t>
            </a:r>
            <a:r>
              <a:rPr lang="ja-JP" altLang="en-US" sz="2800" dirty="0" smtClean="0"/>
              <a:t>，壁剪断応力（</a:t>
            </a:r>
            <a:r>
              <a:rPr lang="en-US" altLang="ja-JP" sz="2800" u="sng" dirty="0" smtClean="0"/>
              <a:t>WSS</a:t>
            </a:r>
            <a:r>
              <a:rPr lang="ja-JP" altLang="en-US" sz="2800" u="sng" dirty="0" smtClean="0"/>
              <a:t>）</a:t>
            </a:r>
            <a:r>
              <a:rPr lang="ja-JP" altLang="en-US" sz="2800" dirty="0" smtClean="0"/>
              <a:t>等）</a:t>
            </a:r>
            <a:r>
              <a:rPr lang="en-US" altLang="ja-JP" sz="2800" dirty="0"/>
              <a:t/>
            </a:r>
            <a:br>
              <a:rPr lang="en-US" altLang="ja-JP" sz="2800" dirty="0"/>
            </a:br>
            <a:r>
              <a:rPr lang="ja-JP" altLang="en-US" sz="2800" dirty="0" smtClean="0"/>
              <a:t>⇒ </a:t>
            </a:r>
            <a:r>
              <a:rPr lang="ja-JP" altLang="en-US" sz="2800" dirty="0"/>
              <a:t>脳動脈瘤の破裂と血流動態</a:t>
            </a:r>
            <a:r>
              <a:rPr lang="ja-JP" altLang="en-US" sz="2800" dirty="0" smtClean="0"/>
              <a:t>の因果</a:t>
            </a:r>
            <a:r>
              <a:rPr lang="ja-JP" altLang="en-US" sz="2800" dirty="0"/>
              <a:t>関係に</a:t>
            </a:r>
            <a:r>
              <a:rPr lang="ja-JP" altLang="en-US" sz="2800" dirty="0" smtClean="0"/>
              <a:t>関する</a:t>
            </a:r>
            <a:r>
              <a:rPr lang="en-US" altLang="ja-JP" sz="2800" dirty="0" smtClean="0"/>
              <a:t/>
            </a:r>
            <a:br>
              <a:rPr lang="en-US" altLang="ja-JP" sz="2800" dirty="0" smtClean="0"/>
            </a:br>
            <a:r>
              <a:rPr lang="ja-JP" altLang="en-US" sz="2800" dirty="0" smtClean="0"/>
              <a:t>　　研究</a:t>
            </a:r>
            <a:r>
              <a:rPr lang="ja-JP" altLang="en-US" sz="2800" dirty="0"/>
              <a:t>が</a:t>
            </a:r>
            <a:r>
              <a:rPr lang="ja-JP" altLang="en-US" sz="2800" dirty="0" smtClean="0"/>
              <a:t>近年盛ん</a:t>
            </a:r>
            <a:r>
              <a:rPr lang="ja-JP" altLang="en-US" sz="2800" dirty="0"/>
              <a:t>に行われている</a:t>
            </a:r>
            <a:r>
              <a:rPr lang="ja-JP" altLang="en-US" sz="2800" dirty="0" smtClean="0"/>
              <a:t>．</a:t>
            </a:r>
            <a:endParaRPr lang="en-US" altLang="ja-JP" sz="2800" dirty="0" smtClean="0">
              <a:solidFill>
                <a:srgbClr val="0000CC"/>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a:t>
            </a:fld>
            <a:endParaRPr lang="ja-JP" altLang="en-US" dirty="0"/>
          </a:p>
        </p:txBody>
      </p:sp>
      <p:pic>
        <p:nvPicPr>
          <p:cNvPr id="9" name="Picture 2"/>
          <p:cNvPicPr>
            <a:picLocks noChangeAspect="1" noChangeArrowheads="1"/>
          </p:cNvPicPr>
          <p:nvPr/>
        </p:nvPicPr>
        <p:blipFill rotWithShape="1">
          <a:blip r:embed="rId3" cstate="print"/>
          <a:srcRect/>
          <a:stretch/>
        </p:blipFill>
        <p:spPr bwMode="auto">
          <a:xfrm>
            <a:off x="6534651" y="1700808"/>
            <a:ext cx="2357829" cy="2124236"/>
          </a:xfrm>
          <a:prstGeom prst="rect">
            <a:avLst/>
          </a:prstGeom>
          <a:noFill/>
          <a:ln w="9525">
            <a:noFill/>
            <a:miter lim="800000"/>
            <a:headEnd/>
            <a:tailEnd/>
          </a:ln>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965" y="1697173"/>
            <a:ext cx="2103235" cy="2127871"/>
          </a:xfrm>
          <a:prstGeom prst="rect">
            <a:avLst/>
          </a:prstGeom>
        </p:spPr>
      </p:pic>
    </p:spTree>
    <p:extLst>
      <p:ext uri="{BB962C8B-B14F-4D97-AF65-F5344CB8AC3E}">
        <p14:creationId xmlns:p14="http://schemas.microsoft.com/office/powerpoint/2010/main" val="3698343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検証</a:t>
            </a:r>
            <a:r>
              <a:rPr lang="ja-JP" altLang="en-US" dirty="0" smtClean="0"/>
              <a:t>実験（</a:t>
            </a:r>
            <a:r>
              <a:rPr lang="ja-JP" altLang="en-US" smtClean="0"/>
              <a:t>補足）</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20</a:t>
            </a:fld>
            <a:endParaRPr lang="ja-JP" altLang="en-US" dirty="0"/>
          </a:p>
        </p:txBody>
      </p:sp>
      <p:sp>
        <p:nvSpPr>
          <p:cNvPr id="5" name="コンテンツ プレースホルダー 2"/>
          <p:cNvSpPr txBox="1">
            <a:spLocks/>
          </p:cNvSpPr>
          <p:nvPr/>
        </p:nvSpPr>
        <p:spPr>
          <a:xfrm>
            <a:off x="250825" y="623887"/>
            <a:ext cx="8641655" cy="5773737"/>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tx1"/>
              </a:buClr>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2400" dirty="0" smtClean="0"/>
              <a:t>体軸</a:t>
            </a:r>
            <a:r>
              <a:rPr lang="ja-JP" altLang="en-US" sz="2400" dirty="0"/>
              <a:t>（</a:t>
            </a:r>
            <a:r>
              <a:rPr lang="en-US" altLang="ja-JP" sz="2400" dirty="0"/>
              <a:t>HF</a:t>
            </a:r>
            <a:r>
              <a:rPr lang="ja-JP" altLang="en-US" sz="2400" dirty="0"/>
              <a:t>）</a:t>
            </a:r>
            <a:r>
              <a:rPr lang="ja-JP" altLang="en-US" sz="2400" dirty="0" smtClean="0"/>
              <a:t>方向流れに加え，</a:t>
            </a:r>
            <a:r>
              <a:rPr lang="ja-JP" altLang="en-US" sz="2400" kern="0" dirty="0" smtClean="0"/>
              <a:t>前後（</a:t>
            </a:r>
            <a:r>
              <a:rPr lang="en-US" altLang="ja-JP" sz="2400" kern="0" dirty="0" smtClean="0"/>
              <a:t>AP</a:t>
            </a:r>
            <a:r>
              <a:rPr lang="ja-JP" altLang="en-US" sz="2400" kern="0" dirty="0" smtClean="0"/>
              <a:t>）および左右（</a:t>
            </a:r>
            <a:r>
              <a:rPr lang="en-US" altLang="ja-JP" sz="2400" kern="0" dirty="0" smtClean="0"/>
              <a:t>RL</a:t>
            </a:r>
            <a:r>
              <a:rPr lang="ja-JP" altLang="en-US" sz="2400" kern="0" dirty="0" smtClean="0"/>
              <a:t>）方向，斜め方向の流れに対する精度検証を行った</a:t>
            </a:r>
            <a:endParaRPr lang="en-US" altLang="ja-JP" sz="2400" kern="0" dirty="0" smtClean="0"/>
          </a:p>
          <a:p>
            <a:r>
              <a:rPr lang="ja-JP" altLang="en-US" sz="2400" kern="0" dirty="0" smtClean="0"/>
              <a:t>内径</a:t>
            </a:r>
            <a:r>
              <a:rPr lang="en-US" altLang="ja-JP" sz="2400" kern="0" dirty="0" smtClean="0"/>
              <a:t>2.0mm,</a:t>
            </a:r>
            <a:r>
              <a:rPr lang="ja-JP" altLang="en-US" sz="2400" kern="0" dirty="0" smtClean="0"/>
              <a:t> </a:t>
            </a:r>
            <a:r>
              <a:rPr lang="en-US" altLang="ja-JP" sz="2400" kern="0" dirty="0" smtClean="0"/>
              <a:t>3.1mm,</a:t>
            </a:r>
            <a:r>
              <a:rPr lang="ja-JP" altLang="en-US" sz="2400" kern="0" dirty="0" smtClean="0"/>
              <a:t> </a:t>
            </a:r>
            <a:r>
              <a:rPr lang="en-US" altLang="ja-JP" sz="2400" kern="0" dirty="0" smtClean="0"/>
              <a:t>5.0mm</a:t>
            </a:r>
            <a:r>
              <a:rPr lang="ja-JP" altLang="en-US" sz="2400" kern="0" dirty="0" smtClean="0"/>
              <a:t>のポリイミド管</a:t>
            </a:r>
            <a:r>
              <a:rPr lang="en-US" altLang="ja-JP" sz="2400" kern="0" dirty="0" smtClean="0"/>
              <a:t>/</a:t>
            </a:r>
            <a:r>
              <a:rPr lang="ja-JP" altLang="en-US" sz="2400" kern="0" dirty="0" smtClean="0"/>
              <a:t>寒天ファントムを撮影対象とした．</a:t>
            </a:r>
            <a:endParaRPr lang="en-US" altLang="ja-JP" sz="2400" kern="0" dirty="0" smtClean="0"/>
          </a:p>
          <a:p>
            <a:r>
              <a:rPr lang="ja-JP" altLang="en-US" sz="2400" kern="0" dirty="0" smtClean="0"/>
              <a:t>基本的な撮影条件は前回実験と同じであるが，スライス枚数を増やしている．</a:t>
            </a:r>
            <a:r>
              <a:rPr lang="en-US" altLang="ja-JP" sz="2400" kern="0" dirty="0" smtClean="0"/>
              <a:t>(8</a:t>
            </a:r>
            <a:r>
              <a:rPr lang="ja-JP" altLang="en-US" sz="2400" kern="0" dirty="0" smtClean="0"/>
              <a:t>→</a:t>
            </a:r>
            <a:r>
              <a:rPr lang="en-US" altLang="ja-JP" sz="2400" kern="0" dirty="0" smtClean="0"/>
              <a:t>30)</a:t>
            </a:r>
          </a:p>
          <a:p>
            <a:r>
              <a:rPr lang="ja-JP" altLang="en-US" sz="2400" kern="0" dirty="0" smtClean="0"/>
              <a:t>スライス面</a:t>
            </a:r>
            <a:r>
              <a:rPr lang="ja-JP" altLang="en-US" sz="2400" kern="0" dirty="0"/>
              <a:t>方向は全てａｘｉａｌ</a:t>
            </a:r>
            <a:r>
              <a:rPr lang="ja-JP" altLang="en-US" sz="2400" kern="0" dirty="0" smtClean="0"/>
              <a:t>での撮影である．</a:t>
            </a:r>
            <a:endParaRPr lang="en-US" altLang="ja-JP" sz="2400" kern="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513931"/>
            <a:ext cx="3280902" cy="2460084"/>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7989" t="26396" r="20676" b="13145"/>
          <a:stretch/>
        </p:blipFill>
        <p:spPr>
          <a:xfrm>
            <a:off x="971600" y="3518901"/>
            <a:ext cx="3312368" cy="2448272"/>
          </a:xfrm>
          <a:prstGeom prst="rect">
            <a:avLst/>
          </a:prstGeom>
        </p:spPr>
      </p:pic>
      <p:sp>
        <p:nvSpPr>
          <p:cNvPr id="8" name="正方形/長方形 7"/>
          <p:cNvSpPr/>
          <p:nvPr/>
        </p:nvSpPr>
        <p:spPr>
          <a:xfrm>
            <a:off x="2509845" y="5974015"/>
            <a:ext cx="492443" cy="369332"/>
          </a:xfrm>
          <a:prstGeom prst="rect">
            <a:avLst/>
          </a:prstGeom>
        </p:spPr>
        <p:txBody>
          <a:bodyPr wrap="none">
            <a:spAutoFit/>
          </a:bodyPr>
          <a:lstStyle/>
          <a:p>
            <a:r>
              <a:rPr lang="en-US" altLang="ja-JP" kern="0" dirty="0"/>
              <a:t>AP</a:t>
            </a:r>
            <a:endParaRPr lang="ja-JP" altLang="en-US" dirty="0"/>
          </a:p>
        </p:txBody>
      </p:sp>
      <p:sp>
        <p:nvSpPr>
          <p:cNvPr id="9" name="正方形/長方形 8"/>
          <p:cNvSpPr/>
          <p:nvPr/>
        </p:nvSpPr>
        <p:spPr>
          <a:xfrm>
            <a:off x="6080082" y="5974015"/>
            <a:ext cx="1128835" cy="369332"/>
          </a:xfrm>
          <a:prstGeom prst="rect">
            <a:avLst/>
          </a:prstGeom>
        </p:spPr>
        <p:txBody>
          <a:bodyPr wrap="none">
            <a:spAutoFit/>
          </a:bodyPr>
          <a:lstStyle/>
          <a:p>
            <a:r>
              <a:rPr lang="ja-JP" altLang="en-US" kern="0" dirty="0" smtClean="0"/>
              <a:t>斜め</a:t>
            </a:r>
            <a:r>
              <a:rPr lang="en-US" altLang="ja-JP" kern="0" dirty="0" smtClean="0"/>
              <a:t>45°</a:t>
            </a:r>
            <a:endParaRPr lang="ja-JP" altLang="en-US" dirty="0"/>
          </a:p>
        </p:txBody>
      </p:sp>
    </p:spTree>
    <p:extLst>
      <p:ext uri="{BB962C8B-B14F-4D97-AF65-F5344CB8AC3E}">
        <p14:creationId xmlns:p14="http://schemas.microsoft.com/office/powerpoint/2010/main" val="1116531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検証実験（補足）</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21</a:t>
            </a:fld>
            <a:endParaRPr lang="ja-JP" altLang="en-US" dirty="0"/>
          </a:p>
        </p:txBody>
      </p:sp>
      <p:sp>
        <p:nvSpPr>
          <p:cNvPr id="4" name="コンテンツ プレースホルダー 2"/>
          <p:cNvSpPr txBox="1">
            <a:spLocks/>
          </p:cNvSpPr>
          <p:nvPr/>
        </p:nvSpPr>
        <p:spPr>
          <a:xfrm>
            <a:off x="250825" y="623887"/>
            <a:ext cx="8821675" cy="5773737"/>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tx1"/>
              </a:buClr>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 typeface="Wingdings" pitchFamily="2" charset="2"/>
              <a:buNone/>
            </a:pPr>
            <a:r>
              <a:rPr lang="ja-JP" altLang="en-US" b="1" i="1" u="sng" kern="0" dirty="0" smtClean="0">
                <a:effectLst>
                  <a:outerShdw blurRad="38100" dist="38100" dir="2700000" algn="tl">
                    <a:srgbClr val="000000">
                      <a:alpha val="43137"/>
                    </a:srgbClr>
                  </a:outerShdw>
                </a:effectLst>
              </a:rPr>
              <a:t>実験結果</a:t>
            </a:r>
            <a:endParaRPr lang="en-US" altLang="ja-JP" kern="0" dirty="0"/>
          </a:p>
          <a:p>
            <a:r>
              <a:rPr lang="ja-JP" altLang="en-US" sz="2000" kern="0" dirty="0" smtClean="0"/>
              <a:t>前回実験と異なり，管を中心としてリング状に画像信号の強度が振動</a:t>
            </a:r>
            <a:r>
              <a:rPr lang="ja-JP" altLang="en-US" sz="2000" kern="0" dirty="0"/>
              <a:t>する誤差（周波数空間での打ち切り誤差）が</a:t>
            </a:r>
            <a:r>
              <a:rPr lang="ja-JP" altLang="en-US" sz="2000" kern="0" dirty="0" smtClean="0"/>
              <a:t>確認された．</a:t>
            </a:r>
            <a:r>
              <a:rPr lang="en-US" altLang="ja-JP" sz="2000" kern="0" dirty="0"/>
              <a:t> </a:t>
            </a:r>
            <a:endParaRPr lang="en-US" altLang="ja-JP" sz="2000" kern="0" dirty="0" smtClean="0"/>
          </a:p>
          <a:p>
            <a:r>
              <a:rPr lang="ja-JP" altLang="en-US" sz="2000" kern="0" dirty="0"/>
              <a:t>引きずり・ピーク</a:t>
            </a:r>
            <a:r>
              <a:rPr lang="ja-JP" altLang="en-US" sz="2000" kern="0" dirty="0" smtClean="0"/>
              <a:t>低下の両誤差は</a:t>
            </a:r>
            <a:r>
              <a:rPr lang="en-US" altLang="ja-JP" sz="2000" kern="0" dirty="0" err="1" smtClean="0"/>
              <a:t>sinc</a:t>
            </a:r>
            <a:r>
              <a:rPr lang="ja-JP" altLang="en-US" sz="2000" kern="0" dirty="0" smtClean="0"/>
              <a:t>関数の関数形と対応させて説明できそうである．</a:t>
            </a:r>
            <a:endParaRPr lang="en-US" altLang="ja-JP" sz="2000" kern="0" dirty="0" smtClean="0"/>
          </a:p>
          <a:p>
            <a:pPr marL="0" indent="0">
              <a:buFont typeface="Wingdings" pitchFamily="2" charset="2"/>
              <a:buNone/>
            </a:pPr>
            <a:endParaRPr lang="en-US" altLang="ja-JP" sz="2400" kern="0" dirty="0"/>
          </a:p>
          <a:p>
            <a:pPr marL="0" indent="0">
              <a:buFont typeface="Wingdings" pitchFamily="2" charset="2"/>
              <a:buNone/>
            </a:pPr>
            <a:endParaRPr lang="en-US" altLang="ja-JP" sz="2400" kern="0" dirty="0" smtClean="0"/>
          </a:p>
          <a:p>
            <a:pPr marL="0" indent="0">
              <a:buFont typeface="Wingdings" pitchFamily="2" charset="2"/>
              <a:buNone/>
            </a:pPr>
            <a:endParaRPr lang="en-US" altLang="ja-JP" sz="2400" kern="0" dirty="0"/>
          </a:p>
          <a:p>
            <a:pPr marL="0" indent="0">
              <a:buFont typeface="Wingdings" pitchFamily="2" charset="2"/>
              <a:buNone/>
            </a:pPr>
            <a:endParaRPr lang="en-US" altLang="ja-JP" sz="2400" kern="0" dirty="0" smtClean="0"/>
          </a:p>
          <a:p>
            <a:pPr marL="0" indent="0">
              <a:buFont typeface="Wingdings" pitchFamily="2" charset="2"/>
              <a:buNone/>
            </a:pPr>
            <a:endParaRPr lang="en-US" altLang="ja-JP" sz="2400" kern="0" dirty="0"/>
          </a:p>
          <a:p>
            <a:pPr marL="0" indent="0">
              <a:buFont typeface="Wingdings" pitchFamily="2" charset="2"/>
              <a:buNone/>
            </a:pPr>
            <a:endParaRPr lang="en-US" altLang="ja-JP" sz="2400" kern="0" dirty="0" smtClean="0"/>
          </a:p>
        </p:txBody>
      </p:sp>
      <p:pic>
        <p:nvPicPr>
          <p:cNvPr id="5" name="3mm_Old_s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11349" y="2944389"/>
            <a:ext cx="2071129" cy="2110455"/>
          </a:xfrm>
          <a:prstGeom prst="rect">
            <a:avLst/>
          </a:prstGeom>
        </p:spPr>
      </p:pic>
      <p:sp>
        <p:nvSpPr>
          <p:cNvPr id="7" name="正方形/長方形 6"/>
          <p:cNvSpPr/>
          <p:nvPr/>
        </p:nvSpPr>
        <p:spPr>
          <a:xfrm>
            <a:off x="5123747" y="5095337"/>
            <a:ext cx="646331" cy="369332"/>
          </a:xfrm>
          <a:prstGeom prst="rect">
            <a:avLst/>
          </a:prstGeom>
        </p:spPr>
        <p:txBody>
          <a:bodyPr wrap="none">
            <a:spAutoFit/>
          </a:bodyPr>
          <a:lstStyle/>
          <a:p>
            <a:pPr algn="ctr"/>
            <a:r>
              <a:rPr lang="ja-JP" altLang="en-US" dirty="0" smtClean="0"/>
              <a:t>前回</a:t>
            </a:r>
            <a:endParaRPr lang="en-US" altLang="ja-JP" dirty="0" smtClean="0"/>
          </a:p>
        </p:txBody>
      </p:sp>
      <p:sp>
        <p:nvSpPr>
          <p:cNvPr id="8" name="正方形/長方形 7"/>
          <p:cNvSpPr/>
          <p:nvPr/>
        </p:nvSpPr>
        <p:spPr>
          <a:xfrm>
            <a:off x="7355566" y="5095337"/>
            <a:ext cx="646332" cy="369332"/>
          </a:xfrm>
          <a:prstGeom prst="rect">
            <a:avLst/>
          </a:prstGeom>
        </p:spPr>
        <p:txBody>
          <a:bodyPr wrap="none">
            <a:spAutoFit/>
          </a:bodyPr>
          <a:lstStyle/>
          <a:p>
            <a:pPr algn="ctr"/>
            <a:r>
              <a:rPr lang="ja-JP" altLang="en-US" dirty="0" smtClean="0"/>
              <a:t>今回</a:t>
            </a:r>
            <a:endParaRPr lang="en-US" altLang="ja-JP" dirty="0" smtClean="0"/>
          </a:p>
        </p:txBody>
      </p:sp>
      <p:pic>
        <p:nvPicPr>
          <p:cNvPr id="9" name="図 8"/>
          <p:cNvPicPr>
            <a:picLocks noChangeAspect="1"/>
          </p:cNvPicPr>
          <p:nvPr/>
        </p:nvPicPr>
        <p:blipFill rotWithShape="1">
          <a:blip r:embed="rId8">
            <a:extLst>
              <a:ext uri="{28A0092B-C50C-407E-A947-70E740481C1C}">
                <a14:useLocalDpi xmlns:a14="http://schemas.microsoft.com/office/drawing/2010/main" val="0"/>
              </a:ext>
            </a:extLst>
          </a:blip>
          <a:srcRect l="44669" t="51061" r="43037" b="35108"/>
          <a:stretch/>
        </p:blipFill>
        <p:spPr>
          <a:xfrm>
            <a:off x="1054164" y="2955831"/>
            <a:ext cx="2052228" cy="2052228"/>
          </a:xfrm>
          <a:prstGeom prst="rect">
            <a:avLst/>
          </a:prstGeom>
        </p:spPr>
      </p:pic>
      <p:sp>
        <p:nvSpPr>
          <p:cNvPr id="10" name="テキスト ボックス 9"/>
          <p:cNvSpPr txBox="1"/>
          <p:nvPr/>
        </p:nvSpPr>
        <p:spPr>
          <a:xfrm>
            <a:off x="867751" y="5021561"/>
            <a:ext cx="2495778" cy="338554"/>
          </a:xfrm>
          <a:prstGeom prst="rect">
            <a:avLst/>
          </a:prstGeom>
          <a:noFill/>
        </p:spPr>
        <p:txBody>
          <a:bodyPr wrap="square" rtlCol="0">
            <a:spAutoFit/>
          </a:bodyPr>
          <a:lstStyle/>
          <a:p>
            <a:r>
              <a:rPr kumimoji="1" lang="en-US" altLang="ja-JP" sz="1600" dirty="0" smtClean="0"/>
              <a:t>3.1mm</a:t>
            </a:r>
            <a:r>
              <a:rPr kumimoji="1" lang="ja-JP" altLang="en-US" sz="1600" dirty="0" smtClean="0"/>
              <a:t>管 </a:t>
            </a:r>
            <a:r>
              <a:rPr kumimoji="1" lang="en-US" altLang="ja-JP" sz="1600" dirty="0" smtClean="0"/>
              <a:t>Magnitude</a:t>
            </a:r>
            <a:r>
              <a:rPr kumimoji="1" lang="ja-JP" altLang="en-US" sz="1600" dirty="0" smtClean="0"/>
              <a:t>画像</a:t>
            </a:r>
            <a:endParaRPr kumimoji="1" lang="ja-JP" altLang="en-US" sz="1600" dirty="0"/>
          </a:p>
        </p:txBody>
      </p:sp>
      <p:sp>
        <p:nvSpPr>
          <p:cNvPr id="11" name="テキスト ボックス 10"/>
          <p:cNvSpPr txBox="1"/>
          <p:nvPr/>
        </p:nvSpPr>
        <p:spPr>
          <a:xfrm>
            <a:off x="4525486" y="2600908"/>
            <a:ext cx="4125232" cy="369332"/>
          </a:xfrm>
          <a:prstGeom prst="rect">
            <a:avLst/>
          </a:prstGeom>
          <a:noFill/>
        </p:spPr>
        <p:txBody>
          <a:bodyPr wrap="square" rtlCol="0">
            <a:spAutoFit/>
          </a:bodyPr>
          <a:lstStyle/>
          <a:p>
            <a:r>
              <a:rPr kumimoji="1" lang="en-US" altLang="ja-JP" dirty="0" smtClean="0"/>
              <a:t>3.1mm</a:t>
            </a:r>
            <a:r>
              <a:rPr kumimoji="1" lang="ja-JP" altLang="en-US" dirty="0" smtClean="0"/>
              <a:t>管全スライスの流速分布の比較</a:t>
            </a:r>
            <a:endParaRPr kumimoji="1" lang="ja-JP" altLang="en-US" dirty="0"/>
          </a:p>
        </p:txBody>
      </p:sp>
      <p:sp>
        <p:nvSpPr>
          <p:cNvPr id="12" name="テキスト ボックス 11"/>
          <p:cNvSpPr txBox="1"/>
          <p:nvPr/>
        </p:nvSpPr>
        <p:spPr>
          <a:xfrm>
            <a:off x="436082" y="5504905"/>
            <a:ext cx="8278215" cy="830997"/>
          </a:xfrm>
          <a:prstGeom prst="rect">
            <a:avLst/>
          </a:prstGeom>
          <a:solidFill>
            <a:schemeClr val="accent1"/>
          </a:solidFill>
          <a:ln w="19050">
            <a:solidFill>
              <a:schemeClr val="tx1"/>
            </a:solidFill>
          </a:ln>
        </p:spPr>
        <p:txBody>
          <a:bodyPr wrap="square" rtlCol="0">
            <a:spAutoFit/>
          </a:bodyPr>
          <a:lstStyle/>
          <a:p>
            <a:pPr algn="ctr"/>
            <a:r>
              <a:rPr lang="ja-JP" altLang="en-US" sz="2400" dirty="0" smtClean="0"/>
              <a:t>管壁周囲で流速が大きく負の値をとっており，</a:t>
            </a:r>
            <a:endParaRPr lang="en-US" altLang="ja-JP" sz="2400" dirty="0" smtClean="0"/>
          </a:p>
          <a:p>
            <a:pPr algn="ctr"/>
            <a:r>
              <a:rPr lang="ja-JP" altLang="en-US" sz="2400" dirty="0" smtClean="0"/>
              <a:t>本実験結果に対して提案</a:t>
            </a:r>
            <a:r>
              <a:rPr lang="en-US" altLang="ja-JP" sz="2400" dirty="0" smtClean="0"/>
              <a:t>PSF</a:t>
            </a:r>
            <a:r>
              <a:rPr lang="ja-JP" altLang="en-US" sz="2400" dirty="0" smtClean="0"/>
              <a:t>モデルを適用することは難しい．</a:t>
            </a:r>
            <a:endParaRPr lang="en-US" altLang="ja-JP" sz="2400" dirty="0"/>
          </a:p>
        </p:txBody>
      </p:sp>
      <p:pic>
        <p:nvPicPr>
          <p:cNvPr id="13" name="3mm_slow_interpola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643167" y="2955831"/>
            <a:ext cx="2071130" cy="2110455"/>
          </a:xfrm>
          <a:prstGeom prst="rect">
            <a:avLst/>
          </a:prstGeom>
        </p:spPr>
      </p:pic>
    </p:spTree>
    <p:extLst>
      <p:ext uri="{BB962C8B-B14F-4D97-AF65-F5344CB8AC3E}">
        <p14:creationId xmlns:p14="http://schemas.microsoft.com/office/powerpoint/2010/main" val="9092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6" fill="hold"/>
                                        <p:tgtEl>
                                          <p:spTgt spid="5"/>
                                        </p:tgtEl>
                                      </p:cBhvr>
                                    </p:cmd>
                                  </p:childTnLst>
                                </p:cTn>
                              </p:par>
                            </p:childTnLst>
                          </p:cTn>
                        </p:par>
                        <p:par>
                          <p:cTn id="7" fill="hold">
                            <p:stCondLst>
                              <p:cond delay="12266"/>
                            </p:stCondLst>
                            <p:childTnLst>
                              <p:par>
                                <p:cTn id="8" presetID="1" presetClass="mediacall" presetSubtype="0" fill="hold" nodeType="afterEffect">
                                  <p:stCondLst>
                                    <p:cond delay="0"/>
                                  </p:stCondLst>
                                  <p:childTnLst>
                                    <p:cmd type="call" cmd="playFrom(0.0)">
                                      <p:cBhvr>
                                        <p:cTn id="9" dur="24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video>
              <p:cMediaNode vol="80000">
                <p:cTn id="21" repeatCount="indefinite" fill="hold" display="0">
                  <p:stCondLst>
                    <p:cond delay="indefinite"/>
                  </p:stCondLst>
                </p:cTn>
                <p:tgtEl>
                  <p:spTgt spid="1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en-US" altLang="ja-JP" sz="11500" dirty="0" smtClean="0"/>
              <a:t>Appendix</a:t>
            </a:r>
            <a:endParaRPr kumimoji="1" lang="ja-JP" altLang="en-US" sz="6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22</a:t>
            </a:fld>
            <a:endParaRPr lang="ja-JP" altLang="en-US" dirty="0"/>
          </a:p>
        </p:txBody>
      </p:sp>
    </p:spTree>
    <p:extLst>
      <p:ext uri="{BB962C8B-B14F-4D97-AF65-F5344CB8AC3E}">
        <p14:creationId xmlns:p14="http://schemas.microsoft.com/office/powerpoint/2010/main" val="128982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打切り</a:t>
            </a:r>
            <a:r>
              <a:rPr lang="ja-JP" altLang="en-US" dirty="0" smtClean="0"/>
              <a:t>誤差除去案</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23</a:t>
            </a:fld>
            <a:endParaRPr lang="ja-JP" altLang="en-US" dirty="0"/>
          </a:p>
        </p:txBody>
      </p:sp>
      <p:sp>
        <p:nvSpPr>
          <p:cNvPr id="4" name="コンテンツ プレースホルダー 2"/>
          <p:cNvSpPr txBox="1">
            <a:spLocks/>
          </p:cNvSpPr>
          <p:nvPr/>
        </p:nvSpPr>
        <p:spPr>
          <a:xfrm>
            <a:off x="250825" y="623887"/>
            <a:ext cx="8641655" cy="5773737"/>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tx1"/>
              </a:buClr>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2400" kern="0" dirty="0" smtClean="0"/>
              <a:t>最終的に得られた測定流速画像について，これと正解流速画像に対して</a:t>
            </a:r>
            <a:r>
              <a:rPr lang="ja-JP" altLang="en-US" sz="2400" kern="0" dirty="0"/>
              <a:t>フーリエ</a:t>
            </a:r>
            <a:r>
              <a:rPr lang="ja-JP" altLang="en-US" sz="2400" kern="0" dirty="0" smtClean="0"/>
              <a:t>変換を行い，周波数空間（</a:t>
            </a:r>
            <a:r>
              <a:rPr lang="en-US" altLang="ja-JP" sz="2400" kern="0" dirty="0" smtClean="0"/>
              <a:t>k</a:t>
            </a:r>
            <a:r>
              <a:rPr lang="ja-JP" altLang="en-US" sz="2400" kern="0" dirty="0"/>
              <a:t>空間</a:t>
            </a:r>
            <a:r>
              <a:rPr lang="ja-JP" altLang="en-US" sz="2400" kern="0" dirty="0" smtClean="0"/>
              <a:t>）においてそれぞれのデータを計測する．</a:t>
            </a:r>
            <a:endParaRPr lang="en-US" altLang="ja-JP" sz="2400" kern="0" dirty="0" smtClean="0"/>
          </a:p>
          <a:p>
            <a:r>
              <a:rPr lang="ja-JP" altLang="en-US" sz="2400" kern="0" dirty="0" smtClean="0"/>
              <a:t>測定流速スペクトルの劣化モデルを周波数空間上で作成し，逆解析により正解スペクトルを復元する．</a:t>
            </a:r>
            <a:endParaRPr lang="en-US" altLang="ja-JP" sz="2400" kern="0" dirty="0" smtClean="0"/>
          </a:p>
          <a:p>
            <a:endParaRPr lang="en-US" altLang="ja-JP" sz="2400" kern="0" dirty="0"/>
          </a:p>
          <a:p>
            <a:pPr marL="0" indent="0">
              <a:buFont typeface="Wingdings" pitchFamily="2" charset="2"/>
              <a:buNone/>
            </a:pPr>
            <a:endParaRPr lang="en-US" altLang="ja-JP" sz="2400" kern="0" dirty="0" smtClean="0"/>
          </a:p>
          <a:p>
            <a:pPr marL="0" indent="0">
              <a:buFont typeface="Wingdings" pitchFamily="2" charset="2"/>
              <a:buNone/>
            </a:pPr>
            <a:endParaRPr lang="en-US" altLang="ja-JP" sz="2400" kern="0" dirty="0"/>
          </a:p>
          <a:p>
            <a:pPr marL="0" indent="0">
              <a:buFont typeface="Wingdings" pitchFamily="2" charset="2"/>
              <a:buNone/>
            </a:pPr>
            <a:endParaRPr lang="en-US" altLang="ja-JP" sz="2400" kern="0" dirty="0" smtClean="0"/>
          </a:p>
          <a:p>
            <a:pPr marL="0" indent="0">
              <a:buFont typeface="Wingdings" pitchFamily="2" charset="2"/>
              <a:buNone/>
            </a:pPr>
            <a:endParaRPr lang="en-US" altLang="ja-JP" sz="2400" kern="0" dirty="0"/>
          </a:p>
          <a:p>
            <a:pPr marL="0" indent="0">
              <a:buFont typeface="Wingdings" pitchFamily="2" charset="2"/>
              <a:buNone/>
            </a:pPr>
            <a:endParaRPr lang="en-US" altLang="ja-JP" sz="2400" kern="0" dirty="0" smtClean="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56489" t="8965" r="2538" b="9236"/>
          <a:stretch/>
        </p:blipFill>
        <p:spPr>
          <a:xfrm>
            <a:off x="5153142" y="4863007"/>
            <a:ext cx="1094795" cy="1080000"/>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1873" t="11867" r="16747" b="12801"/>
          <a:stretch/>
        </p:blipFill>
        <p:spPr>
          <a:xfrm>
            <a:off x="2375756" y="2836667"/>
            <a:ext cx="1042759" cy="1080000"/>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4822" t="15927" r="19048" b="17893"/>
          <a:stretch/>
        </p:blipFill>
        <p:spPr>
          <a:xfrm>
            <a:off x="5112724" y="2836667"/>
            <a:ext cx="1099637" cy="1080000"/>
          </a:xfrm>
          <a:prstGeom prst="rect">
            <a:avLst/>
          </a:prstGeom>
        </p:spPr>
      </p:pic>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56489" t="8965" r="2538" b="9236"/>
          <a:stretch/>
        </p:blipFill>
        <p:spPr>
          <a:xfrm>
            <a:off x="2375757" y="4863007"/>
            <a:ext cx="1094795" cy="1080000"/>
          </a:xfrm>
          <a:prstGeom prst="rect">
            <a:avLst/>
          </a:prstGeom>
        </p:spPr>
      </p:pic>
      <p:sp>
        <p:nvSpPr>
          <p:cNvPr id="10" name="テキスト ボックス 9"/>
          <p:cNvSpPr txBox="1"/>
          <p:nvPr/>
        </p:nvSpPr>
        <p:spPr>
          <a:xfrm>
            <a:off x="2112305" y="3959309"/>
            <a:ext cx="1569660" cy="369332"/>
          </a:xfrm>
          <a:prstGeom prst="rect">
            <a:avLst/>
          </a:prstGeom>
          <a:noFill/>
        </p:spPr>
        <p:txBody>
          <a:bodyPr wrap="none" rtlCol="0">
            <a:spAutoFit/>
          </a:bodyPr>
          <a:lstStyle/>
          <a:p>
            <a:r>
              <a:rPr lang="ja-JP" altLang="en-US" dirty="0"/>
              <a:t>測定</a:t>
            </a:r>
            <a:r>
              <a:rPr lang="ja-JP" altLang="en-US" dirty="0" smtClean="0"/>
              <a:t>流速画像</a:t>
            </a:r>
            <a:endParaRPr kumimoji="1" lang="ja-JP" altLang="en-US" dirty="0"/>
          </a:p>
        </p:txBody>
      </p:sp>
      <p:sp>
        <p:nvSpPr>
          <p:cNvPr id="11" name="テキスト ボックス 10"/>
          <p:cNvSpPr txBox="1"/>
          <p:nvPr/>
        </p:nvSpPr>
        <p:spPr>
          <a:xfrm>
            <a:off x="4860032" y="3961688"/>
            <a:ext cx="1569660" cy="369332"/>
          </a:xfrm>
          <a:prstGeom prst="rect">
            <a:avLst/>
          </a:prstGeom>
          <a:noFill/>
        </p:spPr>
        <p:txBody>
          <a:bodyPr wrap="none" rtlCol="0">
            <a:spAutoFit/>
          </a:bodyPr>
          <a:lstStyle/>
          <a:p>
            <a:r>
              <a:rPr lang="ja-JP" altLang="en-US" dirty="0"/>
              <a:t>正解</a:t>
            </a:r>
            <a:r>
              <a:rPr lang="ja-JP" altLang="en-US" dirty="0" smtClean="0"/>
              <a:t>流速画像</a:t>
            </a:r>
            <a:endParaRPr kumimoji="1" lang="ja-JP" altLang="en-US" dirty="0"/>
          </a:p>
        </p:txBody>
      </p:sp>
      <p:sp>
        <p:nvSpPr>
          <p:cNvPr id="12" name="正方形/長方形 11"/>
          <p:cNvSpPr/>
          <p:nvPr/>
        </p:nvSpPr>
        <p:spPr>
          <a:xfrm>
            <a:off x="1907704" y="5985649"/>
            <a:ext cx="2100255" cy="369332"/>
          </a:xfrm>
          <a:prstGeom prst="rect">
            <a:avLst/>
          </a:prstGeom>
        </p:spPr>
        <p:txBody>
          <a:bodyPr wrap="none">
            <a:spAutoFit/>
          </a:bodyPr>
          <a:lstStyle/>
          <a:p>
            <a:r>
              <a:rPr lang="ja-JP" altLang="en-US" dirty="0"/>
              <a:t>測定</a:t>
            </a:r>
            <a:r>
              <a:rPr lang="ja-JP" altLang="en-US" dirty="0" smtClean="0"/>
              <a:t>流速スペクトル</a:t>
            </a:r>
            <a:endParaRPr lang="ja-JP" altLang="en-US" dirty="0"/>
          </a:p>
        </p:txBody>
      </p:sp>
      <p:sp>
        <p:nvSpPr>
          <p:cNvPr id="13" name="テキスト ボックス 12"/>
          <p:cNvSpPr txBox="1"/>
          <p:nvPr/>
        </p:nvSpPr>
        <p:spPr>
          <a:xfrm>
            <a:off x="4891308" y="5985649"/>
            <a:ext cx="2100255" cy="369332"/>
          </a:xfrm>
          <a:prstGeom prst="rect">
            <a:avLst/>
          </a:prstGeom>
          <a:noFill/>
        </p:spPr>
        <p:txBody>
          <a:bodyPr wrap="none" rtlCol="0">
            <a:spAutoFit/>
          </a:bodyPr>
          <a:lstStyle/>
          <a:p>
            <a:r>
              <a:rPr lang="ja-JP" altLang="en-US" dirty="0"/>
              <a:t>正解</a:t>
            </a:r>
            <a:r>
              <a:rPr lang="ja-JP" altLang="en-US" dirty="0" smtClean="0"/>
              <a:t>流速スペクトル</a:t>
            </a:r>
            <a:endParaRPr kumimoji="1" lang="ja-JP" altLang="en-US" dirty="0"/>
          </a:p>
        </p:txBody>
      </p:sp>
      <p:sp>
        <p:nvSpPr>
          <p:cNvPr id="14" name="下矢印 13"/>
          <p:cNvSpPr/>
          <p:nvPr/>
        </p:nvSpPr>
        <p:spPr>
          <a:xfrm>
            <a:off x="2645107" y="4328641"/>
            <a:ext cx="504056" cy="3965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a:off x="5410514" y="4328641"/>
            <a:ext cx="504056" cy="3965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6" name="テキスト ボックス 15"/>
              <p:cNvSpPr txBox="1"/>
              <p:nvPr/>
            </p:nvSpPr>
            <p:spPr>
              <a:xfrm>
                <a:off x="3532069" y="5218341"/>
                <a:ext cx="14619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ea typeface="Cambria Math" panose="02040503050406030204" pitchFamily="18" charset="0"/>
                        </a:rPr>
                        <m:t>=</m:t>
                      </m:r>
                      <m:r>
                        <m:rPr>
                          <m:sty m:val="p"/>
                        </m:rPr>
                        <a:rPr lang="en-US" altLang="ja-JP" sz="2400" i="1">
                          <a:latin typeface="Cambria Math" panose="02040503050406030204" pitchFamily="18" charset="0"/>
                        </a:rPr>
                        <m:t>H</m:t>
                      </m:r>
                      <m:r>
                        <a:rPr lang="en-US" altLang="ja-JP" sz="2400" i="1" smtClean="0">
                          <a:latin typeface="Cambria Math" panose="02040503050406030204" pitchFamily="18" charset="0"/>
                        </a:rPr>
                        <m:t>(</m:t>
                      </m:r>
                      <m:r>
                        <m:rPr>
                          <m:sty m:val="p"/>
                        </m:rPr>
                        <a:rPr lang="en-US" altLang="ja-JP" sz="2400" i="1">
                          <a:latin typeface="Cambria Math" panose="02040503050406030204" pitchFamily="18" charset="0"/>
                        </a:rPr>
                        <m:t>u</m:t>
                      </m:r>
                      <m:r>
                        <a:rPr lang="en-US" altLang="ja-JP" sz="2400" i="1">
                          <a:latin typeface="Cambria Math" panose="02040503050406030204" pitchFamily="18" charset="0"/>
                        </a:rPr>
                        <m:t>,</m:t>
                      </m:r>
                      <m:r>
                        <m:rPr>
                          <m:sty m:val="p"/>
                        </m:rPr>
                        <a:rPr lang="en-US" altLang="ja-JP" sz="2400" i="1">
                          <a:latin typeface="Cambria Math" panose="02040503050406030204" pitchFamily="18" charset="0"/>
                        </a:rPr>
                        <m:t>v</m:t>
                      </m:r>
                      <m:r>
                        <a:rPr lang="en-US" altLang="ja-JP" sz="2400" i="1" smtClean="0">
                          <a:latin typeface="Cambria Math" panose="02040503050406030204" pitchFamily="18" charset="0"/>
                        </a:rPr>
                        <m:t>)</m:t>
                      </m:r>
                      <m:r>
                        <a:rPr lang="en-US" altLang="ja-JP" sz="2400" i="1" smtClean="0">
                          <a:latin typeface="Cambria Math" panose="02040503050406030204" pitchFamily="18" charset="0"/>
                          <a:ea typeface="Cambria Math" panose="02040503050406030204" pitchFamily="18" charset="0"/>
                        </a:rPr>
                        <m:t>∙</m:t>
                      </m:r>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3532069" y="5218341"/>
                <a:ext cx="1461939" cy="369332"/>
              </a:xfrm>
              <a:prstGeom prst="rect">
                <a:avLst/>
              </a:prstGeom>
              <a:blipFill rotWithShape="0">
                <a:blip r:embed="rId6"/>
                <a:stretch>
                  <a:fillRect l="-1250" r="-833" b="-37705"/>
                </a:stretch>
              </a:blipFill>
            </p:spPr>
            <p:txBody>
              <a:bodyPr/>
              <a:lstStyle/>
              <a:p>
                <a:r>
                  <a:rPr lang="ja-JP" altLang="en-US">
                    <a:noFill/>
                  </a:rPr>
                  <a:t> </a:t>
                </a:r>
              </a:p>
            </p:txBody>
          </p:sp>
        </mc:Fallback>
      </mc:AlternateContent>
      <p:sp>
        <p:nvSpPr>
          <p:cNvPr id="17" name="テキスト ボックス 16"/>
          <p:cNvSpPr txBox="1"/>
          <p:nvPr/>
        </p:nvSpPr>
        <p:spPr>
          <a:xfrm>
            <a:off x="3149163" y="4374109"/>
            <a:ext cx="1295547" cy="338554"/>
          </a:xfrm>
          <a:prstGeom prst="rect">
            <a:avLst/>
          </a:prstGeom>
          <a:noFill/>
        </p:spPr>
        <p:txBody>
          <a:bodyPr wrap="none" rtlCol="0">
            <a:spAutoFit/>
          </a:bodyPr>
          <a:lstStyle/>
          <a:p>
            <a:r>
              <a:rPr kumimoji="1" lang="ja-JP" altLang="en-US" sz="1600" dirty="0" smtClean="0"/>
              <a:t>フーリエ変換</a:t>
            </a:r>
            <a:endParaRPr kumimoji="1" lang="ja-JP" altLang="en-US" sz="1600" dirty="0"/>
          </a:p>
        </p:txBody>
      </p:sp>
      <p:sp>
        <p:nvSpPr>
          <p:cNvPr id="18" name="テキスト ボックス 17"/>
          <p:cNvSpPr txBox="1"/>
          <p:nvPr/>
        </p:nvSpPr>
        <p:spPr>
          <a:xfrm>
            <a:off x="5914570" y="4374109"/>
            <a:ext cx="1295547" cy="338554"/>
          </a:xfrm>
          <a:prstGeom prst="rect">
            <a:avLst/>
          </a:prstGeom>
          <a:noFill/>
        </p:spPr>
        <p:txBody>
          <a:bodyPr wrap="none" rtlCol="0">
            <a:spAutoFit/>
          </a:bodyPr>
          <a:lstStyle/>
          <a:p>
            <a:r>
              <a:rPr kumimoji="1" lang="ja-JP" altLang="en-US" sz="1600" dirty="0" smtClean="0"/>
              <a:t>フーリエ変換</a:t>
            </a:r>
            <a:endParaRPr kumimoji="1" lang="ja-JP" altLang="en-US" sz="1600" dirty="0"/>
          </a:p>
        </p:txBody>
      </p:sp>
    </p:spTree>
    <p:extLst>
      <p:ext uri="{BB962C8B-B14F-4D97-AF65-F5344CB8AC3E}">
        <p14:creationId xmlns:p14="http://schemas.microsoft.com/office/powerpoint/2010/main" val="1195474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撮影</a:t>
            </a:r>
            <a:r>
              <a:rPr lang="ja-JP" altLang="en-US" dirty="0" smtClean="0"/>
              <a:t>パラメータ（</a:t>
            </a:r>
            <a:r>
              <a:rPr lang="en-US" altLang="ja-JP" dirty="0" smtClean="0"/>
              <a:t>3.1mm</a:t>
            </a:r>
            <a:r>
              <a:rPr lang="ja-JP" altLang="en-US" dirty="0" err="1" smtClean="0"/>
              <a:t>，</a:t>
            </a:r>
            <a:r>
              <a:rPr lang="en-US" altLang="ja-JP" dirty="0" smtClean="0"/>
              <a:t>6.5mm</a:t>
            </a:r>
            <a:r>
              <a:rPr lang="ja-JP" altLang="en-US" dirty="0" err="1" smtClean="0"/>
              <a:t>，</a:t>
            </a:r>
            <a:r>
              <a:rPr lang="en-US" altLang="ja-JP" dirty="0" smtClean="0"/>
              <a:t>9.0mm</a:t>
            </a:r>
            <a:r>
              <a:rPr lang="ja-JP" altLang="en-US" dirty="0" smtClean="0"/>
              <a:t>）</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24</a:t>
            </a:fld>
            <a:endParaRPr lang="ja-JP" altLang="en-US" dirty="0"/>
          </a:p>
        </p:txBody>
      </p:sp>
      <p:graphicFrame>
        <p:nvGraphicFramePr>
          <p:cNvPr id="7" name="コンテンツ プレースホルダー 5"/>
          <p:cNvGraphicFramePr>
            <a:graphicFrameLocks/>
          </p:cNvGraphicFramePr>
          <p:nvPr>
            <p:extLst>
              <p:ext uri="{D42A27DB-BD31-4B8C-83A1-F6EECF244321}">
                <p14:modId xmlns:p14="http://schemas.microsoft.com/office/powerpoint/2010/main" val="1342312914"/>
              </p:ext>
            </p:extLst>
          </p:nvPr>
        </p:nvGraphicFramePr>
        <p:xfrm>
          <a:off x="1763688" y="1173217"/>
          <a:ext cx="5292588" cy="4236003"/>
        </p:xfrm>
        <a:graphic>
          <a:graphicData uri="http://schemas.openxmlformats.org/drawingml/2006/table">
            <a:tbl>
              <a:tblPr bandRow="1">
                <a:tableStyleId>{8EC20E35-A176-4012-BC5E-935CFFF8708E}</a:tableStyleId>
              </a:tblPr>
              <a:tblGrid>
                <a:gridCol w="3192355"/>
                <a:gridCol w="2100233"/>
              </a:tblGrid>
              <a:tr h="404353">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Scanner</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Siemens </a:t>
                      </a:r>
                      <a:r>
                        <a:rPr lang="en-US" altLang="ja-JP" sz="1800" b="0" i="0" u="none" strike="noStrike" dirty="0" err="1" smtClean="0">
                          <a:solidFill>
                            <a:srgbClr val="000000"/>
                          </a:solidFill>
                          <a:effectLst/>
                          <a:latin typeface="Arial" panose="020B0604020202020204" pitchFamily="34" charset="0"/>
                          <a:ea typeface="+mj-ea"/>
                          <a:cs typeface="Arial" panose="020B0604020202020204" pitchFamily="34" charset="0"/>
                        </a:rPr>
                        <a:t>Magnetom</a:t>
                      </a: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 </a:t>
                      </a:r>
                      <a:r>
                        <a:rPr lang="en-US" altLang="ja-JP" sz="1800" b="0" i="0" u="none" strike="noStrike" dirty="0" err="1" smtClean="0">
                          <a:solidFill>
                            <a:srgbClr val="000000"/>
                          </a:solidFill>
                          <a:effectLst/>
                          <a:latin typeface="Arial" panose="020B0604020202020204" pitchFamily="34" charset="0"/>
                          <a:ea typeface="+mj-ea"/>
                          <a:cs typeface="Arial" panose="020B0604020202020204" pitchFamily="34" charset="0"/>
                        </a:rPr>
                        <a:t>Verio</a:t>
                      </a: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 3.0T</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316097">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Coil</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B w="19050" cap="flat" cmpd="sng" algn="ctr">
                      <a:solidFill>
                        <a:schemeClr val="tx1"/>
                      </a:solidFill>
                      <a:prstDash val="solid"/>
                      <a:round/>
                      <a:headEnd type="none" w="med" len="med"/>
                      <a:tailEnd type="none" w="med" len="med"/>
                    </a:lnB>
                  </a:tcP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12 </a:t>
                      </a:r>
                      <a:r>
                        <a:rPr lang="en-US" altLang="ja-JP" sz="1800" b="0" i="0" u="none" strike="noStrike" dirty="0" err="1" smtClean="0">
                          <a:solidFill>
                            <a:srgbClr val="000000"/>
                          </a:solidFill>
                          <a:effectLst/>
                          <a:latin typeface="Arial" panose="020B0604020202020204" pitchFamily="34" charset="0"/>
                          <a:ea typeface="+mj-ea"/>
                          <a:cs typeface="Arial" panose="020B0604020202020204" pitchFamily="34" charset="0"/>
                        </a:rPr>
                        <a:t>ch</a:t>
                      </a: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 Head coil</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B w="19050" cap="flat" cmpd="sng" algn="ctr">
                      <a:solidFill>
                        <a:schemeClr val="tx1"/>
                      </a:solidFill>
                      <a:prstDash val="solid"/>
                      <a:round/>
                      <a:headEnd type="none" w="med" len="med"/>
                      <a:tailEnd type="none" w="med" len="med"/>
                    </a:lnB>
                  </a:tcPr>
                </a:tc>
              </a:tr>
              <a:tr h="0">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PAT</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T w="19050" cap="flat" cmpd="sng" algn="ctr">
                      <a:solidFill>
                        <a:schemeClr val="tx1"/>
                      </a:solidFill>
                      <a:prstDash val="solid"/>
                      <a:round/>
                      <a:headEnd type="none" w="med" len="med"/>
                      <a:tailEnd type="none" w="med" len="med"/>
                    </a:lnT>
                  </a:tcP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Off</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T w="19050" cap="flat" cmpd="sng" algn="ctr">
                      <a:solidFill>
                        <a:schemeClr val="tx1"/>
                      </a:solidFill>
                      <a:prstDash val="solid"/>
                      <a:round/>
                      <a:headEnd type="none" w="med" len="med"/>
                      <a:tailEnd type="none" w="med" len="med"/>
                    </a:lnT>
                  </a:tcPr>
                </a:tc>
              </a:tr>
              <a:tr h="0">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Phase partial Fourier</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Off</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0">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Slice partial Fourier</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Off</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smtClean="0">
                          <a:effectLst/>
                          <a:latin typeface="Arial" panose="020B0604020202020204" pitchFamily="34" charset="0"/>
                          <a:cs typeface="Arial" panose="020B0604020202020204" pitchFamily="34" charset="0"/>
                        </a:rPr>
                        <a:t>TR/TE </a:t>
                      </a:r>
                      <a:r>
                        <a:rPr lang="en-US" sz="2000" u="none" strike="noStrike" dirty="0">
                          <a:effectLst/>
                          <a:latin typeface="Arial" panose="020B0604020202020204" pitchFamily="34" charset="0"/>
                          <a:cs typeface="Arial" panose="020B0604020202020204" pitchFamily="34" charset="0"/>
                        </a:rPr>
                        <a:t>[</a:t>
                      </a:r>
                      <a:r>
                        <a:rPr lang="en-US" sz="2000" u="none" strike="noStrike" dirty="0" err="1">
                          <a:effectLst/>
                          <a:latin typeface="Arial" panose="020B0604020202020204" pitchFamily="34" charset="0"/>
                          <a:cs typeface="Arial" panose="020B0604020202020204" pitchFamily="34" charset="0"/>
                        </a:rPr>
                        <a:t>ms</a:t>
                      </a:r>
                      <a:r>
                        <a:rPr lang="en-US" sz="2000" u="none" strike="noStrike" dirty="0">
                          <a:effectLst/>
                          <a:latin typeface="Arial" panose="020B0604020202020204" pitchFamily="34" charset="0"/>
                          <a:cs typeface="Arial" panose="020B0604020202020204" pitchFamily="34" charset="0"/>
                        </a:rPr>
                        <a:t>] </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2000" u="none" strike="noStrike" dirty="0" smtClean="0">
                          <a:effectLst/>
                          <a:latin typeface="Arial" panose="020B0604020202020204" pitchFamily="34" charset="0"/>
                          <a:cs typeface="Arial" panose="020B0604020202020204" pitchFamily="34" charset="0"/>
                        </a:rPr>
                        <a:t>37.04 /</a:t>
                      </a:r>
                      <a:r>
                        <a:rPr lang="en-US" altLang="ja-JP" sz="2000" b="0" i="0" u="none" strike="noStrike" dirty="0" smtClean="0">
                          <a:solidFill>
                            <a:schemeClr val="dk1"/>
                          </a:solidFill>
                          <a:effectLst/>
                          <a:latin typeface="Arial" panose="020B0604020202020204" pitchFamily="34" charset="0"/>
                          <a:ea typeface="+mn-ea"/>
                          <a:cs typeface="Arial" panose="020B0604020202020204" pitchFamily="34" charset="0"/>
                        </a:rPr>
                        <a:t>5.06</a:t>
                      </a:r>
                      <a:endParaRPr kumimoji="1" lang="en-US" altLang="ja-JP" sz="2000" b="1" i="0" u="none" strike="noStrike" kern="1200" dirty="0" smtClean="0">
                        <a:solidFill>
                          <a:srgbClr val="000000"/>
                        </a:solidFill>
                        <a:effectLst/>
                        <a:latin typeface="Arial" panose="020B0604020202020204" pitchFamily="34" charset="0"/>
                        <a:ea typeface="+mn-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FOV [mm]</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smtClean="0">
                          <a:effectLst/>
                          <a:latin typeface="Arial" panose="020B0604020202020204" pitchFamily="34" charset="0"/>
                          <a:cs typeface="Arial" panose="020B0604020202020204" pitchFamily="34" charset="0"/>
                        </a:rPr>
                        <a:t>160×160 </a:t>
                      </a:r>
                      <a:endParaRPr lang="en-US" altLang="ja-JP"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Slice</a:t>
                      </a:r>
                      <a:r>
                        <a:rPr lang="en-US" sz="2000" b="0" i="0" u="none" strike="noStrike" baseline="0" dirty="0" smtClean="0">
                          <a:solidFill>
                            <a:srgbClr val="000000"/>
                          </a:solidFill>
                          <a:effectLst/>
                          <a:latin typeface="Arial" panose="020B0604020202020204" pitchFamily="34" charset="0"/>
                          <a:ea typeface="+mj-ea"/>
                          <a:cs typeface="Arial" panose="020B0604020202020204" pitchFamily="34" charset="0"/>
                        </a:rPr>
                        <a:t> per slab</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b="0" i="0" u="none" strike="noStrike" dirty="0" smtClean="0">
                          <a:solidFill>
                            <a:srgbClr val="000000"/>
                          </a:solidFill>
                          <a:effectLst/>
                          <a:latin typeface="Arial" panose="020B0604020202020204" pitchFamily="34" charset="0"/>
                          <a:ea typeface="+mj-ea"/>
                          <a:cs typeface="Arial" panose="020B0604020202020204" pitchFamily="34" charset="0"/>
                        </a:rPr>
                        <a:t>8</a:t>
                      </a:r>
                      <a:endParaRPr lang="en-US" altLang="ja-JP"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Slice </a:t>
                      </a:r>
                      <a:r>
                        <a:rPr lang="en-US" altLang="ja-JP" sz="2000" u="none" strike="noStrike" dirty="0" smtClean="0">
                          <a:effectLst/>
                          <a:latin typeface="Arial" panose="020B0604020202020204" pitchFamily="34" charset="0"/>
                          <a:cs typeface="Arial" panose="020B0604020202020204" pitchFamily="34" charset="0"/>
                        </a:rPr>
                        <a:t>T</a:t>
                      </a:r>
                      <a:r>
                        <a:rPr lang="en-US" sz="2000" u="none" strike="noStrike" dirty="0" smtClean="0">
                          <a:effectLst/>
                          <a:latin typeface="Arial" panose="020B0604020202020204" pitchFamily="34" charset="0"/>
                          <a:cs typeface="Arial" panose="020B0604020202020204" pitchFamily="34" charset="0"/>
                        </a:rPr>
                        <a:t>hickness </a:t>
                      </a:r>
                      <a:r>
                        <a:rPr lang="en-US" sz="2000" u="none" strike="noStrike" dirty="0">
                          <a:effectLst/>
                          <a:latin typeface="Arial" panose="020B0604020202020204" pitchFamily="34" charset="0"/>
                          <a:cs typeface="Arial" panose="020B0604020202020204" pitchFamily="34" charset="0"/>
                        </a:rPr>
                        <a:t>[mm] </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smtClean="0">
                          <a:effectLst/>
                          <a:latin typeface="Arial" panose="020B0604020202020204" pitchFamily="34" charset="0"/>
                          <a:cs typeface="Arial" panose="020B0604020202020204" pitchFamily="34" charset="0"/>
                        </a:rPr>
                        <a:t>1.00 </a:t>
                      </a:r>
                      <a:endParaRPr lang="en-US" altLang="ja-JP"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FA [</a:t>
                      </a:r>
                      <a:r>
                        <a:rPr lang="en-US" sz="2000" u="none" strike="noStrike" dirty="0" err="1">
                          <a:effectLst/>
                          <a:latin typeface="Arial" panose="020B0604020202020204" pitchFamily="34" charset="0"/>
                          <a:cs typeface="Arial" panose="020B0604020202020204" pitchFamily="34" charset="0"/>
                        </a:rPr>
                        <a:t>deg</a:t>
                      </a:r>
                      <a:r>
                        <a:rPr lang="en-US" sz="2000" u="none" strike="noStrike" dirty="0">
                          <a:effectLst/>
                          <a:latin typeface="Arial" panose="020B0604020202020204" pitchFamily="34" charset="0"/>
                          <a:cs typeface="Arial" panose="020B0604020202020204" pitchFamily="34" charset="0"/>
                        </a:rPr>
                        <a:t>]</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a:effectLst/>
                          <a:latin typeface="Arial" panose="020B0604020202020204" pitchFamily="34" charset="0"/>
                          <a:cs typeface="Arial" panose="020B0604020202020204" pitchFamily="34" charset="0"/>
                        </a:rPr>
                        <a:t>15</a:t>
                      </a:r>
                      <a:endParaRPr lang="en-US" altLang="ja-JP"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VENC </a:t>
                      </a:r>
                      <a:r>
                        <a:rPr lang="en-US" sz="2000" u="none" strike="noStrike" dirty="0" smtClean="0">
                          <a:effectLst/>
                          <a:latin typeface="Arial" panose="020B0604020202020204" pitchFamily="34" charset="0"/>
                          <a:cs typeface="Arial" panose="020B0604020202020204" pitchFamily="34" charset="0"/>
                        </a:rPr>
                        <a:t>[m/sec</a:t>
                      </a:r>
                      <a:r>
                        <a:rPr lang="en-US" sz="2000" u="none" strike="noStrike" dirty="0">
                          <a:effectLst/>
                          <a:latin typeface="Arial" panose="020B0604020202020204" pitchFamily="34" charset="0"/>
                          <a:cs typeface="Arial" panose="020B0604020202020204" pitchFamily="34" charset="0"/>
                        </a:rPr>
                        <a:t>] </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smtClean="0">
                          <a:effectLst/>
                          <a:latin typeface="Arial" panose="020B0604020202020204" pitchFamily="34" charset="0"/>
                          <a:cs typeface="Arial" panose="020B0604020202020204" pitchFamily="34" charset="0"/>
                        </a:rPr>
                        <a:t>1.2</a:t>
                      </a:r>
                    </a:p>
                  </a:txBody>
                  <a:tcPr marL="7687" marR="7687" marT="7687" marB="0" anchor="ctr"/>
                </a:tc>
              </a:tr>
            </a:tbl>
          </a:graphicData>
        </a:graphic>
      </p:graphicFrame>
    </p:spTree>
    <p:extLst>
      <p:ext uri="{BB962C8B-B14F-4D97-AF65-F5344CB8AC3E}">
        <p14:creationId xmlns:p14="http://schemas.microsoft.com/office/powerpoint/2010/main" val="331609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撮影</a:t>
            </a:r>
            <a:r>
              <a:rPr lang="ja-JP" altLang="en-US" dirty="0" smtClean="0"/>
              <a:t>パラメータ（</a:t>
            </a:r>
            <a:r>
              <a:rPr lang="en-US" altLang="ja-JP" dirty="0" smtClean="0"/>
              <a:t>2.0mm</a:t>
            </a:r>
            <a:r>
              <a:rPr lang="ja-JP" altLang="en-US" dirty="0" err="1" smtClean="0"/>
              <a:t>，</a:t>
            </a:r>
            <a:r>
              <a:rPr lang="en-US" altLang="ja-JP" dirty="0"/>
              <a:t>3.1</a:t>
            </a:r>
            <a:r>
              <a:rPr lang="en-US" altLang="ja-JP" dirty="0" smtClean="0"/>
              <a:t>mm</a:t>
            </a:r>
            <a:r>
              <a:rPr lang="ja-JP" altLang="en-US" dirty="0" err="1" smtClean="0"/>
              <a:t>，</a:t>
            </a:r>
            <a:r>
              <a:rPr lang="en-US" altLang="ja-JP" dirty="0"/>
              <a:t>5.0</a:t>
            </a:r>
            <a:r>
              <a:rPr lang="en-US" altLang="ja-JP" dirty="0" smtClean="0"/>
              <a:t>mm</a:t>
            </a:r>
            <a:r>
              <a:rPr lang="ja-JP" altLang="en-US" dirty="0" smtClean="0"/>
              <a:t>）</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25</a:t>
            </a:fld>
            <a:endParaRPr lang="ja-JP" altLang="en-US" dirty="0"/>
          </a:p>
        </p:txBody>
      </p:sp>
      <p:graphicFrame>
        <p:nvGraphicFramePr>
          <p:cNvPr id="7" name="コンテンツ プレースホルダー 5"/>
          <p:cNvGraphicFramePr>
            <a:graphicFrameLocks/>
          </p:cNvGraphicFramePr>
          <p:nvPr>
            <p:extLst>
              <p:ext uri="{D42A27DB-BD31-4B8C-83A1-F6EECF244321}">
                <p14:modId xmlns:p14="http://schemas.microsoft.com/office/powerpoint/2010/main" val="4054105554"/>
              </p:ext>
            </p:extLst>
          </p:nvPr>
        </p:nvGraphicFramePr>
        <p:xfrm>
          <a:off x="1763688" y="1173217"/>
          <a:ext cx="5292588" cy="4236003"/>
        </p:xfrm>
        <a:graphic>
          <a:graphicData uri="http://schemas.openxmlformats.org/drawingml/2006/table">
            <a:tbl>
              <a:tblPr bandRow="1">
                <a:tableStyleId>{8EC20E35-A176-4012-BC5E-935CFFF8708E}</a:tableStyleId>
              </a:tblPr>
              <a:tblGrid>
                <a:gridCol w="3192355"/>
                <a:gridCol w="2100233"/>
              </a:tblGrid>
              <a:tr h="404353">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Scanner</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Siemens </a:t>
                      </a:r>
                      <a:r>
                        <a:rPr lang="en-US" altLang="ja-JP" sz="1800" b="0" i="0" u="none" strike="noStrike" dirty="0" err="1" smtClean="0">
                          <a:solidFill>
                            <a:srgbClr val="000000"/>
                          </a:solidFill>
                          <a:effectLst/>
                          <a:latin typeface="Arial" panose="020B0604020202020204" pitchFamily="34" charset="0"/>
                          <a:ea typeface="+mj-ea"/>
                          <a:cs typeface="Arial" panose="020B0604020202020204" pitchFamily="34" charset="0"/>
                        </a:rPr>
                        <a:t>Magnetom</a:t>
                      </a: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 </a:t>
                      </a:r>
                      <a:r>
                        <a:rPr lang="en-US" altLang="ja-JP" sz="1800" b="0" i="0" u="none" strike="noStrike" dirty="0" err="1" smtClean="0">
                          <a:solidFill>
                            <a:srgbClr val="000000"/>
                          </a:solidFill>
                          <a:effectLst/>
                          <a:latin typeface="Arial" panose="020B0604020202020204" pitchFamily="34" charset="0"/>
                          <a:ea typeface="+mj-ea"/>
                          <a:cs typeface="Arial" panose="020B0604020202020204" pitchFamily="34" charset="0"/>
                        </a:rPr>
                        <a:t>Verio</a:t>
                      </a: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 3.0T</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316097">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Coil</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B w="19050" cap="flat" cmpd="sng" algn="ctr">
                      <a:solidFill>
                        <a:schemeClr val="tx1"/>
                      </a:solidFill>
                      <a:prstDash val="solid"/>
                      <a:round/>
                      <a:headEnd type="none" w="med" len="med"/>
                      <a:tailEnd type="none" w="med" len="med"/>
                    </a:lnB>
                  </a:tcP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12 </a:t>
                      </a:r>
                      <a:r>
                        <a:rPr lang="en-US" altLang="ja-JP" sz="1800" b="0" i="0" u="none" strike="noStrike" dirty="0" err="1" smtClean="0">
                          <a:solidFill>
                            <a:srgbClr val="000000"/>
                          </a:solidFill>
                          <a:effectLst/>
                          <a:latin typeface="Arial" panose="020B0604020202020204" pitchFamily="34" charset="0"/>
                          <a:ea typeface="+mj-ea"/>
                          <a:cs typeface="Arial" panose="020B0604020202020204" pitchFamily="34" charset="0"/>
                        </a:rPr>
                        <a:t>ch</a:t>
                      </a: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 Head coil</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B w="19050" cap="flat" cmpd="sng" algn="ctr">
                      <a:solidFill>
                        <a:schemeClr val="tx1"/>
                      </a:solidFill>
                      <a:prstDash val="solid"/>
                      <a:round/>
                      <a:headEnd type="none" w="med" len="med"/>
                      <a:tailEnd type="none" w="med" len="med"/>
                    </a:lnB>
                  </a:tcPr>
                </a:tc>
              </a:tr>
              <a:tr h="0">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PAT</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T w="19050" cap="flat" cmpd="sng" algn="ctr">
                      <a:solidFill>
                        <a:schemeClr val="tx1"/>
                      </a:solidFill>
                      <a:prstDash val="solid"/>
                      <a:round/>
                      <a:headEnd type="none" w="med" len="med"/>
                      <a:tailEnd type="none" w="med" len="med"/>
                    </a:lnT>
                  </a:tcP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Off</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lnT w="19050" cap="flat" cmpd="sng" algn="ctr">
                      <a:solidFill>
                        <a:schemeClr val="tx1"/>
                      </a:solidFill>
                      <a:prstDash val="solid"/>
                      <a:round/>
                      <a:headEnd type="none" w="med" len="med"/>
                      <a:tailEnd type="none" w="med" len="med"/>
                    </a:lnT>
                  </a:tcPr>
                </a:tc>
              </a:tr>
              <a:tr h="0">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Phase partial Fourier</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Off</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0">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Slice partial Fourier</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1800" b="0" i="0" u="none" strike="noStrike" dirty="0" smtClean="0">
                          <a:solidFill>
                            <a:srgbClr val="000000"/>
                          </a:solidFill>
                          <a:effectLst/>
                          <a:latin typeface="Arial" panose="020B0604020202020204" pitchFamily="34" charset="0"/>
                          <a:ea typeface="+mj-ea"/>
                          <a:cs typeface="Arial" panose="020B0604020202020204" pitchFamily="34" charset="0"/>
                        </a:rPr>
                        <a:t>Off</a:t>
                      </a:r>
                      <a:endParaRPr lang="en-US" altLang="ja-JP" sz="18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smtClean="0">
                          <a:effectLst/>
                          <a:latin typeface="Arial" panose="020B0604020202020204" pitchFamily="34" charset="0"/>
                          <a:cs typeface="Arial" panose="020B0604020202020204" pitchFamily="34" charset="0"/>
                        </a:rPr>
                        <a:t>TR/TE </a:t>
                      </a:r>
                      <a:r>
                        <a:rPr lang="en-US" sz="2000" u="none" strike="noStrike" dirty="0">
                          <a:effectLst/>
                          <a:latin typeface="Arial" panose="020B0604020202020204" pitchFamily="34" charset="0"/>
                          <a:cs typeface="Arial" panose="020B0604020202020204" pitchFamily="34" charset="0"/>
                        </a:rPr>
                        <a:t>[</a:t>
                      </a:r>
                      <a:r>
                        <a:rPr lang="en-US" sz="2000" u="none" strike="noStrike" dirty="0" err="1">
                          <a:effectLst/>
                          <a:latin typeface="Arial" panose="020B0604020202020204" pitchFamily="34" charset="0"/>
                          <a:cs typeface="Arial" panose="020B0604020202020204" pitchFamily="34" charset="0"/>
                        </a:rPr>
                        <a:t>ms</a:t>
                      </a:r>
                      <a:r>
                        <a:rPr lang="en-US" sz="2000" u="none" strike="noStrike" dirty="0">
                          <a:effectLst/>
                          <a:latin typeface="Arial" panose="020B0604020202020204" pitchFamily="34" charset="0"/>
                          <a:cs typeface="Arial" panose="020B0604020202020204" pitchFamily="34" charset="0"/>
                        </a:rPr>
                        <a:t>] </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2000" u="none" strike="noStrike" dirty="0" smtClean="0">
                          <a:effectLst/>
                          <a:latin typeface="Arial" panose="020B0604020202020204" pitchFamily="34" charset="0"/>
                          <a:cs typeface="Arial" panose="020B0604020202020204" pitchFamily="34" charset="0"/>
                        </a:rPr>
                        <a:t>35.88 /</a:t>
                      </a:r>
                      <a:r>
                        <a:rPr lang="en-US" altLang="ja-JP" sz="2000" b="0" i="0" u="none" strike="noStrike" dirty="0" smtClean="0">
                          <a:solidFill>
                            <a:schemeClr val="dk1"/>
                          </a:solidFill>
                          <a:effectLst/>
                          <a:latin typeface="Arial" panose="020B0604020202020204" pitchFamily="34" charset="0"/>
                          <a:ea typeface="+mn-ea"/>
                          <a:cs typeface="Arial" panose="020B0604020202020204" pitchFamily="34" charset="0"/>
                        </a:rPr>
                        <a:t>5.08</a:t>
                      </a:r>
                      <a:endParaRPr kumimoji="1" lang="en-US" altLang="ja-JP" sz="2000" b="1" i="0" u="none" strike="noStrike" kern="1200" dirty="0" smtClean="0">
                        <a:solidFill>
                          <a:srgbClr val="000000"/>
                        </a:solidFill>
                        <a:effectLst/>
                        <a:latin typeface="Arial" panose="020B0604020202020204" pitchFamily="34" charset="0"/>
                        <a:ea typeface="+mn-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FOV [mm]</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smtClean="0">
                          <a:effectLst/>
                          <a:latin typeface="Arial" panose="020B0604020202020204" pitchFamily="34" charset="0"/>
                          <a:cs typeface="Arial" panose="020B0604020202020204" pitchFamily="34" charset="0"/>
                        </a:rPr>
                        <a:t>160×160 </a:t>
                      </a:r>
                      <a:endParaRPr lang="en-US" altLang="ja-JP"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b="0" i="0" u="none" strike="noStrike" dirty="0" smtClean="0">
                          <a:solidFill>
                            <a:srgbClr val="000000"/>
                          </a:solidFill>
                          <a:effectLst/>
                          <a:latin typeface="Arial" panose="020B0604020202020204" pitchFamily="34" charset="0"/>
                          <a:ea typeface="+mj-ea"/>
                          <a:cs typeface="Arial" panose="020B0604020202020204" pitchFamily="34" charset="0"/>
                        </a:rPr>
                        <a:t>Slice</a:t>
                      </a:r>
                      <a:r>
                        <a:rPr lang="en-US" sz="2000" b="0" i="0" u="none" strike="noStrike" baseline="0" dirty="0" smtClean="0">
                          <a:solidFill>
                            <a:srgbClr val="000000"/>
                          </a:solidFill>
                          <a:effectLst/>
                          <a:latin typeface="Arial" panose="020B0604020202020204" pitchFamily="34" charset="0"/>
                          <a:ea typeface="+mj-ea"/>
                          <a:cs typeface="Arial" panose="020B0604020202020204" pitchFamily="34" charset="0"/>
                        </a:rPr>
                        <a:t> per slab</a:t>
                      </a:r>
                      <a:endParaRPr lang="en-US"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b="0" i="0" u="none" strike="noStrike" dirty="0" smtClean="0">
                          <a:solidFill>
                            <a:srgbClr val="000000"/>
                          </a:solidFill>
                          <a:effectLst/>
                          <a:latin typeface="Arial" panose="020B0604020202020204" pitchFamily="34" charset="0"/>
                          <a:ea typeface="+mj-ea"/>
                          <a:cs typeface="Arial" panose="020B0604020202020204" pitchFamily="34" charset="0"/>
                        </a:rPr>
                        <a:t>30</a:t>
                      </a:r>
                      <a:endParaRPr lang="en-US" altLang="ja-JP" sz="2000" b="0"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Slice </a:t>
                      </a:r>
                      <a:r>
                        <a:rPr lang="en-US" altLang="ja-JP" sz="2000" u="none" strike="noStrike" dirty="0" smtClean="0">
                          <a:effectLst/>
                          <a:latin typeface="Arial" panose="020B0604020202020204" pitchFamily="34" charset="0"/>
                          <a:cs typeface="Arial" panose="020B0604020202020204" pitchFamily="34" charset="0"/>
                        </a:rPr>
                        <a:t>T</a:t>
                      </a:r>
                      <a:r>
                        <a:rPr lang="en-US" sz="2000" u="none" strike="noStrike" dirty="0" smtClean="0">
                          <a:effectLst/>
                          <a:latin typeface="Arial" panose="020B0604020202020204" pitchFamily="34" charset="0"/>
                          <a:cs typeface="Arial" panose="020B0604020202020204" pitchFamily="34" charset="0"/>
                        </a:rPr>
                        <a:t>hickness </a:t>
                      </a:r>
                      <a:r>
                        <a:rPr lang="en-US" sz="2000" u="none" strike="noStrike" dirty="0">
                          <a:effectLst/>
                          <a:latin typeface="Arial" panose="020B0604020202020204" pitchFamily="34" charset="0"/>
                          <a:cs typeface="Arial" panose="020B0604020202020204" pitchFamily="34" charset="0"/>
                        </a:rPr>
                        <a:t>[mm] </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smtClean="0">
                          <a:effectLst/>
                          <a:latin typeface="Arial" panose="020B0604020202020204" pitchFamily="34" charset="0"/>
                          <a:cs typeface="Arial" panose="020B0604020202020204" pitchFamily="34" charset="0"/>
                        </a:rPr>
                        <a:t>1.00 </a:t>
                      </a:r>
                      <a:endParaRPr lang="en-US" altLang="ja-JP"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FA [</a:t>
                      </a:r>
                      <a:r>
                        <a:rPr lang="en-US" sz="2000" u="none" strike="noStrike" dirty="0" err="1">
                          <a:effectLst/>
                          <a:latin typeface="Arial" panose="020B0604020202020204" pitchFamily="34" charset="0"/>
                          <a:cs typeface="Arial" panose="020B0604020202020204" pitchFamily="34" charset="0"/>
                        </a:rPr>
                        <a:t>deg</a:t>
                      </a:r>
                      <a:r>
                        <a:rPr lang="en-US" sz="2000" u="none" strike="noStrike" dirty="0">
                          <a:effectLst/>
                          <a:latin typeface="Arial" panose="020B0604020202020204" pitchFamily="34" charset="0"/>
                          <a:cs typeface="Arial" panose="020B0604020202020204" pitchFamily="34" charset="0"/>
                        </a:rPr>
                        <a:t>]</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a:effectLst/>
                          <a:latin typeface="Arial" panose="020B0604020202020204" pitchFamily="34" charset="0"/>
                          <a:cs typeface="Arial" panose="020B0604020202020204" pitchFamily="34" charset="0"/>
                        </a:rPr>
                        <a:t>15</a:t>
                      </a:r>
                      <a:endParaRPr lang="en-US" altLang="ja-JP"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r>
              <a:tr h="404353">
                <a:tc>
                  <a:txBody>
                    <a:bodyPr/>
                    <a:lstStyle/>
                    <a:p>
                      <a:pPr algn="ctr" rtl="0" fontAlgn="ctr"/>
                      <a:r>
                        <a:rPr lang="en-US" sz="2000" u="none" strike="noStrike" dirty="0">
                          <a:effectLst/>
                          <a:latin typeface="Arial" panose="020B0604020202020204" pitchFamily="34" charset="0"/>
                          <a:cs typeface="Arial" panose="020B0604020202020204" pitchFamily="34" charset="0"/>
                        </a:rPr>
                        <a:t>VENC </a:t>
                      </a:r>
                      <a:r>
                        <a:rPr lang="en-US" sz="2000" u="none" strike="noStrike" dirty="0" smtClean="0">
                          <a:effectLst/>
                          <a:latin typeface="Arial" panose="020B0604020202020204" pitchFamily="34" charset="0"/>
                          <a:cs typeface="Arial" panose="020B0604020202020204" pitchFamily="34" charset="0"/>
                        </a:rPr>
                        <a:t>[m/sec</a:t>
                      </a:r>
                      <a:r>
                        <a:rPr lang="en-US" sz="2000" u="none" strike="noStrike" dirty="0">
                          <a:effectLst/>
                          <a:latin typeface="Arial" panose="020B0604020202020204" pitchFamily="34" charset="0"/>
                          <a:cs typeface="Arial" panose="020B0604020202020204" pitchFamily="34" charset="0"/>
                        </a:rPr>
                        <a:t>] </a:t>
                      </a:r>
                      <a:endParaRPr lang="en-US" sz="2000" b="1" i="0" u="none" strike="noStrike" dirty="0">
                        <a:solidFill>
                          <a:srgbClr val="000000"/>
                        </a:solidFill>
                        <a:effectLst/>
                        <a:latin typeface="Arial" panose="020B0604020202020204" pitchFamily="34" charset="0"/>
                        <a:ea typeface="+mj-ea"/>
                        <a:cs typeface="Arial" panose="020B0604020202020204" pitchFamily="34" charset="0"/>
                      </a:endParaRPr>
                    </a:p>
                  </a:txBody>
                  <a:tcPr marL="7687" marR="7687" marT="7687" marB="0" anchor="ctr"/>
                </a:tc>
                <a:tc>
                  <a:txBody>
                    <a:bodyPr/>
                    <a:lstStyle/>
                    <a:p>
                      <a:pPr algn="ctr" rtl="0" fontAlgn="ctr"/>
                      <a:r>
                        <a:rPr lang="en-US" altLang="ja-JP" sz="2000" u="none" strike="noStrike" dirty="0" smtClean="0">
                          <a:effectLst/>
                          <a:latin typeface="Arial" panose="020B0604020202020204" pitchFamily="34" charset="0"/>
                          <a:cs typeface="Arial" panose="020B0604020202020204" pitchFamily="34" charset="0"/>
                        </a:rPr>
                        <a:t>1.2</a:t>
                      </a:r>
                    </a:p>
                  </a:txBody>
                  <a:tcPr marL="7687" marR="7687" marT="7687" marB="0" anchor="ctr"/>
                </a:tc>
              </a:tr>
            </a:tbl>
          </a:graphicData>
        </a:graphic>
      </p:graphicFrame>
    </p:spTree>
    <p:extLst>
      <p:ext uri="{BB962C8B-B14F-4D97-AF65-F5344CB8AC3E}">
        <p14:creationId xmlns:p14="http://schemas.microsoft.com/office/powerpoint/2010/main" val="3780632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各</a:t>
            </a:r>
            <a:r>
              <a:rPr lang="ja-JP" altLang="en-US" dirty="0" smtClean="0"/>
              <a:t>スライス面の</a:t>
            </a:r>
            <a:r>
              <a:rPr lang="ja-JP" altLang="en-US" dirty="0"/>
              <a:t>ピーク流速</a:t>
            </a:r>
            <a:r>
              <a:rPr lang="ja-JP" altLang="en-US" dirty="0" smtClean="0"/>
              <a:t>の</a:t>
            </a:r>
            <a:r>
              <a:rPr lang="ja-JP" altLang="en-US" dirty="0"/>
              <a:t>内訳の一例</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26</a:t>
            </a:fld>
            <a:endParaRPr lang="ja-JP" altLang="en-US" dirty="0"/>
          </a:p>
        </p:txBody>
      </p:sp>
      <mc:AlternateContent xmlns:mc="http://schemas.openxmlformats.org/markup-compatibility/2006" xmlns:a14="http://schemas.microsoft.com/office/drawing/2010/main">
        <mc:Choice Requires="a14">
          <p:graphicFrame>
            <p:nvGraphicFramePr>
              <p:cNvPr id="4" name="表 3"/>
              <p:cNvGraphicFramePr>
                <a:graphicFrameLocks noGrp="1"/>
              </p:cNvGraphicFramePr>
              <p:nvPr>
                <p:extLst>
                  <p:ext uri="{D42A27DB-BD31-4B8C-83A1-F6EECF244321}">
                    <p14:modId xmlns:p14="http://schemas.microsoft.com/office/powerpoint/2010/main" val="3908563396"/>
                  </p:ext>
                </p:extLst>
              </p:nvPr>
            </p:nvGraphicFramePr>
            <p:xfrm>
              <a:off x="575556" y="944724"/>
              <a:ext cx="7362444" cy="4885944"/>
            </p:xfrm>
            <a:graphic>
              <a:graphicData uri="http://schemas.openxmlformats.org/drawingml/2006/table">
                <a:tbl>
                  <a:tblPr firstRow="1" bandRow="1">
                    <a:tableStyleId>{21E4AEA4-8DFA-4A89-87EB-49C32662AFE0}</a:tableStyleId>
                  </a:tblPr>
                  <a:tblGrid>
                    <a:gridCol w="2160240"/>
                    <a:gridCol w="1698153"/>
                    <a:gridCol w="2204796"/>
                    <a:gridCol w="1299255"/>
                  </a:tblGrid>
                  <a:tr h="396000">
                    <a:tc>
                      <a:txBody>
                        <a:bodyPr/>
                        <a:lstStyle/>
                        <a:p>
                          <a:pPr algn="ctr"/>
                          <a:r>
                            <a:rPr kumimoji="1" lang="en-US" altLang="ja-JP" b="1" dirty="0" smtClean="0"/>
                            <a:t>Case</a:t>
                          </a:r>
                          <a:r>
                            <a:rPr kumimoji="1" lang="ja-JP" altLang="en-US" b="1" dirty="0" smtClean="0"/>
                            <a:t> </a:t>
                          </a:r>
                          <a:r>
                            <a:rPr kumimoji="1" lang="en-US" altLang="ja-JP" b="1" dirty="0" smtClean="0"/>
                            <a:t>name</a:t>
                          </a:r>
                          <a:endParaRPr kumimoji="1" lang="ja-JP" altLang="en-US" b="1"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1" smtClean="0">
                                        <a:latin typeface="Cambria Math" panose="02040503050406030204" pitchFamily="18" charset="0"/>
                                      </a:rPr>
                                      <m:t>𝒖</m:t>
                                    </m:r>
                                  </m:e>
                                  <m:sub>
                                    <m:r>
                                      <a:rPr kumimoji="1" lang="en-US" altLang="ja-JP" b="1" i="1" smtClean="0">
                                        <a:latin typeface="Cambria Math" panose="02040503050406030204" pitchFamily="18" charset="0"/>
                                      </a:rPr>
                                      <m:t>𝒆𝒙𝒂𝒄𝒕</m:t>
                                    </m:r>
                                  </m:sub>
                                  <m:sup>
                                    <m:r>
                                      <a:rPr kumimoji="1" lang="en-US" altLang="ja-JP" b="1" i="1" smtClean="0">
                                        <a:latin typeface="Cambria Math" panose="02040503050406030204" pitchFamily="18" charset="0"/>
                                      </a:rPr>
                                      <m:t>𝒑𝒆𝒂𝒌</m:t>
                                    </m:r>
                                  </m:sup>
                                </m:sSubSup>
                                <m:r>
                                  <a:rPr kumimoji="1" lang="en-US" altLang="ja-JP" b="1" i="1" smtClean="0">
                                    <a:latin typeface="Cambria Math" panose="02040503050406030204" pitchFamily="18" charset="0"/>
                                  </a:rPr>
                                  <m:t>(</m:t>
                                </m:r>
                                <m:f>
                                  <m:fPr>
                                    <m:type m:val="lin"/>
                                    <m:ctrlPr>
                                      <a:rPr kumimoji="1" lang="en-US" altLang="ja-JP" b="1" i="1" smtClean="0">
                                        <a:latin typeface="Cambria Math" panose="02040503050406030204" pitchFamily="18" charset="0"/>
                                      </a:rPr>
                                    </m:ctrlPr>
                                  </m:fPr>
                                  <m:num>
                                    <m:r>
                                      <a:rPr kumimoji="1" lang="en-US" altLang="ja-JP" b="1" i="0" smtClean="0">
                                        <a:latin typeface="Cambria Math" panose="02040503050406030204" pitchFamily="18" charset="0"/>
                                      </a:rPr>
                                      <m:t>𝐦𝐦</m:t>
                                    </m:r>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b="1"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1" smtClean="0">
                                        <a:latin typeface="Cambria Math" panose="02040503050406030204" pitchFamily="18" charset="0"/>
                                      </a:rPr>
                                      <m:t>𝒖</m:t>
                                    </m:r>
                                  </m:e>
                                  <m:sub>
                                    <m:r>
                                      <a:rPr kumimoji="1" lang="en-US" altLang="ja-JP" b="1" i="1" smtClean="0">
                                        <a:latin typeface="Cambria Math" panose="02040503050406030204" pitchFamily="18" charset="0"/>
                                      </a:rPr>
                                      <m:t>𝒆𝒔𝒕𝒊𝒎𝒂𝒕𝒆</m:t>
                                    </m:r>
                                  </m:sub>
                                  <m:sup>
                                    <m:r>
                                      <a:rPr kumimoji="1" lang="en-US" altLang="ja-JP" b="1" i="1" smtClean="0">
                                        <a:latin typeface="Cambria Math" panose="02040503050406030204" pitchFamily="18" charset="0"/>
                                      </a:rPr>
                                      <m:t>𝒑𝒆𝒂𝒌</m:t>
                                    </m:r>
                                  </m:sup>
                                </m:sSubSup>
                                <m:r>
                                  <a:rPr kumimoji="1" lang="en-US" altLang="ja-JP" b="1" i="1" smtClean="0">
                                    <a:latin typeface="Cambria Math" panose="02040503050406030204" pitchFamily="18" charset="0"/>
                                  </a:rPr>
                                  <m:t>(</m:t>
                                </m:r>
                                <m:f>
                                  <m:fPr>
                                    <m:type m:val="lin"/>
                                    <m:ctrlPr>
                                      <a:rPr kumimoji="1" lang="en-US" altLang="ja-JP" b="1" i="1" smtClean="0">
                                        <a:latin typeface="Cambria Math" panose="02040503050406030204" pitchFamily="18" charset="0"/>
                                      </a:rPr>
                                    </m:ctrlPr>
                                  </m:fPr>
                                  <m:num>
                                    <m:r>
                                      <a:rPr kumimoji="1" lang="en-US" altLang="ja-JP" b="1" i="0" smtClean="0">
                                        <a:latin typeface="Cambria Math" panose="02040503050406030204" pitchFamily="18" charset="0"/>
                                      </a:rPr>
                                      <m:t>𝐦𝐦</m:t>
                                    </m:r>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b="1" i="0" dirty="0"/>
                        </a:p>
                      </a:txBody>
                      <a:tcPr/>
                    </a:tc>
                    <a:tc>
                      <a:txBody>
                        <a:bodyPr/>
                        <a:lstStyle/>
                        <a:p>
                          <a:pPr algn="ctr"/>
                          <a:r>
                            <a:rPr kumimoji="1" lang="en-US" altLang="ja-JP" b="1" dirty="0" smtClean="0"/>
                            <a:t>Error</a:t>
                          </a:r>
                          <a:r>
                            <a:rPr kumimoji="1" lang="en-US" altLang="ja-JP" b="1" baseline="0" dirty="0" smtClean="0"/>
                            <a:t> </a:t>
                          </a:r>
                          <a:r>
                            <a:rPr kumimoji="1" lang="en-US" altLang="ja-JP" b="1" dirty="0" smtClean="0"/>
                            <a:t>(%)</a:t>
                          </a:r>
                          <a:endParaRPr kumimoji="1" lang="ja-JP" altLang="en-US" b="1" dirty="0"/>
                        </a:p>
                      </a:txBody>
                      <a:tcPr/>
                    </a:tc>
                  </a:tr>
                  <a:tr h="370840">
                    <a:tc>
                      <a:txBody>
                        <a:bodyPr/>
                        <a:lstStyle/>
                        <a:p>
                          <a:r>
                            <a:rPr kumimoji="1" lang="en-US" altLang="ja-JP" b="1" dirty="0" smtClean="0"/>
                            <a:t>PI/Agar 3.1mm</a:t>
                          </a:r>
                          <a:endParaRPr kumimoji="1" lang="ja-JP" altLang="en-US" b="1" dirty="0"/>
                        </a:p>
                      </a:txBody>
                      <a:tcPr/>
                    </a:tc>
                    <a:tc>
                      <a:txBody>
                        <a:bodyPr/>
                        <a:lstStyle/>
                        <a:p>
                          <a:r>
                            <a:rPr kumimoji="1" lang="en-US" altLang="ja-JP" b="1" dirty="0" smtClean="0"/>
                            <a:t>661.13</a:t>
                          </a:r>
                          <a:endParaRPr kumimoji="1" lang="ja-JP" altLang="en-US" b="1" dirty="0"/>
                        </a:p>
                      </a:txBody>
                      <a:tcPr/>
                    </a:tc>
                    <a:tc>
                      <a:txBody>
                        <a:bodyPr/>
                        <a:lstStyle/>
                        <a:p>
                          <a:r>
                            <a:rPr kumimoji="1" lang="en-US" altLang="ja-JP" b="1" dirty="0" smtClean="0"/>
                            <a:t>639.01</a:t>
                          </a:r>
                          <a:endParaRPr kumimoji="1" lang="ja-JP" altLang="en-US" b="1" dirty="0"/>
                        </a:p>
                      </a:txBody>
                      <a:tcPr/>
                    </a:tc>
                    <a:tc>
                      <a:txBody>
                        <a:bodyPr/>
                        <a:lstStyle/>
                        <a:p>
                          <a:r>
                            <a:rPr kumimoji="1" lang="en-US" altLang="ja-JP" b="1" dirty="0" smtClean="0">
                              <a:solidFill>
                                <a:srgbClr val="FF0000"/>
                              </a:solidFill>
                            </a:rPr>
                            <a:t>-3.3</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661.13</a:t>
                          </a:r>
                          <a:endParaRPr kumimoji="1" lang="ja-JP" altLang="en-US" b="1" dirty="0" smtClean="0"/>
                        </a:p>
                      </a:txBody>
                      <a:tcPr/>
                    </a:tc>
                    <a:tc>
                      <a:txBody>
                        <a:bodyPr/>
                        <a:lstStyle/>
                        <a:p>
                          <a:r>
                            <a:rPr kumimoji="1" lang="en-US" altLang="ja-JP" b="1" dirty="0" smtClean="0"/>
                            <a:t>662.69</a:t>
                          </a:r>
                          <a:endParaRPr kumimoji="1" lang="ja-JP" altLang="en-US" b="1" dirty="0"/>
                        </a:p>
                      </a:txBody>
                      <a:tcPr/>
                    </a:tc>
                    <a:tc>
                      <a:txBody>
                        <a:bodyPr/>
                        <a:lstStyle/>
                        <a:p>
                          <a:r>
                            <a:rPr kumimoji="1" lang="en-US" altLang="ja-JP" b="1" dirty="0" smtClean="0">
                              <a:solidFill>
                                <a:srgbClr val="FF0000"/>
                              </a:solidFill>
                            </a:rPr>
                            <a:t>+0.2</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661.13</a:t>
                          </a:r>
                          <a:endParaRPr kumimoji="1" lang="ja-JP" altLang="en-US" b="1" dirty="0" smtClean="0"/>
                        </a:p>
                      </a:txBody>
                      <a:tcPr/>
                    </a:tc>
                    <a:tc>
                      <a:txBody>
                        <a:bodyPr/>
                        <a:lstStyle/>
                        <a:p>
                          <a:r>
                            <a:rPr kumimoji="1" lang="en-US" altLang="ja-JP" b="1" dirty="0" smtClean="0"/>
                            <a:t>648.73</a:t>
                          </a:r>
                          <a:endParaRPr kumimoji="1" lang="ja-JP" altLang="en-US" b="1" dirty="0"/>
                        </a:p>
                      </a:txBody>
                      <a:tcPr/>
                    </a:tc>
                    <a:tc>
                      <a:txBody>
                        <a:bodyPr/>
                        <a:lstStyle/>
                        <a:p>
                          <a:r>
                            <a:rPr kumimoji="1" lang="en-US" altLang="ja-JP" b="1" dirty="0" smtClean="0">
                              <a:solidFill>
                                <a:srgbClr val="FF0000"/>
                              </a:solidFill>
                            </a:rPr>
                            <a:t>-1.9</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661.13</a:t>
                          </a:r>
                          <a:endParaRPr kumimoji="1" lang="ja-JP" altLang="en-US" b="1" dirty="0" smtClean="0"/>
                        </a:p>
                      </a:txBody>
                      <a:tcPr/>
                    </a:tc>
                    <a:tc>
                      <a:txBody>
                        <a:bodyPr/>
                        <a:lstStyle/>
                        <a:p>
                          <a:r>
                            <a:rPr kumimoji="1" lang="en-US" altLang="ja-JP" b="1" dirty="0" smtClean="0"/>
                            <a:t>665.66</a:t>
                          </a:r>
                          <a:endParaRPr kumimoji="1" lang="ja-JP" altLang="en-US" b="1" dirty="0"/>
                        </a:p>
                      </a:txBody>
                      <a:tcPr/>
                    </a:tc>
                    <a:tc>
                      <a:txBody>
                        <a:bodyPr/>
                        <a:lstStyle/>
                        <a:p>
                          <a:r>
                            <a:rPr kumimoji="1" lang="en-US" altLang="ja-JP" b="1" dirty="0" smtClean="0">
                              <a:solidFill>
                                <a:srgbClr val="FF0000"/>
                              </a:solidFill>
                            </a:rPr>
                            <a:t>+0.7</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6.5mm</a:t>
                          </a:r>
                          <a:endParaRPr kumimoji="1" lang="ja-JP" altLang="en-US" b="1" dirty="0" smtClean="0"/>
                        </a:p>
                      </a:txBody>
                      <a:tcPr/>
                    </a:tc>
                    <a:tc>
                      <a:txBody>
                        <a:bodyPr/>
                        <a:lstStyle/>
                        <a:p>
                          <a:r>
                            <a:rPr kumimoji="1" lang="en-US" altLang="ja-JP" b="1" dirty="0" smtClean="0"/>
                            <a:t>606.81</a:t>
                          </a:r>
                          <a:endParaRPr kumimoji="1" lang="ja-JP" altLang="en-US" b="1" dirty="0"/>
                        </a:p>
                      </a:txBody>
                      <a:tcPr/>
                    </a:tc>
                    <a:tc>
                      <a:txBody>
                        <a:bodyPr/>
                        <a:lstStyle/>
                        <a:p>
                          <a:r>
                            <a:rPr kumimoji="1" lang="en-US" altLang="ja-JP" b="1" dirty="0" smtClean="0"/>
                            <a:t>609.50</a:t>
                          </a:r>
                          <a:endParaRPr kumimoji="1" lang="ja-JP" altLang="en-US" b="1" dirty="0"/>
                        </a:p>
                      </a:txBody>
                      <a:tcPr/>
                    </a:tc>
                    <a:tc>
                      <a:txBody>
                        <a:bodyPr/>
                        <a:lstStyle/>
                        <a:p>
                          <a:r>
                            <a:rPr kumimoji="1" lang="en-US" altLang="ja-JP" b="1" dirty="0" smtClean="0">
                              <a:solidFill>
                                <a:srgbClr val="FF0000"/>
                              </a:solidFill>
                            </a:rPr>
                            <a:t>+0.4</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606.81</a:t>
                          </a:r>
                          <a:endParaRPr kumimoji="1" lang="ja-JP" altLang="en-US" b="1" dirty="0" smtClean="0"/>
                        </a:p>
                      </a:txBody>
                      <a:tcPr/>
                    </a:tc>
                    <a:tc>
                      <a:txBody>
                        <a:bodyPr/>
                        <a:lstStyle/>
                        <a:p>
                          <a:r>
                            <a:rPr kumimoji="1" lang="en-US" altLang="ja-JP" b="1" dirty="0" smtClean="0"/>
                            <a:t>605.60</a:t>
                          </a:r>
                          <a:endParaRPr kumimoji="1" lang="ja-JP" altLang="en-US" b="1" dirty="0"/>
                        </a:p>
                      </a:txBody>
                      <a:tcPr/>
                    </a:tc>
                    <a:tc>
                      <a:txBody>
                        <a:bodyPr/>
                        <a:lstStyle/>
                        <a:p>
                          <a:r>
                            <a:rPr kumimoji="1" lang="en-US" altLang="ja-JP" b="1" dirty="0" smtClean="0">
                              <a:solidFill>
                                <a:srgbClr val="FF0000"/>
                              </a:solidFill>
                            </a:rPr>
                            <a:t>-0.2</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606.81</a:t>
                          </a:r>
                          <a:endParaRPr kumimoji="1" lang="ja-JP" altLang="en-US" b="1" dirty="0" smtClean="0"/>
                        </a:p>
                      </a:txBody>
                      <a:tcPr/>
                    </a:tc>
                    <a:tc>
                      <a:txBody>
                        <a:bodyPr/>
                        <a:lstStyle/>
                        <a:p>
                          <a:r>
                            <a:rPr kumimoji="1" lang="en-US" altLang="ja-JP" b="1" dirty="0" smtClean="0"/>
                            <a:t>596.32</a:t>
                          </a:r>
                          <a:endParaRPr kumimoji="1" lang="ja-JP" altLang="en-US" b="1" dirty="0"/>
                        </a:p>
                      </a:txBody>
                      <a:tcPr/>
                    </a:tc>
                    <a:tc>
                      <a:txBody>
                        <a:bodyPr/>
                        <a:lstStyle/>
                        <a:p>
                          <a:r>
                            <a:rPr kumimoji="1" lang="en-US" altLang="ja-JP" b="1" dirty="0" smtClean="0">
                              <a:solidFill>
                                <a:srgbClr val="FF0000"/>
                              </a:solidFill>
                            </a:rPr>
                            <a:t>-1.7</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606.81</a:t>
                          </a:r>
                          <a:endParaRPr kumimoji="1" lang="ja-JP" altLang="en-US" b="1" dirty="0" smtClean="0"/>
                        </a:p>
                      </a:txBody>
                      <a:tcPr/>
                    </a:tc>
                    <a:tc>
                      <a:txBody>
                        <a:bodyPr/>
                        <a:lstStyle/>
                        <a:p>
                          <a:r>
                            <a:rPr kumimoji="1" lang="en-US" altLang="ja-JP" b="1" dirty="0" smtClean="0"/>
                            <a:t>589.42</a:t>
                          </a:r>
                          <a:endParaRPr kumimoji="1" lang="ja-JP" altLang="en-US" b="1" dirty="0"/>
                        </a:p>
                      </a:txBody>
                      <a:tcPr/>
                    </a:tc>
                    <a:tc>
                      <a:txBody>
                        <a:bodyPr/>
                        <a:lstStyle/>
                        <a:p>
                          <a:r>
                            <a:rPr kumimoji="1" lang="en-US" altLang="ja-JP" b="1" dirty="0" smtClean="0">
                              <a:solidFill>
                                <a:srgbClr val="FF0000"/>
                              </a:solidFill>
                            </a:rPr>
                            <a:t>-2.9</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9.0mm</a:t>
                          </a:r>
                          <a:endParaRPr kumimoji="1" lang="ja-JP" altLang="en-US" b="1" dirty="0" smtClean="0"/>
                        </a:p>
                      </a:txBody>
                      <a:tcPr/>
                    </a:tc>
                    <a:tc>
                      <a:txBody>
                        <a:bodyPr/>
                        <a:lstStyle/>
                        <a:p>
                          <a:r>
                            <a:rPr kumimoji="1" lang="en-US" altLang="ja-JP" b="1" dirty="0" smtClean="0"/>
                            <a:t>606.12</a:t>
                          </a:r>
                          <a:endParaRPr kumimoji="1" lang="ja-JP" altLang="en-US" b="1" dirty="0"/>
                        </a:p>
                      </a:txBody>
                      <a:tcPr/>
                    </a:tc>
                    <a:tc>
                      <a:txBody>
                        <a:bodyPr/>
                        <a:lstStyle/>
                        <a:p>
                          <a:r>
                            <a:rPr kumimoji="1" lang="en-US" altLang="ja-JP" b="1" dirty="0" smtClean="0"/>
                            <a:t>666.54</a:t>
                          </a:r>
                          <a:endParaRPr kumimoji="1" lang="ja-JP" altLang="en-US" b="1" dirty="0"/>
                        </a:p>
                      </a:txBody>
                      <a:tcPr/>
                    </a:tc>
                    <a:tc>
                      <a:txBody>
                        <a:bodyPr/>
                        <a:lstStyle/>
                        <a:p>
                          <a:r>
                            <a:rPr kumimoji="1" lang="en-US" altLang="ja-JP" b="1" dirty="0" smtClean="0">
                              <a:solidFill>
                                <a:srgbClr val="FF0000"/>
                              </a:solidFill>
                            </a:rPr>
                            <a:t>+10.0</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606.12</a:t>
                          </a:r>
                          <a:endParaRPr kumimoji="1" lang="ja-JP" altLang="en-US" b="1" dirty="0" smtClean="0"/>
                        </a:p>
                      </a:txBody>
                      <a:tcPr/>
                    </a:tc>
                    <a:tc>
                      <a:txBody>
                        <a:bodyPr/>
                        <a:lstStyle/>
                        <a:p>
                          <a:r>
                            <a:rPr kumimoji="1" lang="en-US" altLang="ja-JP" b="1" dirty="0" smtClean="0"/>
                            <a:t>627.67</a:t>
                          </a:r>
                          <a:endParaRPr kumimoji="1" lang="ja-JP" altLang="en-US" b="1" dirty="0"/>
                        </a:p>
                      </a:txBody>
                      <a:tcPr/>
                    </a:tc>
                    <a:tc>
                      <a:txBody>
                        <a:bodyPr/>
                        <a:lstStyle/>
                        <a:p>
                          <a:r>
                            <a:rPr kumimoji="1" lang="en-US" altLang="ja-JP" b="1" dirty="0" smtClean="0">
                              <a:solidFill>
                                <a:srgbClr val="FF0000"/>
                              </a:solidFill>
                            </a:rPr>
                            <a:t>+3.6</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606.12</a:t>
                          </a:r>
                          <a:endParaRPr kumimoji="1" lang="ja-JP" altLang="en-US" b="1" dirty="0" smtClean="0"/>
                        </a:p>
                      </a:txBody>
                      <a:tcPr/>
                    </a:tc>
                    <a:tc>
                      <a:txBody>
                        <a:bodyPr/>
                        <a:lstStyle/>
                        <a:p>
                          <a:r>
                            <a:rPr kumimoji="1" lang="en-US" altLang="ja-JP" b="1" dirty="0" smtClean="0"/>
                            <a:t>631.51</a:t>
                          </a:r>
                          <a:endParaRPr kumimoji="1" lang="ja-JP" altLang="en-US" b="1" dirty="0"/>
                        </a:p>
                      </a:txBody>
                      <a:tcPr/>
                    </a:tc>
                    <a:tc>
                      <a:txBody>
                        <a:bodyPr/>
                        <a:lstStyle/>
                        <a:p>
                          <a:r>
                            <a:rPr kumimoji="1" lang="en-US" altLang="ja-JP" b="1" dirty="0" smtClean="0">
                              <a:solidFill>
                                <a:srgbClr val="FF0000"/>
                              </a:solidFill>
                            </a:rPr>
                            <a:t>+4.2</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606.12</a:t>
                          </a:r>
                          <a:endParaRPr kumimoji="1" lang="ja-JP" altLang="en-US" b="1" dirty="0" smtClean="0"/>
                        </a:p>
                      </a:txBody>
                      <a:tcPr/>
                    </a:tc>
                    <a:tc>
                      <a:txBody>
                        <a:bodyPr/>
                        <a:lstStyle/>
                        <a:p>
                          <a:r>
                            <a:rPr kumimoji="1" lang="en-US" altLang="ja-JP" b="1" dirty="0" smtClean="0"/>
                            <a:t>645.34</a:t>
                          </a:r>
                          <a:endParaRPr kumimoji="1" lang="ja-JP" altLang="en-US" b="1" dirty="0"/>
                        </a:p>
                      </a:txBody>
                      <a:tcPr/>
                    </a:tc>
                    <a:tc>
                      <a:txBody>
                        <a:bodyPr/>
                        <a:lstStyle/>
                        <a:p>
                          <a:r>
                            <a:rPr kumimoji="1" lang="en-US" altLang="ja-JP" b="1" dirty="0" smtClean="0">
                              <a:solidFill>
                                <a:srgbClr val="FF0000"/>
                              </a:solidFill>
                            </a:rPr>
                            <a:t>+6.5</a:t>
                          </a:r>
                          <a:endParaRPr kumimoji="1" lang="ja-JP" altLang="en-US" b="1" dirty="0">
                            <a:solidFill>
                              <a:srgbClr val="FF0000"/>
                            </a:solidFill>
                          </a:endParaRPr>
                        </a:p>
                      </a:txBody>
                      <a:tcPr/>
                    </a:tc>
                  </a:tr>
                </a:tbl>
              </a:graphicData>
            </a:graphic>
          </p:graphicFrame>
        </mc:Choice>
        <mc:Fallback xmlns="">
          <p:graphicFrame>
            <p:nvGraphicFramePr>
              <p:cNvPr id="4" name="表 3"/>
              <p:cNvGraphicFramePr>
                <a:graphicFrameLocks noGrp="1"/>
              </p:cNvGraphicFramePr>
              <p:nvPr>
                <p:extLst>
                  <p:ext uri="{D42A27DB-BD31-4B8C-83A1-F6EECF244321}">
                    <p14:modId xmlns:p14="http://schemas.microsoft.com/office/powerpoint/2010/main" val="3908563396"/>
                  </p:ext>
                </p:extLst>
              </p:nvPr>
            </p:nvGraphicFramePr>
            <p:xfrm>
              <a:off x="575556" y="944724"/>
              <a:ext cx="7362444" cy="4885944"/>
            </p:xfrm>
            <a:graphic>
              <a:graphicData uri="http://schemas.openxmlformats.org/drawingml/2006/table">
                <a:tbl>
                  <a:tblPr firstRow="1" bandRow="1">
                    <a:tableStyleId>{21E4AEA4-8DFA-4A89-87EB-49C32662AFE0}</a:tableStyleId>
                  </a:tblPr>
                  <a:tblGrid>
                    <a:gridCol w="2160240"/>
                    <a:gridCol w="1698153"/>
                    <a:gridCol w="2204796"/>
                    <a:gridCol w="1299255"/>
                  </a:tblGrid>
                  <a:tr h="435864">
                    <a:tc>
                      <a:txBody>
                        <a:bodyPr/>
                        <a:lstStyle/>
                        <a:p>
                          <a:pPr algn="ctr"/>
                          <a:r>
                            <a:rPr kumimoji="1" lang="en-US" altLang="ja-JP" b="1" dirty="0" smtClean="0"/>
                            <a:t>Case</a:t>
                          </a:r>
                          <a:r>
                            <a:rPr kumimoji="1" lang="ja-JP" altLang="en-US" b="1" dirty="0" smtClean="0"/>
                            <a:t> </a:t>
                          </a:r>
                          <a:r>
                            <a:rPr kumimoji="1" lang="en-US" altLang="ja-JP" b="1" dirty="0" smtClean="0"/>
                            <a:t>name</a:t>
                          </a:r>
                          <a:endParaRPr kumimoji="1" lang="ja-JP" altLang="en-US" b="1" dirty="0"/>
                        </a:p>
                      </a:txBody>
                      <a:tcPr/>
                    </a:tc>
                    <a:tc>
                      <a:txBody>
                        <a:bodyPr/>
                        <a:lstStyle/>
                        <a:p>
                          <a:endParaRPr lang="ja-JP"/>
                        </a:p>
                      </a:txBody>
                      <a:tcPr>
                        <a:blipFill rotWithShape="0">
                          <a:blip r:embed="rId3"/>
                          <a:stretch>
                            <a:fillRect l="-127599" t="-84722" r="-207527" b="-1036111"/>
                          </a:stretch>
                        </a:blipFill>
                      </a:tcPr>
                    </a:tc>
                    <a:tc>
                      <a:txBody>
                        <a:bodyPr/>
                        <a:lstStyle/>
                        <a:p>
                          <a:endParaRPr lang="ja-JP"/>
                        </a:p>
                      </a:txBody>
                      <a:tcPr>
                        <a:blipFill rotWithShape="0">
                          <a:blip r:embed="rId3"/>
                          <a:stretch>
                            <a:fillRect l="-175414" t="-84722" r="-59945" b="-1036111"/>
                          </a:stretch>
                        </a:blipFill>
                      </a:tcPr>
                    </a:tc>
                    <a:tc>
                      <a:txBody>
                        <a:bodyPr/>
                        <a:lstStyle/>
                        <a:p>
                          <a:pPr algn="ctr"/>
                          <a:r>
                            <a:rPr kumimoji="1" lang="en-US" altLang="ja-JP" b="1" dirty="0" smtClean="0"/>
                            <a:t>Error</a:t>
                          </a:r>
                          <a:r>
                            <a:rPr kumimoji="1" lang="en-US" altLang="ja-JP" b="1" baseline="0" dirty="0" smtClean="0"/>
                            <a:t> </a:t>
                          </a:r>
                          <a:r>
                            <a:rPr kumimoji="1" lang="en-US" altLang="ja-JP" b="1" dirty="0" smtClean="0"/>
                            <a:t>(%)</a:t>
                          </a:r>
                          <a:endParaRPr kumimoji="1" lang="ja-JP" altLang="en-US" b="1" dirty="0"/>
                        </a:p>
                      </a:txBody>
                      <a:tcPr/>
                    </a:tc>
                  </a:tr>
                  <a:tr h="370840">
                    <a:tc>
                      <a:txBody>
                        <a:bodyPr/>
                        <a:lstStyle/>
                        <a:p>
                          <a:r>
                            <a:rPr kumimoji="1" lang="en-US" altLang="ja-JP" b="1" dirty="0" smtClean="0"/>
                            <a:t>PI/Agar 3.1mm</a:t>
                          </a:r>
                          <a:endParaRPr kumimoji="1" lang="ja-JP" altLang="en-US" b="1" dirty="0"/>
                        </a:p>
                      </a:txBody>
                      <a:tcPr/>
                    </a:tc>
                    <a:tc>
                      <a:txBody>
                        <a:bodyPr/>
                        <a:lstStyle/>
                        <a:p>
                          <a:r>
                            <a:rPr kumimoji="1" lang="en-US" altLang="ja-JP" b="1" dirty="0" smtClean="0"/>
                            <a:t>661.13</a:t>
                          </a:r>
                          <a:endParaRPr kumimoji="1" lang="ja-JP" altLang="en-US" b="1" dirty="0"/>
                        </a:p>
                      </a:txBody>
                      <a:tcPr/>
                    </a:tc>
                    <a:tc>
                      <a:txBody>
                        <a:bodyPr/>
                        <a:lstStyle/>
                        <a:p>
                          <a:r>
                            <a:rPr kumimoji="1" lang="en-US" altLang="ja-JP" b="1" dirty="0" smtClean="0"/>
                            <a:t>639.01</a:t>
                          </a:r>
                          <a:endParaRPr kumimoji="1" lang="ja-JP" altLang="en-US" b="1" dirty="0"/>
                        </a:p>
                      </a:txBody>
                      <a:tcPr/>
                    </a:tc>
                    <a:tc>
                      <a:txBody>
                        <a:bodyPr/>
                        <a:lstStyle/>
                        <a:p>
                          <a:r>
                            <a:rPr kumimoji="1" lang="en-US" altLang="ja-JP" b="1" dirty="0" smtClean="0">
                              <a:solidFill>
                                <a:srgbClr val="FF0000"/>
                              </a:solidFill>
                            </a:rPr>
                            <a:t>-3.3</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661.13</a:t>
                          </a:r>
                          <a:endParaRPr kumimoji="1" lang="ja-JP" altLang="en-US" b="1" dirty="0" smtClean="0"/>
                        </a:p>
                      </a:txBody>
                      <a:tcPr/>
                    </a:tc>
                    <a:tc>
                      <a:txBody>
                        <a:bodyPr/>
                        <a:lstStyle/>
                        <a:p>
                          <a:r>
                            <a:rPr kumimoji="1" lang="en-US" altLang="ja-JP" b="1" dirty="0" smtClean="0"/>
                            <a:t>662.69</a:t>
                          </a:r>
                          <a:endParaRPr kumimoji="1" lang="ja-JP" altLang="en-US" b="1" dirty="0"/>
                        </a:p>
                      </a:txBody>
                      <a:tcPr/>
                    </a:tc>
                    <a:tc>
                      <a:txBody>
                        <a:bodyPr/>
                        <a:lstStyle/>
                        <a:p>
                          <a:r>
                            <a:rPr kumimoji="1" lang="en-US" altLang="ja-JP" b="1" dirty="0" smtClean="0">
                              <a:solidFill>
                                <a:srgbClr val="FF0000"/>
                              </a:solidFill>
                            </a:rPr>
                            <a:t>+0.2</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661.13</a:t>
                          </a:r>
                          <a:endParaRPr kumimoji="1" lang="ja-JP" altLang="en-US" b="1" dirty="0" smtClean="0"/>
                        </a:p>
                      </a:txBody>
                      <a:tcPr/>
                    </a:tc>
                    <a:tc>
                      <a:txBody>
                        <a:bodyPr/>
                        <a:lstStyle/>
                        <a:p>
                          <a:r>
                            <a:rPr kumimoji="1" lang="en-US" altLang="ja-JP" b="1" dirty="0" smtClean="0"/>
                            <a:t>648.73</a:t>
                          </a:r>
                          <a:endParaRPr kumimoji="1" lang="ja-JP" altLang="en-US" b="1" dirty="0"/>
                        </a:p>
                      </a:txBody>
                      <a:tcPr/>
                    </a:tc>
                    <a:tc>
                      <a:txBody>
                        <a:bodyPr/>
                        <a:lstStyle/>
                        <a:p>
                          <a:r>
                            <a:rPr kumimoji="1" lang="en-US" altLang="ja-JP" b="1" dirty="0" smtClean="0">
                              <a:solidFill>
                                <a:srgbClr val="FF0000"/>
                              </a:solidFill>
                            </a:rPr>
                            <a:t>-1.9</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661.13</a:t>
                          </a:r>
                          <a:endParaRPr kumimoji="1" lang="ja-JP" altLang="en-US" b="1" dirty="0" smtClean="0"/>
                        </a:p>
                      </a:txBody>
                      <a:tcPr/>
                    </a:tc>
                    <a:tc>
                      <a:txBody>
                        <a:bodyPr/>
                        <a:lstStyle/>
                        <a:p>
                          <a:r>
                            <a:rPr kumimoji="1" lang="en-US" altLang="ja-JP" b="1" dirty="0" smtClean="0"/>
                            <a:t>665.66</a:t>
                          </a:r>
                          <a:endParaRPr kumimoji="1" lang="ja-JP" altLang="en-US" b="1" dirty="0"/>
                        </a:p>
                      </a:txBody>
                      <a:tcPr/>
                    </a:tc>
                    <a:tc>
                      <a:txBody>
                        <a:bodyPr/>
                        <a:lstStyle/>
                        <a:p>
                          <a:r>
                            <a:rPr kumimoji="1" lang="en-US" altLang="ja-JP" b="1" dirty="0" smtClean="0">
                              <a:solidFill>
                                <a:srgbClr val="FF0000"/>
                              </a:solidFill>
                            </a:rPr>
                            <a:t>+0.7</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6.5mm</a:t>
                          </a:r>
                          <a:endParaRPr kumimoji="1" lang="ja-JP" altLang="en-US" b="1" dirty="0" smtClean="0"/>
                        </a:p>
                      </a:txBody>
                      <a:tcPr/>
                    </a:tc>
                    <a:tc>
                      <a:txBody>
                        <a:bodyPr/>
                        <a:lstStyle/>
                        <a:p>
                          <a:r>
                            <a:rPr kumimoji="1" lang="en-US" altLang="ja-JP" b="1" dirty="0" smtClean="0"/>
                            <a:t>606.81</a:t>
                          </a:r>
                          <a:endParaRPr kumimoji="1" lang="ja-JP" altLang="en-US" b="1" dirty="0"/>
                        </a:p>
                      </a:txBody>
                      <a:tcPr/>
                    </a:tc>
                    <a:tc>
                      <a:txBody>
                        <a:bodyPr/>
                        <a:lstStyle/>
                        <a:p>
                          <a:r>
                            <a:rPr kumimoji="1" lang="en-US" altLang="ja-JP" b="1" dirty="0" smtClean="0"/>
                            <a:t>609.50</a:t>
                          </a:r>
                          <a:endParaRPr kumimoji="1" lang="ja-JP" altLang="en-US" b="1" dirty="0"/>
                        </a:p>
                      </a:txBody>
                      <a:tcPr/>
                    </a:tc>
                    <a:tc>
                      <a:txBody>
                        <a:bodyPr/>
                        <a:lstStyle/>
                        <a:p>
                          <a:r>
                            <a:rPr kumimoji="1" lang="en-US" altLang="ja-JP" b="1" dirty="0" smtClean="0">
                              <a:solidFill>
                                <a:srgbClr val="FF0000"/>
                              </a:solidFill>
                            </a:rPr>
                            <a:t>+0.4</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606.81</a:t>
                          </a:r>
                          <a:endParaRPr kumimoji="1" lang="ja-JP" altLang="en-US" b="1" dirty="0" smtClean="0"/>
                        </a:p>
                      </a:txBody>
                      <a:tcPr/>
                    </a:tc>
                    <a:tc>
                      <a:txBody>
                        <a:bodyPr/>
                        <a:lstStyle/>
                        <a:p>
                          <a:r>
                            <a:rPr kumimoji="1" lang="en-US" altLang="ja-JP" b="1" dirty="0" smtClean="0"/>
                            <a:t>605.60</a:t>
                          </a:r>
                          <a:endParaRPr kumimoji="1" lang="ja-JP" altLang="en-US" b="1" dirty="0"/>
                        </a:p>
                      </a:txBody>
                      <a:tcPr/>
                    </a:tc>
                    <a:tc>
                      <a:txBody>
                        <a:bodyPr/>
                        <a:lstStyle/>
                        <a:p>
                          <a:r>
                            <a:rPr kumimoji="1" lang="en-US" altLang="ja-JP" b="1" dirty="0" smtClean="0">
                              <a:solidFill>
                                <a:srgbClr val="FF0000"/>
                              </a:solidFill>
                            </a:rPr>
                            <a:t>-0.2</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606.81</a:t>
                          </a:r>
                          <a:endParaRPr kumimoji="1" lang="ja-JP" altLang="en-US" b="1" dirty="0" smtClean="0"/>
                        </a:p>
                      </a:txBody>
                      <a:tcPr/>
                    </a:tc>
                    <a:tc>
                      <a:txBody>
                        <a:bodyPr/>
                        <a:lstStyle/>
                        <a:p>
                          <a:r>
                            <a:rPr kumimoji="1" lang="en-US" altLang="ja-JP" b="1" dirty="0" smtClean="0"/>
                            <a:t>596.32</a:t>
                          </a:r>
                          <a:endParaRPr kumimoji="1" lang="ja-JP" altLang="en-US" b="1" dirty="0"/>
                        </a:p>
                      </a:txBody>
                      <a:tcPr/>
                    </a:tc>
                    <a:tc>
                      <a:txBody>
                        <a:bodyPr/>
                        <a:lstStyle/>
                        <a:p>
                          <a:r>
                            <a:rPr kumimoji="1" lang="en-US" altLang="ja-JP" b="1" dirty="0" smtClean="0">
                              <a:solidFill>
                                <a:srgbClr val="FF0000"/>
                              </a:solidFill>
                            </a:rPr>
                            <a:t>-1.7</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606.81</a:t>
                          </a:r>
                          <a:endParaRPr kumimoji="1" lang="ja-JP" altLang="en-US" b="1" dirty="0" smtClean="0"/>
                        </a:p>
                      </a:txBody>
                      <a:tcPr/>
                    </a:tc>
                    <a:tc>
                      <a:txBody>
                        <a:bodyPr/>
                        <a:lstStyle/>
                        <a:p>
                          <a:r>
                            <a:rPr kumimoji="1" lang="en-US" altLang="ja-JP" b="1" dirty="0" smtClean="0"/>
                            <a:t>589.42</a:t>
                          </a:r>
                          <a:endParaRPr kumimoji="1" lang="ja-JP" altLang="en-US" b="1" dirty="0"/>
                        </a:p>
                      </a:txBody>
                      <a:tcPr/>
                    </a:tc>
                    <a:tc>
                      <a:txBody>
                        <a:bodyPr/>
                        <a:lstStyle/>
                        <a:p>
                          <a:r>
                            <a:rPr kumimoji="1" lang="en-US" altLang="ja-JP" b="1" dirty="0" smtClean="0">
                              <a:solidFill>
                                <a:srgbClr val="FF0000"/>
                              </a:solidFill>
                            </a:rPr>
                            <a:t>-2.9</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9.0mm</a:t>
                          </a:r>
                          <a:endParaRPr kumimoji="1" lang="ja-JP" altLang="en-US" b="1" dirty="0" smtClean="0"/>
                        </a:p>
                      </a:txBody>
                      <a:tcPr/>
                    </a:tc>
                    <a:tc>
                      <a:txBody>
                        <a:bodyPr/>
                        <a:lstStyle/>
                        <a:p>
                          <a:r>
                            <a:rPr kumimoji="1" lang="en-US" altLang="ja-JP" b="1" dirty="0" smtClean="0"/>
                            <a:t>606.12</a:t>
                          </a:r>
                          <a:endParaRPr kumimoji="1" lang="ja-JP" altLang="en-US" b="1" dirty="0"/>
                        </a:p>
                      </a:txBody>
                      <a:tcPr/>
                    </a:tc>
                    <a:tc>
                      <a:txBody>
                        <a:bodyPr/>
                        <a:lstStyle/>
                        <a:p>
                          <a:r>
                            <a:rPr kumimoji="1" lang="en-US" altLang="ja-JP" b="1" dirty="0" smtClean="0"/>
                            <a:t>666.54</a:t>
                          </a:r>
                          <a:endParaRPr kumimoji="1" lang="ja-JP" altLang="en-US" b="1" dirty="0"/>
                        </a:p>
                      </a:txBody>
                      <a:tcPr/>
                    </a:tc>
                    <a:tc>
                      <a:txBody>
                        <a:bodyPr/>
                        <a:lstStyle/>
                        <a:p>
                          <a:r>
                            <a:rPr kumimoji="1" lang="en-US" altLang="ja-JP" b="1" dirty="0" smtClean="0">
                              <a:solidFill>
                                <a:srgbClr val="FF0000"/>
                              </a:solidFill>
                            </a:rPr>
                            <a:t>+10.0</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606.12</a:t>
                          </a:r>
                          <a:endParaRPr kumimoji="1" lang="ja-JP" altLang="en-US" b="1" dirty="0" smtClean="0"/>
                        </a:p>
                      </a:txBody>
                      <a:tcPr/>
                    </a:tc>
                    <a:tc>
                      <a:txBody>
                        <a:bodyPr/>
                        <a:lstStyle/>
                        <a:p>
                          <a:r>
                            <a:rPr kumimoji="1" lang="en-US" altLang="ja-JP" b="1" dirty="0" smtClean="0"/>
                            <a:t>627.67</a:t>
                          </a:r>
                          <a:endParaRPr kumimoji="1" lang="ja-JP" altLang="en-US" b="1" dirty="0"/>
                        </a:p>
                      </a:txBody>
                      <a:tcPr/>
                    </a:tc>
                    <a:tc>
                      <a:txBody>
                        <a:bodyPr/>
                        <a:lstStyle/>
                        <a:p>
                          <a:r>
                            <a:rPr kumimoji="1" lang="en-US" altLang="ja-JP" b="1" dirty="0" smtClean="0">
                              <a:solidFill>
                                <a:srgbClr val="FF0000"/>
                              </a:solidFill>
                            </a:rPr>
                            <a:t>+3.6</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606.12</a:t>
                          </a:r>
                          <a:endParaRPr kumimoji="1" lang="ja-JP" altLang="en-US" b="1" dirty="0" smtClean="0"/>
                        </a:p>
                      </a:txBody>
                      <a:tcPr/>
                    </a:tc>
                    <a:tc>
                      <a:txBody>
                        <a:bodyPr/>
                        <a:lstStyle/>
                        <a:p>
                          <a:r>
                            <a:rPr kumimoji="1" lang="en-US" altLang="ja-JP" b="1" dirty="0" smtClean="0"/>
                            <a:t>631.51</a:t>
                          </a:r>
                          <a:endParaRPr kumimoji="1" lang="ja-JP" altLang="en-US" b="1" dirty="0"/>
                        </a:p>
                      </a:txBody>
                      <a:tcPr/>
                    </a:tc>
                    <a:tc>
                      <a:txBody>
                        <a:bodyPr/>
                        <a:lstStyle/>
                        <a:p>
                          <a:r>
                            <a:rPr kumimoji="1" lang="en-US" altLang="ja-JP" b="1" dirty="0" smtClean="0">
                              <a:solidFill>
                                <a:srgbClr val="FF0000"/>
                              </a:solidFill>
                            </a:rPr>
                            <a:t>+4.2</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606.12</a:t>
                          </a:r>
                          <a:endParaRPr kumimoji="1" lang="ja-JP" altLang="en-US" b="1" dirty="0" smtClean="0"/>
                        </a:p>
                      </a:txBody>
                      <a:tcPr/>
                    </a:tc>
                    <a:tc>
                      <a:txBody>
                        <a:bodyPr/>
                        <a:lstStyle/>
                        <a:p>
                          <a:r>
                            <a:rPr kumimoji="1" lang="en-US" altLang="ja-JP" b="1" dirty="0" smtClean="0"/>
                            <a:t>645.34</a:t>
                          </a:r>
                          <a:endParaRPr kumimoji="1" lang="ja-JP" altLang="en-US" b="1" dirty="0"/>
                        </a:p>
                      </a:txBody>
                      <a:tcPr/>
                    </a:tc>
                    <a:tc>
                      <a:txBody>
                        <a:bodyPr/>
                        <a:lstStyle/>
                        <a:p>
                          <a:r>
                            <a:rPr kumimoji="1" lang="en-US" altLang="ja-JP" b="1" dirty="0" smtClean="0">
                              <a:solidFill>
                                <a:srgbClr val="FF0000"/>
                              </a:solidFill>
                            </a:rPr>
                            <a:t>+6.5</a:t>
                          </a:r>
                          <a:endParaRPr kumimoji="1" lang="ja-JP" altLang="en-US" b="1" dirty="0">
                            <a:solidFill>
                              <a:srgbClr val="FF0000"/>
                            </a:solidFill>
                          </a:endParaRPr>
                        </a:p>
                      </a:txBody>
                      <a:tcPr/>
                    </a:tc>
                  </a:tr>
                </a:tbl>
              </a:graphicData>
            </a:graphic>
          </p:graphicFrame>
        </mc:Fallback>
      </mc:AlternateContent>
    </p:spTree>
    <p:extLst>
      <p:ext uri="{BB962C8B-B14F-4D97-AF65-F5344CB8AC3E}">
        <p14:creationId xmlns:p14="http://schemas.microsoft.com/office/powerpoint/2010/main" val="1948335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各スライス面の推定流量</a:t>
            </a:r>
            <a:r>
              <a:rPr lang="ja-JP" altLang="en-US" dirty="0"/>
              <a:t>の内訳の一例</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27</a:t>
            </a:fld>
            <a:endParaRPr lang="ja-JP" altLang="en-US" dirty="0"/>
          </a:p>
        </p:txBody>
      </p:sp>
      <mc:AlternateContent xmlns:mc="http://schemas.openxmlformats.org/markup-compatibility/2006" xmlns:a14="http://schemas.microsoft.com/office/drawing/2010/main">
        <mc:Choice Requires="a14">
          <p:graphicFrame>
            <p:nvGraphicFramePr>
              <p:cNvPr id="4" name="表 3"/>
              <p:cNvGraphicFramePr>
                <a:graphicFrameLocks noGrp="1"/>
              </p:cNvGraphicFramePr>
              <p:nvPr>
                <p:extLst>
                  <p:ext uri="{D42A27DB-BD31-4B8C-83A1-F6EECF244321}">
                    <p14:modId xmlns:p14="http://schemas.microsoft.com/office/powerpoint/2010/main" val="1521881722"/>
                  </p:ext>
                </p:extLst>
              </p:nvPr>
            </p:nvGraphicFramePr>
            <p:xfrm>
              <a:off x="575556" y="944724"/>
              <a:ext cx="7362444" cy="4846080"/>
            </p:xfrm>
            <a:graphic>
              <a:graphicData uri="http://schemas.openxmlformats.org/drawingml/2006/table">
                <a:tbl>
                  <a:tblPr firstRow="1" bandRow="1">
                    <a:tableStyleId>{21E4AEA4-8DFA-4A89-87EB-49C32662AFE0}</a:tableStyleId>
                  </a:tblPr>
                  <a:tblGrid>
                    <a:gridCol w="2160240"/>
                    <a:gridCol w="1698153"/>
                    <a:gridCol w="2204796"/>
                    <a:gridCol w="1299255"/>
                  </a:tblGrid>
                  <a:tr h="396000">
                    <a:tc>
                      <a:txBody>
                        <a:bodyPr/>
                        <a:lstStyle/>
                        <a:p>
                          <a:pPr algn="ctr"/>
                          <a:r>
                            <a:rPr kumimoji="1" lang="en-US" altLang="ja-JP" dirty="0" smtClean="0"/>
                            <a:t>Case</a:t>
                          </a:r>
                          <a:r>
                            <a:rPr kumimoji="1" lang="ja-JP" altLang="en-US" dirty="0" smtClean="0"/>
                            <a:t> </a:t>
                          </a:r>
                          <a:r>
                            <a:rPr kumimoji="1" lang="en-US" altLang="ja-JP" dirty="0" smtClean="0"/>
                            <a:t>name</a:t>
                          </a:r>
                          <a:endParaRPr kumimoji="1" lang="ja-JP" altLang="en-US"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𝑸</m:t>
                                    </m:r>
                                  </m:e>
                                  <m:sub>
                                    <m:r>
                                      <a:rPr kumimoji="1" lang="en-US" altLang="ja-JP" b="1" i="1" smtClean="0">
                                        <a:latin typeface="Cambria Math" panose="02040503050406030204" pitchFamily="18" charset="0"/>
                                      </a:rPr>
                                      <m:t>𝒆𝒙𝒂𝒄𝒕</m:t>
                                    </m:r>
                                  </m:sub>
                                </m:sSub>
                                <m:r>
                                  <a:rPr kumimoji="1" lang="en-US" altLang="ja-JP" b="1" i="1" smtClean="0">
                                    <a:latin typeface="Cambria Math" panose="02040503050406030204" pitchFamily="18" charset="0"/>
                                  </a:rPr>
                                  <m:t> (</m:t>
                                </m:r>
                                <m:f>
                                  <m:fPr>
                                    <m:type m:val="lin"/>
                                    <m:ctrlPr>
                                      <a:rPr kumimoji="1" lang="en-US" altLang="ja-JP" b="1" i="1" smtClean="0">
                                        <a:latin typeface="Cambria Math" panose="02040503050406030204" pitchFamily="18" charset="0"/>
                                      </a:rPr>
                                    </m:ctrlPr>
                                  </m:fPr>
                                  <m:num>
                                    <m:sSup>
                                      <m:sSupPr>
                                        <m:ctrlPr>
                                          <a:rPr kumimoji="1" lang="en-US" altLang="ja-JP" b="1" i="1" smtClean="0">
                                            <a:latin typeface="Cambria Math" panose="02040503050406030204" pitchFamily="18" charset="0"/>
                                          </a:rPr>
                                        </m:ctrlPr>
                                      </m:sSupPr>
                                      <m:e>
                                        <m:r>
                                          <a:rPr kumimoji="1" lang="en-US" altLang="ja-JP" b="1" i="0" smtClean="0">
                                            <a:latin typeface="Cambria Math" panose="02040503050406030204" pitchFamily="18" charset="0"/>
                                          </a:rPr>
                                          <m:t>𝐦𝐦</m:t>
                                        </m:r>
                                      </m:e>
                                      <m:sup>
                                        <m:r>
                                          <a:rPr kumimoji="1" lang="en-US" altLang="ja-JP" b="1" i="0" smtClean="0">
                                            <a:latin typeface="Cambria Math" panose="02040503050406030204" pitchFamily="18" charset="0"/>
                                          </a:rPr>
                                          <m:t>𝟑</m:t>
                                        </m:r>
                                      </m:sup>
                                    </m:sSup>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𝑸</m:t>
                                    </m:r>
                                  </m:e>
                                  <m:sub>
                                    <m:r>
                                      <a:rPr kumimoji="1" lang="en-US" altLang="ja-JP" b="1" i="1" smtClean="0">
                                        <a:latin typeface="Cambria Math" panose="02040503050406030204" pitchFamily="18" charset="0"/>
                                      </a:rPr>
                                      <m:t>𝒆𝒔𝒕𝒊𝒎𝒂𝒕𝒆</m:t>
                                    </m:r>
                                  </m:sub>
                                </m:sSub>
                                <m:r>
                                  <a:rPr kumimoji="1" lang="en-US" altLang="ja-JP" b="1" i="0" smtClean="0">
                                    <a:latin typeface="Cambria Math" panose="02040503050406030204" pitchFamily="18" charset="0"/>
                                  </a:rPr>
                                  <m:t> </m:t>
                                </m:r>
                                <m:r>
                                  <a:rPr kumimoji="1" lang="en-US" altLang="ja-JP" b="1" i="1" smtClean="0">
                                    <a:latin typeface="Cambria Math" panose="02040503050406030204" pitchFamily="18" charset="0"/>
                                  </a:rPr>
                                  <m:t>(</m:t>
                                </m:r>
                                <m:f>
                                  <m:fPr>
                                    <m:type m:val="lin"/>
                                    <m:ctrlPr>
                                      <a:rPr kumimoji="1" lang="en-US" altLang="ja-JP" b="1" i="1" smtClean="0">
                                        <a:latin typeface="Cambria Math" panose="02040503050406030204" pitchFamily="18" charset="0"/>
                                      </a:rPr>
                                    </m:ctrlPr>
                                  </m:fPr>
                                  <m:num>
                                    <m:sSup>
                                      <m:sSupPr>
                                        <m:ctrlPr>
                                          <a:rPr kumimoji="1" lang="en-US" altLang="ja-JP" b="1" i="1" smtClean="0">
                                            <a:latin typeface="Cambria Math" panose="02040503050406030204" pitchFamily="18" charset="0"/>
                                          </a:rPr>
                                        </m:ctrlPr>
                                      </m:sSupPr>
                                      <m:e>
                                        <m:r>
                                          <a:rPr kumimoji="1" lang="en-US" altLang="ja-JP" b="1" i="0" smtClean="0">
                                            <a:latin typeface="Cambria Math" panose="02040503050406030204" pitchFamily="18" charset="0"/>
                                          </a:rPr>
                                          <m:t>𝐦𝐦</m:t>
                                        </m:r>
                                      </m:e>
                                      <m:sup>
                                        <m:r>
                                          <a:rPr kumimoji="1" lang="en-US" altLang="ja-JP" b="1" i="0" smtClean="0">
                                            <a:latin typeface="Cambria Math" panose="02040503050406030204" pitchFamily="18" charset="0"/>
                                          </a:rPr>
                                          <m:t>𝟑</m:t>
                                        </m:r>
                                      </m:sup>
                                    </m:sSup>
                                  </m:num>
                                  <m:den>
                                    <m:r>
                                      <a:rPr kumimoji="1" lang="en-US" altLang="ja-JP" b="1" i="0" smtClean="0">
                                        <a:latin typeface="Cambria Math" panose="02040503050406030204" pitchFamily="18" charset="0"/>
                                      </a:rPr>
                                      <m:t>𝐬</m:t>
                                    </m:r>
                                  </m:den>
                                </m:f>
                                <m:r>
                                  <a:rPr kumimoji="1" lang="en-US" altLang="ja-JP" b="1" i="0" smtClean="0">
                                    <a:latin typeface="Cambria Math" panose="02040503050406030204" pitchFamily="18" charset="0"/>
                                  </a:rPr>
                                  <m:t>)</m:t>
                                </m:r>
                              </m:oMath>
                            </m:oMathPara>
                          </a14:m>
                          <a:endParaRPr kumimoji="1" lang="ja-JP" altLang="en-US" i="0" dirty="0"/>
                        </a:p>
                      </a:txBody>
                      <a:tcPr/>
                    </a:tc>
                    <a:tc>
                      <a:txBody>
                        <a:bodyPr/>
                        <a:lstStyle/>
                        <a:p>
                          <a:pPr algn="ctr"/>
                          <a:r>
                            <a:rPr kumimoji="1" lang="en-US" altLang="ja-JP" dirty="0" smtClean="0"/>
                            <a:t>Error</a:t>
                          </a:r>
                          <a:r>
                            <a:rPr kumimoji="1" lang="en-US" altLang="ja-JP" baseline="0" dirty="0" smtClean="0"/>
                            <a:t> </a:t>
                          </a:r>
                          <a:r>
                            <a:rPr kumimoji="1" lang="en-US" altLang="ja-JP" dirty="0" smtClean="0"/>
                            <a:t>(%)</a:t>
                          </a:r>
                          <a:endParaRPr kumimoji="1" lang="ja-JP" altLang="en-US" dirty="0"/>
                        </a:p>
                      </a:txBody>
                      <a:tcPr/>
                    </a:tc>
                  </a:tr>
                  <a:tr h="370840">
                    <a:tc>
                      <a:txBody>
                        <a:bodyPr/>
                        <a:lstStyle/>
                        <a:p>
                          <a:r>
                            <a:rPr kumimoji="1" lang="en-US" altLang="ja-JP" b="1" dirty="0" smtClean="0"/>
                            <a:t>PI/Agar 3.1mm</a:t>
                          </a:r>
                          <a:endParaRPr kumimoji="1" lang="ja-JP" altLang="en-US" b="1" dirty="0"/>
                        </a:p>
                      </a:txBody>
                      <a:tcPr/>
                    </a:tc>
                    <a:tc>
                      <a:txBody>
                        <a:bodyPr/>
                        <a:lstStyle/>
                        <a:p>
                          <a:r>
                            <a:rPr kumimoji="1" lang="en-US" altLang="ja-JP" b="1" dirty="0" smtClean="0"/>
                            <a:t>2495.0</a:t>
                          </a:r>
                          <a:endParaRPr kumimoji="1" lang="ja-JP" altLang="en-US" b="1" dirty="0"/>
                        </a:p>
                      </a:txBody>
                      <a:tcPr/>
                    </a:tc>
                    <a:tc>
                      <a:txBody>
                        <a:bodyPr/>
                        <a:lstStyle/>
                        <a:p>
                          <a:r>
                            <a:rPr kumimoji="1" lang="en-US" altLang="ja-JP" b="1" dirty="0" smtClean="0"/>
                            <a:t>2541.29</a:t>
                          </a:r>
                          <a:endParaRPr kumimoji="1" lang="ja-JP" altLang="en-US" b="1" dirty="0"/>
                        </a:p>
                      </a:txBody>
                      <a:tcPr/>
                    </a:tc>
                    <a:tc>
                      <a:txBody>
                        <a:bodyPr/>
                        <a:lstStyle/>
                        <a:p>
                          <a:r>
                            <a:rPr kumimoji="1" lang="en-US" altLang="ja-JP" b="1" dirty="0" smtClean="0">
                              <a:solidFill>
                                <a:srgbClr val="FF0000"/>
                              </a:solidFill>
                            </a:rPr>
                            <a:t>+1.9</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2495.0</a:t>
                          </a:r>
                          <a:endParaRPr kumimoji="1" lang="ja-JP" altLang="en-US" b="1" dirty="0" smtClean="0"/>
                        </a:p>
                      </a:txBody>
                      <a:tcPr/>
                    </a:tc>
                    <a:tc>
                      <a:txBody>
                        <a:bodyPr/>
                        <a:lstStyle/>
                        <a:p>
                          <a:r>
                            <a:rPr kumimoji="1" lang="en-US" altLang="ja-JP" b="1" dirty="0" smtClean="0"/>
                            <a:t>2387.25</a:t>
                          </a:r>
                          <a:endParaRPr kumimoji="1" lang="ja-JP" altLang="en-US" b="1" dirty="0"/>
                        </a:p>
                      </a:txBody>
                      <a:tcPr/>
                    </a:tc>
                    <a:tc>
                      <a:txBody>
                        <a:bodyPr/>
                        <a:lstStyle/>
                        <a:p>
                          <a:r>
                            <a:rPr kumimoji="1" lang="en-US" altLang="ja-JP" b="1" dirty="0" smtClean="0">
                              <a:solidFill>
                                <a:srgbClr val="FF0000"/>
                              </a:solidFill>
                            </a:rPr>
                            <a:t>-4.3</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2495.0</a:t>
                          </a:r>
                          <a:endParaRPr kumimoji="1" lang="ja-JP" altLang="en-US" b="1" dirty="0" smtClean="0"/>
                        </a:p>
                      </a:txBody>
                      <a:tcPr/>
                    </a:tc>
                    <a:tc>
                      <a:txBody>
                        <a:bodyPr/>
                        <a:lstStyle/>
                        <a:p>
                          <a:r>
                            <a:rPr kumimoji="1" lang="en-US" altLang="ja-JP" b="1" dirty="0" smtClean="0"/>
                            <a:t>2640.17</a:t>
                          </a:r>
                          <a:endParaRPr kumimoji="1" lang="ja-JP" altLang="en-US" b="1" dirty="0"/>
                        </a:p>
                      </a:txBody>
                      <a:tcPr/>
                    </a:tc>
                    <a:tc>
                      <a:txBody>
                        <a:bodyPr/>
                        <a:lstStyle/>
                        <a:p>
                          <a:r>
                            <a:rPr kumimoji="1" lang="en-US" altLang="ja-JP" b="1" dirty="0" smtClean="0">
                              <a:solidFill>
                                <a:srgbClr val="FF0000"/>
                              </a:solidFill>
                            </a:rPr>
                            <a:t>+5.8</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2495.0</a:t>
                          </a:r>
                          <a:endParaRPr kumimoji="1" lang="ja-JP" altLang="en-US" b="1" dirty="0" smtClean="0"/>
                        </a:p>
                      </a:txBody>
                      <a:tcPr/>
                    </a:tc>
                    <a:tc>
                      <a:txBody>
                        <a:bodyPr/>
                        <a:lstStyle/>
                        <a:p>
                          <a:r>
                            <a:rPr kumimoji="1" lang="en-US" altLang="ja-JP" b="1" dirty="0" smtClean="0"/>
                            <a:t>2561.88</a:t>
                          </a:r>
                          <a:endParaRPr kumimoji="1" lang="ja-JP" altLang="en-US" b="1" dirty="0"/>
                        </a:p>
                      </a:txBody>
                      <a:tcPr/>
                    </a:tc>
                    <a:tc>
                      <a:txBody>
                        <a:bodyPr/>
                        <a:lstStyle/>
                        <a:p>
                          <a:r>
                            <a:rPr kumimoji="1" lang="en-US" altLang="ja-JP" b="1" dirty="0" smtClean="0">
                              <a:solidFill>
                                <a:srgbClr val="FF0000"/>
                              </a:solidFill>
                            </a:rPr>
                            <a:t>+2.7</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6.5mm</a:t>
                          </a:r>
                          <a:endParaRPr kumimoji="1" lang="ja-JP" altLang="en-US" b="1" dirty="0" smtClean="0"/>
                        </a:p>
                      </a:txBody>
                      <a:tcPr/>
                    </a:tc>
                    <a:tc>
                      <a:txBody>
                        <a:bodyPr/>
                        <a:lstStyle/>
                        <a:p>
                          <a:r>
                            <a:rPr kumimoji="1" lang="en-US" altLang="ja-JP" b="1" dirty="0" smtClean="0"/>
                            <a:t>10068.0</a:t>
                          </a:r>
                          <a:endParaRPr kumimoji="1" lang="ja-JP" altLang="en-US" b="1" dirty="0"/>
                        </a:p>
                      </a:txBody>
                      <a:tcPr/>
                    </a:tc>
                    <a:tc>
                      <a:txBody>
                        <a:bodyPr/>
                        <a:lstStyle/>
                        <a:p>
                          <a:r>
                            <a:rPr kumimoji="1" lang="en-US" altLang="ja-JP" b="1" dirty="0" smtClean="0"/>
                            <a:t>9872.93</a:t>
                          </a:r>
                          <a:endParaRPr kumimoji="1" lang="ja-JP" altLang="en-US" b="1" dirty="0"/>
                        </a:p>
                      </a:txBody>
                      <a:tcPr/>
                    </a:tc>
                    <a:tc>
                      <a:txBody>
                        <a:bodyPr/>
                        <a:lstStyle/>
                        <a:p>
                          <a:r>
                            <a:rPr kumimoji="1" lang="en-US" altLang="ja-JP" b="1" dirty="0" smtClean="0">
                              <a:solidFill>
                                <a:srgbClr val="FF0000"/>
                              </a:solidFill>
                            </a:rPr>
                            <a:t>-1.9</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10068.0</a:t>
                          </a:r>
                          <a:endParaRPr kumimoji="1" lang="ja-JP" altLang="en-US" b="1" dirty="0" smtClean="0"/>
                        </a:p>
                      </a:txBody>
                      <a:tcPr/>
                    </a:tc>
                    <a:tc>
                      <a:txBody>
                        <a:bodyPr/>
                        <a:lstStyle/>
                        <a:p>
                          <a:r>
                            <a:rPr kumimoji="1" lang="en-US" altLang="ja-JP" b="1" dirty="0" smtClean="0"/>
                            <a:t>9402.33</a:t>
                          </a:r>
                          <a:endParaRPr kumimoji="1" lang="ja-JP" altLang="en-US" b="1" dirty="0"/>
                        </a:p>
                      </a:txBody>
                      <a:tcPr/>
                    </a:tc>
                    <a:tc>
                      <a:txBody>
                        <a:bodyPr/>
                        <a:lstStyle/>
                        <a:p>
                          <a:r>
                            <a:rPr kumimoji="1" lang="en-US" altLang="ja-JP" b="1" dirty="0" smtClean="0">
                              <a:solidFill>
                                <a:srgbClr val="FF0000"/>
                              </a:solidFill>
                            </a:rPr>
                            <a:t>-6.6</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10068.0</a:t>
                          </a:r>
                          <a:endParaRPr kumimoji="1" lang="ja-JP" altLang="en-US" b="1" dirty="0" smtClean="0"/>
                        </a:p>
                      </a:txBody>
                      <a:tcPr/>
                    </a:tc>
                    <a:tc>
                      <a:txBody>
                        <a:bodyPr/>
                        <a:lstStyle/>
                        <a:p>
                          <a:r>
                            <a:rPr kumimoji="1" lang="en-US" altLang="ja-JP" b="1" dirty="0" smtClean="0"/>
                            <a:t>9703.81</a:t>
                          </a:r>
                          <a:endParaRPr kumimoji="1" lang="ja-JP" altLang="en-US" b="1" dirty="0"/>
                        </a:p>
                      </a:txBody>
                      <a:tcPr/>
                    </a:tc>
                    <a:tc>
                      <a:txBody>
                        <a:bodyPr/>
                        <a:lstStyle/>
                        <a:p>
                          <a:r>
                            <a:rPr kumimoji="1" lang="en-US" altLang="ja-JP" b="1" dirty="0" smtClean="0">
                              <a:solidFill>
                                <a:srgbClr val="FF0000"/>
                              </a:solidFill>
                            </a:rPr>
                            <a:t>-3.6</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10068.0</a:t>
                          </a:r>
                          <a:endParaRPr kumimoji="1" lang="ja-JP" altLang="en-US" b="1" dirty="0" smtClean="0"/>
                        </a:p>
                      </a:txBody>
                      <a:tcPr/>
                    </a:tc>
                    <a:tc>
                      <a:txBody>
                        <a:bodyPr/>
                        <a:lstStyle/>
                        <a:p>
                          <a:r>
                            <a:rPr kumimoji="1" lang="en-US" altLang="ja-JP" b="1" dirty="0" smtClean="0"/>
                            <a:t>9517.17</a:t>
                          </a:r>
                          <a:endParaRPr kumimoji="1" lang="ja-JP" altLang="en-US" b="1" dirty="0"/>
                        </a:p>
                      </a:txBody>
                      <a:tcPr/>
                    </a:tc>
                    <a:tc>
                      <a:txBody>
                        <a:bodyPr/>
                        <a:lstStyle/>
                        <a:p>
                          <a:r>
                            <a:rPr kumimoji="1" lang="en-US" altLang="ja-JP" b="1" dirty="0" smtClean="0">
                              <a:solidFill>
                                <a:srgbClr val="FF0000"/>
                              </a:solidFill>
                            </a:rPr>
                            <a:t>-5.5</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9.0mm</a:t>
                          </a:r>
                          <a:endParaRPr kumimoji="1" lang="ja-JP" altLang="en-US" b="1" dirty="0" smtClean="0"/>
                        </a:p>
                      </a:txBody>
                      <a:tcPr/>
                    </a:tc>
                    <a:tc>
                      <a:txBody>
                        <a:bodyPr/>
                        <a:lstStyle/>
                        <a:p>
                          <a:r>
                            <a:rPr kumimoji="1" lang="en-US" altLang="ja-JP" b="1" dirty="0" smtClean="0"/>
                            <a:t>19280.0</a:t>
                          </a:r>
                          <a:endParaRPr kumimoji="1" lang="ja-JP" altLang="en-US" b="1" dirty="0"/>
                        </a:p>
                      </a:txBody>
                      <a:tcPr/>
                    </a:tc>
                    <a:tc>
                      <a:txBody>
                        <a:bodyPr/>
                        <a:lstStyle/>
                        <a:p>
                          <a:r>
                            <a:rPr kumimoji="1" lang="en-US" altLang="ja-JP" b="1" dirty="0" smtClean="0"/>
                            <a:t>19181.92</a:t>
                          </a:r>
                          <a:endParaRPr kumimoji="1" lang="ja-JP" altLang="en-US" b="1" dirty="0"/>
                        </a:p>
                      </a:txBody>
                      <a:tcPr/>
                    </a:tc>
                    <a:tc>
                      <a:txBody>
                        <a:bodyPr/>
                        <a:lstStyle/>
                        <a:p>
                          <a:r>
                            <a:rPr kumimoji="1" lang="en-US" altLang="ja-JP" b="1" dirty="0" smtClean="0">
                              <a:solidFill>
                                <a:srgbClr val="FF0000"/>
                              </a:solidFill>
                            </a:rPr>
                            <a:t>-0.5</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19280.0</a:t>
                          </a:r>
                          <a:endParaRPr kumimoji="1" lang="ja-JP" altLang="en-US" b="1" dirty="0" smtClean="0"/>
                        </a:p>
                      </a:txBody>
                      <a:tcPr/>
                    </a:tc>
                    <a:tc>
                      <a:txBody>
                        <a:bodyPr/>
                        <a:lstStyle/>
                        <a:p>
                          <a:r>
                            <a:rPr kumimoji="1" lang="en-US" altLang="ja-JP" b="1" dirty="0" smtClean="0"/>
                            <a:t>19627.29</a:t>
                          </a:r>
                          <a:endParaRPr kumimoji="1" lang="ja-JP" altLang="en-US" b="1" dirty="0"/>
                        </a:p>
                      </a:txBody>
                      <a:tcPr/>
                    </a:tc>
                    <a:tc>
                      <a:txBody>
                        <a:bodyPr/>
                        <a:lstStyle/>
                        <a:p>
                          <a:r>
                            <a:rPr kumimoji="1" lang="en-US" altLang="ja-JP" b="1" dirty="0" smtClean="0">
                              <a:solidFill>
                                <a:srgbClr val="FF0000"/>
                              </a:solidFill>
                            </a:rPr>
                            <a:t>+1.8</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19280.0</a:t>
                          </a:r>
                          <a:endParaRPr kumimoji="1" lang="ja-JP" altLang="en-US" b="1" dirty="0" smtClean="0"/>
                        </a:p>
                      </a:txBody>
                      <a:tcPr/>
                    </a:tc>
                    <a:tc>
                      <a:txBody>
                        <a:bodyPr/>
                        <a:lstStyle/>
                        <a:p>
                          <a:r>
                            <a:rPr kumimoji="1" lang="en-US" altLang="ja-JP" b="1" dirty="0" smtClean="0"/>
                            <a:t>19944.03</a:t>
                          </a:r>
                          <a:endParaRPr kumimoji="1" lang="ja-JP" altLang="en-US" b="1" dirty="0"/>
                        </a:p>
                      </a:txBody>
                      <a:tcPr/>
                    </a:tc>
                    <a:tc>
                      <a:txBody>
                        <a:bodyPr/>
                        <a:lstStyle/>
                        <a:p>
                          <a:r>
                            <a:rPr kumimoji="1" lang="en-US" altLang="ja-JP" b="1" dirty="0" smtClean="0">
                              <a:solidFill>
                                <a:srgbClr val="FF0000"/>
                              </a:solidFill>
                            </a:rPr>
                            <a:t>+3.4</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19280.0</a:t>
                          </a:r>
                          <a:endParaRPr kumimoji="1" lang="ja-JP" altLang="en-US" b="1" dirty="0" smtClean="0"/>
                        </a:p>
                      </a:txBody>
                      <a:tcPr/>
                    </a:tc>
                    <a:tc>
                      <a:txBody>
                        <a:bodyPr/>
                        <a:lstStyle/>
                        <a:p>
                          <a:r>
                            <a:rPr kumimoji="1" lang="en-US" altLang="ja-JP" b="1" dirty="0" smtClean="0"/>
                            <a:t>20220.79</a:t>
                          </a:r>
                          <a:endParaRPr kumimoji="1" lang="ja-JP" altLang="en-US" b="1" dirty="0"/>
                        </a:p>
                      </a:txBody>
                      <a:tcPr/>
                    </a:tc>
                    <a:tc>
                      <a:txBody>
                        <a:bodyPr/>
                        <a:lstStyle/>
                        <a:p>
                          <a:r>
                            <a:rPr kumimoji="1" lang="en-US" altLang="ja-JP" b="1" dirty="0" smtClean="0">
                              <a:solidFill>
                                <a:srgbClr val="FF0000"/>
                              </a:solidFill>
                            </a:rPr>
                            <a:t>+4.9</a:t>
                          </a:r>
                          <a:endParaRPr kumimoji="1" lang="ja-JP" altLang="en-US" b="1" dirty="0">
                            <a:solidFill>
                              <a:srgbClr val="FF0000"/>
                            </a:solidFill>
                          </a:endParaRPr>
                        </a:p>
                      </a:txBody>
                      <a:tcPr/>
                    </a:tc>
                  </a:tr>
                </a:tbl>
              </a:graphicData>
            </a:graphic>
          </p:graphicFrame>
        </mc:Choice>
        <mc:Fallback xmlns="">
          <p:graphicFrame>
            <p:nvGraphicFramePr>
              <p:cNvPr id="4" name="表 3"/>
              <p:cNvGraphicFramePr>
                <a:graphicFrameLocks noGrp="1"/>
              </p:cNvGraphicFramePr>
              <p:nvPr>
                <p:extLst>
                  <p:ext uri="{D42A27DB-BD31-4B8C-83A1-F6EECF244321}">
                    <p14:modId xmlns:p14="http://schemas.microsoft.com/office/powerpoint/2010/main" val="1521881722"/>
                  </p:ext>
                </p:extLst>
              </p:nvPr>
            </p:nvGraphicFramePr>
            <p:xfrm>
              <a:off x="575556" y="944724"/>
              <a:ext cx="7362444" cy="4846080"/>
            </p:xfrm>
            <a:graphic>
              <a:graphicData uri="http://schemas.openxmlformats.org/drawingml/2006/table">
                <a:tbl>
                  <a:tblPr firstRow="1" bandRow="1">
                    <a:tableStyleId>{21E4AEA4-8DFA-4A89-87EB-49C32662AFE0}</a:tableStyleId>
                  </a:tblPr>
                  <a:tblGrid>
                    <a:gridCol w="2160240"/>
                    <a:gridCol w="1698153"/>
                    <a:gridCol w="2204796"/>
                    <a:gridCol w="1299255"/>
                  </a:tblGrid>
                  <a:tr h="396000">
                    <a:tc>
                      <a:txBody>
                        <a:bodyPr/>
                        <a:lstStyle/>
                        <a:p>
                          <a:pPr algn="ctr"/>
                          <a:r>
                            <a:rPr kumimoji="1" lang="en-US" altLang="ja-JP" dirty="0" smtClean="0"/>
                            <a:t>Case</a:t>
                          </a:r>
                          <a:r>
                            <a:rPr kumimoji="1" lang="ja-JP" altLang="en-US" dirty="0" smtClean="0"/>
                            <a:t> </a:t>
                          </a:r>
                          <a:r>
                            <a:rPr kumimoji="1" lang="en-US" altLang="ja-JP" dirty="0" smtClean="0"/>
                            <a:t>name</a:t>
                          </a:r>
                          <a:endParaRPr kumimoji="1" lang="ja-JP" altLang="en-US" dirty="0"/>
                        </a:p>
                      </a:txBody>
                      <a:tcPr/>
                    </a:tc>
                    <a:tc>
                      <a:txBody>
                        <a:bodyPr/>
                        <a:lstStyle/>
                        <a:p>
                          <a:endParaRPr lang="ja-JP"/>
                        </a:p>
                      </a:txBody>
                      <a:tcPr>
                        <a:blipFill rotWithShape="0">
                          <a:blip r:embed="rId3"/>
                          <a:stretch>
                            <a:fillRect l="-127599" t="-103077" r="-207527" b="-1147692"/>
                          </a:stretch>
                        </a:blipFill>
                      </a:tcPr>
                    </a:tc>
                    <a:tc>
                      <a:txBody>
                        <a:bodyPr/>
                        <a:lstStyle/>
                        <a:p>
                          <a:endParaRPr lang="ja-JP"/>
                        </a:p>
                      </a:txBody>
                      <a:tcPr>
                        <a:blipFill rotWithShape="0">
                          <a:blip r:embed="rId3"/>
                          <a:stretch>
                            <a:fillRect l="-175414" t="-103077" r="-59945" b="-1147692"/>
                          </a:stretch>
                        </a:blipFill>
                      </a:tcPr>
                    </a:tc>
                    <a:tc>
                      <a:txBody>
                        <a:bodyPr/>
                        <a:lstStyle/>
                        <a:p>
                          <a:pPr algn="ctr"/>
                          <a:r>
                            <a:rPr kumimoji="1" lang="en-US" altLang="ja-JP" dirty="0" smtClean="0"/>
                            <a:t>Error</a:t>
                          </a:r>
                          <a:r>
                            <a:rPr kumimoji="1" lang="en-US" altLang="ja-JP" baseline="0" dirty="0" smtClean="0"/>
                            <a:t> </a:t>
                          </a:r>
                          <a:r>
                            <a:rPr kumimoji="1" lang="en-US" altLang="ja-JP" dirty="0" smtClean="0"/>
                            <a:t>(%)</a:t>
                          </a:r>
                          <a:endParaRPr kumimoji="1" lang="ja-JP" altLang="en-US" dirty="0"/>
                        </a:p>
                      </a:txBody>
                      <a:tcPr/>
                    </a:tc>
                  </a:tr>
                  <a:tr h="370840">
                    <a:tc>
                      <a:txBody>
                        <a:bodyPr/>
                        <a:lstStyle/>
                        <a:p>
                          <a:r>
                            <a:rPr kumimoji="1" lang="en-US" altLang="ja-JP" b="1" dirty="0" smtClean="0"/>
                            <a:t>PI/Agar 3.1mm</a:t>
                          </a:r>
                          <a:endParaRPr kumimoji="1" lang="ja-JP" altLang="en-US" b="1" dirty="0"/>
                        </a:p>
                      </a:txBody>
                      <a:tcPr/>
                    </a:tc>
                    <a:tc>
                      <a:txBody>
                        <a:bodyPr/>
                        <a:lstStyle/>
                        <a:p>
                          <a:r>
                            <a:rPr kumimoji="1" lang="en-US" altLang="ja-JP" b="1" dirty="0" smtClean="0"/>
                            <a:t>2495.0</a:t>
                          </a:r>
                          <a:endParaRPr kumimoji="1" lang="ja-JP" altLang="en-US" b="1" dirty="0"/>
                        </a:p>
                      </a:txBody>
                      <a:tcPr/>
                    </a:tc>
                    <a:tc>
                      <a:txBody>
                        <a:bodyPr/>
                        <a:lstStyle/>
                        <a:p>
                          <a:r>
                            <a:rPr kumimoji="1" lang="en-US" altLang="ja-JP" b="1" dirty="0" smtClean="0"/>
                            <a:t>2541.29</a:t>
                          </a:r>
                          <a:endParaRPr kumimoji="1" lang="ja-JP" altLang="en-US" b="1" dirty="0"/>
                        </a:p>
                      </a:txBody>
                      <a:tcPr/>
                    </a:tc>
                    <a:tc>
                      <a:txBody>
                        <a:bodyPr/>
                        <a:lstStyle/>
                        <a:p>
                          <a:r>
                            <a:rPr kumimoji="1" lang="en-US" altLang="ja-JP" b="1" dirty="0" smtClean="0">
                              <a:solidFill>
                                <a:srgbClr val="FF0000"/>
                              </a:solidFill>
                            </a:rPr>
                            <a:t>+1.9</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2495.0</a:t>
                          </a:r>
                          <a:endParaRPr kumimoji="1" lang="ja-JP" altLang="en-US" b="1" dirty="0" smtClean="0"/>
                        </a:p>
                      </a:txBody>
                      <a:tcPr/>
                    </a:tc>
                    <a:tc>
                      <a:txBody>
                        <a:bodyPr/>
                        <a:lstStyle/>
                        <a:p>
                          <a:r>
                            <a:rPr kumimoji="1" lang="en-US" altLang="ja-JP" b="1" dirty="0" smtClean="0"/>
                            <a:t>2387.25</a:t>
                          </a:r>
                          <a:endParaRPr kumimoji="1" lang="ja-JP" altLang="en-US" b="1" dirty="0"/>
                        </a:p>
                      </a:txBody>
                      <a:tcPr/>
                    </a:tc>
                    <a:tc>
                      <a:txBody>
                        <a:bodyPr/>
                        <a:lstStyle/>
                        <a:p>
                          <a:r>
                            <a:rPr kumimoji="1" lang="en-US" altLang="ja-JP" b="1" dirty="0" smtClean="0">
                              <a:solidFill>
                                <a:srgbClr val="FF0000"/>
                              </a:solidFill>
                            </a:rPr>
                            <a:t>-4.3</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2495.0</a:t>
                          </a:r>
                          <a:endParaRPr kumimoji="1" lang="ja-JP" altLang="en-US" b="1" dirty="0" smtClean="0"/>
                        </a:p>
                      </a:txBody>
                      <a:tcPr/>
                    </a:tc>
                    <a:tc>
                      <a:txBody>
                        <a:bodyPr/>
                        <a:lstStyle/>
                        <a:p>
                          <a:r>
                            <a:rPr kumimoji="1" lang="en-US" altLang="ja-JP" b="1" dirty="0" smtClean="0"/>
                            <a:t>2640.17</a:t>
                          </a:r>
                          <a:endParaRPr kumimoji="1" lang="ja-JP" altLang="en-US" b="1" dirty="0"/>
                        </a:p>
                      </a:txBody>
                      <a:tcPr/>
                    </a:tc>
                    <a:tc>
                      <a:txBody>
                        <a:bodyPr/>
                        <a:lstStyle/>
                        <a:p>
                          <a:r>
                            <a:rPr kumimoji="1" lang="en-US" altLang="ja-JP" b="1" dirty="0" smtClean="0">
                              <a:solidFill>
                                <a:srgbClr val="FF0000"/>
                              </a:solidFill>
                            </a:rPr>
                            <a:t>+5.8</a:t>
                          </a:r>
                          <a:endParaRPr kumimoji="1" lang="ja-JP" altLang="en-US" b="1" dirty="0">
                            <a:solidFill>
                              <a:srgbClr val="FF0000"/>
                            </a:solidFill>
                          </a:endParaRPr>
                        </a:p>
                      </a:txBody>
                      <a:tcPr/>
                    </a:tc>
                  </a:tr>
                  <a:tr h="370840">
                    <a:tc>
                      <a:txBody>
                        <a:bodyPr/>
                        <a:lstStyle/>
                        <a:p>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2495.0</a:t>
                          </a:r>
                          <a:endParaRPr kumimoji="1" lang="ja-JP" altLang="en-US" b="1" dirty="0" smtClean="0"/>
                        </a:p>
                      </a:txBody>
                      <a:tcPr/>
                    </a:tc>
                    <a:tc>
                      <a:txBody>
                        <a:bodyPr/>
                        <a:lstStyle/>
                        <a:p>
                          <a:r>
                            <a:rPr kumimoji="1" lang="en-US" altLang="ja-JP" b="1" dirty="0" smtClean="0"/>
                            <a:t>2561.88</a:t>
                          </a:r>
                          <a:endParaRPr kumimoji="1" lang="ja-JP" altLang="en-US" b="1" dirty="0"/>
                        </a:p>
                      </a:txBody>
                      <a:tcPr/>
                    </a:tc>
                    <a:tc>
                      <a:txBody>
                        <a:bodyPr/>
                        <a:lstStyle/>
                        <a:p>
                          <a:r>
                            <a:rPr kumimoji="1" lang="en-US" altLang="ja-JP" b="1" dirty="0" smtClean="0">
                              <a:solidFill>
                                <a:srgbClr val="FF0000"/>
                              </a:solidFill>
                            </a:rPr>
                            <a:t>+2.7</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6.5mm</a:t>
                          </a:r>
                          <a:endParaRPr kumimoji="1" lang="ja-JP" altLang="en-US" b="1" dirty="0" smtClean="0"/>
                        </a:p>
                      </a:txBody>
                      <a:tcPr/>
                    </a:tc>
                    <a:tc>
                      <a:txBody>
                        <a:bodyPr/>
                        <a:lstStyle/>
                        <a:p>
                          <a:r>
                            <a:rPr kumimoji="1" lang="en-US" altLang="ja-JP" b="1" dirty="0" smtClean="0"/>
                            <a:t>10068.0</a:t>
                          </a:r>
                          <a:endParaRPr kumimoji="1" lang="ja-JP" altLang="en-US" b="1" dirty="0"/>
                        </a:p>
                      </a:txBody>
                      <a:tcPr/>
                    </a:tc>
                    <a:tc>
                      <a:txBody>
                        <a:bodyPr/>
                        <a:lstStyle/>
                        <a:p>
                          <a:r>
                            <a:rPr kumimoji="1" lang="en-US" altLang="ja-JP" b="1" dirty="0" smtClean="0"/>
                            <a:t>9872.93</a:t>
                          </a:r>
                          <a:endParaRPr kumimoji="1" lang="ja-JP" altLang="en-US" b="1" dirty="0"/>
                        </a:p>
                      </a:txBody>
                      <a:tcPr/>
                    </a:tc>
                    <a:tc>
                      <a:txBody>
                        <a:bodyPr/>
                        <a:lstStyle/>
                        <a:p>
                          <a:r>
                            <a:rPr kumimoji="1" lang="en-US" altLang="ja-JP" b="1" dirty="0" smtClean="0">
                              <a:solidFill>
                                <a:srgbClr val="FF0000"/>
                              </a:solidFill>
                            </a:rPr>
                            <a:t>-1.9</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10068.0</a:t>
                          </a:r>
                          <a:endParaRPr kumimoji="1" lang="ja-JP" altLang="en-US" b="1" dirty="0" smtClean="0"/>
                        </a:p>
                      </a:txBody>
                      <a:tcPr/>
                    </a:tc>
                    <a:tc>
                      <a:txBody>
                        <a:bodyPr/>
                        <a:lstStyle/>
                        <a:p>
                          <a:r>
                            <a:rPr kumimoji="1" lang="en-US" altLang="ja-JP" b="1" dirty="0" smtClean="0"/>
                            <a:t>9402.33</a:t>
                          </a:r>
                          <a:endParaRPr kumimoji="1" lang="ja-JP" altLang="en-US" b="1" dirty="0"/>
                        </a:p>
                      </a:txBody>
                      <a:tcPr/>
                    </a:tc>
                    <a:tc>
                      <a:txBody>
                        <a:bodyPr/>
                        <a:lstStyle/>
                        <a:p>
                          <a:r>
                            <a:rPr kumimoji="1" lang="en-US" altLang="ja-JP" b="1" dirty="0" smtClean="0">
                              <a:solidFill>
                                <a:srgbClr val="FF0000"/>
                              </a:solidFill>
                            </a:rPr>
                            <a:t>-6.6</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10068.0</a:t>
                          </a:r>
                          <a:endParaRPr kumimoji="1" lang="ja-JP" altLang="en-US" b="1" dirty="0" smtClean="0"/>
                        </a:p>
                      </a:txBody>
                      <a:tcPr/>
                    </a:tc>
                    <a:tc>
                      <a:txBody>
                        <a:bodyPr/>
                        <a:lstStyle/>
                        <a:p>
                          <a:r>
                            <a:rPr kumimoji="1" lang="en-US" altLang="ja-JP" b="1" dirty="0" smtClean="0"/>
                            <a:t>9703.81</a:t>
                          </a:r>
                          <a:endParaRPr kumimoji="1" lang="ja-JP" altLang="en-US" b="1" dirty="0"/>
                        </a:p>
                      </a:txBody>
                      <a:tcPr/>
                    </a:tc>
                    <a:tc>
                      <a:txBody>
                        <a:bodyPr/>
                        <a:lstStyle/>
                        <a:p>
                          <a:r>
                            <a:rPr kumimoji="1" lang="en-US" altLang="ja-JP" b="1" dirty="0" smtClean="0">
                              <a:solidFill>
                                <a:srgbClr val="FF0000"/>
                              </a:solidFill>
                            </a:rPr>
                            <a:t>-3.6</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10068.0</a:t>
                          </a:r>
                          <a:endParaRPr kumimoji="1" lang="ja-JP" altLang="en-US" b="1" dirty="0" smtClean="0"/>
                        </a:p>
                      </a:txBody>
                      <a:tcPr/>
                    </a:tc>
                    <a:tc>
                      <a:txBody>
                        <a:bodyPr/>
                        <a:lstStyle/>
                        <a:p>
                          <a:r>
                            <a:rPr kumimoji="1" lang="en-US" altLang="ja-JP" b="1" dirty="0" smtClean="0"/>
                            <a:t>9517.17</a:t>
                          </a:r>
                          <a:endParaRPr kumimoji="1" lang="ja-JP" altLang="en-US" b="1" dirty="0"/>
                        </a:p>
                      </a:txBody>
                      <a:tcPr/>
                    </a:tc>
                    <a:tc>
                      <a:txBody>
                        <a:bodyPr/>
                        <a:lstStyle/>
                        <a:p>
                          <a:r>
                            <a:rPr kumimoji="1" lang="en-US" altLang="ja-JP" b="1" dirty="0" smtClean="0">
                              <a:solidFill>
                                <a:srgbClr val="FF0000"/>
                              </a:solidFill>
                            </a:rPr>
                            <a:t>-5.5</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PI/Agar 9.0mm</a:t>
                          </a:r>
                          <a:endParaRPr kumimoji="1" lang="ja-JP" altLang="en-US" b="1" dirty="0" smtClean="0"/>
                        </a:p>
                      </a:txBody>
                      <a:tcPr/>
                    </a:tc>
                    <a:tc>
                      <a:txBody>
                        <a:bodyPr/>
                        <a:lstStyle/>
                        <a:p>
                          <a:r>
                            <a:rPr kumimoji="1" lang="en-US" altLang="ja-JP" b="1" dirty="0" smtClean="0"/>
                            <a:t>19280.0</a:t>
                          </a:r>
                          <a:endParaRPr kumimoji="1" lang="ja-JP" altLang="en-US" b="1" dirty="0"/>
                        </a:p>
                      </a:txBody>
                      <a:tcPr/>
                    </a:tc>
                    <a:tc>
                      <a:txBody>
                        <a:bodyPr/>
                        <a:lstStyle/>
                        <a:p>
                          <a:r>
                            <a:rPr kumimoji="1" lang="en-US" altLang="ja-JP" b="1" dirty="0" smtClean="0"/>
                            <a:t>19181.92</a:t>
                          </a:r>
                          <a:endParaRPr kumimoji="1" lang="ja-JP" altLang="en-US" b="1" dirty="0"/>
                        </a:p>
                      </a:txBody>
                      <a:tcPr/>
                    </a:tc>
                    <a:tc>
                      <a:txBody>
                        <a:bodyPr/>
                        <a:lstStyle/>
                        <a:p>
                          <a:r>
                            <a:rPr kumimoji="1" lang="en-US" altLang="ja-JP" b="1" dirty="0" smtClean="0">
                              <a:solidFill>
                                <a:srgbClr val="FF0000"/>
                              </a:solidFill>
                            </a:rPr>
                            <a:t>-0.5</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19280.0</a:t>
                          </a:r>
                          <a:endParaRPr kumimoji="1" lang="ja-JP" altLang="en-US" b="1" dirty="0" smtClean="0"/>
                        </a:p>
                      </a:txBody>
                      <a:tcPr/>
                    </a:tc>
                    <a:tc>
                      <a:txBody>
                        <a:bodyPr/>
                        <a:lstStyle/>
                        <a:p>
                          <a:r>
                            <a:rPr kumimoji="1" lang="en-US" altLang="ja-JP" b="1" dirty="0" smtClean="0"/>
                            <a:t>19627.29</a:t>
                          </a:r>
                          <a:endParaRPr kumimoji="1" lang="ja-JP" altLang="en-US" b="1" dirty="0"/>
                        </a:p>
                      </a:txBody>
                      <a:tcPr/>
                    </a:tc>
                    <a:tc>
                      <a:txBody>
                        <a:bodyPr/>
                        <a:lstStyle/>
                        <a:p>
                          <a:r>
                            <a:rPr kumimoji="1" lang="en-US" altLang="ja-JP" b="1" dirty="0" smtClean="0">
                              <a:solidFill>
                                <a:srgbClr val="FF0000"/>
                              </a:solidFill>
                            </a:rPr>
                            <a:t>+1.8</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19280.0</a:t>
                          </a:r>
                          <a:endParaRPr kumimoji="1" lang="ja-JP" altLang="en-US" b="1" dirty="0" smtClean="0"/>
                        </a:p>
                      </a:txBody>
                      <a:tcPr/>
                    </a:tc>
                    <a:tc>
                      <a:txBody>
                        <a:bodyPr/>
                        <a:lstStyle/>
                        <a:p>
                          <a:r>
                            <a:rPr kumimoji="1" lang="en-US" altLang="ja-JP" b="1" dirty="0" smtClean="0"/>
                            <a:t>19944.03</a:t>
                          </a:r>
                          <a:endParaRPr kumimoji="1" lang="ja-JP" altLang="en-US" b="1" dirty="0"/>
                        </a:p>
                      </a:txBody>
                      <a:tcPr/>
                    </a:tc>
                    <a:tc>
                      <a:txBody>
                        <a:bodyPr/>
                        <a:lstStyle/>
                        <a:p>
                          <a:r>
                            <a:rPr kumimoji="1" lang="en-US" altLang="ja-JP" b="1" dirty="0" smtClean="0">
                              <a:solidFill>
                                <a:srgbClr val="FF0000"/>
                              </a:solidFill>
                            </a:rPr>
                            <a:t>+3.4</a:t>
                          </a:r>
                          <a:endParaRPr kumimoji="1" lang="ja-JP" altLang="en-US" b="1" dirty="0">
                            <a:solidFill>
                              <a:srgbClr val="FF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19280.0</a:t>
                          </a:r>
                          <a:endParaRPr kumimoji="1" lang="ja-JP" altLang="en-US" b="1" dirty="0" smtClean="0"/>
                        </a:p>
                      </a:txBody>
                      <a:tcPr/>
                    </a:tc>
                    <a:tc>
                      <a:txBody>
                        <a:bodyPr/>
                        <a:lstStyle/>
                        <a:p>
                          <a:r>
                            <a:rPr kumimoji="1" lang="en-US" altLang="ja-JP" b="1" dirty="0" smtClean="0"/>
                            <a:t>20220.79</a:t>
                          </a:r>
                          <a:endParaRPr kumimoji="1" lang="ja-JP" altLang="en-US" b="1" dirty="0"/>
                        </a:p>
                      </a:txBody>
                      <a:tcPr/>
                    </a:tc>
                    <a:tc>
                      <a:txBody>
                        <a:bodyPr/>
                        <a:lstStyle/>
                        <a:p>
                          <a:r>
                            <a:rPr kumimoji="1" lang="en-US" altLang="ja-JP" b="1" dirty="0" smtClean="0">
                              <a:solidFill>
                                <a:srgbClr val="FF0000"/>
                              </a:solidFill>
                            </a:rPr>
                            <a:t>+4.9</a:t>
                          </a:r>
                          <a:endParaRPr kumimoji="1" lang="ja-JP" altLang="en-US" b="1" dirty="0">
                            <a:solidFill>
                              <a:srgbClr val="FF0000"/>
                            </a:solidFill>
                          </a:endParaRPr>
                        </a:p>
                      </a:txBody>
                      <a:tcPr/>
                    </a:tc>
                  </a:tr>
                </a:tbl>
              </a:graphicData>
            </a:graphic>
          </p:graphicFrame>
        </mc:Fallback>
      </mc:AlternateContent>
    </p:spTree>
    <p:extLst>
      <p:ext uri="{BB962C8B-B14F-4D97-AF65-F5344CB8AC3E}">
        <p14:creationId xmlns:p14="http://schemas.microsoft.com/office/powerpoint/2010/main" val="1799211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3">
            <a:extLst>
              <a:ext uri="{28A0092B-C50C-407E-A947-70E740481C1C}">
                <a14:useLocalDpi xmlns:a14="http://schemas.microsoft.com/office/drawing/2010/main" val="0"/>
              </a:ext>
            </a:extLst>
          </a:blip>
          <a:srcRect l="3172" t="7872" r="4474" b="4184"/>
          <a:stretch/>
        </p:blipFill>
        <p:spPr>
          <a:xfrm rot="60000">
            <a:off x="1620641" y="1746919"/>
            <a:ext cx="5324099" cy="4576204"/>
          </a:xfrm>
        </p:spPr>
      </p:pic>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a:t>
            </a:fld>
            <a:endParaRPr lang="ja-JP" altLang="en-US" dirty="0"/>
          </a:p>
        </p:txBody>
      </p:sp>
      <p:sp>
        <p:nvSpPr>
          <p:cNvPr id="6" name="テキスト ボックス 5"/>
          <p:cNvSpPr txBox="1"/>
          <p:nvPr/>
        </p:nvSpPr>
        <p:spPr>
          <a:xfrm>
            <a:off x="432892" y="764704"/>
            <a:ext cx="8278215" cy="954107"/>
          </a:xfrm>
          <a:prstGeom prst="rect">
            <a:avLst/>
          </a:prstGeom>
          <a:solidFill>
            <a:schemeClr val="accent1"/>
          </a:solidFill>
          <a:ln w="19050">
            <a:solidFill>
              <a:schemeClr val="tx1"/>
            </a:solidFill>
          </a:ln>
        </p:spPr>
        <p:txBody>
          <a:bodyPr wrap="square" rtlCol="0">
            <a:spAutoFit/>
          </a:bodyPr>
          <a:lstStyle/>
          <a:p>
            <a:pPr algn="ctr"/>
            <a:r>
              <a:rPr lang="ja-JP" altLang="en-US" sz="2800" dirty="0" smtClean="0"/>
              <a:t>血流解析により得られる</a:t>
            </a:r>
            <a:r>
              <a:rPr lang="en-US" altLang="ja-JP" sz="2800" dirty="0" smtClean="0"/>
              <a:t>WSS</a:t>
            </a:r>
            <a:r>
              <a:rPr lang="ja-JP" altLang="en-US" sz="2800" dirty="0" smtClean="0"/>
              <a:t>は，脳動脈瘤の状態を推定するバイオマーカー</a:t>
            </a:r>
            <a:r>
              <a:rPr lang="ja-JP" altLang="en-US" sz="2800" dirty="0"/>
              <a:t>と</a:t>
            </a:r>
            <a:r>
              <a:rPr lang="ja-JP" altLang="en-US" sz="2800" dirty="0" smtClean="0"/>
              <a:t>して注目されている</a:t>
            </a:r>
            <a:endParaRPr lang="en-US" altLang="ja-JP" sz="2800" dirty="0" smtClean="0"/>
          </a:p>
        </p:txBody>
      </p:sp>
      <p:sp>
        <p:nvSpPr>
          <p:cNvPr id="7" name="テキスト ボックス 6"/>
          <p:cNvSpPr txBox="1"/>
          <p:nvPr/>
        </p:nvSpPr>
        <p:spPr>
          <a:xfrm>
            <a:off x="6841605" y="5661248"/>
            <a:ext cx="2302903" cy="584775"/>
          </a:xfrm>
          <a:prstGeom prst="rect">
            <a:avLst/>
          </a:prstGeom>
          <a:noFill/>
        </p:spPr>
        <p:txBody>
          <a:bodyPr wrap="square" rtlCol="0">
            <a:spAutoFit/>
          </a:bodyPr>
          <a:lstStyle/>
          <a:p>
            <a:r>
              <a:rPr kumimoji="1" lang="ja-JP" altLang="en-US" sz="1600" dirty="0" smtClean="0"/>
              <a:t>画像診断 </a:t>
            </a:r>
            <a:r>
              <a:rPr kumimoji="1" lang="en-US" altLang="ja-JP" sz="1600" dirty="0" smtClean="0"/>
              <a:t>Vol.34</a:t>
            </a:r>
            <a:r>
              <a:rPr kumimoji="1" lang="ja-JP" altLang="en-US" sz="1600" dirty="0" smtClean="0"/>
              <a:t> </a:t>
            </a:r>
            <a:r>
              <a:rPr kumimoji="1" lang="en-US" altLang="ja-JP" sz="1600" dirty="0" smtClean="0"/>
              <a:t>No.13</a:t>
            </a:r>
            <a:r>
              <a:rPr kumimoji="1" lang="ja-JP" altLang="en-US" sz="1600" dirty="0" smtClean="0"/>
              <a:t> </a:t>
            </a:r>
            <a:r>
              <a:rPr kumimoji="1" lang="en-US" altLang="ja-JP" sz="1600" dirty="0" smtClean="0"/>
              <a:t>2014</a:t>
            </a:r>
            <a:r>
              <a:rPr kumimoji="1" lang="ja-JP" altLang="en-US" sz="1600" dirty="0" smtClean="0"/>
              <a:t> </a:t>
            </a:r>
            <a:r>
              <a:rPr kumimoji="1" lang="en-US" altLang="ja-JP" sz="1600" dirty="0" smtClean="0"/>
              <a:t>p1426</a:t>
            </a:r>
            <a:r>
              <a:rPr kumimoji="1" lang="ja-JP" altLang="en-US" sz="1600" dirty="0" smtClean="0"/>
              <a:t> より転載</a:t>
            </a:r>
            <a:endParaRPr kumimoji="1" lang="ja-JP" altLang="en-US" sz="1600" dirty="0"/>
          </a:p>
        </p:txBody>
      </p:sp>
    </p:spTree>
    <p:extLst>
      <p:ext uri="{BB962C8B-B14F-4D97-AF65-F5344CB8AC3E}">
        <p14:creationId xmlns:p14="http://schemas.microsoft.com/office/powerpoint/2010/main" val="271684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研究背景</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CFD</a:t>
            </a:r>
            <a:r>
              <a:rPr lang="ja-JP" altLang="en-US" sz="2800" b="1" i="1" u="sng" dirty="0">
                <a:effectLst>
                  <a:outerShdw blurRad="38100" dist="38100" dir="2700000" algn="tl">
                    <a:srgbClr val="000000">
                      <a:alpha val="43137"/>
                    </a:srgbClr>
                  </a:outerShdw>
                </a:effectLst>
              </a:rPr>
              <a:t>血流解析の三大要件</a:t>
            </a:r>
            <a:endParaRPr lang="en-US" altLang="ja-JP" sz="2800" b="1" i="1" u="sng" dirty="0">
              <a:effectLst>
                <a:outerShdw blurRad="38100" dist="38100" dir="2700000" algn="tl">
                  <a:srgbClr val="000000">
                    <a:alpha val="43137"/>
                  </a:srgbClr>
                </a:outerShdw>
              </a:effectLst>
            </a:endParaRPr>
          </a:p>
          <a:p>
            <a:pPr marL="914400" lvl="1" indent="-514350">
              <a:buFont typeface="+mj-lt"/>
              <a:buAutoNum type="arabicPeriod"/>
            </a:pPr>
            <a:r>
              <a:rPr lang="ja-JP" altLang="en-US" sz="2400" dirty="0"/>
              <a:t>血液粘性モデル</a:t>
            </a:r>
            <a:endParaRPr lang="en-US" altLang="ja-JP" sz="2400" dirty="0"/>
          </a:p>
          <a:p>
            <a:pPr marL="914400" lvl="1" indent="-514350">
              <a:buFont typeface="+mj-lt"/>
              <a:buAutoNum type="arabicPeriod"/>
            </a:pPr>
            <a:r>
              <a:rPr lang="ja-JP" altLang="en-US" sz="2400" dirty="0" smtClean="0"/>
              <a:t>正確な患者</a:t>
            </a:r>
            <a:r>
              <a:rPr lang="ja-JP" altLang="en-US" sz="2400" dirty="0"/>
              <a:t>固有血管形状</a:t>
            </a:r>
            <a:endParaRPr lang="en-US" altLang="ja-JP" sz="2400" dirty="0"/>
          </a:p>
          <a:p>
            <a:pPr marL="914400" lvl="1" indent="-514350">
              <a:buFont typeface="+mj-lt"/>
              <a:buAutoNum type="arabicPeriod"/>
            </a:pPr>
            <a:r>
              <a:rPr lang="ja-JP" altLang="en-US" sz="2400" dirty="0">
                <a:solidFill>
                  <a:srgbClr val="FF0000"/>
                </a:solidFill>
              </a:rPr>
              <a:t>正確な</a:t>
            </a:r>
            <a:r>
              <a:rPr lang="ja-JP" altLang="en-US" sz="2400" dirty="0" smtClean="0">
                <a:solidFill>
                  <a:srgbClr val="FF0000"/>
                </a:solidFill>
              </a:rPr>
              <a:t>患者</a:t>
            </a:r>
            <a:r>
              <a:rPr lang="ja-JP" altLang="en-US" sz="2400" dirty="0">
                <a:solidFill>
                  <a:srgbClr val="FF0000"/>
                </a:solidFill>
              </a:rPr>
              <a:t>固有流入出境界</a:t>
            </a:r>
            <a:r>
              <a:rPr lang="ja-JP" altLang="en-US" sz="2400" dirty="0" smtClean="0">
                <a:solidFill>
                  <a:srgbClr val="FF0000"/>
                </a:solidFill>
              </a:rPr>
              <a:t>条件</a:t>
            </a:r>
            <a:endParaRPr lang="en-US" altLang="ja-JP" sz="2400" dirty="0" smtClean="0">
              <a:solidFill>
                <a:srgbClr val="FF0000"/>
              </a:solidFill>
            </a:endParaRPr>
          </a:p>
          <a:p>
            <a:pPr marL="0" indent="0">
              <a:buNone/>
            </a:pPr>
            <a:endParaRPr lang="ja-JP" altLang="en-US" sz="2800" dirty="0"/>
          </a:p>
          <a:p>
            <a:pPr marL="0" indent="0">
              <a:buNone/>
            </a:pP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a:t>
            </a:fld>
            <a:endParaRPr lang="ja-JP" altLang="en-US" dirty="0"/>
          </a:p>
        </p:txBody>
      </p:sp>
      <p:sp>
        <p:nvSpPr>
          <p:cNvPr id="7" name="テキスト ボックス 6"/>
          <p:cNvSpPr txBox="1"/>
          <p:nvPr/>
        </p:nvSpPr>
        <p:spPr>
          <a:xfrm>
            <a:off x="577555" y="3068960"/>
            <a:ext cx="8278215" cy="1384995"/>
          </a:xfrm>
          <a:prstGeom prst="rect">
            <a:avLst/>
          </a:prstGeom>
          <a:solidFill>
            <a:schemeClr val="accent1"/>
          </a:solidFill>
          <a:ln w="19050">
            <a:solidFill>
              <a:schemeClr val="tx1"/>
            </a:solidFill>
          </a:ln>
        </p:spPr>
        <p:txBody>
          <a:bodyPr wrap="square" rtlCol="0">
            <a:spAutoFit/>
          </a:bodyPr>
          <a:lstStyle/>
          <a:p>
            <a:r>
              <a:rPr lang="ja-JP" altLang="en-US" sz="2800" b="1" i="1" u="sng" dirty="0" smtClean="0">
                <a:effectLst>
                  <a:outerShdw blurRad="38100" dist="38100" dir="2700000" algn="tl">
                    <a:srgbClr val="000000">
                      <a:alpha val="43137"/>
                    </a:srgbClr>
                  </a:outerShdw>
                </a:effectLst>
              </a:rPr>
              <a:t>研究大目的</a:t>
            </a:r>
            <a:r>
              <a:rPr lang="ja-JP" altLang="en-US" sz="2800" b="1" i="1" u="sng" dirty="0">
                <a:effectLst>
                  <a:outerShdw blurRad="38100" dist="38100" dir="2700000" algn="tl">
                    <a:srgbClr val="000000">
                      <a:alpha val="43137"/>
                    </a:srgbClr>
                  </a:outerShdw>
                </a:effectLst>
              </a:rPr>
              <a:t>：</a:t>
            </a:r>
            <a:endParaRPr lang="en-US" altLang="ja-JP" sz="2800" dirty="0" smtClean="0">
              <a:solidFill>
                <a:srgbClr val="008000"/>
              </a:solidFill>
            </a:endParaRPr>
          </a:p>
          <a:p>
            <a:pPr algn="ctr"/>
            <a:r>
              <a:rPr lang="en-US" altLang="ja-JP" sz="2800" dirty="0" smtClean="0">
                <a:solidFill>
                  <a:srgbClr val="008000"/>
                </a:solidFill>
              </a:rPr>
              <a:t>4D</a:t>
            </a:r>
            <a:r>
              <a:rPr lang="ja-JP" altLang="en-US" sz="2800" dirty="0" smtClean="0">
                <a:solidFill>
                  <a:srgbClr val="008000"/>
                </a:solidFill>
              </a:rPr>
              <a:t> </a:t>
            </a:r>
            <a:r>
              <a:rPr lang="en-US" altLang="ja-JP" sz="2800" dirty="0">
                <a:solidFill>
                  <a:srgbClr val="008000"/>
                </a:solidFill>
              </a:rPr>
              <a:t>Flow</a:t>
            </a:r>
            <a:r>
              <a:rPr lang="ja-JP" altLang="en-US" sz="2800" dirty="0"/>
              <a:t>を用いることにより，</a:t>
            </a:r>
            <a:r>
              <a:rPr lang="ja-JP" altLang="en-US" sz="2800" b="1" u="sng" dirty="0"/>
              <a:t>正確な</a:t>
            </a:r>
            <a:r>
              <a:rPr lang="ja-JP" altLang="en-US" sz="2800" dirty="0"/>
              <a:t>患者固有</a:t>
            </a:r>
            <a:r>
              <a:rPr lang="en-US" altLang="ja-JP" sz="2800" dirty="0"/>
              <a:t>CFD</a:t>
            </a:r>
          </a:p>
          <a:p>
            <a:pPr algn="ctr"/>
            <a:r>
              <a:rPr lang="ja-JP" altLang="en-US" sz="2800" dirty="0"/>
              <a:t>血流解析が実施できるシステムを開発する．</a:t>
            </a:r>
            <a:endParaRPr lang="en-US" altLang="ja-JP" sz="280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307" y="708253"/>
            <a:ext cx="2701999" cy="2027533"/>
          </a:xfrm>
          <a:prstGeom prst="rect">
            <a:avLst/>
          </a:prstGeom>
        </p:spPr>
      </p:pic>
      <p:sp>
        <p:nvSpPr>
          <p:cNvPr id="9" name="テキスト ボックス 8"/>
          <p:cNvSpPr txBox="1"/>
          <p:nvPr/>
        </p:nvSpPr>
        <p:spPr>
          <a:xfrm>
            <a:off x="7522627" y="1801269"/>
            <a:ext cx="1621881" cy="1015663"/>
          </a:xfrm>
          <a:prstGeom prst="rect">
            <a:avLst/>
          </a:prstGeom>
          <a:solidFill>
            <a:schemeClr val="bg1"/>
          </a:solidFill>
        </p:spPr>
        <p:txBody>
          <a:bodyPr wrap="square" rtlCol="0">
            <a:spAutoFit/>
          </a:bodyPr>
          <a:lstStyle/>
          <a:p>
            <a:r>
              <a:rPr lang="en-US" altLang="ja-JP" sz="1200" dirty="0" smtClean="0"/>
              <a:t>Siemens </a:t>
            </a:r>
            <a:r>
              <a:rPr lang="en-US" altLang="ja-JP" sz="1200" dirty="0"/>
              <a:t>scanner (</a:t>
            </a:r>
            <a:r>
              <a:rPr lang="en-US" altLang="ja-JP" sz="1200" dirty="0" err="1"/>
              <a:t>Magnetom</a:t>
            </a:r>
            <a:r>
              <a:rPr lang="en-US" altLang="ja-JP" sz="1200" dirty="0"/>
              <a:t> </a:t>
            </a:r>
            <a:r>
              <a:rPr lang="en-US" altLang="ja-JP" sz="1200" dirty="0" err="1"/>
              <a:t>Verio</a:t>
            </a:r>
            <a:r>
              <a:rPr lang="en-US" altLang="ja-JP" sz="1200" dirty="0"/>
              <a:t> 3.0T; Siemens AG, Healthcare Sector, Erlangen, Germany)</a:t>
            </a:r>
            <a:endParaRPr kumimoji="1" lang="ja-JP" altLang="en-US" sz="1200" dirty="0"/>
          </a:p>
        </p:txBody>
      </p:sp>
      <p:sp>
        <p:nvSpPr>
          <p:cNvPr id="10" name="テキスト ボックス 9"/>
          <p:cNvSpPr txBox="1"/>
          <p:nvPr/>
        </p:nvSpPr>
        <p:spPr>
          <a:xfrm>
            <a:off x="964997" y="4964124"/>
            <a:ext cx="7503330" cy="830997"/>
          </a:xfrm>
          <a:prstGeom prst="rect">
            <a:avLst/>
          </a:prstGeom>
          <a:noFill/>
        </p:spPr>
        <p:txBody>
          <a:bodyPr wrap="square" rtlCol="0">
            <a:spAutoFit/>
          </a:bodyPr>
          <a:lstStyle/>
          <a:p>
            <a:pPr algn="ctr"/>
            <a:r>
              <a:rPr lang="ja-JP" altLang="en-US" sz="2400" dirty="0"/>
              <a:t>→境界</a:t>
            </a:r>
            <a:r>
              <a:rPr lang="ja-JP" altLang="en-US" sz="2400" dirty="0" smtClean="0"/>
              <a:t>条件として，</a:t>
            </a:r>
            <a:r>
              <a:rPr lang="en-US" altLang="ja-JP" sz="2400" dirty="0">
                <a:solidFill>
                  <a:srgbClr val="008000"/>
                </a:solidFill>
              </a:rPr>
              <a:t> 4D</a:t>
            </a:r>
            <a:r>
              <a:rPr lang="ja-JP" altLang="en-US" sz="2400" dirty="0">
                <a:solidFill>
                  <a:srgbClr val="008000"/>
                </a:solidFill>
              </a:rPr>
              <a:t> </a:t>
            </a:r>
            <a:r>
              <a:rPr lang="en-US" altLang="ja-JP" sz="2400" dirty="0" smtClean="0">
                <a:solidFill>
                  <a:srgbClr val="008000"/>
                </a:solidFill>
              </a:rPr>
              <a:t>Flow</a:t>
            </a:r>
            <a:r>
              <a:rPr lang="ja-JP" altLang="en-US" sz="2400" dirty="0"/>
              <a:t>撮影</a:t>
            </a:r>
            <a:r>
              <a:rPr lang="ja-JP" altLang="en-US" sz="2400" dirty="0" smtClean="0"/>
              <a:t>画像より得られる</a:t>
            </a:r>
            <a:endParaRPr lang="en-US" altLang="ja-JP" sz="2400" dirty="0" smtClean="0"/>
          </a:p>
          <a:p>
            <a:pPr algn="ctr"/>
            <a:r>
              <a:rPr lang="ja-JP" altLang="en-US" sz="2400" dirty="0" smtClean="0"/>
              <a:t>各分岐血管の</a:t>
            </a:r>
            <a:r>
              <a:rPr lang="ja-JP" altLang="en-US" sz="2400" dirty="0" smtClean="0">
                <a:solidFill>
                  <a:srgbClr val="0000CC"/>
                </a:solidFill>
              </a:rPr>
              <a:t>血流量</a:t>
            </a:r>
            <a:r>
              <a:rPr lang="ja-JP" altLang="en-US" sz="2400" dirty="0" smtClean="0"/>
              <a:t>を与える．</a:t>
            </a:r>
            <a:endParaRPr lang="en-US" altLang="ja-JP" sz="2400" dirty="0" smtClean="0"/>
          </a:p>
        </p:txBody>
      </p:sp>
    </p:spTree>
    <p:extLst>
      <p:ext uri="{BB962C8B-B14F-4D97-AF65-F5344CB8AC3E}">
        <p14:creationId xmlns:p14="http://schemas.microsoft.com/office/powerpoint/2010/main" val="3449033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4D</a:t>
            </a:r>
            <a:r>
              <a:rPr kumimoji="1" lang="ja-JP" altLang="en-US" dirty="0" smtClean="0"/>
              <a:t> </a:t>
            </a:r>
            <a:r>
              <a:rPr kumimoji="1" lang="en-US" altLang="ja-JP" dirty="0" smtClean="0"/>
              <a:t>Flow</a:t>
            </a:r>
            <a:r>
              <a:rPr kumimoji="1" lang="ja-JP" altLang="en-US" dirty="0" smtClean="0"/>
              <a:t>測定の問題点</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lang="en-US" altLang="ja-JP" dirty="0" smtClean="0"/>
          </a:p>
          <a:p>
            <a:pPr marL="0" indent="0">
              <a:buNone/>
            </a:pPr>
            <a:endParaRPr lang="en-US" altLang="ja-JP" dirty="0"/>
          </a:p>
          <a:p>
            <a:pPr marL="0" indent="0">
              <a:buNone/>
            </a:pPr>
            <a:r>
              <a:rPr lang="ja-JP" altLang="en-US" sz="2800" dirty="0" smtClean="0"/>
              <a:t>例えば</a:t>
            </a:r>
            <a:r>
              <a:rPr lang="en-US" altLang="ja-JP" sz="2800" dirty="0" smtClean="0"/>
              <a:t>…</a:t>
            </a:r>
          </a:p>
          <a:p>
            <a:pPr marL="0" indent="0">
              <a:buNone/>
            </a:pPr>
            <a:r>
              <a:rPr kumimoji="1" lang="ja-JP" altLang="en-US" sz="2800" b="1" i="1" u="sng" dirty="0" smtClean="0">
                <a:effectLst>
                  <a:outerShdw blurRad="38100" dist="38100" dir="2700000" algn="tl">
                    <a:srgbClr val="000000">
                      <a:alpha val="43137"/>
                    </a:srgbClr>
                  </a:outerShdw>
                </a:effectLst>
              </a:rPr>
              <a:t>典型的なファントム実験</a:t>
            </a:r>
            <a:endParaRPr kumimoji="1" lang="ja-JP" altLang="en-US" sz="28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a:t>
            </a:fld>
            <a:endParaRPr lang="ja-JP" altLang="en-US" dirty="0"/>
          </a:p>
        </p:txBody>
      </p:sp>
      <p:sp>
        <p:nvSpPr>
          <p:cNvPr id="7" name="テキスト ボックス 6"/>
          <p:cNvSpPr txBox="1"/>
          <p:nvPr/>
        </p:nvSpPr>
        <p:spPr>
          <a:xfrm>
            <a:off x="215168" y="764704"/>
            <a:ext cx="8712967" cy="954107"/>
          </a:xfrm>
          <a:prstGeom prst="rect">
            <a:avLst/>
          </a:prstGeom>
          <a:solidFill>
            <a:srgbClr val="FFFF00"/>
          </a:solidFill>
          <a:ln w="19050">
            <a:solidFill>
              <a:srgbClr val="FF0000"/>
            </a:solidFill>
          </a:ln>
        </p:spPr>
        <p:txBody>
          <a:bodyPr wrap="square" rtlCol="0">
            <a:spAutoFit/>
          </a:bodyPr>
          <a:lstStyle/>
          <a:p>
            <a:pPr algn="ctr"/>
            <a:r>
              <a:rPr lang="en-US" altLang="ja-JP" sz="2800" dirty="0" smtClean="0">
                <a:solidFill>
                  <a:srgbClr val="008000"/>
                </a:solidFill>
              </a:rPr>
              <a:t>4D Flow</a:t>
            </a:r>
            <a:r>
              <a:rPr lang="ja-JP" altLang="en-US" sz="2800" dirty="0" smtClean="0"/>
              <a:t>撮影時の測定誤差はガウス性ノイズの他に，</a:t>
            </a:r>
            <a:endParaRPr lang="en-US" altLang="ja-JP" sz="2800" dirty="0" smtClean="0"/>
          </a:p>
          <a:p>
            <a:pPr algn="ctr"/>
            <a:r>
              <a:rPr lang="ja-JP" altLang="en-US" sz="2800" dirty="0" smtClean="0"/>
              <a:t>特徴的な誤差を含んでいるように見受けられる</a:t>
            </a:r>
            <a:endParaRPr lang="en-US" altLang="ja-JP" sz="2800" dirty="0" smtClean="0"/>
          </a:p>
        </p:txBody>
      </p:sp>
      <p:sp>
        <p:nvSpPr>
          <p:cNvPr id="9" name="テキスト ボックス 8"/>
          <p:cNvSpPr txBox="1"/>
          <p:nvPr/>
        </p:nvSpPr>
        <p:spPr>
          <a:xfrm>
            <a:off x="6008857" y="4496356"/>
            <a:ext cx="2456122" cy="646331"/>
          </a:xfrm>
          <a:prstGeom prst="rect">
            <a:avLst/>
          </a:prstGeom>
          <a:noFill/>
        </p:spPr>
        <p:txBody>
          <a:bodyPr wrap="none" rtlCol="0">
            <a:spAutoFit/>
          </a:bodyPr>
          <a:lstStyle/>
          <a:p>
            <a:pPr algn="ctr"/>
            <a:r>
              <a:rPr lang="ja-JP" altLang="en-US" dirty="0" smtClean="0"/>
              <a:t>対象ファントム</a:t>
            </a:r>
            <a:endParaRPr lang="en-US" altLang="ja-JP" dirty="0" smtClean="0"/>
          </a:p>
          <a:p>
            <a:pPr algn="ctr"/>
            <a:r>
              <a:rPr lang="en-US" altLang="ja-JP" dirty="0" smtClean="0"/>
              <a:t>(</a:t>
            </a:r>
            <a:r>
              <a:rPr lang="ja-JP" altLang="en-US" dirty="0" smtClean="0"/>
              <a:t>薄壁ポリイミド管</a:t>
            </a:r>
            <a:r>
              <a:rPr lang="en-US" altLang="ja-JP" dirty="0" smtClean="0"/>
              <a:t>/</a:t>
            </a:r>
            <a:r>
              <a:rPr lang="ja-JP" altLang="en-US" dirty="0" smtClean="0"/>
              <a:t>寒天</a:t>
            </a:r>
            <a:r>
              <a:rPr kumimoji="1" lang="en-US" altLang="ja-JP" dirty="0" smtClean="0"/>
              <a:t>)</a:t>
            </a:r>
            <a:endParaRPr kumimoji="1" lang="ja-JP" altLang="en-US" dirty="0"/>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03074" y="2952283"/>
            <a:ext cx="2909812" cy="2190404"/>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39603" y="4501272"/>
            <a:ext cx="1055632" cy="926896"/>
          </a:xfrm>
          <a:prstGeom prst="rect">
            <a:avLst/>
          </a:prstGeom>
        </p:spPr>
      </p:pic>
      <p:sp>
        <p:nvSpPr>
          <p:cNvPr id="16" name="テキスト ボックス 15"/>
          <p:cNvSpPr txBox="1"/>
          <p:nvPr/>
        </p:nvSpPr>
        <p:spPr>
          <a:xfrm>
            <a:off x="689521" y="5481228"/>
            <a:ext cx="7764959" cy="830997"/>
          </a:xfrm>
          <a:prstGeom prst="rect">
            <a:avLst/>
          </a:prstGeom>
          <a:solidFill>
            <a:schemeClr val="accent1"/>
          </a:solidFill>
          <a:ln w="19050">
            <a:solidFill>
              <a:schemeClr val="tx1"/>
            </a:solidFill>
          </a:ln>
        </p:spPr>
        <p:txBody>
          <a:bodyPr wrap="square" rtlCol="0">
            <a:spAutoFit/>
          </a:bodyPr>
          <a:lstStyle/>
          <a:p>
            <a:pPr algn="ctr"/>
            <a:r>
              <a:rPr lang="ja-JP" altLang="en-US" sz="2400" dirty="0" smtClean="0"/>
              <a:t>流量を既知として，管内</a:t>
            </a:r>
            <a:r>
              <a:rPr lang="ja-JP" altLang="en-US" sz="2400" dirty="0"/>
              <a:t>を</a:t>
            </a:r>
            <a:r>
              <a:rPr lang="ja-JP" altLang="en-US" sz="2400" dirty="0" smtClean="0"/>
              <a:t>流れる</a:t>
            </a:r>
            <a:endParaRPr lang="en-US" altLang="ja-JP" sz="2400" dirty="0" smtClean="0"/>
          </a:p>
          <a:p>
            <a:pPr algn="ctr"/>
            <a:r>
              <a:rPr lang="ja-JP" altLang="en-US" sz="2400" dirty="0" smtClean="0"/>
              <a:t>グリセリン</a:t>
            </a:r>
            <a:r>
              <a:rPr lang="ja-JP" altLang="en-US" sz="2400" dirty="0"/>
              <a:t>水溶液の定常層流を測定した．</a:t>
            </a:r>
          </a:p>
        </p:txBody>
      </p:sp>
    </p:spTree>
    <p:extLst>
      <p:ext uri="{BB962C8B-B14F-4D97-AF65-F5344CB8AC3E}">
        <p14:creationId xmlns:p14="http://schemas.microsoft.com/office/powerpoint/2010/main" val="3910001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4D</a:t>
            </a:r>
            <a:r>
              <a:rPr lang="ja-JP" altLang="en-US" dirty="0"/>
              <a:t> </a:t>
            </a:r>
            <a:r>
              <a:rPr lang="en-US" altLang="ja-JP" dirty="0"/>
              <a:t>Flow</a:t>
            </a:r>
            <a:r>
              <a:rPr lang="ja-JP" altLang="en-US" dirty="0"/>
              <a:t>測定</a:t>
            </a:r>
            <a:r>
              <a:rPr lang="ja-JP" altLang="en-US" dirty="0" smtClean="0"/>
              <a:t>の</a:t>
            </a:r>
            <a:r>
              <a:rPr lang="ja-JP" altLang="en-US" dirty="0"/>
              <a:t>問題点</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典型的なファントム実験の流速</a:t>
            </a:r>
            <a:r>
              <a:rPr lang="ja-JP" altLang="en-US" sz="2800" b="1" i="1" u="sng" dirty="0" smtClean="0">
                <a:effectLst>
                  <a:outerShdw blurRad="38100" dist="38100" dir="2700000" algn="tl">
                    <a:srgbClr val="000000">
                      <a:alpha val="43137"/>
                    </a:srgbClr>
                  </a:outerShdw>
                </a:effectLst>
              </a:rPr>
              <a:t>分布（画像）</a:t>
            </a:r>
            <a:endParaRPr lang="ja-JP" altLang="en-US" sz="2800" b="1" i="1" u="sng" dirty="0">
              <a:effectLst>
                <a:outerShdw blurRad="38100" dist="38100" dir="2700000" algn="tl">
                  <a:srgbClr val="000000">
                    <a:alpha val="43137"/>
                  </a:srgbClr>
                </a:outerShdw>
              </a:effectLst>
            </a:endParaRPr>
          </a:p>
          <a:p>
            <a:pPr marL="0" indent="0">
              <a:buNone/>
            </a:pPr>
            <a:endParaRPr kumimoji="1" lang="en-US" altLang="ja-JP"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210" y="1707966"/>
            <a:ext cx="2850496" cy="279746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1153" y="1707965"/>
            <a:ext cx="2850496" cy="2797463"/>
          </a:xfrm>
          <a:prstGeom prst="rect">
            <a:avLst/>
          </a:prstGeom>
        </p:spPr>
      </p:pic>
      <p:sp>
        <p:nvSpPr>
          <p:cNvPr id="9" name="テキスト ボックス 8"/>
          <p:cNvSpPr txBox="1"/>
          <p:nvPr/>
        </p:nvSpPr>
        <p:spPr>
          <a:xfrm>
            <a:off x="1583668" y="4517895"/>
            <a:ext cx="2443343" cy="369332"/>
          </a:xfrm>
          <a:prstGeom prst="rect">
            <a:avLst/>
          </a:prstGeom>
          <a:noFill/>
        </p:spPr>
        <p:txBody>
          <a:bodyPr wrap="square" rtlCol="0">
            <a:spAutoFit/>
          </a:bodyPr>
          <a:lstStyle/>
          <a:p>
            <a:r>
              <a:rPr lang="en-US" altLang="ja-JP" dirty="0">
                <a:solidFill>
                  <a:srgbClr val="008000"/>
                </a:solidFill>
              </a:rPr>
              <a:t>4D Flow</a:t>
            </a:r>
            <a:r>
              <a:rPr kumimoji="1" lang="ja-JP" altLang="en-US" dirty="0" smtClean="0"/>
              <a:t>測定流速画像</a:t>
            </a:r>
            <a:endParaRPr kumimoji="1" lang="ja-JP" altLang="en-US" dirty="0"/>
          </a:p>
        </p:txBody>
      </p:sp>
      <p:sp>
        <p:nvSpPr>
          <p:cNvPr id="10" name="テキスト ボックス 9"/>
          <p:cNvSpPr txBox="1"/>
          <p:nvPr/>
        </p:nvSpPr>
        <p:spPr>
          <a:xfrm>
            <a:off x="4618557" y="4535832"/>
            <a:ext cx="3301815" cy="923330"/>
          </a:xfrm>
          <a:prstGeom prst="rect">
            <a:avLst/>
          </a:prstGeom>
          <a:noFill/>
        </p:spPr>
        <p:txBody>
          <a:bodyPr wrap="square" rtlCol="0">
            <a:spAutoFit/>
          </a:bodyPr>
          <a:lstStyle/>
          <a:p>
            <a:pPr algn="ctr"/>
            <a:r>
              <a:rPr kumimoji="1" lang="ja-JP" altLang="en-US" dirty="0" smtClean="0"/>
              <a:t>正解流速画像</a:t>
            </a:r>
            <a:endParaRPr kumimoji="1" lang="en-US" altLang="ja-JP" dirty="0" smtClean="0"/>
          </a:p>
          <a:p>
            <a:pPr algn="ctr"/>
            <a:r>
              <a:rPr lang="en-US" altLang="ja-JP" dirty="0"/>
              <a:t>(</a:t>
            </a:r>
            <a:r>
              <a:rPr lang="en-US" altLang="ja-JP" dirty="0" smtClean="0"/>
              <a:t>Partial Volume Effect :PVE </a:t>
            </a:r>
            <a:br>
              <a:rPr lang="en-US" altLang="ja-JP" dirty="0" smtClean="0"/>
            </a:br>
            <a:r>
              <a:rPr lang="ja-JP" altLang="en-US" dirty="0" smtClean="0"/>
              <a:t>のみを考慮して離散化した画像</a:t>
            </a:r>
            <a:r>
              <a:rPr lang="en-US" altLang="ja-JP" dirty="0" smtClean="0"/>
              <a:t>)</a:t>
            </a:r>
            <a:endParaRPr kumimoji="1" lang="ja-JP" altLang="en-US" dirty="0"/>
          </a:p>
        </p:txBody>
      </p:sp>
      <p:cxnSp>
        <p:nvCxnSpPr>
          <p:cNvPr id="12" name="直線コネクタ 11"/>
          <p:cNvCxnSpPr/>
          <p:nvPr/>
        </p:nvCxnSpPr>
        <p:spPr>
          <a:xfrm flipH="1" flipV="1">
            <a:off x="4736912" y="1760934"/>
            <a:ext cx="886961" cy="95512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237689" y="1361198"/>
            <a:ext cx="936104" cy="369332"/>
          </a:xfrm>
          <a:prstGeom prst="rect">
            <a:avLst/>
          </a:prstGeom>
          <a:noFill/>
        </p:spPr>
        <p:txBody>
          <a:bodyPr wrap="square" rtlCol="0">
            <a:spAutoFit/>
          </a:bodyPr>
          <a:lstStyle/>
          <a:p>
            <a:r>
              <a:rPr kumimoji="1" lang="ja-JP" altLang="en-US" dirty="0" smtClean="0"/>
              <a:t>管壁</a:t>
            </a:r>
            <a:endParaRPr kumimoji="1" lang="ja-JP" altLang="en-US" dirty="0"/>
          </a:p>
        </p:txBody>
      </p:sp>
      <p:cxnSp>
        <p:nvCxnSpPr>
          <p:cNvPr id="15" name="直線コネクタ 14"/>
          <p:cNvCxnSpPr/>
          <p:nvPr/>
        </p:nvCxnSpPr>
        <p:spPr>
          <a:xfrm flipV="1">
            <a:off x="3067828" y="1695500"/>
            <a:ext cx="1327648" cy="7841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89521" y="5584871"/>
            <a:ext cx="7764959" cy="461665"/>
          </a:xfrm>
          <a:prstGeom prst="rect">
            <a:avLst/>
          </a:prstGeom>
          <a:solidFill>
            <a:schemeClr val="accent1"/>
          </a:solidFill>
          <a:ln w="19050">
            <a:solidFill>
              <a:schemeClr val="tx1"/>
            </a:solidFill>
          </a:ln>
        </p:spPr>
        <p:txBody>
          <a:bodyPr wrap="square" rtlCol="0">
            <a:spAutoFit/>
          </a:bodyPr>
          <a:lstStyle/>
          <a:p>
            <a:pPr algn="ctr"/>
            <a:r>
              <a:rPr lang="ja-JP" altLang="en-US" sz="2400" dirty="0"/>
              <a:t>管ポアズイユ流を正しく撮影できていないことが分かる．</a:t>
            </a:r>
            <a:endParaRPr lang="en-US" altLang="ja-JP" sz="2400" dirty="0"/>
          </a:p>
        </p:txBody>
      </p:sp>
    </p:spTree>
    <p:extLst>
      <p:ext uri="{BB962C8B-B14F-4D97-AF65-F5344CB8AC3E}">
        <p14:creationId xmlns:p14="http://schemas.microsoft.com/office/powerpoint/2010/main" val="2599463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654408"/>
            <a:ext cx="5834880" cy="3646800"/>
          </a:xfrm>
          <a:prstGeom prst="rect">
            <a:avLst/>
          </a:prstGeom>
        </p:spPr>
      </p:pic>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典型的なファントム</a:t>
            </a:r>
            <a:r>
              <a:rPr lang="ja-JP" altLang="en-US" sz="2800" b="1" i="1" u="sng" dirty="0" smtClean="0">
                <a:effectLst>
                  <a:outerShdw blurRad="38100" dist="38100" dir="2700000" algn="tl">
                    <a:srgbClr val="000000">
                      <a:alpha val="43137"/>
                    </a:srgbClr>
                  </a:outerShdw>
                </a:effectLst>
              </a:rPr>
              <a:t>実験の流速分布（グラフ）</a:t>
            </a:r>
            <a:endParaRPr lang="ja-JP" altLang="en-US" sz="2800"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normAutofit/>
          </a:bodyPr>
          <a:lstStyle/>
          <a:p>
            <a:r>
              <a:rPr lang="en-US" altLang="ja-JP" dirty="0"/>
              <a:t>4D</a:t>
            </a:r>
            <a:r>
              <a:rPr lang="ja-JP" altLang="en-US" dirty="0"/>
              <a:t> </a:t>
            </a:r>
            <a:r>
              <a:rPr lang="en-US" altLang="ja-JP" dirty="0"/>
              <a:t>Flow</a:t>
            </a:r>
            <a:r>
              <a:rPr lang="ja-JP" altLang="en-US" dirty="0"/>
              <a:t>測定の</a:t>
            </a:r>
            <a:r>
              <a:rPr lang="ja-JP" altLang="en-US" dirty="0" smtClean="0"/>
              <a:t>問題点</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7</a:t>
            </a:fld>
            <a:endParaRPr lang="ja-JP" altLang="en-US" dirty="0"/>
          </a:p>
        </p:txBody>
      </p:sp>
      <p:sp>
        <p:nvSpPr>
          <p:cNvPr id="19" name="テキスト ボックス 18"/>
          <p:cNvSpPr txBox="1"/>
          <p:nvPr/>
        </p:nvSpPr>
        <p:spPr>
          <a:xfrm>
            <a:off x="4189460" y="1131912"/>
            <a:ext cx="1569660" cy="369332"/>
          </a:xfrm>
          <a:prstGeom prst="rect">
            <a:avLst/>
          </a:prstGeom>
          <a:noFill/>
        </p:spPr>
        <p:txBody>
          <a:bodyPr wrap="none" rtlCol="0">
            <a:spAutoFit/>
          </a:bodyPr>
          <a:lstStyle/>
          <a:p>
            <a:pPr algn="ctr"/>
            <a:r>
              <a:rPr kumimoji="1" lang="ja-JP" altLang="en-US" dirty="0" smtClean="0"/>
              <a:t>管外部（寒天）</a:t>
            </a:r>
            <a:endParaRPr kumimoji="1" lang="ja-JP" altLang="en-US" dirty="0"/>
          </a:p>
        </p:txBody>
      </p:sp>
      <p:sp>
        <p:nvSpPr>
          <p:cNvPr id="16" name="テキスト ボックス 15"/>
          <p:cNvSpPr txBox="1"/>
          <p:nvPr/>
        </p:nvSpPr>
        <p:spPr>
          <a:xfrm>
            <a:off x="2562036" y="1131912"/>
            <a:ext cx="877163" cy="369332"/>
          </a:xfrm>
          <a:prstGeom prst="rect">
            <a:avLst/>
          </a:prstGeom>
          <a:noFill/>
        </p:spPr>
        <p:txBody>
          <a:bodyPr wrap="none" rtlCol="0">
            <a:spAutoFit/>
          </a:bodyPr>
          <a:lstStyle/>
          <a:p>
            <a:pPr algn="ctr"/>
            <a:r>
              <a:rPr kumimoji="1" lang="ja-JP" altLang="en-US" dirty="0" smtClean="0"/>
              <a:t>管内部</a:t>
            </a:r>
            <a:endParaRPr kumimoji="1" lang="ja-JP" altLang="en-US" dirty="0"/>
          </a:p>
        </p:txBody>
      </p:sp>
      <p:sp>
        <p:nvSpPr>
          <p:cNvPr id="10" name="円/楕円 9"/>
          <p:cNvSpPr/>
          <p:nvPr/>
        </p:nvSpPr>
        <p:spPr>
          <a:xfrm>
            <a:off x="2231381" y="2101376"/>
            <a:ext cx="742137" cy="406781"/>
          </a:xfrm>
          <a:prstGeom prst="ellipse">
            <a:avLst/>
          </a:prstGeom>
          <a:noFill/>
          <a:ln>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00000"/>
              </a:solidFill>
            </a:endParaRPr>
          </a:p>
        </p:txBody>
      </p:sp>
      <p:sp>
        <p:nvSpPr>
          <p:cNvPr id="11" name="円/楕円 10"/>
          <p:cNvSpPr/>
          <p:nvPr/>
        </p:nvSpPr>
        <p:spPr>
          <a:xfrm rot="18375636">
            <a:off x="3367625" y="2691931"/>
            <a:ext cx="768181" cy="1728085"/>
          </a:xfrm>
          <a:prstGeom prst="ellipse">
            <a:avLst/>
          </a:prstGeom>
          <a:noFill/>
          <a:ln>
            <a:solidFill>
              <a:srgbClr val="FF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3" name="左右矢印 12"/>
          <p:cNvSpPr/>
          <p:nvPr/>
        </p:nvSpPr>
        <p:spPr>
          <a:xfrm>
            <a:off x="2500386" y="1462836"/>
            <a:ext cx="1123772" cy="2838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a:off x="3689286" y="1462837"/>
            <a:ext cx="2926423" cy="283845"/>
          </a:xfrm>
          <a:prstGeom prst="leftArrow">
            <a:avLst/>
          </a:prstGeom>
          <a:gradFill flip="none" rotWithShape="1">
            <a:gsLst>
              <a:gs pos="0">
                <a:schemeClr val="accent5">
                  <a:lumMod val="90000"/>
                </a:schemeClr>
              </a:gs>
              <a:gs pos="100000">
                <a:schemeClr val="bg1"/>
              </a:gs>
            </a:gsLst>
            <a:lin ang="0" scaled="1"/>
            <a:tileRect/>
          </a:gradFill>
          <a:ln>
            <a:gradFill flip="none" rotWithShape="1">
              <a:gsLst>
                <a:gs pos="0">
                  <a:srgbClr val="89A4A7"/>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472129" y="2923324"/>
            <a:ext cx="1470274" cy="646331"/>
          </a:xfrm>
          <a:prstGeom prst="rect">
            <a:avLst/>
          </a:prstGeom>
          <a:solidFill>
            <a:schemeClr val="bg1"/>
          </a:solidFill>
          <a:ln>
            <a:solidFill>
              <a:srgbClr val="FF00FF"/>
            </a:solidFill>
          </a:ln>
        </p:spPr>
        <p:txBody>
          <a:bodyPr wrap="none" rtlCol="0">
            <a:spAutoFit/>
          </a:bodyPr>
          <a:lstStyle/>
          <a:p>
            <a:pPr algn="ctr"/>
            <a:r>
              <a:rPr kumimoji="1" lang="ja-JP" altLang="en-US" dirty="0" smtClean="0">
                <a:solidFill>
                  <a:srgbClr val="FF00FF"/>
                </a:solidFill>
              </a:rPr>
              <a:t>誤差</a:t>
            </a:r>
            <a:r>
              <a:rPr kumimoji="1" lang="en-US" altLang="ja-JP" dirty="0" smtClean="0">
                <a:solidFill>
                  <a:srgbClr val="FF00FF"/>
                </a:solidFill>
              </a:rPr>
              <a:t>1: </a:t>
            </a:r>
          </a:p>
          <a:p>
            <a:pPr algn="ctr"/>
            <a:r>
              <a:rPr lang="ja-JP" altLang="en-US" dirty="0">
                <a:solidFill>
                  <a:srgbClr val="FF00FF"/>
                </a:solidFill>
              </a:rPr>
              <a:t>引きずり現象</a:t>
            </a:r>
            <a:endParaRPr kumimoji="1" lang="ja-JP" altLang="en-US" dirty="0">
              <a:solidFill>
                <a:srgbClr val="FF00FF"/>
              </a:solidFill>
            </a:endParaRPr>
          </a:p>
        </p:txBody>
      </p:sp>
      <p:sp>
        <p:nvSpPr>
          <p:cNvPr id="21" name="テキスト ボックス 20"/>
          <p:cNvSpPr txBox="1"/>
          <p:nvPr/>
        </p:nvSpPr>
        <p:spPr>
          <a:xfrm>
            <a:off x="250825" y="1854216"/>
            <a:ext cx="1713931" cy="646331"/>
          </a:xfrm>
          <a:prstGeom prst="rect">
            <a:avLst/>
          </a:prstGeom>
          <a:solidFill>
            <a:schemeClr val="bg1"/>
          </a:solidFill>
          <a:ln>
            <a:solidFill>
              <a:srgbClr val="800000"/>
            </a:solidFill>
          </a:ln>
        </p:spPr>
        <p:txBody>
          <a:bodyPr wrap="none" rtlCol="0">
            <a:spAutoFit/>
          </a:bodyPr>
          <a:lstStyle/>
          <a:p>
            <a:pPr algn="ctr"/>
            <a:r>
              <a:rPr kumimoji="1" lang="ja-JP" altLang="en-US" dirty="0" smtClean="0">
                <a:solidFill>
                  <a:srgbClr val="800000"/>
                </a:solidFill>
              </a:rPr>
              <a:t>誤差</a:t>
            </a:r>
            <a:r>
              <a:rPr kumimoji="1" lang="en-US" altLang="ja-JP" dirty="0" smtClean="0">
                <a:solidFill>
                  <a:srgbClr val="800000"/>
                </a:solidFill>
              </a:rPr>
              <a:t>2: </a:t>
            </a:r>
            <a:br>
              <a:rPr kumimoji="1" lang="en-US" altLang="ja-JP" dirty="0" smtClean="0">
                <a:solidFill>
                  <a:srgbClr val="800000"/>
                </a:solidFill>
              </a:rPr>
            </a:br>
            <a:r>
              <a:rPr kumimoji="1" lang="ja-JP" altLang="en-US" dirty="0" smtClean="0">
                <a:solidFill>
                  <a:srgbClr val="800000"/>
                </a:solidFill>
              </a:rPr>
              <a:t>ピーク低下現象</a:t>
            </a:r>
            <a:endParaRPr kumimoji="1" lang="ja-JP" altLang="en-US" dirty="0">
              <a:solidFill>
                <a:srgbClr val="800000"/>
              </a:solidFill>
            </a:endParaRPr>
          </a:p>
        </p:txBody>
      </p:sp>
      <p:sp>
        <p:nvSpPr>
          <p:cNvPr id="24" name="テキスト ボックス 23"/>
          <p:cNvSpPr txBox="1"/>
          <p:nvPr/>
        </p:nvSpPr>
        <p:spPr>
          <a:xfrm>
            <a:off x="40984" y="5487615"/>
            <a:ext cx="9081333" cy="830997"/>
          </a:xfrm>
          <a:prstGeom prst="rect">
            <a:avLst/>
          </a:prstGeom>
          <a:solidFill>
            <a:schemeClr val="accent5"/>
          </a:solidFill>
          <a:ln w="19050">
            <a:solidFill>
              <a:schemeClr val="tx1"/>
            </a:solidFill>
          </a:ln>
        </p:spPr>
        <p:txBody>
          <a:bodyPr wrap="none" rtlCol="0">
            <a:spAutoFit/>
          </a:bodyPr>
          <a:lstStyle/>
          <a:p>
            <a:pPr algn="ctr"/>
            <a:r>
              <a:rPr lang="ja-JP" altLang="en-US" sz="2400" dirty="0" smtClean="0"/>
              <a:t>管径が細い（</a:t>
            </a:r>
            <a:r>
              <a:rPr lang="en-US" altLang="ja-JP" sz="2400" dirty="0" smtClean="0"/>
              <a:t>3.1mm</a:t>
            </a:r>
            <a:r>
              <a:rPr lang="ja-JP" altLang="en-US" sz="2400" dirty="0" smtClean="0"/>
              <a:t>）管では推定流量は</a:t>
            </a:r>
            <a:r>
              <a:rPr lang="en-US" altLang="ja-JP" sz="2400" dirty="0" smtClean="0"/>
              <a:t>+20</a:t>
            </a:r>
            <a:r>
              <a:rPr lang="ja-JP" altLang="en-US" sz="2400" dirty="0" smtClean="0"/>
              <a:t>～</a:t>
            </a:r>
            <a:r>
              <a:rPr lang="en-US" altLang="ja-JP" sz="2400" dirty="0" smtClean="0"/>
              <a:t>40%</a:t>
            </a:r>
            <a:r>
              <a:rPr lang="ja-JP" altLang="en-US" sz="2400" dirty="0" smtClean="0"/>
              <a:t>の誤差が生じる．</a:t>
            </a:r>
            <a:endParaRPr lang="en-US" altLang="ja-JP" sz="2400" dirty="0" smtClean="0"/>
          </a:p>
          <a:p>
            <a:pPr algn="ctr"/>
            <a:r>
              <a:rPr lang="ja-JP" altLang="en-US" sz="2400" dirty="0">
                <a:ea typeface="ＭＳ Ｐゴシック" pitchFamily="50" charset="-128"/>
              </a:rPr>
              <a:t>従来の測定データ補正手法では精度が不十分</a:t>
            </a:r>
            <a:r>
              <a:rPr lang="ja-JP" altLang="en-US" sz="2400" dirty="0" smtClean="0">
                <a:ea typeface="ＭＳ Ｐゴシック" pitchFamily="50" charset="-128"/>
              </a:rPr>
              <a:t>である</a:t>
            </a:r>
            <a:r>
              <a:rPr lang="ja-JP" altLang="en-US" sz="2400" dirty="0"/>
              <a:t>．</a:t>
            </a:r>
            <a:endParaRPr lang="en-US" altLang="ja-JP" sz="2400" dirty="0" smtClean="0">
              <a:ea typeface="ＭＳ Ｐゴシック" pitchFamily="50" charset="-128"/>
            </a:endParaRPr>
          </a:p>
        </p:txBody>
      </p:sp>
      <p:sp>
        <p:nvSpPr>
          <p:cNvPr id="6" name="テキスト ボックス 5"/>
          <p:cNvSpPr txBox="1"/>
          <p:nvPr/>
        </p:nvSpPr>
        <p:spPr>
          <a:xfrm>
            <a:off x="6724924" y="2132514"/>
            <a:ext cx="2527596" cy="830997"/>
          </a:xfrm>
          <a:prstGeom prst="rect">
            <a:avLst/>
          </a:prstGeom>
          <a:noFill/>
        </p:spPr>
        <p:txBody>
          <a:bodyPr wrap="square" rtlCol="0">
            <a:spAutoFit/>
          </a:bodyPr>
          <a:lstStyle/>
          <a:p>
            <a:pPr algn="ctr"/>
            <a:r>
              <a:rPr kumimoji="1" lang="ja-JP" altLang="en-US" sz="1600" dirty="0" smtClean="0"/>
              <a:t>正解流速分布を</a:t>
            </a:r>
            <a:endParaRPr kumimoji="1" lang="en-US" altLang="ja-JP" sz="1600" dirty="0" smtClean="0"/>
          </a:p>
          <a:p>
            <a:pPr algn="ctr"/>
            <a:r>
              <a:rPr kumimoji="1" lang="ja-JP" altLang="en-US" sz="1600" dirty="0" smtClean="0"/>
              <a:t>離散化した画像からは</a:t>
            </a:r>
            <a:endParaRPr kumimoji="1" lang="en-US" altLang="ja-JP" sz="1600" dirty="0" smtClean="0"/>
          </a:p>
          <a:p>
            <a:pPr algn="ctr"/>
            <a:r>
              <a:rPr kumimoji="1" lang="ja-JP" altLang="en-US" sz="1600" dirty="0" smtClean="0"/>
              <a:t>この両現象を確認できない</a:t>
            </a:r>
            <a:endParaRPr kumimoji="1" lang="ja-JP" altLang="en-US" sz="1600" dirty="0"/>
          </a:p>
        </p:txBody>
      </p:sp>
      <p:sp>
        <p:nvSpPr>
          <p:cNvPr id="7" name="下矢印 6"/>
          <p:cNvSpPr/>
          <p:nvPr/>
        </p:nvSpPr>
        <p:spPr>
          <a:xfrm>
            <a:off x="7826005" y="3033310"/>
            <a:ext cx="361585" cy="261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057913" y="3422972"/>
            <a:ext cx="1981633" cy="584775"/>
          </a:xfrm>
          <a:prstGeom prst="rect">
            <a:avLst/>
          </a:prstGeom>
          <a:noFill/>
        </p:spPr>
        <p:txBody>
          <a:bodyPr wrap="none" rtlCol="0">
            <a:spAutoFit/>
          </a:bodyPr>
          <a:lstStyle/>
          <a:p>
            <a:pPr algn="ctr"/>
            <a:r>
              <a:rPr kumimoji="1" lang="en-US" altLang="ja-JP" sz="1600" dirty="0" smtClean="0"/>
              <a:t>PVE</a:t>
            </a:r>
            <a:r>
              <a:rPr kumimoji="1" lang="ja-JP" altLang="en-US" sz="1600" dirty="0" smtClean="0"/>
              <a:t>による</a:t>
            </a:r>
            <a:endParaRPr kumimoji="1" lang="en-US" altLang="ja-JP" sz="1600" dirty="0" smtClean="0"/>
          </a:p>
          <a:p>
            <a:pPr algn="ctr"/>
            <a:r>
              <a:rPr kumimoji="1" lang="ja-JP" altLang="en-US" sz="1600" dirty="0" smtClean="0"/>
              <a:t>離散化誤差ではない</a:t>
            </a:r>
            <a:endParaRPr kumimoji="1" lang="ja-JP" altLang="en-US" sz="1600" dirty="0"/>
          </a:p>
        </p:txBody>
      </p:sp>
    </p:spTree>
    <p:extLst>
      <p:ext uri="{BB962C8B-B14F-4D97-AF65-F5344CB8AC3E}">
        <p14:creationId xmlns:p14="http://schemas.microsoft.com/office/powerpoint/2010/main" val="12605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animBg="1"/>
      <p:bldP spid="24"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8</a:t>
            </a:fld>
            <a:endParaRPr lang="ja-JP" altLang="en-US" dirty="0"/>
          </a:p>
        </p:txBody>
      </p:sp>
      <p:sp>
        <p:nvSpPr>
          <p:cNvPr id="8" name="テキスト ボックス 7"/>
          <p:cNvSpPr txBox="1"/>
          <p:nvPr/>
        </p:nvSpPr>
        <p:spPr>
          <a:xfrm>
            <a:off x="63900" y="2736503"/>
            <a:ext cx="9016200" cy="1384995"/>
          </a:xfrm>
          <a:prstGeom prst="rect">
            <a:avLst/>
          </a:prstGeom>
          <a:solidFill>
            <a:schemeClr val="accent1"/>
          </a:solidFill>
          <a:ln w="19050">
            <a:solidFill>
              <a:schemeClr val="tx1"/>
            </a:solidFill>
          </a:ln>
        </p:spPr>
        <p:txBody>
          <a:bodyPr wrap="square" rtlCol="0">
            <a:spAutoFit/>
          </a:bodyPr>
          <a:lstStyle/>
          <a:p>
            <a:r>
              <a:rPr lang="ja-JP" altLang="en-US" sz="2800" b="1" i="1" u="sng" dirty="0" smtClean="0">
                <a:effectLst>
                  <a:outerShdw blurRad="38100" dist="38100" dir="2700000" algn="tl">
                    <a:srgbClr val="000000">
                      <a:alpha val="43137"/>
                    </a:srgbClr>
                  </a:outerShdw>
                </a:effectLst>
              </a:rPr>
              <a:t>本発表の目的：</a:t>
            </a:r>
            <a:endParaRPr lang="en-US" altLang="ja-JP" sz="2800" dirty="0" smtClean="0">
              <a:solidFill>
                <a:srgbClr val="008000"/>
              </a:solidFill>
            </a:endParaRPr>
          </a:p>
          <a:p>
            <a:pPr marL="0" indent="0" algn="ctr">
              <a:buNone/>
            </a:pPr>
            <a:r>
              <a:rPr lang="en-US" altLang="ja-JP" sz="2800" dirty="0" smtClean="0">
                <a:solidFill>
                  <a:srgbClr val="008000"/>
                </a:solidFill>
              </a:rPr>
              <a:t>4D</a:t>
            </a:r>
            <a:r>
              <a:rPr lang="ja-JP" altLang="en-US" sz="2800" dirty="0" smtClean="0">
                <a:solidFill>
                  <a:srgbClr val="008000"/>
                </a:solidFill>
              </a:rPr>
              <a:t> </a:t>
            </a:r>
            <a:r>
              <a:rPr lang="en-US" altLang="ja-JP" sz="2800" dirty="0">
                <a:solidFill>
                  <a:srgbClr val="008000"/>
                </a:solidFill>
              </a:rPr>
              <a:t>Flow</a:t>
            </a:r>
            <a:r>
              <a:rPr lang="ja-JP" altLang="en-US" sz="2800" dirty="0"/>
              <a:t>流速測定画像に</a:t>
            </a:r>
            <a:r>
              <a:rPr lang="ja-JP" altLang="en-US" sz="2800" dirty="0" smtClean="0"/>
              <a:t>対し</a:t>
            </a:r>
            <a:r>
              <a:rPr lang="ja-JP" altLang="en-US" sz="2800" dirty="0" smtClean="0">
                <a:solidFill>
                  <a:srgbClr val="FF0000"/>
                </a:solidFill>
              </a:rPr>
              <a:t>画像</a:t>
            </a:r>
            <a:r>
              <a:rPr lang="ja-JP" altLang="en-US" sz="2800" dirty="0">
                <a:solidFill>
                  <a:srgbClr val="FF0000"/>
                </a:solidFill>
              </a:rPr>
              <a:t>復元逆解析</a:t>
            </a:r>
            <a:r>
              <a:rPr lang="ja-JP" altLang="en-US" sz="2800" dirty="0"/>
              <a:t>を行うこと</a:t>
            </a:r>
            <a:r>
              <a:rPr lang="ja-JP" altLang="en-US" sz="2800" dirty="0" smtClean="0"/>
              <a:t>で</a:t>
            </a:r>
            <a:endParaRPr lang="en-US" altLang="ja-JP" sz="2800" dirty="0" smtClean="0"/>
          </a:p>
          <a:p>
            <a:pPr marL="0" indent="0" algn="ctr">
              <a:buNone/>
            </a:pPr>
            <a:r>
              <a:rPr lang="ja-JP" altLang="en-US" sz="2800" dirty="0" smtClean="0"/>
              <a:t>正解流速分布を復元し，流量推定精度を向上させる．</a:t>
            </a:r>
            <a:endParaRPr lang="en-US" altLang="ja-JP" sz="2800" dirty="0"/>
          </a:p>
        </p:txBody>
      </p:sp>
    </p:spTree>
    <p:extLst>
      <p:ext uri="{BB962C8B-B14F-4D97-AF65-F5344CB8AC3E}">
        <p14:creationId xmlns:p14="http://schemas.microsoft.com/office/powerpoint/2010/main" val="940683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kumimoji="1" lang="ja-JP" altLang="en-US" sz="3600" dirty="0" smtClean="0"/>
              <a:t>手法</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9</a:t>
            </a:fld>
            <a:endParaRPr lang="ja-JP" altLang="en-US" dirty="0"/>
          </a:p>
        </p:txBody>
      </p:sp>
    </p:spTree>
    <p:extLst>
      <p:ext uri="{BB962C8B-B14F-4D97-AF65-F5344CB8AC3E}">
        <p14:creationId xmlns:p14="http://schemas.microsoft.com/office/powerpoint/2010/main" val="38867661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ioconf2016-4D_Flow"/>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34825</TotalTime>
  <Words>1685</Words>
  <Application>Microsoft Office PowerPoint</Application>
  <PresentationFormat>画面に合わせる (4:3)</PresentationFormat>
  <Paragraphs>443</Paragraphs>
  <Slides>27</Slides>
  <Notes>27</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27</vt:i4>
      </vt:variant>
    </vt:vector>
  </HeadingPairs>
  <TitlesOfParts>
    <vt:vector size="36" baseType="lpstr">
      <vt:lpstr>ＭＳ Ｐゴシック</vt:lpstr>
      <vt:lpstr>ＭＳ Ｐゴシック</vt:lpstr>
      <vt:lpstr>ＭＳ 明朝</vt:lpstr>
      <vt:lpstr>Arial</vt:lpstr>
      <vt:lpstr>Calibri</vt:lpstr>
      <vt:lpstr>Cambria Math</vt:lpstr>
      <vt:lpstr>Eras Bold ITC</vt:lpstr>
      <vt:lpstr>Wingdings</vt:lpstr>
      <vt:lpstr>デザインの設定</vt:lpstr>
      <vt:lpstr>  画像復元手法を用いた 4D-Flow流速測定の高精度化</vt:lpstr>
      <vt:lpstr>研究背景</vt:lpstr>
      <vt:lpstr>研究背景</vt:lpstr>
      <vt:lpstr>研究背景</vt:lpstr>
      <vt:lpstr>4D Flow測定の問題点</vt:lpstr>
      <vt:lpstr>4D Flow測定の問題点</vt:lpstr>
      <vt:lpstr>4D Flow測定の問題点</vt:lpstr>
      <vt:lpstr>研究目的</vt:lpstr>
      <vt:lpstr>PowerPoint プレゼンテーション</vt:lpstr>
      <vt:lpstr>手法概要</vt:lpstr>
      <vt:lpstr>手法： 4D Flow画像劣化モデル</vt:lpstr>
      <vt:lpstr>手法： 4D Flow画像劣化モデル</vt:lpstr>
      <vt:lpstr>手法： 画像復元</vt:lpstr>
      <vt:lpstr>PowerPoint プレゼンテーション</vt:lpstr>
      <vt:lpstr>実験概要</vt:lpstr>
      <vt:lpstr>検証：提案PSFモデル，画像復元</vt:lpstr>
      <vt:lpstr>結果： 擬似測定流速分布</vt:lpstr>
      <vt:lpstr>結果：復元流速分布</vt:lpstr>
      <vt:lpstr>まとめ</vt:lpstr>
      <vt:lpstr>検証実験（補足）</vt:lpstr>
      <vt:lpstr>検証実験（補足）</vt:lpstr>
      <vt:lpstr>PowerPoint プレゼンテーション</vt:lpstr>
      <vt:lpstr>打切り誤差除去案</vt:lpstr>
      <vt:lpstr>撮影パラメータ（3.1mm，6.5mm，9.0mm）</vt:lpstr>
      <vt:lpstr>撮影パラメータ（2.0mm，3.1mm，5.0mm）</vt:lpstr>
      <vt:lpstr>各スライス面のピーク流速の内訳の一例</vt:lpstr>
      <vt:lpstr>各スライス面の推定流量の内訳の一例</vt:lpstr>
    </vt:vector>
  </TitlesOfParts>
  <Company>みずほ情報総研</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bioconf2016-4D_Flow</dc:title>
  <dc:creator>Yuki ONISHI</dc:creator>
  <cp:lastModifiedBy>yuki</cp:lastModifiedBy>
  <cp:revision>1703</cp:revision>
  <dcterms:created xsi:type="dcterms:W3CDTF">2007-11-22T18:02:40Z</dcterms:created>
  <dcterms:modified xsi:type="dcterms:W3CDTF">2016-01-19T11:53:37Z</dcterms:modified>
</cp:coreProperties>
</file>