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sldIdLst>
    <p:sldId id="755" r:id="rId2"/>
    <p:sldId id="388" r:id="rId3"/>
    <p:sldId id="682" r:id="rId4"/>
    <p:sldId id="683" r:id="rId5"/>
    <p:sldId id="685" r:id="rId6"/>
    <p:sldId id="684" r:id="rId7"/>
    <p:sldId id="603" r:id="rId8"/>
    <p:sldId id="728" r:id="rId9"/>
    <p:sldId id="729" r:id="rId10"/>
    <p:sldId id="730" r:id="rId11"/>
    <p:sldId id="731" r:id="rId12"/>
    <p:sldId id="737" r:id="rId13"/>
    <p:sldId id="750" r:id="rId14"/>
    <p:sldId id="760" r:id="rId15"/>
    <p:sldId id="738" r:id="rId16"/>
    <p:sldId id="690" r:id="rId17"/>
    <p:sldId id="689" r:id="rId18"/>
    <p:sldId id="696" r:id="rId19"/>
    <p:sldId id="735" r:id="rId20"/>
    <p:sldId id="747" r:id="rId21"/>
    <p:sldId id="761" r:id="rId22"/>
    <p:sldId id="762" r:id="rId23"/>
    <p:sldId id="740" r:id="rId24"/>
    <p:sldId id="741" r:id="rId25"/>
    <p:sldId id="742" r:id="rId26"/>
    <p:sldId id="715" r:id="rId27"/>
    <p:sldId id="716" r:id="rId28"/>
    <p:sldId id="717" r:id="rId29"/>
    <p:sldId id="724" r:id="rId30"/>
    <p:sldId id="725" r:id="rId31"/>
    <p:sldId id="763" r:id="rId32"/>
    <p:sldId id="764" r:id="rId33"/>
    <p:sldId id="752" r:id="rId34"/>
    <p:sldId id="751" r:id="rId35"/>
    <p:sldId id="753" r:id="rId36"/>
    <p:sldId id="754" r:id="rId37"/>
    <p:sldId id="756" r:id="rId38"/>
    <p:sldId id="757" r:id="rId39"/>
    <p:sldId id="758" r:id="rId40"/>
    <p:sldId id="759" r:id="rId41"/>
    <p:sldId id="595" r:id="rId42"/>
    <p:sldId id="403" r:id="rId43"/>
  </p:sldIdLst>
  <p:sldSz cx="9144000" cy="6858000" type="screen4x3"/>
  <p:notesSz cx="9971088" cy="68230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CC"/>
    <a:srgbClr val="FF9900"/>
    <a:srgbClr val="008000"/>
    <a:srgbClr val="00FF99"/>
    <a:srgbClr val="6600CC"/>
    <a:srgbClr val="FFCC00"/>
    <a:srgbClr val="FF0000"/>
    <a:srgbClr val="00CC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3" autoAdjust="0"/>
    <p:restoredTop sz="88252" autoAdjust="0"/>
  </p:normalViewPr>
  <p:slideViewPr>
    <p:cSldViewPr>
      <p:cViewPr varScale="1">
        <p:scale>
          <a:sx n="81" d="100"/>
          <a:sy n="81" d="100"/>
        </p:scale>
        <p:origin x="864" y="108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2016/12/6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8543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353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2839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8596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9419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6924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1968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85797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9482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lang="ja-JP" altLang="en-US" dirty="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2872352" y="6429549"/>
              <a:ext cx="3403794" cy="1846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ja-JP" altLang="en-US" sz="1200" dirty="0" smtClean="0">
                  <a:solidFill>
                    <a:schemeClr val="bg1"/>
                  </a:solidFill>
                </a:rPr>
                <a:t>日本学術会議 第</a:t>
              </a:r>
              <a:r>
                <a:rPr kumimoji="0" lang="en-US" altLang="ja-JP" sz="1200" dirty="0" smtClean="0">
                  <a:solidFill>
                    <a:schemeClr val="bg1"/>
                  </a:solidFill>
                </a:rPr>
                <a:t>6</a:t>
              </a:r>
              <a:r>
                <a:rPr kumimoji="0" lang="ja-JP" altLang="en-US" sz="1200" dirty="0" smtClean="0">
                  <a:solidFill>
                    <a:schemeClr val="bg1"/>
                  </a:solidFill>
                </a:rPr>
                <a:t>回計算力学シンポジウム</a:t>
              </a:r>
              <a:endParaRPr kumimoji="0" lang="en-GB" altLang="ja-JP" sz="1200" dirty="0">
                <a:solidFill>
                  <a:schemeClr val="bg1"/>
                </a:solidFill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FEM.av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3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35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avi"/><Relationship Id="rId7" Type="http://schemas.openxmlformats.org/officeDocument/2006/relationships/image" Target="../media/image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685800" y="1922971"/>
            <a:ext cx="7772400" cy="1470025"/>
          </a:xfrm>
        </p:spPr>
        <p:txBody>
          <a:bodyPr/>
          <a:lstStyle/>
          <a:p>
            <a:r>
              <a:rPr lang="ja-JP" altLang="en-US" dirty="0"/>
              <a:t>四面体を用いた</a:t>
            </a:r>
            <a:r>
              <a:rPr lang="ja-JP" altLang="en-US" dirty="0">
                <a:solidFill>
                  <a:srgbClr val="FF0000"/>
                </a:solidFill>
              </a:rPr>
              <a:t>平滑化有限要素法</a:t>
            </a:r>
            <a:r>
              <a:rPr lang="ja-JP" altLang="en-US" dirty="0"/>
              <a:t>による大変形解析の最新動向</a:t>
            </a:r>
            <a:endParaRPr kumimoji="1" lang="ja-JP" altLang="en-US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021772" y="3717032"/>
            <a:ext cx="7086600" cy="1752600"/>
          </a:xfrm>
        </p:spPr>
        <p:txBody>
          <a:bodyPr/>
          <a:lstStyle/>
          <a:p>
            <a:r>
              <a:rPr lang="zh-TW" altLang="en-US" dirty="0"/>
              <a:t>東京工業</a:t>
            </a:r>
            <a:r>
              <a:rPr lang="zh-TW" altLang="en-US" dirty="0" smtClean="0"/>
              <a:t>大学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ja-JP" altLang="en-US" dirty="0" smtClean="0"/>
              <a:t>工学院 システム制御系</a:t>
            </a:r>
            <a:endParaRPr lang="en-US" altLang="zh-TW" dirty="0"/>
          </a:p>
          <a:p>
            <a:r>
              <a:rPr lang="zh-TW" altLang="en-US" dirty="0" smtClean="0"/>
              <a:t>大西 </a:t>
            </a:r>
            <a:r>
              <a:rPr lang="zh-TW" altLang="en-US" dirty="0"/>
              <a:t>有希</a:t>
            </a:r>
            <a:br>
              <a:rPr lang="zh-TW" altLang="en-US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80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ES-FEM</a:t>
            </a:r>
            <a:r>
              <a:rPr lang="ja-JP" altLang="en-US" dirty="0" smtClean="0"/>
              <a:t>の定式化概要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を通常の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と同様に計算する．</a:t>
                </a:r>
                <a:endParaRPr lang="en-US" altLang="ja-JP" sz="2400" dirty="0"/>
              </a:p>
              <a:p>
                <a:r>
                  <a:rPr lang="ja-JP" altLang="en-US" sz="2400" dirty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を周囲</a:t>
                </a:r>
                <a:r>
                  <a:rPr lang="ja-JP" altLang="en-US" sz="2400" dirty="0" smtClean="0"/>
                  <a:t>の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に</a:t>
                </a:r>
                <a:r>
                  <a:rPr lang="ja-JP" altLang="en-US" sz="2400" dirty="0"/>
                  <a:t>要素体積を重みとして配り，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で</a:t>
                </a:r>
                <a:r>
                  <a:rPr lang="ja-JP" altLang="en-US" sz="2400" dirty="0"/>
                  <a:t>平均化して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の</a:t>
                </a:r>
                <a:r>
                  <a:rPr lang="ja-JP" altLang="en-US" sz="2400" dirty="0"/>
                  <a:t>平滑化領域の量として歪み，応力，節点内力を計算する．</a:t>
                </a:r>
                <a:endParaRPr lang="ja-JP" altLang="en-US" sz="2400" u="sng" dirty="0"/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t="-1901" r="-35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229445" y="2982179"/>
            <a:ext cx="167866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積分点が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各エッジ中心</a:t>
            </a:r>
            <a:r>
              <a:rPr lang="ja-JP" altLang="en-US" dirty="0"/>
              <a:t>に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あるイメージ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6264188" y="3897052"/>
            <a:ext cx="2110924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体積</a:t>
            </a:r>
            <a:r>
              <a:rPr lang="ja-JP" altLang="en-US" dirty="0" smtClean="0"/>
              <a:t>ロッキングや</a:t>
            </a:r>
            <a:endParaRPr lang="en-US" altLang="ja-JP" dirty="0" smtClean="0"/>
          </a:p>
          <a:p>
            <a:pPr algn="ctr"/>
            <a:r>
              <a:rPr lang="ja-JP" altLang="en-US" dirty="0"/>
              <a:t>圧力振動</a:t>
            </a:r>
            <a:r>
              <a:rPr lang="ja-JP" altLang="en-US" dirty="0" smtClean="0"/>
              <a:t>を抑える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こと</a:t>
            </a:r>
            <a:r>
              <a:rPr lang="ja-JP" altLang="en-US" dirty="0"/>
              <a:t>は</a:t>
            </a:r>
            <a:r>
              <a:rPr lang="ja-JP" altLang="en-US" dirty="0" smtClean="0"/>
              <a:t>出来ないが，</a:t>
            </a:r>
            <a:endParaRPr lang="en-US" altLang="ja-JP" dirty="0" smtClean="0"/>
          </a:p>
          <a:p>
            <a:pPr algn="ctr"/>
            <a:r>
              <a:rPr lang="ja-JP" altLang="en-US" dirty="0">
                <a:solidFill>
                  <a:srgbClr val="FF0000"/>
                </a:solidFill>
              </a:rPr>
              <a:t>四面体要素</a:t>
            </a:r>
            <a:r>
              <a:rPr lang="ja-JP" altLang="en-US" dirty="0" smtClean="0">
                <a:solidFill>
                  <a:srgbClr val="FF0000"/>
                </a:solidFill>
              </a:rPr>
              <a:t>で</a:t>
            </a:r>
            <a:r>
              <a:rPr lang="en-US" altLang="ja-JP" dirty="0" smtClean="0">
                <a:solidFill>
                  <a:srgbClr val="FF0000"/>
                </a:solidFill>
              </a:rPr>
              <a:t/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FF0000"/>
                </a:solidFill>
              </a:rPr>
              <a:t>せん断ロッキングを</a:t>
            </a:r>
            <a:r>
              <a:rPr lang="en-US" altLang="ja-JP" dirty="0" smtClean="0">
                <a:solidFill>
                  <a:srgbClr val="FF0000"/>
                </a:solidFill>
              </a:rPr>
              <a:t/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FF0000"/>
                </a:solidFill>
              </a:rPr>
              <a:t>回避できる．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1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NS-FEM</a:t>
            </a:r>
            <a:r>
              <a:rPr lang="ja-JP" altLang="en-US" dirty="0"/>
              <a:t>の</a:t>
            </a:r>
            <a:r>
              <a:rPr kumimoji="1" lang="ja-JP" altLang="en-US" dirty="0" smtClean="0"/>
              <a:t>定式化概要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 smtClean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を通常の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と同様に計算する．</a:t>
                </a:r>
                <a:endParaRPr lang="en-US" altLang="ja-JP" sz="2400" dirty="0"/>
              </a:p>
              <a:p>
                <a:r>
                  <a:rPr lang="ja-JP" altLang="en-US" sz="2400" dirty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を周囲</a:t>
                </a:r>
                <a:r>
                  <a:rPr lang="ja-JP" altLang="en-US" sz="2400" dirty="0" smtClean="0"/>
                  <a:t>の</a:t>
                </a: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ノード</a:t>
                </a:r>
                <a:r>
                  <a:rPr lang="ja-JP" altLang="en-US" sz="2400" dirty="0" smtClean="0"/>
                  <a:t>に</a:t>
                </a:r>
                <a:r>
                  <a:rPr lang="ja-JP" altLang="en-US" sz="2400" dirty="0"/>
                  <a:t>要素体積を重みとして配り，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ノード</a:t>
                </a:r>
                <a:r>
                  <a:rPr lang="ja-JP" altLang="en-US" sz="2400" dirty="0" smtClean="0"/>
                  <a:t>で</a:t>
                </a:r>
                <a:r>
                  <a:rPr lang="ja-JP" altLang="en-US" sz="2400" dirty="0"/>
                  <a:t>平均化して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:r>
                  <a:rPr lang="ja-JP" altLang="en-US" sz="2400" dirty="0" smtClean="0">
                    <a:solidFill>
                      <a:srgbClr val="0000CC"/>
                    </a:solidFill>
                  </a:rPr>
                  <a:t>ノード</a:t>
                </a:r>
                <a:r>
                  <a:rPr lang="ja-JP" altLang="en-US" sz="2400" dirty="0" smtClean="0"/>
                  <a:t>の</a:t>
                </a:r>
                <a:r>
                  <a:rPr lang="ja-JP" altLang="en-US" sz="2400" dirty="0"/>
                  <a:t>平滑化領域の量として歪み，応力，節点内力を計算する．</a:t>
                </a:r>
                <a:endParaRPr lang="ja-JP" altLang="en-US" sz="2400" u="sng" dirty="0"/>
              </a:p>
              <a:p>
                <a:pPr marL="0" indent="0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t="-1901" r="-30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2348880"/>
            <a:ext cx="2886075" cy="40005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6" y="2600908"/>
            <a:ext cx="1700446" cy="140415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362494" y="2982179"/>
            <a:ext cx="141256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積分点が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各ノード</a:t>
            </a:r>
            <a:r>
              <a:rPr lang="ja-JP" altLang="en-US" dirty="0" smtClean="0"/>
              <a:t>に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あるイメージ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6120171" y="3609020"/>
            <a:ext cx="2880321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dirty="0" smtClean="0"/>
              <a:t>疑似ゼロエネルギーモード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（アワーグラスモードと同様）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が現れてしまうが，</a:t>
            </a:r>
            <a:endParaRPr lang="en-US" altLang="ja-JP" dirty="0" smtClean="0"/>
          </a:p>
          <a:p>
            <a:pPr algn="ctr"/>
            <a:r>
              <a:rPr lang="ja-JP" altLang="en-US" dirty="0">
                <a:solidFill>
                  <a:srgbClr val="0000CC"/>
                </a:solidFill>
              </a:rPr>
              <a:t>四面体要素</a:t>
            </a:r>
            <a:r>
              <a:rPr lang="ja-JP" altLang="en-US" dirty="0" smtClean="0">
                <a:solidFill>
                  <a:srgbClr val="0000CC"/>
                </a:solidFill>
              </a:rPr>
              <a:t>で</a:t>
            </a:r>
            <a:r>
              <a:rPr lang="en-US" altLang="ja-JP" dirty="0" smtClean="0">
                <a:solidFill>
                  <a:srgbClr val="0000CC"/>
                </a:solidFill>
              </a:rPr>
              <a:t/>
            </a:r>
            <a:br>
              <a:rPr lang="en-US" altLang="ja-JP" dirty="0" smtClean="0">
                <a:solidFill>
                  <a:srgbClr val="0000CC"/>
                </a:solidFill>
              </a:rPr>
            </a:br>
            <a:r>
              <a:rPr lang="ja-JP" altLang="en-US" dirty="0" smtClean="0">
                <a:solidFill>
                  <a:srgbClr val="0000CC"/>
                </a:solidFill>
              </a:rPr>
              <a:t>せん断・体積ロッキング</a:t>
            </a:r>
            <a:r>
              <a:rPr lang="en-US" altLang="ja-JP" dirty="0" smtClean="0">
                <a:solidFill>
                  <a:srgbClr val="0000CC"/>
                </a:solidFill>
              </a:rPr>
              <a:t/>
            </a:r>
            <a:br>
              <a:rPr lang="en-US" altLang="ja-JP" dirty="0" smtClean="0">
                <a:solidFill>
                  <a:srgbClr val="0000CC"/>
                </a:solidFill>
              </a:rPr>
            </a:br>
            <a:r>
              <a:rPr lang="ja-JP" altLang="en-US" dirty="0" smtClean="0">
                <a:solidFill>
                  <a:srgbClr val="0000CC"/>
                </a:solidFill>
              </a:rPr>
              <a:t>を回避し，</a:t>
            </a:r>
            <a:r>
              <a:rPr lang="en-US" altLang="ja-JP" dirty="0" smtClean="0">
                <a:solidFill>
                  <a:srgbClr val="0000CC"/>
                </a:solidFill>
              </a:rPr>
              <a:t/>
            </a:r>
            <a:br>
              <a:rPr lang="en-US" altLang="ja-JP" dirty="0" smtClean="0">
                <a:solidFill>
                  <a:srgbClr val="0000CC"/>
                </a:solidFill>
              </a:rPr>
            </a:br>
            <a:r>
              <a:rPr lang="ja-JP" altLang="en-US" dirty="0" smtClean="0">
                <a:solidFill>
                  <a:srgbClr val="0000CC"/>
                </a:solidFill>
              </a:rPr>
              <a:t>圧力振動も</a:t>
            </a:r>
            <a:r>
              <a:rPr lang="en-US" altLang="ja-JP" dirty="0" smtClean="0">
                <a:solidFill>
                  <a:srgbClr val="0000CC"/>
                </a:solidFill>
              </a:rPr>
              <a:t/>
            </a:r>
            <a:br>
              <a:rPr lang="en-US" altLang="ja-JP" dirty="0" smtClean="0">
                <a:solidFill>
                  <a:srgbClr val="0000CC"/>
                </a:solidFill>
              </a:rPr>
            </a:br>
            <a:r>
              <a:rPr lang="ja-JP" altLang="en-US" dirty="0" smtClean="0">
                <a:solidFill>
                  <a:srgbClr val="0000CC"/>
                </a:solidFill>
              </a:rPr>
              <a:t>やや抑制できる．</a:t>
            </a:r>
            <a:endParaRPr lang="ja-JP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8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Selective ES/NS-FEM</a:t>
            </a:r>
            <a:r>
              <a:rPr kumimoji="1" lang="ja-JP" altLang="en-US" dirty="0" smtClean="0"/>
              <a:t>の定式化概要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400" dirty="0" smtClean="0"/>
              <a:t>応力を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“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deviatoric</a:t>
            </a:r>
            <a:r>
              <a:rPr lang="en-US" altLang="ja-JP" sz="2400" dirty="0" smtClean="0">
                <a:solidFill>
                  <a:srgbClr val="FF0000"/>
                </a:solidFill>
              </a:rPr>
              <a:t> (</a:t>
            </a:r>
            <a:r>
              <a:rPr lang="ja-JP" altLang="en-US" sz="2400" dirty="0" smtClean="0">
                <a:solidFill>
                  <a:srgbClr val="FF0000"/>
                </a:solidFill>
              </a:rPr>
              <a:t>偏差</a:t>
            </a:r>
            <a:r>
              <a:rPr lang="en-US" altLang="ja-JP" sz="2400" dirty="0" smtClean="0">
                <a:solidFill>
                  <a:srgbClr val="FF0000"/>
                </a:solidFill>
              </a:rPr>
              <a:t>) part”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と </a:t>
            </a:r>
            <a:r>
              <a:rPr lang="en-US" altLang="ja-JP" sz="2400" dirty="0" smtClean="0">
                <a:solidFill>
                  <a:srgbClr val="0000CC"/>
                </a:solidFill>
              </a:rPr>
              <a:t>“hydrostatic (</a:t>
            </a:r>
            <a:r>
              <a:rPr lang="ja-JP" altLang="en-US" sz="2400" dirty="0" smtClean="0">
                <a:solidFill>
                  <a:srgbClr val="0000CC"/>
                </a:solidFill>
              </a:rPr>
              <a:t>静水圧</a:t>
            </a:r>
            <a:r>
              <a:rPr lang="en-US" altLang="ja-JP" sz="2400" dirty="0" smtClean="0">
                <a:solidFill>
                  <a:srgbClr val="0000CC"/>
                </a:solidFill>
              </a:rPr>
              <a:t>) part”</a:t>
            </a:r>
            <a:br>
              <a:rPr lang="en-US" altLang="ja-JP" sz="2400" dirty="0" smtClean="0">
                <a:solidFill>
                  <a:srgbClr val="0000CC"/>
                </a:solidFill>
              </a:rPr>
            </a:br>
            <a:r>
              <a:rPr lang="ja-JP" altLang="en-US" sz="2400" dirty="0" smtClean="0"/>
              <a:t>に分解</a:t>
            </a:r>
            <a:r>
              <a:rPr lang="ja-JP" altLang="en-US" sz="2400" dirty="0"/>
              <a:t>する．</a:t>
            </a:r>
            <a:endParaRPr lang="en-US" altLang="ja-JP" sz="2400" dirty="0" smtClean="0"/>
          </a:p>
          <a:p>
            <a:r>
              <a:rPr lang="ja-JP" altLang="en-US" sz="2400" dirty="0"/>
              <a:t>歪み，応力，</a:t>
            </a:r>
            <a:r>
              <a:rPr lang="ja-JP" altLang="en-US" sz="2400" dirty="0" smtClean="0"/>
              <a:t>節点内力を</a:t>
            </a:r>
            <a:r>
              <a:rPr lang="ja-JP" altLang="en-US" sz="2400" dirty="0">
                <a:solidFill>
                  <a:srgbClr val="FF0000"/>
                </a:solidFill>
              </a:rPr>
              <a:t>エッジ</a:t>
            </a:r>
            <a:r>
              <a:rPr lang="ja-JP" altLang="en-US" sz="2400" dirty="0"/>
              <a:t>と</a:t>
            </a:r>
            <a:r>
              <a:rPr lang="ja-JP" altLang="en-US" sz="2400" dirty="0">
                <a:solidFill>
                  <a:srgbClr val="0000CC"/>
                </a:solidFill>
              </a:rPr>
              <a:t>ノード</a:t>
            </a:r>
            <a:r>
              <a:rPr lang="ja-JP" altLang="en-US" sz="2400" dirty="0"/>
              <a:t>の両方でそれぞれ</a:t>
            </a:r>
            <a:r>
              <a:rPr lang="ja-JP" altLang="en-US" sz="2400" dirty="0" smtClean="0"/>
              <a:t>計算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して２つを</a:t>
            </a:r>
            <a:r>
              <a:rPr lang="ja-JP" altLang="en-US" sz="2400" dirty="0" smtClean="0">
                <a:solidFill>
                  <a:srgbClr val="FF00FF"/>
                </a:solidFill>
              </a:rPr>
              <a:t>合算</a:t>
            </a:r>
            <a:r>
              <a:rPr lang="ja-JP" altLang="en-US" sz="2400" dirty="0" smtClean="0"/>
              <a:t>する．</a:t>
            </a:r>
            <a:endParaRPr lang="en-US" altLang="ja-JP" sz="2400" dirty="0">
              <a:solidFill>
                <a:srgbClr val="0000C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40868"/>
            <a:ext cx="7396925" cy="415309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693737" y="2179285"/>
            <a:ext cx="175652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ja-JP" altLang="en-US" dirty="0" smtClean="0"/>
              <a:t>圧力振動は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抑えられないが，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3076443" y="3441774"/>
            <a:ext cx="2937547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ja-JP" altLang="en-US" dirty="0" smtClean="0">
                <a:solidFill>
                  <a:srgbClr val="FF00FF"/>
                </a:solidFill>
              </a:rPr>
              <a:t>疑似ゼロエネルギーモード</a:t>
            </a:r>
            <a:r>
              <a:rPr lang="en-US" altLang="ja-JP" dirty="0" smtClean="0">
                <a:solidFill>
                  <a:srgbClr val="FF00FF"/>
                </a:solidFill>
              </a:rPr>
              <a:t/>
            </a:r>
            <a:br>
              <a:rPr lang="en-US" altLang="ja-JP" dirty="0" smtClean="0">
                <a:solidFill>
                  <a:srgbClr val="FF00FF"/>
                </a:solidFill>
              </a:rPr>
            </a:br>
            <a:r>
              <a:rPr lang="ja-JP" altLang="en-US" dirty="0" smtClean="0">
                <a:solidFill>
                  <a:srgbClr val="FF00FF"/>
                </a:solidFill>
              </a:rPr>
              <a:t>とせん断・体積ロッキング</a:t>
            </a:r>
            <a:r>
              <a:rPr lang="en-US" altLang="ja-JP" dirty="0" smtClean="0">
                <a:solidFill>
                  <a:srgbClr val="FF00FF"/>
                </a:solidFill>
              </a:rPr>
              <a:t/>
            </a:r>
            <a:br>
              <a:rPr lang="en-US" altLang="ja-JP" dirty="0" smtClean="0">
                <a:solidFill>
                  <a:srgbClr val="FF00FF"/>
                </a:solidFill>
              </a:rPr>
            </a:br>
            <a:r>
              <a:rPr lang="ja-JP" altLang="en-US" dirty="0" smtClean="0">
                <a:solidFill>
                  <a:srgbClr val="FF00FF"/>
                </a:solidFill>
              </a:rPr>
              <a:t>は回避できる．</a:t>
            </a:r>
            <a:endParaRPr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超弾性片持ち梁</a:t>
            </a:r>
            <a:r>
              <a:rPr lang="ja-JP" altLang="en-US" dirty="0"/>
              <a:t>の曲げ</a:t>
            </a: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r>
                  <a:rPr lang="en-US" altLang="ja-JP" sz="2800" dirty="0" smtClean="0"/>
                  <a:t>10m x 1m x 1m </a:t>
                </a:r>
                <a:r>
                  <a:rPr lang="ja-JP" altLang="en-US" sz="2800" dirty="0" smtClean="0"/>
                  <a:t>の片持ち梁の先端に死荷重．</a:t>
                </a:r>
                <a:endParaRPr lang="en-US" altLang="ja-JP" sz="2800" dirty="0" smtClean="0"/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ja-JP" altLang="en-US" sz="2800" dirty="0" smtClean="0"/>
                  <a:t>超弾性体：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0" i="1" smtClean="0">
                        <a:latin typeface="Cambria Math"/>
                      </a:rPr>
                      <m:t>=2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f>
                      <m:f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Dev</m:t>
                        </m:r>
                        <m:r>
                          <a:rPr lang="en-US" altLang="ja-JP" sz="2400" b="0" i="1" smtClean="0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b="1" i="1" smtClean="0">
                                <a:latin typeface="Cambria Math"/>
                              </a:rPr>
                              <m:t>𝑩</m:t>
                            </m:r>
                          </m:e>
                        </m:acc>
                        <m:r>
                          <a:rPr lang="en-US" altLang="ja-JP" sz="24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altLang="ja-JP" sz="2400" b="0" i="1" smtClean="0"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altLang="ja-JP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𝐽</m:t>
                        </m:r>
                        <m:r>
                          <a:rPr lang="en-US" altLang="ja-JP" sz="2400" b="0" i="1" smtClean="0">
                            <a:latin typeface="Cambria Math"/>
                          </a:rPr>
                          <m:t>−1</m:t>
                        </m:r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ja-JP" altLang="en-US" sz="2400" dirty="0" smtClean="0"/>
                  <a:t>．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ja-JP" altLang="en-US" sz="2800" dirty="0" smtClean="0"/>
                  <a:t>初期ヤング率</a:t>
                </a:r>
                <a:r>
                  <a:rPr lang="en-US" altLang="ja-JP" sz="2800" dirty="0" smtClean="0"/>
                  <a:t>6 </a:t>
                </a:r>
                <a:r>
                  <a:rPr lang="en-US" altLang="ja-JP" sz="2800" dirty="0" err="1" smtClean="0"/>
                  <a:t>GPa</a:t>
                </a:r>
                <a:r>
                  <a:rPr lang="ja-JP" altLang="en-US" sz="2800" dirty="0" err="1" smtClean="0"/>
                  <a:t>，</a:t>
                </a:r>
                <a:r>
                  <a:rPr lang="ja-JP" altLang="en-US" sz="2800" dirty="0" smtClean="0"/>
                  <a:t>初期ポアソン比</a:t>
                </a:r>
                <a:r>
                  <a:rPr lang="en-US" altLang="ja-JP" sz="2800" dirty="0" smtClean="0">
                    <a:solidFill>
                      <a:srgbClr val="C00000"/>
                    </a:solidFill>
                  </a:rPr>
                  <a:t>0.499</a:t>
                </a:r>
                <a:r>
                  <a:rPr lang="ja-JP" altLang="en-US" sz="2800" dirty="0" smtClean="0"/>
                  <a:t>に設定．</a:t>
                </a:r>
                <a:endParaRPr lang="en-US" altLang="ja-JP" sz="2800" dirty="0" smtClean="0"/>
              </a:p>
              <a:p>
                <a:r>
                  <a:rPr lang="en-US" altLang="ja-JP" sz="2800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en-US" altLang="ja-JP" sz="2800" dirty="0" smtClean="0"/>
                  <a:t>,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NS-FEM</a:t>
                </a:r>
                <a:r>
                  <a:rPr lang="en-US" altLang="ja-JP" sz="2800" dirty="0" smtClean="0"/>
                  <a:t>, </a:t>
                </a:r>
                <a:r>
                  <a:rPr lang="en-US" altLang="ja-JP" sz="2800" dirty="0" smtClean="0">
                    <a:solidFill>
                      <a:srgbClr val="FF00FF"/>
                    </a:solidFill>
                  </a:rPr>
                  <a:t>Selective ES/NS-FEM</a:t>
                </a:r>
                <a:r>
                  <a:rPr lang="ja-JP" altLang="en-US" sz="2800" dirty="0" smtClean="0"/>
                  <a:t>で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ja-JP" altLang="en-US" sz="2800" dirty="0" smtClean="0"/>
                  <a:t>変形と圧力分布を比較．</a:t>
                </a:r>
                <a:endParaRPr kumimoji="1" lang="en-US" altLang="ja-JP" sz="2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3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1655676" y="764704"/>
            <a:ext cx="6389744" cy="1944216"/>
            <a:chOff x="1655676" y="980728"/>
            <a:chExt cx="6389744" cy="194421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676" y="980728"/>
              <a:ext cx="6333279" cy="1944216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732240" y="2303584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Dead 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635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超弾性片持ち梁</a:t>
            </a:r>
            <a:r>
              <a:rPr lang="ja-JP" altLang="en-US" dirty="0"/>
              <a:t>の曲げ</a:t>
            </a: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変形と圧力分布</a:t>
            </a: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r>
              <a:rPr lang="en-US" altLang="ja-JP" sz="2800" dirty="0" smtClean="0">
                <a:solidFill>
                  <a:srgbClr val="FF0000"/>
                </a:solidFill>
              </a:rPr>
              <a:t>ES-FEM</a:t>
            </a:r>
            <a:r>
              <a:rPr lang="ja-JP" altLang="en-US" sz="2800" dirty="0" smtClean="0"/>
              <a:t>はロッキング＋圧力振動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大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あり．</a:t>
            </a:r>
            <a:endParaRPr lang="en-US" altLang="ja-JP" sz="2800" dirty="0"/>
          </a:p>
          <a:p>
            <a:r>
              <a:rPr lang="en-US" altLang="ja-JP" sz="2800" dirty="0" smtClean="0">
                <a:solidFill>
                  <a:srgbClr val="0000CC"/>
                </a:solidFill>
              </a:rPr>
              <a:t>NS-FEM</a:t>
            </a:r>
            <a:r>
              <a:rPr lang="ja-JP" altLang="en-US" sz="2800" dirty="0" smtClean="0"/>
              <a:t>は</a:t>
            </a:r>
            <a:r>
              <a:rPr lang="ja-JP" altLang="en-US" sz="2400" dirty="0" smtClean="0"/>
              <a:t>（見辛いが）</a:t>
            </a:r>
            <a:r>
              <a:rPr lang="ja-JP" altLang="en-US" sz="2800" dirty="0" smtClean="0"/>
              <a:t>アワーグラス＋圧力振動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小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あり．</a:t>
            </a:r>
            <a:endParaRPr lang="en-US" altLang="ja-JP" sz="2800" dirty="0" smtClean="0"/>
          </a:p>
          <a:p>
            <a:r>
              <a:rPr lang="en-US" altLang="ja-JP" sz="2800" dirty="0" smtClean="0">
                <a:solidFill>
                  <a:srgbClr val="FF00FF"/>
                </a:solidFill>
              </a:rPr>
              <a:t>Selective ES/NS-FEM</a:t>
            </a:r>
            <a:r>
              <a:rPr lang="ja-JP" altLang="en-US" sz="2800" dirty="0" smtClean="0"/>
              <a:t>は圧力振動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中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あり．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0"/>
          <a:stretch/>
        </p:blipFill>
        <p:spPr>
          <a:xfrm>
            <a:off x="155091" y="1163183"/>
            <a:ext cx="3098068" cy="356633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852"/>
          <a:stretch/>
        </p:blipFill>
        <p:spPr>
          <a:xfrm>
            <a:off x="3253159" y="1162522"/>
            <a:ext cx="2833045" cy="356633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1"/>
          <a:stretch/>
        </p:blipFill>
        <p:spPr>
          <a:xfrm>
            <a:off x="6084868" y="1162522"/>
            <a:ext cx="2879620" cy="356633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126883" y="4335226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</a:rPr>
              <a:t>ES-FEM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80616" y="4328744"/>
            <a:ext cx="1168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000CC"/>
                </a:solidFill>
              </a:rPr>
              <a:t>N</a:t>
            </a:r>
            <a:r>
              <a:rPr kumimoji="1" lang="en-US" altLang="ja-JP" sz="2000" dirty="0" smtClean="0">
                <a:solidFill>
                  <a:srgbClr val="0000CC"/>
                </a:solidFill>
              </a:rPr>
              <a:t>S-FEM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733436" y="4027450"/>
            <a:ext cx="1582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Selective</a:t>
            </a:r>
            <a:br>
              <a:rPr lang="en-US" altLang="ja-JP" sz="2000" dirty="0" smtClean="0">
                <a:solidFill>
                  <a:srgbClr val="FF00FF"/>
                </a:solidFill>
              </a:rPr>
            </a:br>
            <a:r>
              <a:rPr lang="en-US" altLang="ja-JP" sz="2000" dirty="0" smtClean="0">
                <a:solidFill>
                  <a:srgbClr val="FF00FF"/>
                </a:solidFill>
              </a:rPr>
              <a:t>ES/N</a:t>
            </a:r>
            <a:r>
              <a:rPr kumimoji="1" lang="en-US" altLang="ja-JP" sz="2000" dirty="0" smtClean="0">
                <a:solidFill>
                  <a:srgbClr val="FF00FF"/>
                </a:solidFill>
              </a:rPr>
              <a:t>S-FEM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582250" y="2299357"/>
            <a:ext cx="7965642" cy="1292662"/>
            <a:chOff x="589179" y="2442105"/>
            <a:chExt cx="7965642" cy="1292662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589179" y="2442105"/>
              <a:ext cx="7965642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古典的</a:t>
              </a:r>
              <a:r>
                <a:rPr kumimoji="1" lang="en-US" altLang="ja-JP" sz="2400" dirty="0" smtClean="0"/>
                <a:t>S-FEM</a:t>
              </a:r>
              <a:r>
                <a:rPr kumimoji="1" lang="ja-JP" altLang="en-US" sz="2400" dirty="0" smtClean="0"/>
                <a:t>では微圧縮性材の圧力振動を抑え切れない．</a:t>
              </a:r>
              <a:endParaRPr kumimoji="1" lang="ja-JP" altLang="en-US" sz="2400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89179" y="2903770"/>
              <a:ext cx="7965642" cy="83099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ただし，</a:t>
              </a:r>
              <a:r>
                <a:rPr kumimoji="1" lang="en-US" altLang="ja-JP" sz="2400" dirty="0" smtClean="0">
                  <a:solidFill>
                    <a:srgbClr val="0000CC"/>
                  </a:solidFill>
                </a:rPr>
                <a:t>NS-FEM</a:t>
              </a:r>
              <a:r>
                <a:rPr kumimoji="1" lang="ja-JP" altLang="en-US" sz="2400" dirty="0" err="1" smtClean="0"/>
                <a:t>には</a:t>
              </a:r>
              <a:r>
                <a:rPr kumimoji="1" lang="ja-JP" altLang="en-US" sz="2400" dirty="0" smtClean="0"/>
                <a:t>圧力振動の抑制効果が期待できる為，</a:t>
              </a:r>
              <a:r>
                <a:rPr kumimoji="1" lang="en-US" altLang="ja-JP" sz="2400" dirty="0" smtClean="0"/>
                <a:t/>
              </a:r>
              <a:br>
                <a:rPr kumimoji="1" lang="en-US" altLang="ja-JP" sz="2400" dirty="0" smtClean="0"/>
              </a:br>
              <a:r>
                <a:rPr kumimoji="1" lang="en-US" altLang="ja-JP" sz="2400" dirty="0" smtClean="0">
                  <a:solidFill>
                    <a:srgbClr val="FF00FF"/>
                  </a:solidFill>
                </a:rPr>
                <a:t>Selective</a:t>
              </a:r>
              <a:r>
                <a:rPr kumimoji="1" lang="ja-JP" altLang="en-US" sz="2400" dirty="0" smtClean="0">
                  <a:solidFill>
                    <a:srgbClr val="FF00FF"/>
                  </a:solidFill>
                </a:rPr>
                <a:t>法</a:t>
              </a:r>
              <a:r>
                <a:rPr kumimoji="1" lang="ja-JP" altLang="en-US" sz="2400" u="sng" dirty="0" smtClean="0"/>
                <a:t>以外</a:t>
              </a:r>
              <a:r>
                <a:rPr kumimoji="1" lang="ja-JP" altLang="en-US" sz="2400" dirty="0" smtClean="0"/>
                <a:t>の</a:t>
              </a:r>
              <a:r>
                <a:rPr kumimoji="1" lang="en-US" altLang="ja-JP" sz="2400" dirty="0" smtClean="0">
                  <a:solidFill>
                    <a:srgbClr val="FF0000"/>
                  </a:solidFill>
                </a:rPr>
                <a:t>ES-FEM</a:t>
              </a:r>
              <a:r>
                <a:rPr kumimoji="1" lang="ja-JP" altLang="en-US" sz="2400" dirty="0" smtClean="0"/>
                <a:t>と</a:t>
              </a:r>
              <a:r>
                <a:rPr kumimoji="1" lang="en-US" altLang="ja-JP" sz="2400" dirty="0" smtClean="0">
                  <a:solidFill>
                    <a:srgbClr val="0000CC"/>
                  </a:solidFill>
                </a:rPr>
                <a:t>NS-FEM</a:t>
              </a:r>
              <a:r>
                <a:rPr kumimoji="1" lang="ja-JP" altLang="en-US" sz="2400" dirty="0" smtClean="0"/>
                <a:t>の合成法</a:t>
              </a:r>
              <a:r>
                <a:rPr lang="ja-JP" altLang="en-US" sz="2400" dirty="0" smtClean="0"/>
                <a:t>に勝機あり．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173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最新形</a:t>
            </a:r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S-FEM</a:t>
            </a:r>
            <a:r>
              <a:rPr lang="ja-JP" altLang="en-US" sz="4000" dirty="0"/>
              <a:t>の定式化概要と</a:t>
            </a:r>
            <a:r>
              <a:rPr lang="ja-JP" altLang="en-US" sz="4000" dirty="0" smtClean="0"/>
              <a:t>解析例</a:t>
            </a:r>
            <a:endParaRPr lang="en-US" altLang="ja-JP" sz="4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39552" y="3672317"/>
                <a:ext cx="313258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3200" dirty="0" smtClean="0">
                    <a:solidFill>
                      <a:srgbClr val="FF00FF"/>
                    </a:solidFill>
                  </a:rPr>
                  <a:t> </a:t>
                </a:r>
                <a:r>
                  <a:rPr kumimoji="1" lang="en-US" altLang="ja-JP" sz="3200" dirty="0" smtClean="0">
                    <a:solidFill>
                      <a:srgbClr val="FF00FF"/>
                    </a:solidFill>
                  </a:rPr>
                  <a:t>F-</a:t>
                </a:r>
                <a:r>
                  <a:rPr kumimoji="1" lang="en-US" altLang="ja-JP" sz="3200" dirty="0" err="1" smtClean="0">
                    <a:solidFill>
                      <a:srgbClr val="FF00FF"/>
                    </a:solidFill>
                  </a:rPr>
                  <a:t>barES</a:t>
                </a:r>
                <a:r>
                  <a:rPr kumimoji="1" lang="en-US" altLang="ja-JP" sz="3200" dirty="0" smtClean="0">
                    <a:solidFill>
                      <a:srgbClr val="FF00FF"/>
                    </a:solidFill>
                  </a:rPr>
                  <a:t>-FEM</a:t>
                </a:r>
                <a:endParaRPr kumimoji="1" lang="ja-JP" altLang="en-US" sz="3200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672317"/>
                <a:ext cx="3132589" cy="584775"/>
              </a:xfrm>
              <a:prstGeom prst="rect">
                <a:avLst/>
              </a:prstGeom>
              <a:blipFill>
                <a:blip r:embed="rId2"/>
                <a:stretch>
                  <a:fillRect t="-13542" r="-4288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06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F-bar</a:t>
            </a:r>
            <a:r>
              <a:rPr kumimoji="1" lang="ja-JP" altLang="en-US" dirty="0" smtClean="0"/>
              <a:t>法のおさらい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sz="2400" dirty="0" smtClean="0"/>
              </a:p>
              <a:p>
                <a:endParaRPr lang="en-US" altLang="ja-JP" sz="2400" dirty="0"/>
              </a:p>
              <a:p>
                <a:endParaRPr kumimoji="1" lang="en-US" altLang="ja-JP" sz="2400" dirty="0" smtClean="0"/>
              </a:p>
              <a:p>
                <a:pPr marL="0" indent="0">
                  <a:buNone/>
                </a:pPr>
                <a:endParaRPr lang="en-US" altLang="ja-JP" sz="1600" dirty="0"/>
              </a:p>
              <a:p>
                <a:pPr marL="0" indent="0">
                  <a:buNone/>
                </a:pPr>
                <a:r>
                  <a:rPr lang="ja-JP" altLang="en-US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アルゴリズム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kumimoji="1" lang="ja-JP" altLang="en-US" sz="2400" dirty="0" smtClean="0"/>
                  <a:t>標準的</a:t>
                </a:r>
                <a:r>
                  <a:rPr kumimoji="1" lang="en-US" altLang="ja-JP" sz="2400" dirty="0" smtClean="0"/>
                  <a:t>FEM</a:t>
                </a:r>
                <a:r>
                  <a:rPr kumimoji="1" lang="ja-JP" altLang="en-US" sz="2400" dirty="0" smtClean="0"/>
                  <a:t>と同様</a:t>
                </a:r>
                <a:r>
                  <a:rPr lang="ja-JP" altLang="en-US" sz="2400" dirty="0" smtClean="0"/>
                  <a:t>，</a:t>
                </a:r>
                <a:r>
                  <a:rPr kumimoji="1" lang="ja-JP" altLang="en-US" sz="2400" dirty="0" smtClean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で変形勾配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kumimoji="1" lang="en-US" altLang="ja-JP" sz="2400" dirty="0" smtClean="0"/>
                  <a:t> </a:t>
                </a:r>
                <a:r>
                  <a:rPr kumimoji="1" lang="ja-JP" altLang="en-US" sz="2400" dirty="0" smtClean="0"/>
                  <a:t>を計算する．</a:t>
                </a:r>
                <a:endParaRPr kumimoji="1" lang="en-US" altLang="ja-JP" sz="2400" dirty="0" smtClean="0"/>
              </a:p>
              <a:p>
                <a:r>
                  <a:rPr lang="ja-JP" altLang="en-US" sz="2400" dirty="0">
                    <a:solidFill>
                      <a:srgbClr val="0000CC"/>
                    </a:solidFill>
                  </a:rPr>
                  <a:t>要素</a:t>
                </a: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中心</a:t>
                </a:r>
                <a:r>
                  <a:rPr lang="ja-JP" altLang="en-US" sz="2400" dirty="0" smtClean="0"/>
                  <a:t>で</a:t>
                </a:r>
                <a:r>
                  <a:rPr lang="ja-JP" altLang="en-US" sz="2400" dirty="0"/>
                  <a:t>も</a:t>
                </a:r>
                <a:r>
                  <a:rPr lang="ja-JP" altLang="en-US" sz="2400" dirty="0" smtClean="0"/>
                  <a:t>変形</a:t>
                </a:r>
                <a:r>
                  <a:rPr lang="ja-JP" altLang="en-US" sz="2400" dirty="0"/>
                  <a:t>勾配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kumimoji="1" lang="ja-JP" altLang="en-US" sz="2400" dirty="0" smtClean="0"/>
                  <a:t> を計算し，その体積</a:t>
                </a:r>
                <a:r>
                  <a:rPr lang="ja-JP" altLang="en-US" sz="2400" dirty="0" smtClean="0"/>
                  <a:t>変化率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d>
                      </m:e>
                    </m:func>
                  </m:oMath>
                </a14:m>
                <a:r>
                  <a:rPr kumimoji="1" lang="ja-JP" altLang="en-US" sz="2400" dirty="0" smtClean="0"/>
                  <a:t>を</a:t>
                </a:r>
                <a:r>
                  <a:rPr kumimoji="1" lang="en-US" altLang="ja-JP" sz="2400" dirty="0" smtClean="0"/>
                  <a:t/>
                </a:r>
                <a:br>
                  <a:rPr kumimoji="1" lang="en-US" altLang="ja-JP" sz="2400" dirty="0" smtClean="0"/>
                </a:br>
                <a14:m>
                  <m:oMath xmlns:m="http://schemas.openxmlformats.org/officeDocument/2006/math">
                    <m:r>
                      <a:rPr kumimoji="1" lang="en-US" altLang="ja-JP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ja-JP" altLang="en-US" sz="2400" dirty="0" smtClean="0"/>
                  <a:t>とおく．</a:t>
                </a:r>
                <a:endParaRPr kumimoji="1" lang="en-US" altLang="ja-JP" sz="2400" dirty="0" smtClean="0"/>
              </a:p>
              <a:p>
                <a:r>
                  <a:rPr kumimoji="1" lang="ja-JP" altLang="en-US" sz="2400" dirty="0" smtClean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の変形勾配</a:t>
                </a:r>
                <a:r>
                  <a:rPr lang="ja-JP" altLang="en-US" sz="2400" dirty="0"/>
                  <a:t>を次式により修正し</a:t>
                </a:r>
                <a:r>
                  <a:rPr lang="ja-JP" altLang="en-US" sz="2400" dirty="0" smtClean="0"/>
                  <a:t>，</a:t>
                </a:r>
                <a:r>
                  <a:rPr lang="ja-JP" altLang="en-US" sz="2400" dirty="0" smtClean="0">
                    <a:solidFill>
                      <a:srgbClr val="C00000"/>
                    </a:solidFill>
                  </a:rPr>
                  <a:t>合成された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1" lang="ja-JP" altLang="en-US" sz="2400" dirty="0" smtClean="0"/>
                  <a:t>を得る．</a:t>
                </a:r>
                <a:endParaRPr lang="en-US" altLang="ja-JP" sz="2400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kumimoji="1" lang="en-US" altLang="ja-JP" sz="2400" dirty="0" smtClean="0"/>
                  <a:t>.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1" lang="ja-JP" altLang="en-US" sz="2400" dirty="0" smtClean="0"/>
                  <a:t> を</a:t>
                </a:r>
                <a:r>
                  <a:rPr lang="ja-JP" altLang="en-US" sz="2400" dirty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変形勾配とみなし</a:t>
                </a:r>
                <a:r>
                  <a:rPr lang="ja-JP" altLang="en-US" sz="2400" dirty="0" smtClean="0"/>
                  <a:t>，応力・内力・剛性等計算する．</a:t>
                </a:r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186" r="-14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2655092" y="800708"/>
            <a:ext cx="3681104" cy="1744273"/>
            <a:chOff x="2627360" y="638956"/>
            <a:chExt cx="3681104" cy="1744273"/>
          </a:xfrm>
        </p:grpSpPr>
        <p:sp>
          <p:nvSpPr>
            <p:cNvPr id="16" name="フリーフォーム 15"/>
            <p:cNvSpPr/>
            <p:nvPr/>
          </p:nvSpPr>
          <p:spPr>
            <a:xfrm>
              <a:off x="2699792" y="735357"/>
              <a:ext cx="3536240" cy="1557862"/>
            </a:xfrm>
            <a:custGeom>
              <a:avLst/>
              <a:gdLst>
                <a:gd name="connsiteX0" fmla="*/ 0 w 1828800"/>
                <a:gd name="connsiteY0" fmla="*/ 391886 h 896983"/>
                <a:gd name="connsiteX1" fmla="*/ 966652 w 1828800"/>
                <a:gd name="connsiteY1" fmla="*/ 0 h 896983"/>
                <a:gd name="connsiteX2" fmla="*/ 1828800 w 1828800"/>
                <a:gd name="connsiteY2" fmla="*/ 557349 h 896983"/>
                <a:gd name="connsiteX3" fmla="*/ 862149 w 1828800"/>
                <a:gd name="connsiteY3" fmla="*/ 896983 h 896983"/>
                <a:gd name="connsiteX4" fmla="*/ 0 w 1828800"/>
                <a:gd name="connsiteY4" fmla="*/ 391886 h 896983"/>
                <a:gd name="connsiteX0" fmla="*/ 0 w 2444513"/>
                <a:gd name="connsiteY0" fmla="*/ 85513 h 896983"/>
                <a:gd name="connsiteX1" fmla="*/ 1582365 w 2444513"/>
                <a:gd name="connsiteY1" fmla="*/ 0 h 896983"/>
                <a:gd name="connsiteX2" fmla="*/ 2444513 w 2444513"/>
                <a:gd name="connsiteY2" fmla="*/ 557349 h 896983"/>
                <a:gd name="connsiteX3" fmla="*/ 1477862 w 2444513"/>
                <a:gd name="connsiteY3" fmla="*/ 896983 h 896983"/>
                <a:gd name="connsiteX4" fmla="*/ 0 w 2444513"/>
                <a:gd name="connsiteY4" fmla="*/ 85513 h 896983"/>
                <a:gd name="connsiteX0" fmla="*/ 717084 w 3161597"/>
                <a:gd name="connsiteY0" fmla="*/ 85513 h 793479"/>
                <a:gd name="connsiteX1" fmla="*/ 2299449 w 3161597"/>
                <a:gd name="connsiteY1" fmla="*/ 0 h 793479"/>
                <a:gd name="connsiteX2" fmla="*/ 3161597 w 3161597"/>
                <a:gd name="connsiteY2" fmla="*/ 557349 h 793479"/>
                <a:gd name="connsiteX3" fmla="*/ 0 w 3161597"/>
                <a:gd name="connsiteY3" fmla="*/ 793479 h 793479"/>
                <a:gd name="connsiteX4" fmla="*/ 717084 w 3161597"/>
                <a:gd name="connsiteY4" fmla="*/ 85513 h 793479"/>
                <a:gd name="connsiteX0" fmla="*/ 717084 w 2299449"/>
                <a:gd name="connsiteY0" fmla="*/ 85513 h 793479"/>
                <a:gd name="connsiteX1" fmla="*/ 2299449 w 2299449"/>
                <a:gd name="connsiteY1" fmla="*/ 0 h 793479"/>
                <a:gd name="connsiteX2" fmla="*/ 1441361 w 2299449"/>
                <a:gd name="connsiteY2" fmla="*/ 507667 h 793479"/>
                <a:gd name="connsiteX3" fmla="*/ 0 w 2299449"/>
                <a:gd name="connsiteY3" fmla="*/ 793479 h 793479"/>
                <a:gd name="connsiteX4" fmla="*/ 717084 w 2299449"/>
                <a:gd name="connsiteY4" fmla="*/ 85513 h 793479"/>
                <a:gd name="connsiteX0" fmla="*/ 717084 w 2299449"/>
                <a:gd name="connsiteY0" fmla="*/ 85513 h 793479"/>
                <a:gd name="connsiteX1" fmla="*/ 2299449 w 2299449"/>
                <a:gd name="connsiteY1" fmla="*/ 0 h 793479"/>
                <a:gd name="connsiteX2" fmla="*/ 2169876 w 2299449"/>
                <a:gd name="connsiteY2" fmla="*/ 789198 h 793479"/>
                <a:gd name="connsiteX3" fmla="*/ 0 w 2299449"/>
                <a:gd name="connsiteY3" fmla="*/ 793479 h 793479"/>
                <a:gd name="connsiteX4" fmla="*/ 717084 w 2299449"/>
                <a:gd name="connsiteY4" fmla="*/ 85513 h 793479"/>
                <a:gd name="connsiteX0" fmla="*/ 477379 w 2059744"/>
                <a:gd name="connsiteY0" fmla="*/ 85513 h 789198"/>
                <a:gd name="connsiteX1" fmla="*/ 2059744 w 2059744"/>
                <a:gd name="connsiteY1" fmla="*/ 0 h 789198"/>
                <a:gd name="connsiteX2" fmla="*/ 1930171 w 2059744"/>
                <a:gd name="connsiteY2" fmla="*/ 789198 h 789198"/>
                <a:gd name="connsiteX3" fmla="*/ 0 w 2059744"/>
                <a:gd name="connsiteY3" fmla="*/ 760358 h 789198"/>
                <a:gd name="connsiteX4" fmla="*/ 477379 w 2059744"/>
                <a:gd name="connsiteY4" fmla="*/ 85513 h 789198"/>
                <a:gd name="connsiteX0" fmla="*/ 477379 w 2059744"/>
                <a:gd name="connsiteY0" fmla="*/ 85513 h 760358"/>
                <a:gd name="connsiteX1" fmla="*/ 2059744 w 2059744"/>
                <a:gd name="connsiteY1" fmla="*/ 0 h 760358"/>
                <a:gd name="connsiteX2" fmla="*/ 1963072 w 2059744"/>
                <a:gd name="connsiteY2" fmla="*/ 760217 h 760358"/>
                <a:gd name="connsiteX3" fmla="*/ 0 w 2059744"/>
                <a:gd name="connsiteY3" fmla="*/ 760358 h 760358"/>
                <a:gd name="connsiteX4" fmla="*/ 477379 w 2059744"/>
                <a:gd name="connsiteY4" fmla="*/ 85513 h 760358"/>
                <a:gd name="connsiteX0" fmla="*/ 477379 w 1963072"/>
                <a:gd name="connsiteY0" fmla="*/ 0 h 674845"/>
                <a:gd name="connsiteX1" fmla="*/ 1599134 w 1963072"/>
                <a:gd name="connsiteY1" fmla="*/ 100795 h 674845"/>
                <a:gd name="connsiteX2" fmla="*/ 1963072 w 1963072"/>
                <a:gd name="connsiteY2" fmla="*/ 674704 h 674845"/>
                <a:gd name="connsiteX3" fmla="*/ 0 w 1963072"/>
                <a:gd name="connsiteY3" fmla="*/ 674845 h 674845"/>
                <a:gd name="connsiteX4" fmla="*/ 477379 w 1963072"/>
                <a:gd name="connsiteY4" fmla="*/ 0 h 674845"/>
                <a:gd name="connsiteX0" fmla="*/ 425678 w 1963072"/>
                <a:gd name="connsiteY0" fmla="*/ 0 h 761789"/>
                <a:gd name="connsiteX1" fmla="*/ 1599134 w 1963072"/>
                <a:gd name="connsiteY1" fmla="*/ 187739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  <a:gd name="connsiteX0" fmla="*/ 425678 w 1963072"/>
                <a:gd name="connsiteY0" fmla="*/ 0 h 761789"/>
                <a:gd name="connsiteX1" fmla="*/ 1787138 w 1963072"/>
                <a:gd name="connsiteY1" fmla="*/ 167038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  <a:gd name="connsiteX0" fmla="*/ 425678 w 1963072"/>
                <a:gd name="connsiteY0" fmla="*/ 0 h 761789"/>
                <a:gd name="connsiteX1" fmla="*/ 1782438 w 1963072"/>
                <a:gd name="connsiteY1" fmla="*/ 80094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3072" h="761789">
                  <a:moveTo>
                    <a:pt x="425678" y="0"/>
                  </a:moveTo>
                  <a:lnTo>
                    <a:pt x="1782438" y="80094"/>
                  </a:lnTo>
                  <a:lnTo>
                    <a:pt x="1963072" y="761648"/>
                  </a:lnTo>
                  <a:lnTo>
                    <a:pt x="0" y="761789"/>
                  </a:lnTo>
                  <a:lnTo>
                    <a:pt x="425678" y="0"/>
                  </a:lnTo>
                  <a:close/>
                </a:path>
              </a:pathLst>
            </a:custGeom>
            <a:solidFill>
              <a:srgbClr val="4DFFC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乗算記号 16"/>
            <p:cNvSpPr/>
            <p:nvPr/>
          </p:nvSpPr>
          <p:spPr>
            <a:xfrm>
              <a:off x="5220072" y="1808820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乗算記号 17"/>
            <p:cNvSpPr/>
            <p:nvPr/>
          </p:nvSpPr>
          <p:spPr>
            <a:xfrm>
              <a:off x="3383868" y="1839616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乗算記号 18"/>
            <p:cNvSpPr/>
            <p:nvPr/>
          </p:nvSpPr>
          <p:spPr>
            <a:xfrm>
              <a:off x="3763776" y="934738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乗算記号 19"/>
            <p:cNvSpPr/>
            <p:nvPr/>
          </p:nvSpPr>
          <p:spPr>
            <a:xfrm>
              <a:off x="5184068" y="1016732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加算記号 20"/>
            <p:cNvSpPr/>
            <p:nvPr/>
          </p:nvSpPr>
          <p:spPr>
            <a:xfrm>
              <a:off x="4409070" y="1412776"/>
              <a:ext cx="288032" cy="311185"/>
            </a:xfrm>
            <a:prstGeom prst="mathPlu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6128444" y="2191331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2627360" y="2203209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3383868" y="638956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5832836" y="818976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350967" y="802656"/>
            <a:ext cx="1800493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四</a:t>
            </a:r>
            <a:r>
              <a:rPr lang="ja-JP" altLang="en-US" dirty="0" smtClean="0"/>
              <a:t>角形</a:t>
            </a:r>
            <a:r>
              <a:rPr lang="en-US" altLang="ja-JP" dirty="0" smtClean="0"/>
              <a:t>(Q4)</a:t>
            </a:r>
            <a:r>
              <a:rPr lang="ja-JP" altLang="en-US" dirty="0" smtClean="0"/>
              <a:t>要素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および</a:t>
            </a:r>
            <a:endParaRPr lang="en-US" altLang="ja-JP" dirty="0" smtClean="0"/>
          </a:p>
          <a:p>
            <a:pPr algn="ctr"/>
            <a:r>
              <a:rPr kumimoji="1" lang="ja-JP" altLang="en-US" dirty="0" smtClean="0"/>
              <a:t>六面体</a:t>
            </a:r>
            <a:r>
              <a:rPr kumimoji="1" lang="en-US" altLang="ja-JP" dirty="0" smtClean="0"/>
              <a:t>(H8)</a:t>
            </a:r>
            <a:r>
              <a:rPr kumimoji="1" lang="ja-JP" altLang="en-US" dirty="0" smtClean="0"/>
              <a:t>要素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のための手法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350967" y="5342018"/>
            <a:ext cx="8361493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 smtClean="0"/>
              <a:t>四角形および六面体要素で</a:t>
            </a:r>
            <a:r>
              <a:rPr lang="ja-JP" altLang="en-US" sz="2400" dirty="0"/>
              <a:t>せん断ロッキングは回避</a:t>
            </a:r>
            <a:r>
              <a:rPr lang="ja-JP" altLang="en-US" sz="2400" dirty="0" smtClean="0"/>
              <a:t>できないが</a:t>
            </a:r>
            <a:endParaRPr lang="en-US" altLang="ja-JP" sz="2400" dirty="0"/>
          </a:p>
          <a:p>
            <a:pPr algn="ctr"/>
            <a:r>
              <a:rPr lang="ja-JP" altLang="en-US" sz="2400" b="1" dirty="0" smtClean="0">
                <a:solidFill>
                  <a:srgbClr val="0000CC"/>
                </a:solidFill>
              </a:rPr>
              <a:t>体積</a:t>
            </a:r>
            <a:r>
              <a:rPr lang="ja-JP" altLang="en-US" sz="2400" b="1" dirty="0">
                <a:solidFill>
                  <a:srgbClr val="0000CC"/>
                </a:solidFill>
              </a:rPr>
              <a:t>ロッキングを</a:t>
            </a:r>
            <a:r>
              <a:rPr lang="ja-JP" altLang="en-US" sz="2400" b="1" dirty="0" smtClean="0">
                <a:solidFill>
                  <a:srgbClr val="0000CC"/>
                </a:solidFill>
              </a:rPr>
              <a:t>回避できる</a:t>
            </a:r>
            <a:r>
              <a:rPr lang="ja-JP" altLang="en-US" sz="2400" dirty="0" smtClean="0">
                <a:solidFill>
                  <a:srgbClr val="FF00FF"/>
                </a:solidFill>
              </a:rPr>
              <a:t>．</a:t>
            </a:r>
            <a:endParaRPr lang="en-US" altLang="ja-JP" sz="2400" dirty="0">
              <a:solidFill>
                <a:srgbClr val="FF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79762" y="1214375"/>
            <a:ext cx="2008884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体積変形対する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一種の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ローパス</a:t>
            </a:r>
            <a:r>
              <a:rPr kumimoji="1" lang="ja-JP" altLang="en-US" dirty="0" smtClean="0"/>
              <a:t>フィルター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66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r>
              <a:rPr kumimoji="1" lang="ja-JP" altLang="en-US" dirty="0" smtClean="0"/>
              <a:t>の定式化概要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 smtClean="0"/>
                  <a:t>エッジの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ja-JP" altLang="en-US" sz="2400" dirty="0" smtClean="0"/>
                  <a:t>を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ja-JP" altLang="en-US" sz="2400" dirty="0" smtClean="0"/>
                  <a:t>を用いて計算する．</a:t>
                </a:r>
                <a:endParaRPr lang="en-US" altLang="ja-JP" sz="2400" dirty="0" smtClean="0"/>
              </a:p>
              <a:p>
                <a:r>
                  <a:rPr lang="ja-JP" altLang="en-US" sz="2400" dirty="0"/>
                  <a:t>エッジ</a:t>
                </a:r>
                <a:r>
                  <a:rPr lang="ja-JP" altLang="en-US" sz="2400" dirty="0" smtClean="0"/>
                  <a:t>の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ja-JP" altLang="en-US" sz="2400" dirty="0" smtClean="0"/>
                  <a:t>には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NS-FEM</a:t>
                </a:r>
                <a:r>
                  <a:rPr lang="ja-JP" altLang="en-US" sz="2400" dirty="0" smtClean="0"/>
                  <a:t>を繰り返し適用して空間的にローパスフィルタされた</a:t>
                </a:r>
                <a14:m>
                  <m:oMath xmlns:m="http://schemas.openxmlformats.org/officeDocument/2006/math">
                    <m:r>
                      <a:rPr lang="ja-JP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400" dirty="0" smtClean="0"/>
                  <a:t>の値を用いる（詳細は後述）．</a:t>
                </a:r>
                <a:endParaRPr lang="en-US" altLang="ja-JP" sz="2400" dirty="0" smtClean="0"/>
              </a:p>
              <a:p>
                <a:r>
                  <a:rPr lang="en-US" altLang="ja-JP" sz="2400" dirty="0" smtClean="0">
                    <a:solidFill>
                      <a:srgbClr val="C00000"/>
                    </a:solidFill>
                  </a:rPr>
                  <a:t>F-bar</a:t>
                </a:r>
                <a:r>
                  <a:rPr lang="ja-JP" altLang="en-US" sz="2400" dirty="0" smtClean="0">
                    <a:solidFill>
                      <a:srgbClr val="C00000"/>
                    </a:solidFill>
                  </a:rPr>
                  <a:t>法</a:t>
                </a:r>
                <a:r>
                  <a:rPr lang="ja-JP" altLang="en-US" sz="2400" dirty="0" smtClean="0"/>
                  <a:t>を用いて</a:t>
                </a:r>
                <a:r>
                  <a:rPr lang="ja-JP" altLang="en-US" sz="2400" dirty="0"/>
                  <a:t>エッジ</a:t>
                </a:r>
                <a:r>
                  <a:rPr lang="ja-JP" altLang="en-US" sz="2400" dirty="0" smtClean="0"/>
                  <a:t>の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 smtClean="0">
                    <a:solidFill>
                      <a:srgbClr val="C00000"/>
                    </a:solidFill>
                  </a:rPr>
                  <a:t>を合成</a:t>
                </a:r>
                <a:r>
                  <a:rPr lang="ja-JP" altLang="en-US" sz="2400" dirty="0" smtClean="0"/>
                  <a:t>する．</a:t>
                </a:r>
                <a:r>
                  <a:rPr lang="ja-JP" altLang="en-US" sz="1800" dirty="0" smtClean="0"/>
                  <a:t>以降の計算は</a:t>
                </a:r>
                <a:r>
                  <a:rPr lang="en-US" altLang="ja-JP" sz="1800" dirty="0" smtClean="0"/>
                  <a:t>ES-FEM</a:t>
                </a:r>
                <a:r>
                  <a:rPr lang="ja-JP" altLang="en-US" sz="1800" dirty="0" smtClean="0"/>
                  <a:t>と同様．</a:t>
                </a:r>
                <a:endParaRPr lang="en-US" altLang="ja-JP" sz="1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75" t="-1690" r="-9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5"/>
          <a:stretch/>
        </p:blipFill>
        <p:spPr>
          <a:xfrm>
            <a:off x="546579" y="2240868"/>
            <a:ext cx="8165881" cy="295232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164415" y="5421988"/>
            <a:ext cx="4801314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せん断／体積</a:t>
            </a:r>
            <a:r>
              <a:rPr lang="ja-JP" altLang="en-US" sz="2400" dirty="0"/>
              <a:t>／</a:t>
            </a:r>
            <a:r>
              <a:rPr kumimoji="1" lang="ja-JP" altLang="en-US" sz="2400" dirty="0" smtClean="0"/>
              <a:t>コーナーロッキング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および</a:t>
            </a:r>
            <a:r>
              <a:rPr kumimoji="1" lang="ja-JP" altLang="en-US" sz="2400" dirty="0" smtClean="0"/>
              <a:t>圧力振動が発生しない．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299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F-</a:t>
            </a:r>
            <a:r>
              <a:rPr lang="en-US" altLang="ja-JP" dirty="0" err="1" smtClean="0"/>
              <a:t>barES</a:t>
            </a:r>
            <a:r>
              <a:rPr lang="en-US" altLang="ja-JP" dirty="0" smtClean="0"/>
              <a:t>-FEM</a:t>
            </a:r>
            <a:r>
              <a:rPr lang="ja-JP" altLang="en-US" dirty="0" smtClean="0"/>
              <a:t>の計算手順概要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ln>
                <a:noFill/>
              </a:ln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bar>
                  </m:oMath>
                </a14:m>
                <a:r>
                  <a:rPr kumimoji="1"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計算法の概略</a:t>
                </a:r>
                <a:endParaRPr kumimoji="1"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ja-JP" altLang="en-US" sz="2800" dirty="0" smtClean="0">
                    <a:solidFill>
                      <a:srgbClr val="008000"/>
                    </a:solidFill>
                  </a:rPr>
                  <a:t>要素の</a:t>
                </a:r>
                <a14:m>
                  <m:oMath xmlns:m="http://schemas.openxmlformats.org/officeDocument/2006/math">
                    <m:r>
                      <a:rPr lang="en-US" altLang="ja-JP" sz="2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800" dirty="0" smtClean="0"/>
                  <a:t>を標準的</a:t>
                </a:r>
                <a:r>
                  <a:rPr lang="en-US" altLang="ja-JP" sz="2800" dirty="0" smtClean="0"/>
                  <a:t>FEM</a:t>
                </a:r>
                <a:r>
                  <a:rPr lang="ja-JP" altLang="en-US" sz="2800" dirty="0" smtClean="0"/>
                  <a:t>と同様に計算．</a:t>
                </a:r>
                <a:endParaRPr lang="en-US" altLang="ja-JP" sz="2800" dirty="0" smtClean="0"/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12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ja-JP" altLang="en-US" sz="2800" dirty="0" smtClean="0">
                    <a:solidFill>
                      <a:srgbClr val="008000"/>
                    </a:solidFill>
                  </a:rPr>
                  <a:t>要素の</a:t>
                </a: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800" dirty="0" smtClean="0"/>
                  <a:t>を節点で平滑化し，</a:t>
                </a:r>
                <a:r>
                  <a:rPr lang="ja-JP" altLang="en-US" sz="2800" dirty="0" smtClean="0">
                    <a:solidFill>
                      <a:srgbClr val="0000CC"/>
                    </a:solidFill>
                  </a:rPr>
                  <a:t>節点の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/>
                  <a:t>とする．</a:t>
                </a:r>
                <a:endParaRPr lang="en-US" altLang="ja-JP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ja-JP" altLang="en-US" sz="2800" dirty="0" smtClean="0">
                    <a:solidFill>
                      <a:srgbClr val="0000CC"/>
                    </a:solidFill>
                  </a:rPr>
                  <a:t>節点の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ja-JP" alt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/>
                  <a:t>を要素で平滑化し，</a:t>
                </a:r>
                <a:r>
                  <a:rPr lang="ja-JP" altLang="en-US" sz="2800" dirty="0" smtClean="0">
                    <a:solidFill>
                      <a:srgbClr val="008000"/>
                    </a:solidFill>
                  </a:rPr>
                  <a:t>要素の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/>
                  <a:t>とする．</a:t>
                </a:r>
                <a:endParaRPr lang="en-US" altLang="ja-JP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ja-JP" altLang="en-US" sz="2800" dirty="0" smtClean="0"/>
                  <a:t>上記</a:t>
                </a:r>
                <a:r>
                  <a:rPr lang="en-US" altLang="ja-JP" sz="2800" dirty="0" smtClean="0"/>
                  <a:t> 2.</a:t>
                </a:r>
                <a:r>
                  <a:rPr lang="ja-JP" altLang="en-US" sz="2800" dirty="0" smtClean="0"/>
                  <a:t>と</a:t>
                </a:r>
                <a:r>
                  <a:rPr lang="en-US" altLang="ja-JP" sz="2800" dirty="0" smtClean="0"/>
                  <a:t>3.</a:t>
                </a:r>
                <a:r>
                  <a:rPr lang="ja-JP" altLang="en-US" sz="2800" dirty="0" smtClean="0"/>
                  <a:t>を必要回数</a:t>
                </a: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ja-JP" altLang="en-US" sz="2800" dirty="0" smtClean="0">
                    <a:solidFill>
                      <a:srgbClr val="7030A0"/>
                    </a:solidFill>
                  </a:rPr>
                  <a:t>回</a:t>
                </a: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)</a:t>
                </a:r>
                <a:r>
                  <a:rPr lang="ja-JP" altLang="en-US" sz="2800" dirty="0" smtClean="0"/>
                  <a:t>繰り返す．</a:t>
                </a:r>
                <a:endParaRPr lang="en-US" altLang="ja-JP" sz="9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ja-JP" altLang="en-US" sz="2800" dirty="0" smtClean="0">
                    <a:solidFill>
                      <a:srgbClr val="008000"/>
                    </a:solidFill>
                  </a:rPr>
                  <a:t>要素の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̇"/>
                            <m:ctrlPr>
                              <a:rPr lang="en-US" altLang="ja-JP" sz="280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280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ja-JP" sz="28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ja-JP" sz="280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acc>
                                  </m:e>
                                </m:acc>
                              </m:e>
                            </m:acc>
                          </m:e>
                        </m:acc>
                      </m:e>
                    </m:acc>
                  </m:oMath>
                </a14:m>
                <a:r>
                  <a:rPr lang="ja-JP" altLang="en-US" sz="2800" dirty="0" smtClean="0"/>
                  <a:t>をエッジで平滑化し，</a:t>
                </a:r>
                <a:r>
                  <a:rPr lang="ja-JP" altLang="en-US" sz="2800" dirty="0" smtClean="0">
                    <a:solidFill>
                      <a:srgbClr val="FF0000"/>
                    </a:solidFill>
                  </a:rPr>
                  <a:t>エッジの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/>
                  <a:t>とする．</a:t>
                </a:r>
                <a:endParaRPr lang="en-US" altLang="ja-JP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/>
                  <a:t>F-bar</a:t>
                </a:r>
                <a:r>
                  <a:rPr lang="ja-JP" altLang="en-US" sz="2800" dirty="0"/>
                  <a:t>法</a:t>
                </a:r>
                <a:r>
                  <a:rPr lang="ja-JP" altLang="en-US" sz="2800" dirty="0" smtClean="0"/>
                  <a:t>に倣い，</a:t>
                </a:r>
                <a:r>
                  <a:rPr lang="en-US" altLang="ja-JP" sz="2800" dirty="0" smtClean="0"/>
                  <a:t>ES-FEM</a:t>
                </a:r>
                <a:r>
                  <a:rPr lang="ja-JP" altLang="en-US" sz="2800" dirty="0" smtClean="0"/>
                  <a:t>で得られる</a:t>
                </a:r>
                <a14:m>
                  <m:oMath xmlns:m="http://schemas.openxmlformats.org/officeDocument/2006/math">
                    <m:r>
                      <a:rPr lang="en-US" altLang="ja-JP" sz="28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/>
                  <a:t> </a:t>
                </a:r>
                <a:r>
                  <a:rPr lang="ja-JP" altLang="en-US" sz="2800" dirty="0" smtClean="0"/>
                  <a:t>と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</a:t>
                </a:r>
                <a:r>
                  <a:rPr lang="ja-JP" altLang="en-US" sz="2800" dirty="0" smtClean="0"/>
                  <a:t>を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800" b="1" i="1" smtClean="0">
                            <a:effectLst/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kumimoji="1" lang="en-US" altLang="ja-JP" sz="2800" b="1" i="1" smtClean="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ja-JP" altLang="en-US" sz="2800" dirty="0" smtClean="0"/>
                  <a:t>で</a:t>
                </a:r>
                <a:r>
                  <a:rPr lang="ja-JP" altLang="en-US" sz="2800" dirty="0" smtClean="0">
                    <a:solidFill>
                      <a:srgbClr val="C00000"/>
                    </a:solidFill>
                  </a:rPr>
                  <a:t>合成</a:t>
                </a:r>
                <a:r>
                  <a:rPr lang="ja-JP" altLang="en-US" sz="2800" dirty="0" smtClean="0"/>
                  <a:t>する．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27" t="-1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7757503" y="2085237"/>
                <a:ext cx="994183" cy="923330"/>
              </a:xfrm>
              <a:prstGeom prst="rect">
                <a:avLst/>
              </a:prstGeom>
              <a:solidFill>
                <a:srgbClr val="7030A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altLang="ja-JP" dirty="0" smtClean="0">
                    <a:solidFill>
                      <a:schemeClr val="bg1"/>
                    </a:solidFill>
                  </a:rPr>
                  <a:t> </a:t>
                </a:r>
                <a:r>
                  <a:rPr lang="ja-JP" altLang="en-US" dirty="0" smtClean="0">
                    <a:solidFill>
                      <a:schemeClr val="bg1"/>
                    </a:solidFill>
                  </a:rPr>
                  <a:t>の</a:t>
                </a:r>
                <a:endParaRPr lang="en-US" altLang="ja-JP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ja-JP" altLang="en-US" dirty="0" smtClean="0">
                    <a:solidFill>
                      <a:schemeClr val="bg1"/>
                    </a:solidFill>
                  </a:rPr>
                  <a:t>繰り返し</a:t>
                </a:r>
                <a:r>
                  <a:rPr lang="en-US" altLang="ja-JP" dirty="0" smtClean="0">
                    <a:solidFill>
                      <a:schemeClr val="bg1"/>
                    </a:solidFill>
                  </a:rPr>
                  <a:t/>
                </a:r>
                <a:br>
                  <a:rPr lang="en-US" altLang="ja-JP" dirty="0" smtClean="0">
                    <a:solidFill>
                      <a:schemeClr val="bg1"/>
                    </a:solidFill>
                  </a:rPr>
                </a:br>
                <a:r>
                  <a:rPr lang="ja-JP" altLang="en-US" dirty="0" smtClean="0">
                    <a:solidFill>
                      <a:schemeClr val="bg1"/>
                    </a:solidFill>
                  </a:rPr>
                  <a:t>平滑化</a:t>
                </a:r>
                <a:endParaRPr kumimoji="1" lang="ja-JP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503" y="2085237"/>
                <a:ext cx="994183" cy="923330"/>
              </a:xfrm>
              <a:prstGeom prst="rect">
                <a:avLst/>
              </a:prstGeom>
              <a:blipFill>
                <a:blip r:embed="rId3"/>
                <a:stretch>
                  <a:fillRect l="-5521" t="-4605" r="-4908" b="-78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右大かっこ 5"/>
          <p:cNvSpPr/>
          <p:nvPr/>
        </p:nvSpPr>
        <p:spPr>
          <a:xfrm>
            <a:off x="7070711" y="1772816"/>
            <a:ext cx="576064" cy="1548172"/>
          </a:xfrm>
          <a:prstGeom prst="rightBracket">
            <a:avLst/>
          </a:prstGeom>
          <a:noFill/>
          <a:ln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679211" y="5298303"/>
                <a:ext cx="5774466" cy="8309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2400" dirty="0" smtClean="0"/>
                  <a:t>繰り返し平滑化回数を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ja-JP" altLang="en-US" sz="2400" dirty="0" smtClean="0">
                    <a:solidFill>
                      <a:srgbClr val="7030A0"/>
                    </a:solidFill>
                  </a:rPr>
                  <a:t>回</a:t>
                </a:r>
                <a:r>
                  <a:rPr kumimoji="1" lang="ja-JP" altLang="en-US" sz="2400" dirty="0" smtClean="0"/>
                  <a:t>とした時の手法を</a:t>
                </a:r>
                <a:r>
                  <a:rPr kumimoji="1" lang="en-US" altLang="ja-JP" sz="2400" dirty="0" smtClean="0"/>
                  <a:t/>
                </a:r>
                <a:br>
                  <a:rPr kumimoji="1" lang="en-US" altLang="ja-JP" sz="2400" dirty="0" smtClean="0"/>
                </a:br>
                <a:r>
                  <a:rPr kumimoji="1" lang="ja-JP" altLang="en-US" sz="2400" dirty="0" smtClean="0"/>
                  <a:t>「</a:t>
                </a:r>
                <a:r>
                  <a:rPr kumimoji="1" lang="en-US" altLang="ja-JP" sz="2400" dirty="0" smtClean="0"/>
                  <a:t>F-</a:t>
                </a:r>
                <a:r>
                  <a:rPr kumimoji="1" lang="en-US" altLang="ja-JP" sz="2400" dirty="0" err="1" smtClean="0"/>
                  <a:t>barES</a:t>
                </a:r>
                <a:r>
                  <a:rPr kumimoji="1" lang="en-US" altLang="ja-JP" sz="2400" dirty="0" smtClean="0"/>
                  <a:t>-FEM</a:t>
                </a:r>
                <a:r>
                  <a:rPr kumimoji="1" lang="en-US" altLang="ja-JP" sz="2400" dirty="0" smtClean="0">
                    <a:solidFill>
                      <a:srgbClr val="7030A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sz="2400" dirty="0" smtClean="0">
                    <a:solidFill>
                      <a:srgbClr val="7030A0"/>
                    </a:solidFill>
                  </a:rPr>
                  <a:t>)</a:t>
                </a:r>
                <a:r>
                  <a:rPr kumimoji="1" lang="ja-JP" altLang="en-US" sz="2400" dirty="0" smtClean="0"/>
                  <a:t>」と表記する．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211" y="5298303"/>
                <a:ext cx="5774466" cy="830997"/>
              </a:xfrm>
              <a:prstGeom prst="rect">
                <a:avLst/>
              </a:prstGeom>
              <a:blipFill>
                <a:blip r:embed="rId4"/>
                <a:stretch>
                  <a:fillRect l="-1160" t="-8088" r="-1055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979712" y="3429000"/>
                <a:ext cx="1047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(~</a:t>
                </a:r>
                <a:r>
                  <a:rPr kumimoji="1" lang="ja-JP" altLang="en-US" dirty="0" smtClean="0">
                    <a:solidFill>
                      <a:srgbClr val="008000"/>
                    </a:solidFill>
                  </a:rPr>
                  <a:t>が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ja-JP" altLang="en-US" dirty="0" smtClean="0">
                    <a:solidFill>
                      <a:srgbClr val="008000"/>
                    </a:solidFill>
                  </a:rPr>
                  <a:t>個</a:t>
                </a:r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)</a:t>
                </a:r>
                <a:endParaRPr kumimoji="1" lang="ja-JP" altLang="en-US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3429000"/>
                <a:ext cx="104797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233" t="-13333" r="-4651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7646775" y="2962689"/>
            <a:ext cx="1178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 smtClean="0">
                <a:solidFill>
                  <a:srgbClr val="7030A0"/>
                </a:solidFill>
              </a:rPr>
              <a:t>=</a:t>
            </a:r>
            <a:r>
              <a:rPr lang="ja-JP" altLang="en-US" dirty="0" smtClean="0">
                <a:solidFill>
                  <a:srgbClr val="7030A0"/>
                </a:solidFill>
              </a:rPr>
              <a:t>ローパス</a:t>
            </a:r>
            <a:r>
              <a:rPr lang="en-US" altLang="ja-JP" dirty="0">
                <a:solidFill>
                  <a:srgbClr val="7030A0"/>
                </a:solidFill>
              </a:rPr>
              <a:t/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kumimoji="1" lang="ja-JP" altLang="en-US" dirty="0" smtClean="0">
                <a:solidFill>
                  <a:srgbClr val="7030A0"/>
                </a:solidFill>
              </a:rPr>
              <a:t>フィルタ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S-FEM</a:t>
            </a:r>
            <a:r>
              <a:rPr kumimoji="1" lang="ja-JP" altLang="en-US" dirty="0" smtClean="0"/>
              <a:t>定式化に共通の特徴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ja-JP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未知数が節点変位のみの</a:t>
            </a:r>
            <a:r>
              <a:rPr kumimoji="1"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純粋な変位形</a:t>
            </a:r>
            <a:r>
              <a:rPr kumimoji="1"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</a:t>
            </a:r>
            <a:r>
              <a:rPr kumimoji="1" lang="ja-JP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である！</a:t>
            </a:r>
            <a:endParaRPr kumimoji="1" lang="en-US" altLang="ja-JP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kumimoji="1" lang="en-US" altLang="ja-JP" sz="2400" dirty="0" smtClean="0"/>
              <a:t>【</a:t>
            </a:r>
            <a:r>
              <a:rPr kumimoji="1" lang="ja-JP" altLang="en-US" sz="2400" dirty="0" smtClean="0"/>
              <a:t>利点</a:t>
            </a:r>
            <a:r>
              <a:rPr kumimoji="1" lang="en-US" altLang="ja-JP" sz="2400" dirty="0" smtClean="0"/>
              <a:t>】</a:t>
            </a:r>
            <a:endParaRPr lang="en-US" altLang="ja-JP" sz="2400" dirty="0"/>
          </a:p>
          <a:p>
            <a:r>
              <a:rPr kumimoji="1" lang="ja-JP" altLang="en-US" sz="2800" dirty="0" smtClean="0"/>
              <a:t>圧力や体積ひずみ等の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追加変数を必要としない</a:t>
            </a:r>
            <a:r>
              <a:rPr kumimoji="1" lang="ja-JP" altLang="en-US" sz="2800" dirty="0" smtClean="0"/>
              <a:t>．</a:t>
            </a:r>
            <a:endParaRPr lang="en-US" altLang="ja-JP" sz="2800" dirty="0"/>
          </a:p>
          <a:p>
            <a:r>
              <a:rPr kumimoji="1" lang="en-US" altLang="ja-JP" sz="2800" dirty="0" smtClean="0"/>
              <a:t>Lagrange</a:t>
            </a:r>
            <a:r>
              <a:rPr kumimoji="1" lang="ja-JP" altLang="en-US" sz="2800" dirty="0" smtClean="0"/>
              <a:t>未定乗数法が不要となり，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kumimoji="1" lang="ja-JP" altLang="en-US" sz="2800" dirty="0" smtClean="0"/>
              <a:t>静的縮約で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マトリックスの形が崩れる恐れがない</a:t>
            </a:r>
            <a:r>
              <a:rPr kumimoji="1" lang="ja-JP" altLang="en-US" sz="2800" dirty="0" smtClean="0"/>
              <a:t>上，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ja-JP" altLang="en-US" sz="2800" dirty="0" smtClean="0">
                <a:solidFill>
                  <a:srgbClr val="FF0000"/>
                </a:solidFill>
              </a:rPr>
              <a:t>動的陽解法</a:t>
            </a:r>
            <a:r>
              <a:rPr lang="ja-JP" altLang="en-US" sz="2800" dirty="0" smtClean="0"/>
              <a:t>でも微圧縮性材料が扱える．</a:t>
            </a:r>
            <a:endParaRPr lang="en-US" altLang="ja-JP" sz="2800" dirty="0" smtClean="0"/>
          </a:p>
          <a:p>
            <a:r>
              <a:rPr lang="ja-JP" altLang="en-US" sz="2800" dirty="0"/>
              <a:t>混合型変分</a:t>
            </a:r>
            <a:r>
              <a:rPr lang="ja-JP" altLang="en-US" sz="2800" dirty="0" smtClean="0"/>
              <a:t>原理を用いないので</a:t>
            </a:r>
            <a:r>
              <a:rPr lang="ja-JP" altLang="en-US" sz="2800" dirty="0" smtClean="0">
                <a:solidFill>
                  <a:srgbClr val="FF0000"/>
                </a:solidFill>
              </a:rPr>
              <a:t>実装が極めて容易</a:t>
            </a:r>
            <a:r>
              <a:rPr lang="ja-JP" altLang="en-US" sz="2800" dirty="0" smtClean="0"/>
              <a:t>．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en-US" altLang="ja-JP" sz="2400" dirty="0" smtClean="0"/>
              <a:t>【</a:t>
            </a:r>
            <a:r>
              <a:rPr lang="ja-JP" altLang="en-US" sz="2400" dirty="0" smtClean="0"/>
              <a:t>欠点</a:t>
            </a:r>
            <a:r>
              <a:rPr lang="en-US" altLang="ja-JP" sz="2400" dirty="0" smtClean="0"/>
              <a:t>】</a:t>
            </a:r>
            <a:endParaRPr kumimoji="1" lang="en-US" altLang="ja-JP" sz="2400" dirty="0" smtClean="0"/>
          </a:p>
          <a:p>
            <a:r>
              <a:rPr kumimoji="1" lang="ja-JP" altLang="en-US" sz="2800" dirty="0" smtClean="0"/>
              <a:t>標準的な</a:t>
            </a:r>
            <a:r>
              <a:rPr kumimoji="1" lang="en-US" altLang="ja-JP" sz="2800" dirty="0" smtClean="0"/>
              <a:t>FEM</a:t>
            </a:r>
            <a:r>
              <a:rPr lang="ja-JP" altLang="en-US" sz="2800" dirty="0"/>
              <a:t>より</a:t>
            </a:r>
            <a:r>
              <a:rPr lang="ja-JP" altLang="en-US" sz="2800" dirty="0" smtClean="0">
                <a:solidFill>
                  <a:srgbClr val="0000CC"/>
                </a:solidFill>
              </a:rPr>
              <a:t>バンド幅</a:t>
            </a:r>
            <a:r>
              <a:rPr lang="ja-JP" altLang="en-US" sz="2800" dirty="0">
                <a:solidFill>
                  <a:srgbClr val="0000CC"/>
                </a:solidFill>
              </a:rPr>
              <a:t>は</a:t>
            </a:r>
            <a:r>
              <a:rPr lang="ja-JP" altLang="en-US" sz="2800" dirty="0" smtClean="0">
                <a:solidFill>
                  <a:srgbClr val="0000CC"/>
                </a:solidFill>
              </a:rPr>
              <a:t>広くなってしまう</a:t>
            </a:r>
            <a:r>
              <a:rPr kumimoji="1" lang="ja-JP" altLang="en-US" sz="2800" dirty="0" smtClean="0"/>
              <a:t>．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要素間で平滑化を行う都合上，既存</a:t>
            </a:r>
            <a:r>
              <a:rPr lang="en-US" altLang="ja-JP" sz="2800" dirty="0" smtClean="0"/>
              <a:t>FEM</a:t>
            </a:r>
            <a:r>
              <a:rPr lang="ja-JP" altLang="en-US" sz="2800" dirty="0" smtClean="0"/>
              <a:t>ソフト上の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>
                <a:solidFill>
                  <a:srgbClr val="0000CC"/>
                </a:solidFill>
              </a:rPr>
              <a:t>ユーザー定義要素として実装できない</a:t>
            </a:r>
            <a:r>
              <a:rPr lang="ja-JP" altLang="en-US" sz="2800" dirty="0" smtClean="0"/>
              <a:t>．</a:t>
            </a:r>
            <a:endParaRPr kumimoji="1" lang="en-US" altLang="ja-JP" sz="2800" dirty="0" smtClean="0"/>
          </a:p>
          <a:p>
            <a:endParaRPr lang="en-US" altLang="ja-JP" sz="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855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</a:t>
            </a:r>
            <a:r>
              <a:rPr lang="ja-JP" altLang="en-US" dirty="0" smtClean="0"/>
              <a:t>背景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altLang="ja-JP" sz="2800" dirty="0" smtClean="0">
                <a:solidFill>
                  <a:srgbClr val="000000"/>
                </a:solidFill>
              </a:rPr>
              <a:t>【</a:t>
            </a:r>
            <a:r>
              <a:rPr lang="ja-JP" altLang="en-US" sz="2800" dirty="0" smtClean="0">
                <a:solidFill>
                  <a:srgbClr val="000000"/>
                </a:solidFill>
              </a:rPr>
              <a:t>実現したい内容</a:t>
            </a:r>
            <a:r>
              <a:rPr lang="en-US" altLang="ja-JP" sz="2800" dirty="0" smtClean="0">
                <a:solidFill>
                  <a:srgbClr val="000000"/>
                </a:solidFill>
              </a:rPr>
              <a:t>】</a:t>
            </a:r>
          </a:p>
          <a:p>
            <a:pPr lvl="0"/>
            <a:r>
              <a:rPr lang="ja-JP" altLang="en-US" sz="2800" b="1" u="sng" dirty="0" smtClean="0"/>
              <a:t>「超</a:t>
            </a:r>
            <a:r>
              <a:rPr lang="ja-JP" altLang="en-US" sz="2800" b="1" u="sng" dirty="0"/>
              <a:t>」</a:t>
            </a:r>
            <a:r>
              <a:rPr lang="ja-JP" altLang="en-US" sz="2800" b="1" u="sng" dirty="0" smtClean="0"/>
              <a:t>大変形問題</a:t>
            </a:r>
            <a:r>
              <a:rPr lang="ja-JP" altLang="en-US" sz="2800" dirty="0" smtClean="0">
                <a:solidFill>
                  <a:srgbClr val="000000"/>
                </a:solidFill>
              </a:rPr>
              <a:t>を高精度かつ安定</a:t>
            </a:r>
            <a:r>
              <a:rPr lang="en-US" altLang="ja-JP" sz="2800" dirty="0" smtClean="0">
                <a:solidFill>
                  <a:srgbClr val="000000"/>
                </a:solidFill>
              </a:rPr>
              <a:t/>
            </a:r>
            <a:br>
              <a:rPr lang="en-US" altLang="ja-JP" sz="2800" dirty="0" smtClean="0">
                <a:solidFill>
                  <a:srgbClr val="000000"/>
                </a:solidFill>
              </a:rPr>
            </a:br>
            <a:r>
              <a:rPr lang="ja-JP" altLang="en-US" sz="2800" dirty="0" smtClean="0">
                <a:solidFill>
                  <a:srgbClr val="000000"/>
                </a:solidFill>
              </a:rPr>
              <a:t>に解きたい．</a:t>
            </a:r>
            <a:endParaRPr lang="en-US" altLang="ja-JP" sz="2800" dirty="0">
              <a:solidFill>
                <a:srgbClr val="000000"/>
              </a:solidFill>
            </a:endParaRPr>
          </a:p>
          <a:p>
            <a:pPr lvl="0"/>
            <a:r>
              <a:rPr lang="ja-JP" altLang="en-US" sz="2800" b="1" u="sng" dirty="0" smtClean="0">
                <a:solidFill>
                  <a:srgbClr val="C00000"/>
                </a:solidFill>
              </a:rPr>
              <a:t>複雑形状</a:t>
            </a:r>
            <a:r>
              <a:rPr lang="ja-JP" altLang="en-US" sz="2800" dirty="0" smtClean="0"/>
              <a:t>の問題</a:t>
            </a:r>
            <a:r>
              <a:rPr lang="ja-JP" altLang="en-US" sz="2800" dirty="0"/>
              <a:t>を</a:t>
            </a:r>
            <a:r>
              <a:rPr lang="ja-JP" altLang="en-US" sz="2800" b="1" u="sng" dirty="0" smtClean="0">
                <a:solidFill>
                  <a:srgbClr val="C00000"/>
                </a:solidFill>
              </a:rPr>
              <a:t>四面体</a:t>
            </a:r>
            <a:r>
              <a:rPr lang="ja-JP" altLang="en-US" sz="2800" dirty="0" smtClean="0"/>
              <a:t>で解きたい．</a:t>
            </a:r>
            <a:endParaRPr lang="en-US" altLang="ja-JP" sz="2800" dirty="0" smtClean="0"/>
          </a:p>
          <a:p>
            <a:pPr lvl="0"/>
            <a:r>
              <a:rPr lang="ja-JP" altLang="en-US" sz="2800" b="1" u="sng" dirty="0" smtClean="0">
                <a:solidFill>
                  <a:srgbClr val="C00000"/>
                </a:solidFill>
              </a:rPr>
              <a:t>自動リメッシング</a:t>
            </a:r>
            <a:r>
              <a:rPr lang="ja-JP" altLang="en-US" sz="2800" dirty="0" smtClean="0"/>
              <a:t>も実現したい．</a:t>
            </a:r>
            <a:endParaRPr lang="en-US" altLang="ja-JP" sz="2800" dirty="0" smtClean="0"/>
          </a:p>
          <a:p>
            <a:r>
              <a:rPr lang="ja-JP" altLang="en-US" sz="2800" b="1" u="sng" dirty="0"/>
              <a:t>微圧縮性材料</a:t>
            </a:r>
            <a:r>
              <a:rPr lang="ja-JP" altLang="en-US" sz="2800" dirty="0">
                <a:solidFill>
                  <a:srgbClr val="000000"/>
                </a:solidFill>
              </a:rPr>
              <a:t>も解きたい</a:t>
            </a:r>
            <a:r>
              <a:rPr lang="ja-JP" altLang="en-US" sz="2800" dirty="0" smtClean="0">
                <a:solidFill>
                  <a:srgbClr val="000000"/>
                </a:solidFill>
              </a:rPr>
              <a:t>．</a:t>
            </a:r>
            <a:endParaRPr lang="en-US" altLang="ja-JP" sz="2800" dirty="0" smtClean="0"/>
          </a:p>
          <a:p>
            <a:r>
              <a:rPr lang="ja-JP" altLang="en-US" sz="2800" u="sng" dirty="0">
                <a:solidFill>
                  <a:srgbClr val="000000"/>
                </a:solidFill>
              </a:rPr>
              <a:t>接触</a:t>
            </a:r>
            <a:r>
              <a:rPr lang="ja-JP" altLang="en-US" sz="2800" dirty="0">
                <a:solidFill>
                  <a:srgbClr val="000000"/>
                </a:solidFill>
              </a:rPr>
              <a:t>も扱いたい</a:t>
            </a:r>
            <a:r>
              <a:rPr lang="ja-JP" altLang="en-US" sz="2800" dirty="0" smtClean="0">
                <a:solidFill>
                  <a:srgbClr val="000000"/>
                </a:solidFill>
              </a:rPr>
              <a:t>．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en-US" altLang="ja-JP" sz="1800" dirty="0"/>
          </a:p>
          <a:p>
            <a:pPr marL="0" indent="0">
              <a:buNone/>
            </a:pPr>
            <a:r>
              <a:rPr lang="en-US" altLang="ja-JP" sz="2800" dirty="0" smtClean="0">
                <a:solidFill>
                  <a:srgbClr val="000000"/>
                </a:solidFill>
              </a:rPr>
              <a:t>【</a:t>
            </a:r>
            <a:r>
              <a:rPr lang="ja-JP" altLang="en-US" sz="2800" dirty="0" smtClean="0">
                <a:solidFill>
                  <a:srgbClr val="000000"/>
                </a:solidFill>
              </a:rPr>
              <a:t>最終目標</a:t>
            </a:r>
            <a:r>
              <a:rPr lang="en-US" altLang="ja-JP" sz="2800" dirty="0" smtClean="0">
                <a:solidFill>
                  <a:srgbClr val="000000"/>
                </a:solidFill>
              </a:rPr>
              <a:t>】</a:t>
            </a:r>
          </a:p>
          <a:p>
            <a:pPr marL="0" indent="0">
              <a:buNone/>
            </a:pPr>
            <a:r>
              <a:rPr lang="ja-JP" altLang="en-US" sz="2800" dirty="0" smtClean="0">
                <a:solidFill>
                  <a:srgbClr val="0000CC"/>
                </a:solidFill>
              </a:rPr>
              <a:t>ゴム（超弾性）</a:t>
            </a:r>
            <a:r>
              <a:rPr lang="ja-JP" altLang="en-US" sz="2800" dirty="0" smtClean="0">
                <a:solidFill>
                  <a:srgbClr val="000000"/>
                </a:solidFill>
              </a:rPr>
              <a:t>，ガラス点付近の</a:t>
            </a:r>
            <a:r>
              <a:rPr lang="ja-JP" altLang="en-US" sz="2800" dirty="0" smtClean="0">
                <a:solidFill>
                  <a:srgbClr val="0000CC"/>
                </a:solidFill>
              </a:rPr>
              <a:t>樹脂</a:t>
            </a:r>
            <a:r>
              <a:rPr lang="en-US" altLang="ja-JP" sz="2800" dirty="0" smtClean="0">
                <a:solidFill>
                  <a:srgbClr val="0000CC"/>
                </a:solidFill>
              </a:rPr>
              <a:t/>
            </a:r>
            <a:br>
              <a:rPr lang="en-US" altLang="ja-JP" sz="2800" dirty="0" smtClean="0">
                <a:solidFill>
                  <a:srgbClr val="0000CC"/>
                </a:solidFill>
              </a:rPr>
            </a:br>
            <a:r>
              <a:rPr lang="ja-JP" altLang="en-US" sz="2800" dirty="0" smtClean="0">
                <a:solidFill>
                  <a:srgbClr val="0000CC"/>
                </a:solidFill>
              </a:rPr>
              <a:t>（粘弾性）</a:t>
            </a:r>
            <a:r>
              <a:rPr lang="ja-JP" altLang="en-US" sz="2800" dirty="0" smtClean="0">
                <a:solidFill>
                  <a:srgbClr val="000000"/>
                </a:solidFill>
              </a:rPr>
              <a:t>，および大きな塑性変形を</a:t>
            </a:r>
            <a:r>
              <a:rPr lang="en-US" altLang="ja-JP" sz="2800" dirty="0" smtClean="0">
                <a:solidFill>
                  <a:srgbClr val="000000"/>
                </a:solidFill>
              </a:rPr>
              <a:t/>
            </a:r>
            <a:br>
              <a:rPr lang="en-US" altLang="ja-JP" sz="2800" dirty="0" smtClean="0">
                <a:solidFill>
                  <a:srgbClr val="000000"/>
                </a:solidFill>
              </a:rPr>
            </a:br>
            <a:r>
              <a:rPr lang="ja-JP" altLang="en-US" sz="2800" dirty="0" smtClean="0">
                <a:solidFill>
                  <a:srgbClr val="000000"/>
                </a:solidFill>
              </a:rPr>
              <a:t>起こした</a:t>
            </a:r>
            <a:r>
              <a:rPr lang="ja-JP" altLang="en-US" sz="2800" dirty="0" smtClean="0">
                <a:solidFill>
                  <a:srgbClr val="0000CC"/>
                </a:solidFill>
              </a:rPr>
              <a:t>金属（弾塑性）</a:t>
            </a:r>
            <a:r>
              <a:rPr lang="ja-JP" altLang="en-US" sz="2800" dirty="0" smtClean="0">
                <a:solidFill>
                  <a:srgbClr val="000000"/>
                </a:solidFill>
              </a:rPr>
              <a:t>の</a:t>
            </a:r>
            <a:r>
              <a:rPr lang="ja-JP" altLang="en-US" sz="2800" dirty="0">
                <a:solidFill>
                  <a:srgbClr val="000000"/>
                </a:solidFill>
              </a:rPr>
              <a:t>大変形</a:t>
            </a:r>
            <a:r>
              <a:rPr lang="ja-JP" altLang="en-US" sz="2800" dirty="0" smtClean="0">
                <a:solidFill>
                  <a:srgbClr val="000000"/>
                </a:solidFill>
              </a:rPr>
              <a:t>解析</a:t>
            </a:r>
            <a:endParaRPr lang="en-US" altLang="ja-JP" sz="2800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6084168" y="3392996"/>
            <a:ext cx="2412268" cy="2984380"/>
            <a:chOff x="6379083" y="2759253"/>
            <a:chExt cx="2765425" cy="3632353"/>
          </a:xfrm>
        </p:grpSpPr>
        <p:pic>
          <p:nvPicPr>
            <p:cNvPr id="7" name="Picture 5">
              <a:hlinkClick r:id="rId2" action="ppaction://hlinkfile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9990" t="3392" r="29990" b="39569"/>
            <a:stretch>
              <a:fillRect/>
            </a:stretch>
          </p:blipFill>
          <p:spPr bwMode="auto">
            <a:xfrm>
              <a:off x="6379083" y="2759253"/>
              <a:ext cx="2765425" cy="36323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990590" y="3687217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/>
                  </a:solidFill>
                </a:rPr>
                <a:t>Mold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7169324" y="5517232"/>
              <a:ext cx="1314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bg1"/>
                  </a:solidFill>
                </a:rPr>
                <a:t>Polymer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-1" r="5039" b="2212"/>
          <a:stretch/>
        </p:blipFill>
        <p:spPr>
          <a:xfrm>
            <a:off x="6264188" y="659022"/>
            <a:ext cx="2196244" cy="273397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992380" y="692696"/>
            <a:ext cx="112370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 err="1" smtClean="0"/>
              <a:t>MSCSoftware</a:t>
            </a:r>
            <a:r>
              <a:rPr lang="en-US" altLang="ja-JP" sz="1400" dirty="0"/>
              <a:t/>
            </a:r>
            <a:br>
              <a:rPr lang="en-US" altLang="ja-JP" sz="1400" dirty="0"/>
            </a:br>
            <a:r>
              <a:rPr kumimoji="1" lang="en-US" altLang="ja-JP" sz="1400" dirty="0" smtClean="0"/>
              <a:t>web</a:t>
            </a:r>
            <a:r>
              <a:rPr kumimoji="1" lang="ja-JP" altLang="en-US" sz="1400" dirty="0" smtClean="0"/>
              <a:t>ページより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369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超弾性片持ち梁</a:t>
            </a:r>
            <a:r>
              <a:rPr lang="ja-JP" altLang="en-US" dirty="0"/>
              <a:t>の曲げ</a:t>
            </a: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r>
                  <a:rPr lang="en-US" altLang="ja-JP" sz="2800" dirty="0" smtClean="0"/>
                  <a:t>10m x 1m x 1m </a:t>
                </a:r>
                <a:r>
                  <a:rPr lang="ja-JP" altLang="en-US" sz="2800" dirty="0" smtClean="0"/>
                  <a:t>の片持ち梁の先端に死荷重．</a:t>
                </a:r>
                <a:endParaRPr lang="en-US" altLang="ja-JP" sz="2800" dirty="0" smtClean="0"/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ja-JP" altLang="en-US" sz="2800" dirty="0" smtClean="0"/>
                  <a:t>超弾性体：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0" i="1" smtClean="0">
                        <a:latin typeface="Cambria Math"/>
                      </a:rPr>
                      <m:t>=2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f>
                      <m:f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Dev</m:t>
                        </m:r>
                        <m:r>
                          <a:rPr lang="en-US" altLang="ja-JP" sz="2400" b="0" i="1" smtClean="0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b="1" i="1" smtClean="0">
                                <a:latin typeface="Cambria Math"/>
                              </a:rPr>
                              <m:t>𝑩</m:t>
                            </m:r>
                          </m:e>
                        </m:acc>
                        <m:r>
                          <a:rPr lang="en-US" altLang="ja-JP" sz="24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altLang="ja-JP" sz="2400" b="0" i="1" smtClean="0"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altLang="ja-JP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𝐽</m:t>
                        </m:r>
                        <m:r>
                          <a:rPr lang="en-US" altLang="ja-JP" sz="2400" b="0" i="1" smtClean="0">
                            <a:latin typeface="Cambria Math"/>
                          </a:rPr>
                          <m:t>−1</m:t>
                        </m:r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ja-JP" altLang="en-US" sz="2400" dirty="0" smtClean="0"/>
                  <a:t>．</a:t>
                </a:r>
                <a:endParaRPr lang="en-US" altLang="ja-JP" sz="2400" dirty="0"/>
              </a:p>
              <a:p>
                <a:r>
                  <a:rPr lang="ja-JP" altLang="en-US" sz="2800" dirty="0" smtClean="0"/>
                  <a:t>初期ヤング率は </a:t>
                </a:r>
                <a:r>
                  <a:rPr lang="en-US" altLang="ja-JP" sz="2800" dirty="0" smtClean="0"/>
                  <a:t>6 </a:t>
                </a:r>
                <a:r>
                  <a:rPr lang="en-US" altLang="ja-JP" sz="2800" dirty="0" err="1" smtClean="0"/>
                  <a:t>GPa</a:t>
                </a:r>
                <a:r>
                  <a:rPr lang="ja-JP" altLang="en-US" sz="2800" dirty="0" smtClean="0"/>
                  <a:t>で一定とし，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ja-JP" altLang="en-US" sz="2800" dirty="0" smtClean="0"/>
                  <a:t> を変化させて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ja-JP" altLang="en-US" sz="2800" dirty="0" smtClean="0"/>
                  <a:t>初期ポアソン比を</a:t>
                </a:r>
                <a:r>
                  <a:rPr lang="en-US" altLang="ja-JP" sz="2800" dirty="0" smtClean="0">
                    <a:solidFill>
                      <a:srgbClr val="C00000"/>
                    </a:solidFill>
                  </a:rPr>
                  <a:t>0.49</a:t>
                </a:r>
                <a:r>
                  <a:rPr lang="en-US" altLang="ja-JP" sz="2800" dirty="0" smtClean="0"/>
                  <a:t>, </a:t>
                </a:r>
                <a:r>
                  <a:rPr lang="en-US" altLang="ja-JP" sz="2800" dirty="0" smtClean="0">
                    <a:solidFill>
                      <a:srgbClr val="C00000"/>
                    </a:solidFill>
                  </a:rPr>
                  <a:t>0.499</a:t>
                </a:r>
                <a:r>
                  <a:rPr lang="ja-JP" altLang="en-US" sz="2800" dirty="0" smtClean="0"/>
                  <a:t>の２通りに設定．</a:t>
                </a:r>
                <a:endParaRPr lang="en-US" altLang="ja-JP" sz="2800" dirty="0" smtClean="0"/>
              </a:p>
              <a:p>
                <a:r>
                  <a:rPr lang="en-US" altLang="ja-JP" sz="2800" dirty="0" smtClean="0"/>
                  <a:t>F-barES-FEM-T4</a:t>
                </a: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(1), (2), (3)</a:t>
                </a:r>
                <a:r>
                  <a:rPr lang="ja-JP" altLang="en-US" sz="2800" dirty="0"/>
                  <a:t>を用いて解析</a:t>
                </a:r>
                <a:r>
                  <a:rPr lang="ja-JP" altLang="en-US" sz="2800" dirty="0" smtClean="0"/>
                  <a:t>．</a:t>
                </a:r>
                <a:endParaRPr lang="en-US" altLang="ja-JP" sz="2800" dirty="0"/>
              </a:p>
              <a:p>
                <a:r>
                  <a:rPr kumimoji="1" lang="en-US" altLang="ja-JP" sz="2800" dirty="0" smtClean="0"/>
                  <a:t>ABAQUS</a:t>
                </a:r>
                <a:r>
                  <a:rPr lang="ja-JP" altLang="en-US" sz="2800" dirty="0" smtClean="0"/>
                  <a:t>の四面体ハイブリッド要素</a:t>
                </a:r>
                <a:r>
                  <a:rPr lang="en-US" altLang="ja-JP" sz="2800" dirty="0" smtClean="0"/>
                  <a:t>(C3D4H)</a:t>
                </a:r>
                <a:r>
                  <a:rPr lang="ja-JP" altLang="en-US" sz="2800" dirty="0" smtClean="0"/>
                  <a:t>と比較．</a:t>
                </a:r>
                <a:endParaRPr kumimoji="1" lang="en-US" altLang="ja-JP" sz="2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3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1655676" y="764704"/>
            <a:ext cx="6389744" cy="1944216"/>
            <a:chOff x="1655676" y="980728"/>
            <a:chExt cx="6389744" cy="194421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676" y="980728"/>
              <a:ext cx="6333279" cy="1944216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732240" y="2303584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Dead 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08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超弾性片持ち梁の曲げ解析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変形と</a:t>
            </a: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25" y="1363268"/>
            <a:ext cx="3828819" cy="250266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53" y="1363268"/>
            <a:ext cx="3828819" cy="250266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13967" y="2345970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8" y="3880890"/>
            <a:ext cx="3815916" cy="236276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1" y="3865935"/>
            <a:ext cx="3840665" cy="237772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66637" y="4700852"/>
            <a:ext cx="1154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</a:t>
            </a:r>
            <a:br>
              <a:rPr lang="en-US" altLang="ja-JP" sz="2000" dirty="0" smtClean="0"/>
            </a:br>
            <a:r>
              <a:rPr lang="en-US" altLang="ja-JP" sz="2000" dirty="0" smtClean="0"/>
              <a:t>-T4</a:t>
            </a:r>
            <a:r>
              <a:rPr lang="en-US" altLang="ja-JP" sz="2000" dirty="0" smtClean="0">
                <a:solidFill>
                  <a:srgbClr val="7030A0"/>
                </a:solidFill>
              </a:rPr>
              <a:t>(1)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1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超弾性片持ち梁の曲げ解析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変形と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" y="1405950"/>
            <a:ext cx="3840665" cy="237772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4" y="1405950"/>
            <a:ext cx="3840665" cy="237772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1" y="3865934"/>
            <a:ext cx="3840665" cy="237772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5" y="3864430"/>
            <a:ext cx="3840665" cy="237772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66637" y="4700852"/>
            <a:ext cx="1154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</a:t>
            </a:r>
            <a:br>
              <a:rPr lang="en-US" altLang="ja-JP" sz="2000" dirty="0" smtClean="0"/>
            </a:br>
            <a:r>
              <a:rPr lang="en-US" altLang="ja-JP" sz="2000" dirty="0" smtClean="0"/>
              <a:t>-T4</a:t>
            </a:r>
            <a:r>
              <a:rPr lang="en-US" altLang="ja-JP" sz="2000" dirty="0" smtClean="0">
                <a:solidFill>
                  <a:srgbClr val="7030A0"/>
                </a:solidFill>
              </a:rPr>
              <a:t>(3)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9461" y="2240868"/>
            <a:ext cx="1154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</a:t>
            </a:r>
            <a:br>
              <a:rPr lang="en-US" altLang="ja-JP" sz="2000" dirty="0" smtClean="0"/>
            </a:br>
            <a:r>
              <a:rPr lang="en-US" altLang="ja-JP" sz="2000" dirty="0" smtClean="0"/>
              <a:t>-T4</a:t>
            </a:r>
            <a:r>
              <a:rPr lang="en-US" altLang="ja-JP" sz="2000" dirty="0" smtClean="0">
                <a:solidFill>
                  <a:srgbClr val="7030A0"/>
                </a:solidFill>
              </a:rPr>
              <a:t>(2)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89795" y="4623016"/>
            <a:ext cx="2614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7030A0"/>
                </a:solidFill>
              </a:rPr>
              <a:t>繰り返し平滑化</a:t>
            </a:r>
            <a:r>
              <a:rPr lang="en-US" altLang="ja-JP" dirty="0" smtClean="0">
                <a:solidFill>
                  <a:srgbClr val="7030A0"/>
                </a:solidFill>
              </a:rPr>
              <a:t/>
            </a:r>
            <a:br>
              <a:rPr lang="en-US" altLang="ja-JP" dirty="0" smtClean="0">
                <a:solidFill>
                  <a:srgbClr val="7030A0"/>
                </a:solidFill>
              </a:rPr>
            </a:br>
            <a:r>
              <a:rPr lang="ja-JP" altLang="en-US" dirty="0" smtClean="0">
                <a:solidFill>
                  <a:srgbClr val="7030A0"/>
                </a:solidFill>
              </a:rPr>
              <a:t>の回数を増やせば，</a:t>
            </a:r>
            <a:r>
              <a:rPr lang="en-US" altLang="ja-JP" dirty="0" smtClean="0">
                <a:solidFill>
                  <a:srgbClr val="7030A0"/>
                </a:solidFill>
              </a:rPr>
              <a:t/>
            </a:r>
            <a:br>
              <a:rPr lang="en-US" altLang="ja-JP" dirty="0" smtClean="0">
                <a:solidFill>
                  <a:srgbClr val="7030A0"/>
                </a:solidFill>
              </a:rPr>
            </a:br>
            <a:r>
              <a:rPr lang="ja-JP" altLang="en-US" dirty="0" smtClean="0">
                <a:solidFill>
                  <a:srgbClr val="7030A0"/>
                </a:solidFill>
              </a:rPr>
              <a:t>圧力振動が抑制出来る．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3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超弾性ブロックの部分押込解析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dirty="0"/>
              </a:p>
              <a:p>
                <a:r>
                  <a:rPr lang="ja-JP" altLang="en-US" sz="2800" dirty="0" smtClean="0"/>
                  <a:t>上面の</a:t>
                </a:r>
                <a:r>
                  <a:rPr lang="en-US" altLang="ja-JP" sz="2800" dirty="0" smtClean="0"/>
                  <a:t>¼</a:t>
                </a:r>
                <a:r>
                  <a:rPr lang="ja-JP" altLang="en-US" sz="2800" dirty="0" smtClean="0"/>
                  <a:t>に</a:t>
                </a:r>
                <a:r>
                  <a:rPr lang="ja-JP" altLang="en-US" sz="2800" dirty="0" smtClean="0">
                    <a:solidFill>
                      <a:srgbClr val="FF0000"/>
                    </a:solidFill>
                  </a:rPr>
                  <a:t>圧力荷重</a:t>
                </a:r>
                <a:r>
                  <a:rPr lang="ja-JP" altLang="en-US" sz="2800" dirty="0" smtClean="0"/>
                  <a:t>を負荷して押込む．</a:t>
                </a:r>
                <a:endParaRPr lang="en-US" altLang="ja-JP" sz="2800" dirty="0" smtClean="0"/>
              </a:p>
              <a:p>
                <a:r>
                  <a:rPr lang="en-US" altLang="ja-JP" sz="2800" dirty="0" err="1"/>
                  <a:t>Arruda</a:t>
                </a:r>
                <a:r>
                  <a:rPr lang="en-US" altLang="ja-JP" sz="2800" dirty="0"/>
                  <a:t>-Boyce</a:t>
                </a:r>
                <a:r>
                  <a:rPr lang="ja-JP" altLang="en-US" sz="2800" dirty="0" smtClean="0"/>
                  <a:t>超弾性体，初期ポアソン比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0.499</m:t>
                    </m:r>
                  </m:oMath>
                </a14:m>
                <a:r>
                  <a:rPr lang="ja-JP" altLang="en-US" sz="2800" dirty="0" smtClean="0"/>
                  <a:t>．</a:t>
                </a:r>
                <a:endParaRPr lang="en-US" altLang="ja-JP" sz="2800" dirty="0" smtClean="0"/>
              </a:p>
              <a:p>
                <a:r>
                  <a:rPr lang="en-US" altLang="ja-JP" sz="2800" dirty="0" smtClean="0"/>
                  <a:t>F-barES-FEM-T4</a:t>
                </a: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(2), (3), (4)</a:t>
                </a:r>
                <a:r>
                  <a:rPr lang="ja-JP" altLang="en-US" sz="2800" dirty="0" smtClean="0"/>
                  <a:t>を用いて解析．</a:t>
                </a:r>
                <a:endParaRPr lang="en-US" altLang="ja-JP" sz="2800" dirty="0"/>
              </a:p>
              <a:p>
                <a:r>
                  <a:rPr lang="en-US" altLang="ja-JP" sz="2800" dirty="0" smtClean="0"/>
                  <a:t>ABAQUS</a:t>
                </a:r>
                <a:r>
                  <a:rPr lang="ja-JP" altLang="en-US" sz="2800" dirty="0" smtClean="0"/>
                  <a:t>の四面体ハイブリッド要素</a:t>
                </a:r>
                <a:r>
                  <a:rPr lang="en-US" altLang="ja-JP" sz="2800" dirty="0" smtClean="0"/>
                  <a:t>(C3D4H)</a:t>
                </a:r>
                <a:r>
                  <a:rPr lang="ja-JP" altLang="en-US" sz="2800" dirty="0" smtClean="0"/>
                  <a:t>と比較．</a:t>
                </a:r>
                <a:endParaRPr lang="en-US" altLang="ja-JP" sz="2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323" r="-1410" b="-11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447763" y="657225"/>
            <a:ext cx="4697993" cy="3563863"/>
            <a:chOff x="2113145" y="664575"/>
            <a:chExt cx="4906598" cy="3671875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5652119" y="1187460"/>
              <a:ext cx="11161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FF0000"/>
                  </a:solidFill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889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超弾性ブロックの部分押込解析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1" y="1426135"/>
            <a:ext cx="2808000" cy="22371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1426135"/>
            <a:ext cx="2808000" cy="223718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1426135"/>
            <a:ext cx="2808000" cy="223718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1" y="3949022"/>
            <a:ext cx="2808000" cy="224885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3952145"/>
            <a:ext cx="2808000" cy="224921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3952145"/>
            <a:ext cx="2808000" cy="224921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-18237" y="2243096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527" y="4565617"/>
            <a:ext cx="1154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</a:t>
            </a:r>
            <a:br>
              <a:rPr lang="en-US" altLang="ja-JP" sz="2000" dirty="0" smtClean="0"/>
            </a:br>
            <a:r>
              <a:rPr lang="en-US" altLang="ja-JP" sz="2000" dirty="0" smtClean="0"/>
              <a:t>-T4</a:t>
            </a:r>
            <a:r>
              <a:rPr lang="en-US" altLang="ja-JP" sz="2000" dirty="0" smtClean="0">
                <a:solidFill>
                  <a:srgbClr val="7030A0"/>
                </a:solidFill>
              </a:rPr>
              <a:t>(2)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63688" y="1048670"/>
            <a:ext cx="6660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変形初期</a:t>
            </a:r>
            <a:r>
              <a:rPr lang="ja-JP" altLang="en-US" sz="2000" dirty="0" smtClean="0"/>
              <a:t>　　　　　　　　　</a:t>
            </a:r>
            <a:r>
              <a:rPr kumimoji="1" lang="ja-JP" altLang="en-US" sz="2000" dirty="0" smtClean="0"/>
              <a:t>変形中期　　　　　　</a:t>
            </a:r>
            <a:r>
              <a:rPr lang="ja-JP" altLang="en-US" sz="2000" dirty="0"/>
              <a:t>　</a:t>
            </a:r>
            <a:r>
              <a:rPr kumimoji="1" lang="ja-JP" altLang="en-US" sz="2000" dirty="0" smtClean="0"/>
              <a:t>　　　　変形後期</a:t>
            </a:r>
            <a:endParaRPr kumimoji="1"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916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超弾性ブロックの部分押込解析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8" y="1409583"/>
            <a:ext cx="2808000" cy="224921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1394541"/>
            <a:ext cx="2808000" cy="224921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1394540"/>
            <a:ext cx="2808000" cy="224921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8" y="3948841"/>
            <a:ext cx="2808000" cy="224921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3952145"/>
            <a:ext cx="2808000" cy="224921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99" y="3955449"/>
            <a:ext cx="2808000" cy="2249213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36528" y="2128201"/>
            <a:ext cx="1154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</a:t>
            </a:r>
            <a:br>
              <a:rPr lang="en-US" altLang="ja-JP" sz="2000" dirty="0" smtClean="0"/>
            </a:br>
            <a:r>
              <a:rPr lang="en-US" altLang="ja-JP" sz="2000" dirty="0" smtClean="0"/>
              <a:t>-T4</a:t>
            </a:r>
            <a:r>
              <a:rPr lang="en-US" altLang="ja-JP" sz="2000" dirty="0" smtClean="0">
                <a:solidFill>
                  <a:srgbClr val="7030A0"/>
                </a:solidFill>
              </a:rPr>
              <a:t>(3)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528" y="4565617"/>
            <a:ext cx="1154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</a:t>
            </a:r>
            <a:br>
              <a:rPr lang="en-US" altLang="ja-JP" sz="2000" dirty="0" smtClean="0"/>
            </a:br>
            <a:r>
              <a:rPr lang="en-US" altLang="ja-JP" sz="2000" dirty="0" smtClean="0"/>
              <a:t>-T4</a:t>
            </a:r>
            <a:r>
              <a:rPr lang="en-US" altLang="ja-JP" sz="2000" dirty="0" smtClean="0">
                <a:solidFill>
                  <a:srgbClr val="7030A0"/>
                </a:solidFill>
              </a:rPr>
              <a:t>(4)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63688" y="1048670"/>
            <a:ext cx="6660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変形初期</a:t>
            </a:r>
            <a:r>
              <a:rPr lang="ja-JP" altLang="en-US" sz="2000" dirty="0" smtClean="0"/>
              <a:t>　　　　　　　　　</a:t>
            </a:r>
            <a:r>
              <a:rPr kumimoji="1" lang="ja-JP" altLang="en-US" sz="2000" dirty="0" smtClean="0"/>
              <a:t>変形中期　　　　　　</a:t>
            </a:r>
            <a:r>
              <a:rPr lang="ja-JP" altLang="en-US" sz="2000" dirty="0"/>
              <a:t>　</a:t>
            </a:r>
            <a:r>
              <a:rPr kumimoji="1" lang="ja-JP" altLang="en-US" sz="2000" dirty="0" smtClean="0"/>
              <a:t>　　　　変形後期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11401" y="3645024"/>
            <a:ext cx="545694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大歪みでも平滑化回数を増やせば良い解が得られる．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3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弾塑性スパナの曲げ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0" y="692696"/>
            <a:ext cx="7517488" cy="3204356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概要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800" dirty="0" smtClean="0">
                <a:solidFill>
                  <a:srgbClr val="0000CC"/>
                </a:solidFill>
              </a:rPr>
              <a:t>右上の２面</a:t>
            </a:r>
            <a:r>
              <a:rPr lang="ja-JP" altLang="en-US" sz="2800" dirty="0" smtClean="0"/>
              <a:t>を完全拘束．</a:t>
            </a:r>
            <a:endParaRPr lang="en-US" altLang="ja-JP" sz="2800" dirty="0" smtClean="0"/>
          </a:p>
          <a:p>
            <a:r>
              <a:rPr lang="ja-JP" altLang="en-US" sz="2800" dirty="0" smtClean="0">
                <a:solidFill>
                  <a:srgbClr val="FF0000"/>
                </a:solidFill>
              </a:rPr>
              <a:t>左下の面の一部</a:t>
            </a:r>
            <a:r>
              <a:rPr lang="ja-JP" altLang="en-US" sz="2800" dirty="0" smtClean="0"/>
              <a:t>に圧力荷重．</a:t>
            </a:r>
            <a:endParaRPr lang="en-US" altLang="ja-JP" sz="2800" dirty="0"/>
          </a:p>
          <a:p>
            <a:r>
              <a:rPr lang="ja-JP" altLang="en-US" sz="2800" dirty="0" smtClean="0"/>
              <a:t>同一の非構造</a:t>
            </a:r>
            <a:r>
              <a:rPr lang="en-US" altLang="ja-JP" sz="2800" dirty="0" smtClean="0"/>
              <a:t>T4</a:t>
            </a:r>
            <a:r>
              <a:rPr lang="ja-JP" altLang="en-US" sz="2800" dirty="0" smtClean="0"/>
              <a:t>メッシュで</a:t>
            </a:r>
            <a:r>
              <a:rPr lang="en-US" altLang="ja-JP" sz="2800" dirty="0" smtClean="0"/>
              <a:t>ABAQUS C3D4H</a:t>
            </a:r>
            <a:r>
              <a:rPr lang="ja-JP" altLang="en-US" sz="2800" dirty="0" smtClean="0"/>
              <a:t>と比較．</a:t>
            </a:r>
            <a:endParaRPr kumimoji="1" lang="ja-JP" altLang="en-US" sz="2800" dirty="0"/>
          </a:p>
        </p:txBody>
      </p:sp>
      <p:sp>
        <p:nvSpPr>
          <p:cNvPr id="15" name="下矢印 14"/>
          <p:cNvSpPr/>
          <p:nvPr/>
        </p:nvSpPr>
        <p:spPr>
          <a:xfrm rot="10350134">
            <a:off x="1226918" y="3807105"/>
            <a:ext cx="871925" cy="65938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弧 15"/>
          <p:cNvSpPr/>
          <p:nvPr/>
        </p:nvSpPr>
        <p:spPr>
          <a:xfrm rot="6301013">
            <a:off x="971136" y="2872133"/>
            <a:ext cx="710456" cy="1140458"/>
          </a:xfrm>
          <a:prstGeom prst="arc">
            <a:avLst>
              <a:gd name="adj1" fmla="val 16258480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>
            <a:endCxn id="7" idx="2"/>
          </p:cNvCxnSpPr>
          <p:nvPr/>
        </p:nvCxnSpPr>
        <p:spPr>
          <a:xfrm flipH="1" flipV="1">
            <a:off x="7923385" y="1082011"/>
            <a:ext cx="465040" cy="150745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7923385" y="1225836"/>
            <a:ext cx="465039" cy="317840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8114085" y="800708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CC"/>
                </a:solidFill>
              </a:rPr>
              <a:t>Fixed</a:t>
            </a:r>
            <a:endParaRPr kumimoji="1" lang="ja-JP" altLang="en-US" sz="2400" b="1" dirty="0">
              <a:solidFill>
                <a:srgbClr val="0000CC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51720" y="3905963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Pressure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平行四辺形 6"/>
          <p:cNvSpPr/>
          <p:nvPr/>
        </p:nvSpPr>
        <p:spPr>
          <a:xfrm>
            <a:off x="7430104" y="1016732"/>
            <a:ext cx="558569" cy="130557"/>
          </a:xfrm>
          <a:prstGeom prst="parallelogram">
            <a:avLst>
              <a:gd name="adj" fmla="val 100015"/>
            </a:avLst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7668344" y="1543676"/>
            <a:ext cx="540060" cy="42733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4333192" y="3140968"/>
                <a:ext cx="4775312" cy="13234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ja-JP" altLang="en-US" sz="2000" b="1" dirty="0" smtClean="0"/>
                  <a:t>弾塑性材料：</a:t>
                </a:r>
                <a:endParaRPr lang="en-US" altLang="ja-JP" sz="2000" dirty="0" smtClean="0"/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err="1" smtClean="0"/>
                  <a:t>Hencky</a:t>
                </a:r>
                <a:r>
                  <a:rPr lang="ja-JP" altLang="en-US" sz="2000" dirty="0" smtClean="0">
                    <a:latin typeface="+mn-lt"/>
                  </a:rPr>
                  <a:t>弾性（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=70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ja-JP" altLang="en-US" sz="2000" dirty="0" smtClean="0"/>
                  <a:t>，</a:t>
                </a:r>
                <a:r>
                  <a:rPr lang="en-US" altLang="ja-JP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ja-JP" altLang="en-US" sz="2000" dirty="0" smtClean="0"/>
                  <a:t>）</a:t>
                </a:r>
                <a:r>
                  <a:rPr lang="en-US" altLang="ja-JP" sz="2000" dirty="0" smtClean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smtClean="0"/>
                  <a:t>von Mises</a:t>
                </a:r>
                <a:r>
                  <a:rPr lang="ja-JP" altLang="en-US" sz="2000" dirty="0" smtClean="0"/>
                  <a:t>等方硬化則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100 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000" dirty="0" smtClean="0"/>
                  <a:t>，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=7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 smtClean="0"/>
                  <a:t>(</a:t>
                </a:r>
                <a:r>
                  <a:rPr lang="ja-JP" altLang="en-US" sz="2000" dirty="0" smtClean="0"/>
                  <a:t>一定</a:t>
                </a:r>
                <a:r>
                  <a:rPr lang="en-US" altLang="ja-JP" sz="2000" dirty="0" smtClean="0"/>
                  <a:t>)</a:t>
                </a:r>
                <a:r>
                  <a:rPr lang="ja-JP" altLang="en-US" sz="2000" dirty="0" smtClean="0"/>
                  <a:t>）</a:t>
                </a:r>
                <a:r>
                  <a:rPr lang="en-US" altLang="ja-JP" sz="2000" dirty="0" smtClean="0"/>
                  <a:t>.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192" y="3140968"/>
                <a:ext cx="4775312" cy="1323439"/>
              </a:xfrm>
              <a:prstGeom prst="rect">
                <a:avLst/>
              </a:prstGeom>
              <a:blipFill>
                <a:blip r:embed="rId4"/>
                <a:stretch>
                  <a:fillRect l="-1405" t="-3226" b="-78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3033984" y="638982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8.5 k nodes &amp; 33 k </a:t>
            </a:r>
            <a:r>
              <a:rPr kumimoji="1" lang="en-US" altLang="ja-JP" dirty="0" err="1" smtClean="0"/>
              <a:t>elems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774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791580" y="735014"/>
            <a:ext cx="7174160" cy="2946014"/>
            <a:chOff x="692692" y="1059050"/>
            <a:chExt cx="7174160" cy="2946014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" t="25006" r="1964"/>
            <a:stretch/>
          </p:blipFill>
          <p:spPr>
            <a:xfrm>
              <a:off x="1134104" y="1059050"/>
              <a:ext cx="6732748" cy="2946014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92692" y="1897997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ABAQUS C3D4H</a:t>
              </a:r>
              <a:endParaRPr kumimoji="1" lang="ja-JP" alt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弾塑性スパナの</a:t>
            </a:r>
            <a:r>
              <a:rPr lang="ja-JP" altLang="en-US" dirty="0" smtClean="0"/>
              <a:t>曲げ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相当</a:t>
            </a: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塑性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ひずみ分布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791580" y="3669334"/>
            <a:ext cx="7206221" cy="2531974"/>
            <a:chOff x="750155" y="644998"/>
            <a:chExt cx="7206221" cy="2531974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" t="26901" r="1436" b="26901"/>
            <a:stretch/>
          </p:blipFill>
          <p:spPr>
            <a:xfrm>
              <a:off x="1223628" y="644998"/>
              <a:ext cx="6732748" cy="2531974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750155" y="1466482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F-barES-FEM-T4(2)</a:t>
              </a:r>
              <a:endParaRPr kumimoji="1" lang="ja-JP" altLang="en-US" dirty="0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3094323" y="3212976"/>
            <a:ext cx="2954655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/>
              <a:t>相当塑性歪み分布は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両者でほぼ同じ．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040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/>
          <p:nvPr/>
        </p:nvGrpSpPr>
        <p:grpSpPr>
          <a:xfrm>
            <a:off x="831128" y="717565"/>
            <a:ext cx="7102152" cy="2963463"/>
            <a:chOff x="888232" y="3204212"/>
            <a:chExt cx="7102152" cy="2963463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" t="25006" r="1964"/>
            <a:stretch/>
          </p:blipFill>
          <p:spPr>
            <a:xfrm>
              <a:off x="1217759" y="3204212"/>
              <a:ext cx="6772625" cy="2963463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888232" y="3927398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ABAQUS C3D4H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 rot="20922440">
              <a:off x="4783435" y="3360061"/>
              <a:ext cx="1752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rgbClr val="FF00FF"/>
                  </a:solidFill>
                </a:rPr>
                <a:t>圧力</a:t>
              </a:r>
              <a:r>
                <a:rPr kumimoji="1" lang="en-US" altLang="ja-JP" dirty="0" smtClean="0">
                  <a:solidFill>
                    <a:srgbClr val="FF00FF"/>
                  </a:solidFill>
                </a:rPr>
                <a:t/>
              </a:r>
              <a:br>
                <a:rPr kumimoji="1" lang="en-US" altLang="ja-JP" dirty="0" smtClean="0">
                  <a:solidFill>
                    <a:srgbClr val="FF00FF"/>
                  </a:solidFill>
                </a:rPr>
              </a:br>
              <a:r>
                <a:rPr kumimoji="1" lang="ja-JP" altLang="en-US" dirty="0" smtClean="0">
                  <a:solidFill>
                    <a:srgbClr val="FF00FF"/>
                  </a:solidFill>
                </a:rPr>
                <a:t>チェッカーボード</a:t>
              </a:r>
              <a:endParaRPr kumimoji="1" lang="ja-JP" altLang="en-US" dirty="0">
                <a:solidFill>
                  <a:srgbClr val="FF00FF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弾塑性スパナの</a:t>
            </a:r>
            <a:r>
              <a:rPr lang="ja-JP" altLang="en-US" dirty="0" smtClean="0"/>
              <a:t>曲げ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791580" y="3753036"/>
            <a:ext cx="7134213" cy="2545513"/>
            <a:chOff x="822163" y="658700"/>
            <a:chExt cx="7134213" cy="2545513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" t="26901" r="1436" b="26901"/>
            <a:stretch/>
          </p:blipFill>
          <p:spPr>
            <a:xfrm>
              <a:off x="1187624" y="658700"/>
              <a:ext cx="6768752" cy="2545513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822163" y="1436119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F-barES-FEM-T4(2)</a:t>
              </a:r>
              <a:endParaRPr kumimoji="1" lang="ja-JP" altLang="en-US" dirty="0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679406" y="3356992"/>
            <a:ext cx="5938096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C3D4H</a:t>
            </a:r>
            <a:r>
              <a:rPr lang="ja-JP" altLang="en-US" sz="2000" dirty="0" smtClean="0"/>
              <a:t>では比較的小さな変形でも圧力振動がある．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一方，</a:t>
            </a:r>
            <a:r>
              <a:rPr lang="en-US" altLang="ja-JP" sz="2000" dirty="0" smtClean="0"/>
              <a:t>F-</a:t>
            </a:r>
            <a:r>
              <a:rPr lang="en-US" altLang="ja-JP" sz="2000" dirty="0" err="1" smtClean="0"/>
              <a:t>barES</a:t>
            </a:r>
            <a:r>
              <a:rPr lang="en-US" altLang="ja-JP" sz="2000" dirty="0" smtClean="0"/>
              <a:t>-FEM</a:t>
            </a:r>
            <a:r>
              <a:rPr lang="ja-JP" altLang="en-US" sz="2000" dirty="0" smtClean="0"/>
              <a:t>の圧力分布は滑らか．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299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ゴム／アルミ合わせ板のねじり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概要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800" dirty="0"/>
              <a:t>底面</a:t>
            </a:r>
            <a:r>
              <a:rPr lang="ja-JP" altLang="en-US" sz="2800" dirty="0" smtClean="0"/>
              <a:t>を完全拘束．</a:t>
            </a:r>
            <a:endParaRPr lang="en-US" altLang="ja-JP" sz="2800" dirty="0" smtClean="0"/>
          </a:p>
          <a:p>
            <a:r>
              <a:rPr lang="ja-JP" altLang="en-US" sz="2800" dirty="0" smtClean="0">
                <a:solidFill>
                  <a:srgbClr val="FF0000"/>
                </a:solidFill>
              </a:rPr>
              <a:t>上面</a:t>
            </a:r>
            <a:r>
              <a:rPr lang="ja-JP" altLang="en-US" sz="2800" dirty="0" smtClean="0"/>
              <a:t>を上下拘束のうえ，軸周りに一回転</a:t>
            </a:r>
            <a:r>
              <a:rPr lang="ja-JP" altLang="en-US" sz="2800" dirty="0"/>
              <a:t>．</a:t>
            </a:r>
            <a:endParaRPr lang="en-US" altLang="ja-JP" sz="2800" dirty="0" smtClean="0"/>
          </a:p>
          <a:p>
            <a:r>
              <a:rPr lang="en-US" altLang="ja-JP" sz="2800" dirty="0"/>
              <a:t>ABAQUS</a:t>
            </a:r>
            <a:r>
              <a:rPr lang="ja-JP" altLang="en-US" sz="2800" dirty="0"/>
              <a:t>の四面体ハイブリッド要素</a:t>
            </a:r>
            <a:r>
              <a:rPr lang="en-US" altLang="ja-JP" sz="2800" dirty="0"/>
              <a:t>(C3D4H)</a:t>
            </a:r>
            <a:r>
              <a:rPr lang="ja-JP" altLang="en-US" sz="2800" dirty="0"/>
              <a:t>と比較</a:t>
            </a:r>
            <a:r>
              <a:rPr lang="ja-JP" altLang="en-US" sz="2800" dirty="0" smtClean="0"/>
              <a:t>．</a:t>
            </a:r>
            <a:endParaRPr lang="en-US" altLang="ja-JP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40641" y="656934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 k nodes &amp; 14 k </a:t>
            </a:r>
            <a:r>
              <a:rPr kumimoji="1" lang="en-US" altLang="ja-JP" dirty="0" err="1" smtClean="0"/>
              <a:t>elems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6240641" y="1424540"/>
                <a:ext cx="2718048" cy="255454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ja-JP" altLang="en-US" sz="2000" b="1" dirty="0" smtClean="0">
                    <a:solidFill>
                      <a:srgbClr val="008000"/>
                    </a:solidFill>
                  </a:rPr>
                  <a:t>アルミ：</a:t>
                </a:r>
                <a:endParaRPr lang="en-US" altLang="ja-JP" sz="2000" dirty="0" smtClean="0"/>
              </a:p>
              <a:p>
                <a:r>
                  <a:rPr lang="en-US" altLang="ja-JP" sz="2000" dirty="0" err="1" smtClean="0"/>
                  <a:t>Hencky</a:t>
                </a:r>
                <a:r>
                  <a:rPr lang="ja-JP" altLang="en-US" sz="2000" dirty="0" smtClean="0"/>
                  <a:t>弾性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/>
                  <a:t>　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=70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 smtClean="0"/>
                  <a:t>，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endParaRPr lang="en-US" altLang="ja-JP" sz="2000" dirty="0" smtClean="0"/>
              </a:p>
              <a:p>
                <a:r>
                  <a:rPr lang="en-US" altLang="ja-JP" sz="2000" dirty="0" smtClean="0"/>
                  <a:t>von Mises</a:t>
                </a:r>
                <a:r>
                  <a:rPr lang="ja-JP" altLang="en-US" sz="2000" dirty="0" smtClean="0"/>
                  <a:t>等方硬化則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000" dirty="0" smtClean="0"/>
                  <a:t>，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=0.7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 smtClean="0"/>
                  <a:t>(</a:t>
                </a:r>
                <a:r>
                  <a:rPr lang="ja-JP" altLang="en-US" sz="2000" dirty="0" smtClean="0"/>
                  <a:t>一定</a:t>
                </a:r>
                <a:r>
                  <a:rPr lang="en-US" altLang="ja-JP" sz="2000" dirty="0" smtClean="0"/>
                  <a:t>),</a:t>
                </a:r>
                <a:r>
                  <a:rPr lang="en-US" altLang="ja-JP" sz="2000" dirty="0"/>
                  <a:t/>
                </a:r>
                <a:br>
                  <a:rPr lang="en-US" altLang="ja-JP" sz="2000" dirty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=2)</m:t>
                    </m:r>
                  </m:oMath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641" y="1424540"/>
                <a:ext cx="2718048" cy="2554545"/>
              </a:xfrm>
              <a:prstGeom prst="rect">
                <a:avLst/>
              </a:prstGeom>
              <a:blipFill rotWithShape="0">
                <a:blip r:embed="rId3"/>
                <a:stretch>
                  <a:fillRect l="-2466" t="-1909" b="-19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57" y="651338"/>
            <a:ext cx="3879299" cy="3749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264652" y="1876203"/>
                <a:ext cx="2160240" cy="16512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ja-JP" altLang="en-US" sz="2000" b="1" dirty="0" smtClean="0">
                    <a:solidFill>
                      <a:srgbClr val="0000CC"/>
                    </a:solidFill>
                  </a:rPr>
                  <a:t>ゴム</a:t>
                </a:r>
                <a:r>
                  <a:rPr lang="ja-JP" altLang="en-US" sz="2000" b="1" dirty="0" smtClean="0">
                    <a:solidFill>
                      <a:srgbClr val="008000"/>
                    </a:solidFill>
                  </a:rPr>
                  <a:t>：</a:t>
                </a:r>
                <a:endParaRPr lang="en-US" altLang="ja-JP" sz="2000" dirty="0" smtClean="0"/>
              </a:p>
              <a:p>
                <a:pPr/>
                <a:r>
                  <a:rPr lang="en-US" altLang="ja-JP" sz="2000" dirty="0" smtClean="0"/>
                  <a:t>Neo-Hook</a:t>
                </a:r>
                <a:r>
                  <a:rPr lang="ja-JP" altLang="en-US" sz="2000" dirty="0" smtClean="0"/>
                  <a:t>超弾性，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p>
                    </m:sSup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Pa</m:t>
                    </m:r>
                  </m:oMath>
                </a14:m>
                <a:r>
                  <a:rPr lang="ja-JP" altLang="en-US" sz="2000" dirty="0" smtClean="0"/>
                  <a:t>，</a:t>
                </a:r>
                <a:r>
                  <a:rPr lang="en-US" altLang="ja-JP" sz="2000" dirty="0"/>
                  <a:t/>
                </a:r>
                <a:br>
                  <a:rPr lang="en-US" altLang="ja-JP" sz="200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0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49,</m:t>
                      </m:r>
                    </m:oMath>
                    <m:oMath xmlns:m="http://schemas.openxmlformats.org/officeDocument/2006/math"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=1)</m:t>
                      </m:r>
                    </m:oMath>
                  </m:oMathPara>
                </a14:m>
                <a:endParaRPr lang="en-US" altLang="ja-JP" sz="2000" b="0" dirty="0" smtClean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52" y="1876203"/>
                <a:ext cx="2160240" cy="1651221"/>
              </a:xfrm>
              <a:prstGeom prst="rect">
                <a:avLst/>
              </a:prstGeom>
              <a:blipFill rotWithShape="0">
                <a:blip r:embed="rId5"/>
                <a:stretch>
                  <a:fillRect l="-2817" t="-2952" r="-7324" b="-33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0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 smtClean="0"/>
              <a:t>既存手法の問題点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00"/>
              </a:spcBef>
              <a:buNone/>
            </a:pPr>
            <a:r>
              <a:rPr kumimoji="1" lang="ja-JP" altLang="en-US" sz="2800" dirty="0" smtClean="0">
                <a:solidFill>
                  <a:srgbClr val="C00000"/>
                </a:solidFill>
              </a:rPr>
              <a:t>四面体</a:t>
            </a:r>
            <a:r>
              <a:rPr kumimoji="1" lang="ja-JP" altLang="en-US" sz="2800" dirty="0" smtClean="0"/>
              <a:t>を用いる既存の</a:t>
            </a:r>
            <a:r>
              <a:rPr kumimoji="1" lang="en-US" altLang="ja-JP" sz="2800" dirty="0" smtClean="0"/>
              <a:t>FEM</a:t>
            </a:r>
            <a:r>
              <a:rPr kumimoji="1" lang="ja-JP" altLang="en-US" sz="2800" dirty="0" err="1" smtClean="0"/>
              <a:t>は</a:t>
            </a:r>
            <a:r>
              <a:rPr kumimoji="1" lang="ja-JP" altLang="en-US" sz="2800" b="1" dirty="0" err="1" smtClean="0">
                <a:solidFill>
                  <a:srgbClr val="0000CC"/>
                </a:solidFill>
              </a:rPr>
              <a:t>微</a:t>
            </a:r>
            <a:r>
              <a:rPr kumimoji="1" lang="ja-JP" altLang="en-US" sz="2800" b="1" dirty="0" smtClean="0">
                <a:solidFill>
                  <a:srgbClr val="0000CC"/>
                </a:solidFill>
              </a:rPr>
              <a:t>圧縮性を有する材料</a:t>
            </a:r>
            <a:r>
              <a:rPr kumimoji="1" lang="ja-JP" altLang="en-US" sz="2800" dirty="0" smtClean="0"/>
              <a:t>の解析において精度と安定性に未だ問題がある．</a:t>
            </a:r>
            <a:endParaRPr kumimoji="1" lang="en-US" altLang="ja-JP" sz="2800" dirty="0" smtClean="0"/>
          </a:p>
          <a:p>
            <a:pPr lvl="0">
              <a:spcBef>
                <a:spcPts val="200"/>
              </a:spcBef>
            </a:pPr>
            <a:r>
              <a:rPr lang="ja-JP" altLang="en-US" sz="2400" dirty="0">
                <a:solidFill>
                  <a:srgbClr val="000000"/>
                </a:solidFill>
              </a:rPr>
              <a:t>高次要素：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体積</a:t>
            </a:r>
            <a:r>
              <a:rPr lang="ja-JP" altLang="en-US" sz="2400" dirty="0" smtClean="0">
                <a:solidFill>
                  <a:srgbClr val="000000"/>
                </a:solidFill>
              </a:rPr>
              <a:t>ロッキングが不可避．</a:t>
            </a:r>
            <a:r>
              <a:rPr lang="en-US" altLang="ja-JP" sz="2400" dirty="0" smtClean="0">
                <a:solidFill>
                  <a:srgbClr val="000000"/>
                </a:solidFill>
              </a:rPr>
              <a:t/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r>
              <a:rPr lang="ja-JP" altLang="en-US" sz="2400" dirty="0" smtClean="0">
                <a:solidFill>
                  <a:srgbClr val="000000"/>
                </a:solidFill>
              </a:rPr>
              <a:t>　　　中間節点の存在による接触や大変形の</a:t>
            </a:r>
            <a:r>
              <a:rPr lang="ja-JP" altLang="en-US" sz="2400" dirty="0">
                <a:solidFill>
                  <a:srgbClr val="000000"/>
                </a:solidFill>
              </a:rPr>
              <a:t>精度</a:t>
            </a:r>
            <a:r>
              <a:rPr lang="ja-JP" altLang="en-US" sz="2400" dirty="0" smtClean="0">
                <a:solidFill>
                  <a:srgbClr val="000000"/>
                </a:solidFill>
              </a:rPr>
              <a:t>低下と不安定．</a:t>
            </a:r>
            <a:endParaRPr lang="en-US" altLang="ja-JP" sz="2400" dirty="0" smtClean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ja-JP" altLang="en-US" sz="2400" dirty="0" smtClean="0">
                <a:solidFill>
                  <a:srgbClr val="000000"/>
                </a:solidFill>
              </a:rPr>
              <a:t>拡張</a:t>
            </a:r>
            <a:r>
              <a:rPr lang="ja-JP" altLang="en-US" sz="2400" dirty="0">
                <a:solidFill>
                  <a:srgbClr val="000000"/>
                </a:solidFill>
              </a:rPr>
              <a:t>ひずみ仮定法</a:t>
            </a:r>
            <a:r>
              <a:rPr lang="en-US" altLang="ja-JP" sz="2400" dirty="0">
                <a:solidFill>
                  <a:srgbClr val="000000"/>
                </a:solidFill>
              </a:rPr>
              <a:t>(EAS)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ja-JP" altLang="en-US" sz="2400" dirty="0" smtClean="0">
                <a:solidFill>
                  <a:srgbClr val="000000"/>
                </a:solidFill>
              </a:rPr>
              <a:t>擬似ゼロエネルギーモードにより不安定．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B-bar</a:t>
            </a:r>
            <a:r>
              <a:rPr lang="ja-JP" altLang="en-US" sz="2400" dirty="0">
                <a:solidFill>
                  <a:srgbClr val="000000"/>
                </a:solidFill>
              </a:rPr>
              <a:t>法，</a:t>
            </a:r>
            <a:r>
              <a:rPr lang="en-US" altLang="ja-JP" sz="2400" dirty="0">
                <a:solidFill>
                  <a:srgbClr val="000000"/>
                </a:solidFill>
              </a:rPr>
              <a:t>F-bar</a:t>
            </a:r>
            <a:r>
              <a:rPr lang="ja-JP" altLang="en-US" sz="2400" dirty="0">
                <a:solidFill>
                  <a:srgbClr val="000000"/>
                </a:solidFill>
              </a:rPr>
              <a:t>法</a:t>
            </a:r>
            <a:r>
              <a:rPr lang="ja-JP" altLang="en-US" sz="2400" dirty="0" smtClean="0">
                <a:solidFill>
                  <a:srgbClr val="000000"/>
                </a:solidFill>
              </a:rPr>
              <a:t>，</a:t>
            </a:r>
            <a:r>
              <a:rPr lang="en-US" altLang="ja-JP" sz="2400" dirty="0" smtClean="0">
                <a:solidFill>
                  <a:srgbClr val="000000"/>
                </a:solidFill>
              </a:rPr>
              <a:t>Selective</a:t>
            </a:r>
            <a:r>
              <a:rPr lang="ja-JP" altLang="en-US" sz="2400" dirty="0" smtClean="0">
                <a:solidFill>
                  <a:srgbClr val="000000"/>
                </a:solidFill>
              </a:rPr>
              <a:t>法：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ja-JP" altLang="en-US" sz="2400" dirty="0">
                <a:solidFill>
                  <a:srgbClr val="000000"/>
                </a:solidFill>
              </a:rPr>
              <a:t>四面体</a:t>
            </a:r>
            <a:r>
              <a:rPr lang="ja-JP" altLang="en-US" sz="2400" dirty="0" smtClean="0">
                <a:solidFill>
                  <a:srgbClr val="000000"/>
                </a:solidFill>
              </a:rPr>
              <a:t>要素に</a:t>
            </a:r>
            <a:r>
              <a:rPr lang="ja-JP" altLang="en-US" sz="2400" dirty="0">
                <a:solidFill>
                  <a:srgbClr val="000000"/>
                </a:solidFill>
              </a:rPr>
              <a:t>はそのまま適用できない．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F-bar</a:t>
            </a:r>
            <a:r>
              <a:rPr lang="ja-JP" altLang="en-US" sz="2400" dirty="0">
                <a:solidFill>
                  <a:srgbClr val="000000"/>
                </a:solidFill>
              </a:rPr>
              <a:t>パッチ法：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ja-JP" altLang="en-US" sz="2400" dirty="0">
                <a:solidFill>
                  <a:srgbClr val="000000"/>
                </a:solidFill>
              </a:rPr>
              <a:t>良いパッチを作ることが難しい．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b="1" u="sng" dirty="0">
                <a:solidFill>
                  <a:srgbClr val="000000"/>
                </a:solidFill>
              </a:rPr>
              <a:t>u/p</a:t>
            </a:r>
            <a:r>
              <a:rPr lang="ja-JP" altLang="en-US" sz="2400" b="1" u="sng" dirty="0">
                <a:solidFill>
                  <a:srgbClr val="000000"/>
                </a:solidFill>
              </a:rPr>
              <a:t>混合（ハイブリッド）法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今のところ完全に満足できる定式化が提案されていない．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ja-JP" altLang="en-US" sz="2400" dirty="0">
                <a:solidFill>
                  <a:srgbClr val="000000"/>
                </a:solidFill>
              </a:rPr>
              <a:t>　　　ただし，ある程度許容出来るものは提案されている</a:t>
            </a:r>
            <a:r>
              <a:rPr lang="ja-JP" altLang="en-US" sz="2400" dirty="0" smtClean="0">
                <a:solidFill>
                  <a:srgbClr val="000000"/>
                </a:solidFill>
              </a:rPr>
              <a:t>．</a:t>
            </a:r>
            <a:r>
              <a:rPr lang="en-US" altLang="ja-JP" sz="2400" dirty="0" smtClean="0">
                <a:solidFill>
                  <a:srgbClr val="000000"/>
                </a:solidFill>
              </a:rPr>
              <a:t/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r>
              <a:rPr lang="ja-JP" altLang="en-US" sz="2400" dirty="0" smtClean="0">
                <a:solidFill>
                  <a:srgbClr val="000000"/>
                </a:solidFill>
              </a:rPr>
              <a:t>　　　（例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>ABAQUS/Standard</a:t>
            </a:r>
            <a:r>
              <a:rPr lang="ja-JP" altLang="en-US" sz="2400" dirty="0">
                <a:solidFill>
                  <a:srgbClr val="000000"/>
                </a:solidFill>
              </a:rPr>
              <a:t>の「</a:t>
            </a:r>
            <a:r>
              <a:rPr lang="en-US" altLang="ja-JP" sz="2400" dirty="0">
                <a:solidFill>
                  <a:srgbClr val="FF0000"/>
                </a:solidFill>
              </a:rPr>
              <a:t>C3D4H</a:t>
            </a:r>
            <a:r>
              <a:rPr lang="ja-JP" altLang="en-US" sz="2400" dirty="0">
                <a:solidFill>
                  <a:srgbClr val="000000"/>
                </a:solidFill>
              </a:rPr>
              <a:t>」や「</a:t>
            </a:r>
            <a:r>
              <a:rPr lang="en-US" altLang="ja-JP" sz="2400" dirty="0" smtClean="0">
                <a:solidFill>
                  <a:srgbClr val="FF0000"/>
                </a:solidFill>
              </a:rPr>
              <a:t>C3D10MH</a:t>
            </a:r>
            <a:r>
              <a:rPr lang="ja-JP" altLang="en-US" sz="2400" dirty="0">
                <a:solidFill>
                  <a:srgbClr val="000000"/>
                </a:solidFill>
              </a:rPr>
              <a:t>」など</a:t>
            </a:r>
            <a:r>
              <a:rPr lang="ja-JP" altLang="en-US" sz="2400" dirty="0" smtClean="0">
                <a:solidFill>
                  <a:srgbClr val="000000"/>
                </a:solidFill>
              </a:rPr>
              <a:t>）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926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ゴム／アルミ合わせ板のねじり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5" name="epl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003" y="623888"/>
            <a:ext cx="6956425" cy="5773737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6552220" y="4833156"/>
            <a:ext cx="1768433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/>
              <a:t>妥当</a:t>
            </a:r>
            <a:r>
              <a:rPr lang="ja-JP" altLang="en-US" sz="2000" dirty="0" smtClean="0"/>
              <a:t>な分布が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得られている．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623888"/>
            <a:ext cx="12170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</a:t>
            </a:r>
            <a:b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b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-T4</a:t>
            </a:r>
            <a:b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解析結果</a:t>
            </a:r>
            <a:r>
              <a:rPr lang="en-US" altLang="ja-JP" sz="2000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000" b="1" i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相当塑性</a:t>
            </a:r>
            <a:r>
              <a:rPr lang="en-US" altLang="ja-JP" sz="2000" b="1" i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000" b="1" i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歪み</a:t>
            </a:r>
            <a:r>
              <a:rPr lang="ja-JP" altLang="en-US" sz="2000" b="1" i="1" u="sng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endParaRPr lang="ja-JP" altLang="en-US" sz="2000" kern="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775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ゴム／アルミ合わせ板のねじり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623888"/>
            <a:ext cx="265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相当塑性歪み分布</a:t>
            </a:r>
            <a:endParaRPr lang="ja-JP" altLang="en-US" sz="2400" kern="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1116124"/>
            <a:ext cx="4286995" cy="422108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080120"/>
            <a:ext cx="4344800" cy="425709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59874" y="2872725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16016" y="2700834"/>
            <a:ext cx="1154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7030A0"/>
                </a:solidFill>
              </a:rPr>
              <a:t>F-bar</a:t>
            </a:r>
            <a:br>
              <a:rPr kumimoji="1" lang="en-US" altLang="ja-JP" sz="2000" dirty="0" smtClean="0">
                <a:solidFill>
                  <a:srgbClr val="7030A0"/>
                </a:solidFill>
              </a:rPr>
            </a:br>
            <a:r>
              <a:rPr kumimoji="1" lang="en-US" altLang="ja-JP" sz="2000" dirty="0" smtClean="0">
                <a:solidFill>
                  <a:srgbClr val="7030A0"/>
                </a:solidFill>
              </a:rPr>
              <a:t>ES-FEM</a:t>
            </a:r>
            <a:br>
              <a:rPr kumimoji="1" lang="en-US" altLang="ja-JP" sz="2000" dirty="0" smtClean="0">
                <a:solidFill>
                  <a:srgbClr val="7030A0"/>
                </a:solidFill>
              </a:rPr>
            </a:br>
            <a:r>
              <a:rPr kumimoji="1" lang="en-US" altLang="ja-JP" sz="2000" dirty="0" smtClean="0">
                <a:solidFill>
                  <a:srgbClr val="7030A0"/>
                </a:solidFill>
              </a:rPr>
              <a:t>-T4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9135" y="5380612"/>
            <a:ext cx="758573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大歪み</a:t>
            </a:r>
            <a:r>
              <a:rPr lang="ja-JP" altLang="en-US" sz="2400" dirty="0" smtClean="0"/>
              <a:t>の場合，</a:t>
            </a:r>
            <a:r>
              <a:rPr lang="en-US" altLang="ja-JP" sz="2400" dirty="0" smtClean="0"/>
              <a:t>ABAQUS C3D4H</a:t>
            </a:r>
            <a:r>
              <a:rPr lang="ja-JP" altLang="en-US" sz="2400" dirty="0" smtClean="0"/>
              <a:t>では相当塑性歪みにも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振動が現れるが，</a:t>
            </a:r>
            <a:r>
              <a:rPr lang="en-US" altLang="ja-JP" sz="2400" dirty="0" smtClean="0"/>
              <a:t>F-barES-FEM-T4</a:t>
            </a:r>
            <a:r>
              <a:rPr lang="ja-JP" altLang="en-US" sz="2400" dirty="0" smtClean="0"/>
              <a:t>では滑らかとなる．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3391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ゴム／アルミ合わせ板のねじり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623888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endParaRPr lang="ja-JP" altLang="en-US" sz="2400" kern="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51971" y="5380612"/>
            <a:ext cx="5840060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F-barES-FEM-T4</a:t>
            </a:r>
            <a:r>
              <a:rPr lang="ja-JP" altLang="en-US" sz="2400" dirty="0" smtClean="0"/>
              <a:t>は弾塑性大歪み解析でも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滑らかな歪みおよび応力分布が得られる．</a:t>
            </a:r>
            <a:endParaRPr kumimoji="1" lang="ja-JP" altLang="en-US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1072032"/>
            <a:ext cx="4319169" cy="425216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716016" y="2700834"/>
            <a:ext cx="1154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7030A0"/>
                </a:solidFill>
              </a:rPr>
              <a:t>F-bar</a:t>
            </a:r>
            <a:br>
              <a:rPr kumimoji="1" lang="en-US" altLang="ja-JP" sz="2000" dirty="0" smtClean="0">
                <a:solidFill>
                  <a:srgbClr val="7030A0"/>
                </a:solidFill>
              </a:rPr>
            </a:br>
            <a:r>
              <a:rPr kumimoji="1" lang="en-US" altLang="ja-JP" sz="2000" dirty="0" smtClean="0">
                <a:solidFill>
                  <a:srgbClr val="7030A0"/>
                </a:solidFill>
              </a:rPr>
              <a:t>ES-FEM</a:t>
            </a:r>
            <a:br>
              <a:rPr kumimoji="1" lang="en-US" altLang="ja-JP" sz="2000" dirty="0" smtClean="0">
                <a:solidFill>
                  <a:srgbClr val="7030A0"/>
                </a:solidFill>
              </a:rPr>
            </a:br>
            <a:r>
              <a:rPr kumimoji="1" lang="en-US" altLang="ja-JP" sz="2000" dirty="0" smtClean="0">
                <a:solidFill>
                  <a:srgbClr val="7030A0"/>
                </a:solidFill>
              </a:rPr>
              <a:t>-T4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4" y="1085047"/>
            <a:ext cx="4339785" cy="425216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59874" y="2872725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250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フィラー充填</a:t>
            </a:r>
            <a:r>
              <a:rPr lang="ja-JP" altLang="en-US" sz="3600" dirty="0" smtClean="0"/>
              <a:t>ゴム</a:t>
            </a:r>
            <a:r>
              <a:rPr kumimoji="1" lang="ja-JP" altLang="en-US" sz="3600" dirty="0" smtClean="0"/>
              <a:t>の</a:t>
            </a:r>
            <a:r>
              <a:rPr lang="ja-JP" altLang="en-US" sz="3600" dirty="0" smtClean="0"/>
              <a:t>引張</a:t>
            </a:r>
            <a:r>
              <a:rPr lang="ja-JP" altLang="en-US" sz="3600" dirty="0" smtClean="0">
                <a:solidFill>
                  <a:srgbClr val="C00000"/>
                </a:solidFill>
              </a:rPr>
              <a:t>＋リメッシュ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1×1</m:t>
                    </m:r>
                  </m:oMath>
                </a14:m>
                <a:r>
                  <a:rPr kumimoji="1" lang="en-US" altLang="ja-JP" sz="2800" dirty="0" smtClean="0"/>
                  <a:t> m</a:t>
                </a:r>
                <a:r>
                  <a:rPr kumimoji="1" lang="ja-JP" altLang="en-US" sz="2800" dirty="0" smtClean="0"/>
                  <a:t>の矩形領域内に円形のフィーラーが分散．</a:t>
                </a:r>
                <a:endParaRPr kumimoji="1" lang="en-US" altLang="ja-JP" sz="2800" dirty="0" smtClean="0"/>
              </a:p>
              <a:p>
                <a:r>
                  <a:rPr kumimoji="1" lang="ja-JP" altLang="en-US" sz="2800" dirty="0" smtClean="0"/>
                  <a:t>左辺を完全拘束，右辺を上下拘束して右に強制変位．</a:t>
                </a:r>
                <a:endParaRPr kumimoji="1" lang="en-US" altLang="ja-JP" sz="2800" dirty="0" smtClean="0"/>
              </a:p>
              <a:p>
                <a:r>
                  <a:rPr lang="ja-JP" altLang="en-US" sz="2800" dirty="0" smtClean="0"/>
                  <a:t>マトリックスもフィラーも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r>
                  <a:rPr lang="ja-JP" altLang="en-US" sz="2800" dirty="0" smtClean="0"/>
                  <a:t>の</a:t>
                </a:r>
                <a:r>
                  <a:rPr lang="en-US" altLang="ja-JP" sz="2400" dirty="0" smtClean="0"/>
                  <a:t>neo-Hook</a:t>
                </a:r>
                <a:r>
                  <a:rPr lang="ja-JP" altLang="en-US" sz="2800" dirty="0" smtClean="0"/>
                  <a:t>超弾性体．</a:t>
                </a:r>
                <a:endParaRPr lang="en-US" altLang="ja-JP" sz="2800" dirty="0" smtClean="0"/>
              </a:p>
              <a:p>
                <a:r>
                  <a:rPr kumimoji="1" lang="ja-JP" altLang="en-US" sz="2800" dirty="0" smtClean="0"/>
                  <a:t>フィラーの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</m:oMath>
                </a14:m>
                <a:r>
                  <a:rPr kumimoji="1" lang="ja-JP" altLang="en-US" sz="2800" dirty="0" smtClean="0"/>
                  <a:t>はマトリックスの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</m:oMath>
                </a14:m>
                <a:r>
                  <a:rPr kumimoji="1" lang="ja-JP" altLang="en-US" sz="2800" dirty="0" smtClean="0"/>
                  <a:t>の</a:t>
                </a:r>
                <a:r>
                  <a:rPr kumimoji="1" lang="en-US" altLang="ja-JP" sz="2800" dirty="0" smtClean="0">
                    <a:solidFill>
                      <a:srgbClr val="C00000"/>
                    </a:solidFill>
                  </a:rPr>
                  <a:t>100</a:t>
                </a:r>
                <a:r>
                  <a:rPr kumimoji="1" lang="ja-JP" altLang="en-US" sz="2800" dirty="0" smtClean="0">
                    <a:solidFill>
                      <a:srgbClr val="C00000"/>
                    </a:solidFill>
                  </a:rPr>
                  <a:t>倍</a:t>
                </a:r>
                <a:r>
                  <a:rPr kumimoji="1" lang="ja-JP" altLang="en-US" sz="2800" dirty="0" smtClean="0"/>
                  <a:t>．</a:t>
                </a:r>
                <a:endParaRPr kumimoji="1" lang="en-US" altLang="ja-JP" sz="2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257" t="-2218" r="-52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5" name="a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932" t="6346" r="3932" b="6346"/>
          <a:stretch/>
        </p:blipFill>
        <p:spPr>
          <a:xfrm rot="10800000">
            <a:off x="35496" y="2596381"/>
            <a:ext cx="9039321" cy="324488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6947" y="5920857"/>
            <a:ext cx="8076250" cy="46166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多数回のリメッシュを経ても妥当な</a:t>
            </a:r>
            <a:r>
              <a:rPr kumimoji="1" lang="en-US" altLang="ja-JP" sz="2400" dirty="0" smtClean="0"/>
              <a:t>Mises</a:t>
            </a:r>
            <a:r>
              <a:rPr kumimoji="1" lang="ja-JP" altLang="en-US" sz="2400" dirty="0" smtClean="0"/>
              <a:t>応力が得られている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924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 smtClean="0"/>
              <a:t>弾塑性せん断ネッキング</a:t>
            </a:r>
            <a:r>
              <a:rPr lang="ja-JP" altLang="en-US" sz="3600" dirty="0" smtClean="0">
                <a:solidFill>
                  <a:srgbClr val="C00000"/>
                </a:solidFill>
              </a:rPr>
              <a:t>＋リメッシュ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6" name="shear_neck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07" r="3218"/>
          <a:stretch/>
        </p:blipFill>
        <p:spPr>
          <a:xfrm>
            <a:off x="2699792" y="642196"/>
            <a:ext cx="6408712" cy="573913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8329" y="4617132"/>
            <a:ext cx="2556284" cy="1477328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400" dirty="0" smtClean="0"/>
              <a:t>多数回のリメッシュを経て妥当な相当塑性歪みが得られている．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静的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陰解法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3117" y="671208"/>
            <a:ext cx="26791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ja-JP" altLang="en-US" sz="2400" dirty="0" smtClean="0"/>
              <a:t>アルミ円柱の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kumimoji="1" lang="ja-JP" altLang="en-US" sz="2400" dirty="0" smtClean="0"/>
              <a:t>左端面を固定し，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kumimoji="1" lang="ja-JP" altLang="en-US" sz="2400" dirty="0" smtClean="0"/>
              <a:t>右端面を下方向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kumimoji="1" lang="ja-JP" altLang="en-US" sz="2400" dirty="0" smtClean="0"/>
              <a:t>に</a:t>
            </a:r>
            <a:r>
              <a:rPr lang="ja-JP" altLang="en-US" sz="2400" dirty="0" smtClean="0"/>
              <a:t>強制変位．</a:t>
            </a:r>
            <a:endParaRPr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ja-JP" altLang="en-US" sz="2400" dirty="0" smtClean="0"/>
              <a:t>変形初期は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kumimoji="1" lang="ja-JP" altLang="en-US" sz="2400" dirty="0" smtClean="0"/>
              <a:t>純粋せん断だが，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kumimoji="1" lang="ja-JP" altLang="en-US" sz="2400" dirty="0" smtClean="0"/>
              <a:t>変形後期は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kumimoji="1" lang="ja-JP" altLang="en-US" sz="2400" dirty="0" smtClean="0"/>
              <a:t>引張が主となる．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ja-JP" altLang="en-US" sz="2400" dirty="0"/>
              <a:t>最終的に</a:t>
            </a:r>
            <a:r>
              <a:rPr lang="ja-JP" altLang="en-US" sz="2400" dirty="0" smtClean="0"/>
              <a:t>は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ネッキング発生．</a:t>
            </a:r>
            <a:endParaRPr kumimoji="1" lang="ja-JP" altLang="en-US" sz="2400" dirty="0"/>
          </a:p>
        </p:txBody>
      </p:sp>
      <p:sp>
        <p:nvSpPr>
          <p:cNvPr id="10" name="正方形/長方形 9"/>
          <p:cNvSpPr/>
          <p:nvPr/>
        </p:nvSpPr>
        <p:spPr>
          <a:xfrm>
            <a:off x="5704574" y="3284984"/>
            <a:ext cx="228780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ja-JP" altLang="en-US" dirty="0"/>
              <a:t>最終的なネック部</a:t>
            </a:r>
            <a:r>
              <a:rPr lang="ja-JP" altLang="en-US" dirty="0" smtClean="0"/>
              <a:t>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公称</a:t>
            </a:r>
            <a:r>
              <a:rPr lang="ja-JP" altLang="en-US" dirty="0"/>
              <a:t>歪みは</a:t>
            </a:r>
            <a:r>
              <a:rPr lang="en-US" altLang="ja-JP" dirty="0"/>
              <a:t>7000</a:t>
            </a:r>
            <a:r>
              <a:rPr lang="en-US" altLang="ja-JP" dirty="0" smtClean="0"/>
              <a:t>%</a:t>
            </a:r>
            <a:r>
              <a:rPr lang="ja-JP" altLang="en-US" dirty="0" smtClean="0"/>
              <a:t>超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666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20316" r="26375" b="22556"/>
          <a:stretch/>
        </p:blipFill>
        <p:spPr>
          <a:xfrm rot="10800000">
            <a:off x="5327774" y="2024844"/>
            <a:ext cx="2844626" cy="245070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0234" r="22831" b="22556"/>
          <a:stretch/>
        </p:blipFill>
        <p:spPr>
          <a:xfrm>
            <a:off x="1115616" y="1664804"/>
            <a:ext cx="3104222" cy="30285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6028"/>
            <a:ext cx="9144000" cy="620712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ゴム</a:t>
            </a:r>
            <a:r>
              <a:rPr lang="en-US" altLang="ja-JP" dirty="0" smtClean="0"/>
              <a:t>/</a:t>
            </a:r>
            <a:r>
              <a:rPr lang="ja-JP" altLang="en-US" dirty="0" smtClean="0"/>
              <a:t>鉄複合材ウサギ</a:t>
            </a:r>
            <a:r>
              <a:rPr kumimoji="1" lang="ja-JP" altLang="en-US" dirty="0" smtClean="0"/>
              <a:t>の</a:t>
            </a:r>
            <a:r>
              <a:rPr lang="ja-JP" altLang="en-US" dirty="0" smtClean="0"/>
              <a:t>動的変形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4617132"/>
            <a:ext cx="8892479" cy="1791516"/>
          </a:xfrm>
        </p:spPr>
        <p:txBody>
          <a:bodyPr/>
          <a:lstStyle/>
          <a:p>
            <a:r>
              <a:rPr lang="ja-JP" altLang="en-US" sz="2400" dirty="0" smtClean="0"/>
              <a:t>足を完全拘束したウサギ．</a:t>
            </a:r>
            <a:endParaRPr lang="en-US" altLang="ja-JP" sz="2400" dirty="0" smtClean="0"/>
          </a:p>
          <a:p>
            <a:r>
              <a:rPr lang="ja-JP" altLang="en-US" sz="2400" dirty="0" smtClean="0"/>
              <a:t>両耳にそれぞれ一様な初速度を与える．</a:t>
            </a:r>
            <a:endParaRPr kumimoji="1" lang="en-US" altLang="ja-JP" sz="2400" dirty="0" smtClean="0"/>
          </a:p>
          <a:p>
            <a:r>
              <a:rPr lang="ja-JP" altLang="en-US" sz="2400" dirty="0"/>
              <a:t>六面体メッシュを使用できない複雑</a:t>
            </a:r>
            <a:r>
              <a:rPr lang="ja-JP" altLang="en-US" sz="2400" dirty="0" smtClean="0"/>
              <a:t>形状．</a:t>
            </a:r>
            <a:endParaRPr lang="en-US" altLang="ja-JP" sz="2400" dirty="0" smtClean="0"/>
          </a:p>
          <a:p>
            <a:r>
              <a:rPr lang="ja-JP" altLang="en-US" sz="2400" dirty="0"/>
              <a:t>陽</a:t>
            </a:r>
            <a:r>
              <a:rPr lang="ja-JP" altLang="en-US" sz="2400" dirty="0" smtClean="0"/>
              <a:t>解法なのでハイブリッド要素</a:t>
            </a:r>
            <a:r>
              <a:rPr lang="en-US" altLang="ja-JP" sz="2400" dirty="0" smtClean="0"/>
              <a:t>(ABAQUS C3D4H</a:t>
            </a:r>
            <a:r>
              <a:rPr lang="ja-JP" altLang="en-US" sz="2400" dirty="0" smtClean="0"/>
              <a:t>など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は使用不可．</a:t>
            </a:r>
            <a:endParaRPr lang="en-US" altLang="ja-JP" sz="2400" dirty="0"/>
          </a:p>
          <a:p>
            <a:endParaRPr kumimoji="1"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1619672" y="4543625"/>
            <a:ext cx="1836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03768" y="4113076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完全拘束</a:t>
            </a:r>
            <a:endParaRPr kumimoji="1" lang="ja-JP" altLang="en-US" dirty="0"/>
          </a:p>
        </p:txBody>
      </p:sp>
      <p:cxnSp>
        <p:nvCxnSpPr>
          <p:cNvPr id="12" name="直線コネクタ 11"/>
          <p:cNvCxnSpPr>
            <a:stCxn id="10" idx="3"/>
          </p:cNvCxnSpPr>
          <p:nvPr/>
        </p:nvCxnSpPr>
        <p:spPr>
          <a:xfrm>
            <a:off x="1219892" y="4297742"/>
            <a:ext cx="399780" cy="22960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下矢印 14"/>
          <p:cNvSpPr/>
          <p:nvPr/>
        </p:nvSpPr>
        <p:spPr>
          <a:xfrm>
            <a:off x="6413889" y="3032956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/>
          <p:cNvSpPr/>
          <p:nvPr/>
        </p:nvSpPr>
        <p:spPr>
          <a:xfrm rot="16200000">
            <a:off x="6033004" y="2220591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3306538" y="653650"/>
                <a:ext cx="288031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ja-JP" altLang="en-US" b="1" u="sng" dirty="0" smtClean="0">
                    <a:solidFill>
                      <a:srgbClr val="008000"/>
                    </a:solidFill>
                  </a:rPr>
                  <a:t>その他</a:t>
                </a:r>
                <a:r>
                  <a:rPr lang="ja-JP" altLang="en-US" b="1" dirty="0" smtClean="0">
                    <a:solidFill>
                      <a:srgbClr val="008000"/>
                    </a:solidFill>
                  </a:rPr>
                  <a:t> ・・・ </a:t>
                </a:r>
                <a:r>
                  <a:rPr lang="ja-JP" altLang="en-US" dirty="0" smtClean="0">
                    <a:solidFill>
                      <a:srgbClr val="008000"/>
                    </a:solidFill>
                  </a:rPr>
                  <a:t>ゴム</a:t>
                </a:r>
                <a:r>
                  <a:rPr lang="ja-JP" altLang="en-US" dirty="0">
                    <a:solidFill>
                      <a:srgbClr val="008000"/>
                    </a:solidFill>
                  </a:rPr>
                  <a:t>材料</a:t>
                </a:r>
                <a:endParaRPr lang="en-US" altLang="ja-JP" dirty="0">
                  <a:solidFill>
                    <a:srgbClr val="008000"/>
                  </a:solidFill>
                </a:endParaRPr>
              </a:p>
              <a:p>
                <a:pPr marL="0" indent="0">
                  <a:buNone/>
                </a:pPr>
                <a:r>
                  <a:rPr lang="ja-JP" altLang="en-US" dirty="0">
                    <a:solidFill>
                      <a:srgbClr val="008000"/>
                    </a:solidFill>
                  </a:rPr>
                  <a:t>初期</a:t>
                </a:r>
                <a:r>
                  <a:rPr lang="ja-JP" altLang="en-US" dirty="0" smtClean="0">
                    <a:solidFill>
                      <a:srgbClr val="008000"/>
                    </a:solidFill>
                  </a:rPr>
                  <a:t>ヤング率</a:t>
                </a:r>
                <a:r>
                  <a:rPr lang="en-US" altLang="ja-JP" dirty="0" smtClean="0">
                    <a:solidFill>
                      <a:srgbClr val="008000"/>
                    </a:solidFill>
                  </a:rPr>
                  <a:t>: 6.0MPa</a:t>
                </a:r>
                <a:endParaRPr lang="en-US" altLang="ja-JP" dirty="0">
                  <a:solidFill>
                    <a:srgbClr val="008000"/>
                  </a:solidFill>
                </a:endParaRPr>
              </a:p>
              <a:p>
                <a:pPr marL="0" indent="0">
                  <a:buNone/>
                </a:pPr>
                <a:r>
                  <a:rPr lang="ja-JP" altLang="en-US" dirty="0" smtClean="0">
                    <a:solidFill>
                      <a:srgbClr val="008000"/>
                    </a:solidFill>
                  </a:rPr>
                  <a:t>初期ポアソン比</a:t>
                </a:r>
                <a:r>
                  <a:rPr lang="en-US" altLang="ja-JP" dirty="0" smtClean="0">
                    <a:solidFill>
                      <a:srgbClr val="008000"/>
                    </a:solidFill>
                  </a:rPr>
                  <a:t>: 0.49</a:t>
                </a:r>
                <a:endParaRPr lang="en-US" altLang="ja-JP" dirty="0">
                  <a:solidFill>
                    <a:srgbClr val="008000"/>
                  </a:solidFill>
                </a:endParaRPr>
              </a:p>
              <a:p>
                <a:r>
                  <a:rPr lang="ja-JP" altLang="en-US" dirty="0">
                    <a:solidFill>
                      <a:srgbClr val="008000"/>
                    </a:solidFill>
                  </a:rPr>
                  <a:t>密度</a:t>
                </a:r>
                <a:r>
                  <a:rPr lang="en-US" altLang="ja-JP" dirty="0" smtClean="0">
                    <a:solidFill>
                      <a:srgbClr val="008000"/>
                    </a:solidFill>
                  </a:rPr>
                  <a:t>: 920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ja-JP" dirty="0" smtClean="0">
                  <a:solidFill>
                    <a:srgbClr val="008000"/>
                  </a:solidFill>
                </a:endParaRPr>
              </a:p>
              <a:p>
                <a:r>
                  <a:rPr lang="ja-JP" altLang="en-US" dirty="0" smtClean="0">
                    <a:solidFill>
                      <a:srgbClr val="008000"/>
                    </a:solidFill>
                  </a:rPr>
                  <a:t>平滑化</a:t>
                </a:r>
                <a:r>
                  <a:rPr lang="en-US" altLang="ja-JP" dirty="0" smtClean="0">
                    <a:solidFill>
                      <a:srgbClr val="008000"/>
                    </a:solidFill>
                  </a:rPr>
                  <a:t>: 1</a:t>
                </a:r>
                <a:r>
                  <a:rPr lang="ja-JP" altLang="en-US" dirty="0" smtClean="0">
                    <a:solidFill>
                      <a:srgbClr val="008000"/>
                    </a:solidFill>
                  </a:rPr>
                  <a:t>回</a:t>
                </a:r>
                <a:endParaRPr lang="ja-JP" altLang="en-US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538" y="653650"/>
                <a:ext cx="2880319" cy="1477328"/>
              </a:xfrm>
              <a:prstGeom prst="rect">
                <a:avLst/>
              </a:prstGeom>
              <a:blipFill>
                <a:blip r:embed="rId5"/>
                <a:stretch>
                  <a:fillRect l="-1691" t="-2881" b="-57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107504" y="651145"/>
                <a:ext cx="298833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ja-JP" altLang="en-US" b="1" u="sng" dirty="0" smtClean="0"/>
                  <a:t>耳</a:t>
                </a:r>
                <a:r>
                  <a:rPr lang="ja-JP" altLang="en-US" dirty="0"/>
                  <a:t> </a:t>
                </a:r>
                <a:r>
                  <a:rPr lang="ja-JP" altLang="en-US" dirty="0" smtClean="0"/>
                  <a:t>・・・ 鉄鋼</a:t>
                </a:r>
                <a:r>
                  <a:rPr lang="ja-JP" altLang="en-US" dirty="0"/>
                  <a:t>材料</a:t>
                </a:r>
                <a:endParaRPr lang="en-US" altLang="ja-JP" dirty="0"/>
              </a:p>
              <a:p>
                <a:pPr marL="0" indent="0">
                  <a:buNone/>
                </a:pPr>
                <a:r>
                  <a:rPr lang="ja-JP" altLang="en-US" dirty="0" smtClean="0"/>
                  <a:t>初期ヤング率</a:t>
                </a:r>
                <a:r>
                  <a:rPr lang="en-US" altLang="ja-JP" dirty="0" smtClean="0"/>
                  <a:t>:</a:t>
                </a:r>
                <a:r>
                  <a:rPr lang="ja-JP" altLang="en-US" dirty="0"/>
                  <a:t> </a:t>
                </a:r>
                <a:r>
                  <a:rPr lang="en-US" altLang="ja-JP" dirty="0" smtClean="0"/>
                  <a:t>200 </a:t>
                </a:r>
                <a:r>
                  <a:rPr lang="en-US" altLang="ja-JP" dirty="0" err="1" smtClean="0"/>
                  <a:t>GPa</a:t>
                </a:r>
                <a:endParaRPr lang="en-US" altLang="ja-JP" dirty="0"/>
              </a:p>
              <a:p>
                <a:pPr marL="0" indent="0">
                  <a:buNone/>
                </a:pPr>
                <a:r>
                  <a:rPr lang="ja-JP" altLang="en-US" dirty="0" smtClean="0"/>
                  <a:t>初期ポアソン比</a:t>
                </a:r>
                <a:r>
                  <a:rPr lang="en-US" altLang="ja-JP" dirty="0" smtClean="0"/>
                  <a:t>: 0.3</a:t>
                </a:r>
                <a:endParaRPr lang="en-US" altLang="ja-JP" dirty="0"/>
              </a:p>
              <a:p>
                <a:r>
                  <a:rPr kumimoji="1" lang="ja-JP" altLang="en-US" dirty="0" smtClean="0"/>
                  <a:t>密度</a:t>
                </a:r>
                <a:r>
                  <a:rPr kumimoji="1" lang="en-US" altLang="ja-JP" dirty="0" smtClean="0"/>
                  <a:t>: 7800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kg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1" lang="en-US" altLang="ja-JP" dirty="0" smtClean="0"/>
              </a:p>
              <a:p>
                <a:r>
                  <a:rPr lang="ja-JP" altLang="en-US" dirty="0" smtClean="0"/>
                  <a:t>平滑化</a:t>
                </a:r>
                <a:r>
                  <a:rPr lang="en-US" altLang="ja-JP" dirty="0" smtClean="0"/>
                  <a:t>: 0</a:t>
                </a:r>
                <a:r>
                  <a:rPr lang="ja-JP" altLang="en-US" dirty="0" smtClean="0"/>
                  <a:t>回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651145"/>
                <a:ext cx="2988331" cy="1477328"/>
              </a:xfrm>
              <a:prstGeom prst="rect">
                <a:avLst/>
              </a:prstGeom>
              <a:blipFill>
                <a:blip r:embed="rId6"/>
                <a:stretch>
                  <a:fillRect l="-1837" t="-3306" b="-6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コネクタ 19"/>
          <p:cNvCxnSpPr/>
          <p:nvPr/>
        </p:nvCxnSpPr>
        <p:spPr>
          <a:xfrm flipH="1">
            <a:off x="3095839" y="2048955"/>
            <a:ext cx="863782" cy="103142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1619672" y="1876655"/>
            <a:ext cx="72008" cy="25872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1619672" y="1876655"/>
            <a:ext cx="821726" cy="25872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7462264" y="1794011"/>
            <a:ext cx="1274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400" dirty="0" smtClean="0">
                <a:solidFill>
                  <a:srgbClr val="FF0000"/>
                </a:solidFill>
              </a:rPr>
              <a:t>初速度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23" name="直線コネクタ 22"/>
          <p:cNvCxnSpPr>
            <a:stCxn id="22" idx="1"/>
          </p:cNvCxnSpPr>
          <p:nvPr/>
        </p:nvCxnSpPr>
        <p:spPr>
          <a:xfrm flipH="1">
            <a:off x="6397556" y="2024844"/>
            <a:ext cx="1064708" cy="52068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22" idx="1"/>
          </p:cNvCxnSpPr>
          <p:nvPr/>
        </p:nvCxnSpPr>
        <p:spPr>
          <a:xfrm flipH="1">
            <a:off x="6629050" y="2024844"/>
            <a:ext cx="833214" cy="1244513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動的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陽解法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86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ゴム</a:t>
            </a:r>
            <a:r>
              <a:rPr lang="en-US" altLang="ja-JP" dirty="0"/>
              <a:t>/</a:t>
            </a:r>
            <a:r>
              <a:rPr lang="ja-JP" altLang="en-US" dirty="0"/>
              <a:t>鉄複合材ウサギの動的変形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pic>
        <p:nvPicPr>
          <p:cNvPr id="7" name="bunn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172" t="12574" r="16255"/>
          <a:stretch/>
        </p:blipFill>
        <p:spPr>
          <a:xfrm>
            <a:off x="1799692" y="633742"/>
            <a:ext cx="5904656" cy="4847486"/>
          </a:xfrm>
        </p:spPr>
      </p:pic>
      <p:sp>
        <p:nvSpPr>
          <p:cNvPr id="8" name="正方形/長方形 7"/>
          <p:cNvSpPr/>
          <p:nvPr/>
        </p:nvSpPr>
        <p:spPr>
          <a:xfrm>
            <a:off x="1799692" y="2636912"/>
            <a:ext cx="297829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/>
              <a:t> ABAQUS/Explicit C3D4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752020" y="2636912"/>
            <a:ext cx="30457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FF"/>
                </a:solidFill>
              </a:rPr>
              <a:t>Selective</a:t>
            </a:r>
            <a:r>
              <a:rPr lang="ja-JP" altLang="en-US" dirty="0">
                <a:solidFill>
                  <a:srgbClr val="FF00FF"/>
                </a:solidFill>
              </a:rPr>
              <a:t> </a:t>
            </a:r>
            <a:r>
              <a:rPr lang="en-US" altLang="ja-JP" dirty="0" smtClean="0">
                <a:solidFill>
                  <a:srgbClr val="FF00FF"/>
                </a:solidFill>
              </a:rPr>
              <a:t>ES/NS-FEM</a:t>
            </a:r>
            <a:endParaRPr lang="en-US" altLang="ja-JP" dirty="0">
              <a:solidFill>
                <a:srgbClr val="FF00FF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706222" y="5181012"/>
            <a:ext cx="304461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7030A0"/>
                </a:solidFill>
              </a:rPr>
              <a:t>F-</a:t>
            </a:r>
            <a:r>
              <a:rPr lang="en-US" altLang="ja-JP" dirty="0" err="1" smtClean="0">
                <a:solidFill>
                  <a:srgbClr val="7030A0"/>
                </a:solidFill>
              </a:rPr>
              <a:t>barES</a:t>
            </a:r>
            <a:r>
              <a:rPr lang="en-US" altLang="ja-JP" dirty="0" smtClean="0">
                <a:solidFill>
                  <a:srgbClr val="7030A0"/>
                </a:solidFill>
              </a:rPr>
              <a:t>-FEM</a:t>
            </a:r>
            <a:endParaRPr lang="en-US" altLang="ja-JP" dirty="0">
              <a:solidFill>
                <a:srgbClr val="7030A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750837" y="5183904"/>
            <a:ext cx="304698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CC"/>
                </a:solidFill>
              </a:rPr>
              <a:t>NS-FEM</a:t>
            </a:r>
            <a:endParaRPr lang="en-US" altLang="ja-JP" dirty="0">
              <a:solidFill>
                <a:srgbClr val="0000CC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7504" y="5504178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 smtClean="0"/>
              <a:t>ABAQUS/Explicit C3D4</a:t>
            </a:r>
            <a:r>
              <a:rPr lang="ja-JP" altLang="en-US" sz="2400" dirty="0" smtClean="0"/>
              <a:t>はロッキングも圧力振動も起こしている．</a:t>
            </a:r>
            <a:endParaRPr lang="en-US" altLang="ja-JP" sz="2400" dirty="0" smtClean="0"/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ja-JP" sz="2400" dirty="0" smtClean="0">
                <a:solidFill>
                  <a:srgbClr val="7030A0"/>
                </a:solidFill>
              </a:rPr>
              <a:t>F-</a:t>
            </a:r>
            <a:r>
              <a:rPr lang="en-US" altLang="ja-JP" sz="2400" dirty="0" err="1" smtClean="0">
                <a:solidFill>
                  <a:srgbClr val="7030A0"/>
                </a:solidFill>
              </a:rPr>
              <a:t>barES</a:t>
            </a:r>
            <a:r>
              <a:rPr lang="en-US" altLang="ja-JP" sz="2400" dirty="0" smtClean="0">
                <a:solidFill>
                  <a:srgbClr val="7030A0"/>
                </a:solidFill>
              </a:rPr>
              <a:t>-FEM</a:t>
            </a:r>
            <a:r>
              <a:rPr lang="ja-JP" altLang="en-US" sz="2400" dirty="0" smtClean="0"/>
              <a:t>のみ妥当なロッキングフリーかつ圧力振動無し．</a:t>
            </a:r>
            <a:endParaRPr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408" y="666136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変形と</a:t>
            </a: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圧力符号の</a:t>
            </a: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時刻歴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動的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陽解法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913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71" y="944724"/>
            <a:ext cx="4853717" cy="497717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6028"/>
            <a:ext cx="9144000" cy="620712"/>
          </a:xfrm>
        </p:spPr>
        <p:txBody>
          <a:bodyPr>
            <a:normAutofit/>
          </a:bodyPr>
          <a:lstStyle/>
          <a:p>
            <a:r>
              <a:rPr lang="ja-JP" altLang="en-US" dirty="0"/>
              <a:t>ゴム</a:t>
            </a:r>
            <a:r>
              <a:rPr lang="en-US" altLang="ja-JP" dirty="0"/>
              <a:t>/</a:t>
            </a:r>
            <a:r>
              <a:rPr lang="ja-JP" altLang="en-US" dirty="0"/>
              <a:t>鉄</a:t>
            </a:r>
            <a:r>
              <a:rPr lang="ja-JP" altLang="en-US" dirty="0" smtClean="0"/>
              <a:t>複合材</a:t>
            </a:r>
            <a:r>
              <a:rPr lang="ja-JP" altLang="en-US" dirty="0"/>
              <a:t>円柱</a:t>
            </a:r>
            <a:r>
              <a:rPr lang="ja-JP" altLang="en-US" dirty="0" smtClean="0"/>
              <a:t>のモード解析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143508" y="3032956"/>
            <a:ext cx="4841695" cy="3168352"/>
          </a:xfrm>
        </p:spPr>
        <p:txBody>
          <a:bodyPr/>
          <a:lstStyle/>
          <a:p>
            <a:pPr marL="0" indent="0">
              <a:buNone/>
            </a:pPr>
            <a:endParaRPr lang="en-US" altLang="ja-JP" sz="2400" dirty="0" smtClean="0"/>
          </a:p>
          <a:p>
            <a:r>
              <a:rPr lang="ja-JP" altLang="en-US" sz="2400" dirty="0" smtClean="0"/>
              <a:t>材料は</a:t>
            </a:r>
            <a:r>
              <a:rPr lang="ja-JP" altLang="en-US" sz="2800" dirty="0" smtClean="0">
                <a:solidFill>
                  <a:srgbClr val="FF0000"/>
                </a:solidFill>
              </a:rPr>
              <a:t>線形弾性モデル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r>
              <a:rPr lang="ja-JP" altLang="en-US" sz="2400" dirty="0"/>
              <a:t>底を完全</a:t>
            </a:r>
            <a:r>
              <a:rPr lang="ja-JP" altLang="en-US" sz="2400" dirty="0" smtClean="0"/>
              <a:t>拘束した円柱の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1/4</a:t>
            </a:r>
            <a:r>
              <a:rPr lang="ja-JP" altLang="en-US" sz="2400" dirty="0" smtClean="0"/>
              <a:t>モデルのモード解析</a:t>
            </a:r>
            <a:endParaRPr lang="en-US" altLang="ja-JP" sz="2400" dirty="0" smtClean="0"/>
          </a:p>
          <a:p>
            <a:r>
              <a:rPr lang="ja-JP" altLang="en-US" sz="2400" dirty="0" smtClean="0"/>
              <a:t>ただし、ねじり</a:t>
            </a:r>
            <a:r>
              <a:rPr lang="ja-JP" altLang="en-US" sz="2400" dirty="0"/>
              <a:t>・</a:t>
            </a:r>
            <a:r>
              <a:rPr lang="ja-JP" altLang="en-US" sz="2400" dirty="0" smtClean="0"/>
              <a:t>曲げのモードは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現れない</a:t>
            </a:r>
            <a:endParaRPr lang="en-US" altLang="ja-JP" sz="24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63629" y="1412776"/>
            <a:ext cx="24842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000" u="sng" dirty="0" smtClean="0"/>
              <a:t>下段</a:t>
            </a:r>
            <a:r>
              <a:rPr lang="ja-JP" altLang="en-US" sz="2000" dirty="0" smtClean="0"/>
              <a:t> </a:t>
            </a:r>
            <a:r>
              <a:rPr lang="ja-JP" altLang="en-US" sz="2000" dirty="0"/>
              <a:t>ゴム材料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ヤング率</a:t>
            </a:r>
            <a:r>
              <a:rPr lang="en-US" altLang="ja-JP" sz="2000" dirty="0" smtClean="0"/>
              <a:t>: 6.0 MPa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ポアソン比</a:t>
            </a:r>
            <a:r>
              <a:rPr lang="en-US" altLang="ja-JP" sz="2000" dirty="0" smtClean="0"/>
              <a:t>: 0.499</a:t>
            </a:r>
            <a:endParaRPr lang="en-US" altLang="ja-JP" sz="2000" dirty="0"/>
          </a:p>
          <a:p>
            <a:r>
              <a:rPr lang="ja-JP" altLang="en-US" sz="2000" dirty="0"/>
              <a:t>密度</a:t>
            </a:r>
            <a:r>
              <a:rPr lang="en-US" altLang="ja-JP" sz="2000" dirty="0" smtClean="0"/>
              <a:t>: 920 kg/m^3</a:t>
            </a:r>
          </a:p>
          <a:p>
            <a:r>
              <a:rPr lang="ja-JP" altLang="en-US" sz="2000" dirty="0" smtClean="0"/>
              <a:t>平滑化</a:t>
            </a:r>
            <a:r>
              <a:rPr lang="en-US" altLang="ja-JP" sz="2000" dirty="0" smtClean="0"/>
              <a:t>: </a:t>
            </a:r>
            <a:r>
              <a:rPr lang="en-US" altLang="ja-JP" sz="2000" dirty="0"/>
              <a:t>2</a:t>
            </a:r>
            <a:r>
              <a:rPr lang="ja-JP" altLang="en-US" sz="2000" dirty="0" smtClean="0"/>
              <a:t>回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0079" y="1412776"/>
            <a:ext cx="24842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000" u="sng" dirty="0" smtClean="0"/>
              <a:t>上段</a:t>
            </a:r>
            <a:r>
              <a:rPr lang="ja-JP" altLang="en-US" sz="2000" dirty="0"/>
              <a:t>　</a:t>
            </a:r>
            <a:r>
              <a:rPr lang="ja-JP" altLang="en-US" sz="2000" dirty="0" smtClean="0"/>
              <a:t>鉄鋼</a:t>
            </a:r>
            <a:r>
              <a:rPr lang="ja-JP" altLang="en-US" sz="2000" dirty="0"/>
              <a:t>材料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ヤング率</a:t>
            </a:r>
            <a:r>
              <a:rPr lang="en-US" altLang="ja-JP" sz="2000" dirty="0" smtClean="0"/>
              <a:t>: 200 </a:t>
            </a:r>
            <a:r>
              <a:rPr lang="en-US" altLang="ja-JP" sz="2000" dirty="0" err="1" smtClean="0"/>
              <a:t>GPa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ポアソン比</a:t>
            </a:r>
            <a:r>
              <a:rPr lang="en-US" altLang="ja-JP" sz="2000" dirty="0" smtClean="0"/>
              <a:t>: 0.3</a:t>
            </a:r>
            <a:endParaRPr lang="en-US" altLang="ja-JP" sz="2000" dirty="0"/>
          </a:p>
          <a:p>
            <a:r>
              <a:rPr kumimoji="1" lang="ja-JP" altLang="en-US" sz="2000" dirty="0" smtClean="0"/>
              <a:t>密度</a:t>
            </a:r>
            <a:r>
              <a:rPr kumimoji="1" lang="en-US" altLang="ja-JP" sz="2000" dirty="0" smtClean="0"/>
              <a:t>: 7800 kg/m^3</a:t>
            </a:r>
          </a:p>
          <a:p>
            <a:r>
              <a:rPr lang="ja-JP" altLang="en-US" sz="2000" dirty="0" smtClean="0"/>
              <a:t>平滑化</a:t>
            </a:r>
            <a:r>
              <a:rPr lang="en-US" altLang="ja-JP" sz="2000" dirty="0" smtClean="0"/>
              <a:t>: 0</a:t>
            </a:r>
            <a:r>
              <a:rPr lang="ja-JP" altLang="en-US" sz="2000" dirty="0" smtClean="0"/>
              <a:t>回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640452" y="4905164"/>
            <a:ext cx="38311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 smtClean="0"/>
              <a:t>0.499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固有値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46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/>
          <a:stretch/>
        </p:blipFill>
        <p:spPr>
          <a:xfrm>
            <a:off x="575556" y="656692"/>
            <a:ext cx="7740606" cy="475252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ゴム</a:t>
            </a:r>
            <a:r>
              <a:rPr lang="en-US" altLang="ja-JP" dirty="0"/>
              <a:t>/</a:t>
            </a:r>
            <a:r>
              <a:rPr lang="ja-JP" altLang="en-US" dirty="0"/>
              <a:t>鉄複合材円柱のモード解析</a:t>
            </a:r>
            <a:endParaRPr kumimoji="1" lang="ja-JP" altLang="en-US" dirty="0"/>
          </a:p>
        </p:txBody>
      </p:sp>
      <p:sp>
        <p:nvSpPr>
          <p:cNvPr id="15" name="コンテンツ プレースホルダー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3600" dirty="0"/>
          </a:p>
          <a:p>
            <a:r>
              <a:rPr lang="en-US" altLang="ja-JP" sz="2800" dirty="0"/>
              <a:t>NS-FEM</a:t>
            </a:r>
            <a:r>
              <a:rPr lang="ja-JP" altLang="en-US" sz="2800" dirty="0" smtClean="0"/>
              <a:t>は柔らか過ぎて固有</a:t>
            </a:r>
            <a:r>
              <a:rPr lang="ja-JP" altLang="en-US" sz="2800" dirty="0"/>
              <a:t>振動数の精度が</a:t>
            </a:r>
            <a:r>
              <a:rPr lang="ja-JP" altLang="en-US" sz="2800" dirty="0" smtClean="0"/>
              <a:t>低い．</a:t>
            </a:r>
            <a:endParaRPr lang="ja-JP" altLang="en-US" sz="2800" dirty="0"/>
          </a:p>
          <a:p>
            <a:r>
              <a:rPr lang="en-US" altLang="ja-JP" sz="2800" dirty="0" smtClean="0"/>
              <a:t>S</a:t>
            </a:r>
            <a:r>
              <a:rPr lang="en-US" altLang="ja-JP" sz="2400" dirty="0" smtClean="0"/>
              <a:t>elective</a:t>
            </a:r>
            <a:r>
              <a:rPr lang="en-US" altLang="ja-JP" sz="2800" dirty="0" smtClean="0"/>
              <a:t> ES/NS-FEM</a:t>
            </a:r>
            <a:r>
              <a:rPr lang="ja-JP" altLang="en-US" sz="2800" dirty="0" smtClean="0"/>
              <a:t>と</a:t>
            </a:r>
            <a:r>
              <a:rPr lang="en-US" altLang="ja-JP" sz="2800" dirty="0" smtClean="0"/>
              <a:t>F-</a:t>
            </a:r>
            <a:r>
              <a:rPr lang="en-US" altLang="ja-JP" sz="2800" dirty="0" err="1" smtClean="0"/>
              <a:t>barES</a:t>
            </a:r>
            <a:r>
              <a:rPr lang="en-US" altLang="ja-JP" sz="2800" dirty="0" smtClean="0"/>
              <a:t>-FEM</a:t>
            </a:r>
            <a:r>
              <a:rPr lang="ja-JP" altLang="en-US" sz="2800" dirty="0" smtClean="0"/>
              <a:t>は参照</a:t>
            </a:r>
            <a:r>
              <a:rPr lang="ja-JP" altLang="en-US" sz="2800" dirty="0"/>
              <a:t>解に</a:t>
            </a:r>
            <a:r>
              <a:rPr lang="ja-JP" altLang="en-US" sz="2800" dirty="0" smtClean="0"/>
              <a:t>一致．</a:t>
            </a:r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9692" y="47518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4842030" y="1060795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7523551" y="2276872"/>
            <a:ext cx="16209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C3D8(</a:t>
            </a:r>
            <a:r>
              <a:rPr lang="ja-JP" altLang="en-US" dirty="0" smtClean="0"/>
              <a:t>参照解</a:t>
            </a:r>
            <a:r>
              <a:rPr lang="en-US" altLang="ja-JP" dirty="0" smtClean="0"/>
              <a:t>)</a:t>
            </a:r>
            <a:br>
              <a:rPr lang="en-US" altLang="ja-JP" dirty="0" smtClean="0"/>
            </a:br>
            <a:r>
              <a:rPr lang="en-US" altLang="ja-JP" dirty="0" smtClean="0"/>
              <a:t> 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>
                <a:solidFill>
                  <a:srgbClr val="00B050"/>
                </a:solidFill>
              </a:rPr>
              <a:t>ES/NS-FEM</a:t>
            </a:r>
          </a:p>
          <a:p>
            <a:pPr algn="ctr"/>
            <a:r>
              <a:rPr lang="en-US" altLang="ja-JP" dirty="0" smtClean="0">
                <a:solidFill>
                  <a:srgbClr val="0070C0"/>
                </a:solidFill>
              </a:rPr>
              <a:t>F-</a:t>
            </a:r>
            <a:r>
              <a:rPr lang="en-US" altLang="ja-JP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dirty="0" smtClean="0">
                <a:solidFill>
                  <a:srgbClr val="0070C0"/>
                </a:solidFill>
              </a:rPr>
              <a:t>-FEM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固有値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620" y="656692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固有</a:t>
            </a: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振動数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928876" y="145524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C3D4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43684" y="390940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NS-FEM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749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ja-JP" altLang="en-US" dirty="0"/>
              <a:t>ゴム</a:t>
            </a:r>
            <a:r>
              <a:rPr lang="en-US" altLang="ja-JP" dirty="0"/>
              <a:t>/</a:t>
            </a:r>
            <a:r>
              <a:rPr lang="ja-JP" altLang="en-US" dirty="0"/>
              <a:t>鉄複合材円柱のモード解析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17344" y="2642286"/>
            <a:ext cx="2520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200" dirty="0" smtClean="0"/>
              <a:t>ABAQUS</a:t>
            </a:r>
            <a:r>
              <a:rPr lang="ja-JP" altLang="en-US" sz="2200" dirty="0" smtClean="0"/>
              <a:t> </a:t>
            </a:r>
            <a:r>
              <a:rPr lang="en-US" altLang="ja-JP" sz="2200" dirty="0" smtClean="0"/>
              <a:t>C3D8</a:t>
            </a:r>
          </a:p>
          <a:p>
            <a:pPr marL="0" indent="0" algn="ctr">
              <a:buNone/>
            </a:pPr>
            <a:r>
              <a:rPr lang="en-US" altLang="ja-JP" sz="2200" dirty="0" smtClean="0"/>
              <a:t>(</a:t>
            </a:r>
            <a:r>
              <a:rPr lang="ja-JP" altLang="en-US" sz="2200" dirty="0" smtClean="0"/>
              <a:t>参照解</a:t>
            </a:r>
            <a:r>
              <a:rPr lang="en-US" altLang="ja-JP" sz="2200" dirty="0" smtClean="0"/>
              <a:t>)</a:t>
            </a:r>
            <a:endParaRPr lang="ja-JP" altLang="en-US" sz="2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17344" y="5211031"/>
            <a:ext cx="2321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7030A0"/>
                </a:solidFill>
              </a:rPr>
              <a:t>F-</a:t>
            </a:r>
            <a:r>
              <a:rPr lang="en-US" altLang="ja-JP" sz="2000" dirty="0" err="1" smtClean="0">
                <a:solidFill>
                  <a:srgbClr val="7030A0"/>
                </a:solidFill>
              </a:rPr>
              <a:t>barES</a:t>
            </a:r>
            <a:r>
              <a:rPr lang="en-US" altLang="ja-JP" sz="2000" dirty="0" smtClean="0">
                <a:solidFill>
                  <a:srgbClr val="7030A0"/>
                </a:solidFill>
              </a:rPr>
              <a:t>-FEM</a:t>
            </a:r>
            <a:endParaRPr lang="en-US" altLang="ja-JP" sz="2400" dirty="0" smtClean="0">
              <a:solidFill>
                <a:srgbClr val="7030A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55576" y="5709083"/>
            <a:ext cx="795688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800" dirty="0" smtClean="0"/>
              <a:t>1</a:t>
            </a:r>
            <a:r>
              <a:rPr kumimoji="1" lang="ja-JP" altLang="en-US" sz="2800" dirty="0" smtClean="0"/>
              <a:t>次モードはいずれも参照解と</a:t>
            </a:r>
            <a:r>
              <a:rPr lang="ja-JP" altLang="en-US" sz="2800" dirty="0" smtClean="0"/>
              <a:t>一致</a:t>
            </a:r>
            <a:r>
              <a:rPr lang="ja-JP" altLang="en-US" sz="2800" dirty="0"/>
              <a:t>し</a:t>
            </a:r>
            <a:r>
              <a:rPr kumimoji="1" lang="ja-JP" altLang="en-US" sz="2800" dirty="0" smtClean="0"/>
              <a:t>ている．</a:t>
            </a:r>
            <a:endParaRPr kumimoji="1" lang="ja-JP" altLang="en-US" sz="28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34775"/>
          <a:stretch/>
        </p:blipFill>
        <p:spPr>
          <a:xfrm>
            <a:off x="4626989" y="1052736"/>
            <a:ext cx="4085471" cy="166155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34250"/>
          <a:stretch/>
        </p:blipFill>
        <p:spPr>
          <a:xfrm>
            <a:off x="4615626" y="3501008"/>
            <a:ext cx="4096834" cy="168900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17363" r="17319" b="25506"/>
          <a:stretch/>
        </p:blipFill>
        <p:spPr>
          <a:xfrm>
            <a:off x="1123859" y="3646616"/>
            <a:ext cx="2913766" cy="158099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18268" r="16926" b="17458"/>
          <a:stretch/>
        </p:blipFill>
        <p:spPr>
          <a:xfrm>
            <a:off x="910955" y="1160748"/>
            <a:ext cx="3716034" cy="1559579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5257486" y="2738649"/>
            <a:ext cx="2813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Selective</a:t>
            </a:r>
            <a:r>
              <a:rPr lang="ja-JP" altLang="en-US" sz="2000" dirty="0" smtClean="0">
                <a:solidFill>
                  <a:srgbClr val="FF00FF"/>
                </a:solidFill>
              </a:rPr>
              <a:t> </a:t>
            </a:r>
            <a:r>
              <a:rPr lang="en-US" altLang="ja-JP" sz="2000" dirty="0" smtClean="0">
                <a:solidFill>
                  <a:srgbClr val="FF00FF"/>
                </a:solidFill>
              </a:rPr>
              <a:t>ES/NS-FEM</a:t>
            </a:r>
            <a:endParaRPr lang="en-US" altLang="ja-JP" sz="2400" dirty="0" smtClean="0">
              <a:solidFill>
                <a:srgbClr val="FF00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57486" y="5230267"/>
            <a:ext cx="2813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0000CC"/>
                </a:solidFill>
              </a:rPr>
              <a:t>NS-FEM</a:t>
            </a:r>
            <a:endParaRPr lang="en-US" altLang="ja-JP" sz="2400" dirty="0" smtClean="0">
              <a:solidFill>
                <a:srgbClr val="0000C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固有値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225" y="672034"/>
            <a:ext cx="275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次の固有モード</a:t>
            </a: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90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600" dirty="0" smtClean="0"/>
              <a:t>既存手法の問題点（つづき）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dirty="0" smtClean="0">
                    <a:solidFill>
                      <a:srgbClr val="C00000"/>
                    </a:solidFill>
                  </a:rPr>
                  <a:t>四面体</a:t>
                </a:r>
                <a:r>
                  <a:rPr lang="ja-JP" altLang="en-US" sz="2800" dirty="0" smtClean="0"/>
                  <a:t>解析例）</a:t>
                </a:r>
                <a:r>
                  <a:rPr kumimoji="1" lang="ja-JP" altLang="en-US" sz="2800" dirty="0" smtClean="0"/>
                  <a:t>材料</a:t>
                </a:r>
                <a:r>
                  <a:rPr kumimoji="1" lang="en-US" altLang="ja-JP" sz="2800" dirty="0" smtClean="0"/>
                  <a:t>: neo-</a:t>
                </a:r>
                <a:r>
                  <a:rPr kumimoji="1" lang="en-US" altLang="ja-JP" sz="2800" dirty="0" err="1" smtClean="0"/>
                  <a:t>Hookean</a:t>
                </a:r>
                <a:r>
                  <a:rPr kumimoji="1" lang="ja-JP" altLang="en-US" sz="2800" u="sng" dirty="0" smtClean="0"/>
                  <a:t>超弾性体</a:t>
                </a:r>
                <a:r>
                  <a:rPr kumimoji="1" lang="en-US" altLang="ja-JP" sz="28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kumimoji="1" lang="ja-JP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2468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161" y="5143679"/>
            <a:ext cx="4033155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四面体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ja-JP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次ハイブリッド要素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(C3D4H)</a:t>
            </a:r>
            <a:b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せん断・体積ロッキングなし．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圧力振動（チェッカーボード）あり．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コーナーロッキングあり．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5143679"/>
            <a:ext cx="481862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u="sng" dirty="0" smtClean="0"/>
              <a:t>四面体</a:t>
            </a:r>
            <a:r>
              <a:rPr kumimoji="1" lang="en-US" altLang="ja-JP" sz="2000" u="sng" dirty="0" smtClean="0"/>
              <a:t>2</a:t>
            </a:r>
            <a:r>
              <a:rPr kumimoji="1" lang="ja-JP" altLang="en-US" sz="2000" u="sng" dirty="0" smtClean="0"/>
              <a:t>次修正ハイブリッド要素</a:t>
            </a:r>
            <a:r>
              <a:rPr kumimoji="1" lang="en-US" altLang="ja-JP" sz="2000" u="sng" dirty="0" smtClean="0"/>
              <a:t>(C3D10MH)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せん断・体積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ロッキングなし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✗ </a:t>
            </a:r>
            <a:r>
              <a:rPr lang="ja-JP" altLang="en-US" sz="2000" dirty="0" smtClean="0"/>
              <a:t>内挿の精度低下あり．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ja-JP" altLang="en-US" sz="2000" dirty="0" smtClean="0"/>
              <a:t>早期</a:t>
            </a:r>
            <a:r>
              <a:rPr lang="ja-JP" altLang="en-US" sz="2000" dirty="0"/>
              <a:t>の</a:t>
            </a:r>
            <a:r>
              <a:rPr lang="ja-JP" altLang="en-US" sz="2000" dirty="0" smtClean="0"/>
              <a:t>収束困難あり．</a:t>
            </a:r>
            <a:endParaRPr kumimoji="1" lang="ja-JP" altLang="en-US" sz="2000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271691" y="436564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節点数は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ほぼ同じ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60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ja-JP" altLang="en-US" dirty="0"/>
              <a:t>ゴム</a:t>
            </a:r>
            <a:r>
              <a:rPr lang="en-US" altLang="ja-JP" dirty="0"/>
              <a:t>/</a:t>
            </a:r>
            <a:r>
              <a:rPr lang="ja-JP" altLang="en-US" dirty="0"/>
              <a:t>鉄複合材円柱のモード解析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17344" y="2642286"/>
            <a:ext cx="2520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200" dirty="0" smtClean="0"/>
              <a:t>ABAQUS</a:t>
            </a:r>
            <a:r>
              <a:rPr lang="ja-JP" altLang="en-US" sz="2200" dirty="0" smtClean="0"/>
              <a:t> </a:t>
            </a:r>
            <a:r>
              <a:rPr lang="en-US" altLang="ja-JP" sz="2200" dirty="0" smtClean="0"/>
              <a:t>C3D8</a:t>
            </a:r>
          </a:p>
          <a:p>
            <a:pPr marL="0" indent="0" algn="ctr">
              <a:buNone/>
            </a:pPr>
            <a:r>
              <a:rPr lang="en-US" altLang="ja-JP" sz="2200" dirty="0" smtClean="0"/>
              <a:t>(</a:t>
            </a:r>
            <a:r>
              <a:rPr lang="ja-JP" altLang="en-US" sz="2200" dirty="0" smtClean="0"/>
              <a:t>参照解</a:t>
            </a:r>
            <a:r>
              <a:rPr lang="en-US" altLang="ja-JP" sz="2200" dirty="0" smtClean="0"/>
              <a:t>)</a:t>
            </a:r>
            <a:endParaRPr lang="ja-JP" altLang="en-US" sz="2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17344" y="5085184"/>
            <a:ext cx="2321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7030A0"/>
                </a:solidFill>
              </a:rPr>
              <a:t>F-</a:t>
            </a:r>
            <a:r>
              <a:rPr lang="en-US" altLang="ja-JP" sz="2000" dirty="0" err="1" smtClean="0">
                <a:solidFill>
                  <a:srgbClr val="7030A0"/>
                </a:solidFill>
              </a:rPr>
              <a:t>barES</a:t>
            </a:r>
            <a:r>
              <a:rPr lang="en-US" altLang="ja-JP" sz="2000" dirty="0" smtClean="0">
                <a:solidFill>
                  <a:srgbClr val="7030A0"/>
                </a:solidFill>
              </a:rPr>
              <a:t>-FEM</a:t>
            </a:r>
            <a:endParaRPr lang="en-US" altLang="ja-JP" sz="2400" dirty="0" smtClean="0">
              <a:solidFill>
                <a:srgbClr val="7030A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5536" y="5524780"/>
            <a:ext cx="846845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ja-JP" sz="2400" dirty="0" smtClean="0">
                <a:solidFill>
                  <a:srgbClr val="0000CC"/>
                </a:solidFill>
              </a:rPr>
              <a:t>NS-FEM</a:t>
            </a:r>
            <a:r>
              <a:rPr lang="ja-JP" altLang="en-US" sz="2400" dirty="0" err="1" smtClean="0"/>
              <a:t>は擬</a:t>
            </a:r>
            <a:r>
              <a:rPr lang="ja-JP" altLang="en-US" sz="2400" dirty="0" smtClean="0"/>
              <a:t>似ゼロエネルギーモードのため形状が異常．</a:t>
            </a:r>
            <a:endParaRPr lang="en-US" altLang="ja-JP" sz="2400" dirty="0" smtClean="0"/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ja-JP" sz="2400" dirty="0">
                <a:solidFill>
                  <a:srgbClr val="FF00FF"/>
                </a:solidFill>
              </a:rPr>
              <a:t>Selective</a:t>
            </a:r>
            <a:r>
              <a:rPr lang="ja-JP" altLang="en-US" sz="2400" dirty="0">
                <a:solidFill>
                  <a:srgbClr val="FF00FF"/>
                </a:solidFill>
              </a:rPr>
              <a:t> </a:t>
            </a:r>
            <a:r>
              <a:rPr lang="en-US" altLang="ja-JP" sz="2400" dirty="0">
                <a:solidFill>
                  <a:srgbClr val="FF00FF"/>
                </a:solidFill>
              </a:rPr>
              <a:t>ES/NS-FEM</a:t>
            </a:r>
            <a:r>
              <a:rPr lang="ja-JP" altLang="en-US" sz="2400" dirty="0" err="1"/>
              <a:t>，</a:t>
            </a:r>
            <a:r>
              <a:rPr lang="en-US" altLang="ja-JP" sz="2400" dirty="0">
                <a:solidFill>
                  <a:srgbClr val="7030A0"/>
                </a:solidFill>
              </a:rPr>
              <a:t>F-</a:t>
            </a:r>
            <a:r>
              <a:rPr lang="en-US" altLang="ja-JP" sz="2400" dirty="0" err="1">
                <a:solidFill>
                  <a:srgbClr val="7030A0"/>
                </a:solidFill>
              </a:rPr>
              <a:t>barES</a:t>
            </a:r>
            <a:r>
              <a:rPr lang="en-US" altLang="ja-JP" sz="2400" dirty="0">
                <a:solidFill>
                  <a:srgbClr val="7030A0"/>
                </a:solidFill>
              </a:rPr>
              <a:t>-FEM</a:t>
            </a:r>
            <a:r>
              <a:rPr lang="ja-JP" altLang="en-US" sz="2400" dirty="0"/>
              <a:t>は参照解に一致</a:t>
            </a:r>
            <a:r>
              <a:rPr lang="ja-JP" altLang="en-US" sz="2400" dirty="0" smtClean="0"/>
              <a:t>．</a:t>
            </a:r>
            <a:endParaRPr lang="en-US" altLang="ja-JP" sz="2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257486" y="2738649"/>
            <a:ext cx="2813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Selective</a:t>
            </a:r>
            <a:r>
              <a:rPr lang="ja-JP" altLang="en-US" sz="2000" dirty="0" smtClean="0">
                <a:solidFill>
                  <a:srgbClr val="FF00FF"/>
                </a:solidFill>
              </a:rPr>
              <a:t> </a:t>
            </a:r>
            <a:r>
              <a:rPr lang="en-US" altLang="ja-JP" sz="2000" dirty="0" smtClean="0">
                <a:solidFill>
                  <a:srgbClr val="FF00FF"/>
                </a:solidFill>
              </a:rPr>
              <a:t>ES/NS-FEM</a:t>
            </a:r>
            <a:endParaRPr lang="en-US" altLang="ja-JP" sz="2400" dirty="0" smtClean="0">
              <a:solidFill>
                <a:srgbClr val="FF00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56525" y="5085184"/>
            <a:ext cx="4183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0000CC"/>
                </a:solidFill>
              </a:rPr>
              <a:t>NS-FEM</a:t>
            </a:r>
            <a:endParaRPr lang="en-US" altLang="ja-JP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7471" r="9051" b="17471"/>
          <a:stretch/>
        </p:blipFill>
        <p:spPr>
          <a:xfrm>
            <a:off x="859754" y="1167575"/>
            <a:ext cx="3424214" cy="134993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5325" r="6544" b="33725"/>
          <a:stretch/>
        </p:blipFill>
        <p:spPr>
          <a:xfrm>
            <a:off x="5017629" y="885991"/>
            <a:ext cx="3292827" cy="174721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t="25325" r="10444" b="33725"/>
          <a:stretch/>
        </p:blipFill>
        <p:spPr>
          <a:xfrm>
            <a:off x="4881843" y="3068960"/>
            <a:ext cx="3330915" cy="179180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8074" r="9051" b="27595"/>
          <a:stretch/>
        </p:blipFill>
        <p:spPr>
          <a:xfrm>
            <a:off x="899592" y="3537012"/>
            <a:ext cx="3312368" cy="157499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固有値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644" y="672034"/>
            <a:ext cx="2933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次の固有モード</a:t>
            </a: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29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dirty="0" smtClean="0"/>
              <a:t>まとめ</a:t>
            </a:r>
            <a:endParaRPr lang="en-US" altLang="ja-JP" sz="4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40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800" dirty="0" smtClean="0"/>
              <a:t>最新の平滑化</a:t>
            </a:r>
            <a:r>
              <a:rPr lang="ja-JP" altLang="en-US" sz="2800" dirty="0"/>
              <a:t>有限要素法</a:t>
            </a:r>
            <a:r>
              <a:rPr lang="en-US" altLang="ja-JP" sz="2800" dirty="0"/>
              <a:t>(S-FEM</a:t>
            </a:r>
            <a:r>
              <a:rPr lang="en-US" altLang="ja-JP" sz="2800" dirty="0" smtClean="0"/>
              <a:t>)</a:t>
            </a:r>
            <a:r>
              <a:rPr lang="ja-JP" altLang="en-US" sz="2800" dirty="0"/>
              <a:t>定式化で</a:t>
            </a:r>
            <a:r>
              <a:rPr lang="ja-JP" altLang="en-US" sz="2800" dirty="0" smtClean="0"/>
              <a:t>ある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b="1" dirty="0" smtClean="0">
                <a:solidFill>
                  <a:srgbClr val="7030A0"/>
                </a:solidFill>
              </a:rPr>
              <a:t>F-barES-FEM-T4</a:t>
            </a:r>
            <a:r>
              <a:rPr lang="ja-JP" altLang="en-US" sz="2800" dirty="0" smtClean="0"/>
              <a:t>を用いれば，超弾性や弾塑性でも</a:t>
            </a:r>
            <a:endParaRPr lang="en-US" altLang="ja-JP" sz="2800" dirty="0"/>
          </a:p>
          <a:p>
            <a:pPr lvl="1"/>
            <a:r>
              <a:rPr lang="ja-JP" altLang="en-US" sz="2400" dirty="0" smtClean="0"/>
              <a:t>４節点四面体要素（</a:t>
            </a:r>
            <a:r>
              <a:rPr lang="ja-JP" altLang="en-US" sz="2400" dirty="0"/>
              <a:t>中間節点なし</a:t>
            </a:r>
            <a:r>
              <a:rPr lang="ja-JP" altLang="en-US" sz="2400" dirty="0" smtClean="0"/>
              <a:t>）</a:t>
            </a:r>
            <a:endParaRPr lang="en-US" altLang="ja-JP" sz="2400" dirty="0"/>
          </a:p>
          <a:p>
            <a:pPr lvl="1"/>
            <a:r>
              <a:rPr lang="ja-JP" altLang="en-US" sz="2400" dirty="0" smtClean="0"/>
              <a:t>せん断／体積／コーナーロッキングフリー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圧力</a:t>
            </a:r>
            <a:r>
              <a:rPr lang="ja-JP" altLang="en-US" sz="2400" dirty="0"/>
              <a:t>振動</a:t>
            </a:r>
            <a:r>
              <a:rPr lang="ja-JP" altLang="en-US" sz="2400" dirty="0" smtClean="0"/>
              <a:t>フリー</a:t>
            </a:r>
            <a:endParaRPr lang="en-US" altLang="ja-JP" sz="2400" dirty="0"/>
          </a:p>
          <a:p>
            <a:pPr lvl="1"/>
            <a:r>
              <a:rPr lang="ja-JP" altLang="en-US" sz="2400" dirty="0" smtClean="0"/>
              <a:t>大変形</a:t>
            </a:r>
            <a:r>
              <a:rPr lang="ja-JP" altLang="en-US" sz="2400" dirty="0"/>
              <a:t>でも</a:t>
            </a:r>
            <a:r>
              <a:rPr lang="ja-JP" altLang="en-US" sz="2400" dirty="0" smtClean="0"/>
              <a:t>安定</a:t>
            </a:r>
            <a:endParaRPr lang="en-US" altLang="ja-JP" sz="2400" dirty="0"/>
          </a:p>
          <a:p>
            <a:pPr marL="457200" lvl="1" indent="0">
              <a:buNone/>
            </a:pPr>
            <a:r>
              <a:rPr lang="ja-JP" altLang="en-US" dirty="0" smtClean="0"/>
              <a:t>が満足されることを示した．</a:t>
            </a:r>
            <a:endParaRPr lang="en-US" altLang="ja-JP" dirty="0" smtClean="0"/>
          </a:p>
          <a:p>
            <a:r>
              <a:rPr lang="ja-JP" altLang="en-US" sz="2800" dirty="0" smtClean="0"/>
              <a:t>静解析大変形において</a:t>
            </a:r>
            <a:r>
              <a:rPr lang="en-US" altLang="ja-JP" sz="2800" dirty="0" smtClean="0">
                <a:solidFill>
                  <a:srgbClr val="7030A0"/>
                </a:solidFill>
              </a:rPr>
              <a:t>F-</a:t>
            </a:r>
            <a:r>
              <a:rPr lang="en-US" altLang="ja-JP" sz="2800" dirty="0" err="1" smtClean="0">
                <a:solidFill>
                  <a:srgbClr val="7030A0"/>
                </a:solidFill>
              </a:rPr>
              <a:t>barES</a:t>
            </a:r>
            <a:r>
              <a:rPr lang="en-US" altLang="ja-JP" sz="2800" dirty="0" smtClean="0">
                <a:solidFill>
                  <a:srgbClr val="7030A0"/>
                </a:solidFill>
              </a:rPr>
              <a:t>-FEM</a:t>
            </a:r>
            <a:r>
              <a:rPr lang="ja-JP" altLang="en-US" sz="2800" dirty="0"/>
              <a:t>は</a:t>
            </a:r>
            <a:r>
              <a:rPr lang="ja-JP" altLang="en-US" sz="2800" dirty="0" smtClean="0"/>
              <a:t>恐らく四面体メッシュで</a:t>
            </a:r>
            <a:r>
              <a:rPr lang="ja-JP" altLang="en-US" sz="2800" dirty="0" smtClean="0">
                <a:solidFill>
                  <a:srgbClr val="FF0000"/>
                </a:solidFill>
              </a:rPr>
              <a:t>世界</a:t>
            </a:r>
            <a:r>
              <a:rPr lang="ja-JP" altLang="en-US" sz="2800" dirty="0">
                <a:solidFill>
                  <a:srgbClr val="FF0000"/>
                </a:solidFill>
              </a:rPr>
              <a:t>最高精度</a:t>
            </a:r>
            <a:r>
              <a:rPr lang="ja-JP" altLang="en-US" sz="2800" dirty="0" smtClean="0"/>
              <a:t>．</a:t>
            </a:r>
            <a:endParaRPr lang="en-US" altLang="ja-JP" sz="2800" dirty="0" smtClean="0"/>
          </a:p>
          <a:p>
            <a:r>
              <a:rPr lang="ja-JP" altLang="en-US" sz="2800" dirty="0" smtClean="0"/>
              <a:t>接触などの機能を増やすと同時に，</a:t>
            </a:r>
            <a:r>
              <a:rPr lang="ja-JP" altLang="en-US" sz="2800" dirty="0" smtClean="0">
                <a:solidFill>
                  <a:srgbClr val="FF9900"/>
                </a:solidFill>
              </a:rPr>
              <a:t>超並列による</a:t>
            </a:r>
            <a:r>
              <a:rPr lang="en-US" altLang="ja-JP" sz="2800" dirty="0" smtClean="0">
                <a:solidFill>
                  <a:srgbClr val="FF9900"/>
                </a:solidFill>
              </a:rPr>
              <a:t/>
            </a:r>
            <a:br>
              <a:rPr lang="en-US" altLang="ja-JP" sz="2800" dirty="0" smtClean="0">
                <a:solidFill>
                  <a:srgbClr val="FF9900"/>
                </a:solidFill>
              </a:rPr>
            </a:br>
            <a:r>
              <a:rPr lang="ja-JP" altLang="en-US" sz="2800" dirty="0" smtClean="0">
                <a:solidFill>
                  <a:srgbClr val="FF9900"/>
                </a:solidFill>
              </a:rPr>
              <a:t>大規模高速化</a:t>
            </a:r>
            <a:r>
              <a:rPr lang="ja-JP" altLang="en-US" sz="2800" dirty="0" smtClean="0"/>
              <a:t>が今後の課題．</a:t>
            </a:r>
            <a:endParaRPr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33718" y="5805264"/>
            <a:ext cx="426270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/>
              <a:t>ご清聴ありがとう御座いました．</a:t>
            </a:r>
            <a:endParaRPr lang="en-US" altLang="ja-JP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解決策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kumimoji="1" lang="ja-JP" altLang="en-US" sz="2800" dirty="0" smtClean="0">
                <a:solidFill>
                  <a:srgbClr val="FF0000"/>
                </a:solidFill>
              </a:rPr>
              <a:t>平滑化有限要素法</a:t>
            </a:r>
            <a:r>
              <a:rPr kumimoji="1" lang="ja-JP" altLang="en-US" sz="2800" dirty="0" smtClean="0"/>
              <a:t>（</a:t>
            </a:r>
            <a:r>
              <a:rPr kumimoji="1" lang="en-US" altLang="ja-JP" sz="2800" dirty="0" smtClean="0"/>
              <a:t>Smoothed Finite Element Method: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S-FEM</a:t>
            </a:r>
            <a:r>
              <a:rPr kumimoji="1" lang="ja-JP" altLang="en-US" sz="2800" dirty="0" smtClean="0"/>
              <a:t>）という新しい有限要素定式化のアイデアが近年提案され，研究が進んでいる．</a:t>
            </a:r>
            <a:endParaRPr kumimoji="1" lang="en-US" altLang="ja-JP" sz="2800" dirty="0" smtClean="0"/>
          </a:p>
          <a:p>
            <a:pPr marL="0" indent="0" algn="just">
              <a:buNone/>
            </a:pPr>
            <a:r>
              <a:rPr lang="ja-JP" altLang="en-US" sz="2800" dirty="0" smtClean="0"/>
              <a:t>特に，最新の</a:t>
            </a:r>
            <a:r>
              <a:rPr lang="en-US" altLang="ja-JP" sz="2800" dirty="0" smtClean="0"/>
              <a:t>S-FEM</a:t>
            </a:r>
            <a:r>
              <a:rPr lang="ja-JP" altLang="en-US" sz="2800" dirty="0" smtClean="0"/>
              <a:t>定式化である</a:t>
            </a:r>
            <a:r>
              <a:rPr lang="en-US" altLang="ja-JP" sz="2800" dirty="0" smtClean="0">
                <a:solidFill>
                  <a:srgbClr val="7030A0"/>
                </a:solidFill>
              </a:rPr>
              <a:t>F-barES-FEM-T4</a:t>
            </a:r>
            <a:br>
              <a:rPr lang="en-US" altLang="ja-JP" sz="2800" dirty="0" smtClean="0">
                <a:solidFill>
                  <a:srgbClr val="7030A0"/>
                </a:solidFill>
              </a:rPr>
            </a:br>
            <a:r>
              <a:rPr lang="ja-JP" altLang="en-US" sz="2800" dirty="0" smtClean="0"/>
              <a:t>（詳細は後述）は</a:t>
            </a:r>
            <a:endParaRPr kumimoji="1" lang="en-US" altLang="ja-JP" sz="2800" dirty="0" smtClean="0"/>
          </a:p>
          <a:p>
            <a:pPr marL="857250" lvl="1" indent="-457200" algn="just"/>
            <a:r>
              <a:rPr lang="ja-JP" altLang="en-US" dirty="0"/>
              <a:t>４節点四面体要素（中間節点なし）</a:t>
            </a:r>
            <a:endParaRPr lang="en-US" altLang="ja-JP" dirty="0"/>
          </a:p>
          <a:p>
            <a:pPr marL="857250" lvl="1" indent="-457200" algn="just"/>
            <a:r>
              <a:rPr lang="ja-JP" altLang="en-US" dirty="0" smtClean="0"/>
              <a:t>せん断</a:t>
            </a:r>
            <a:r>
              <a:rPr lang="ja-JP" altLang="en-US" dirty="0"/>
              <a:t>／体積／コーナーロッキングフリー</a:t>
            </a:r>
            <a:endParaRPr lang="en-US" altLang="ja-JP" dirty="0"/>
          </a:p>
          <a:p>
            <a:pPr marL="857250" lvl="1" indent="-457200" algn="just"/>
            <a:r>
              <a:rPr lang="ja-JP" altLang="en-US" dirty="0"/>
              <a:t>圧力振動フリー</a:t>
            </a:r>
            <a:endParaRPr lang="en-US" altLang="ja-JP" dirty="0"/>
          </a:p>
          <a:p>
            <a:pPr marL="857250" lvl="1" indent="-457200" algn="just"/>
            <a:r>
              <a:rPr lang="ja-JP" altLang="en-US" dirty="0"/>
              <a:t>大変形でも安定</a:t>
            </a:r>
            <a:endParaRPr lang="en-US" altLang="ja-JP" dirty="0"/>
          </a:p>
          <a:p>
            <a:pPr marL="0" indent="0" algn="just">
              <a:buNone/>
            </a:pPr>
            <a:r>
              <a:rPr lang="ja-JP" altLang="en-US" sz="2800" dirty="0"/>
              <a:t>の全てを満足</a:t>
            </a:r>
            <a:r>
              <a:rPr lang="ja-JP" altLang="en-US" sz="2800" dirty="0" smtClean="0"/>
              <a:t>する定式化であることが確認された．</a:t>
            </a:r>
            <a:endParaRPr lang="en-US" altLang="ja-JP" sz="2800" dirty="0"/>
          </a:p>
          <a:p>
            <a:pPr marL="0" indent="0" algn="just">
              <a:buNone/>
            </a:pPr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752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 smtClean="0"/>
              <a:t>解決策（つづき）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sz="2800" dirty="0">
                    <a:solidFill>
                      <a:srgbClr val="C00000"/>
                    </a:solidFill>
                  </a:rPr>
                  <a:t>四面体</a:t>
                </a:r>
                <a:r>
                  <a:rPr lang="ja-JP" altLang="en-US" sz="2800" dirty="0"/>
                  <a:t>解析例）材料</a:t>
                </a:r>
                <a:r>
                  <a:rPr lang="en-US" altLang="ja-JP" sz="2800" dirty="0"/>
                  <a:t>: neo-</a:t>
                </a:r>
                <a:r>
                  <a:rPr lang="en-US" altLang="ja-JP" sz="2800" dirty="0" err="1"/>
                  <a:t>Hookean</a:t>
                </a:r>
                <a:r>
                  <a:rPr lang="ja-JP" altLang="en-US" sz="2800" u="sng" dirty="0"/>
                  <a:t>超弾性体</a:t>
                </a:r>
                <a:r>
                  <a:rPr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lang="ja-JP" altLang="en-US" sz="28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2398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35667" y="5006206"/>
            <a:ext cx="502862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ja-JP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最新の平滑化有限要素法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1"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せん断・体積ロッキングなし．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圧力振動は充分小さい．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コーナーロッキングも充分小さい．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01715" y="2604094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メッシュ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先程の</a:t>
            </a:r>
            <a:r>
              <a:rPr kumimoji="1" lang="en-US" altLang="ja-JP" dirty="0" smtClean="0"/>
              <a:t>C3D4H</a:t>
            </a:r>
            <a:br>
              <a:rPr kumimoji="1" lang="en-US" altLang="ja-JP" dirty="0" smtClean="0"/>
            </a:br>
            <a:r>
              <a:rPr kumimoji="1" lang="ja-JP" altLang="en-US" dirty="0" smtClean="0"/>
              <a:t>と同じ</a:t>
            </a:r>
            <a:r>
              <a:rPr lang="ja-JP" altLang="en-US" dirty="0"/>
              <a:t>．</a:t>
            </a:r>
            <a:endParaRPr kumimoji="1" lang="en-US" altLang="ja-JP" dirty="0" smtClean="0"/>
          </a:p>
        </p:txBody>
      </p:sp>
      <p:pic>
        <p:nvPicPr>
          <p:cNvPr id="7" name="cylinder_press-NOCS2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1052736"/>
            <a:ext cx="3852428" cy="396498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80112" y="1063769"/>
            <a:ext cx="9001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06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発表内容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143508" y="728700"/>
            <a:ext cx="8820980" cy="2988332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r>
              <a:rPr lang="ja-JP" altLang="en-US" sz="3200" dirty="0" smtClean="0">
                <a:solidFill>
                  <a:schemeClr val="tx1"/>
                </a:solidFill>
              </a:rPr>
              <a:t>最新の</a:t>
            </a:r>
            <a:r>
              <a:rPr lang="ja-JP" altLang="en-US" sz="3200" dirty="0" smtClean="0">
                <a:solidFill>
                  <a:srgbClr val="FF0000"/>
                </a:solidFill>
              </a:rPr>
              <a:t>平滑化</a:t>
            </a:r>
            <a:r>
              <a:rPr lang="ja-JP" altLang="en-US" sz="3200" dirty="0">
                <a:solidFill>
                  <a:srgbClr val="FF0000"/>
                </a:solidFill>
              </a:rPr>
              <a:t>有限要素法</a:t>
            </a:r>
            <a:r>
              <a:rPr lang="en-US" altLang="ja-JP" sz="3200" dirty="0">
                <a:solidFill>
                  <a:srgbClr val="FF0000"/>
                </a:solidFill>
              </a:rPr>
              <a:t>(</a:t>
            </a:r>
            <a:r>
              <a:rPr lang="en-US" altLang="ja-JP" sz="3200" dirty="0" smtClean="0">
                <a:solidFill>
                  <a:srgbClr val="FF0000"/>
                </a:solidFill>
              </a:rPr>
              <a:t>S-FEM)</a:t>
            </a:r>
            <a:r>
              <a:rPr lang="ja-JP" altLang="en-US" sz="3200" dirty="0" smtClean="0">
                <a:solidFill>
                  <a:schemeClr val="tx1"/>
                </a:solidFill>
              </a:rPr>
              <a:t>定式化である</a:t>
            </a:r>
            <a:r>
              <a:rPr lang="en-US" altLang="ja-JP" sz="3200" dirty="0" smtClean="0">
                <a:solidFill>
                  <a:schemeClr val="tx1"/>
                </a:solidFill>
              </a:rPr>
              <a:t/>
            </a:r>
            <a:br>
              <a:rPr lang="en-US" altLang="ja-JP" sz="3200" dirty="0" smtClean="0">
                <a:solidFill>
                  <a:schemeClr val="tx1"/>
                </a:solidFill>
              </a:rPr>
            </a:br>
            <a:r>
              <a:rPr lang="en-US" altLang="ja-JP" sz="3200" dirty="0" smtClean="0">
                <a:solidFill>
                  <a:srgbClr val="7030A0"/>
                </a:solidFill>
              </a:rPr>
              <a:t>F-barES-FEM-T4</a:t>
            </a:r>
            <a:r>
              <a:rPr lang="ja-JP" altLang="en-US" sz="3200" dirty="0" smtClean="0">
                <a:solidFill>
                  <a:schemeClr val="tx1"/>
                </a:solidFill>
              </a:rPr>
              <a:t>を中心に，</a:t>
            </a:r>
            <a:endParaRPr lang="en-US" altLang="ja-JP" sz="32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3200" dirty="0" smtClean="0">
                <a:solidFill>
                  <a:schemeClr val="tx1"/>
                </a:solidFill>
              </a:rPr>
              <a:t>各種</a:t>
            </a:r>
            <a:r>
              <a:rPr lang="en-US" altLang="ja-JP" sz="3200" dirty="0" smtClean="0">
                <a:solidFill>
                  <a:schemeClr val="tx1"/>
                </a:solidFill>
              </a:rPr>
              <a:t>S-FEM</a:t>
            </a:r>
            <a:r>
              <a:rPr lang="ja-JP" altLang="en-US" sz="3200" dirty="0" smtClean="0">
                <a:solidFill>
                  <a:schemeClr val="tx1"/>
                </a:solidFill>
              </a:rPr>
              <a:t>の定式化概要を解説，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3200" dirty="0" smtClean="0">
                <a:solidFill>
                  <a:schemeClr val="tx1"/>
                </a:solidFill>
              </a:rPr>
              <a:t>超弾性体および弾塑性体の解析例を紹介．</a:t>
            </a:r>
            <a:endParaRPr lang="en-US" altLang="ja-JP" sz="3200" dirty="0" smtClean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75656" y="4149080"/>
            <a:ext cx="61750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発表目次</a:t>
            </a:r>
            <a:r>
              <a:rPr kumimoji="1" lang="ja-JP" altLang="en-US" sz="2800" dirty="0" smtClean="0"/>
              <a:t>：</a:t>
            </a:r>
            <a:endParaRPr kumimoji="1"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古典的</a:t>
            </a:r>
            <a:r>
              <a:rPr kumimoji="1" lang="en-US" altLang="ja-JP" sz="2800" dirty="0" smtClean="0"/>
              <a:t>S-FEM</a:t>
            </a:r>
            <a:r>
              <a:rPr kumimoji="1" lang="ja-JP" altLang="en-US" sz="2800" dirty="0" smtClean="0"/>
              <a:t>の定式化概要と解析例</a:t>
            </a:r>
            <a:endParaRPr kumimoji="1"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最新形</a:t>
            </a:r>
            <a:r>
              <a:rPr lang="en-US" altLang="ja-JP" sz="2800" dirty="0" smtClean="0"/>
              <a:t>S-FEM</a:t>
            </a:r>
            <a:r>
              <a:rPr lang="ja-JP" altLang="en-US" sz="2800" dirty="0" smtClean="0"/>
              <a:t>の定式化概要と解析例</a:t>
            </a:r>
            <a:endParaRPr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dirty="0" smtClean="0"/>
              <a:t>古典的</a:t>
            </a:r>
            <a:r>
              <a:rPr lang="en-US" altLang="ja-JP" sz="4000" dirty="0" smtClean="0"/>
              <a:t>S-FEM</a:t>
            </a:r>
            <a:r>
              <a:rPr lang="ja-JP" altLang="en-US" sz="4000" dirty="0"/>
              <a:t>の定式化概要と</a:t>
            </a:r>
            <a:r>
              <a:rPr lang="ja-JP" altLang="en-US" sz="4000" dirty="0" smtClean="0"/>
              <a:t>解析例</a:t>
            </a:r>
            <a:endParaRPr lang="en-US" altLang="ja-JP" sz="4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605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Smoothed Finite Element Method (S-FEM)</a:t>
            </a:r>
            <a:r>
              <a:rPr lang="ja-JP" altLang="en-US" sz="3200" dirty="0" smtClean="0"/>
              <a:t>とは</a:t>
            </a:r>
            <a:r>
              <a:rPr lang="en-US" altLang="ja-JP" sz="3200" dirty="0" smtClean="0"/>
              <a:t>?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ja-JP" sz="2800" dirty="0" smtClean="0"/>
              <a:t>G. R. Liu</a:t>
            </a:r>
            <a:r>
              <a:rPr lang="ja-JP" altLang="en-US" sz="2800" dirty="0" smtClean="0"/>
              <a:t>らが</a:t>
            </a:r>
            <a:r>
              <a:rPr lang="en-US" altLang="ja-JP" sz="2800" dirty="0" smtClean="0"/>
              <a:t>2007</a:t>
            </a:r>
            <a:r>
              <a:rPr lang="ja-JP" altLang="en-US" sz="2800" dirty="0" smtClean="0"/>
              <a:t>年に</a:t>
            </a:r>
            <a:r>
              <a:rPr lang="ja-JP" altLang="en-US" sz="2800" dirty="0"/>
              <a:t>提案</a:t>
            </a:r>
            <a:r>
              <a:rPr lang="ja-JP" altLang="en-US" sz="2800" dirty="0" smtClean="0"/>
              <a:t>した新しい</a:t>
            </a:r>
            <a:r>
              <a:rPr lang="en-US" altLang="ja-JP" sz="2800" dirty="0" smtClean="0"/>
              <a:t>FEM</a:t>
            </a:r>
            <a:r>
              <a:rPr lang="ja-JP" altLang="en-US" sz="2800" dirty="0" smtClean="0"/>
              <a:t>の定式化．</a:t>
            </a:r>
            <a:endParaRPr lang="en-US" altLang="ja-JP" sz="2800" dirty="0" smtClean="0"/>
          </a:p>
          <a:p>
            <a:pPr algn="just"/>
            <a:r>
              <a:rPr lang="ja-JP" altLang="en-US" sz="2800" dirty="0" smtClean="0"/>
              <a:t>ひずみ平滑化</a:t>
            </a:r>
            <a:r>
              <a:rPr lang="en-US" altLang="ja-JP" sz="2800" dirty="0" smtClean="0"/>
              <a:t>(Strain Smoothing)</a:t>
            </a:r>
            <a:r>
              <a:rPr lang="ja-JP" altLang="en-US" sz="2800" dirty="0" smtClean="0"/>
              <a:t>手法の一種．</a:t>
            </a:r>
            <a:endParaRPr lang="en-US" altLang="ja-JP" sz="2800" dirty="0" smtClean="0"/>
          </a:p>
          <a:p>
            <a:pPr algn="just"/>
            <a:r>
              <a:rPr lang="en-US" altLang="ja-JP" sz="2800" dirty="0" smtClean="0"/>
              <a:t>S-FEM</a:t>
            </a:r>
            <a:r>
              <a:rPr lang="ja-JP" altLang="en-US" sz="2800" dirty="0" err="1" smtClean="0"/>
              <a:t>には</a:t>
            </a:r>
            <a:r>
              <a:rPr lang="ja-JP" altLang="en-US" sz="2800" dirty="0" smtClean="0"/>
              <a:t>幾つかのタイプがあり，４節点四面体を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用いる</a:t>
            </a:r>
            <a:r>
              <a:rPr lang="en-US" altLang="ja-JP" sz="2800" dirty="0" smtClean="0"/>
              <a:t>S-FEM-T4</a:t>
            </a:r>
            <a:r>
              <a:rPr lang="ja-JP" altLang="en-US" sz="2800" dirty="0"/>
              <a:t>で</a:t>
            </a:r>
            <a:r>
              <a:rPr lang="ja-JP" altLang="en-US" sz="2800" dirty="0" smtClean="0"/>
              <a:t>は主に次の３種が挙げられる．</a:t>
            </a:r>
            <a:endParaRPr lang="en-US" altLang="ja-JP" sz="2400" dirty="0" smtClean="0"/>
          </a:p>
          <a:p>
            <a:pPr lvl="1" algn="just"/>
            <a:r>
              <a:rPr lang="ja-JP" altLang="en-US" sz="2400" dirty="0" smtClean="0"/>
              <a:t>要素辺で平滑化する</a:t>
            </a:r>
            <a:r>
              <a:rPr lang="en-US" altLang="ja-JP" sz="2400" dirty="0" smtClean="0"/>
              <a:t>Edge-based S-FEM (</a:t>
            </a:r>
            <a:r>
              <a:rPr lang="en-US" altLang="ja-JP" sz="2400" dirty="0" smtClean="0">
                <a:solidFill>
                  <a:srgbClr val="FF0000"/>
                </a:solidFill>
              </a:rPr>
              <a:t>ES-FEM</a:t>
            </a:r>
            <a:r>
              <a:rPr lang="en-US" altLang="ja-JP" sz="2400" dirty="0" smtClean="0"/>
              <a:t>)</a:t>
            </a:r>
          </a:p>
          <a:p>
            <a:pPr lvl="1" algn="just"/>
            <a:r>
              <a:rPr lang="ja-JP" altLang="en-US" sz="2400" dirty="0"/>
              <a:t>節点で平滑化する</a:t>
            </a:r>
            <a:r>
              <a:rPr lang="en-US" altLang="ja-JP" sz="2400" dirty="0"/>
              <a:t>Node-based S-FEM</a:t>
            </a:r>
            <a:r>
              <a:rPr lang="ja-JP" altLang="en-US" sz="2400" dirty="0"/>
              <a:t> </a:t>
            </a:r>
            <a:r>
              <a:rPr lang="en-US" altLang="ja-JP" sz="2400" dirty="0"/>
              <a:t>(</a:t>
            </a:r>
            <a:r>
              <a:rPr lang="en-US" altLang="ja-JP" sz="2400" dirty="0">
                <a:solidFill>
                  <a:srgbClr val="0000CC"/>
                </a:solidFill>
              </a:rPr>
              <a:t>NS-FEM</a:t>
            </a:r>
            <a:r>
              <a:rPr lang="en-US" altLang="ja-JP" sz="2400" dirty="0"/>
              <a:t>)</a:t>
            </a:r>
          </a:p>
          <a:p>
            <a:pPr lvl="1" algn="just"/>
            <a:r>
              <a:rPr lang="en-US" altLang="ja-JP" sz="2400" dirty="0" smtClean="0">
                <a:solidFill>
                  <a:srgbClr val="FF0000"/>
                </a:solidFill>
              </a:rPr>
              <a:t>ES-FEM</a:t>
            </a:r>
            <a:r>
              <a:rPr lang="ja-JP" altLang="en-US" sz="2400" dirty="0" smtClean="0"/>
              <a:t>と</a:t>
            </a:r>
            <a:r>
              <a:rPr lang="en-US" altLang="ja-JP" sz="2400" dirty="0" smtClean="0">
                <a:solidFill>
                  <a:srgbClr val="0000CC"/>
                </a:solidFill>
              </a:rPr>
              <a:t>NS-FEM</a:t>
            </a:r>
            <a:r>
              <a:rPr lang="ja-JP" altLang="en-US" sz="2400" dirty="0" smtClean="0"/>
              <a:t>を組み合わせた</a:t>
            </a:r>
            <a:r>
              <a:rPr lang="en-US" altLang="ja-JP" sz="2400" dirty="0" smtClean="0">
                <a:solidFill>
                  <a:srgbClr val="FF00FF"/>
                </a:solidFill>
              </a:rPr>
              <a:t>Selective ES/NS-FEM</a:t>
            </a:r>
            <a:r>
              <a:rPr lang="en-US" altLang="ja-JP" sz="2400" dirty="0" smtClean="0"/>
              <a:t>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5365" y="4149080"/>
            <a:ext cx="8193269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/>
              <a:t>簡単のため，三角形要素を用いた</a:t>
            </a:r>
            <a:r>
              <a:rPr lang="en-US" altLang="ja-JP" sz="2800" dirty="0"/>
              <a:t>2D</a:t>
            </a:r>
            <a:r>
              <a:rPr lang="ja-JP" altLang="en-US" sz="2800" dirty="0"/>
              <a:t>解析で使用する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en-US" altLang="ja-JP" sz="2800" dirty="0" smtClean="0">
                <a:solidFill>
                  <a:srgbClr val="FF0000"/>
                </a:solidFill>
              </a:rPr>
              <a:t>ES-FEM</a:t>
            </a:r>
            <a:r>
              <a:rPr lang="ja-JP" altLang="en-US" sz="2800" dirty="0" err="1" smtClean="0"/>
              <a:t>，</a:t>
            </a:r>
            <a:r>
              <a:rPr lang="en-US" altLang="ja-JP" sz="2800" dirty="0" smtClean="0">
                <a:solidFill>
                  <a:srgbClr val="0000CC"/>
                </a:solidFill>
              </a:rPr>
              <a:t>NS-FEM</a:t>
            </a:r>
            <a:r>
              <a:rPr lang="ja-JP" altLang="en-US" sz="2800" dirty="0" smtClean="0"/>
              <a:t>および</a:t>
            </a:r>
            <a:r>
              <a:rPr lang="en-US" altLang="ja-JP" sz="2800" dirty="0" smtClean="0">
                <a:solidFill>
                  <a:srgbClr val="FF00FF"/>
                </a:solidFill>
              </a:rPr>
              <a:t>Selective ES/NS-FEM</a:t>
            </a:r>
            <a:br>
              <a:rPr lang="en-US" altLang="ja-JP" sz="2800" dirty="0" smtClean="0">
                <a:solidFill>
                  <a:srgbClr val="FF00FF"/>
                </a:solidFill>
              </a:rPr>
            </a:br>
            <a:r>
              <a:rPr lang="ja-JP" altLang="en-US" sz="2800" dirty="0" smtClean="0"/>
              <a:t>について</a:t>
            </a:r>
            <a:r>
              <a:rPr lang="ja-JP" altLang="en-US" sz="2800" dirty="0"/>
              <a:t>順に解説します</a:t>
            </a:r>
            <a:r>
              <a:rPr lang="ja-JP" altLang="en-US" sz="2800" dirty="0" smtClean="0"/>
              <a:t>．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54385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42010</TotalTime>
  <Words>1502</Words>
  <Application>Microsoft Office PowerPoint</Application>
  <PresentationFormat>画面に合わせる (4:3)</PresentationFormat>
  <Paragraphs>440</Paragraphs>
  <Slides>42</Slides>
  <Notes>9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48" baseType="lpstr">
      <vt:lpstr>MS PGothic</vt:lpstr>
      <vt:lpstr>Arial</vt:lpstr>
      <vt:lpstr>Calibri</vt:lpstr>
      <vt:lpstr>Cambria Math</vt:lpstr>
      <vt:lpstr>Wingdings</vt:lpstr>
      <vt:lpstr>デザインの設定</vt:lpstr>
      <vt:lpstr>四面体を用いた平滑化有限要素法による大変形解析の最新動向</vt:lpstr>
      <vt:lpstr>研究背景</vt:lpstr>
      <vt:lpstr>既存手法の問題点</vt:lpstr>
      <vt:lpstr>既存手法の問題点（つづき）</vt:lpstr>
      <vt:lpstr>解決策</vt:lpstr>
      <vt:lpstr>解決策（つづき）</vt:lpstr>
      <vt:lpstr>発表内容</vt:lpstr>
      <vt:lpstr>PowerPoint プレゼンテーション</vt:lpstr>
      <vt:lpstr>Smoothed Finite Element Method (S-FEM)とは?</vt:lpstr>
      <vt:lpstr>ES-FEMの定式化概要</vt:lpstr>
      <vt:lpstr>NS-FEMの定式化概要</vt:lpstr>
      <vt:lpstr>Selective ES/NS-FEMの定式化概要</vt:lpstr>
      <vt:lpstr>超弾性片持ち梁の曲げ解析</vt:lpstr>
      <vt:lpstr>超弾性片持ち梁の曲げ解析</vt:lpstr>
      <vt:lpstr>PowerPoint プレゼンテーション</vt:lpstr>
      <vt:lpstr>F-bar法のおさらい</vt:lpstr>
      <vt:lpstr>F-barES-FEMの定式化概要</vt:lpstr>
      <vt:lpstr>F-barES-FEMの計算手順概要</vt:lpstr>
      <vt:lpstr>S-FEM定式化に共通の特徴</vt:lpstr>
      <vt:lpstr>超弾性片持ち梁の曲げ解析</vt:lpstr>
      <vt:lpstr>超弾性片持ち梁の曲げ解析</vt:lpstr>
      <vt:lpstr>超弾性片持ち梁の曲げ解析</vt:lpstr>
      <vt:lpstr>超弾性ブロックの部分押込解析</vt:lpstr>
      <vt:lpstr>超弾性ブロックの部分押込解析</vt:lpstr>
      <vt:lpstr>超弾性ブロックの部分押込解析</vt:lpstr>
      <vt:lpstr>弾塑性スパナの曲げ</vt:lpstr>
      <vt:lpstr>弾塑性スパナの曲げ</vt:lpstr>
      <vt:lpstr>弾塑性スパナの曲げ</vt:lpstr>
      <vt:lpstr>ゴム／アルミ合わせ板のねじり</vt:lpstr>
      <vt:lpstr>ゴム／アルミ合わせ板のねじり</vt:lpstr>
      <vt:lpstr>ゴム／アルミ合わせ板のねじり</vt:lpstr>
      <vt:lpstr>ゴム／アルミ合わせ板のねじり</vt:lpstr>
      <vt:lpstr>フィラー充填ゴムの引張＋リメッシュ</vt:lpstr>
      <vt:lpstr>弾塑性せん断ネッキング＋リメッシュ </vt:lpstr>
      <vt:lpstr>ゴム/鉄複合材ウサギの動的変形</vt:lpstr>
      <vt:lpstr>ゴム/鉄複合材ウサギの動的変形</vt:lpstr>
      <vt:lpstr>ゴム/鉄複合材円柱のモード解析</vt:lpstr>
      <vt:lpstr>ゴム/鉄複合材円柱のモード解析</vt:lpstr>
      <vt:lpstr>ゴム/鉄複合材円柱のモード解析</vt:lpstr>
      <vt:lpstr>ゴム/鉄複合材円柱のモード解析</vt:lpstr>
      <vt:lpstr>PowerPoint プレゼンテーション</vt:lpstr>
      <vt:lpstr>まとめ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Yuki ONISHI</dc:creator>
  <cp:lastModifiedBy>yuki</cp:lastModifiedBy>
  <cp:revision>1964</cp:revision>
  <cp:lastPrinted>2012-03-06T10:21:50Z</cp:lastPrinted>
  <dcterms:created xsi:type="dcterms:W3CDTF">2007-11-22T18:02:40Z</dcterms:created>
  <dcterms:modified xsi:type="dcterms:W3CDTF">2016-12-06T07:08:08Z</dcterms:modified>
</cp:coreProperties>
</file>