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Lst>
  <p:notesMasterIdLst>
    <p:notesMasterId r:id="rId29"/>
  </p:notesMasterIdLst>
  <p:sldIdLst>
    <p:sldId id="257" r:id="rId3"/>
    <p:sldId id="301" r:id="rId4"/>
    <p:sldId id="293" r:id="rId5"/>
    <p:sldId id="294" r:id="rId6"/>
    <p:sldId id="302" r:id="rId7"/>
    <p:sldId id="303" r:id="rId8"/>
    <p:sldId id="291" r:id="rId9"/>
    <p:sldId id="319" r:id="rId10"/>
    <p:sldId id="304" r:id="rId11"/>
    <p:sldId id="320" r:id="rId12"/>
    <p:sldId id="272" r:id="rId13"/>
    <p:sldId id="305" r:id="rId14"/>
    <p:sldId id="298" r:id="rId15"/>
    <p:sldId id="313" r:id="rId16"/>
    <p:sldId id="310" r:id="rId17"/>
    <p:sldId id="299" r:id="rId18"/>
    <p:sldId id="311" r:id="rId19"/>
    <p:sldId id="309" r:id="rId20"/>
    <p:sldId id="286" r:id="rId21"/>
    <p:sldId id="318" r:id="rId22"/>
    <p:sldId id="315" r:id="rId23"/>
    <p:sldId id="316" r:id="rId24"/>
    <p:sldId id="314" r:id="rId25"/>
    <p:sldId id="322" r:id="rId26"/>
    <p:sldId id="321" r:id="rId27"/>
    <p:sldId id="323" r:id="rId28"/>
  </p:sldIdLst>
  <p:sldSz cx="9144000" cy="6858000" type="screen4x3"/>
  <p:notesSz cx="6742113" cy="9872663"/>
  <p:custDataLst>
    <p:tags r:id="rId30"/>
  </p:custDataLst>
  <p:defaultTextStyle>
    <a:defPPr>
      <a:defRPr lang="ja-JP"/>
    </a:defPPr>
    <a:lvl1pPr algn="l" rtl="0" fontAlgn="base">
      <a:spcBef>
        <a:spcPct val="0"/>
      </a:spcBef>
      <a:spcAft>
        <a:spcPct val="0"/>
      </a:spcAft>
      <a:defRPr kumimoji="1" kern="1200">
        <a:solidFill>
          <a:schemeClr val="tx1"/>
        </a:solidFill>
        <a:latin typeface="Arial" charset="0"/>
        <a:ea typeface="MS PGothic" pitchFamily="50" charset="-128"/>
        <a:cs typeface="+mn-cs"/>
      </a:defRPr>
    </a:lvl1pPr>
    <a:lvl2pPr marL="457200" algn="l" rtl="0" fontAlgn="base">
      <a:spcBef>
        <a:spcPct val="0"/>
      </a:spcBef>
      <a:spcAft>
        <a:spcPct val="0"/>
      </a:spcAft>
      <a:defRPr kumimoji="1" kern="1200">
        <a:solidFill>
          <a:schemeClr val="tx1"/>
        </a:solidFill>
        <a:latin typeface="Arial" charset="0"/>
        <a:ea typeface="MS PGothic" pitchFamily="50" charset="-128"/>
        <a:cs typeface="+mn-cs"/>
      </a:defRPr>
    </a:lvl2pPr>
    <a:lvl3pPr marL="914400" algn="l" rtl="0" fontAlgn="base">
      <a:spcBef>
        <a:spcPct val="0"/>
      </a:spcBef>
      <a:spcAft>
        <a:spcPct val="0"/>
      </a:spcAft>
      <a:defRPr kumimoji="1" kern="1200">
        <a:solidFill>
          <a:schemeClr val="tx1"/>
        </a:solidFill>
        <a:latin typeface="Arial" charset="0"/>
        <a:ea typeface="MS PGothic" pitchFamily="50" charset="-128"/>
        <a:cs typeface="+mn-cs"/>
      </a:defRPr>
    </a:lvl3pPr>
    <a:lvl4pPr marL="1371600" algn="l" rtl="0" fontAlgn="base">
      <a:spcBef>
        <a:spcPct val="0"/>
      </a:spcBef>
      <a:spcAft>
        <a:spcPct val="0"/>
      </a:spcAft>
      <a:defRPr kumimoji="1" kern="1200">
        <a:solidFill>
          <a:schemeClr val="tx1"/>
        </a:solidFill>
        <a:latin typeface="Arial" charset="0"/>
        <a:ea typeface="MS PGothic" pitchFamily="50" charset="-128"/>
        <a:cs typeface="+mn-cs"/>
      </a:defRPr>
    </a:lvl4pPr>
    <a:lvl5pPr marL="1828800" algn="l" rtl="0" fontAlgn="base">
      <a:spcBef>
        <a:spcPct val="0"/>
      </a:spcBef>
      <a:spcAft>
        <a:spcPct val="0"/>
      </a:spcAft>
      <a:defRPr kumimoji="1" kern="1200">
        <a:solidFill>
          <a:schemeClr val="tx1"/>
        </a:solidFill>
        <a:latin typeface="Arial" charset="0"/>
        <a:ea typeface="MS PGothic" pitchFamily="50" charset="-128"/>
        <a:cs typeface="+mn-cs"/>
      </a:defRPr>
    </a:lvl5pPr>
    <a:lvl6pPr marL="2286000" algn="l" defTabSz="914400" rtl="0" eaLnBrk="1" latinLnBrk="0" hangingPunct="1">
      <a:defRPr kumimoji="1" kern="1200">
        <a:solidFill>
          <a:schemeClr val="tx1"/>
        </a:solidFill>
        <a:latin typeface="Arial" charset="0"/>
        <a:ea typeface="MS PGothic" pitchFamily="50" charset="-128"/>
        <a:cs typeface="+mn-cs"/>
      </a:defRPr>
    </a:lvl6pPr>
    <a:lvl7pPr marL="2743200" algn="l" defTabSz="914400" rtl="0" eaLnBrk="1" latinLnBrk="0" hangingPunct="1">
      <a:defRPr kumimoji="1" kern="1200">
        <a:solidFill>
          <a:schemeClr val="tx1"/>
        </a:solidFill>
        <a:latin typeface="Arial" charset="0"/>
        <a:ea typeface="MS PGothic" pitchFamily="50" charset="-128"/>
        <a:cs typeface="+mn-cs"/>
      </a:defRPr>
    </a:lvl7pPr>
    <a:lvl8pPr marL="3200400" algn="l" defTabSz="914400" rtl="0" eaLnBrk="1" latinLnBrk="0" hangingPunct="1">
      <a:defRPr kumimoji="1" kern="1200">
        <a:solidFill>
          <a:schemeClr val="tx1"/>
        </a:solidFill>
        <a:latin typeface="Arial" charset="0"/>
        <a:ea typeface="MS PGothic" pitchFamily="50" charset="-128"/>
        <a:cs typeface="+mn-cs"/>
      </a:defRPr>
    </a:lvl8pPr>
    <a:lvl9pPr marL="3657600" algn="l" defTabSz="914400" rtl="0" eaLnBrk="1" latinLnBrk="0" hangingPunct="1">
      <a:defRPr kumimoji="1" kern="1200">
        <a:solidFill>
          <a:schemeClr val="tx1"/>
        </a:solidFill>
        <a:latin typeface="Arial" charset="0"/>
        <a:ea typeface="MS PGothic"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75" autoAdjust="0"/>
    <p:restoredTop sz="94660"/>
  </p:normalViewPr>
  <p:slideViewPr>
    <p:cSldViewPr>
      <p:cViewPr varScale="1">
        <p:scale>
          <a:sx n="100" d="100"/>
          <a:sy n="100" d="100"/>
        </p:scale>
        <p:origin x="1090" y="5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66"/>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21000"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9525" y="0"/>
            <a:ext cx="2921000" cy="495300"/>
          </a:xfrm>
          <a:prstGeom prst="rect">
            <a:avLst/>
          </a:prstGeom>
        </p:spPr>
        <p:txBody>
          <a:bodyPr vert="horz" lIns="91440" tIns="45720" rIns="91440" bIns="45720" rtlCol="0"/>
          <a:lstStyle>
            <a:lvl1pPr algn="r">
              <a:defRPr sz="1200"/>
            </a:lvl1pPr>
          </a:lstStyle>
          <a:p>
            <a:fld id="{E467C074-A7B8-4C0D-ABF8-3C7CD50EE079}" type="datetimeFigureOut">
              <a:rPr kumimoji="1" lang="ja-JP" altLang="en-US" smtClean="0"/>
              <a:t>2024/4/9</a:t>
            </a:fld>
            <a:endParaRPr kumimoji="1" lang="ja-JP" altLang="en-US"/>
          </a:p>
        </p:txBody>
      </p:sp>
      <p:sp>
        <p:nvSpPr>
          <p:cNvPr id="4" name="スライド イメージ プレースホルダー 3"/>
          <p:cNvSpPr>
            <a:spLocks noGrp="1" noRot="1" noChangeAspect="1"/>
          </p:cNvSpPr>
          <p:nvPr>
            <p:ph type="sldImg" idx="2"/>
          </p:nvPr>
        </p:nvSpPr>
        <p:spPr>
          <a:xfrm>
            <a:off x="1149350" y="1233488"/>
            <a:ext cx="4443413" cy="3332162"/>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4688" y="4751388"/>
            <a:ext cx="5392737" cy="38877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7363"/>
            <a:ext cx="2921000"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9525" y="9377363"/>
            <a:ext cx="2921000" cy="495300"/>
          </a:xfrm>
          <a:prstGeom prst="rect">
            <a:avLst/>
          </a:prstGeom>
        </p:spPr>
        <p:txBody>
          <a:bodyPr vert="horz" lIns="91440" tIns="45720" rIns="91440" bIns="45720" rtlCol="0" anchor="b"/>
          <a:lstStyle>
            <a:lvl1pPr algn="r">
              <a:defRPr sz="1200"/>
            </a:lvl1pPr>
          </a:lstStyle>
          <a:p>
            <a:fld id="{EFBAF0F9-3F0C-43E8-B4F7-C50C59804E58}" type="slidenum">
              <a:rPr kumimoji="1" lang="ja-JP" altLang="en-US" smtClean="0"/>
              <a:t>‹#›</a:t>
            </a:fld>
            <a:endParaRPr kumimoji="1" lang="ja-JP" altLang="en-US"/>
          </a:p>
        </p:txBody>
      </p:sp>
    </p:spTree>
    <p:extLst>
      <p:ext uri="{BB962C8B-B14F-4D97-AF65-F5344CB8AC3E}">
        <p14:creationId xmlns:p14="http://schemas.microsoft.com/office/powerpoint/2010/main" val="266989532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FBAF0F9-3F0C-43E8-B4F7-C50C59804E58}" type="slidenum">
              <a:rPr kumimoji="1" lang="ja-JP" altLang="en-US" smtClean="0"/>
              <a:t>1</a:t>
            </a:fld>
            <a:endParaRPr kumimoji="1" lang="ja-JP" altLang="en-US"/>
          </a:p>
        </p:txBody>
      </p:sp>
    </p:spTree>
    <p:extLst>
      <p:ext uri="{BB962C8B-B14F-4D97-AF65-F5344CB8AC3E}">
        <p14:creationId xmlns:p14="http://schemas.microsoft.com/office/powerpoint/2010/main" val="3250935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FBAF0F9-3F0C-43E8-B4F7-C50C59804E58}" type="slidenum">
              <a:rPr kumimoji="1" lang="ja-JP" altLang="en-US" smtClean="0"/>
              <a:t>10</a:t>
            </a:fld>
            <a:endParaRPr kumimoji="1" lang="ja-JP" altLang="en-US"/>
          </a:p>
        </p:txBody>
      </p:sp>
    </p:spTree>
    <p:extLst>
      <p:ext uri="{BB962C8B-B14F-4D97-AF65-F5344CB8AC3E}">
        <p14:creationId xmlns:p14="http://schemas.microsoft.com/office/powerpoint/2010/main" val="753231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FBAF0F9-3F0C-43E8-B4F7-C50C59804E58}" type="slidenum">
              <a:rPr kumimoji="1" lang="ja-JP" altLang="en-US" smtClean="0"/>
              <a:t>11</a:t>
            </a:fld>
            <a:endParaRPr kumimoji="1" lang="ja-JP" altLang="en-US"/>
          </a:p>
        </p:txBody>
      </p:sp>
    </p:spTree>
    <p:extLst>
      <p:ext uri="{BB962C8B-B14F-4D97-AF65-F5344CB8AC3E}">
        <p14:creationId xmlns:p14="http://schemas.microsoft.com/office/powerpoint/2010/main" val="1326694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FBAF0F9-3F0C-43E8-B4F7-C50C59804E58}" type="slidenum">
              <a:rPr kumimoji="1" lang="ja-JP" altLang="en-US" smtClean="0"/>
              <a:t>12</a:t>
            </a:fld>
            <a:endParaRPr kumimoji="1" lang="ja-JP" altLang="en-US"/>
          </a:p>
        </p:txBody>
      </p:sp>
    </p:spTree>
    <p:extLst>
      <p:ext uri="{BB962C8B-B14F-4D97-AF65-F5344CB8AC3E}">
        <p14:creationId xmlns:p14="http://schemas.microsoft.com/office/powerpoint/2010/main" val="3812833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FBAF0F9-3F0C-43E8-B4F7-C50C59804E58}" type="slidenum">
              <a:rPr kumimoji="1" lang="ja-JP" altLang="en-US" smtClean="0"/>
              <a:t>13</a:t>
            </a:fld>
            <a:endParaRPr kumimoji="1" lang="ja-JP" altLang="en-US"/>
          </a:p>
        </p:txBody>
      </p:sp>
    </p:spTree>
    <p:extLst>
      <p:ext uri="{BB962C8B-B14F-4D97-AF65-F5344CB8AC3E}">
        <p14:creationId xmlns:p14="http://schemas.microsoft.com/office/powerpoint/2010/main" val="2845307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FBAF0F9-3F0C-43E8-B4F7-C50C59804E58}" type="slidenum">
              <a:rPr kumimoji="1" lang="ja-JP" altLang="en-US" smtClean="0"/>
              <a:t>14</a:t>
            </a:fld>
            <a:endParaRPr kumimoji="1" lang="ja-JP" altLang="en-US"/>
          </a:p>
        </p:txBody>
      </p:sp>
    </p:spTree>
    <p:extLst>
      <p:ext uri="{BB962C8B-B14F-4D97-AF65-F5344CB8AC3E}">
        <p14:creationId xmlns:p14="http://schemas.microsoft.com/office/powerpoint/2010/main" val="2452490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FBAF0F9-3F0C-43E8-B4F7-C50C59804E58}" type="slidenum">
              <a:rPr kumimoji="1" lang="ja-JP" altLang="en-US" smtClean="0"/>
              <a:t>15</a:t>
            </a:fld>
            <a:endParaRPr kumimoji="1" lang="ja-JP" altLang="en-US"/>
          </a:p>
        </p:txBody>
      </p:sp>
    </p:spTree>
    <p:extLst>
      <p:ext uri="{BB962C8B-B14F-4D97-AF65-F5344CB8AC3E}">
        <p14:creationId xmlns:p14="http://schemas.microsoft.com/office/powerpoint/2010/main" val="787667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FBAF0F9-3F0C-43E8-B4F7-C50C59804E58}" type="slidenum">
              <a:rPr kumimoji="1" lang="ja-JP" altLang="en-US" smtClean="0"/>
              <a:t>16</a:t>
            </a:fld>
            <a:endParaRPr kumimoji="1" lang="ja-JP" altLang="en-US"/>
          </a:p>
        </p:txBody>
      </p:sp>
    </p:spTree>
    <p:extLst>
      <p:ext uri="{BB962C8B-B14F-4D97-AF65-F5344CB8AC3E}">
        <p14:creationId xmlns:p14="http://schemas.microsoft.com/office/powerpoint/2010/main" val="41779506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FBAF0F9-3F0C-43E8-B4F7-C50C59804E58}" type="slidenum">
              <a:rPr kumimoji="1" lang="ja-JP" altLang="en-US" smtClean="0"/>
              <a:t>17</a:t>
            </a:fld>
            <a:endParaRPr kumimoji="1" lang="ja-JP" altLang="en-US"/>
          </a:p>
        </p:txBody>
      </p:sp>
    </p:spTree>
    <p:extLst>
      <p:ext uri="{BB962C8B-B14F-4D97-AF65-F5344CB8AC3E}">
        <p14:creationId xmlns:p14="http://schemas.microsoft.com/office/powerpoint/2010/main" val="636478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FBAF0F9-3F0C-43E8-B4F7-C50C59804E58}" type="slidenum">
              <a:rPr kumimoji="1" lang="ja-JP" altLang="en-US" smtClean="0"/>
              <a:t>18</a:t>
            </a:fld>
            <a:endParaRPr kumimoji="1" lang="ja-JP" altLang="en-US"/>
          </a:p>
        </p:txBody>
      </p:sp>
    </p:spTree>
    <p:extLst>
      <p:ext uri="{BB962C8B-B14F-4D97-AF65-F5344CB8AC3E}">
        <p14:creationId xmlns:p14="http://schemas.microsoft.com/office/powerpoint/2010/main" val="19631580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FBAF0F9-3F0C-43E8-B4F7-C50C59804E58}" type="slidenum">
              <a:rPr kumimoji="1" lang="ja-JP" altLang="en-US" smtClean="0"/>
              <a:t>19</a:t>
            </a:fld>
            <a:endParaRPr kumimoji="1" lang="ja-JP" altLang="en-US"/>
          </a:p>
        </p:txBody>
      </p:sp>
    </p:spTree>
    <p:extLst>
      <p:ext uri="{BB962C8B-B14F-4D97-AF65-F5344CB8AC3E}">
        <p14:creationId xmlns:p14="http://schemas.microsoft.com/office/powerpoint/2010/main" val="3862986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FBAF0F9-3F0C-43E8-B4F7-C50C59804E58}" type="slidenum">
              <a:rPr kumimoji="1" lang="ja-JP" altLang="en-US" smtClean="0"/>
              <a:t>2</a:t>
            </a:fld>
            <a:endParaRPr kumimoji="1" lang="ja-JP" altLang="en-US"/>
          </a:p>
        </p:txBody>
      </p:sp>
    </p:spTree>
    <p:extLst>
      <p:ext uri="{BB962C8B-B14F-4D97-AF65-F5344CB8AC3E}">
        <p14:creationId xmlns:p14="http://schemas.microsoft.com/office/powerpoint/2010/main" val="38539837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FBAF0F9-3F0C-43E8-B4F7-C50C59804E58}" type="slidenum">
              <a:rPr kumimoji="1" lang="ja-JP" altLang="en-US" smtClean="0"/>
              <a:t>20</a:t>
            </a:fld>
            <a:endParaRPr kumimoji="1" lang="ja-JP" altLang="en-US"/>
          </a:p>
        </p:txBody>
      </p:sp>
    </p:spTree>
    <p:extLst>
      <p:ext uri="{BB962C8B-B14F-4D97-AF65-F5344CB8AC3E}">
        <p14:creationId xmlns:p14="http://schemas.microsoft.com/office/powerpoint/2010/main" val="39519115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FBAF0F9-3F0C-43E8-B4F7-C50C59804E58}" type="slidenum">
              <a:rPr kumimoji="1" lang="ja-JP" altLang="en-US" smtClean="0"/>
              <a:t>21</a:t>
            </a:fld>
            <a:endParaRPr kumimoji="1" lang="ja-JP" altLang="en-US"/>
          </a:p>
        </p:txBody>
      </p:sp>
    </p:spTree>
    <p:extLst>
      <p:ext uri="{BB962C8B-B14F-4D97-AF65-F5344CB8AC3E}">
        <p14:creationId xmlns:p14="http://schemas.microsoft.com/office/powerpoint/2010/main" val="59275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FBAF0F9-3F0C-43E8-B4F7-C50C59804E58}" type="slidenum">
              <a:rPr kumimoji="1" lang="ja-JP" altLang="en-US" smtClean="0"/>
              <a:t>22</a:t>
            </a:fld>
            <a:endParaRPr kumimoji="1" lang="ja-JP" altLang="en-US"/>
          </a:p>
        </p:txBody>
      </p:sp>
    </p:spTree>
    <p:extLst>
      <p:ext uri="{BB962C8B-B14F-4D97-AF65-F5344CB8AC3E}">
        <p14:creationId xmlns:p14="http://schemas.microsoft.com/office/powerpoint/2010/main" val="13305412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FBAF0F9-3F0C-43E8-B4F7-C50C59804E58}" type="slidenum">
              <a:rPr kumimoji="1" lang="ja-JP" altLang="en-US" smtClean="0"/>
              <a:t>23</a:t>
            </a:fld>
            <a:endParaRPr kumimoji="1" lang="ja-JP" altLang="en-US"/>
          </a:p>
        </p:txBody>
      </p:sp>
    </p:spTree>
    <p:extLst>
      <p:ext uri="{BB962C8B-B14F-4D97-AF65-F5344CB8AC3E}">
        <p14:creationId xmlns:p14="http://schemas.microsoft.com/office/powerpoint/2010/main" val="556476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FBAF0F9-3F0C-43E8-B4F7-C50C59804E58}" type="slidenum">
              <a:rPr kumimoji="1" lang="ja-JP" altLang="en-US" smtClean="0"/>
              <a:t>24</a:t>
            </a:fld>
            <a:endParaRPr kumimoji="1" lang="ja-JP" altLang="en-US"/>
          </a:p>
        </p:txBody>
      </p:sp>
    </p:spTree>
    <p:extLst>
      <p:ext uri="{BB962C8B-B14F-4D97-AF65-F5344CB8AC3E}">
        <p14:creationId xmlns:p14="http://schemas.microsoft.com/office/powerpoint/2010/main" val="5671833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FBAF0F9-3F0C-43E8-B4F7-C50C59804E58}" type="slidenum">
              <a:rPr kumimoji="1" lang="ja-JP" altLang="en-US" smtClean="0"/>
              <a:t>25</a:t>
            </a:fld>
            <a:endParaRPr kumimoji="1" lang="ja-JP" altLang="en-US"/>
          </a:p>
        </p:txBody>
      </p:sp>
    </p:spTree>
    <p:extLst>
      <p:ext uri="{BB962C8B-B14F-4D97-AF65-F5344CB8AC3E}">
        <p14:creationId xmlns:p14="http://schemas.microsoft.com/office/powerpoint/2010/main" val="39722204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FBAF0F9-3F0C-43E8-B4F7-C50C59804E58}" type="slidenum">
              <a:rPr kumimoji="1" lang="ja-JP" altLang="en-US" smtClean="0"/>
              <a:t>26</a:t>
            </a:fld>
            <a:endParaRPr kumimoji="1" lang="ja-JP" altLang="en-US"/>
          </a:p>
        </p:txBody>
      </p:sp>
    </p:spTree>
    <p:extLst>
      <p:ext uri="{BB962C8B-B14F-4D97-AF65-F5344CB8AC3E}">
        <p14:creationId xmlns:p14="http://schemas.microsoft.com/office/powerpoint/2010/main" val="4190623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FBAF0F9-3F0C-43E8-B4F7-C50C59804E58}" type="slidenum">
              <a:rPr kumimoji="1" lang="ja-JP" altLang="en-US" smtClean="0"/>
              <a:t>3</a:t>
            </a:fld>
            <a:endParaRPr kumimoji="1" lang="ja-JP" altLang="en-US"/>
          </a:p>
        </p:txBody>
      </p:sp>
    </p:spTree>
    <p:extLst>
      <p:ext uri="{BB962C8B-B14F-4D97-AF65-F5344CB8AC3E}">
        <p14:creationId xmlns:p14="http://schemas.microsoft.com/office/powerpoint/2010/main" val="3590946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FBAF0F9-3F0C-43E8-B4F7-C50C59804E58}" type="slidenum">
              <a:rPr kumimoji="1" lang="ja-JP" altLang="en-US" smtClean="0"/>
              <a:t>4</a:t>
            </a:fld>
            <a:endParaRPr kumimoji="1" lang="ja-JP" altLang="en-US"/>
          </a:p>
        </p:txBody>
      </p:sp>
    </p:spTree>
    <p:extLst>
      <p:ext uri="{BB962C8B-B14F-4D97-AF65-F5344CB8AC3E}">
        <p14:creationId xmlns:p14="http://schemas.microsoft.com/office/powerpoint/2010/main" val="3410803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FBAF0F9-3F0C-43E8-B4F7-C50C59804E58}" type="slidenum">
              <a:rPr kumimoji="1" lang="ja-JP" altLang="en-US" smtClean="0"/>
              <a:t>5</a:t>
            </a:fld>
            <a:endParaRPr kumimoji="1" lang="ja-JP" altLang="en-US"/>
          </a:p>
        </p:txBody>
      </p:sp>
    </p:spTree>
    <p:extLst>
      <p:ext uri="{BB962C8B-B14F-4D97-AF65-F5344CB8AC3E}">
        <p14:creationId xmlns:p14="http://schemas.microsoft.com/office/powerpoint/2010/main" val="1464997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FBAF0F9-3F0C-43E8-B4F7-C50C59804E58}" type="slidenum">
              <a:rPr kumimoji="1" lang="ja-JP" altLang="en-US" smtClean="0"/>
              <a:t>6</a:t>
            </a:fld>
            <a:endParaRPr kumimoji="1" lang="ja-JP" altLang="en-US"/>
          </a:p>
        </p:txBody>
      </p:sp>
    </p:spTree>
    <p:extLst>
      <p:ext uri="{BB962C8B-B14F-4D97-AF65-F5344CB8AC3E}">
        <p14:creationId xmlns:p14="http://schemas.microsoft.com/office/powerpoint/2010/main" val="3851212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FBAF0F9-3F0C-43E8-B4F7-C50C59804E58}" type="slidenum">
              <a:rPr kumimoji="1" lang="ja-JP" altLang="en-US" smtClean="0"/>
              <a:t>7</a:t>
            </a:fld>
            <a:endParaRPr kumimoji="1" lang="ja-JP" altLang="en-US"/>
          </a:p>
        </p:txBody>
      </p:sp>
    </p:spTree>
    <p:extLst>
      <p:ext uri="{BB962C8B-B14F-4D97-AF65-F5344CB8AC3E}">
        <p14:creationId xmlns:p14="http://schemas.microsoft.com/office/powerpoint/2010/main" val="4017603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FBAF0F9-3F0C-43E8-B4F7-C50C59804E58}" type="slidenum">
              <a:rPr kumimoji="1" lang="ja-JP" altLang="en-US" smtClean="0"/>
              <a:t>8</a:t>
            </a:fld>
            <a:endParaRPr kumimoji="1" lang="ja-JP" altLang="en-US"/>
          </a:p>
        </p:txBody>
      </p:sp>
    </p:spTree>
    <p:extLst>
      <p:ext uri="{BB962C8B-B14F-4D97-AF65-F5344CB8AC3E}">
        <p14:creationId xmlns:p14="http://schemas.microsoft.com/office/powerpoint/2010/main" val="3147837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FBAF0F9-3F0C-43E8-B4F7-C50C59804E58}" type="slidenum">
              <a:rPr kumimoji="1" lang="ja-JP" altLang="en-US" smtClean="0"/>
              <a:t>9</a:t>
            </a:fld>
            <a:endParaRPr kumimoji="1" lang="ja-JP" altLang="en-US"/>
          </a:p>
        </p:txBody>
      </p:sp>
    </p:spTree>
    <p:extLst>
      <p:ext uri="{BB962C8B-B14F-4D97-AF65-F5344CB8AC3E}">
        <p14:creationId xmlns:p14="http://schemas.microsoft.com/office/powerpoint/2010/main" val="402668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Tree>
    <p:extLst>
      <p:ext uri="{BB962C8B-B14F-4D97-AF65-F5344CB8AC3E}">
        <p14:creationId xmlns:p14="http://schemas.microsoft.com/office/powerpoint/2010/main" val="827644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3720252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1233488"/>
            <a:ext cx="2057400" cy="489267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1233488"/>
            <a:ext cx="6019800" cy="489267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2151094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Tree>
    <p:extLst>
      <p:ext uri="{BB962C8B-B14F-4D97-AF65-F5344CB8AC3E}">
        <p14:creationId xmlns:p14="http://schemas.microsoft.com/office/powerpoint/2010/main" val="2371836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19567523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Tree>
    <p:extLst>
      <p:ext uri="{BB962C8B-B14F-4D97-AF65-F5344CB8AC3E}">
        <p14:creationId xmlns:p14="http://schemas.microsoft.com/office/powerpoint/2010/main" val="42800571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215900" y="623888"/>
            <a:ext cx="4387850" cy="5757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756150" y="623888"/>
            <a:ext cx="4387850" cy="5757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19510559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1977305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Tree>
    <p:extLst>
      <p:ext uri="{BB962C8B-B14F-4D97-AF65-F5344CB8AC3E}">
        <p14:creationId xmlns:p14="http://schemas.microsoft.com/office/powerpoint/2010/main" val="26238325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79749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Tree>
    <p:extLst>
      <p:ext uri="{BB962C8B-B14F-4D97-AF65-F5344CB8AC3E}">
        <p14:creationId xmlns:p14="http://schemas.microsoft.com/office/powerpoint/2010/main" val="3284235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17981470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Tree>
    <p:extLst>
      <p:ext uri="{BB962C8B-B14F-4D97-AF65-F5344CB8AC3E}">
        <p14:creationId xmlns:p14="http://schemas.microsoft.com/office/powerpoint/2010/main" val="33082166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1908105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911975" y="36513"/>
            <a:ext cx="2232025" cy="6345237"/>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215900" y="36513"/>
            <a:ext cx="6543675" cy="6345237"/>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829281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Tree>
    <p:extLst>
      <p:ext uri="{BB962C8B-B14F-4D97-AF65-F5344CB8AC3E}">
        <p14:creationId xmlns:p14="http://schemas.microsoft.com/office/powerpoint/2010/main" val="3753128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3429000"/>
            <a:ext cx="4038600" cy="2697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3429000"/>
            <a:ext cx="4038600" cy="2697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1395214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3994044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Tree>
    <p:extLst>
      <p:ext uri="{BB962C8B-B14F-4D97-AF65-F5344CB8AC3E}">
        <p14:creationId xmlns:p14="http://schemas.microsoft.com/office/powerpoint/2010/main" val="667402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642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Tree>
    <p:extLst>
      <p:ext uri="{BB962C8B-B14F-4D97-AF65-F5344CB8AC3E}">
        <p14:creationId xmlns:p14="http://schemas.microsoft.com/office/powerpoint/2010/main" val="656507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Tree>
    <p:extLst>
      <p:ext uri="{BB962C8B-B14F-4D97-AF65-F5344CB8AC3E}">
        <p14:creationId xmlns:p14="http://schemas.microsoft.com/office/powerpoint/2010/main" val="2699851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1233488"/>
            <a:ext cx="8229600" cy="1943100"/>
          </a:xfrm>
          <a:prstGeom prst="rect">
            <a:avLst/>
          </a:prstGeom>
          <a:noFill/>
          <a:ln w="9525">
            <a:noFill/>
            <a:miter lim="800000"/>
            <a:headEnd/>
            <a:tailEnd/>
          </a:ln>
          <a:effectLst>
            <a:outerShdw dist="35921" dir="2700000" algn="ctr" rotWithShape="0">
              <a:schemeClr val="accent1"/>
            </a:outerShdw>
          </a:effec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3429000"/>
            <a:ext cx="8229600"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grpSp>
        <p:nvGrpSpPr>
          <p:cNvPr id="1035" name="Group 11"/>
          <p:cNvGrpSpPr>
            <a:grpSpLocks/>
          </p:cNvGrpSpPr>
          <p:nvPr userDrawn="1"/>
        </p:nvGrpSpPr>
        <p:grpSpPr bwMode="auto">
          <a:xfrm>
            <a:off x="0" y="6397625"/>
            <a:ext cx="9144000" cy="460375"/>
            <a:chOff x="0" y="4030"/>
            <a:chExt cx="5760" cy="290"/>
          </a:xfrm>
        </p:grpSpPr>
        <p:sp>
          <p:nvSpPr>
            <p:cNvPr id="3080" name="Rectangle 8"/>
            <p:cNvSpPr>
              <a:spLocks noChangeArrowheads="1"/>
            </p:cNvSpPr>
            <p:nvPr userDrawn="1"/>
          </p:nvSpPr>
          <p:spPr bwMode="auto">
            <a:xfrm flipV="1">
              <a:off x="0" y="4030"/>
              <a:ext cx="5760" cy="290"/>
            </a:xfrm>
            <a:prstGeom prst="rect">
              <a:avLst/>
            </a:prstGeom>
            <a:solidFill>
              <a:srgbClr val="10007B"/>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pPr>
                <a:defRPr/>
              </a:pPr>
              <a:endParaRPr lang="ja-JP" altLang="en-US"/>
            </a:p>
          </p:txBody>
        </p:sp>
        <p:sp>
          <p:nvSpPr>
            <p:cNvPr id="3081" name="Text Box 9"/>
            <p:cNvSpPr txBox="1">
              <a:spLocks noChangeArrowheads="1"/>
            </p:cNvSpPr>
            <p:nvPr userDrawn="1"/>
          </p:nvSpPr>
          <p:spPr bwMode="auto">
            <a:xfrm>
              <a:off x="2374" y="4061"/>
              <a:ext cx="1032" cy="214"/>
            </a:xfrm>
            <a:prstGeom prst="rect">
              <a:avLst/>
            </a:prstGeom>
            <a:noFill/>
            <a:ln w="9525">
              <a:noFill/>
              <a:round/>
              <a:headEnd/>
              <a:tailEnd/>
            </a:ln>
            <a:effectLst/>
          </p:spPr>
          <p:txBody>
            <a:bodyPr wrap="none" lIns="0" tIns="0" rIns="0" bIns="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charset="0"/>
                  <a:ea typeface="MS PGothic" pitchFamily="50" charset="-128"/>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charset="0"/>
                  <a:ea typeface="MS PGothic" pitchFamily="50" charset="-128"/>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charset="0"/>
                  <a:ea typeface="MS PGothic" pitchFamily="50" charset="-128"/>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charset="0"/>
                  <a:ea typeface="MS PGothic" pitchFamily="50" charset="-128"/>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charset="0"/>
                  <a:ea typeface="MS PGothic" pitchFamily="50"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charset="0"/>
                  <a:ea typeface="MS PGothic" pitchFamily="50"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charset="0"/>
                  <a:ea typeface="MS PGothic" pitchFamily="50"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charset="0"/>
                  <a:ea typeface="MS PGothic" pitchFamily="50"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charset="0"/>
                  <a:ea typeface="MS PGothic" pitchFamily="50" charset="-128"/>
                </a:defRPr>
              </a:lvl9pPr>
            </a:lstStyle>
            <a:p>
              <a:pPr algn="ctr" eaLnBrk="1" hangingPunct="1">
                <a:lnSpc>
                  <a:spcPct val="93000"/>
                </a:lnSpc>
                <a:buClr>
                  <a:srgbClr val="000000"/>
                </a:buClr>
                <a:buSzPct val="100000"/>
                <a:buFont typeface="Arial" charset="0"/>
                <a:buNone/>
              </a:pPr>
              <a:r>
                <a:rPr kumimoji="0" lang="ja-JP" altLang="en-GB" sz="1200">
                  <a:solidFill>
                    <a:srgbClr val="CCCCFF"/>
                  </a:solidFill>
                </a:rPr>
                <a:t>２００９年計算力学講演会</a:t>
              </a:r>
            </a:p>
            <a:p>
              <a:pPr algn="ctr" eaLnBrk="1" hangingPunct="1">
                <a:lnSpc>
                  <a:spcPct val="93000"/>
                </a:lnSpc>
                <a:buClr>
                  <a:srgbClr val="000000"/>
                </a:buClr>
                <a:buSzPct val="100000"/>
                <a:buFont typeface="Arial" charset="0"/>
                <a:buNone/>
              </a:pPr>
              <a:endParaRPr kumimoji="0" lang="en-GB" altLang="ja-JP" sz="1200">
                <a:solidFill>
                  <a:srgbClr val="CCCCFF"/>
                </a:solidFill>
              </a:endParaRPr>
            </a:p>
          </p:txBody>
        </p:sp>
        <p:sp>
          <p:nvSpPr>
            <p:cNvPr id="3082" name="Text Box 10"/>
            <p:cNvSpPr txBox="1">
              <a:spLocks noChangeArrowheads="1"/>
            </p:cNvSpPr>
            <p:nvPr userDrawn="1"/>
          </p:nvSpPr>
          <p:spPr bwMode="auto">
            <a:xfrm>
              <a:off x="2316" y="4186"/>
              <a:ext cx="1113" cy="134"/>
            </a:xfrm>
            <a:prstGeom prst="rect">
              <a:avLst/>
            </a:prstGeom>
            <a:noFill/>
            <a:ln w="9525">
              <a:noFill/>
              <a:round/>
              <a:headEnd/>
              <a:tailEnd/>
            </a:ln>
            <a:effectLst/>
          </p:spPr>
          <p:txBody>
            <a:bodyPr lIns="0" tIns="0" rIns="0" bIns="0" anchor="b"/>
            <a:lstStyle/>
            <a:p>
              <a:pPr algn="ctr" defTabSz="457200">
                <a:lnSpc>
                  <a:spcPct val="93000"/>
                </a:lnSpc>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a:solidFill>
                    <a:srgbClr val="CCCCFF"/>
                  </a:solidFill>
                  <a:latin typeface="Times New Roman" pitchFamily="18" charset="0"/>
                </a:rPr>
                <a:t>P.</a:t>
              </a:r>
              <a:fld id="{5ECBB50B-8848-46DE-9A7D-830846D05CC7}" type="slidenum">
                <a:rPr kumimoji="0" lang="en-GB" sz="1400">
                  <a:solidFill>
                    <a:srgbClr val="CCCCFF"/>
                  </a:solidFill>
                  <a:latin typeface="Times New Roman" pitchFamily="18" charset="0"/>
                </a:rPr>
                <a:pPr algn="ctr" defTabSz="457200">
                  <a:lnSpc>
                    <a:spcPct val="93000"/>
                  </a:lnSpc>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a:t>
              </a:fld>
              <a:endParaRPr kumimoji="0" lang="en-GB" sz="1400">
                <a:solidFill>
                  <a:srgbClr val="CCCCFF"/>
                </a:solidFill>
                <a:latin typeface="Times New Roman" pitchFamily="18" charset="0"/>
              </a:endParaRPr>
            </a:p>
          </p:txBody>
        </p:sp>
        <p:pic>
          <p:nvPicPr>
            <p:cNvPr id="1039" name="Picture 15" descr="ロゴのみ"/>
            <p:cNvPicPr>
              <a:picLocks noChangeArrowheads="1"/>
            </p:cNvPicPr>
            <p:nvPr userDrawn="1"/>
          </p:nvPicPr>
          <p:blipFill>
            <a:blip r:embed="rId13" cstate="print">
              <a:extLst>
                <a:ext uri="{28A0092B-C50C-407E-A947-70E740481C1C}">
                  <a14:useLocalDpi xmlns:a14="http://schemas.microsoft.com/office/drawing/2010/main" val="0"/>
                </a:ext>
              </a:extLst>
            </a:blip>
            <a:srcRect t="20924" b="20924"/>
            <a:stretch>
              <a:fillRect/>
            </a:stretch>
          </p:blipFill>
          <p:spPr bwMode="auto">
            <a:xfrm>
              <a:off x="4536" y="4065"/>
              <a:ext cx="1059"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16" descr="logo"/>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58" y="4065"/>
              <a:ext cx="1059" cy="227"/>
            </a:xfrm>
            <a:prstGeom prst="rect">
              <a:avLst/>
            </a:prstGeom>
            <a:noFill/>
            <a:extLst>
              <a:ext uri="{909E8E84-426E-40DD-AFC4-6F175D3DCCD1}">
                <a14:hiddenFill xmlns:a14="http://schemas.microsoft.com/office/drawing/2010/main">
                  <a:solidFill>
                    <a:srgbClr val="FFFFFF"/>
                  </a:solidFill>
                </a14:hiddenFill>
              </a:ext>
            </a:extLst>
          </p:spPr>
        </p:pic>
      </p:grp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Lst>
  <p:txStyles>
    <p:titleStyle>
      <a:lvl1pPr algn="ctr" rtl="0" eaLnBrk="0" fontAlgn="base" hangingPunct="0">
        <a:spcBef>
          <a:spcPct val="0"/>
        </a:spcBef>
        <a:spcAft>
          <a:spcPct val="0"/>
        </a:spcAft>
        <a:defRPr kumimoji="1" sz="4400" b="1">
          <a:solidFill>
            <a:schemeClr val="accent2"/>
          </a:solidFill>
          <a:latin typeface="+mj-lt"/>
          <a:ea typeface="+mj-ea"/>
          <a:cs typeface="+mj-cs"/>
        </a:defRPr>
      </a:lvl1pPr>
      <a:lvl2pPr algn="ctr" rtl="0" eaLnBrk="0" fontAlgn="base" hangingPunct="0">
        <a:spcBef>
          <a:spcPct val="0"/>
        </a:spcBef>
        <a:spcAft>
          <a:spcPct val="0"/>
        </a:spcAft>
        <a:defRPr kumimoji="1" sz="4400" b="1">
          <a:solidFill>
            <a:schemeClr val="accent2"/>
          </a:solidFill>
          <a:latin typeface="Arial" charset="0"/>
          <a:ea typeface="MS PGothic" pitchFamily="50" charset="-128"/>
        </a:defRPr>
      </a:lvl2pPr>
      <a:lvl3pPr algn="ctr" rtl="0" eaLnBrk="0" fontAlgn="base" hangingPunct="0">
        <a:spcBef>
          <a:spcPct val="0"/>
        </a:spcBef>
        <a:spcAft>
          <a:spcPct val="0"/>
        </a:spcAft>
        <a:defRPr kumimoji="1" sz="4400" b="1">
          <a:solidFill>
            <a:schemeClr val="accent2"/>
          </a:solidFill>
          <a:latin typeface="Arial" charset="0"/>
          <a:ea typeface="MS PGothic" pitchFamily="50" charset="-128"/>
        </a:defRPr>
      </a:lvl3pPr>
      <a:lvl4pPr algn="ctr" rtl="0" eaLnBrk="0" fontAlgn="base" hangingPunct="0">
        <a:spcBef>
          <a:spcPct val="0"/>
        </a:spcBef>
        <a:spcAft>
          <a:spcPct val="0"/>
        </a:spcAft>
        <a:defRPr kumimoji="1" sz="4400" b="1">
          <a:solidFill>
            <a:schemeClr val="accent2"/>
          </a:solidFill>
          <a:latin typeface="Arial" charset="0"/>
          <a:ea typeface="MS PGothic" pitchFamily="50" charset="-128"/>
        </a:defRPr>
      </a:lvl4pPr>
      <a:lvl5pPr algn="ctr" rtl="0" eaLnBrk="0" fontAlgn="base" hangingPunct="0">
        <a:spcBef>
          <a:spcPct val="0"/>
        </a:spcBef>
        <a:spcAft>
          <a:spcPct val="0"/>
        </a:spcAft>
        <a:defRPr kumimoji="1" sz="4400" b="1">
          <a:solidFill>
            <a:schemeClr val="accent2"/>
          </a:solidFill>
          <a:latin typeface="Arial" charset="0"/>
          <a:ea typeface="MS PGothic" pitchFamily="50" charset="-128"/>
        </a:defRPr>
      </a:lvl5pPr>
      <a:lvl6pPr marL="457200" algn="ctr" rtl="0" fontAlgn="base">
        <a:spcBef>
          <a:spcPct val="0"/>
        </a:spcBef>
        <a:spcAft>
          <a:spcPct val="0"/>
        </a:spcAft>
        <a:defRPr kumimoji="1" sz="4400" b="1">
          <a:solidFill>
            <a:schemeClr val="accent2"/>
          </a:solidFill>
          <a:latin typeface="Arial" charset="0"/>
          <a:ea typeface="MS PGothic" pitchFamily="50" charset="-128"/>
        </a:defRPr>
      </a:lvl6pPr>
      <a:lvl7pPr marL="914400" algn="ctr" rtl="0" fontAlgn="base">
        <a:spcBef>
          <a:spcPct val="0"/>
        </a:spcBef>
        <a:spcAft>
          <a:spcPct val="0"/>
        </a:spcAft>
        <a:defRPr kumimoji="1" sz="4400" b="1">
          <a:solidFill>
            <a:schemeClr val="accent2"/>
          </a:solidFill>
          <a:latin typeface="Arial" charset="0"/>
          <a:ea typeface="MS PGothic" pitchFamily="50" charset="-128"/>
        </a:defRPr>
      </a:lvl7pPr>
      <a:lvl8pPr marL="1371600" algn="ctr" rtl="0" fontAlgn="base">
        <a:spcBef>
          <a:spcPct val="0"/>
        </a:spcBef>
        <a:spcAft>
          <a:spcPct val="0"/>
        </a:spcAft>
        <a:defRPr kumimoji="1" sz="4400" b="1">
          <a:solidFill>
            <a:schemeClr val="accent2"/>
          </a:solidFill>
          <a:latin typeface="Arial" charset="0"/>
          <a:ea typeface="MS PGothic" pitchFamily="50" charset="-128"/>
        </a:defRPr>
      </a:lvl8pPr>
      <a:lvl9pPr marL="1828800" algn="ctr" rtl="0" fontAlgn="base">
        <a:spcBef>
          <a:spcPct val="0"/>
        </a:spcBef>
        <a:spcAft>
          <a:spcPct val="0"/>
        </a:spcAft>
        <a:defRPr kumimoji="1" sz="4400" b="1">
          <a:solidFill>
            <a:schemeClr val="accent2"/>
          </a:solidFill>
          <a:latin typeface="Arial" charset="0"/>
          <a:ea typeface="MS PGothic"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215900" y="36513"/>
            <a:ext cx="8928100" cy="620712"/>
          </a:xfrm>
          <a:prstGeom prst="rect">
            <a:avLst/>
          </a:prstGeom>
          <a:noFill/>
          <a:ln w="9525">
            <a:noFill/>
            <a:miter lim="800000"/>
            <a:headEnd/>
            <a:tailEnd/>
          </a:ln>
          <a:effectLst>
            <a:outerShdw dist="35921" dir="2700000" algn="ctr" rotWithShape="0">
              <a:schemeClr val="accent1"/>
            </a:outerShdw>
          </a:effectLst>
        </p:spPr>
        <p:txBody>
          <a:bodyPr vert="horz" wrap="square" lIns="0" tIns="0" rIns="0" bIns="0" numCol="1" anchor="t" anchorCtr="0" compatLnSpc="1">
            <a:prstTxWarp prst="textNoShape">
              <a:avLst/>
            </a:prstTxWarp>
          </a:bodyPr>
          <a:lstStyle/>
          <a:p>
            <a:pPr lvl="0"/>
            <a:r>
              <a:rPr lang="ja-JP" altLang="en-US"/>
              <a:t>マスタ タイトルの書式設定</a:t>
            </a:r>
          </a:p>
        </p:txBody>
      </p:sp>
      <p:sp>
        <p:nvSpPr>
          <p:cNvPr id="2051" name="Rectangle 3"/>
          <p:cNvSpPr>
            <a:spLocks noGrp="1" noChangeArrowheads="1"/>
          </p:cNvSpPr>
          <p:nvPr>
            <p:ph type="body" idx="1"/>
          </p:nvPr>
        </p:nvSpPr>
        <p:spPr bwMode="auto">
          <a:xfrm>
            <a:off x="215900" y="623888"/>
            <a:ext cx="8928100" cy="575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086" name="Rectangle 14"/>
          <p:cNvSpPr>
            <a:spLocks noChangeArrowheads="1"/>
          </p:cNvSpPr>
          <p:nvPr userDrawn="1"/>
        </p:nvSpPr>
        <p:spPr bwMode="auto">
          <a:xfrm flipV="1">
            <a:off x="0" y="574675"/>
            <a:ext cx="9144000" cy="71438"/>
          </a:xfrm>
          <a:prstGeom prst="rect">
            <a:avLst/>
          </a:prstGeom>
          <a:gradFill rotWithShape="0">
            <a:gsLst>
              <a:gs pos="0">
                <a:srgbClr val="FFFFFF"/>
              </a:gs>
              <a:gs pos="100000">
                <a:srgbClr val="FF0000"/>
              </a:gs>
            </a:gsLst>
            <a:lin ang="13500000" scaled="1"/>
          </a:gradFill>
          <a:ln w="9525">
            <a:noFill/>
            <a:round/>
            <a:headEnd/>
            <a:tailEnd/>
          </a:ln>
          <a:effectLst/>
        </p:spPr>
        <p:txBody>
          <a:bodyPr wrap="none" anchor="ctr"/>
          <a:lstStyle/>
          <a:p>
            <a:pPr>
              <a:defRPr/>
            </a:pPr>
            <a:endParaRPr lang="ja-JP" altLang="en-US"/>
          </a:p>
        </p:txBody>
      </p:sp>
      <p:grpSp>
        <p:nvGrpSpPr>
          <p:cNvPr id="2066" name="Group 18"/>
          <p:cNvGrpSpPr>
            <a:grpSpLocks/>
          </p:cNvGrpSpPr>
          <p:nvPr userDrawn="1"/>
        </p:nvGrpSpPr>
        <p:grpSpPr bwMode="auto">
          <a:xfrm>
            <a:off x="0" y="6397625"/>
            <a:ext cx="9144000" cy="460375"/>
            <a:chOff x="0" y="4030"/>
            <a:chExt cx="5760" cy="290"/>
          </a:xfrm>
        </p:grpSpPr>
        <p:sp>
          <p:nvSpPr>
            <p:cNvPr id="3080" name="Rectangle 8"/>
            <p:cNvSpPr>
              <a:spLocks noChangeArrowheads="1"/>
            </p:cNvSpPr>
            <p:nvPr userDrawn="1"/>
          </p:nvSpPr>
          <p:spPr bwMode="auto">
            <a:xfrm flipV="1">
              <a:off x="0" y="4030"/>
              <a:ext cx="5760" cy="290"/>
            </a:xfrm>
            <a:prstGeom prst="rect">
              <a:avLst/>
            </a:prstGeom>
            <a:solidFill>
              <a:srgbClr val="10007B"/>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pPr>
                <a:defRPr/>
              </a:pPr>
              <a:endParaRPr lang="ja-JP" altLang="en-US"/>
            </a:p>
          </p:txBody>
        </p:sp>
        <p:sp>
          <p:nvSpPr>
            <p:cNvPr id="3081" name="Text Box 9"/>
            <p:cNvSpPr txBox="1">
              <a:spLocks noChangeArrowheads="1"/>
            </p:cNvSpPr>
            <p:nvPr userDrawn="1"/>
          </p:nvSpPr>
          <p:spPr bwMode="auto">
            <a:xfrm>
              <a:off x="2374" y="4061"/>
              <a:ext cx="1032" cy="214"/>
            </a:xfrm>
            <a:prstGeom prst="rect">
              <a:avLst/>
            </a:prstGeom>
            <a:noFill/>
            <a:ln w="9525">
              <a:noFill/>
              <a:round/>
              <a:headEnd/>
              <a:tailEnd/>
            </a:ln>
            <a:effectLst/>
          </p:spPr>
          <p:txBody>
            <a:bodyPr wrap="none" lIns="0" tIns="0" rIns="0" bIns="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charset="0"/>
                  <a:ea typeface="MS PGothic" pitchFamily="50" charset="-128"/>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charset="0"/>
                  <a:ea typeface="MS PGothic" pitchFamily="50" charset="-128"/>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charset="0"/>
                  <a:ea typeface="MS PGothic" pitchFamily="50" charset="-128"/>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charset="0"/>
                  <a:ea typeface="MS PGothic" pitchFamily="50" charset="-128"/>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charset="0"/>
                  <a:ea typeface="MS PGothic" pitchFamily="50"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charset="0"/>
                  <a:ea typeface="MS PGothic" pitchFamily="50"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charset="0"/>
                  <a:ea typeface="MS PGothic" pitchFamily="50"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charset="0"/>
                  <a:ea typeface="MS PGothic" pitchFamily="50"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charset="0"/>
                  <a:ea typeface="MS PGothic" pitchFamily="50" charset="-128"/>
                </a:defRPr>
              </a:lvl9pPr>
            </a:lstStyle>
            <a:p>
              <a:pPr algn="ctr" eaLnBrk="1" hangingPunct="1">
                <a:lnSpc>
                  <a:spcPct val="93000"/>
                </a:lnSpc>
                <a:buClr>
                  <a:srgbClr val="000000"/>
                </a:buClr>
                <a:buSzPct val="100000"/>
                <a:buFont typeface="Arial" charset="0"/>
                <a:buNone/>
              </a:pPr>
              <a:r>
                <a:rPr kumimoji="0" lang="ja-JP" altLang="en-GB" sz="1200">
                  <a:solidFill>
                    <a:srgbClr val="CCCCFF"/>
                  </a:solidFill>
                </a:rPr>
                <a:t>２００９年計算力学講演会</a:t>
              </a:r>
            </a:p>
            <a:p>
              <a:pPr algn="ctr" eaLnBrk="1" hangingPunct="1">
                <a:lnSpc>
                  <a:spcPct val="93000"/>
                </a:lnSpc>
                <a:buClr>
                  <a:srgbClr val="000000"/>
                </a:buClr>
                <a:buSzPct val="100000"/>
                <a:buFont typeface="Arial" charset="0"/>
                <a:buNone/>
              </a:pPr>
              <a:endParaRPr kumimoji="0" lang="en-GB" altLang="ja-JP" sz="1200">
                <a:solidFill>
                  <a:srgbClr val="CCCCFF"/>
                </a:solidFill>
              </a:endParaRPr>
            </a:p>
          </p:txBody>
        </p:sp>
        <p:sp>
          <p:nvSpPr>
            <p:cNvPr id="3082" name="Text Box 10"/>
            <p:cNvSpPr txBox="1">
              <a:spLocks noChangeArrowheads="1"/>
            </p:cNvSpPr>
            <p:nvPr userDrawn="1"/>
          </p:nvSpPr>
          <p:spPr bwMode="auto">
            <a:xfrm>
              <a:off x="2316" y="4186"/>
              <a:ext cx="1113" cy="134"/>
            </a:xfrm>
            <a:prstGeom prst="rect">
              <a:avLst/>
            </a:prstGeom>
            <a:noFill/>
            <a:ln w="9525">
              <a:noFill/>
              <a:round/>
              <a:headEnd/>
              <a:tailEnd/>
            </a:ln>
            <a:effectLst/>
          </p:spPr>
          <p:txBody>
            <a:bodyPr lIns="0" tIns="0" rIns="0" bIns="0" anchor="b"/>
            <a:lstStyle/>
            <a:p>
              <a:pPr algn="ctr" defTabSz="457200">
                <a:lnSpc>
                  <a:spcPct val="93000"/>
                </a:lnSpc>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a:solidFill>
                    <a:srgbClr val="CCCCFF"/>
                  </a:solidFill>
                  <a:latin typeface="Times New Roman" pitchFamily="18" charset="0"/>
                </a:rPr>
                <a:t>P.</a:t>
              </a:r>
              <a:fld id="{D0461D73-11FA-4918-938F-D11C55319DAE}" type="slidenum">
                <a:rPr kumimoji="0" lang="en-GB" sz="1400">
                  <a:solidFill>
                    <a:srgbClr val="CCCCFF"/>
                  </a:solidFill>
                  <a:latin typeface="Times New Roman" pitchFamily="18" charset="0"/>
                </a:rPr>
                <a:pPr algn="ctr" defTabSz="457200">
                  <a:lnSpc>
                    <a:spcPct val="93000"/>
                  </a:lnSpc>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a:t>
              </a:fld>
              <a:endParaRPr kumimoji="0" lang="en-GB" sz="1400">
                <a:solidFill>
                  <a:srgbClr val="CCCCFF"/>
                </a:solidFill>
                <a:latin typeface="Times New Roman" pitchFamily="18" charset="0"/>
              </a:endParaRPr>
            </a:p>
          </p:txBody>
        </p:sp>
        <p:pic>
          <p:nvPicPr>
            <p:cNvPr id="2063" name="Picture 15" descr="ロゴのみ"/>
            <p:cNvPicPr>
              <a:picLocks noChangeArrowheads="1"/>
            </p:cNvPicPr>
            <p:nvPr userDrawn="1"/>
          </p:nvPicPr>
          <p:blipFill>
            <a:blip r:embed="rId13" cstate="print">
              <a:extLst>
                <a:ext uri="{28A0092B-C50C-407E-A947-70E740481C1C}">
                  <a14:useLocalDpi xmlns:a14="http://schemas.microsoft.com/office/drawing/2010/main" val="0"/>
                </a:ext>
              </a:extLst>
            </a:blip>
            <a:srcRect t="20924" b="20924"/>
            <a:stretch>
              <a:fillRect/>
            </a:stretch>
          </p:blipFill>
          <p:spPr bwMode="auto">
            <a:xfrm>
              <a:off x="4536" y="4065"/>
              <a:ext cx="1059"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17" descr="logo"/>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58" y="4065"/>
              <a:ext cx="1059" cy="227"/>
            </a:xfrm>
            <a:prstGeom prst="rect">
              <a:avLst/>
            </a:prstGeom>
            <a:noFill/>
            <a:extLst>
              <a:ext uri="{909E8E84-426E-40DD-AFC4-6F175D3DCCD1}">
                <a14:hiddenFill xmlns:a14="http://schemas.microsoft.com/office/drawing/2010/main">
                  <a:solidFill>
                    <a:srgbClr val="FFFFFF"/>
                  </a:solidFill>
                </a14:hiddenFill>
              </a:ext>
            </a:extLst>
          </p:spPr>
        </p:pic>
      </p:grpSp>
    </p:spTree>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rtl="0" eaLnBrk="0" fontAlgn="base" hangingPunct="0">
        <a:spcBef>
          <a:spcPct val="0"/>
        </a:spcBef>
        <a:spcAft>
          <a:spcPct val="0"/>
        </a:spcAft>
        <a:defRPr kumimoji="1" sz="3600" b="1">
          <a:solidFill>
            <a:schemeClr val="accent2"/>
          </a:solidFill>
          <a:latin typeface="+mj-lt"/>
          <a:ea typeface="+mj-ea"/>
          <a:cs typeface="+mj-cs"/>
        </a:defRPr>
      </a:lvl1pPr>
      <a:lvl2pPr algn="l" rtl="0" eaLnBrk="0" fontAlgn="base" hangingPunct="0">
        <a:spcBef>
          <a:spcPct val="0"/>
        </a:spcBef>
        <a:spcAft>
          <a:spcPct val="0"/>
        </a:spcAft>
        <a:defRPr kumimoji="1" sz="3600" b="1">
          <a:solidFill>
            <a:schemeClr val="accent2"/>
          </a:solidFill>
          <a:latin typeface="MS PGothic" pitchFamily="50" charset="-128"/>
          <a:ea typeface="MS PGothic" pitchFamily="50" charset="-128"/>
        </a:defRPr>
      </a:lvl2pPr>
      <a:lvl3pPr algn="l" rtl="0" eaLnBrk="0" fontAlgn="base" hangingPunct="0">
        <a:spcBef>
          <a:spcPct val="0"/>
        </a:spcBef>
        <a:spcAft>
          <a:spcPct val="0"/>
        </a:spcAft>
        <a:defRPr kumimoji="1" sz="3600" b="1">
          <a:solidFill>
            <a:schemeClr val="accent2"/>
          </a:solidFill>
          <a:latin typeface="MS PGothic" pitchFamily="50" charset="-128"/>
          <a:ea typeface="MS PGothic" pitchFamily="50" charset="-128"/>
        </a:defRPr>
      </a:lvl3pPr>
      <a:lvl4pPr algn="l" rtl="0" eaLnBrk="0" fontAlgn="base" hangingPunct="0">
        <a:spcBef>
          <a:spcPct val="0"/>
        </a:spcBef>
        <a:spcAft>
          <a:spcPct val="0"/>
        </a:spcAft>
        <a:defRPr kumimoji="1" sz="3600" b="1">
          <a:solidFill>
            <a:schemeClr val="accent2"/>
          </a:solidFill>
          <a:latin typeface="MS PGothic" pitchFamily="50" charset="-128"/>
          <a:ea typeface="MS PGothic" pitchFamily="50" charset="-128"/>
        </a:defRPr>
      </a:lvl4pPr>
      <a:lvl5pPr algn="l" rtl="0" eaLnBrk="0" fontAlgn="base" hangingPunct="0">
        <a:spcBef>
          <a:spcPct val="0"/>
        </a:spcBef>
        <a:spcAft>
          <a:spcPct val="0"/>
        </a:spcAft>
        <a:defRPr kumimoji="1" sz="3600" b="1">
          <a:solidFill>
            <a:schemeClr val="accent2"/>
          </a:solidFill>
          <a:latin typeface="MS PGothic" pitchFamily="50" charset="-128"/>
          <a:ea typeface="MS PGothic" pitchFamily="50" charset="-128"/>
        </a:defRPr>
      </a:lvl5pPr>
      <a:lvl6pPr marL="457200" algn="l" rtl="0" fontAlgn="base">
        <a:spcBef>
          <a:spcPct val="0"/>
        </a:spcBef>
        <a:spcAft>
          <a:spcPct val="0"/>
        </a:spcAft>
        <a:defRPr kumimoji="1" sz="3600" b="1">
          <a:solidFill>
            <a:schemeClr val="accent2"/>
          </a:solidFill>
          <a:latin typeface="MS PGothic" pitchFamily="50" charset="-128"/>
          <a:ea typeface="MS PGothic" pitchFamily="50" charset="-128"/>
        </a:defRPr>
      </a:lvl6pPr>
      <a:lvl7pPr marL="914400" algn="l" rtl="0" fontAlgn="base">
        <a:spcBef>
          <a:spcPct val="0"/>
        </a:spcBef>
        <a:spcAft>
          <a:spcPct val="0"/>
        </a:spcAft>
        <a:defRPr kumimoji="1" sz="3600" b="1">
          <a:solidFill>
            <a:schemeClr val="accent2"/>
          </a:solidFill>
          <a:latin typeface="MS PGothic" pitchFamily="50" charset="-128"/>
          <a:ea typeface="MS PGothic" pitchFamily="50" charset="-128"/>
        </a:defRPr>
      </a:lvl7pPr>
      <a:lvl8pPr marL="1371600" algn="l" rtl="0" fontAlgn="base">
        <a:spcBef>
          <a:spcPct val="0"/>
        </a:spcBef>
        <a:spcAft>
          <a:spcPct val="0"/>
        </a:spcAft>
        <a:defRPr kumimoji="1" sz="3600" b="1">
          <a:solidFill>
            <a:schemeClr val="accent2"/>
          </a:solidFill>
          <a:latin typeface="MS PGothic" pitchFamily="50" charset="-128"/>
          <a:ea typeface="MS PGothic" pitchFamily="50" charset="-128"/>
        </a:defRPr>
      </a:lvl8pPr>
      <a:lvl9pPr marL="1828800" algn="l" rtl="0" fontAlgn="base">
        <a:spcBef>
          <a:spcPct val="0"/>
        </a:spcBef>
        <a:spcAft>
          <a:spcPct val="0"/>
        </a:spcAft>
        <a:defRPr kumimoji="1" sz="3600" b="1">
          <a:solidFill>
            <a:schemeClr val="accent2"/>
          </a:solidFill>
          <a:latin typeface="MS PGothic" pitchFamily="50" charset="-128"/>
          <a:ea typeface="MS PGothic" pitchFamily="50" charset="-128"/>
        </a:defRPr>
      </a:lvl9pPr>
    </p:titleStyle>
    <p:bodyStyle>
      <a:lvl1pPr marL="342900" indent="-342900" algn="l" rtl="0" eaLnBrk="0" fontAlgn="base" hangingPunct="0">
        <a:spcBef>
          <a:spcPct val="20000"/>
        </a:spcBef>
        <a:spcAft>
          <a:spcPct val="0"/>
        </a:spcAft>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l"/>
        <a:defRPr kumimoji="1" sz="2800">
          <a:solidFill>
            <a:schemeClr val="tx1"/>
          </a:solidFill>
          <a:latin typeface="+mn-lt"/>
          <a:ea typeface="+mn-ea"/>
        </a:defRPr>
      </a:lvl2pPr>
      <a:lvl3pPr marL="1143000" indent="-228600" algn="l" rtl="0" eaLnBrk="0" fontAlgn="base" hangingPunct="0">
        <a:spcBef>
          <a:spcPct val="20000"/>
        </a:spcBef>
        <a:spcAft>
          <a:spcPct val="0"/>
        </a:spcAft>
        <a:buSzPct val="80000"/>
        <a:buFont typeface="Wingdings" pitchFamily="2" charset="2"/>
        <a:buChar char="u"/>
        <a:defRPr kumimoji="1" sz="2400">
          <a:solidFill>
            <a:schemeClr val="tx1"/>
          </a:solidFill>
          <a:latin typeface="+mn-lt"/>
          <a:ea typeface="+mn-ea"/>
        </a:defRPr>
      </a:lvl3pPr>
      <a:lvl4pPr marL="1600200" indent="-228600" algn="l" rtl="0" eaLnBrk="0" fontAlgn="base" hangingPunct="0">
        <a:spcBef>
          <a:spcPct val="20000"/>
        </a:spcBef>
        <a:spcAft>
          <a:spcPct val="0"/>
        </a:spcAft>
        <a:buFont typeface="Wingdings" pitchFamily="2" charset="2"/>
        <a:buChar char="p"/>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2.mp4"/><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4.xml"/><Relationship Id="rId5" Type="http://schemas.openxmlformats.org/officeDocument/2006/relationships/slideLayout" Target="../slideLayouts/slideLayout15.xml"/><Relationship Id="rId4" Type="http://schemas.openxmlformats.org/officeDocument/2006/relationships/video" Target="../media/media2.mp4"/></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0.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1.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hyperlink" Target="../../../../../../tmp/hirai.avi"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ja-JP" altLang="en-US" sz="4800" b="0">
                <a:latin typeface="MS Gothic" pitchFamily="49" charset="-128"/>
              </a:rPr>
              <a:t>メッシュフリー法による</a:t>
            </a:r>
            <a:br>
              <a:rPr lang="ja-JP" altLang="en-US" sz="4800" b="0">
                <a:latin typeface="MS Gothic" pitchFamily="49" charset="-128"/>
              </a:rPr>
            </a:br>
            <a:r>
              <a:rPr lang="ja-JP" altLang="en-US" sz="4800" b="0">
                <a:latin typeface="MS Gothic" pitchFamily="49" charset="-128"/>
              </a:rPr>
              <a:t>粘弾性大変形解析</a:t>
            </a:r>
          </a:p>
        </p:txBody>
      </p:sp>
      <p:sp>
        <p:nvSpPr>
          <p:cNvPr id="3075" name="Rectangle 3"/>
          <p:cNvSpPr>
            <a:spLocks noGrp="1" noChangeArrowheads="1"/>
          </p:cNvSpPr>
          <p:nvPr>
            <p:ph type="body" idx="1"/>
          </p:nvPr>
        </p:nvSpPr>
        <p:spPr>
          <a:xfrm>
            <a:off x="1728788" y="3897313"/>
            <a:ext cx="5795962" cy="1614487"/>
          </a:xfrm>
          <a:noFill/>
        </p:spPr>
        <p:txBody>
          <a:bodyPr lIns="0" tIns="0" rIns="0" bIns="0">
            <a:spAutoFit/>
          </a:bodyPr>
          <a:lstStyle/>
          <a:p>
            <a:pPr eaLnBrk="1" hangingPunct="1">
              <a:spcBef>
                <a:spcPts val="600"/>
              </a:spcBef>
              <a:buFontTx/>
              <a:buNone/>
            </a:pPr>
            <a:r>
              <a:rPr lang="ja-JP" altLang="en-GB">
                <a:ea typeface="MS Gothic" pitchFamily="49" charset="-128"/>
              </a:rPr>
              <a:t>東京工業大学　　○大西 有希，</a:t>
            </a:r>
          </a:p>
          <a:p>
            <a:pPr eaLnBrk="1" hangingPunct="1">
              <a:spcBef>
                <a:spcPts val="600"/>
              </a:spcBef>
              <a:buFontTx/>
              <a:buNone/>
            </a:pPr>
            <a:r>
              <a:rPr lang="ja-JP" altLang="en-GB">
                <a:ea typeface="MS Gothic" pitchFamily="49" charset="-128"/>
              </a:rPr>
              <a:t>　　　　　　　　　天谷 賢治</a:t>
            </a:r>
          </a:p>
          <a:p>
            <a:pPr eaLnBrk="1" hangingPunct="1">
              <a:spcBef>
                <a:spcPts val="600"/>
              </a:spcBef>
              <a:buFontTx/>
              <a:buNone/>
            </a:pPr>
            <a:endParaRPr lang="ja-JP" altLang="en-US">
              <a:ea typeface="MS Gothic" pitchFamily="49"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47" name="Line 39"/>
          <p:cNvSpPr>
            <a:spLocks noChangeShapeType="1"/>
          </p:cNvSpPr>
          <p:nvPr/>
        </p:nvSpPr>
        <p:spPr bwMode="auto">
          <a:xfrm>
            <a:off x="2411413" y="2708275"/>
            <a:ext cx="0" cy="1441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8642" name="Line 34"/>
          <p:cNvSpPr>
            <a:spLocks noChangeShapeType="1"/>
          </p:cNvSpPr>
          <p:nvPr/>
        </p:nvSpPr>
        <p:spPr bwMode="auto">
          <a:xfrm>
            <a:off x="2409825" y="2708275"/>
            <a:ext cx="14414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8643" name="Line 35"/>
          <p:cNvSpPr>
            <a:spLocks noChangeShapeType="1"/>
          </p:cNvSpPr>
          <p:nvPr/>
        </p:nvSpPr>
        <p:spPr bwMode="auto">
          <a:xfrm>
            <a:off x="3851275" y="2708275"/>
            <a:ext cx="14414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8644" name="Line 36"/>
          <p:cNvSpPr>
            <a:spLocks noChangeShapeType="1"/>
          </p:cNvSpPr>
          <p:nvPr/>
        </p:nvSpPr>
        <p:spPr bwMode="auto">
          <a:xfrm>
            <a:off x="2411413" y="4149725"/>
            <a:ext cx="14414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8645" name="Line 37"/>
          <p:cNvSpPr>
            <a:spLocks noChangeShapeType="1"/>
          </p:cNvSpPr>
          <p:nvPr/>
        </p:nvSpPr>
        <p:spPr bwMode="auto">
          <a:xfrm>
            <a:off x="3852863" y="4149725"/>
            <a:ext cx="14414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8648" name="Line 40"/>
          <p:cNvSpPr>
            <a:spLocks noChangeShapeType="1"/>
          </p:cNvSpPr>
          <p:nvPr/>
        </p:nvSpPr>
        <p:spPr bwMode="auto">
          <a:xfrm>
            <a:off x="3851275" y="2708275"/>
            <a:ext cx="0" cy="1441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8649" name="Line 41"/>
          <p:cNvSpPr>
            <a:spLocks noChangeShapeType="1"/>
          </p:cNvSpPr>
          <p:nvPr/>
        </p:nvSpPr>
        <p:spPr bwMode="auto">
          <a:xfrm>
            <a:off x="5291138" y="2708275"/>
            <a:ext cx="0" cy="1441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8650" name="Line 42"/>
          <p:cNvSpPr>
            <a:spLocks noChangeShapeType="1"/>
          </p:cNvSpPr>
          <p:nvPr/>
        </p:nvSpPr>
        <p:spPr bwMode="auto">
          <a:xfrm>
            <a:off x="3851275" y="4149725"/>
            <a:ext cx="0" cy="1441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8651" name="Line 43"/>
          <p:cNvSpPr>
            <a:spLocks noChangeShapeType="1"/>
          </p:cNvSpPr>
          <p:nvPr/>
        </p:nvSpPr>
        <p:spPr bwMode="auto">
          <a:xfrm>
            <a:off x="2411413" y="4149725"/>
            <a:ext cx="360362" cy="14398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8652" name="Line 44"/>
          <p:cNvSpPr>
            <a:spLocks noChangeShapeType="1"/>
          </p:cNvSpPr>
          <p:nvPr/>
        </p:nvSpPr>
        <p:spPr bwMode="auto">
          <a:xfrm flipH="1">
            <a:off x="2771775" y="5589588"/>
            <a:ext cx="1079500"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8653" name="Line 45"/>
          <p:cNvSpPr>
            <a:spLocks noChangeShapeType="1"/>
          </p:cNvSpPr>
          <p:nvPr/>
        </p:nvSpPr>
        <p:spPr bwMode="auto">
          <a:xfrm flipH="1">
            <a:off x="3851275" y="5229225"/>
            <a:ext cx="1044575" cy="3603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8654" name="Line 46"/>
          <p:cNvSpPr>
            <a:spLocks noChangeShapeType="1"/>
          </p:cNvSpPr>
          <p:nvPr/>
        </p:nvSpPr>
        <p:spPr bwMode="auto">
          <a:xfrm flipH="1">
            <a:off x="4895850" y="4149725"/>
            <a:ext cx="395288" cy="10810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8655" name="Line 47"/>
          <p:cNvSpPr>
            <a:spLocks noChangeShapeType="1"/>
          </p:cNvSpPr>
          <p:nvPr/>
        </p:nvSpPr>
        <p:spPr bwMode="auto">
          <a:xfrm>
            <a:off x="5291138" y="2708275"/>
            <a:ext cx="1441450" cy="720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8656" name="Line 48"/>
          <p:cNvSpPr>
            <a:spLocks noChangeShapeType="1"/>
          </p:cNvSpPr>
          <p:nvPr/>
        </p:nvSpPr>
        <p:spPr bwMode="auto">
          <a:xfrm flipV="1">
            <a:off x="5291138" y="3429000"/>
            <a:ext cx="1441450" cy="720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8657" name="Line 49"/>
          <p:cNvSpPr>
            <a:spLocks noChangeShapeType="1"/>
          </p:cNvSpPr>
          <p:nvPr/>
        </p:nvSpPr>
        <p:spPr bwMode="auto">
          <a:xfrm>
            <a:off x="5291138" y="4149725"/>
            <a:ext cx="1441450" cy="720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8658" name="Line 50"/>
          <p:cNvSpPr>
            <a:spLocks noChangeShapeType="1"/>
          </p:cNvSpPr>
          <p:nvPr/>
        </p:nvSpPr>
        <p:spPr bwMode="auto">
          <a:xfrm flipV="1">
            <a:off x="6732588" y="3429000"/>
            <a:ext cx="0" cy="14398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8659" name="Line 51"/>
          <p:cNvSpPr>
            <a:spLocks noChangeShapeType="1"/>
          </p:cNvSpPr>
          <p:nvPr/>
        </p:nvSpPr>
        <p:spPr bwMode="auto">
          <a:xfrm flipV="1">
            <a:off x="4895850" y="4868863"/>
            <a:ext cx="1836738" cy="360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8664" name="Oval 56"/>
          <p:cNvSpPr>
            <a:spLocks noChangeArrowheads="1"/>
          </p:cNvSpPr>
          <p:nvPr/>
        </p:nvSpPr>
        <p:spPr bwMode="auto">
          <a:xfrm>
            <a:off x="6191250" y="4076700"/>
            <a:ext cx="144463" cy="142875"/>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10" name="Rectangle 2"/>
          <p:cNvSpPr>
            <a:spLocks noGrp="1" noChangeArrowheads="1"/>
          </p:cNvSpPr>
          <p:nvPr>
            <p:ph type="title"/>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３．積分方法（初期生成）</a:t>
            </a:r>
          </a:p>
        </p:txBody>
      </p:sp>
      <p:sp>
        <p:nvSpPr>
          <p:cNvPr id="68611" name="Rectangle 3"/>
          <p:cNvSpPr>
            <a:spLocks noGrp="1" noChangeArrowheads="1"/>
          </p:cNvSpPr>
          <p:nvPr>
            <p:ph type="body" idx="1"/>
          </p:nvPr>
        </p:nvSpPr>
        <p:spPr>
          <a:xfrm>
            <a:off x="215900" y="623888"/>
            <a:ext cx="8928100" cy="1905000"/>
          </a:xfrm>
        </p:spPr>
        <p:txBody>
          <a:bodyPr/>
          <a:lstStyle/>
          <a:p>
            <a:r>
              <a:rPr lang="ja-JP" altLang="en-US" sz="2800"/>
              <a:t>（今のところ）</a:t>
            </a:r>
            <a:r>
              <a:rPr lang="ja-JP" altLang="en-US"/>
              <a:t>初期節点配置を</a:t>
            </a:r>
            <a:r>
              <a:rPr lang="en-US" altLang="ja-JP"/>
              <a:t>FEM</a:t>
            </a:r>
            <a:r>
              <a:rPr lang="ja-JP" altLang="en-US"/>
              <a:t>メッシュから生成</a:t>
            </a:r>
          </a:p>
          <a:p>
            <a:r>
              <a:rPr lang="ja-JP" altLang="en-US"/>
              <a:t>要素の各辺の中央と重心に配置</a:t>
            </a:r>
          </a:p>
          <a:p>
            <a:r>
              <a:rPr lang="ja-JP" altLang="en-US"/>
              <a:t>要素体積を積分点に振り分けて担当体積を設定</a:t>
            </a:r>
            <a:endParaRPr lang="en-US" altLang="ja-JP"/>
          </a:p>
        </p:txBody>
      </p:sp>
      <p:sp>
        <p:nvSpPr>
          <p:cNvPr id="68612" name="Rectangle 4"/>
          <p:cNvSpPr>
            <a:spLocks noChangeArrowheads="1"/>
          </p:cNvSpPr>
          <p:nvPr/>
        </p:nvSpPr>
        <p:spPr bwMode="auto">
          <a:xfrm>
            <a:off x="2339975" y="2636838"/>
            <a:ext cx="144463" cy="14287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13" name="Rectangle 5"/>
          <p:cNvSpPr>
            <a:spLocks noChangeArrowheads="1"/>
          </p:cNvSpPr>
          <p:nvPr/>
        </p:nvSpPr>
        <p:spPr bwMode="auto">
          <a:xfrm>
            <a:off x="3779838" y="2636838"/>
            <a:ext cx="144462" cy="14287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14" name="Rectangle 6"/>
          <p:cNvSpPr>
            <a:spLocks noChangeArrowheads="1"/>
          </p:cNvSpPr>
          <p:nvPr/>
        </p:nvSpPr>
        <p:spPr bwMode="auto">
          <a:xfrm>
            <a:off x="3779838" y="4076700"/>
            <a:ext cx="144462" cy="14287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15" name="Rectangle 7"/>
          <p:cNvSpPr>
            <a:spLocks noChangeArrowheads="1"/>
          </p:cNvSpPr>
          <p:nvPr/>
        </p:nvSpPr>
        <p:spPr bwMode="auto">
          <a:xfrm>
            <a:off x="2339975" y="4076700"/>
            <a:ext cx="144463" cy="14287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16" name="Oval 8"/>
          <p:cNvSpPr>
            <a:spLocks noChangeArrowheads="1"/>
          </p:cNvSpPr>
          <p:nvPr/>
        </p:nvSpPr>
        <p:spPr bwMode="auto">
          <a:xfrm>
            <a:off x="3059113" y="3355975"/>
            <a:ext cx="144462" cy="142875"/>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17" name="Oval 9"/>
          <p:cNvSpPr>
            <a:spLocks noChangeArrowheads="1"/>
          </p:cNvSpPr>
          <p:nvPr/>
        </p:nvSpPr>
        <p:spPr bwMode="auto">
          <a:xfrm>
            <a:off x="3779838" y="3355975"/>
            <a:ext cx="144462" cy="142875"/>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18" name="Oval 10"/>
          <p:cNvSpPr>
            <a:spLocks noChangeArrowheads="1"/>
          </p:cNvSpPr>
          <p:nvPr/>
        </p:nvSpPr>
        <p:spPr bwMode="auto">
          <a:xfrm>
            <a:off x="3059113" y="4076700"/>
            <a:ext cx="144462" cy="142875"/>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19" name="Oval 11"/>
          <p:cNvSpPr>
            <a:spLocks noChangeArrowheads="1"/>
          </p:cNvSpPr>
          <p:nvPr/>
        </p:nvSpPr>
        <p:spPr bwMode="auto">
          <a:xfrm>
            <a:off x="3059113" y="2636838"/>
            <a:ext cx="144462" cy="142875"/>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20" name="Oval 12"/>
          <p:cNvSpPr>
            <a:spLocks noChangeArrowheads="1"/>
          </p:cNvSpPr>
          <p:nvPr/>
        </p:nvSpPr>
        <p:spPr bwMode="auto">
          <a:xfrm>
            <a:off x="2339975" y="3355975"/>
            <a:ext cx="144463" cy="142875"/>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21" name="Rectangle 13"/>
          <p:cNvSpPr>
            <a:spLocks noChangeArrowheads="1"/>
          </p:cNvSpPr>
          <p:nvPr/>
        </p:nvSpPr>
        <p:spPr bwMode="auto">
          <a:xfrm>
            <a:off x="5219700" y="2636838"/>
            <a:ext cx="144463" cy="14287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22" name="Rectangle 14"/>
          <p:cNvSpPr>
            <a:spLocks noChangeArrowheads="1"/>
          </p:cNvSpPr>
          <p:nvPr/>
        </p:nvSpPr>
        <p:spPr bwMode="auto">
          <a:xfrm>
            <a:off x="5219700" y="4076700"/>
            <a:ext cx="144463" cy="14287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23" name="Oval 15"/>
          <p:cNvSpPr>
            <a:spLocks noChangeArrowheads="1"/>
          </p:cNvSpPr>
          <p:nvPr/>
        </p:nvSpPr>
        <p:spPr bwMode="auto">
          <a:xfrm>
            <a:off x="4498975" y="3355975"/>
            <a:ext cx="144463" cy="142875"/>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24" name="Oval 16"/>
          <p:cNvSpPr>
            <a:spLocks noChangeArrowheads="1"/>
          </p:cNvSpPr>
          <p:nvPr/>
        </p:nvSpPr>
        <p:spPr bwMode="auto">
          <a:xfrm>
            <a:off x="5219700" y="3355975"/>
            <a:ext cx="144463" cy="142875"/>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25" name="Oval 17"/>
          <p:cNvSpPr>
            <a:spLocks noChangeArrowheads="1"/>
          </p:cNvSpPr>
          <p:nvPr/>
        </p:nvSpPr>
        <p:spPr bwMode="auto">
          <a:xfrm>
            <a:off x="4498975" y="4076700"/>
            <a:ext cx="144463" cy="142875"/>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26" name="Oval 18"/>
          <p:cNvSpPr>
            <a:spLocks noChangeArrowheads="1"/>
          </p:cNvSpPr>
          <p:nvPr/>
        </p:nvSpPr>
        <p:spPr bwMode="auto">
          <a:xfrm>
            <a:off x="4498975" y="2636838"/>
            <a:ext cx="144463" cy="142875"/>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27" name="Rectangle 19"/>
          <p:cNvSpPr>
            <a:spLocks noChangeArrowheads="1"/>
          </p:cNvSpPr>
          <p:nvPr/>
        </p:nvSpPr>
        <p:spPr bwMode="auto">
          <a:xfrm>
            <a:off x="3779838" y="5518150"/>
            <a:ext cx="144462" cy="14287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28" name="Rectangle 20"/>
          <p:cNvSpPr>
            <a:spLocks noChangeArrowheads="1"/>
          </p:cNvSpPr>
          <p:nvPr/>
        </p:nvSpPr>
        <p:spPr bwMode="auto">
          <a:xfrm>
            <a:off x="2698750" y="5516563"/>
            <a:ext cx="144463" cy="14287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29" name="Oval 21"/>
          <p:cNvSpPr>
            <a:spLocks noChangeArrowheads="1"/>
          </p:cNvSpPr>
          <p:nvPr/>
        </p:nvSpPr>
        <p:spPr bwMode="auto">
          <a:xfrm>
            <a:off x="3167063" y="4691063"/>
            <a:ext cx="144462" cy="142875"/>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30" name="Oval 22"/>
          <p:cNvSpPr>
            <a:spLocks noChangeArrowheads="1"/>
          </p:cNvSpPr>
          <p:nvPr/>
        </p:nvSpPr>
        <p:spPr bwMode="auto">
          <a:xfrm>
            <a:off x="3779838" y="4797425"/>
            <a:ext cx="144462" cy="142875"/>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31" name="Oval 23"/>
          <p:cNvSpPr>
            <a:spLocks noChangeArrowheads="1"/>
          </p:cNvSpPr>
          <p:nvPr/>
        </p:nvSpPr>
        <p:spPr bwMode="auto">
          <a:xfrm>
            <a:off x="3275013" y="5516563"/>
            <a:ext cx="144462" cy="142875"/>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32" name="Oval 24"/>
          <p:cNvSpPr>
            <a:spLocks noChangeArrowheads="1"/>
          </p:cNvSpPr>
          <p:nvPr/>
        </p:nvSpPr>
        <p:spPr bwMode="auto">
          <a:xfrm>
            <a:off x="2519363" y="4797425"/>
            <a:ext cx="144462" cy="142875"/>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33" name="Rectangle 25"/>
          <p:cNvSpPr>
            <a:spLocks noChangeArrowheads="1"/>
          </p:cNvSpPr>
          <p:nvPr/>
        </p:nvSpPr>
        <p:spPr bwMode="auto">
          <a:xfrm>
            <a:off x="4824413" y="5157788"/>
            <a:ext cx="144462" cy="14287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34" name="Oval 26"/>
          <p:cNvSpPr>
            <a:spLocks noChangeArrowheads="1"/>
          </p:cNvSpPr>
          <p:nvPr/>
        </p:nvSpPr>
        <p:spPr bwMode="auto">
          <a:xfrm>
            <a:off x="4356100" y="4618038"/>
            <a:ext cx="144463" cy="142875"/>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35" name="Oval 27"/>
          <p:cNvSpPr>
            <a:spLocks noChangeArrowheads="1"/>
          </p:cNvSpPr>
          <p:nvPr/>
        </p:nvSpPr>
        <p:spPr bwMode="auto">
          <a:xfrm>
            <a:off x="5038725" y="4616450"/>
            <a:ext cx="144463" cy="142875"/>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36" name="Oval 28"/>
          <p:cNvSpPr>
            <a:spLocks noChangeArrowheads="1"/>
          </p:cNvSpPr>
          <p:nvPr/>
        </p:nvSpPr>
        <p:spPr bwMode="auto">
          <a:xfrm>
            <a:off x="4319588" y="5337175"/>
            <a:ext cx="144462" cy="142875"/>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37" name="Rectangle 29"/>
          <p:cNvSpPr>
            <a:spLocks noChangeArrowheads="1"/>
          </p:cNvSpPr>
          <p:nvPr/>
        </p:nvSpPr>
        <p:spPr bwMode="auto">
          <a:xfrm>
            <a:off x="6659563" y="3357563"/>
            <a:ext cx="144462" cy="14287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38" name="Rectangle 30"/>
          <p:cNvSpPr>
            <a:spLocks noChangeArrowheads="1"/>
          </p:cNvSpPr>
          <p:nvPr/>
        </p:nvSpPr>
        <p:spPr bwMode="auto">
          <a:xfrm>
            <a:off x="6659563" y="4799013"/>
            <a:ext cx="144462" cy="14287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39" name="Oval 31"/>
          <p:cNvSpPr>
            <a:spLocks noChangeArrowheads="1"/>
          </p:cNvSpPr>
          <p:nvPr/>
        </p:nvSpPr>
        <p:spPr bwMode="auto">
          <a:xfrm>
            <a:off x="5938838" y="2997200"/>
            <a:ext cx="144462" cy="142875"/>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40" name="Oval 32"/>
          <p:cNvSpPr>
            <a:spLocks noChangeArrowheads="1"/>
          </p:cNvSpPr>
          <p:nvPr/>
        </p:nvSpPr>
        <p:spPr bwMode="auto">
          <a:xfrm>
            <a:off x="5938838" y="3717925"/>
            <a:ext cx="144462" cy="142875"/>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41" name="Oval 33"/>
          <p:cNvSpPr>
            <a:spLocks noChangeArrowheads="1"/>
          </p:cNvSpPr>
          <p:nvPr/>
        </p:nvSpPr>
        <p:spPr bwMode="auto">
          <a:xfrm>
            <a:off x="5688013" y="3357563"/>
            <a:ext cx="144462" cy="142875"/>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60" name="Oval 52"/>
          <p:cNvSpPr>
            <a:spLocks noChangeArrowheads="1"/>
          </p:cNvSpPr>
          <p:nvPr/>
        </p:nvSpPr>
        <p:spPr bwMode="auto">
          <a:xfrm>
            <a:off x="5940425" y="4437063"/>
            <a:ext cx="144463" cy="142875"/>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61" name="Oval 53"/>
          <p:cNvSpPr>
            <a:spLocks noChangeArrowheads="1"/>
          </p:cNvSpPr>
          <p:nvPr/>
        </p:nvSpPr>
        <p:spPr bwMode="auto">
          <a:xfrm>
            <a:off x="5688013" y="4976813"/>
            <a:ext cx="144462" cy="142875"/>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62" name="Oval 54"/>
          <p:cNvSpPr>
            <a:spLocks noChangeArrowheads="1"/>
          </p:cNvSpPr>
          <p:nvPr/>
        </p:nvSpPr>
        <p:spPr bwMode="auto">
          <a:xfrm>
            <a:off x="5507038" y="4689475"/>
            <a:ext cx="144462" cy="142875"/>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63" name="Oval 55"/>
          <p:cNvSpPr>
            <a:spLocks noChangeArrowheads="1"/>
          </p:cNvSpPr>
          <p:nvPr/>
        </p:nvSpPr>
        <p:spPr bwMode="auto">
          <a:xfrm>
            <a:off x="6659563" y="4076700"/>
            <a:ext cx="144462" cy="142875"/>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68669" name="Group 61"/>
          <p:cNvGrpSpPr>
            <a:grpSpLocks/>
          </p:cNvGrpSpPr>
          <p:nvPr/>
        </p:nvGrpSpPr>
        <p:grpSpPr bwMode="auto">
          <a:xfrm>
            <a:off x="442913" y="2554288"/>
            <a:ext cx="1536700" cy="946150"/>
            <a:chOff x="317" y="1842"/>
            <a:chExt cx="968" cy="596"/>
          </a:xfrm>
        </p:grpSpPr>
        <p:sp>
          <p:nvSpPr>
            <p:cNvPr id="68665" name="Rectangle 57"/>
            <p:cNvSpPr>
              <a:spLocks noChangeArrowheads="1"/>
            </p:cNvSpPr>
            <p:nvPr/>
          </p:nvSpPr>
          <p:spPr bwMode="auto">
            <a:xfrm>
              <a:off x="317" y="2002"/>
              <a:ext cx="91" cy="9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67" name="Oval 59"/>
            <p:cNvSpPr>
              <a:spLocks noChangeArrowheads="1"/>
            </p:cNvSpPr>
            <p:nvPr/>
          </p:nvSpPr>
          <p:spPr bwMode="auto">
            <a:xfrm>
              <a:off x="317" y="2273"/>
              <a:ext cx="91" cy="90"/>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68" name="Text Box 60"/>
            <p:cNvSpPr txBox="1">
              <a:spLocks noChangeArrowheads="1"/>
            </p:cNvSpPr>
            <p:nvPr/>
          </p:nvSpPr>
          <p:spPr bwMode="auto">
            <a:xfrm>
              <a:off x="385" y="1842"/>
              <a:ext cx="900"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800"/>
                <a:t>：節点</a:t>
              </a:r>
            </a:p>
            <a:p>
              <a:r>
                <a:rPr lang="ja-JP" altLang="en-US" sz="2800"/>
                <a:t>：積分点</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ja-JP" altLang="en-US"/>
              <a:t>３．積分方法（積分点の移動と体積更新）</a:t>
            </a:r>
          </a:p>
        </p:txBody>
      </p:sp>
      <p:sp>
        <p:nvSpPr>
          <p:cNvPr id="10248" name="Rectangle 8"/>
          <p:cNvSpPr>
            <a:spLocks noChangeArrowheads="1"/>
          </p:cNvSpPr>
          <p:nvPr/>
        </p:nvSpPr>
        <p:spPr bwMode="auto">
          <a:xfrm>
            <a:off x="215900" y="728663"/>
            <a:ext cx="89281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42900" indent="-342900" eaLnBrk="0" hangingPunct="0">
              <a:spcBef>
                <a:spcPct val="20000"/>
              </a:spcBef>
              <a:buFont typeface="Wingdings" pitchFamily="2" charset="2"/>
              <a:buChar char="n"/>
            </a:pPr>
            <a:r>
              <a:rPr lang="ja-JP" altLang="en-US" sz="3200">
                <a:latin typeface="MS PGothic" pitchFamily="50" charset="-128"/>
              </a:rPr>
              <a:t>移動</a:t>
            </a:r>
          </a:p>
          <a:p>
            <a:pPr marL="342900" indent="-342900" eaLnBrk="0" hangingPunct="0">
              <a:spcBef>
                <a:spcPct val="20000"/>
              </a:spcBef>
              <a:buFont typeface="Wingdings" pitchFamily="2" charset="2"/>
              <a:buNone/>
            </a:pPr>
            <a:endParaRPr lang="en-US" altLang="ja-JP" sz="3200">
              <a:latin typeface="MS PGothic" pitchFamily="50" charset="-128"/>
            </a:endParaRPr>
          </a:p>
          <a:p>
            <a:pPr marL="342900" indent="-342900" eaLnBrk="0" hangingPunct="0">
              <a:spcBef>
                <a:spcPct val="20000"/>
              </a:spcBef>
              <a:buFont typeface="Wingdings" pitchFamily="2" charset="2"/>
              <a:buChar char="n"/>
            </a:pPr>
            <a:endParaRPr lang="ja-JP" altLang="en-US" sz="3200">
              <a:latin typeface="MS PGothic" pitchFamily="50" charset="-128"/>
            </a:endParaRPr>
          </a:p>
        </p:txBody>
      </p:sp>
      <p:sp>
        <p:nvSpPr>
          <p:cNvPr id="10249" name="Rectangle 9"/>
          <p:cNvSpPr>
            <a:spLocks noChangeArrowheads="1"/>
          </p:cNvSpPr>
          <p:nvPr/>
        </p:nvSpPr>
        <p:spPr bwMode="auto">
          <a:xfrm>
            <a:off x="215900" y="3897313"/>
            <a:ext cx="89281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42900" indent="-342900" eaLnBrk="0" hangingPunct="0">
              <a:spcBef>
                <a:spcPct val="20000"/>
              </a:spcBef>
              <a:buFont typeface="Wingdings" pitchFamily="2" charset="2"/>
              <a:buChar char="n"/>
            </a:pPr>
            <a:r>
              <a:rPr lang="ja-JP" altLang="en-US" sz="3200">
                <a:latin typeface="MS PGothic" pitchFamily="50" charset="-128"/>
              </a:rPr>
              <a:t>体積更新</a:t>
            </a:r>
          </a:p>
        </p:txBody>
      </p:sp>
      <p:pic>
        <p:nvPicPr>
          <p:cNvPr id="10251" name="Picture 11" descr="float_upd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196975"/>
            <a:ext cx="5972175" cy="885825"/>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volume_upda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9000" y="4508500"/>
            <a:ext cx="4733925" cy="457200"/>
          </a:xfrm>
          <a:prstGeom prst="rect">
            <a:avLst/>
          </a:prstGeom>
          <a:noFill/>
          <a:extLst>
            <a:ext uri="{909E8E84-426E-40DD-AFC4-6F175D3DCCD1}">
              <a14:hiddenFill xmlns:a14="http://schemas.microsoft.com/office/drawing/2010/main">
                <a:solidFill>
                  <a:srgbClr val="FFFFFF"/>
                </a:solidFill>
              </a14:hiddenFill>
            </a:ext>
          </a:extLst>
        </p:spPr>
      </p:pic>
      <p:sp>
        <p:nvSpPr>
          <p:cNvPr id="10253" name="Text Box 13"/>
          <p:cNvSpPr txBox="1">
            <a:spLocks noChangeArrowheads="1"/>
          </p:cNvSpPr>
          <p:nvPr/>
        </p:nvSpPr>
        <p:spPr bwMode="auto">
          <a:xfrm>
            <a:off x="912813" y="5249863"/>
            <a:ext cx="7035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800"/>
              <a:t>　</a:t>
            </a:r>
            <a:r>
              <a:rPr lang="en-US" altLang="ja-JP" sz="2800"/>
              <a:t>V</a:t>
            </a:r>
            <a:r>
              <a:rPr lang="en-US" altLang="ja-JP" sz="2800" baseline="30000"/>
              <a:t>initial</a:t>
            </a:r>
            <a:r>
              <a:rPr lang="ja-JP" altLang="en-US" sz="2800"/>
              <a:t>：初期担当体積，</a:t>
            </a:r>
            <a:r>
              <a:rPr lang="en-US" altLang="ja-JP" sz="2800"/>
              <a:t>[F]</a:t>
            </a:r>
            <a:r>
              <a:rPr lang="ja-JP" altLang="en-US" sz="2800"/>
              <a:t>：変形勾配テンソル</a:t>
            </a:r>
          </a:p>
        </p:txBody>
      </p:sp>
      <p:sp>
        <p:nvSpPr>
          <p:cNvPr id="10254" name="Text Box 14"/>
          <p:cNvSpPr txBox="1">
            <a:spLocks noChangeArrowheads="1"/>
          </p:cNvSpPr>
          <p:nvPr/>
        </p:nvSpPr>
        <p:spPr bwMode="auto">
          <a:xfrm>
            <a:off x="233363" y="2205038"/>
            <a:ext cx="8910637"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20000"/>
              </a:spcBef>
              <a:buFont typeface="Wingdings" pitchFamily="2" charset="2"/>
              <a:buNone/>
            </a:pPr>
            <a:r>
              <a:rPr lang="ja-JP" altLang="en-US" sz="2400"/>
              <a:t>ｘ</a:t>
            </a:r>
            <a:r>
              <a:rPr lang="en-US" altLang="ja-JP" sz="2400"/>
              <a:t>:</a:t>
            </a:r>
            <a:r>
              <a:rPr lang="ja-JP" altLang="en-US" sz="2400"/>
              <a:t>増分反復開始時の積分点位置，ｘ</a:t>
            </a:r>
            <a:r>
              <a:rPr lang="en-US" altLang="ja-JP" sz="2400" baseline="30000"/>
              <a:t>trial</a:t>
            </a:r>
            <a:r>
              <a:rPr lang="ja-JP" altLang="en-US" sz="2400"/>
              <a:t>：積分点の試行位置ベクトル，</a:t>
            </a:r>
            <a:endParaRPr lang="en-US" altLang="ja-JP" sz="2400"/>
          </a:p>
          <a:p>
            <a:r>
              <a:rPr lang="en-US" altLang="ja-JP" sz="2400"/>
              <a:t>S</a:t>
            </a:r>
            <a:r>
              <a:rPr lang="ja-JP" altLang="en-US" sz="2400"/>
              <a:t>：サポート領域内節点集合，</a:t>
            </a:r>
            <a:r>
              <a:rPr lang="en-US" altLang="ja-JP" sz="2400"/>
              <a:t>φ</a:t>
            </a:r>
            <a:r>
              <a:rPr lang="ja-JP" altLang="en-US" sz="2400"/>
              <a:t>：形状関数</a:t>
            </a:r>
          </a:p>
          <a:p>
            <a:r>
              <a:rPr lang="en-US" altLang="ja-JP" sz="2400"/>
              <a:t>x</a:t>
            </a:r>
            <a:r>
              <a:rPr lang="en-US" altLang="ja-JP" sz="2400" baseline="-25000"/>
              <a:t>I</a:t>
            </a:r>
            <a:r>
              <a:rPr lang="en-US" altLang="ja-JP" sz="2400"/>
              <a:t>:</a:t>
            </a:r>
            <a:r>
              <a:rPr lang="ja-JP" altLang="en-US" sz="2400"/>
              <a:t>増分反復開始時の節点位置</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４．</a:t>
            </a:r>
            <a:r>
              <a:rPr lang="en-US" altLang="ja-JP"/>
              <a:t>MLS</a:t>
            </a:r>
            <a:r>
              <a:rPr lang="ja-JP" altLang="en-US"/>
              <a:t>近似（重み係数とサポート領域）</a:t>
            </a:r>
          </a:p>
        </p:txBody>
      </p:sp>
      <p:sp>
        <p:nvSpPr>
          <p:cNvPr id="49155" name="Rectangle 3"/>
          <p:cNvSpPr>
            <a:spLocks noGrp="1" noChangeArrowheads="1"/>
          </p:cNvSpPr>
          <p:nvPr>
            <p:ph type="body" idx="1"/>
          </p:nvPr>
        </p:nvSpPr>
        <p:spPr>
          <a:xfrm>
            <a:off x="215900" y="623888"/>
            <a:ext cx="8928100" cy="752475"/>
          </a:xfrm>
        </p:spPr>
        <p:txBody>
          <a:bodyPr/>
          <a:lstStyle/>
          <a:p>
            <a:r>
              <a:rPr lang="ja-JP" altLang="en-US"/>
              <a:t>重み係数</a:t>
            </a:r>
          </a:p>
          <a:p>
            <a:endParaRPr lang="ja-JP" altLang="en-US"/>
          </a:p>
          <a:p>
            <a:endParaRPr lang="ja-JP" altLang="en-US"/>
          </a:p>
          <a:p>
            <a:endParaRPr lang="ja-JP" altLang="en-US"/>
          </a:p>
        </p:txBody>
      </p:sp>
      <p:pic>
        <p:nvPicPr>
          <p:cNvPr id="49156" name="Picture 4" descr="weight_fun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88" y="1117600"/>
            <a:ext cx="8081962" cy="1431925"/>
          </a:xfrm>
          <a:prstGeom prst="rect">
            <a:avLst/>
          </a:prstGeom>
          <a:noFill/>
          <a:extLst>
            <a:ext uri="{909E8E84-426E-40DD-AFC4-6F175D3DCCD1}">
              <a14:hiddenFill xmlns:a14="http://schemas.microsoft.com/office/drawing/2010/main">
                <a:solidFill>
                  <a:srgbClr val="FFFFFF"/>
                </a:solidFill>
              </a14:hiddenFill>
            </a:ext>
          </a:extLst>
        </p:spPr>
      </p:pic>
      <p:sp>
        <p:nvSpPr>
          <p:cNvPr id="49157" name="Rectangle 5"/>
          <p:cNvSpPr>
            <a:spLocks noChangeArrowheads="1"/>
          </p:cNvSpPr>
          <p:nvPr/>
        </p:nvSpPr>
        <p:spPr bwMode="auto">
          <a:xfrm>
            <a:off x="215900" y="2673350"/>
            <a:ext cx="89281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42900" indent="-342900" eaLnBrk="0" hangingPunct="0">
              <a:spcBef>
                <a:spcPct val="20000"/>
              </a:spcBef>
              <a:buFont typeface="Wingdings" pitchFamily="2" charset="2"/>
              <a:buChar char="n"/>
            </a:pPr>
            <a:r>
              <a:rPr lang="ja-JP" altLang="en-US" sz="3200">
                <a:latin typeface="MS PGothic" pitchFamily="50" charset="-128"/>
              </a:rPr>
              <a:t>サポート径（</a:t>
            </a:r>
            <a:r>
              <a:rPr lang="en-US" altLang="ja-JP" sz="3200">
                <a:latin typeface="MS PGothic" pitchFamily="50" charset="-128"/>
              </a:rPr>
              <a:t>R</a:t>
            </a:r>
            <a:r>
              <a:rPr lang="ja-JP" altLang="en-US" sz="3200">
                <a:latin typeface="MS PGothic" pitchFamily="50" charset="-128"/>
              </a:rPr>
              <a:t>）</a:t>
            </a:r>
          </a:p>
        </p:txBody>
      </p:sp>
      <p:sp>
        <p:nvSpPr>
          <p:cNvPr id="49161" name="Oval 9"/>
          <p:cNvSpPr>
            <a:spLocks noChangeArrowheads="1"/>
          </p:cNvSpPr>
          <p:nvPr/>
        </p:nvSpPr>
        <p:spPr bwMode="auto">
          <a:xfrm>
            <a:off x="5651500" y="2708275"/>
            <a:ext cx="2881313" cy="2881313"/>
          </a:xfrm>
          <a:prstGeom prst="ellipse">
            <a:avLst/>
          </a:prstGeom>
          <a:solidFill>
            <a:srgbClr val="00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180" name="Oval 28"/>
          <p:cNvSpPr>
            <a:spLocks noChangeArrowheads="1"/>
          </p:cNvSpPr>
          <p:nvPr/>
        </p:nvSpPr>
        <p:spPr bwMode="auto">
          <a:xfrm>
            <a:off x="5892800" y="2990850"/>
            <a:ext cx="2400300" cy="23637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a:p>
        </p:txBody>
      </p:sp>
      <p:sp>
        <p:nvSpPr>
          <p:cNvPr id="49170" name="Oval 18"/>
          <p:cNvSpPr>
            <a:spLocks noChangeArrowheads="1"/>
          </p:cNvSpPr>
          <p:nvPr/>
        </p:nvSpPr>
        <p:spPr bwMode="auto">
          <a:xfrm>
            <a:off x="7019925" y="4076700"/>
            <a:ext cx="144463" cy="142875"/>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a:solidFill>
                <a:srgbClr val="FF0000"/>
              </a:solidFill>
            </a:endParaRPr>
          </a:p>
        </p:txBody>
      </p:sp>
      <p:sp>
        <p:nvSpPr>
          <p:cNvPr id="49181" name="Line 29"/>
          <p:cNvSpPr>
            <a:spLocks noChangeShapeType="1"/>
          </p:cNvSpPr>
          <p:nvPr/>
        </p:nvSpPr>
        <p:spPr bwMode="auto">
          <a:xfrm flipV="1">
            <a:off x="7092950" y="3133725"/>
            <a:ext cx="527050" cy="1016000"/>
          </a:xfrm>
          <a:prstGeom prst="line">
            <a:avLst/>
          </a:prstGeom>
          <a:noFill/>
          <a:ln w="9525">
            <a:solidFill>
              <a:schemeClr val="tx1"/>
            </a:solidFill>
            <a:round/>
            <a:headEnd type="none" w="med" len="lg"/>
            <a:tailEnd type="arrow"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9184" name="Text Box 32"/>
          <p:cNvSpPr txBox="1">
            <a:spLocks noChangeArrowheads="1"/>
          </p:cNvSpPr>
          <p:nvPr/>
        </p:nvSpPr>
        <p:spPr bwMode="auto">
          <a:xfrm>
            <a:off x="7332663" y="336867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R</a:t>
            </a:r>
          </a:p>
        </p:txBody>
      </p:sp>
      <p:pic>
        <p:nvPicPr>
          <p:cNvPr id="49186" name="Picture 34" descr="support_radi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975" y="3284538"/>
            <a:ext cx="4981575"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87" name="Rectangle 35"/>
          <p:cNvSpPr>
            <a:spLocks noChangeArrowheads="1"/>
          </p:cNvSpPr>
          <p:nvPr/>
        </p:nvSpPr>
        <p:spPr bwMode="auto">
          <a:xfrm>
            <a:off x="5940425" y="4041775"/>
            <a:ext cx="144463" cy="144463"/>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188" name="Rectangle 36"/>
          <p:cNvSpPr>
            <a:spLocks noChangeArrowheads="1"/>
          </p:cNvSpPr>
          <p:nvPr/>
        </p:nvSpPr>
        <p:spPr bwMode="auto">
          <a:xfrm>
            <a:off x="6659563" y="4184650"/>
            <a:ext cx="144462" cy="144463"/>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189" name="Rectangle 37"/>
          <p:cNvSpPr>
            <a:spLocks noChangeArrowheads="1"/>
          </p:cNvSpPr>
          <p:nvPr/>
        </p:nvSpPr>
        <p:spPr bwMode="auto">
          <a:xfrm>
            <a:off x="7380288" y="4005263"/>
            <a:ext cx="144462" cy="144462"/>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190" name="Rectangle 38"/>
          <p:cNvSpPr>
            <a:spLocks noChangeArrowheads="1"/>
          </p:cNvSpPr>
          <p:nvPr/>
        </p:nvSpPr>
        <p:spPr bwMode="auto">
          <a:xfrm>
            <a:off x="8101013" y="3933825"/>
            <a:ext cx="144462" cy="144463"/>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191" name="Rectangle 39"/>
          <p:cNvSpPr>
            <a:spLocks noChangeArrowheads="1"/>
          </p:cNvSpPr>
          <p:nvPr/>
        </p:nvSpPr>
        <p:spPr bwMode="auto">
          <a:xfrm>
            <a:off x="6659563" y="2816225"/>
            <a:ext cx="144462" cy="144463"/>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192" name="Rectangle 40"/>
          <p:cNvSpPr>
            <a:spLocks noChangeArrowheads="1"/>
          </p:cNvSpPr>
          <p:nvPr/>
        </p:nvSpPr>
        <p:spPr bwMode="auto">
          <a:xfrm>
            <a:off x="5867400" y="2781300"/>
            <a:ext cx="144463" cy="144463"/>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193" name="Rectangle 41"/>
          <p:cNvSpPr>
            <a:spLocks noChangeArrowheads="1"/>
          </p:cNvSpPr>
          <p:nvPr/>
        </p:nvSpPr>
        <p:spPr bwMode="auto">
          <a:xfrm>
            <a:off x="7416800" y="2636838"/>
            <a:ext cx="144463" cy="144462"/>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194" name="Rectangle 42"/>
          <p:cNvSpPr>
            <a:spLocks noChangeArrowheads="1"/>
          </p:cNvSpPr>
          <p:nvPr/>
        </p:nvSpPr>
        <p:spPr bwMode="auto">
          <a:xfrm>
            <a:off x="8135938" y="2708275"/>
            <a:ext cx="144462" cy="144463"/>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195" name="Rectangle 43"/>
          <p:cNvSpPr>
            <a:spLocks noChangeArrowheads="1"/>
          </p:cNvSpPr>
          <p:nvPr/>
        </p:nvSpPr>
        <p:spPr bwMode="auto">
          <a:xfrm>
            <a:off x="6624638" y="5553075"/>
            <a:ext cx="144462" cy="144463"/>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196" name="Rectangle 44"/>
          <p:cNvSpPr>
            <a:spLocks noChangeArrowheads="1"/>
          </p:cNvSpPr>
          <p:nvPr/>
        </p:nvSpPr>
        <p:spPr bwMode="auto">
          <a:xfrm>
            <a:off x="5975350" y="5589588"/>
            <a:ext cx="144463" cy="144462"/>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197" name="Rectangle 45"/>
          <p:cNvSpPr>
            <a:spLocks noChangeArrowheads="1"/>
          </p:cNvSpPr>
          <p:nvPr/>
        </p:nvSpPr>
        <p:spPr bwMode="auto">
          <a:xfrm>
            <a:off x="7380288" y="5373688"/>
            <a:ext cx="144462" cy="144462"/>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198" name="Rectangle 46"/>
          <p:cNvSpPr>
            <a:spLocks noChangeArrowheads="1"/>
          </p:cNvSpPr>
          <p:nvPr/>
        </p:nvSpPr>
        <p:spPr bwMode="auto">
          <a:xfrm>
            <a:off x="8099425" y="5445125"/>
            <a:ext cx="144463" cy="144463"/>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199" name="Rectangle 47"/>
          <p:cNvSpPr>
            <a:spLocks noChangeArrowheads="1"/>
          </p:cNvSpPr>
          <p:nvPr/>
        </p:nvSpPr>
        <p:spPr bwMode="auto">
          <a:xfrm>
            <a:off x="792163" y="4760913"/>
            <a:ext cx="4679950" cy="539750"/>
          </a:xfrm>
          <a:prstGeom prst="rect">
            <a:avLst/>
          </a:prstGeom>
          <a:noFill/>
          <a:ln w="254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片持ち梁の曲げ解析例（概要）</a:t>
            </a:r>
          </a:p>
        </p:txBody>
      </p:sp>
      <p:sp>
        <p:nvSpPr>
          <p:cNvPr id="14343" name="Rectangle 7"/>
          <p:cNvSpPr>
            <a:spLocks noChangeArrowheads="1"/>
          </p:cNvSpPr>
          <p:nvPr/>
        </p:nvSpPr>
        <p:spPr bwMode="auto">
          <a:xfrm>
            <a:off x="215900" y="3357563"/>
            <a:ext cx="8928100"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42900" indent="-342900" eaLnBrk="0" hangingPunct="0">
              <a:spcBef>
                <a:spcPct val="20000"/>
              </a:spcBef>
              <a:buFont typeface="Wingdings" pitchFamily="2" charset="2"/>
              <a:buChar char="n"/>
            </a:pPr>
            <a:r>
              <a:rPr lang="ja-JP" altLang="en-US" sz="3200">
                <a:latin typeface="MS PGothic" pitchFamily="50" charset="-128"/>
              </a:rPr>
              <a:t>準静的，平面歪み</a:t>
            </a:r>
          </a:p>
          <a:p>
            <a:pPr marL="342900" indent="-342900" eaLnBrk="0" hangingPunct="0">
              <a:spcBef>
                <a:spcPct val="20000"/>
              </a:spcBef>
              <a:buFont typeface="Wingdings" pitchFamily="2" charset="2"/>
              <a:buChar char="n"/>
            </a:pPr>
            <a:r>
              <a:rPr lang="ja-JP" altLang="en-US" sz="3200">
                <a:latin typeface="MS PGothic" pitchFamily="50" charset="-128"/>
              </a:rPr>
              <a:t>格子状に</a:t>
            </a:r>
            <a:r>
              <a:rPr lang="en-US" altLang="ja-JP" sz="3200">
                <a:latin typeface="MS PGothic" pitchFamily="50" charset="-128"/>
              </a:rPr>
              <a:t>50x5</a:t>
            </a:r>
            <a:r>
              <a:rPr lang="ja-JP" altLang="en-US" sz="3200">
                <a:latin typeface="MS PGothic" pitchFamily="50" charset="-128"/>
              </a:rPr>
              <a:t>節点</a:t>
            </a:r>
          </a:p>
          <a:p>
            <a:pPr marL="342900" indent="-342900" eaLnBrk="0" hangingPunct="0">
              <a:spcBef>
                <a:spcPct val="20000"/>
              </a:spcBef>
              <a:buFont typeface="Wingdings" pitchFamily="2" charset="2"/>
              <a:buChar char="n"/>
            </a:pPr>
            <a:r>
              <a:rPr lang="ja-JP" altLang="en-US" sz="3200">
                <a:latin typeface="MS PGothic" pitchFamily="50" charset="-128"/>
              </a:rPr>
              <a:t>右上端にステップ関数状の集中荷重</a:t>
            </a:r>
          </a:p>
          <a:p>
            <a:pPr marL="342900" indent="-342900" eaLnBrk="0" hangingPunct="0">
              <a:spcBef>
                <a:spcPct val="20000"/>
              </a:spcBef>
              <a:buFont typeface="Wingdings" pitchFamily="2" charset="2"/>
              <a:buChar char="n"/>
            </a:pPr>
            <a:r>
              <a:rPr lang="en-US" altLang="ja-JP" sz="3200">
                <a:latin typeface="MS PGothic" pitchFamily="50" charset="-128"/>
              </a:rPr>
              <a:t>FEM(ABAQUS/Standard)</a:t>
            </a:r>
            <a:r>
              <a:rPr lang="ja-JP" altLang="en-US" sz="3200">
                <a:latin typeface="MS PGothic" pitchFamily="50" charset="-128"/>
              </a:rPr>
              <a:t>で同節点数の４角形選択的低減積分要素による解析と比較</a:t>
            </a:r>
          </a:p>
        </p:txBody>
      </p:sp>
      <p:sp>
        <p:nvSpPr>
          <p:cNvPr id="14483" name="Rectangle 147"/>
          <p:cNvSpPr>
            <a:spLocks noChangeArrowheads="1"/>
          </p:cNvSpPr>
          <p:nvPr/>
        </p:nvSpPr>
        <p:spPr bwMode="auto">
          <a:xfrm>
            <a:off x="2087563" y="2343150"/>
            <a:ext cx="5040312" cy="503238"/>
          </a:xfrm>
          <a:prstGeom prst="rect">
            <a:avLst/>
          </a:prstGeom>
          <a:solidFill>
            <a:schemeClr val="accent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t>粘弾性体</a:t>
            </a:r>
          </a:p>
        </p:txBody>
      </p:sp>
      <p:sp>
        <p:nvSpPr>
          <p:cNvPr id="14484" name="Rectangle 148"/>
          <p:cNvSpPr>
            <a:spLocks noChangeArrowheads="1"/>
          </p:cNvSpPr>
          <p:nvPr/>
        </p:nvSpPr>
        <p:spPr bwMode="auto">
          <a:xfrm>
            <a:off x="1619250" y="2054225"/>
            <a:ext cx="468313" cy="1116013"/>
          </a:xfrm>
          <a:prstGeom prst="rect">
            <a:avLst/>
          </a:prstGeom>
          <a:pattFill prst="dkUpDiag">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487" name="Line 151"/>
          <p:cNvSpPr>
            <a:spLocks noChangeShapeType="1"/>
          </p:cNvSpPr>
          <p:nvPr/>
        </p:nvSpPr>
        <p:spPr bwMode="auto">
          <a:xfrm>
            <a:off x="2087563" y="2997200"/>
            <a:ext cx="5040312" cy="0"/>
          </a:xfrm>
          <a:prstGeom prst="line">
            <a:avLst/>
          </a:prstGeom>
          <a:noFill/>
          <a:ln w="9525">
            <a:solidFill>
              <a:schemeClr val="tx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488" name="Text Box 152"/>
          <p:cNvSpPr txBox="1">
            <a:spLocks noChangeArrowheads="1"/>
          </p:cNvSpPr>
          <p:nvPr/>
        </p:nvSpPr>
        <p:spPr bwMode="auto">
          <a:xfrm>
            <a:off x="4267200" y="2881313"/>
            <a:ext cx="608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t>1m</a:t>
            </a:r>
          </a:p>
        </p:txBody>
      </p:sp>
      <p:sp>
        <p:nvSpPr>
          <p:cNvPr id="14489" name="Text Box 153"/>
          <p:cNvSpPr txBox="1">
            <a:spLocks noChangeArrowheads="1"/>
          </p:cNvSpPr>
          <p:nvPr/>
        </p:nvSpPr>
        <p:spPr bwMode="auto">
          <a:xfrm>
            <a:off x="2233613" y="2395538"/>
            <a:ext cx="862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t>0.1m</a:t>
            </a:r>
          </a:p>
        </p:txBody>
      </p:sp>
      <p:sp>
        <p:nvSpPr>
          <p:cNvPr id="14490" name="Line 154"/>
          <p:cNvSpPr>
            <a:spLocks noChangeShapeType="1"/>
          </p:cNvSpPr>
          <p:nvPr/>
        </p:nvSpPr>
        <p:spPr bwMode="auto">
          <a:xfrm>
            <a:off x="2266950" y="2341563"/>
            <a:ext cx="0" cy="503237"/>
          </a:xfrm>
          <a:prstGeom prst="line">
            <a:avLst/>
          </a:prstGeom>
          <a:noFill/>
          <a:ln w="9525">
            <a:solidFill>
              <a:schemeClr val="tx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491" name="Text Box 155"/>
          <p:cNvSpPr txBox="1">
            <a:spLocks noChangeArrowheads="1"/>
          </p:cNvSpPr>
          <p:nvPr/>
        </p:nvSpPr>
        <p:spPr bwMode="auto">
          <a:xfrm>
            <a:off x="6516688" y="1016000"/>
            <a:ext cx="1150937" cy="45720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solidFill>
                  <a:srgbClr val="FF0000"/>
                </a:solidFill>
              </a:rPr>
              <a:t>200 kN</a:t>
            </a:r>
          </a:p>
        </p:txBody>
      </p:sp>
      <p:sp>
        <p:nvSpPr>
          <p:cNvPr id="14492" name="AutoShape 156"/>
          <p:cNvSpPr>
            <a:spLocks noChangeArrowheads="1"/>
          </p:cNvSpPr>
          <p:nvPr/>
        </p:nvSpPr>
        <p:spPr bwMode="auto">
          <a:xfrm>
            <a:off x="6911975" y="1477963"/>
            <a:ext cx="431800" cy="865187"/>
          </a:xfrm>
          <a:prstGeom prst="downArrow">
            <a:avLst>
              <a:gd name="adj1" fmla="val 60296"/>
              <a:gd name="adj2" fmla="val 68014"/>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p>
        </p:txBody>
      </p:sp>
      <p:grpSp>
        <p:nvGrpSpPr>
          <p:cNvPr id="14503" name="Group 167"/>
          <p:cNvGrpSpPr>
            <a:grpSpLocks/>
          </p:cNvGrpSpPr>
          <p:nvPr/>
        </p:nvGrpSpPr>
        <p:grpSpPr bwMode="auto">
          <a:xfrm>
            <a:off x="4319588" y="666750"/>
            <a:ext cx="2592387" cy="1646238"/>
            <a:chOff x="4195" y="488"/>
            <a:chExt cx="1633" cy="1037"/>
          </a:xfrm>
        </p:grpSpPr>
        <p:sp>
          <p:nvSpPr>
            <p:cNvPr id="14493" name="Line 157"/>
            <p:cNvSpPr>
              <a:spLocks noChangeShapeType="1"/>
            </p:cNvSpPr>
            <p:nvPr/>
          </p:nvSpPr>
          <p:spPr bwMode="auto">
            <a:xfrm>
              <a:off x="4450" y="1304"/>
              <a:ext cx="1067" cy="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494" name="Line 158"/>
            <p:cNvSpPr>
              <a:spLocks noChangeShapeType="1"/>
            </p:cNvSpPr>
            <p:nvPr/>
          </p:nvSpPr>
          <p:spPr bwMode="auto">
            <a:xfrm flipV="1">
              <a:off x="4450" y="715"/>
              <a:ext cx="0" cy="58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496" name="Text Box 160"/>
            <p:cNvSpPr txBox="1">
              <a:spLocks noChangeArrowheads="1"/>
            </p:cNvSpPr>
            <p:nvPr/>
          </p:nvSpPr>
          <p:spPr bwMode="auto">
            <a:xfrm>
              <a:off x="4195" y="488"/>
              <a:ext cx="4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Force</a:t>
              </a:r>
            </a:p>
          </p:txBody>
        </p:sp>
        <p:sp>
          <p:nvSpPr>
            <p:cNvPr id="14497" name="Freeform 161"/>
            <p:cNvSpPr>
              <a:spLocks/>
            </p:cNvSpPr>
            <p:nvPr/>
          </p:nvSpPr>
          <p:spPr bwMode="auto">
            <a:xfrm>
              <a:off x="4451" y="885"/>
              <a:ext cx="1044" cy="401"/>
            </a:xfrm>
            <a:custGeom>
              <a:avLst/>
              <a:gdLst>
                <a:gd name="T0" fmla="*/ 0 w 1044"/>
                <a:gd name="T1" fmla="*/ 401 h 401"/>
                <a:gd name="T2" fmla="*/ 148 w 1044"/>
                <a:gd name="T3" fmla="*/ 7 h 401"/>
                <a:gd name="T4" fmla="*/ 1044 w 1044"/>
                <a:gd name="T5" fmla="*/ 0 h 401"/>
              </a:gdLst>
              <a:ahLst/>
              <a:cxnLst>
                <a:cxn ang="0">
                  <a:pos x="T0" y="T1"/>
                </a:cxn>
                <a:cxn ang="0">
                  <a:pos x="T2" y="T3"/>
                </a:cxn>
                <a:cxn ang="0">
                  <a:pos x="T4" y="T5"/>
                </a:cxn>
              </a:cxnLst>
              <a:rect l="0" t="0" r="r" b="b"/>
              <a:pathLst>
                <a:path w="1044" h="401">
                  <a:moveTo>
                    <a:pt x="0" y="401"/>
                  </a:moveTo>
                  <a:lnTo>
                    <a:pt x="148" y="7"/>
                  </a:lnTo>
                  <a:lnTo>
                    <a:pt x="1044" y="0"/>
                  </a:lnTo>
                </a:path>
              </a:pathLst>
            </a:custGeom>
            <a:noFill/>
            <a:ln w="25400">
              <a:solidFill>
                <a:srgbClr val="FF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498" name="Text Box 162"/>
            <p:cNvSpPr txBox="1">
              <a:spLocks noChangeArrowheads="1"/>
            </p:cNvSpPr>
            <p:nvPr/>
          </p:nvSpPr>
          <p:spPr bwMode="auto">
            <a:xfrm>
              <a:off x="5539" y="1122"/>
              <a:ext cx="289"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r>
                <a:rPr lang="en-US" altLang="ja-JP"/>
                <a:t>Time</a:t>
              </a:r>
            </a:p>
          </p:txBody>
        </p:sp>
        <p:sp>
          <p:nvSpPr>
            <p:cNvPr id="14499" name="Text Box 163"/>
            <p:cNvSpPr txBox="1">
              <a:spLocks noChangeArrowheads="1"/>
            </p:cNvSpPr>
            <p:nvPr/>
          </p:nvSpPr>
          <p:spPr bwMode="auto">
            <a:xfrm>
              <a:off x="4449" y="1281"/>
              <a:ext cx="2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1s</a:t>
              </a:r>
            </a:p>
          </p:txBody>
        </p:sp>
        <p:sp>
          <p:nvSpPr>
            <p:cNvPr id="14501" name="Line 165"/>
            <p:cNvSpPr>
              <a:spLocks noChangeShapeType="1"/>
            </p:cNvSpPr>
            <p:nvPr/>
          </p:nvSpPr>
          <p:spPr bwMode="auto">
            <a:xfrm>
              <a:off x="4603" y="896"/>
              <a:ext cx="0" cy="431"/>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502" name="Text Box 166"/>
            <p:cNvSpPr txBox="1">
              <a:spLocks noChangeArrowheads="1"/>
            </p:cNvSpPr>
            <p:nvPr/>
          </p:nvSpPr>
          <p:spPr bwMode="auto">
            <a:xfrm>
              <a:off x="5248" y="1294"/>
              <a:ext cx="4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100s</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片持ち梁の曲げ解析例（アニメーション）</a:t>
            </a:r>
          </a:p>
        </p:txBody>
      </p:sp>
      <p:pic>
        <p:nvPicPr>
          <p:cNvPr id="58383" name="beam10-mises-efgmeth.avi">
            <a:hlinkClick r:id="" action="ppaction://media"/>
          </p:cNvPr>
          <p:cNvPicPr>
            <a:picLocks noGrp="1" noChangeAspect="1" noChangeArrowheads="1"/>
          </p:cNvPicPr>
          <p:nvPr>
            <p:ph sz="half" idx="1"/>
            <a:vide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a:xfrm>
            <a:off x="215900" y="1528763"/>
            <a:ext cx="4284663" cy="3844925"/>
          </a:xfrm>
        </p:spPr>
      </p:pic>
      <p:sp>
        <p:nvSpPr>
          <p:cNvPr id="58379" name="Text Box 11"/>
          <p:cNvSpPr txBox="1">
            <a:spLocks noChangeArrowheads="1"/>
          </p:cNvSpPr>
          <p:nvPr/>
        </p:nvSpPr>
        <p:spPr bwMode="auto">
          <a:xfrm>
            <a:off x="1601788" y="5505450"/>
            <a:ext cx="1098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2400"/>
              <a:t>本手法</a:t>
            </a:r>
          </a:p>
        </p:txBody>
      </p:sp>
      <p:sp>
        <p:nvSpPr>
          <p:cNvPr id="58380" name="Text Box 12"/>
          <p:cNvSpPr txBox="1">
            <a:spLocks noChangeArrowheads="1"/>
          </p:cNvSpPr>
          <p:nvPr/>
        </p:nvSpPr>
        <p:spPr bwMode="auto">
          <a:xfrm>
            <a:off x="5359400" y="5535613"/>
            <a:ext cx="2776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2400"/>
              <a:t>ABAQUS/Standard</a:t>
            </a:r>
          </a:p>
        </p:txBody>
      </p:sp>
      <p:pic>
        <p:nvPicPr>
          <p:cNvPr id="58385" name="beam10-mises-abaqus.avi">
            <a:hlinkClick r:id="" action="ppaction://media"/>
          </p:cNvPr>
          <p:cNvPicPr>
            <a:picLocks noGrp="1" noChangeAspect="1" noChangeArrowheads="1"/>
          </p:cNvPicPr>
          <p:nvPr>
            <p:ph sz="half" idx="2"/>
            <a:videoFile r:link="rId4"/>
            <p:extLst>
              <p:ext uri="{DAA4B4D4-6D71-4841-9C94-3DE7FCFB9230}">
                <p14:media xmlns:p14="http://schemas.microsoft.com/office/powerpoint/2010/main" r:embed="rId3"/>
              </p:ext>
            </p:extLst>
          </p:nvPr>
        </p:nvPicPr>
        <p:blipFill>
          <a:blip r:embed="rId8">
            <a:extLst>
              <a:ext uri="{28A0092B-C50C-407E-A947-70E740481C1C}">
                <a14:useLocalDpi xmlns:a14="http://schemas.microsoft.com/office/drawing/2010/main" val="0"/>
              </a:ext>
            </a:extLst>
          </a:blip>
          <a:srcRect/>
          <a:stretch>
            <a:fillRect/>
          </a:stretch>
        </p:blipFill>
        <p:spPr>
          <a:xfrm>
            <a:off x="4572000" y="1376363"/>
            <a:ext cx="4532313" cy="4262437"/>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100" fill="hold"/>
                                        <p:tgtEl>
                                          <p:spTgt spid="58383"/>
                                        </p:tgtEl>
                                      </p:cBhvr>
                                    </p:cmd>
                                  </p:childTnLst>
                                </p:cTn>
                              </p:par>
                              <p:par>
                                <p:cTn id="7" presetID="1" presetClass="mediacall" presetSubtype="0" fill="hold" nodeType="withEffect">
                                  <p:stCondLst>
                                    <p:cond delay="0"/>
                                  </p:stCondLst>
                                  <p:childTnLst>
                                    <p:cmd type="call" cmd="playFrom(0.0)">
                                      <p:cBhvr>
                                        <p:cTn id="8" dur="10100" fill="hold"/>
                                        <p:tgtEl>
                                          <p:spTgt spid="5838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fill="hold" display="0">
                  <p:stCondLst>
                    <p:cond delay="indefinite"/>
                  </p:stCondLst>
                  <p:endCondLst>
                    <p:cond evt="onNext" delay="0">
                      <p:tgtEl>
                        <p:sldTgt/>
                      </p:tgtEl>
                    </p:cond>
                    <p:cond evt="onPrev" delay="0">
                      <p:tgtEl>
                        <p:sldTgt/>
                      </p:tgtEl>
                    </p:cond>
                  </p:endCondLst>
                </p:cTn>
                <p:tgtEl>
                  <p:spTgt spid="58383"/>
                </p:tgtEl>
              </p:cMediaNode>
            </p:video>
            <p:seq concurrent="1" nextAc="seek">
              <p:cTn id="10" restart="whenNotActive" fill="hold" evtFilter="cancelBubble" nodeType="interactiveSeq">
                <p:stCondLst>
                  <p:cond evt="onClick" delay="0">
                    <p:tgtEl>
                      <p:spTgt spid="58383"/>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 presetClass="mediacall" presetSubtype="0" fill="hold" nodeType="clickEffect">
                                  <p:stCondLst>
                                    <p:cond delay="0"/>
                                  </p:stCondLst>
                                  <p:childTnLst>
                                    <p:cmd type="call" cmd="togglePause">
                                      <p:cBhvr>
                                        <p:cTn id="14" dur="1" fill="hold"/>
                                        <p:tgtEl>
                                          <p:spTgt spid="58383"/>
                                        </p:tgtEl>
                                      </p:cBhvr>
                                    </p:cmd>
                                  </p:childTnLst>
                                </p:cTn>
                              </p:par>
                            </p:childTnLst>
                          </p:cTn>
                        </p:par>
                      </p:childTnLst>
                    </p:cTn>
                  </p:par>
                </p:childTnLst>
              </p:cTn>
              <p:nextCondLst>
                <p:cond evt="onClick" delay="0">
                  <p:tgtEl>
                    <p:spTgt spid="58383"/>
                  </p:tgtEl>
                </p:cond>
              </p:nextCondLst>
            </p:seq>
            <p:video>
              <p:cMediaNode>
                <p:cTn id="15" fill="hold" display="0">
                  <p:stCondLst>
                    <p:cond delay="indefinite"/>
                  </p:stCondLst>
                  <p:endCondLst>
                    <p:cond evt="onNext" delay="0">
                      <p:tgtEl>
                        <p:sldTgt/>
                      </p:tgtEl>
                    </p:cond>
                    <p:cond evt="onPrev" delay="0">
                      <p:tgtEl>
                        <p:sldTgt/>
                      </p:tgtEl>
                    </p:cond>
                  </p:endCondLst>
                </p:cTn>
                <p:tgtEl>
                  <p:spTgt spid="58385"/>
                </p:tgtEl>
              </p:cMediaNode>
            </p:video>
            <p:seq concurrent="1" nextAc="seek">
              <p:cTn id="16" restart="whenNotActive" fill="hold" evtFilter="cancelBubble" nodeType="interactiveSeq">
                <p:stCondLst>
                  <p:cond evt="onClick" delay="0">
                    <p:tgtEl>
                      <p:spTgt spid="58385"/>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2" presetClass="mediacall" presetSubtype="0" fill="hold" nodeType="withEffect">
                                  <p:stCondLst>
                                    <p:cond delay="0"/>
                                  </p:stCondLst>
                                  <p:childTnLst>
                                    <p:cmd type="call" cmd="togglePause">
                                      <p:cBhvr>
                                        <p:cTn id="20" dur="1" fill="hold"/>
                                        <p:tgtEl>
                                          <p:spTgt spid="58385"/>
                                        </p:tgtEl>
                                      </p:cBhvr>
                                    </p:cmd>
                                  </p:childTnLst>
                                </p:cTn>
                              </p:par>
                            </p:childTnLst>
                          </p:cTn>
                        </p:par>
                      </p:childTnLst>
                    </p:cTn>
                  </p:par>
                </p:childTnLst>
              </p:cTn>
              <p:nextCondLst>
                <p:cond evt="onClick" delay="0">
                  <p:tgtEl>
                    <p:spTgt spid="5838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idx="4294967295"/>
          </p:nvPr>
        </p:nvSpPr>
        <p:spPr/>
        <p:txBody>
          <a:bodyPr/>
          <a:lstStyle/>
          <a:p>
            <a:r>
              <a:rPr lang="ja-JP" altLang="en-US"/>
              <a:t>片持ち梁の曲げ解析例（荷重点の縦変位）</a:t>
            </a:r>
          </a:p>
        </p:txBody>
      </p:sp>
      <p:sp>
        <p:nvSpPr>
          <p:cNvPr id="55299" name="Rectangle 3"/>
          <p:cNvSpPr>
            <a:spLocks noChangeArrowheads="1"/>
          </p:cNvSpPr>
          <p:nvPr/>
        </p:nvSpPr>
        <p:spPr bwMode="auto">
          <a:xfrm>
            <a:off x="215900" y="5121275"/>
            <a:ext cx="89281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42900" indent="-342900" eaLnBrk="0" hangingPunct="0">
              <a:spcBef>
                <a:spcPct val="20000"/>
              </a:spcBef>
              <a:buFont typeface="Wingdings" pitchFamily="2" charset="2"/>
              <a:buChar char="n"/>
            </a:pPr>
            <a:r>
              <a:rPr lang="ja-JP" altLang="en-US" sz="3200">
                <a:latin typeface="MS PGothic" pitchFamily="50" charset="-128"/>
              </a:rPr>
              <a:t>大たわみ問題に対し，選択的低減積分要素の</a:t>
            </a:r>
            <a:r>
              <a:rPr lang="en-US" altLang="ja-JP" sz="3200">
                <a:latin typeface="MS PGothic" pitchFamily="50" charset="-128"/>
              </a:rPr>
              <a:t>FEM</a:t>
            </a:r>
            <a:r>
              <a:rPr lang="ja-JP" altLang="en-US" sz="3200">
                <a:latin typeface="MS PGothic" pitchFamily="50" charset="-128"/>
              </a:rPr>
              <a:t>解析結果と良好に一致</a:t>
            </a:r>
          </a:p>
        </p:txBody>
      </p:sp>
      <p:pic>
        <p:nvPicPr>
          <p:cNvPr id="55301" name="Picture 5" descr="tip-u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777875"/>
            <a:ext cx="6950075" cy="4343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押込成形解析例（概要）</a:t>
            </a:r>
          </a:p>
        </p:txBody>
      </p:sp>
      <p:sp>
        <p:nvSpPr>
          <p:cNvPr id="15370" name="コンテンツ プレースホルダ 2"/>
          <p:cNvSpPr>
            <a:spLocks/>
          </p:cNvSpPr>
          <p:nvPr/>
        </p:nvSpPr>
        <p:spPr bwMode="auto">
          <a:xfrm>
            <a:off x="4176713" y="800100"/>
            <a:ext cx="4967287"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42900" indent="-342900" eaLnBrk="0" hangingPunct="0">
              <a:spcBef>
                <a:spcPct val="20000"/>
              </a:spcBef>
              <a:buFont typeface="Wingdings" pitchFamily="2" charset="2"/>
              <a:buChar char="n"/>
            </a:pPr>
            <a:r>
              <a:rPr lang="ja-JP" altLang="en-US" sz="3200">
                <a:latin typeface="MS PGothic" pitchFamily="50" charset="-128"/>
              </a:rPr>
              <a:t>準静的，平面歪み解析</a:t>
            </a:r>
          </a:p>
          <a:p>
            <a:pPr marL="342900" indent="-342900" eaLnBrk="0" hangingPunct="0">
              <a:spcBef>
                <a:spcPct val="20000"/>
              </a:spcBef>
              <a:buFont typeface="Wingdings" pitchFamily="2" charset="2"/>
              <a:buChar char="n"/>
            </a:pPr>
            <a:r>
              <a:rPr lang="ja-JP" altLang="en-US" sz="3200">
                <a:latin typeface="MS PGothic" pitchFamily="50" charset="-128"/>
              </a:rPr>
              <a:t>左右辺を左右拘束</a:t>
            </a:r>
          </a:p>
          <a:p>
            <a:pPr marL="342900" indent="-342900" eaLnBrk="0" hangingPunct="0">
              <a:spcBef>
                <a:spcPct val="20000"/>
              </a:spcBef>
              <a:buFont typeface="Wingdings" pitchFamily="2" charset="2"/>
              <a:buChar char="n"/>
            </a:pPr>
            <a:r>
              <a:rPr lang="ja-JP" altLang="en-US" sz="3200">
                <a:latin typeface="MS PGothic" pitchFamily="50" charset="-128"/>
              </a:rPr>
              <a:t>下辺を上下拘束</a:t>
            </a:r>
          </a:p>
          <a:p>
            <a:pPr marL="342900" indent="-342900" eaLnBrk="0" hangingPunct="0">
              <a:spcBef>
                <a:spcPct val="20000"/>
              </a:spcBef>
              <a:buFont typeface="Wingdings" pitchFamily="2" charset="2"/>
              <a:buChar char="n"/>
            </a:pPr>
            <a:r>
              <a:rPr lang="ja-JP" altLang="en-US" sz="3200">
                <a:latin typeface="MS PGothic" pitchFamily="50" charset="-128"/>
              </a:rPr>
              <a:t>上辺右半分を左右拘束</a:t>
            </a:r>
            <a:br>
              <a:rPr lang="ja-JP" altLang="en-US" sz="3200">
                <a:latin typeface="MS PGothic" pitchFamily="50" charset="-128"/>
              </a:rPr>
            </a:br>
            <a:r>
              <a:rPr lang="ja-JP" altLang="en-US" sz="3200">
                <a:latin typeface="MS PGothic" pitchFamily="50" charset="-128"/>
              </a:rPr>
              <a:t>の上，下方向に強制変位</a:t>
            </a:r>
          </a:p>
          <a:p>
            <a:pPr marL="342900" indent="-342900" eaLnBrk="0" hangingPunct="0">
              <a:spcBef>
                <a:spcPct val="20000"/>
              </a:spcBef>
              <a:buFont typeface="Wingdings" pitchFamily="2" charset="2"/>
              <a:buChar char="n"/>
            </a:pPr>
            <a:r>
              <a:rPr lang="ja-JP" altLang="en-US" sz="3200">
                <a:latin typeface="MS PGothic" pitchFamily="50" charset="-128"/>
              </a:rPr>
              <a:t>節点と積分点の配置は</a:t>
            </a:r>
            <a:r>
              <a:rPr lang="en-US" altLang="ja-JP" sz="3200">
                <a:latin typeface="MS PGothic" pitchFamily="50" charset="-128"/>
              </a:rPr>
              <a:t>FEM</a:t>
            </a:r>
            <a:r>
              <a:rPr lang="ja-JP" altLang="en-US" sz="3200">
                <a:latin typeface="MS PGothic" pitchFamily="50" charset="-128"/>
              </a:rPr>
              <a:t>メッシュを基に作成</a:t>
            </a:r>
          </a:p>
        </p:txBody>
      </p:sp>
      <p:sp>
        <p:nvSpPr>
          <p:cNvPr id="15371" name="Rectangle 11"/>
          <p:cNvSpPr>
            <a:spLocks noChangeArrowheads="1"/>
          </p:cNvSpPr>
          <p:nvPr/>
        </p:nvSpPr>
        <p:spPr bwMode="auto">
          <a:xfrm>
            <a:off x="611188" y="1987550"/>
            <a:ext cx="2879725" cy="2881313"/>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b="1"/>
          </a:p>
        </p:txBody>
      </p:sp>
      <p:grpSp>
        <p:nvGrpSpPr>
          <p:cNvPr id="15375" name="Group 15"/>
          <p:cNvGrpSpPr>
            <a:grpSpLocks/>
          </p:cNvGrpSpPr>
          <p:nvPr/>
        </p:nvGrpSpPr>
        <p:grpSpPr bwMode="auto">
          <a:xfrm>
            <a:off x="1800225" y="4903788"/>
            <a:ext cx="503238" cy="468312"/>
            <a:chOff x="1134" y="3521"/>
            <a:chExt cx="317" cy="295"/>
          </a:xfrm>
        </p:grpSpPr>
        <p:sp>
          <p:nvSpPr>
            <p:cNvPr id="15372" name="AutoShape 12"/>
            <p:cNvSpPr>
              <a:spLocks noChangeArrowheads="1"/>
            </p:cNvSpPr>
            <p:nvPr/>
          </p:nvSpPr>
          <p:spPr bwMode="auto">
            <a:xfrm>
              <a:off x="1134" y="3521"/>
              <a:ext cx="317" cy="181"/>
            </a:xfrm>
            <a:prstGeom prst="triangle">
              <a:avLst>
                <a:gd name="adj" fmla="val 50000"/>
              </a:avLst>
            </a:prstGeom>
            <a:solidFill>
              <a:srgbClr val="80808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373" name="Oval 13"/>
            <p:cNvSpPr>
              <a:spLocks noChangeArrowheads="1"/>
            </p:cNvSpPr>
            <p:nvPr/>
          </p:nvSpPr>
          <p:spPr bwMode="auto">
            <a:xfrm>
              <a:off x="1156" y="3702"/>
              <a:ext cx="114" cy="114"/>
            </a:xfrm>
            <a:prstGeom prst="ellipse">
              <a:avLst/>
            </a:prstGeom>
            <a:solidFill>
              <a:schemeClr val="bg2"/>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374" name="Oval 14"/>
            <p:cNvSpPr>
              <a:spLocks noChangeArrowheads="1"/>
            </p:cNvSpPr>
            <p:nvPr/>
          </p:nvSpPr>
          <p:spPr bwMode="auto">
            <a:xfrm>
              <a:off x="1315" y="3702"/>
              <a:ext cx="114" cy="114"/>
            </a:xfrm>
            <a:prstGeom prst="ellipse">
              <a:avLst/>
            </a:prstGeom>
            <a:solidFill>
              <a:schemeClr val="bg2"/>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5376" name="Group 16"/>
          <p:cNvGrpSpPr>
            <a:grpSpLocks/>
          </p:cNvGrpSpPr>
          <p:nvPr/>
        </p:nvGrpSpPr>
        <p:grpSpPr bwMode="auto">
          <a:xfrm rot="16200000">
            <a:off x="3475038" y="3194050"/>
            <a:ext cx="503237" cy="468313"/>
            <a:chOff x="1134" y="3521"/>
            <a:chExt cx="317" cy="295"/>
          </a:xfrm>
        </p:grpSpPr>
        <p:sp>
          <p:nvSpPr>
            <p:cNvPr id="15377" name="AutoShape 17"/>
            <p:cNvSpPr>
              <a:spLocks noChangeArrowheads="1"/>
            </p:cNvSpPr>
            <p:nvPr/>
          </p:nvSpPr>
          <p:spPr bwMode="auto">
            <a:xfrm>
              <a:off x="1134" y="3521"/>
              <a:ext cx="317" cy="181"/>
            </a:xfrm>
            <a:prstGeom prst="triangle">
              <a:avLst>
                <a:gd name="adj" fmla="val 50000"/>
              </a:avLst>
            </a:prstGeom>
            <a:solidFill>
              <a:srgbClr val="80808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378" name="Oval 18"/>
            <p:cNvSpPr>
              <a:spLocks noChangeArrowheads="1"/>
            </p:cNvSpPr>
            <p:nvPr/>
          </p:nvSpPr>
          <p:spPr bwMode="auto">
            <a:xfrm>
              <a:off x="1156" y="3702"/>
              <a:ext cx="114" cy="114"/>
            </a:xfrm>
            <a:prstGeom prst="ellipse">
              <a:avLst/>
            </a:prstGeom>
            <a:solidFill>
              <a:schemeClr val="bg2"/>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379" name="Oval 19"/>
            <p:cNvSpPr>
              <a:spLocks noChangeArrowheads="1"/>
            </p:cNvSpPr>
            <p:nvPr/>
          </p:nvSpPr>
          <p:spPr bwMode="auto">
            <a:xfrm>
              <a:off x="1315" y="3702"/>
              <a:ext cx="114" cy="114"/>
            </a:xfrm>
            <a:prstGeom prst="ellipse">
              <a:avLst/>
            </a:prstGeom>
            <a:solidFill>
              <a:schemeClr val="bg2"/>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5380" name="Group 20"/>
          <p:cNvGrpSpPr>
            <a:grpSpLocks/>
          </p:cNvGrpSpPr>
          <p:nvPr/>
        </p:nvGrpSpPr>
        <p:grpSpPr bwMode="auto">
          <a:xfrm rot="5400000">
            <a:off x="125413" y="3194050"/>
            <a:ext cx="503237" cy="468313"/>
            <a:chOff x="1134" y="3521"/>
            <a:chExt cx="317" cy="295"/>
          </a:xfrm>
        </p:grpSpPr>
        <p:sp>
          <p:nvSpPr>
            <p:cNvPr id="15381" name="AutoShape 21"/>
            <p:cNvSpPr>
              <a:spLocks noChangeArrowheads="1"/>
            </p:cNvSpPr>
            <p:nvPr/>
          </p:nvSpPr>
          <p:spPr bwMode="auto">
            <a:xfrm>
              <a:off x="1134" y="3521"/>
              <a:ext cx="317" cy="181"/>
            </a:xfrm>
            <a:prstGeom prst="triangle">
              <a:avLst>
                <a:gd name="adj" fmla="val 50000"/>
              </a:avLst>
            </a:prstGeom>
            <a:solidFill>
              <a:srgbClr val="80808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382" name="Oval 22"/>
            <p:cNvSpPr>
              <a:spLocks noChangeArrowheads="1"/>
            </p:cNvSpPr>
            <p:nvPr/>
          </p:nvSpPr>
          <p:spPr bwMode="auto">
            <a:xfrm>
              <a:off x="1156" y="3702"/>
              <a:ext cx="114" cy="114"/>
            </a:xfrm>
            <a:prstGeom prst="ellipse">
              <a:avLst/>
            </a:prstGeom>
            <a:solidFill>
              <a:schemeClr val="bg2"/>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383" name="Oval 23"/>
            <p:cNvSpPr>
              <a:spLocks noChangeArrowheads="1"/>
            </p:cNvSpPr>
            <p:nvPr/>
          </p:nvSpPr>
          <p:spPr bwMode="auto">
            <a:xfrm>
              <a:off x="1315" y="3702"/>
              <a:ext cx="114" cy="114"/>
            </a:xfrm>
            <a:prstGeom prst="ellipse">
              <a:avLst/>
            </a:prstGeom>
            <a:solidFill>
              <a:schemeClr val="bg2"/>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5384" name="Rectangle 24"/>
          <p:cNvSpPr>
            <a:spLocks noChangeArrowheads="1"/>
          </p:cNvSpPr>
          <p:nvPr/>
        </p:nvSpPr>
        <p:spPr bwMode="auto">
          <a:xfrm>
            <a:off x="2051050" y="1700213"/>
            <a:ext cx="1441450" cy="250825"/>
          </a:xfrm>
          <a:prstGeom prst="rect">
            <a:avLst/>
          </a:prstGeom>
          <a:pattFill prst="dkUpDiag">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387" name="Rectangle 27"/>
          <p:cNvSpPr>
            <a:spLocks noChangeArrowheads="1"/>
          </p:cNvSpPr>
          <p:nvPr/>
        </p:nvSpPr>
        <p:spPr bwMode="auto">
          <a:xfrm>
            <a:off x="2051050" y="3895725"/>
            <a:ext cx="1441450" cy="250825"/>
          </a:xfrm>
          <a:prstGeom prst="rect">
            <a:avLst/>
          </a:prstGeom>
          <a:pattFill prst="dkUpDiag">
            <a:fgClr>
              <a:schemeClr val="tx1">
                <a:alpha val="50000"/>
              </a:schemeClr>
            </a:fgClr>
            <a:bgClr>
              <a:schemeClr val="bg1">
                <a:alpha val="50000"/>
              </a:schemeClr>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385" name="AutoShape 25"/>
          <p:cNvSpPr>
            <a:spLocks noChangeArrowheads="1"/>
          </p:cNvSpPr>
          <p:nvPr/>
        </p:nvSpPr>
        <p:spPr bwMode="auto">
          <a:xfrm>
            <a:off x="2484438" y="1844675"/>
            <a:ext cx="539750" cy="2195513"/>
          </a:xfrm>
          <a:prstGeom prst="downArrow">
            <a:avLst>
              <a:gd name="adj1" fmla="val 52861"/>
              <a:gd name="adj2" fmla="val 143234"/>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p>
        </p:txBody>
      </p:sp>
      <p:sp>
        <p:nvSpPr>
          <p:cNvPr id="15388" name="Text Box 28"/>
          <p:cNvSpPr txBox="1">
            <a:spLocks noChangeArrowheads="1"/>
          </p:cNvSpPr>
          <p:nvPr/>
        </p:nvSpPr>
        <p:spPr bwMode="auto">
          <a:xfrm>
            <a:off x="1042988" y="2347913"/>
            <a:ext cx="1555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solidFill>
                  <a:srgbClr val="FF0000"/>
                </a:solidFill>
              </a:rPr>
              <a:t>100s</a:t>
            </a:r>
            <a:r>
              <a:rPr lang="ja-JP" altLang="en-US" b="1">
                <a:solidFill>
                  <a:srgbClr val="FF0000"/>
                </a:solidFill>
              </a:rPr>
              <a:t>で</a:t>
            </a:r>
            <a:r>
              <a:rPr lang="en-US" altLang="ja-JP" b="1">
                <a:solidFill>
                  <a:srgbClr val="FF0000"/>
                </a:solidFill>
              </a:rPr>
              <a:t>0.75m</a:t>
            </a:r>
          </a:p>
          <a:p>
            <a:r>
              <a:rPr lang="ja-JP" altLang="en-US" b="1">
                <a:solidFill>
                  <a:srgbClr val="FF0000"/>
                </a:solidFill>
              </a:rPr>
              <a:t>等速強制変位</a:t>
            </a:r>
          </a:p>
        </p:txBody>
      </p:sp>
      <p:sp>
        <p:nvSpPr>
          <p:cNvPr id="15391" name="Line 31"/>
          <p:cNvSpPr>
            <a:spLocks noChangeShapeType="1"/>
          </p:cNvSpPr>
          <p:nvPr/>
        </p:nvSpPr>
        <p:spPr bwMode="auto">
          <a:xfrm>
            <a:off x="827088" y="1989138"/>
            <a:ext cx="0" cy="2879725"/>
          </a:xfrm>
          <a:prstGeom prst="line">
            <a:avLst/>
          </a:prstGeom>
          <a:noFill/>
          <a:ln w="12700">
            <a:solidFill>
              <a:schemeClr val="tx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92" name="Text Box 32"/>
          <p:cNvSpPr txBox="1">
            <a:spLocks noChangeArrowheads="1"/>
          </p:cNvSpPr>
          <p:nvPr/>
        </p:nvSpPr>
        <p:spPr bwMode="auto">
          <a:xfrm>
            <a:off x="808038" y="3241675"/>
            <a:ext cx="501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1m</a:t>
            </a:r>
          </a:p>
        </p:txBody>
      </p:sp>
      <p:sp>
        <p:nvSpPr>
          <p:cNvPr id="15393" name="Line 33"/>
          <p:cNvSpPr>
            <a:spLocks noChangeShapeType="1"/>
          </p:cNvSpPr>
          <p:nvPr/>
        </p:nvSpPr>
        <p:spPr bwMode="auto">
          <a:xfrm>
            <a:off x="611188" y="4616450"/>
            <a:ext cx="2881312" cy="0"/>
          </a:xfrm>
          <a:prstGeom prst="line">
            <a:avLst/>
          </a:prstGeom>
          <a:noFill/>
          <a:ln w="12700">
            <a:solidFill>
              <a:schemeClr val="tx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94" name="Text Box 34"/>
          <p:cNvSpPr txBox="1">
            <a:spLocks noChangeArrowheads="1"/>
          </p:cNvSpPr>
          <p:nvPr/>
        </p:nvSpPr>
        <p:spPr bwMode="auto">
          <a:xfrm>
            <a:off x="1800225" y="4322763"/>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1m</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idx="4294967295"/>
          </p:nvPr>
        </p:nvSpPr>
        <p:spPr/>
        <p:txBody>
          <a:bodyPr/>
          <a:lstStyle/>
          <a:p>
            <a:r>
              <a:rPr lang="ja-JP" altLang="en-US"/>
              <a:t>押込成形解析例（</a:t>
            </a:r>
            <a:r>
              <a:rPr lang="en-US" altLang="ja-JP"/>
              <a:t>FEM</a:t>
            </a:r>
            <a:r>
              <a:rPr lang="ja-JP" altLang="en-US"/>
              <a:t>）</a:t>
            </a:r>
          </a:p>
        </p:txBody>
      </p:sp>
      <p:sp>
        <p:nvSpPr>
          <p:cNvPr id="56323" name="Rectangle 3"/>
          <p:cNvSpPr>
            <a:spLocks noChangeArrowheads="1"/>
          </p:cNvSpPr>
          <p:nvPr/>
        </p:nvSpPr>
        <p:spPr bwMode="auto">
          <a:xfrm>
            <a:off x="215900" y="5697538"/>
            <a:ext cx="8928100"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42900" indent="-342900" eaLnBrk="0" hangingPunct="0">
              <a:spcBef>
                <a:spcPct val="20000"/>
              </a:spcBef>
              <a:buFont typeface="Wingdings" pitchFamily="2" charset="2"/>
              <a:buChar char="n"/>
            </a:pPr>
            <a:r>
              <a:rPr lang="en-US" altLang="ja-JP" sz="3200">
                <a:latin typeface="MS PGothic" pitchFamily="50" charset="-128"/>
              </a:rPr>
              <a:t>FEM</a:t>
            </a:r>
            <a:r>
              <a:rPr lang="ja-JP" altLang="en-US" sz="3200">
                <a:latin typeface="MS PGothic" pitchFamily="50" charset="-128"/>
              </a:rPr>
              <a:t>だと計算が直ぐに止まる．</a:t>
            </a:r>
          </a:p>
        </p:txBody>
      </p:sp>
      <p:pic>
        <p:nvPicPr>
          <p:cNvPr id="56324" name="pressB-mises-abaqus.avi">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2266950" y="800100"/>
            <a:ext cx="4610100" cy="4686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200" fill="hold"/>
                                        <p:tgtEl>
                                          <p:spTgt spid="563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6324"/>
                </p:tgtEl>
              </p:cMediaNode>
            </p:video>
            <p:seq concurrent="1" nextAc="seek">
              <p:cTn id="8" restart="whenNotActive" fill="hold" evtFilter="cancelBubble" nodeType="interactiveSeq">
                <p:stCondLst>
                  <p:cond evt="onClick" delay="0">
                    <p:tgtEl>
                      <p:spTgt spid="5632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6324"/>
                                        </p:tgtEl>
                                      </p:cBhvr>
                                    </p:cmd>
                                  </p:childTnLst>
                                </p:cTn>
                              </p:par>
                            </p:childTnLst>
                          </p:cTn>
                        </p:par>
                      </p:childTnLst>
                    </p:cTn>
                  </p:par>
                </p:childTnLst>
              </p:cTn>
              <p:nextCondLst>
                <p:cond evt="onClick" delay="0">
                  <p:tgtEl>
                    <p:spTgt spid="5632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idx="4294967295"/>
          </p:nvPr>
        </p:nvSpPr>
        <p:spPr/>
        <p:txBody>
          <a:bodyPr/>
          <a:lstStyle/>
          <a:p>
            <a:r>
              <a:rPr lang="ja-JP" altLang="en-US"/>
              <a:t>押込成形解析例（本手法）</a:t>
            </a:r>
          </a:p>
        </p:txBody>
      </p:sp>
      <p:sp>
        <p:nvSpPr>
          <p:cNvPr id="54275" name="Rectangle 3"/>
          <p:cNvSpPr>
            <a:spLocks noChangeArrowheads="1"/>
          </p:cNvSpPr>
          <p:nvPr/>
        </p:nvSpPr>
        <p:spPr bwMode="auto">
          <a:xfrm>
            <a:off x="215900" y="5949950"/>
            <a:ext cx="89281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42900" indent="-342900" eaLnBrk="0" hangingPunct="0">
              <a:spcBef>
                <a:spcPct val="20000"/>
              </a:spcBef>
              <a:buFont typeface="Wingdings" pitchFamily="2" charset="2"/>
              <a:buChar char="n"/>
            </a:pPr>
            <a:r>
              <a:rPr lang="ja-JP" altLang="en-US" sz="3200">
                <a:latin typeface="MS PGothic" pitchFamily="50" charset="-128"/>
              </a:rPr>
              <a:t>本手法では一応計算が進む．</a:t>
            </a:r>
          </a:p>
        </p:txBody>
      </p:sp>
      <p:pic>
        <p:nvPicPr>
          <p:cNvPr id="54279" name="pressB-mises-efgmeth.avi">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979613" y="692150"/>
            <a:ext cx="4914900" cy="5295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800" fill="hold"/>
                                        <p:tgtEl>
                                          <p:spTgt spid="5427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4279"/>
                </p:tgtEl>
              </p:cMediaNode>
            </p:video>
            <p:seq concurrent="1" nextAc="seek">
              <p:cTn id="8" restart="whenNotActive" fill="hold" evtFilter="cancelBubble" nodeType="interactiveSeq">
                <p:stCondLst>
                  <p:cond evt="onClick" delay="0">
                    <p:tgtEl>
                      <p:spTgt spid="5427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4279"/>
                                        </p:tgtEl>
                                      </p:cBhvr>
                                    </p:cmd>
                                  </p:childTnLst>
                                </p:cTn>
                              </p:par>
                            </p:childTnLst>
                          </p:cTn>
                        </p:par>
                      </p:childTnLst>
                    </p:cTn>
                  </p:par>
                </p:childTnLst>
              </p:cTn>
              <p:nextCondLst>
                <p:cond evt="onClick" delay="0">
                  <p:tgtEl>
                    <p:spTgt spid="54279"/>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defRPr/>
            </a:pPr>
            <a:r>
              <a:rPr lang="ja-JP" altLang="en-US"/>
              <a:t>まとめ</a:t>
            </a:r>
          </a:p>
        </p:txBody>
      </p:sp>
      <p:sp>
        <p:nvSpPr>
          <p:cNvPr id="20483" name="Rectangle 3"/>
          <p:cNvSpPr>
            <a:spLocks noGrp="1" noChangeArrowheads="1"/>
          </p:cNvSpPr>
          <p:nvPr>
            <p:ph type="body" idx="1"/>
          </p:nvPr>
        </p:nvSpPr>
        <p:spPr>
          <a:xfrm>
            <a:off x="215900" y="623888"/>
            <a:ext cx="8785225" cy="5757862"/>
          </a:xfrm>
        </p:spPr>
        <p:txBody>
          <a:bodyPr/>
          <a:lstStyle/>
          <a:p>
            <a:pPr eaLnBrk="1" hangingPunct="1">
              <a:lnSpc>
                <a:spcPct val="90000"/>
              </a:lnSpc>
              <a:buFont typeface="Wingdings" pitchFamily="2" charset="2"/>
              <a:buNone/>
            </a:pPr>
            <a:r>
              <a:rPr lang="en-GB" altLang="ja-JP" sz="2800"/>
              <a:t>【</a:t>
            </a:r>
            <a:r>
              <a:rPr lang="ja-JP" altLang="en-GB" sz="2800"/>
              <a:t>結言</a:t>
            </a:r>
            <a:r>
              <a:rPr lang="en-GB" altLang="ja-JP" sz="2800"/>
              <a:t>】</a:t>
            </a:r>
          </a:p>
          <a:p>
            <a:pPr eaLnBrk="1" hangingPunct="1">
              <a:lnSpc>
                <a:spcPct val="90000"/>
              </a:lnSpc>
            </a:pPr>
            <a:r>
              <a:rPr lang="ja-JP" altLang="en-GB" sz="2800" b="1" u="sng"/>
              <a:t>粘弾性体</a:t>
            </a:r>
            <a:r>
              <a:rPr lang="ja-JP" altLang="en-GB" sz="2800"/>
              <a:t>に対する</a:t>
            </a:r>
            <a:r>
              <a:rPr lang="ja-JP" altLang="en-GB" sz="2800" b="1" u="sng"/>
              <a:t>バックグラウンドセルを用いない</a:t>
            </a:r>
            <a:r>
              <a:rPr lang="ja-JP" altLang="en-GB" sz="2800"/>
              <a:t>メッシュフリー</a:t>
            </a:r>
            <a:r>
              <a:rPr lang="ja-JP" altLang="en-GB" sz="2800" b="1" u="sng"/>
              <a:t>大変形</a:t>
            </a:r>
            <a:r>
              <a:rPr lang="ja-JP" altLang="en-GB" sz="2800"/>
              <a:t>解析の定式化を示した．</a:t>
            </a:r>
          </a:p>
          <a:p>
            <a:pPr eaLnBrk="1" hangingPunct="1">
              <a:lnSpc>
                <a:spcPct val="90000"/>
              </a:lnSpc>
            </a:pPr>
            <a:r>
              <a:rPr lang="ja-JP" altLang="en-GB" sz="2800"/>
              <a:t>大たわみ解析では</a:t>
            </a:r>
            <a:r>
              <a:rPr lang="en-GB" altLang="ja-JP" sz="2800"/>
              <a:t>FEM</a:t>
            </a:r>
            <a:r>
              <a:rPr lang="ja-JP" altLang="en-GB" sz="2800"/>
              <a:t>と解が一致することを示した．</a:t>
            </a:r>
          </a:p>
          <a:p>
            <a:pPr eaLnBrk="1" hangingPunct="1">
              <a:lnSpc>
                <a:spcPct val="90000"/>
              </a:lnSpc>
            </a:pPr>
            <a:r>
              <a:rPr lang="ja-JP" altLang="en-GB" sz="2800"/>
              <a:t>メッシュ固定の</a:t>
            </a:r>
            <a:r>
              <a:rPr lang="en-GB" altLang="ja-JP" sz="2800"/>
              <a:t>FEM</a:t>
            </a:r>
            <a:r>
              <a:rPr lang="ja-JP" altLang="en-GB" sz="2800"/>
              <a:t>では妥当な解が得られない大変形解析でも一応の解が得られることを示した．</a:t>
            </a:r>
          </a:p>
          <a:p>
            <a:pPr eaLnBrk="1" hangingPunct="1">
              <a:lnSpc>
                <a:spcPct val="90000"/>
              </a:lnSpc>
              <a:buFont typeface="Wingdings" pitchFamily="2" charset="2"/>
              <a:buNone/>
            </a:pPr>
            <a:endParaRPr lang="en-GB" altLang="ja-JP" sz="2800"/>
          </a:p>
          <a:p>
            <a:pPr eaLnBrk="1" hangingPunct="1">
              <a:lnSpc>
                <a:spcPct val="90000"/>
              </a:lnSpc>
              <a:buFont typeface="Wingdings" pitchFamily="2" charset="2"/>
              <a:buNone/>
            </a:pPr>
            <a:r>
              <a:rPr lang="en-GB" altLang="ja-JP" sz="2800"/>
              <a:t>【</a:t>
            </a:r>
            <a:r>
              <a:rPr lang="ja-JP" altLang="en-GB" sz="2800"/>
              <a:t>今後の予定</a:t>
            </a:r>
            <a:r>
              <a:rPr lang="en-GB" altLang="ja-JP" sz="2800"/>
              <a:t>】</a:t>
            </a:r>
          </a:p>
          <a:p>
            <a:pPr eaLnBrk="1" hangingPunct="1">
              <a:lnSpc>
                <a:spcPct val="90000"/>
              </a:lnSpc>
            </a:pPr>
            <a:r>
              <a:rPr lang="ja-JP" altLang="en-GB" sz="2800"/>
              <a:t>節点，積分点の追加生成</a:t>
            </a:r>
          </a:p>
          <a:p>
            <a:pPr eaLnBrk="1" hangingPunct="1">
              <a:lnSpc>
                <a:spcPct val="90000"/>
              </a:lnSpc>
            </a:pPr>
            <a:r>
              <a:rPr lang="ja-JP" altLang="en-GB" sz="2800"/>
              <a:t>ロッキング回避</a:t>
            </a:r>
          </a:p>
          <a:p>
            <a:pPr eaLnBrk="1" hangingPunct="1">
              <a:lnSpc>
                <a:spcPct val="90000"/>
              </a:lnSpc>
            </a:pPr>
            <a:r>
              <a:rPr lang="ja-JP" altLang="en-GB" sz="2800"/>
              <a:t>接触機能</a:t>
            </a:r>
          </a:p>
          <a:p>
            <a:pPr eaLnBrk="1" hangingPunct="1">
              <a:lnSpc>
                <a:spcPct val="90000"/>
              </a:lnSpc>
            </a:pPr>
            <a:r>
              <a:rPr lang="ja-JP" altLang="en-GB" sz="2800"/>
              <a:t>アダプティブメッシング</a:t>
            </a:r>
            <a:r>
              <a:rPr lang="en-GB" altLang="ja-JP" sz="2800"/>
              <a:t>FEM</a:t>
            </a:r>
            <a:r>
              <a:rPr lang="ja-JP" altLang="en-GB" sz="2800"/>
              <a:t>，および実験との比較検証</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研究背景</a:t>
            </a:r>
          </a:p>
        </p:txBody>
      </p:sp>
      <p:sp>
        <p:nvSpPr>
          <p:cNvPr id="45059" name="Rectangle 3"/>
          <p:cNvSpPr>
            <a:spLocks noGrp="1" noChangeArrowheads="1"/>
          </p:cNvSpPr>
          <p:nvPr>
            <p:ph type="body" idx="1"/>
          </p:nvPr>
        </p:nvSpPr>
        <p:spPr/>
        <p:txBody>
          <a:bodyPr/>
          <a:lstStyle/>
          <a:p>
            <a:r>
              <a:rPr lang="ja-JP" altLang="en-US"/>
              <a:t>次世代微細造形技術である</a:t>
            </a:r>
            <a:r>
              <a:rPr lang="ja-JP" altLang="en-US">
                <a:solidFill>
                  <a:srgbClr val="FF0000"/>
                </a:solidFill>
              </a:rPr>
              <a:t>熱ナノインプリント</a:t>
            </a:r>
            <a:r>
              <a:rPr lang="ja-JP" altLang="en-US"/>
              <a:t>や　</a:t>
            </a:r>
            <a:r>
              <a:rPr lang="ja-JP" altLang="en-US">
                <a:solidFill>
                  <a:srgbClr val="FF0000"/>
                </a:solidFill>
              </a:rPr>
              <a:t>マイクロエンボス</a:t>
            </a:r>
            <a:r>
              <a:rPr lang="ja-JP" altLang="en-US"/>
              <a:t>の実用化が始まっている．</a:t>
            </a:r>
          </a:p>
          <a:p>
            <a:pPr lvl="1"/>
            <a:r>
              <a:rPr lang="ja-JP" altLang="en-GB" sz="2400"/>
              <a:t>ナノ・マイクロスケールの凹凸</a:t>
            </a:r>
            <a:br>
              <a:rPr lang="ja-JP" altLang="en-GB" sz="2400"/>
            </a:br>
            <a:r>
              <a:rPr lang="ja-JP" altLang="en-GB" sz="2400"/>
              <a:t>パターンが成形された金型を</a:t>
            </a:r>
            <a:br>
              <a:rPr lang="ja-JP" altLang="en-GB" sz="2400"/>
            </a:br>
            <a:r>
              <a:rPr lang="ja-JP" altLang="en-GB" sz="2400">
                <a:solidFill>
                  <a:srgbClr val="0000FF"/>
                </a:solidFill>
              </a:rPr>
              <a:t>樹脂・ガラス等</a:t>
            </a:r>
            <a:r>
              <a:rPr lang="ja-JP" altLang="en-GB" sz="2400"/>
              <a:t>に押し付け，</a:t>
            </a:r>
            <a:br>
              <a:rPr lang="ja-JP" altLang="en-GB" sz="2400"/>
            </a:br>
            <a:r>
              <a:rPr lang="ja-JP" altLang="en-GB" sz="2400"/>
              <a:t>パターンを転写する技術</a:t>
            </a:r>
          </a:p>
          <a:p>
            <a:pPr lvl="1"/>
            <a:r>
              <a:rPr lang="ja-JP" altLang="en-GB" sz="2400"/>
              <a:t>フォトリソグラフィーより高精度</a:t>
            </a:r>
          </a:p>
          <a:p>
            <a:pPr lvl="1"/>
            <a:r>
              <a:rPr lang="ja-JP" altLang="en-GB" sz="2400"/>
              <a:t>機械的プロセスである</a:t>
            </a:r>
          </a:p>
          <a:p>
            <a:pPr lvl="1"/>
            <a:r>
              <a:rPr lang="ja-JP" altLang="en-US" sz="2400" u="sng"/>
              <a:t>実験には多大なコストがかかる</a:t>
            </a:r>
          </a:p>
          <a:p>
            <a:endParaRPr lang="ja-JP" altLang="en-US" sz="2400"/>
          </a:p>
        </p:txBody>
      </p:sp>
      <p:sp>
        <p:nvSpPr>
          <p:cNvPr id="45062" name="Text Box 6"/>
          <p:cNvSpPr txBox="1">
            <a:spLocks noChangeArrowheads="1"/>
          </p:cNvSpPr>
          <p:nvPr/>
        </p:nvSpPr>
        <p:spPr bwMode="auto">
          <a:xfrm>
            <a:off x="935038" y="5265738"/>
            <a:ext cx="6958012"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spcBef>
                <a:spcPct val="20000"/>
              </a:spcBef>
              <a:buFont typeface="Wingdings" pitchFamily="2" charset="2"/>
              <a:buNone/>
            </a:pPr>
            <a:r>
              <a:rPr lang="ja-JP" altLang="en-US" sz="3200"/>
              <a:t>数値解析による</a:t>
            </a:r>
            <a:r>
              <a:rPr lang="ja-JP" altLang="en-US" sz="3200">
                <a:solidFill>
                  <a:srgbClr val="FF0000"/>
                </a:solidFill>
              </a:rPr>
              <a:t>成形解析手法の確立</a:t>
            </a:r>
            <a:r>
              <a:rPr lang="ja-JP" altLang="en-US" sz="3200"/>
              <a:t>が</a:t>
            </a:r>
            <a:br>
              <a:rPr lang="ja-JP" altLang="en-US" sz="3200"/>
            </a:br>
            <a:r>
              <a:rPr lang="ja-JP" altLang="en-US" sz="3200"/>
              <a:t>望まれている．</a:t>
            </a:r>
          </a:p>
        </p:txBody>
      </p:sp>
      <p:pic>
        <p:nvPicPr>
          <p:cNvPr id="4506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9850" y="1658938"/>
            <a:ext cx="3275013"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5064" name="Text Box 7"/>
          <p:cNvSpPr txBox="1">
            <a:spLocks noChangeArrowheads="1"/>
          </p:cNvSpPr>
          <p:nvPr/>
        </p:nvSpPr>
        <p:spPr bwMode="auto">
          <a:xfrm>
            <a:off x="5256213" y="4113213"/>
            <a:ext cx="305276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charset="0"/>
                <a:ea typeface="MS PGothic" pitchFamily="50" charset="-128"/>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charset="0"/>
                <a:ea typeface="MS PGothic" pitchFamily="50" charset="-128"/>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charset="0"/>
                <a:ea typeface="MS PGothic" pitchFamily="50" charset="-128"/>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charset="0"/>
                <a:ea typeface="MS PGothic" pitchFamily="50" charset="-128"/>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charset="0"/>
                <a:ea typeface="MS PGothic" pitchFamily="50"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charset="0"/>
                <a:ea typeface="MS PGothic" pitchFamily="50"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charset="0"/>
                <a:ea typeface="MS PGothic" pitchFamily="50"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charset="0"/>
                <a:ea typeface="MS PGothic" pitchFamily="50"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charset="0"/>
                <a:ea typeface="MS PGothic" pitchFamily="50" charset="-128"/>
              </a:defRPr>
            </a:lvl9pPr>
          </a:lstStyle>
          <a:p>
            <a:pPr eaLnBrk="1" hangingPunct="1">
              <a:lnSpc>
                <a:spcPct val="93000"/>
              </a:lnSpc>
              <a:buClr>
                <a:srgbClr val="000000"/>
              </a:buClr>
              <a:buSzPct val="100000"/>
              <a:buFont typeface="Arial" charset="0"/>
              <a:buNone/>
            </a:pPr>
            <a:r>
              <a:rPr kumimoji="0" lang="en-GB" altLang="ja-JP">
                <a:solidFill>
                  <a:srgbClr val="000000"/>
                </a:solidFill>
              </a:rPr>
              <a:t>J.W.Lee et al., EIPBN(2007)</a:t>
            </a:r>
            <a:r>
              <a:rPr kumimoji="0" lang="ar-SA" altLang="ja-JP">
                <a:solidFill>
                  <a:srgbClr val="000000"/>
                </a:solidFill>
                <a:cs typeface="Arial" charset="0"/>
              </a:rPr>
              <a:t>‏</a:t>
            </a:r>
            <a:endParaRPr kumimoji="0" lang="en-GB" altLang="ja-JP">
              <a:solidFill>
                <a:srgbClr val="000000"/>
              </a:solidFill>
            </a:endParaRPr>
          </a:p>
        </p:txBody>
      </p:sp>
      <p:sp>
        <p:nvSpPr>
          <p:cNvPr id="45065" name="AutoShape 9"/>
          <p:cNvSpPr>
            <a:spLocks noChangeArrowheads="1"/>
          </p:cNvSpPr>
          <p:nvPr/>
        </p:nvSpPr>
        <p:spPr bwMode="auto">
          <a:xfrm>
            <a:off x="3886200" y="4652963"/>
            <a:ext cx="1333500" cy="576262"/>
          </a:xfrm>
          <a:prstGeom prst="downArrow">
            <a:avLst>
              <a:gd name="adj1" fmla="val 51667"/>
              <a:gd name="adj2" fmla="val 4435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Text Box 4"/>
          <p:cNvSpPr txBox="1">
            <a:spLocks noChangeArrowheads="1"/>
          </p:cNvSpPr>
          <p:nvPr/>
        </p:nvSpPr>
        <p:spPr bwMode="auto">
          <a:xfrm>
            <a:off x="663575" y="1700213"/>
            <a:ext cx="7724775" cy="349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ja-JP" altLang="en-US" sz="9600" b="1">
                <a:effectLst>
                  <a:outerShdw blurRad="38100" dist="38100" dir="2700000" algn="tl">
                    <a:srgbClr val="C0C0C0"/>
                  </a:outerShdw>
                </a:effectLst>
              </a:rPr>
              <a:t>以下</a:t>
            </a:r>
          </a:p>
          <a:p>
            <a:pPr algn="ctr"/>
            <a:r>
              <a:rPr lang="ja-JP" altLang="en-US" sz="9600" b="1">
                <a:effectLst>
                  <a:outerShdw blurRad="38100" dist="38100" dir="2700000" algn="tl">
                    <a:srgbClr val="C0C0C0"/>
                  </a:outerShdw>
                </a:effectLst>
              </a:rPr>
              <a:t>付録</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0" name="Line 30"/>
          <p:cNvSpPr>
            <a:spLocks noChangeShapeType="1"/>
          </p:cNvSpPr>
          <p:nvPr/>
        </p:nvSpPr>
        <p:spPr bwMode="auto">
          <a:xfrm>
            <a:off x="611188" y="3284538"/>
            <a:ext cx="2592387"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442" name="Rectangle 2"/>
          <p:cNvSpPr>
            <a:spLocks noGrp="1" noChangeArrowheads="1"/>
          </p:cNvSpPr>
          <p:nvPr>
            <p:ph type="title"/>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純粋引張り解析例（概要）</a:t>
            </a:r>
          </a:p>
        </p:txBody>
      </p:sp>
      <p:sp>
        <p:nvSpPr>
          <p:cNvPr id="61444" name="コンテンツ プレースホルダ 2"/>
          <p:cNvSpPr>
            <a:spLocks/>
          </p:cNvSpPr>
          <p:nvPr/>
        </p:nvSpPr>
        <p:spPr bwMode="auto">
          <a:xfrm>
            <a:off x="4176713" y="800100"/>
            <a:ext cx="4967287"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42900" indent="-342900" eaLnBrk="0" hangingPunct="0">
              <a:spcBef>
                <a:spcPct val="20000"/>
              </a:spcBef>
              <a:buFont typeface="Wingdings" pitchFamily="2" charset="2"/>
              <a:buChar char="n"/>
            </a:pPr>
            <a:r>
              <a:rPr lang="ja-JP" altLang="en-US" sz="3200">
                <a:latin typeface="MS PGothic" pitchFamily="50" charset="-128"/>
              </a:rPr>
              <a:t>準静的，平面歪み解析</a:t>
            </a:r>
          </a:p>
          <a:p>
            <a:pPr marL="342900" indent="-342900" eaLnBrk="0" hangingPunct="0">
              <a:spcBef>
                <a:spcPct val="20000"/>
              </a:spcBef>
              <a:buFont typeface="Wingdings" pitchFamily="2" charset="2"/>
              <a:buChar char="n"/>
            </a:pPr>
            <a:r>
              <a:rPr lang="ja-JP" altLang="en-US" sz="3200">
                <a:latin typeface="MS PGothic" pitchFamily="50" charset="-128"/>
              </a:rPr>
              <a:t>左辺を左右拘束</a:t>
            </a:r>
          </a:p>
          <a:p>
            <a:pPr marL="342900" indent="-342900" eaLnBrk="0" hangingPunct="0">
              <a:spcBef>
                <a:spcPct val="20000"/>
              </a:spcBef>
              <a:buFont typeface="Wingdings" pitchFamily="2" charset="2"/>
              <a:buChar char="n"/>
            </a:pPr>
            <a:r>
              <a:rPr lang="ja-JP" altLang="en-US" sz="3200">
                <a:latin typeface="MS PGothic" pitchFamily="50" charset="-128"/>
              </a:rPr>
              <a:t>下辺を上下拘束</a:t>
            </a:r>
          </a:p>
          <a:p>
            <a:pPr marL="342900" indent="-342900" eaLnBrk="0" hangingPunct="0">
              <a:spcBef>
                <a:spcPct val="20000"/>
              </a:spcBef>
              <a:buFont typeface="Wingdings" pitchFamily="2" charset="2"/>
              <a:buChar char="n"/>
            </a:pPr>
            <a:r>
              <a:rPr lang="ja-JP" altLang="en-US" sz="3200">
                <a:latin typeface="MS PGothic" pitchFamily="50" charset="-128"/>
              </a:rPr>
              <a:t>上辺を上方向に強制変位</a:t>
            </a:r>
          </a:p>
        </p:txBody>
      </p:sp>
      <p:sp>
        <p:nvSpPr>
          <p:cNvPr id="61445" name="Rectangle 5"/>
          <p:cNvSpPr>
            <a:spLocks noChangeArrowheads="1"/>
          </p:cNvSpPr>
          <p:nvPr/>
        </p:nvSpPr>
        <p:spPr bwMode="auto">
          <a:xfrm>
            <a:off x="611188" y="3321050"/>
            <a:ext cx="2592387" cy="2555875"/>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b="1"/>
          </a:p>
        </p:txBody>
      </p:sp>
      <p:grpSp>
        <p:nvGrpSpPr>
          <p:cNvPr id="61446" name="Group 6"/>
          <p:cNvGrpSpPr>
            <a:grpSpLocks/>
          </p:cNvGrpSpPr>
          <p:nvPr/>
        </p:nvGrpSpPr>
        <p:grpSpPr bwMode="auto">
          <a:xfrm>
            <a:off x="1619250" y="5911850"/>
            <a:ext cx="503238" cy="468313"/>
            <a:chOff x="1134" y="3521"/>
            <a:chExt cx="317" cy="295"/>
          </a:xfrm>
        </p:grpSpPr>
        <p:sp>
          <p:nvSpPr>
            <p:cNvPr id="61447" name="AutoShape 7"/>
            <p:cNvSpPr>
              <a:spLocks noChangeArrowheads="1"/>
            </p:cNvSpPr>
            <p:nvPr/>
          </p:nvSpPr>
          <p:spPr bwMode="auto">
            <a:xfrm>
              <a:off x="1134" y="3521"/>
              <a:ext cx="317" cy="181"/>
            </a:xfrm>
            <a:prstGeom prst="triangle">
              <a:avLst>
                <a:gd name="adj" fmla="val 50000"/>
              </a:avLst>
            </a:prstGeom>
            <a:solidFill>
              <a:srgbClr val="80808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448" name="Oval 8"/>
            <p:cNvSpPr>
              <a:spLocks noChangeArrowheads="1"/>
            </p:cNvSpPr>
            <p:nvPr/>
          </p:nvSpPr>
          <p:spPr bwMode="auto">
            <a:xfrm>
              <a:off x="1156" y="3702"/>
              <a:ext cx="114" cy="114"/>
            </a:xfrm>
            <a:prstGeom prst="ellipse">
              <a:avLst/>
            </a:prstGeom>
            <a:solidFill>
              <a:schemeClr val="bg2"/>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449" name="Oval 9"/>
            <p:cNvSpPr>
              <a:spLocks noChangeArrowheads="1"/>
            </p:cNvSpPr>
            <p:nvPr/>
          </p:nvSpPr>
          <p:spPr bwMode="auto">
            <a:xfrm>
              <a:off x="1315" y="3702"/>
              <a:ext cx="114" cy="114"/>
            </a:xfrm>
            <a:prstGeom prst="ellipse">
              <a:avLst/>
            </a:prstGeom>
            <a:solidFill>
              <a:schemeClr val="bg2"/>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1454" name="Group 14"/>
          <p:cNvGrpSpPr>
            <a:grpSpLocks/>
          </p:cNvGrpSpPr>
          <p:nvPr/>
        </p:nvGrpSpPr>
        <p:grpSpPr bwMode="auto">
          <a:xfrm rot="5400000">
            <a:off x="125413" y="4346575"/>
            <a:ext cx="503237" cy="468313"/>
            <a:chOff x="1134" y="3521"/>
            <a:chExt cx="317" cy="295"/>
          </a:xfrm>
        </p:grpSpPr>
        <p:sp>
          <p:nvSpPr>
            <p:cNvPr id="61455" name="AutoShape 15"/>
            <p:cNvSpPr>
              <a:spLocks noChangeArrowheads="1"/>
            </p:cNvSpPr>
            <p:nvPr/>
          </p:nvSpPr>
          <p:spPr bwMode="auto">
            <a:xfrm>
              <a:off x="1134" y="3521"/>
              <a:ext cx="317" cy="181"/>
            </a:xfrm>
            <a:prstGeom prst="triangle">
              <a:avLst>
                <a:gd name="adj" fmla="val 50000"/>
              </a:avLst>
            </a:prstGeom>
            <a:solidFill>
              <a:srgbClr val="80808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456" name="Oval 16"/>
            <p:cNvSpPr>
              <a:spLocks noChangeArrowheads="1"/>
            </p:cNvSpPr>
            <p:nvPr/>
          </p:nvSpPr>
          <p:spPr bwMode="auto">
            <a:xfrm>
              <a:off x="1156" y="3702"/>
              <a:ext cx="114" cy="114"/>
            </a:xfrm>
            <a:prstGeom prst="ellipse">
              <a:avLst/>
            </a:prstGeom>
            <a:solidFill>
              <a:schemeClr val="bg2"/>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457" name="Oval 17"/>
            <p:cNvSpPr>
              <a:spLocks noChangeArrowheads="1"/>
            </p:cNvSpPr>
            <p:nvPr/>
          </p:nvSpPr>
          <p:spPr bwMode="auto">
            <a:xfrm>
              <a:off x="1315" y="3702"/>
              <a:ext cx="114" cy="114"/>
            </a:xfrm>
            <a:prstGeom prst="ellipse">
              <a:avLst/>
            </a:prstGeom>
            <a:solidFill>
              <a:schemeClr val="bg2"/>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61460" name="AutoShape 20"/>
          <p:cNvSpPr>
            <a:spLocks noChangeArrowheads="1"/>
          </p:cNvSpPr>
          <p:nvPr/>
        </p:nvSpPr>
        <p:spPr bwMode="auto">
          <a:xfrm flipV="1">
            <a:off x="1619250" y="800100"/>
            <a:ext cx="539750" cy="2519363"/>
          </a:xfrm>
          <a:prstGeom prst="downArrow">
            <a:avLst>
              <a:gd name="adj1" fmla="val 52861"/>
              <a:gd name="adj2" fmla="val 164362"/>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p>
        </p:txBody>
      </p:sp>
      <p:sp>
        <p:nvSpPr>
          <p:cNvPr id="61461" name="Text Box 21"/>
          <p:cNvSpPr txBox="1">
            <a:spLocks noChangeArrowheads="1"/>
          </p:cNvSpPr>
          <p:nvPr/>
        </p:nvSpPr>
        <p:spPr bwMode="auto">
          <a:xfrm>
            <a:off x="2016125" y="1700213"/>
            <a:ext cx="1555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solidFill>
                  <a:srgbClr val="FF0000"/>
                </a:solidFill>
              </a:rPr>
              <a:t>100s</a:t>
            </a:r>
            <a:r>
              <a:rPr lang="ja-JP" altLang="en-US" b="1">
                <a:solidFill>
                  <a:srgbClr val="FF0000"/>
                </a:solidFill>
              </a:rPr>
              <a:t>で</a:t>
            </a:r>
            <a:r>
              <a:rPr lang="en-US" altLang="ja-JP" b="1">
                <a:solidFill>
                  <a:srgbClr val="FF0000"/>
                </a:solidFill>
              </a:rPr>
              <a:t>1m</a:t>
            </a:r>
          </a:p>
          <a:p>
            <a:r>
              <a:rPr lang="ja-JP" altLang="en-US" b="1">
                <a:solidFill>
                  <a:srgbClr val="FF0000"/>
                </a:solidFill>
              </a:rPr>
              <a:t>等速強制変位</a:t>
            </a:r>
          </a:p>
        </p:txBody>
      </p:sp>
      <p:sp>
        <p:nvSpPr>
          <p:cNvPr id="61462" name="Line 22"/>
          <p:cNvSpPr>
            <a:spLocks noChangeShapeType="1"/>
          </p:cNvSpPr>
          <p:nvPr/>
        </p:nvSpPr>
        <p:spPr bwMode="auto">
          <a:xfrm>
            <a:off x="827088" y="3321050"/>
            <a:ext cx="0" cy="2555875"/>
          </a:xfrm>
          <a:prstGeom prst="line">
            <a:avLst/>
          </a:prstGeom>
          <a:noFill/>
          <a:ln w="12700">
            <a:solidFill>
              <a:schemeClr val="tx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463" name="Text Box 23"/>
          <p:cNvSpPr txBox="1">
            <a:spLocks noChangeArrowheads="1"/>
          </p:cNvSpPr>
          <p:nvPr/>
        </p:nvSpPr>
        <p:spPr bwMode="auto">
          <a:xfrm>
            <a:off x="757238" y="4394200"/>
            <a:ext cx="501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1m</a:t>
            </a:r>
          </a:p>
        </p:txBody>
      </p:sp>
      <p:sp>
        <p:nvSpPr>
          <p:cNvPr id="61464" name="Line 24"/>
          <p:cNvSpPr>
            <a:spLocks noChangeShapeType="1"/>
          </p:cNvSpPr>
          <p:nvPr/>
        </p:nvSpPr>
        <p:spPr bwMode="auto">
          <a:xfrm>
            <a:off x="611188" y="5624513"/>
            <a:ext cx="2555875" cy="0"/>
          </a:xfrm>
          <a:prstGeom prst="line">
            <a:avLst/>
          </a:prstGeom>
          <a:noFill/>
          <a:ln w="12700">
            <a:solidFill>
              <a:schemeClr val="tx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465" name="Text Box 25"/>
          <p:cNvSpPr txBox="1">
            <a:spLocks noChangeArrowheads="1"/>
          </p:cNvSpPr>
          <p:nvPr/>
        </p:nvSpPr>
        <p:spPr bwMode="auto">
          <a:xfrm>
            <a:off x="1622425" y="5330825"/>
            <a:ext cx="501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1m</a:t>
            </a:r>
          </a:p>
        </p:txBody>
      </p:sp>
      <p:sp>
        <p:nvSpPr>
          <p:cNvPr id="61467" name="Line 27"/>
          <p:cNvSpPr>
            <a:spLocks noChangeShapeType="1"/>
          </p:cNvSpPr>
          <p:nvPr/>
        </p:nvSpPr>
        <p:spPr bwMode="auto">
          <a:xfrm>
            <a:off x="827088" y="800100"/>
            <a:ext cx="0" cy="2520950"/>
          </a:xfrm>
          <a:prstGeom prst="line">
            <a:avLst/>
          </a:prstGeom>
          <a:noFill/>
          <a:ln w="12700">
            <a:solidFill>
              <a:schemeClr val="tx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468" name="Text Box 28"/>
          <p:cNvSpPr txBox="1">
            <a:spLocks noChangeArrowheads="1"/>
          </p:cNvSpPr>
          <p:nvPr/>
        </p:nvSpPr>
        <p:spPr bwMode="auto">
          <a:xfrm>
            <a:off x="863600" y="1881188"/>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1m</a:t>
            </a:r>
          </a:p>
        </p:txBody>
      </p:sp>
      <p:sp>
        <p:nvSpPr>
          <p:cNvPr id="61471" name="Line 31"/>
          <p:cNvSpPr>
            <a:spLocks noChangeShapeType="1"/>
          </p:cNvSpPr>
          <p:nvPr/>
        </p:nvSpPr>
        <p:spPr bwMode="auto">
          <a:xfrm>
            <a:off x="611188" y="765175"/>
            <a:ext cx="2592387" cy="0"/>
          </a:xfrm>
          <a:prstGeom prst="line">
            <a:avLst/>
          </a:prstGeom>
          <a:noFill/>
          <a:ln w="254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純粋引張り解析（最終状態）</a:t>
            </a:r>
          </a:p>
        </p:txBody>
      </p:sp>
      <p:sp>
        <p:nvSpPr>
          <p:cNvPr id="62467" name="Rectangle 3"/>
          <p:cNvSpPr>
            <a:spLocks noGrp="1" noChangeArrowheads="1"/>
          </p:cNvSpPr>
          <p:nvPr>
            <p:ph type="body" idx="1"/>
          </p:nvPr>
        </p:nvSpPr>
        <p:spPr>
          <a:xfrm>
            <a:off x="215900" y="5842000"/>
            <a:ext cx="8928100" cy="539750"/>
          </a:xfrm>
        </p:spPr>
        <p:txBody>
          <a:bodyPr/>
          <a:lstStyle/>
          <a:p>
            <a:r>
              <a:rPr lang="ja-JP" altLang="en-US"/>
              <a:t>応力状態が</a:t>
            </a:r>
            <a:r>
              <a:rPr lang="en-US" altLang="ja-JP"/>
              <a:t>FEM</a:t>
            </a:r>
            <a:r>
              <a:rPr lang="ja-JP" altLang="en-US"/>
              <a:t>とほぼ完全に一致</a:t>
            </a:r>
          </a:p>
        </p:txBody>
      </p:sp>
      <p:pic>
        <p:nvPicPr>
          <p:cNvPr id="62469" name="Picture 5" descr="pure_tension"/>
          <p:cNvPicPr>
            <a:picLocks noChangeAspect="1" noChangeArrowheads="1"/>
          </p:cNvPicPr>
          <p:nvPr/>
        </p:nvPicPr>
        <p:blipFill>
          <a:blip r:embed="rId3">
            <a:extLst>
              <a:ext uri="{28A0092B-C50C-407E-A947-70E740481C1C}">
                <a14:useLocalDpi xmlns:a14="http://schemas.microsoft.com/office/drawing/2010/main" val="0"/>
              </a:ext>
            </a:extLst>
          </a:blip>
          <a:srcRect r="38220"/>
          <a:stretch>
            <a:fillRect/>
          </a:stretch>
        </p:blipFill>
        <p:spPr bwMode="auto">
          <a:xfrm>
            <a:off x="0" y="620713"/>
            <a:ext cx="3581400"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6" descr="pure_tension"/>
          <p:cNvPicPr>
            <a:picLocks noChangeAspect="1" noChangeArrowheads="1"/>
          </p:cNvPicPr>
          <p:nvPr/>
        </p:nvPicPr>
        <p:blipFill>
          <a:blip r:embed="rId4">
            <a:extLst>
              <a:ext uri="{28A0092B-C50C-407E-A947-70E740481C1C}">
                <a14:useLocalDpi xmlns:a14="http://schemas.microsoft.com/office/drawing/2010/main" val="0"/>
              </a:ext>
            </a:extLst>
          </a:blip>
          <a:srcRect r="34360"/>
          <a:stretch>
            <a:fillRect/>
          </a:stretch>
        </p:blipFill>
        <p:spPr bwMode="auto">
          <a:xfrm>
            <a:off x="4103688" y="795338"/>
            <a:ext cx="4500562" cy="504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1" name="Text Box 7"/>
          <p:cNvSpPr txBox="1">
            <a:spLocks noChangeArrowheads="1"/>
          </p:cNvSpPr>
          <p:nvPr/>
        </p:nvSpPr>
        <p:spPr bwMode="auto">
          <a:xfrm>
            <a:off x="4248150" y="3681413"/>
            <a:ext cx="1463675"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t>ABAQUS</a:t>
            </a:r>
          </a:p>
        </p:txBody>
      </p:sp>
      <p:sp>
        <p:nvSpPr>
          <p:cNvPr id="62472" name="Text Box 8"/>
          <p:cNvSpPr txBox="1">
            <a:spLocks noChangeArrowheads="1"/>
          </p:cNvSpPr>
          <p:nvPr/>
        </p:nvSpPr>
        <p:spPr bwMode="auto">
          <a:xfrm>
            <a:off x="519113" y="908050"/>
            <a:ext cx="1108075"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t>本手法</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板の引っ張り解析例</a:t>
            </a:r>
          </a:p>
        </p:txBody>
      </p:sp>
      <p:sp>
        <p:nvSpPr>
          <p:cNvPr id="60421" name="コンテンツ プレースホルダ 2"/>
          <p:cNvSpPr>
            <a:spLocks/>
          </p:cNvSpPr>
          <p:nvPr/>
        </p:nvSpPr>
        <p:spPr bwMode="auto">
          <a:xfrm>
            <a:off x="4176713" y="800100"/>
            <a:ext cx="4967287"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42900" indent="-342900" eaLnBrk="0" hangingPunct="0">
              <a:spcBef>
                <a:spcPct val="20000"/>
              </a:spcBef>
              <a:buFont typeface="Wingdings" pitchFamily="2" charset="2"/>
              <a:buChar char="n"/>
            </a:pPr>
            <a:r>
              <a:rPr lang="ja-JP" altLang="en-US" sz="3200">
                <a:latin typeface="MS PGothic" pitchFamily="50" charset="-128"/>
              </a:rPr>
              <a:t>静的，平面歪み解析</a:t>
            </a:r>
          </a:p>
          <a:p>
            <a:pPr marL="342900" indent="-342900" eaLnBrk="0" hangingPunct="0">
              <a:spcBef>
                <a:spcPct val="20000"/>
              </a:spcBef>
              <a:buFont typeface="Wingdings" pitchFamily="2" charset="2"/>
              <a:buChar char="n"/>
            </a:pPr>
            <a:r>
              <a:rPr lang="ja-JP" altLang="en-US" sz="3200">
                <a:latin typeface="MS PGothic" pitchFamily="50" charset="-128"/>
              </a:rPr>
              <a:t>左辺を左右拘束</a:t>
            </a:r>
          </a:p>
          <a:p>
            <a:pPr marL="342900" indent="-342900" eaLnBrk="0" hangingPunct="0">
              <a:spcBef>
                <a:spcPct val="20000"/>
              </a:spcBef>
              <a:buFont typeface="Wingdings" pitchFamily="2" charset="2"/>
              <a:buChar char="n"/>
            </a:pPr>
            <a:r>
              <a:rPr lang="ja-JP" altLang="en-US" sz="3200">
                <a:latin typeface="MS PGothic" pitchFamily="50" charset="-128"/>
              </a:rPr>
              <a:t>下辺を上下拘束</a:t>
            </a:r>
          </a:p>
          <a:p>
            <a:pPr marL="342900" indent="-342900" eaLnBrk="0" hangingPunct="0">
              <a:spcBef>
                <a:spcPct val="20000"/>
              </a:spcBef>
              <a:buFont typeface="Wingdings" pitchFamily="2" charset="2"/>
              <a:buChar char="n"/>
            </a:pPr>
            <a:r>
              <a:rPr lang="ja-JP" altLang="en-US" sz="3200">
                <a:latin typeface="MS PGothic" pitchFamily="50" charset="-128"/>
              </a:rPr>
              <a:t>上辺を左右拘束の上，</a:t>
            </a:r>
            <a:br>
              <a:rPr lang="ja-JP" altLang="en-US" sz="3200">
                <a:latin typeface="MS PGothic" pitchFamily="50" charset="-128"/>
              </a:rPr>
            </a:br>
            <a:r>
              <a:rPr lang="ja-JP" altLang="en-US" sz="3200">
                <a:latin typeface="MS PGothic" pitchFamily="50" charset="-128"/>
              </a:rPr>
              <a:t>上方向に強制変位</a:t>
            </a:r>
          </a:p>
        </p:txBody>
      </p:sp>
      <p:sp>
        <p:nvSpPr>
          <p:cNvPr id="60422" name="Rectangle 6"/>
          <p:cNvSpPr>
            <a:spLocks noChangeArrowheads="1"/>
          </p:cNvSpPr>
          <p:nvPr/>
        </p:nvSpPr>
        <p:spPr bwMode="auto">
          <a:xfrm>
            <a:off x="611188" y="4005263"/>
            <a:ext cx="1944687" cy="1871662"/>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b="1"/>
          </a:p>
        </p:txBody>
      </p:sp>
      <p:grpSp>
        <p:nvGrpSpPr>
          <p:cNvPr id="60423" name="Group 7"/>
          <p:cNvGrpSpPr>
            <a:grpSpLocks/>
          </p:cNvGrpSpPr>
          <p:nvPr/>
        </p:nvGrpSpPr>
        <p:grpSpPr bwMode="auto">
          <a:xfrm>
            <a:off x="1296988" y="5911850"/>
            <a:ext cx="503237" cy="468313"/>
            <a:chOff x="1134" y="3521"/>
            <a:chExt cx="317" cy="295"/>
          </a:xfrm>
        </p:grpSpPr>
        <p:sp>
          <p:nvSpPr>
            <p:cNvPr id="60424" name="AutoShape 8"/>
            <p:cNvSpPr>
              <a:spLocks noChangeArrowheads="1"/>
            </p:cNvSpPr>
            <p:nvPr/>
          </p:nvSpPr>
          <p:spPr bwMode="auto">
            <a:xfrm>
              <a:off x="1134" y="3521"/>
              <a:ext cx="317" cy="181"/>
            </a:xfrm>
            <a:prstGeom prst="triangle">
              <a:avLst>
                <a:gd name="adj" fmla="val 50000"/>
              </a:avLst>
            </a:prstGeom>
            <a:solidFill>
              <a:srgbClr val="80808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0425" name="Oval 9"/>
            <p:cNvSpPr>
              <a:spLocks noChangeArrowheads="1"/>
            </p:cNvSpPr>
            <p:nvPr/>
          </p:nvSpPr>
          <p:spPr bwMode="auto">
            <a:xfrm>
              <a:off x="1156" y="3702"/>
              <a:ext cx="114" cy="114"/>
            </a:xfrm>
            <a:prstGeom prst="ellipse">
              <a:avLst/>
            </a:prstGeom>
            <a:solidFill>
              <a:schemeClr val="bg2"/>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0426" name="Oval 10"/>
            <p:cNvSpPr>
              <a:spLocks noChangeArrowheads="1"/>
            </p:cNvSpPr>
            <p:nvPr/>
          </p:nvSpPr>
          <p:spPr bwMode="auto">
            <a:xfrm>
              <a:off x="1315" y="3702"/>
              <a:ext cx="114" cy="114"/>
            </a:xfrm>
            <a:prstGeom prst="ellipse">
              <a:avLst/>
            </a:prstGeom>
            <a:solidFill>
              <a:schemeClr val="bg2"/>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0427" name="Group 11"/>
          <p:cNvGrpSpPr>
            <a:grpSpLocks/>
          </p:cNvGrpSpPr>
          <p:nvPr/>
        </p:nvGrpSpPr>
        <p:grpSpPr bwMode="auto">
          <a:xfrm rot="5400000">
            <a:off x="125413" y="4706937"/>
            <a:ext cx="503238" cy="468313"/>
            <a:chOff x="1134" y="3521"/>
            <a:chExt cx="317" cy="295"/>
          </a:xfrm>
        </p:grpSpPr>
        <p:sp>
          <p:nvSpPr>
            <p:cNvPr id="60428" name="AutoShape 12"/>
            <p:cNvSpPr>
              <a:spLocks noChangeArrowheads="1"/>
            </p:cNvSpPr>
            <p:nvPr/>
          </p:nvSpPr>
          <p:spPr bwMode="auto">
            <a:xfrm>
              <a:off x="1134" y="3521"/>
              <a:ext cx="317" cy="181"/>
            </a:xfrm>
            <a:prstGeom prst="triangle">
              <a:avLst>
                <a:gd name="adj" fmla="val 50000"/>
              </a:avLst>
            </a:prstGeom>
            <a:solidFill>
              <a:srgbClr val="80808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0429" name="Oval 13"/>
            <p:cNvSpPr>
              <a:spLocks noChangeArrowheads="1"/>
            </p:cNvSpPr>
            <p:nvPr/>
          </p:nvSpPr>
          <p:spPr bwMode="auto">
            <a:xfrm>
              <a:off x="1156" y="3702"/>
              <a:ext cx="114" cy="114"/>
            </a:xfrm>
            <a:prstGeom prst="ellipse">
              <a:avLst/>
            </a:prstGeom>
            <a:solidFill>
              <a:schemeClr val="bg2"/>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0430" name="Oval 14"/>
            <p:cNvSpPr>
              <a:spLocks noChangeArrowheads="1"/>
            </p:cNvSpPr>
            <p:nvPr/>
          </p:nvSpPr>
          <p:spPr bwMode="auto">
            <a:xfrm>
              <a:off x="1315" y="3702"/>
              <a:ext cx="114" cy="114"/>
            </a:xfrm>
            <a:prstGeom prst="ellipse">
              <a:avLst/>
            </a:prstGeom>
            <a:solidFill>
              <a:schemeClr val="bg2"/>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60431" name="AutoShape 15"/>
          <p:cNvSpPr>
            <a:spLocks noChangeArrowheads="1"/>
          </p:cNvSpPr>
          <p:nvPr/>
        </p:nvSpPr>
        <p:spPr bwMode="auto">
          <a:xfrm flipV="1">
            <a:off x="1619250" y="800100"/>
            <a:ext cx="539750" cy="2989263"/>
          </a:xfrm>
          <a:prstGeom prst="downArrow">
            <a:avLst>
              <a:gd name="adj1" fmla="val 52861"/>
              <a:gd name="adj2" fmla="val 195018"/>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p>
        </p:txBody>
      </p:sp>
      <p:sp>
        <p:nvSpPr>
          <p:cNvPr id="60432" name="Text Box 16"/>
          <p:cNvSpPr txBox="1">
            <a:spLocks noChangeArrowheads="1"/>
          </p:cNvSpPr>
          <p:nvPr/>
        </p:nvSpPr>
        <p:spPr bwMode="auto">
          <a:xfrm>
            <a:off x="2124075" y="2162175"/>
            <a:ext cx="109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a:solidFill>
                  <a:srgbClr val="FF0000"/>
                </a:solidFill>
              </a:rPr>
              <a:t>強制変位</a:t>
            </a:r>
          </a:p>
        </p:txBody>
      </p:sp>
      <p:sp>
        <p:nvSpPr>
          <p:cNvPr id="60433" name="Line 17"/>
          <p:cNvSpPr>
            <a:spLocks noChangeShapeType="1"/>
          </p:cNvSpPr>
          <p:nvPr/>
        </p:nvSpPr>
        <p:spPr bwMode="auto">
          <a:xfrm>
            <a:off x="827088" y="4005263"/>
            <a:ext cx="0" cy="1871662"/>
          </a:xfrm>
          <a:prstGeom prst="line">
            <a:avLst/>
          </a:prstGeom>
          <a:noFill/>
          <a:ln w="12700">
            <a:solidFill>
              <a:schemeClr val="tx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434" name="Text Box 18"/>
          <p:cNvSpPr txBox="1">
            <a:spLocks noChangeArrowheads="1"/>
          </p:cNvSpPr>
          <p:nvPr/>
        </p:nvSpPr>
        <p:spPr bwMode="auto">
          <a:xfrm>
            <a:off x="757238" y="4718050"/>
            <a:ext cx="501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1m</a:t>
            </a:r>
          </a:p>
        </p:txBody>
      </p:sp>
      <p:sp>
        <p:nvSpPr>
          <p:cNvPr id="60435" name="Line 19"/>
          <p:cNvSpPr>
            <a:spLocks noChangeShapeType="1"/>
          </p:cNvSpPr>
          <p:nvPr/>
        </p:nvSpPr>
        <p:spPr bwMode="auto">
          <a:xfrm>
            <a:off x="611188" y="5624513"/>
            <a:ext cx="1908175" cy="0"/>
          </a:xfrm>
          <a:prstGeom prst="line">
            <a:avLst/>
          </a:prstGeom>
          <a:noFill/>
          <a:ln w="12700">
            <a:solidFill>
              <a:schemeClr val="tx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436" name="Text Box 20"/>
          <p:cNvSpPr txBox="1">
            <a:spLocks noChangeArrowheads="1"/>
          </p:cNvSpPr>
          <p:nvPr/>
        </p:nvSpPr>
        <p:spPr bwMode="auto">
          <a:xfrm>
            <a:off x="1295400" y="5330825"/>
            <a:ext cx="501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1m</a:t>
            </a:r>
          </a:p>
        </p:txBody>
      </p:sp>
      <p:sp>
        <p:nvSpPr>
          <p:cNvPr id="60438" name="Text Box 22"/>
          <p:cNvSpPr txBox="1">
            <a:spLocks noChangeArrowheads="1"/>
          </p:cNvSpPr>
          <p:nvPr/>
        </p:nvSpPr>
        <p:spPr bwMode="auto">
          <a:xfrm>
            <a:off x="863600" y="2162175"/>
            <a:ext cx="501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2m</a:t>
            </a:r>
          </a:p>
        </p:txBody>
      </p:sp>
      <p:sp>
        <p:nvSpPr>
          <p:cNvPr id="60439" name="Line 23"/>
          <p:cNvSpPr>
            <a:spLocks noChangeShapeType="1"/>
          </p:cNvSpPr>
          <p:nvPr/>
        </p:nvSpPr>
        <p:spPr bwMode="auto">
          <a:xfrm>
            <a:off x="611188" y="765175"/>
            <a:ext cx="1944687" cy="0"/>
          </a:xfrm>
          <a:prstGeom prst="line">
            <a:avLst/>
          </a:prstGeom>
          <a:noFill/>
          <a:ln w="254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60441" name="Group 25"/>
          <p:cNvGrpSpPr>
            <a:grpSpLocks/>
          </p:cNvGrpSpPr>
          <p:nvPr/>
        </p:nvGrpSpPr>
        <p:grpSpPr bwMode="auto">
          <a:xfrm>
            <a:off x="611188" y="3789363"/>
            <a:ext cx="1981200" cy="180975"/>
            <a:chOff x="385" y="1842"/>
            <a:chExt cx="1633" cy="159"/>
          </a:xfrm>
        </p:grpSpPr>
        <p:sp>
          <p:nvSpPr>
            <p:cNvPr id="60420" name="Line 4"/>
            <p:cNvSpPr>
              <a:spLocks noChangeShapeType="1"/>
            </p:cNvSpPr>
            <p:nvPr/>
          </p:nvSpPr>
          <p:spPr bwMode="auto">
            <a:xfrm>
              <a:off x="385" y="1842"/>
              <a:ext cx="1633"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440" name="Rectangle 24"/>
            <p:cNvSpPr>
              <a:spLocks noChangeArrowheads="1"/>
            </p:cNvSpPr>
            <p:nvPr/>
          </p:nvSpPr>
          <p:spPr bwMode="auto">
            <a:xfrm>
              <a:off x="385" y="1865"/>
              <a:ext cx="1633" cy="136"/>
            </a:xfrm>
            <a:prstGeom prst="rect">
              <a:avLst/>
            </a:prstGeom>
            <a:pattFill prst="dkUpDiag">
              <a:fgClr>
                <a:srgbClr val="000000"/>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60437" name="Line 21"/>
          <p:cNvSpPr>
            <a:spLocks noChangeShapeType="1"/>
          </p:cNvSpPr>
          <p:nvPr/>
        </p:nvSpPr>
        <p:spPr bwMode="auto">
          <a:xfrm>
            <a:off x="827088" y="800100"/>
            <a:ext cx="0" cy="3168650"/>
          </a:xfrm>
          <a:prstGeom prst="line">
            <a:avLst/>
          </a:prstGeom>
          <a:noFill/>
          <a:ln w="12700">
            <a:solidFill>
              <a:schemeClr val="tx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板の引っ張り解析例</a:t>
            </a:r>
          </a:p>
        </p:txBody>
      </p:sp>
      <p:pic>
        <p:nvPicPr>
          <p:cNvPr id="72708" name="tension20-mises-efgmeth.avi">
            <a:hlinkClick r:id="" action="ppaction://media"/>
          </p:cNvPr>
          <p:cNvPicPr>
            <a:picLocks noGrp="1" noChangeAspect="1" noChangeArrowheads="1"/>
          </p:cNvPicPr>
          <p:nvPr>
            <p:ph idx="1"/>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a:xfrm>
            <a:off x="2641600" y="835025"/>
            <a:ext cx="4076700" cy="53340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270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72708"/>
                                        </p:tgtEl>
                                      </p:cBhvr>
                                    </p:cmd>
                                  </p:childTnLst>
                                </p:cTn>
                              </p:par>
                            </p:childTnLst>
                          </p:cTn>
                        </p:par>
                      </p:childTnLst>
                    </p:cTn>
                  </p:par>
                </p:childTnLst>
              </p:cTn>
              <p:nextCondLst>
                <p:cond evt="onClick" delay="0">
                  <p:tgtEl>
                    <p:spTgt spid="72708"/>
                  </p:tgtEl>
                </p:cond>
              </p:nextCondLst>
            </p:seq>
            <p:video>
              <p:cMediaNode>
                <p:cTn id="7" fill="hold" display="0">
                  <p:stCondLst>
                    <p:cond delay="indefinite"/>
                  </p:stCondLst>
                  <p:endCondLst>
                    <p:cond evt="onNext" delay="0">
                      <p:tgtEl>
                        <p:sldTgt/>
                      </p:tgtEl>
                    </p:cond>
                    <p:cond evt="onPrev" delay="0">
                      <p:tgtEl>
                        <p:sldTgt/>
                      </p:tgtEl>
                    </p:cond>
                  </p:endCondLst>
                </p:cTn>
                <p:tgtEl>
                  <p:spTgt spid="72708"/>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p:cNvSpPr>
            <a:spLocks noGrp="1" noChangeArrowheads="1"/>
          </p:cNvSpPr>
          <p:nvPr>
            <p:ph type="title"/>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圧縮解析例（概要）</a:t>
            </a:r>
          </a:p>
        </p:txBody>
      </p:sp>
      <p:sp>
        <p:nvSpPr>
          <p:cNvPr id="71684" name="コンテンツ プレースホルダ 2"/>
          <p:cNvSpPr>
            <a:spLocks/>
          </p:cNvSpPr>
          <p:nvPr/>
        </p:nvSpPr>
        <p:spPr bwMode="auto">
          <a:xfrm>
            <a:off x="4176713" y="800100"/>
            <a:ext cx="4967287"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42900" indent="-342900" eaLnBrk="0" hangingPunct="0">
              <a:spcBef>
                <a:spcPct val="20000"/>
              </a:spcBef>
              <a:buFont typeface="Wingdings" pitchFamily="2" charset="2"/>
              <a:buChar char="n"/>
            </a:pPr>
            <a:r>
              <a:rPr lang="ja-JP" altLang="en-US" sz="3200">
                <a:latin typeface="MS PGothic" pitchFamily="50" charset="-128"/>
              </a:rPr>
              <a:t>静的，平面歪み解析</a:t>
            </a:r>
          </a:p>
          <a:p>
            <a:pPr marL="342900" indent="-342900" eaLnBrk="0" hangingPunct="0">
              <a:spcBef>
                <a:spcPct val="20000"/>
              </a:spcBef>
              <a:buFont typeface="Wingdings" pitchFamily="2" charset="2"/>
              <a:buChar char="n"/>
            </a:pPr>
            <a:r>
              <a:rPr lang="ja-JP" altLang="en-US" sz="3200">
                <a:latin typeface="MS PGothic" pitchFamily="50" charset="-128"/>
              </a:rPr>
              <a:t>左辺を左右拘束</a:t>
            </a:r>
          </a:p>
          <a:p>
            <a:pPr marL="342900" indent="-342900" eaLnBrk="0" hangingPunct="0">
              <a:spcBef>
                <a:spcPct val="20000"/>
              </a:spcBef>
              <a:buFont typeface="Wingdings" pitchFamily="2" charset="2"/>
              <a:buChar char="n"/>
            </a:pPr>
            <a:r>
              <a:rPr lang="ja-JP" altLang="en-US" sz="3200">
                <a:latin typeface="MS PGothic" pitchFamily="50" charset="-128"/>
              </a:rPr>
              <a:t>下辺を上下拘束</a:t>
            </a:r>
          </a:p>
          <a:p>
            <a:pPr marL="342900" indent="-342900" eaLnBrk="0" hangingPunct="0">
              <a:spcBef>
                <a:spcPct val="20000"/>
              </a:spcBef>
              <a:buFont typeface="Wingdings" pitchFamily="2" charset="2"/>
              <a:buChar char="n"/>
            </a:pPr>
            <a:r>
              <a:rPr lang="ja-JP" altLang="en-US" sz="3200">
                <a:latin typeface="MS PGothic" pitchFamily="50" charset="-128"/>
              </a:rPr>
              <a:t>上辺を上方向に強制変位</a:t>
            </a:r>
          </a:p>
        </p:txBody>
      </p:sp>
      <p:sp>
        <p:nvSpPr>
          <p:cNvPr id="71685" name="Rectangle 5"/>
          <p:cNvSpPr>
            <a:spLocks noChangeArrowheads="1"/>
          </p:cNvSpPr>
          <p:nvPr/>
        </p:nvSpPr>
        <p:spPr bwMode="auto">
          <a:xfrm>
            <a:off x="574675" y="1774825"/>
            <a:ext cx="3384550" cy="3419475"/>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b="1"/>
          </a:p>
        </p:txBody>
      </p:sp>
      <p:grpSp>
        <p:nvGrpSpPr>
          <p:cNvPr id="71686" name="Group 6"/>
          <p:cNvGrpSpPr>
            <a:grpSpLocks/>
          </p:cNvGrpSpPr>
          <p:nvPr/>
        </p:nvGrpSpPr>
        <p:grpSpPr bwMode="auto">
          <a:xfrm>
            <a:off x="2014538" y="5229225"/>
            <a:ext cx="503237" cy="468313"/>
            <a:chOff x="1134" y="3521"/>
            <a:chExt cx="317" cy="295"/>
          </a:xfrm>
        </p:grpSpPr>
        <p:sp>
          <p:nvSpPr>
            <p:cNvPr id="71687" name="AutoShape 7"/>
            <p:cNvSpPr>
              <a:spLocks noChangeArrowheads="1"/>
            </p:cNvSpPr>
            <p:nvPr/>
          </p:nvSpPr>
          <p:spPr bwMode="auto">
            <a:xfrm>
              <a:off x="1134" y="3521"/>
              <a:ext cx="317" cy="181"/>
            </a:xfrm>
            <a:prstGeom prst="triangle">
              <a:avLst>
                <a:gd name="adj" fmla="val 50000"/>
              </a:avLst>
            </a:prstGeom>
            <a:solidFill>
              <a:srgbClr val="80808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688" name="Oval 8"/>
            <p:cNvSpPr>
              <a:spLocks noChangeArrowheads="1"/>
            </p:cNvSpPr>
            <p:nvPr/>
          </p:nvSpPr>
          <p:spPr bwMode="auto">
            <a:xfrm>
              <a:off x="1156" y="3702"/>
              <a:ext cx="114" cy="114"/>
            </a:xfrm>
            <a:prstGeom prst="ellipse">
              <a:avLst/>
            </a:prstGeom>
            <a:solidFill>
              <a:schemeClr val="bg2"/>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689" name="Oval 9"/>
            <p:cNvSpPr>
              <a:spLocks noChangeArrowheads="1"/>
            </p:cNvSpPr>
            <p:nvPr/>
          </p:nvSpPr>
          <p:spPr bwMode="auto">
            <a:xfrm>
              <a:off x="1315" y="3702"/>
              <a:ext cx="114" cy="114"/>
            </a:xfrm>
            <a:prstGeom prst="ellipse">
              <a:avLst/>
            </a:prstGeom>
            <a:solidFill>
              <a:schemeClr val="bg2"/>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1690" name="Group 10"/>
          <p:cNvGrpSpPr>
            <a:grpSpLocks/>
          </p:cNvGrpSpPr>
          <p:nvPr/>
        </p:nvGrpSpPr>
        <p:grpSpPr bwMode="auto">
          <a:xfrm rot="5400000">
            <a:off x="53975" y="3268663"/>
            <a:ext cx="503238" cy="468312"/>
            <a:chOff x="1134" y="3521"/>
            <a:chExt cx="317" cy="295"/>
          </a:xfrm>
        </p:grpSpPr>
        <p:sp>
          <p:nvSpPr>
            <p:cNvPr id="71691" name="AutoShape 11"/>
            <p:cNvSpPr>
              <a:spLocks noChangeArrowheads="1"/>
            </p:cNvSpPr>
            <p:nvPr/>
          </p:nvSpPr>
          <p:spPr bwMode="auto">
            <a:xfrm>
              <a:off x="1134" y="3521"/>
              <a:ext cx="317" cy="181"/>
            </a:xfrm>
            <a:prstGeom prst="triangle">
              <a:avLst>
                <a:gd name="adj" fmla="val 50000"/>
              </a:avLst>
            </a:prstGeom>
            <a:solidFill>
              <a:srgbClr val="80808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692" name="Oval 12"/>
            <p:cNvSpPr>
              <a:spLocks noChangeArrowheads="1"/>
            </p:cNvSpPr>
            <p:nvPr/>
          </p:nvSpPr>
          <p:spPr bwMode="auto">
            <a:xfrm>
              <a:off x="1156" y="3702"/>
              <a:ext cx="114" cy="114"/>
            </a:xfrm>
            <a:prstGeom prst="ellipse">
              <a:avLst/>
            </a:prstGeom>
            <a:solidFill>
              <a:schemeClr val="bg2"/>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693" name="Oval 13"/>
            <p:cNvSpPr>
              <a:spLocks noChangeArrowheads="1"/>
            </p:cNvSpPr>
            <p:nvPr/>
          </p:nvSpPr>
          <p:spPr bwMode="auto">
            <a:xfrm>
              <a:off x="1315" y="3702"/>
              <a:ext cx="114" cy="114"/>
            </a:xfrm>
            <a:prstGeom prst="ellipse">
              <a:avLst/>
            </a:prstGeom>
            <a:solidFill>
              <a:schemeClr val="bg2"/>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71694" name="AutoShape 14"/>
          <p:cNvSpPr>
            <a:spLocks noChangeArrowheads="1"/>
          </p:cNvSpPr>
          <p:nvPr/>
        </p:nvSpPr>
        <p:spPr bwMode="auto">
          <a:xfrm>
            <a:off x="1979613" y="1774825"/>
            <a:ext cx="539750" cy="2519363"/>
          </a:xfrm>
          <a:prstGeom prst="downArrow">
            <a:avLst>
              <a:gd name="adj1" fmla="val 52861"/>
              <a:gd name="adj2" fmla="val 164362"/>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p>
        </p:txBody>
      </p:sp>
      <p:sp>
        <p:nvSpPr>
          <p:cNvPr id="71695" name="Text Box 15"/>
          <p:cNvSpPr txBox="1">
            <a:spLocks noChangeArrowheads="1"/>
          </p:cNvSpPr>
          <p:nvPr/>
        </p:nvSpPr>
        <p:spPr bwMode="auto">
          <a:xfrm>
            <a:off x="1006475" y="2566988"/>
            <a:ext cx="1098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a:solidFill>
                  <a:srgbClr val="FF0000"/>
                </a:solidFill>
              </a:rPr>
              <a:t>強制変位</a:t>
            </a:r>
          </a:p>
        </p:txBody>
      </p:sp>
      <p:sp>
        <p:nvSpPr>
          <p:cNvPr id="71696" name="Line 16"/>
          <p:cNvSpPr>
            <a:spLocks noChangeShapeType="1"/>
          </p:cNvSpPr>
          <p:nvPr/>
        </p:nvSpPr>
        <p:spPr bwMode="auto">
          <a:xfrm>
            <a:off x="790575" y="1738313"/>
            <a:ext cx="0" cy="3455987"/>
          </a:xfrm>
          <a:prstGeom prst="line">
            <a:avLst/>
          </a:prstGeom>
          <a:noFill/>
          <a:ln w="12700">
            <a:solidFill>
              <a:schemeClr val="tx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697" name="Text Box 17"/>
          <p:cNvSpPr txBox="1">
            <a:spLocks noChangeArrowheads="1"/>
          </p:cNvSpPr>
          <p:nvPr/>
        </p:nvSpPr>
        <p:spPr bwMode="auto">
          <a:xfrm>
            <a:off x="790575" y="3286125"/>
            <a:ext cx="501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1m</a:t>
            </a:r>
          </a:p>
        </p:txBody>
      </p:sp>
      <p:sp>
        <p:nvSpPr>
          <p:cNvPr id="71698" name="Line 18"/>
          <p:cNvSpPr>
            <a:spLocks noChangeShapeType="1"/>
          </p:cNvSpPr>
          <p:nvPr/>
        </p:nvSpPr>
        <p:spPr bwMode="auto">
          <a:xfrm>
            <a:off x="574675" y="4941888"/>
            <a:ext cx="3348038" cy="0"/>
          </a:xfrm>
          <a:prstGeom prst="line">
            <a:avLst/>
          </a:prstGeom>
          <a:noFill/>
          <a:ln w="12700">
            <a:solidFill>
              <a:schemeClr val="tx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699" name="Text Box 19"/>
          <p:cNvSpPr txBox="1">
            <a:spLocks noChangeArrowheads="1"/>
          </p:cNvSpPr>
          <p:nvPr/>
        </p:nvSpPr>
        <p:spPr bwMode="auto">
          <a:xfrm>
            <a:off x="2017713" y="4618038"/>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1m</a:t>
            </a:r>
          </a:p>
        </p:txBody>
      </p:sp>
      <p:sp>
        <p:nvSpPr>
          <p:cNvPr id="71700" name="Line 20"/>
          <p:cNvSpPr>
            <a:spLocks noChangeShapeType="1"/>
          </p:cNvSpPr>
          <p:nvPr/>
        </p:nvSpPr>
        <p:spPr bwMode="auto">
          <a:xfrm>
            <a:off x="3563938" y="1809750"/>
            <a:ext cx="0" cy="2520950"/>
          </a:xfrm>
          <a:prstGeom prst="line">
            <a:avLst/>
          </a:prstGeom>
          <a:noFill/>
          <a:ln w="12700">
            <a:solidFill>
              <a:schemeClr val="tx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701" name="Text Box 21"/>
          <p:cNvSpPr txBox="1">
            <a:spLocks noChangeArrowheads="1"/>
          </p:cNvSpPr>
          <p:nvPr/>
        </p:nvSpPr>
        <p:spPr bwMode="auto">
          <a:xfrm>
            <a:off x="2806700" y="2854325"/>
            <a:ext cx="819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0.75m</a:t>
            </a:r>
          </a:p>
        </p:txBody>
      </p:sp>
      <p:sp>
        <p:nvSpPr>
          <p:cNvPr id="71702" name="Line 22"/>
          <p:cNvSpPr>
            <a:spLocks noChangeShapeType="1"/>
          </p:cNvSpPr>
          <p:nvPr/>
        </p:nvSpPr>
        <p:spPr bwMode="auto">
          <a:xfrm>
            <a:off x="611188" y="4330700"/>
            <a:ext cx="3276600" cy="0"/>
          </a:xfrm>
          <a:prstGeom prst="line">
            <a:avLst/>
          </a:prstGeom>
          <a:noFill/>
          <a:ln w="254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71703" name="Group 23"/>
          <p:cNvGrpSpPr>
            <a:grpSpLocks/>
          </p:cNvGrpSpPr>
          <p:nvPr/>
        </p:nvGrpSpPr>
        <p:grpSpPr bwMode="auto">
          <a:xfrm rot="10800000">
            <a:off x="539750" y="1558925"/>
            <a:ext cx="3419475" cy="217488"/>
            <a:chOff x="385" y="1842"/>
            <a:chExt cx="1633" cy="159"/>
          </a:xfrm>
        </p:grpSpPr>
        <p:sp>
          <p:nvSpPr>
            <p:cNvPr id="71704" name="Line 24"/>
            <p:cNvSpPr>
              <a:spLocks noChangeShapeType="1"/>
            </p:cNvSpPr>
            <p:nvPr/>
          </p:nvSpPr>
          <p:spPr bwMode="auto">
            <a:xfrm>
              <a:off x="385" y="1842"/>
              <a:ext cx="1633"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705" name="Rectangle 25"/>
            <p:cNvSpPr>
              <a:spLocks noChangeArrowheads="1"/>
            </p:cNvSpPr>
            <p:nvPr/>
          </p:nvSpPr>
          <p:spPr bwMode="auto">
            <a:xfrm>
              <a:off x="385" y="1865"/>
              <a:ext cx="1633" cy="136"/>
            </a:xfrm>
            <a:prstGeom prst="rect">
              <a:avLst/>
            </a:prstGeom>
            <a:pattFill prst="dkUpDiag">
              <a:fgClr>
                <a:srgbClr val="000000"/>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圧縮解析例</a:t>
            </a:r>
          </a:p>
        </p:txBody>
      </p:sp>
      <p:pic>
        <p:nvPicPr>
          <p:cNvPr id="73732" name="ballel20-mises-efgmeth.avi">
            <a:hlinkClick r:id="" action="ppaction://media"/>
          </p:cNvPr>
          <p:cNvPicPr>
            <a:picLocks noGrp="1" noChangeAspect="1" noChangeArrowheads="1"/>
          </p:cNvPicPr>
          <p:nvPr>
            <p:ph idx="1"/>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a:xfrm>
            <a:off x="1231900" y="1825625"/>
            <a:ext cx="6896100" cy="33528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950" fill="hold"/>
                                        <p:tgtEl>
                                          <p:spTgt spid="7373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3732"/>
                </p:tgtEl>
              </p:cMediaNode>
            </p:video>
            <p:seq concurrent="1" nextAc="seek">
              <p:cTn id="8" restart="whenNotActive" fill="hold" evtFilter="cancelBubble" nodeType="interactiveSeq">
                <p:stCondLst>
                  <p:cond evt="onClick" delay="0">
                    <p:tgtEl>
                      <p:spTgt spid="7373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73732"/>
                                        </p:tgtEl>
                                      </p:cBhvr>
                                    </p:cmd>
                                  </p:childTnLst>
                                </p:cTn>
                              </p:par>
                            </p:childTnLst>
                          </p:cTn>
                        </p:par>
                      </p:childTnLst>
                    </p:cTn>
                  </p:par>
                </p:childTnLst>
              </p:cTn>
              <p:nextCondLst>
                <p:cond evt="onClick" delay="0">
                  <p:tgtEl>
                    <p:spTgt spid="7373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従来研究</a:t>
            </a:r>
          </a:p>
        </p:txBody>
      </p:sp>
      <p:sp>
        <p:nvSpPr>
          <p:cNvPr id="6147" name="コンテンツ プレースホルダ 2"/>
          <p:cNvSpPr>
            <a:spLocks noGrp="1"/>
          </p:cNvSpPr>
          <p:nvPr>
            <p:ph idx="1"/>
          </p:nvPr>
        </p:nvSpPr>
        <p:spPr/>
        <p:txBody>
          <a:bodyPr/>
          <a:lstStyle/>
          <a:p>
            <a:r>
              <a:rPr lang="ja-JP" altLang="en-US">
                <a:solidFill>
                  <a:srgbClr val="0000FF"/>
                </a:solidFill>
              </a:rPr>
              <a:t>有限要素法</a:t>
            </a:r>
            <a:r>
              <a:rPr lang="ja-JP" altLang="en-US"/>
              <a:t>による解析</a:t>
            </a:r>
            <a:endParaRPr lang="en-US" altLang="ja-JP"/>
          </a:p>
          <a:p>
            <a:pPr marL="604838" lvl="1" indent="-317500" eaLnBrk="1" hangingPunct="1"/>
            <a:r>
              <a:rPr lang="ja-JP" altLang="en-GB" sz="2400"/>
              <a:t>幾何学非線形（</a:t>
            </a:r>
            <a:r>
              <a:rPr lang="ja-JP" altLang="en-GB" sz="2400">
                <a:solidFill>
                  <a:srgbClr val="FF0000"/>
                </a:solidFill>
              </a:rPr>
              <a:t>大変形</a:t>
            </a:r>
            <a:r>
              <a:rPr lang="ja-JP" altLang="en-GB" sz="2400"/>
              <a:t>）</a:t>
            </a:r>
          </a:p>
          <a:p>
            <a:pPr marL="604838" lvl="1" indent="-317500" eaLnBrk="1" hangingPunct="1"/>
            <a:r>
              <a:rPr lang="ja-JP" altLang="en-GB" sz="2400"/>
              <a:t>材料非線形</a:t>
            </a:r>
            <a:r>
              <a:rPr lang="ja-JP" altLang="en-US" sz="2400"/>
              <a:t>（</a:t>
            </a:r>
            <a:r>
              <a:rPr lang="ja-JP" altLang="en-GB" sz="2400"/>
              <a:t>金型は剛体，</a:t>
            </a:r>
            <a:endParaRPr lang="en-US" altLang="ja-JP" sz="2400"/>
          </a:p>
          <a:p>
            <a:pPr marL="604838" lvl="1" indent="-317500" eaLnBrk="1" hangingPunct="1">
              <a:buFont typeface="Wingdings" pitchFamily="2" charset="2"/>
              <a:buNone/>
            </a:pPr>
            <a:r>
              <a:rPr lang="ja-JP" altLang="en-US" sz="2400"/>
              <a:t>　　</a:t>
            </a:r>
            <a:r>
              <a:rPr lang="ja-JP" altLang="en-GB" sz="2400"/>
              <a:t>樹脂は</a:t>
            </a:r>
            <a:r>
              <a:rPr lang="ja-JP" altLang="en-GB" sz="2400">
                <a:solidFill>
                  <a:srgbClr val="FF0000"/>
                </a:solidFill>
              </a:rPr>
              <a:t>粘弾性体</a:t>
            </a:r>
            <a:r>
              <a:rPr lang="ja-JP" altLang="en-US" sz="2400"/>
              <a:t>）</a:t>
            </a:r>
            <a:endParaRPr lang="ja-JP" altLang="en-GB" sz="2400"/>
          </a:p>
          <a:p>
            <a:pPr marL="604838" lvl="1" indent="-317500" eaLnBrk="1" hangingPunct="1"/>
            <a:r>
              <a:rPr lang="ja-JP" altLang="en-GB" sz="2400"/>
              <a:t>接触非線形</a:t>
            </a:r>
          </a:p>
          <a:p>
            <a:pPr marL="604838" lvl="1" indent="-317500" eaLnBrk="1" hangingPunct="1"/>
            <a:r>
              <a:rPr lang="ja-JP" altLang="en-GB" sz="2400"/>
              <a:t>準静的解析（歪み速度依存）</a:t>
            </a:r>
            <a:endParaRPr lang="en-US" altLang="ja-JP" sz="2400"/>
          </a:p>
          <a:p>
            <a:endParaRPr lang="ja-JP" altLang="en-US"/>
          </a:p>
        </p:txBody>
      </p:sp>
      <p:pic>
        <p:nvPicPr>
          <p:cNvPr id="614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75" y="3530600"/>
            <a:ext cx="366395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149" name="Picture 5">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l="29990" r="29990" b="10011"/>
          <a:stretch>
            <a:fillRect/>
          </a:stretch>
        </p:blipFill>
        <p:spPr bwMode="auto">
          <a:xfrm>
            <a:off x="6192838" y="650875"/>
            <a:ext cx="2765425" cy="573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151" name="Text Box 9"/>
          <p:cNvSpPr txBox="1">
            <a:spLocks noChangeArrowheads="1"/>
          </p:cNvSpPr>
          <p:nvPr/>
        </p:nvSpPr>
        <p:spPr bwMode="auto">
          <a:xfrm>
            <a:off x="4897438" y="825500"/>
            <a:ext cx="10699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charset="0"/>
                <a:ea typeface="MS PGothic" pitchFamily="50" charset="-128"/>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charset="0"/>
                <a:ea typeface="MS PGothic" pitchFamily="50" charset="-128"/>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charset="0"/>
                <a:ea typeface="MS PGothic" pitchFamily="50" charset="-128"/>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charset="0"/>
                <a:ea typeface="MS PGothic" pitchFamily="50" charset="-128"/>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charset="0"/>
                <a:ea typeface="MS PGothic" pitchFamily="50"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charset="0"/>
                <a:ea typeface="MS PGothic" pitchFamily="50"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charset="0"/>
                <a:ea typeface="MS PGothic" pitchFamily="50"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charset="0"/>
                <a:ea typeface="MS PGothic" pitchFamily="50"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charset="0"/>
                <a:ea typeface="MS PGothic" pitchFamily="50" charset="-128"/>
              </a:defRPr>
            </a:lvl9pPr>
          </a:lstStyle>
          <a:p>
            <a:pPr algn="ctr" eaLnBrk="1" hangingPunct="1">
              <a:lnSpc>
                <a:spcPct val="93000"/>
              </a:lnSpc>
              <a:buClr>
                <a:srgbClr val="000000"/>
              </a:buClr>
              <a:buSzPct val="100000"/>
              <a:buFont typeface="Arial" charset="0"/>
              <a:buNone/>
            </a:pPr>
            <a:r>
              <a:rPr kumimoji="0" lang="ja-JP" altLang="en-GB" sz="2200">
                <a:solidFill>
                  <a:srgbClr val="000000"/>
                </a:solidFill>
              </a:rPr>
              <a:t>金型</a:t>
            </a:r>
          </a:p>
          <a:p>
            <a:pPr algn="ctr" eaLnBrk="1" hangingPunct="1">
              <a:lnSpc>
                <a:spcPct val="93000"/>
              </a:lnSpc>
              <a:buClr>
                <a:srgbClr val="000000"/>
              </a:buClr>
              <a:buSzPct val="100000"/>
              <a:buFont typeface="Arial" charset="0"/>
              <a:buNone/>
            </a:pPr>
            <a:r>
              <a:rPr kumimoji="0" lang="ja-JP" altLang="en-GB" sz="2200">
                <a:solidFill>
                  <a:srgbClr val="000000"/>
                </a:solidFill>
              </a:rPr>
              <a:t>（剛体）</a:t>
            </a:r>
          </a:p>
        </p:txBody>
      </p:sp>
      <p:sp>
        <p:nvSpPr>
          <p:cNvPr id="6152" name="Text Box 10"/>
          <p:cNvSpPr txBox="1">
            <a:spLocks noChangeArrowheads="1"/>
          </p:cNvSpPr>
          <p:nvPr/>
        </p:nvSpPr>
        <p:spPr bwMode="auto">
          <a:xfrm>
            <a:off x="4643438" y="1779588"/>
            <a:ext cx="15763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charset="0"/>
                <a:ea typeface="MS PGothic" pitchFamily="50" charset="-128"/>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charset="0"/>
                <a:ea typeface="MS PGothic" pitchFamily="50" charset="-128"/>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charset="0"/>
                <a:ea typeface="MS PGothic" pitchFamily="50" charset="-128"/>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charset="0"/>
                <a:ea typeface="MS PGothic" pitchFamily="50" charset="-128"/>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charset="0"/>
                <a:ea typeface="MS PGothic" pitchFamily="50"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charset="0"/>
                <a:ea typeface="MS PGothic" pitchFamily="50"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charset="0"/>
                <a:ea typeface="MS PGothic" pitchFamily="50"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charset="0"/>
                <a:ea typeface="MS PGothic" pitchFamily="50"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charset="0"/>
                <a:ea typeface="MS PGothic" pitchFamily="50" charset="-128"/>
              </a:defRPr>
            </a:lvl9pPr>
          </a:lstStyle>
          <a:p>
            <a:pPr algn="ctr" eaLnBrk="1" hangingPunct="1">
              <a:lnSpc>
                <a:spcPct val="93000"/>
              </a:lnSpc>
              <a:buClr>
                <a:srgbClr val="000000"/>
              </a:buClr>
              <a:buSzPct val="100000"/>
              <a:buFont typeface="Arial" charset="0"/>
              <a:buNone/>
            </a:pPr>
            <a:r>
              <a:rPr kumimoji="0" lang="ja-JP" altLang="en-GB" sz="2200">
                <a:solidFill>
                  <a:srgbClr val="000000"/>
                </a:solidFill>
              </a:rPr>
              <a:t>樹脂</a:t>
            </a:r>
          </a:p>
          <a:p>
            <a:pPr algn="ctr" eaLnBrk="1" hangingPunct="1">
              <a:lnSpc>
                <a:spcPct val="93000"/>
              </a:lnSpc>
              <a:buClr>
                <a:srgbClr val="000000"/>
              </a:buClr>
              <a:buSzPct val="100000"/>
              <a:buFont typeface="Arial" charset="0"/>
              <a:buNone/>
            </a:pPr>
            <a:r>
              <a:rPr kumimoji="0" lang="ja-JP" altLang="en-GB" sz="2200">
                <a:solidFill>
                  <a:srgbClr val="000000"/>
                </a:solidFill>
              </a:rPr>
              <a:t>（粘弾性体）</a:t>
            </a:r>
          </a:p>
        </p:txBody>
      </p:sp>
      <p:sp>
        <p:nvSpPr>
          <p:cNvPr id="6153" name="Line 11"/>
          <p:cNvSpPr>
            <a:spLocks noChangeShapeType="1"/>
          </p:cNvSpPr>
          <p:nvPr/>
        </p:nvSpPr>
        <p:spPr bwMode="auto">
          <a:xfrm flipV="1">
            <a:off x="5954713" y="823913"/>
            <a:ext cx="444500" cy="320675"/>
          </a:xfrm>
          <a:prstGeom prst="line">
            <a:avLst/>
          </a:prstGeom>
          <a:noFill/>
          <a:ln w="5076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154" name="Line 12"/>
          <p:cNvSpPr>
            <a:spLocks noChangeShapeType="1"/>
          </p:cNvSpPr>
          <p:nvPr/>
        </p:nvSpPr>
        <p:spPr bwMode="auto">
          <a:xfrm>
            <a:off x="6002338" y="1997075"/>
            <a:ext cx="444500" cy="317500"/>
          </a:xfrm>
          <a:prstGeom prst="line">
            <a:avLst/>
          </a:prstGeom>
          <a:noFill/>
          <a:ln w="5076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155" name="Text Box 8"/>
          <p:cNvSpPr txBox="1">
            <a:spLocks noChangeArrowheads="1"/>
          </p:cNvSpPr>
          <p:nvPr/>
        </p:nvSpPr>
        <p:spPr bwMode="auto">
          <a:xfrm>
            <a:off x="4176713" y="5445125"/>
            <a:ext cx="2238375"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charset="0"/>
                <a:ea typeface="MS PGothic" pitchFamily="50" charset="-128"/>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charset="0"/>
                <a:ea typeface="MS PGothic" pitchFamily="50" charset="-128"/>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charset="0"/>
                <a:ea typeface="MS PGothic" pitchFamily="50" charset="-128"/>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charset="0"/>
                <a:ea typeface="MS PGothic" pitchFamily="50" charset="-128"/>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charset="0"/>
                <a:ea typeface="MS PGothic" pitchFamily="50"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charset="0"/>
                <a:ea typeface="MS PGothic" pitchFamily="50"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charset="0"/>
                <a:ea typeface="MS PGothic" pitchFamily="50"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charset="0"/>
                <a:ea typeface="MS PGothic" pitchFamily="50"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charset="0"/>
                <a:ea typeface="MS PGothic" pitchFamily="50" charset="-128"/>
              </a:defRPr>
            </a:lvl9pPr>
          </a:lstStyle>
          <a:p>
            <a:pPr algn="ctr" eaLnBrk="1" hangingPunct="1">
              <a:lnSpc>
                <a:spcPct val="93000"/>
              </a:lnSpc>
              <a:buClr>
                <a:srgbClr val="000000"/>
              </a:buClr>
              <a:buSzPct val="100000"/>
              <a:buFont typeface="Arial" charset="0"/>
              <a:buNone/>
            </a:pPr>
            <a:r>
              <a:rPr kumimoji="0" lang="ja-JP" altLang="en-GB">
                <a:solidFill>
                  <a:srgbClr val="000000"/>
                </a:solidFill>
              </a:rPr>
              <a:t>大西</a:t>
            </a:r>
            <a:r>
              <a:rPr kumimoji="0" lang="ja-JP" altLang="en-US">
                <a:solidFill>
                  <a:srgbClr val="000000"/>
                </a:solidFill>
              </a:rPr>
              <a:t>ほか</a:t>
            </a:r>
            <a:r>
              <a:rPr kumimoji="0" lang="ja-JP" altLang="en-GB">
                <a:solidFill>
                  <a:srgbClr val="000000"/>
                </a:solidFill>
              </a:rPr>
              <a:t>，</a:t>
            </a:r>
          </a:p>
          <a:p>
            <a:pPr algn="ctr" eaLnBrk="1" hangingPunct="1">
              <a:lnSpc>
                <a:spcPct val="93000"/>
              </a:lnSpc>
              <a:buClr>
                <a:srgbClr val="000000"/>
              </a:buClr>
              <a:buSzPct val="100000"/>
              <a:buFont typeface="Arial" charset="0"/>
              <a:buNone/>
            </a:pPr>
            <a:r>
              <a:rPr kumimoji="0" lang="ja-JP" altLang="en-US">
                <a:solidFill>
                  <a:srgbClr val="000000"/>
                </a:solidFill>
              </a:rPr>
              <a:t>計算力学</a:t>
            </a:r>
            <a:r>
              <a:rPr kumimoji="0" lang="ja-JP" altLang="en-GB">
                <a:solidFill>
                  <a:srgbClr val="000000"/>
                </a:solidFill>
              </a:rPr>
              <a:t>講演会</a:t>
            </a:r>
          </a:p>
          <a:p>
            <a:pPr algn="ctr" eaLnBrk="1" hangingPunct="1">
              <a:lnSpc>
                <a:spcPct val="93000"/>
              </a:lnSpc>
              <a:buClr>
                <a:srgbClr val="000000"/>
              </a:buClr>
              <a:buSzPct val="100000"/>
              <a:buFont typeface="Arial" charset="0"/>
              <a:buNone/>
            </a:pPr>
            <a:r>
              <a:rPr kumimoji="0" lang="en-GB" altLang="ja-JP">
                <a:solidFill>
                  <a:srgbClr val="000000"/>
                </a:solidFill>
              </a:rPr>
              <a:t>(2007,2008)</a:t>
            </a:r>
            <a:r>
              <a:rPr kumimoji="0" lang="ar-SA" altLang="ja-JP">
                <a:solidFill>
                  <a:srgbClr val="000000"/>
                </a:solidFill>
                <a:cs typeface="Arial" charset="0"/>
              </a:rPr>
              <a:t>‏</a:t>
            </a:r>
            <a:endParaRPr kumimoji="0" lang="en-GB" altLang="ja-JP">
              <a:solidFill>
                <a:srgbClr val="000000"/>
              </a:solidFill>
            </a:endParaRPr>
          </a:p>
        </p:txBody>
      </p:sp>
      <p:sp>
        <p:nvSpPr>
          <p:cNvPr id="6158" name="Text Box 14"/>
          <p:cNvSpPr txBox="1">
            <a:spLocks noChangeArrowheads="1"/>
          </p:cNvSpPr>
          <p:nvPr/>
        </p:nvSpPr>
        <p:spPr bwMode="auto">
          <a:xfrm>
            <a:off x="4140200" y="3933825"/>
            <a:ext cx="2300288" cy="1200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b="1">
                <a:solidFill>
                  <a:srgbClr val="0000FF"/>
                </a:solidFill>
              </a:rPr>
              <a:t>アスペクト比１以下の</a:t>
            </a:r>
            <a:br>
              <a:rPr lang="ja-JP" altLang="en-US" b="1"/>
            </a:br>
            <a:r>
              <a:rPr lang="ja-JP" altLang="en-US" b="1"/>
              <a:t>ライン＆スペース成形</a:t>
            </a:r>
          </a:p>
          <a:p>
            <a:pPr algn="ctr"/>
            <a:r>
              <a:rPr lang="ja-JP" altLang="en-US" b="1"/>
              <a:t>で</a:t>
            </a:r>
            <a:r>
              <a:rPr lang="en-US" altLang="ja-JP" b="1"/>
              <a:t>FEM</a:t>
            </a:r>
            <a:r>
              <a:rPr lang="ja-JP" altLang="en-US" b="1"/>
              <a:t>解析が実験と</a:t>
            </a:r>
          </a:p>
          <a:p>
            <a:pPr algn="ctr"/>
            <a:r>
              <a:rPr lang="ja-JP" altLang="en-US" b="1"/>
              <a:t>良好に一致した</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従来法の問題点，本研究の目的</a:t>
            </a:r>
            <a:endParaRPr lang="en-US" altLang="ja-JP"/>
          </a:p>
        </p:txBody>
      </p:sp>
      <p:sp>
        <p:nvSpPr>
          <p:cNvPr id="3" name="コンテンツ プレースホルダ 2"/>
          <p:cNvSpPr>
            <a:spLocks noGrp="1"/>
          </p:cNvSpPr>
          <p:nvPr>
            <p:ph idx="1"/>
          </p:nvPr>
        </p:nvSpPr>
        <p:spPr/>
        <p:txBody>
          <a:bodyPr/>
          <a:lstStyle/>
          <a:p>
            <a:pPr>
              <a:buFont typeface="Wingdings" pitchFamily="2" charset="2"/>
              <a:buNone/>
            </a:pPr>
            <a:r>
              <a:rPr lang="en-US" altLang="ja-JP"/>
              <a:t>【FEM</a:t>
            </a:r>
            <a:r>
              <a:rPr lang="ja-JP" altLang="en-US"/>
              <a:t>解析の問題点</a:t>
            </a:r>
            <a:r>
              <a:rPr lang="en-US" altLang="ja-JP"/>
              <a:t>】</a:t>
            </a:r>
          </a:p>
          <a:p>
            <a:r>
              <a:rPr lang="ja-JP" altLang="en-US"/>
              <a:t>製造の現場では</a:t>
            </a:r>
            <a:r>
              <a:rPr lang="ja-JP" altLang="en-US" b="1">
                <a:solidFill>
                  <a:srgbClr val="0000FF"/>
                </a:solidFill>
              </a:rPr>
              <a:t>より強烈な変形</a:t>
            </a:r>
            <a:br>
              <a:rPr lang="ja-JP" altLang="en-US" b="1" u="sng"/>
            </a:br>
            <a:r>
              <a:rPr lang="ja-JP" altLang="en-US"/>
              <a:t>による成形を行っている．</a:t>
            </a:r>
            <a:r>
              <a:rPr lang="ja-JP" altLang="en-US" sz="2800"/>
              <a:t>（アスペ</a:t>
            </a:r>
            <a:br>
              <a:rPr lang="ja-JP" altLang="en-US" sz="2800"/>
            </a:br>
            <a:r>
              <a:rPr lang="ja-JP" altLang="en-US" sz="2800"/>
              <a:t>クト比３程度は普通）</a:t>
            </a:r>
            <a:endParaRPr lang="en-US" altLang="ja-JP" sz="2800"/>
          </a:p>
          <a:p>
            <a:r>
              <a:rPr lang="ja-JP" altLang="en-US"/>
              <a:t>メッシュ固定の</a:t>
            </a:r>
            <a:r>
              <a:rPr lang="en-US" altLang="ja-JP"/>
              <a:t>FEM</a:t>
            </a:r>
            <a:r>
              <a:rPr lang="ja-JP" altLang="en-US"/>
              <a:t>では大変形の取扱いに限界がある．</a:t>
            </a:r>
            <a:r>
              <a:rPr lang="ja-JP" altLang="en-US" sz="2800"/>
              <a:t>（</a:t>
            </a:r>
            <a:r>
              <a:rPr lang="ja-JP" altLang="en-US" sz="2800" b="1">
                <a:solidFill>
                  <a:srgbClr val="0000FF"/>
                </a:solidFill>
              </a:rPr>
              <a:t>アダプティブメッシングは面倒なのでやりたくない</a:t>
            </a:r>
            <a:r>
              <a:rPr lang="ja-JP" altLang="en-US" sz="2800"/>
              <a:t>）</a:t>
            </a:r>
          </a:p>
          <a:p>
            <a:pPr>
              <a:buFont typeface="Wingdings" pitchFamily="2" charset="2"/>
              <a:buNone/>
            </a:pPr>
            <a:endParaRPr lang="ja-JP" altLang="en-US" sz="1000"/>
          </a:p>
          <a:p>
            <a:pPr>
              <a:buFont typeface="Wingdings" pitchFamily="2" charset="2"/>
              <a:buNone/>
            </a:pPr>
            <a:r>
              <a:rPr lang="en-US" altLang="ja-JP"/>
              <a:t>【</a:t>
            </a:r>
            <a:r>
              <a:rPr lang="ja-JP" altLang="en-US"/>
              <a:t>研究目的</a:t>
            </a:r>
            <a:r>
              <a:rPr lang="en-US" altLang="ja-JP"/>
              <a:t>】</a:t>
            </a:r>
          </a:p>
          <a:p>
            <a:pPr algn="ctr">
              <a:buFont typeface="Wingdings" pitchFamily="2" charset="2"/>
              <a:buNone/>
            </a:pPr>
            <a:r>
              <a:rPr lang="ja-JP" altLang="en-US">
                <a:solidFill>
                  <a:srgbClr val="FF0000"/>
                </a:solidFill>
              </a:rPr>
              <a:t>メッシュフリー法での粘弾性大変形解析</a:t>
            </a:r>
            <a:br>
              <a:rPr lang="ja-JP" altLang="en-US">
                <a:solidFill>
                  <a:srgbClr val="FF0000"/>
                </a:solidFill>
              </a:rPr>
            </a:br>
            <a:r>
              <a:rPr lang="ja-JP" altLang="en-US"/>
              <a:t>の定式化を試みる</a:t>
            </a:r>
          </a:p>
          <a:p>
            <a:pPr algn="ctr">
              <a:buFont typeface="Wingdings" pitchFamily="2" charset="2"/>
              <a:buNone/>
            </a:pPr>
            <a:r>
              <a:rPr lang="ja-JP" altLang="en-US" sz="2400">
                <a:solidFill>
                  <a:srgbClr val="0000FF"/>
                </a:solidFill>
              </a:rPr>
              <a:t>（将来的にインプリント・エンボス解析につなげる）</a:t>
            </a:r>
            <a:endParaRPr lang="ja-JP" altLang="en-US"/>
          </a:p>
        </p:txBody>
      </p:sp>
      <p:pic>
        <p:nvPicPr>
          <p:cNvPr id="7175" name="Picture 7"/>
          <p:cNvPicPr>
            <a:picLocks noChangeAspect="1" noChangeArrowheads="1"/>
          </p:cNvPicPr>
          <p:nvPr/>
        </p:nvPicPr>
        <p:blipFill>
          <a:blip r:embed="rId3">
            <a:extLst>
              <a:ext uri="{28A0092B-C50C-407E-A947-70E740481C1C}">
                <a14:useLocalDpi xmlns:a14="http://schemas.microsoft.com/office/drawing/2010/main" val="0"/>
              </a:ext>
            </a:extLst>
          </a:blip>
          <a:srcRect l="48975" t="43605" b="14536"/>
          <a:stretch>
            <a:fillRect/>
          </a:stretch>
        </p:blipFill>
        <p:spPr bwMode="auto">
          <a:xfrm>
            <a:off x="6300788" y="1089025"/>
            <a:ext cx="2478087"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定式化概要</a:t>
            </a:r>
          </a:p>
        </p:txBody>
      </p:sp>
      <p:sp>
        <p:nvSpPr>
          <p:cNvPr id="46083" name="Rectangle 3"/>
          <p:cNvSpPr>
            <a:spLocks noGrp="1" noChangeArrowheads="1"/>
          </p:cNvSpPr>
          <p:nvPr>
            <p:ph type="body" idx="1"/>
          </p:nvPr>
        </p:nvSpPr>
        <p:spPr/>
        <p:txBody>
          <a:bodyPr/>
          <a:lstStyle/>
          <a:p>
            <a:pPr marL="609600" indent="-609600"/>
            <a:r>
              <a:rPr lang="ja-JP" altLang="en-US" b="1" u="sng"/>
              <a:t>エレメントフリーガラーキン法</a:t>
            </a:r>
            <a:r>
              <a:rPr lang="ja-JP" altLang="en-US"/>
              <a:t>に基づく定式化</a:t>
            </a:r>
            <a:br>
              <a:rPr lang="ja-JP" altLang="en-US"/>
            </a:br>
            <a:r>
              <a:rPr lang="ja-JP" altLang="en-US"/>
              <a:t>を行う．</a:t>
            </a:r>
          </a:p>
          <a:p>
            <a:pPr marL="609600" indent="-609600">
              <a:buFont typeface="Wingdings" pitchFamily="2" charset="2"/>
              <a:buNone/>
            </a:pPr>
            <a:endParaRPr lang="ja-JP" altLang="en-US" sz="1000"/>
          </a:p>
          <a:p>
            <a:pPr marL="609600" indent="-609600">
              <a:buFont typeface="Wingdings" pitchFamily="2" charset="2"/>
              <a:buNone/>
            </a:pPr>
            <a:r>
              <a:rPr lang="en-US" altLang="ja-JP"/>
              <a:t>【</a:t>
            </a:r>
            <a:r>
              <a:rPr lang="ja-JP" altLang="en-US"/>
              <a:t>工夫のポイント</a:t>
            </a:r>
            <a:r>
              <a:rPr lang="en-US" altLang="ja-JP"/>
              <a:t>】</a:t>
            </a:r>
            <a:endParaRPr lang="ja-JP" altLang="en-US"/>
          </a:p>
          <a:p>
            <a:pPr marL="609600" indent="-609600">
              <a:buFont typeface="Wingdings" pitchFamily="2" charset="2"/>
              <a:buNone/>
            </a:pPr>
            <a:r>
              <a:rPr lang="ja-JP" altLang="en-US"/>
              <a:t>　１．</a:t>
            </a:r>
            <a:r>
              <a:rPr lang="ja-JP" altLang="en-US">
                <a:solidFill>
                  <a:srgbClr val="FF0000"/>
                </a:solidFill>
              </a:rPr>
              <a:t>粘弾性体</a:t>
            </a:r>
            <a:r>
              <a:rPr lang="ja-JP" altLang="en-US"/>
              <a:t>の準静的解析</a:t>
            </a:r>
          </a:p>
          <a:p>
            <a:pPr marL="609600" indent="-609600">
              <a:buFont typeface="Wingdings" pitchFamily="2" charset="2"/>
              <a:buNone/>
            </a:pPr>
            <a:r>
              <a:rPr lang="ja-JP" altLang="en-US"/>
              <a:t>　２．</a:t>
            </a:r>
            <a:r>
              <a:rPr lang="ja-JP" altLang="en-US">
                <a:solidFill>
                  <a:srgbClr val="FF0000"/>
                </a:solidFill>
              </a:rPr>
              <a:t>準陰的</a:t>
            </a:r>
            <a:r>
              <a:rPr lang="ja-JP" altLang="en-US"/>
              <a:t>解法</a:t>
            </a:r>
          </a:p>
          <a:p>
            <a:pPr marL="609600" indent="-609600">
              <a:buFont typeface="Wingdings" pitchFamily="2" charset="2"/>
              <a:buNone/>
            </a:pPr>
            <a:r>
              <a:rPr lang="ja-JP" altLang="en-US"/>
              <a:t>　３．</a:t>
            </a:r>
            <a:r>
              <a:rPr lang="ja-JP" altLang="en-US">
                <a:solidFill>
                  <a:srgbClr val="FF0000"/>
                </a:solidFill>
              </a:rPr>
              <a:t>バックグラウンドセルを用いない</a:t>
            </a:r>
            <a:br>
              <a:rPr lang="ja-JP" altLang="en-US" b="1" u="sng"/>
            </a:br>
            <a:r>
              <a:rPr lang="ja-JP" altLang="en-US"/>
              <a:t>　　</a:t>
            </a:r>
            <a:r>
              <a:rPr lang="ja-JP" altLang="en-US" b="1"/>
              <a:t>移動する</a:t>
            </a:r>
            <a:r>
              <a:rPr lang="ja-JP" altLang="en-US"/>
              <a:t>積分点による積分</a:t>
            </a:r>
          </a:p>
          <a:p>
            <a:pPr marL="609600" indent="-609600">
              <a:buFont typeface="Wingdings" pitchFamily="2" charset="2"/>
              <a:buNone/>
            </a:pPr>
            <a:r>
              <a:rPr lang="ja-JP" altLang="en-US"/>
              <a:t>　４．</a:t>
            </a:r>
            <a:r>
              <a:rPr lang="ja-JP" altLang="en-US">
                <a:solidFill>
                  <a:srgbClr val="FF0000"/>
                </a:solidFill>
              </a:rPr>
              <a:t>ロバストな</a:t>
            </a:r>
            <a:r>
              <a:rPr lang="en-US" altLang="ja-JP">
                <a:solidFill>
                  <a:srgbClr val="FF0000"/>
                </a:solidFill>
              </a:rPr>
              <a:t>MLS</a:t>
            </a:r>
            <a:r>
              <a:rPr lang="ja-JP" altLang="en-US"/>
              <a:t>（移動最小二乗）近似</a:t>
            </a:r>
          </a:p>
          <a:p>
            <a:pPr marL="609600" indent="-609600"/>
            <a:endParaRPr lang="ja-JP" altLang="en-US" sz="1000"/>
          </a:p>
          <a:p>
            <a:pPr marL="609600" indent="-609600" algn="ctr">
              <a:buFont typeface="Wingdings" pitchFamily="2" charset="2"/>
              <a:buNone/>
            </a:pPr>
            <a:r>
              <a:rPr lang="ja-JP" altLang="en-US">
                <a:solidFill>
                  <a:srgbClr val="0000FF"/>
                </a:solidFill>
              </a:rPr>
              <a:t>（注）定式化が一部，予稿と異なっております．</a:t>
            </a:r>
            <a:endParaRPr lang="ja-JP"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１．粘弾性体モデル</a:t>
            </a:r>
          </a:p>
        </p:txBody>
      </p:sp>
      <p:sp>
        <p:nvSpPr>
          <p:cNvPr id="47107" name="Rectangle 3"/>
          <p:cNvSpPr>
            <a:spLocks noGrp="1" noChangeArrowheads="1"/>
          </p:cNvSpPr>
          <p:nvPr>
            <p:ph type="body" idx="1"/>
          </p:nvPr>
        </p:nvSpPr>
        <p:spPr>
          <a:xfrm>
            <a:off x="215900" y="623888"/>
            <a:ext cx="8928100" cy="644525"/>
          </a:xfrm>
        </p:spPr>
        <p:txBody>
          <a:bodyPr/>
          <a:lstStyle/>
          <a:p>
            <a:r>
              <a:rPr lang="ja-JP" altLang="en-US"/>
              <a:t>標準固体モデル</a:t>
            </a:r>
            <a:r>
              <a:rPr lang="ja-JP" altLang="en-US" sz="2800"/>
              <a:t>（最も単純な一般化</a:t>
            </a:r>
            <a:r>
              <a:rPr lang="en-US" altLang="ja-JP" sz="2800"/>
              <a:t>Maxwell</a:t>
            </a:r>
            <a:r>
              <a:rPr lang="ja-JP" altLang="en-US" sz="2800"/>
              <a:t>モデル）</a:t>
            </a:r>
            <a:br>
              <a:rPr lang="ja-JP" altLang="en-US" sz="2800"/>
            </a:br>
            <a:endParaRPr lang="ja-JP" altLang="en-US" sz="2800"/>
          </a:p>
        </p:txBody>
      </p:sp>
      <p:pic>
        <p:nvPicPr>
          <p:cNvPr id="47110" name="Picture 6" descr="Standard_Solid"/>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8275" y="4879975"/>
            <a:ext cx="6086475" cy="457200"/>
          </a:xfrm>
          <a:prstGeom prst="rect">
            <a:avLst/>
          </a:prstGeom>
          <a:noFill/>
          <a:extLst>
            <a:ext uri="{909E8E84-426E-40DD-AFC4-6F175D3DCCD1}">
              <a14:hiddenFill xmlns:a14="http://schemas.microsoft.com/office/drawing/2010/main">
                <a:solidFill>
                  <a:srgbClr val="FFFFFF"/>
                </a:solidFill>
              </a14:hiddenFill>
            </a:ext>
          </a:extLst>
        </p:spPr>
      </p:pic>
      <p:sp>
        <p:nvSpPr>
          <p:cNvPr id="47111" name="Text Box 7"/>
          <p:cNvSpPr txBox="1">
            <a:spLocks noChangeArrowheads="1"/>
          </p:cNvSpPr>
          <p:nvPr/>
        </p:nvSpPr>
        <p:spPr bwMode="auto">
          <a:xfrm>
            <a:off x="611188" y="5416550"/>
            <a:ext cx="7885112" cy="72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20000"/>
              </a:spcBef>
              <a:buFont typeface="Wingdings" pitchFamily="2" charset="2"/>
              <a:buNone/>
            </a:pPr>
            <a:r>
              <a:rPr lang="en-US" altLang="ja-JP" sz="2000"/>
              <a:t>[T]:Cauchy</a:t>
            </a:r>
            <a:r>
              <a:rPr lang="ja-JP" altLang="en-US" sz="2000"/>
              <a:t>応力，</a:t>
            </a:r>
            <a:r>
              <a:rPr lang="en-US" altLang="ja-JP" sz="2000"/>
              <a:t>[E</a:t>
            </a:r>
            <a:r>
              <a:rPr lang="en-US" altLang="ja-JP" sz="2000" baseline="30000"/>
              <a:t>vol</a:t>
            </a:r>
            <a:r>
              <a:rPr lang="en-US" altLang="ja-JP" sz="2000"/>
              <a:t>]</a:t>
            </a:r>
            <a:r>
              <a:rPr lang="ja-JP" altLang="en-US" sz="2000"/>
              <a:t>：体積歪み，</a:t>
            </a:r>
            <a:r>
              <a:rPr lang="en-US" altLang="ja-JP" sz="2000"/>
              <a:t>[E’]</a:t>
            </a:r>
            <a:r>
              <a:rPr lang="ja-JP" altLang="en-US" sz="2000"/>
              <a:t>：偏差歪み，</a:t>
            </a:r>
            <a:r>
              <a:rPr lang="en-US" altLang="ja-JP" sz="2000"/>
              <a:t>[E</a:t>
            </a:r>
            <a:r>
              <a:rPr lang="en-US" altLang="ja-JP" sz="2000" baseline="30000"/>
              <a:t>v</a:t>
            </a:r>
            <a:r>
              <a:rPr lang="en-US" altLang="ja-JP" sz="2000"/>
              <a:t>’]</a:t>
            </a:r>
            <a:r>
              <a:rPr lang="ja-JP" altLang="en-US" sz="2000"/>
              <a:t>：偏差粘性歪み</a:t>
            </a:r>
          </a:p>
          <a:p>
            <a:pPr eaLnBrk="0" hangingPunct="0">
              <a:spcBef>
                <a:spcPct val="20000"/>
              </a:spcBef>
              <a:buFont typeface="Wingdings" pitchFamily="2" charset="2"/>
              <a:buNone/>
            </a:pPr>
            <a:r>
              <a:rPr lang="ja-JP" altLang="en-US"/>
              <a:t>（</a:t>
            </a:r>
            <a:r>
              <a:rPr lang="en-US" altLang="ja-JP"/>
              <a:t>[E</a:t>
            </a:r>
            <a:r>
              <a:rPr lang="en-US" altLang="ja-JP" baseline="30000"/>
              <a:t>v</a:t>
            </a:r>
            <a:r>
              <a:rPr lang="en-US" altLang="ja-JP"/>
              <a:t>’]</a:t>
            </a:r>
            <a:r>
              <a:rPr lang="ja-JP" altLang="en-US"/>
              <a:t>の時間発展式は省略）</a:t>
            </a:r>
            <a:endParaRPr lang="ja-JP" altLang="en-US" sz="2000"/>
          </a:p>
        </p:txBody>
      </p:sp>
      <p:grpSp>
        <p:nvGrpSpPr>
          <p:cNvPr id="47185" name="Group 81"/>
          <p:cNvGrpSpPr>
            <a:grpSpLocks/>
          </p:cNvGrpSpPr>
          <p:nvPr/>
        </p:nvGrpSpPr>
        <p:grpSpPr bwMode="auto">
          <a:xfrm>
            <a:off x="804863" y="1506538"/>
            <a:ext cx="2903537" cy="2209800"/>
            <a:chOff x="1723" y="663"/>
            <a:chExt cx="1829" cy="1392"/>
          </a:xfrm>
        </p:grpSpPr>
        <p:sp>
          <p:nvSpPr>
            <p:cNvPr id="47116" name="Text Box 8"/>
            <p:cNvSpPr txBox="1">
              <a:spLocks noChangeArrowheads="1"/>
            </p:cNvSpPr>
            <p:nvPr/>
          </p:nvSpPr>
          <p:spPr bwMode="auto">
            <a:xfrm>
              <a:off x="2932" y="1684"/>
              <a:ext cx="311"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marL="341313" indent="-341313" defTabSz="457200" eaLnBrk="0" hangingPunc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kumimoji="1">
                  <a:solidFill>
                    <a:schemeClr val="tx1"/>
                  </a:solidFill>
                  <a:latin typeface="Arial" charset="0"/>
                  <a:ea typeface="MS PGothic" pitchFamily="50" charset="-128"/>
                </a:defRPr>
              </a:lvl1pPr>
              <a:lvl2pPr marL="742950" indent="-285750" defTabSz="457200" eaLnBrk="0" hangingPunc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kumimoji="1">
                  <a:solidFill>
                    <a:schemeClr val="tx1"/>
                  </a:solidFill>
                  <a:latin typeface="Arial" charset="0"/>
                  <a:ea typeface="MS PGothic" pitchFamily="50" charset="-128"/>
                </a:defRPr>
              </a:lvl2pPr>
              <a:lvl3pPr marL="1143000" indent="-228600" defTabSz="457200" eaLnBrk="0" hangingPunc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kumimoji="1">
                  <a:solidFill>
                    <a:schemeClr val="tx1"/>
                  </a:solidFill>
                  <a:latin typeface="Arial" charset="0"/>
                  <a:ea typeface="MS PGothic" pitchFamily="50" charset="-128"/>
                </a:defRPr>
              </a:lvl3pPr>
              <a:lvl4pPr marL="1600200" indent="-228600" defTabSz="457200" eaLnBrk="0" hangingPunc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kumimoji="1">
                  <a:solidFill>
                    <a:schemeClr val="tx1"/>
                  </a:solidFill>
                  <a:latin typeface="Arial" charset="0"/>
                  <a:ea typeface="MS PGothic" pitchFamily="50" charset="-128"/>
                </a:defRPr>
              </a:lvl4pPr>
              <a:lvl5pPr marL="2057400" indent="-228600" defTabSz="457200" eaLnBrk="0" hangingPunc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kumimoji="1">
                  <a:solidFill>
                    <a:schemeClr val="tx1"/>
                  </a:solidFill>
                  <a:latin typeface="Arial" charset="0"/>
                  <a:ea typeface="MS PGothic" pitchFamily="50" charset="-128"/>
                </a:defRPr>
              </a:lvl5pPr>
              <a:lvl6pPr marL="2514600" indent="-228600" defTabSz="457200" eaLnBrk="0" fontAlgn="base" hangingPunct="0">
                <a:spcBef>
                  <a:spcPct val="0"/>
                </a:spcBef>
                <a:spcAft>
                  <a:spcPct val="0"/>
                </a:spcAft>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kumimoji="1">
                  <a:solidFill>
                    <a:schemeClr val="tx1"/>
                  </a:solidFill>
                  <a:latin typeface="Arial" charset="0"/>
                  <a:ea typeface="MS PGothic" pitchFamily="50" charset="-128"/>
                </a:defRPr>
              </a:lvl6pPr>
              <a:lvl7pPr marL="2971800" indent="-228600" defTabSz="457200" eaLnBrk="0" fontAlgn="base" hangingPunct="0">
                <a:spcBef>
                  <a:spcPct val="0"/>
                </a:spcBef>
                <a:spcAft>
                  <a:spcPct val="0"/>
                </a:spcAft>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kumimoji="1">
                  <a:solidFill>
                    <a:schemeClr val="tx1"/>
                  </a:solidFill>
                  <a:latin typeface="Arial" charset="0"/>
                  <a:ea typeface="MS PGothic" pitchFamily="50" charset="-128"/>
                </a:defRPr>
              </a:lvl7pPr>
              <a:lvl8pPr marL="3429000" indent="-228600" defTabSz="457200" eaLnBrk="0" fontAlgn="base" hangingPunct="0">
                <a:spcBef>
                  <a:spcPct val="0"/>
                </a:spcBef>
                <a:spcAft>
                  <a:spcPct val="0"/>
                </a:spcAft>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kumimoji="1">
                  <a:solidFill>
                    <a:schemeClr val="tx1"/>
                  </a:solidFill>
                  <a:latin typeface="Arial" charset="0"/>
                  <a:ea typeface="MS PGothic" pitchFamily="50" charset="-128"/>
                </a:defRPr>
              </a:lvl8pPr>
              <a:lvl9pPr marL="3886200" indent="-228600" defTabSz="457200" eaLnBrk="0" fontAlgn="base" hangingPunct="0">
                <a:spcBef>
                  <a:spcPct val="0"/>
                </a:spcBef>
                <a:spcAft>
                  <a:spcPct val="0"/>
                </a:spcAft>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kumimoji="1">
                  <a:solidFill>
                    <a:schemeClr val="tx1"/>
                  </a:solidFill>
                  <a:latin typeface="Arial" charset="0"/>
                  <a:ea typeface="MS PGothic" pitchFamily="50" charset="-128"/>
                </a:defRPr>
              </a:lvl9pPr>
            </a:lstStyle>
            <a:p>
              <a:pPr algn="ctr" eaLnBrk="1" hangingPunct="1">
                <a:lnSpc>
                  <a:spcPct val="102000"/>
                </a:lnSpc>
                <a:spcBef>
                  <a:spcPts val="800"/>
                </a:spcBef>
                <a:buClr>
                  <a:srgbClr val="000000"/>
                </a:buClr>
                <a:buSzPct val="100000"/>
                <a:buFont typeface="Arial" charset="0"/>
                <a:buNone/>
              </a:pPr>
              <a:r>
                <a:rPr kumimoji="0" lang="ja-JP" altLang="en-GB" sz="3200">
                  <a:solidFill>
                    <a:srgbClr val="000000"/>
                  </a:solidFill>
                  <a:latin typeface="Symbol" pitchFamily="18" charset="2"/>
                </a:rPr>
                <a:t></a:t>
              </a:r>
              <a:r>
                <a:rPr kumimoji="0" lang="en-GB" altLang="ja-JP" sz="2800" baseline="-10000">
                  <a:solidFill>
                    <a:srgbClr val="000000"/>
                  </a:solidFill>
                </a:rPr>
                <a:t>1</a:t>
              </a:r>
            </a:p>
          </p:txBody>
        </p:sp>
        <p:sp>
          <p:nvSpPr>
            <p:cNvPr id="47118" name="Line 10"/>
            <p:cNvSpPr>
              <a:spLocks noChangeShapeType="1"/>
            </p:cNvSpPr>
            <p:nvPr/>
          </p:nvSpPr>
          <p:spPr bwMode="auto">
            <a:xfrm rot="5400000">
              <a:off x="3453" y="1291"/>
              <a:ext cx="1" cy="196"/>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47119" name="Line 11"/>
            <p:cNvSpPr>
              <a:spLocks noChangeShapeType="1"/>
            </p:cNvSpPr>
            <p:nvPr/>
          </p:nvSpPr>
          <p:spPr bwMode="auto">
            <a:xfrm rot="16200000" flipH="1">
              <a:off x="3085" y="1386"/>
              <a:ext cx="539" cy="2"/>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47120" name="Group 12"/>
            <p:cNvGrpSpPr>
              <a:grpSpLocks/>
            </p:cNvGrpSpPr>
            <p:nvPr/>
          </p:nvGrpSpPr>
          <p:grpSpPr bwMode="auto">
            <a:xfrm rot="5400000">
              <a:off x="2506" y="402"/>
              <a:ext cx="265" cy="1423"/>
              <a:chOff x="622" y="819"/>
              <a:chExt cx="265" cy="1423"/>
            </a:xfrm>
          </p:grpSpPr>
          <p:sp>
            <p:nvSpPr>
              <p:cNvPr id="47121" name="Line 13"/>
              <p:cNvSpPr>
                <a:spLocks noChangeShapeType="1"/>
              </p:cNvSpPr>
              <p:nvPr/>
            </p:nvSpPr>
            <p:spPr bwMode="auto">
              <a:xfrm flipH="1">
                <a:off x="754" y="819"/>
                <a:ext cx="7" cy="347"/>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47122" name="Line 14"/>
              <p:cNvSpPr>
                <a:spLocks noChangeShapeType="1"/>
              </p:cNvSpPr>
              <p:nvPr/>
            </p:nvSpPr>
            <p:spPr bwMode="auto">
              <a:xfrm>
                <a:off x="755" y="1165"/>
                <a:ext cx="132" cy="49"/>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47123" name="Line 15"/>
              <p:cNvSpPr>
                <a:spLocks noChangeShapeType="1"/>
              </p:cNvSpPr>
              <p:nvPr/>
            </p:nvSpPr>
            <p:spPr bwMode="auto">
              <a:xfrm flipH="1">
                <a:off x="621" y="1214"/>
                <a:ext cx="268" cy="49"/>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47124" name="Line 16"/>
              <p:cNvSpPr>
                <a:spLocks noChangeShapeType="1"/>
              </p:cNvSpPr>
              <p:nvPr/>
            </p:nvSpPr>
            <p:spPr bwMode="auto">
              <a:xfrm>
                <a:off x="622" y="1263"/>
                <a:ext cx="266" cy="48"/>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47125" name="Line 17"/>
              <p:cNvSpPr>
                <a:spLocks noChangeShapeType="1"/>
              </p:cNvSpPr>
              <p:nvPr/>
            </p:nvSpPr>
            <p:spPr bwMode="auto">
              <a:xfrm flipH="1">
                <a:off x="621" y="1312"/>
                <a:ext cx="268" cy="49"/>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47126" name="Line 18"/>
              <p:cNvSpPr>
                <a:spLocks noChangeShapeType="1"/>
              </p:cNvSpPr>
              <p:nvPr/>
            </p:nvSpPr>
            <p:spPr bwMode="auto">
              <a:xfrm>
                <a:off x="622" y="1361"/>
                <a:ext cx="266" cy="49"/>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47127" name="Line 19"/>
              <p:cNvSpPr>
                <a:spLocks noChangeShapeType="1"/>
              </p:cNvSpPr>
              <p:nvPr/>
            </p:nvSpPr>
            <p:spPr bwMode="auto">
              <a:xfrm flipH="1">
                <a:off x="621" y="1410"/>
                <a:ext cx="268" cy="48"/>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47128" name="Line 20"/>
              <p:cNvSpPr>
                <a:spLocks noChangeShapeType="1"/>
              </p:cNvSpPr>
              <p:nvPr/>
            </p:nvSpPr>
            <p:spPr bwMode="auto">
              <a:xfrm>
                <a:off x="622" y="1459"/>
                <a:ext cx="266" cy="49"/>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47129" name="Line 21"/>
              <p:cNvSpPr>
                <a:spLocks noChangeShapeType="1"/>
              </p:cNvSpPr>
              <p:nvPr/>
            </p:nvSpPr>
            <p:spPr bwMode="auto">
              <a:xfrm flipH="1">
                <a:off x="621" y="1508"/>
                <a:ext cx="268" cy="49"/>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47130" name="Line 22"/>
              <p:cNvSpPr>
                <a:spLocks noChangeShapeType="1"/>
              </p:cNvSpPr>
              <p:nvPr/>
            </p:nvSpPr>
            <p:spPr bwMode="auto">
              <a:xfrm>
                <a:off x="622" y="1557"/>
                <a:ext cx="266" cy="49"/>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47131" name="Line 23"/>
              <p:cNvSpPr>
                <a:spLocks noChangeShapeType="1"/>
              </p:cNvSpPr>
              <p:nvPr/>
            </p:nvSpPr>
            <p:spPr bwMode="auto">
              <a:xfrm flipH="1">
                <a:off x="621" y="1607"/>
                <a:ext cx="268" cy="48"/>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47132" name="Line 24"/>
              <p:cNvSpPr>
                <a:spLocks noChangeShapeType="1"/>
              </p:cNvSpPr>
              <p:nvPr/>
            </p:nvSpPr>
            <p:spPr bwMode="auto">
              <a:xfrm>
                <a:off x="622" y="1655"/>
                <a:ext cx="266" cy="49"/>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47133" name="Line 25"/>
              <p:cNvSpPr>
                <a:spLocks noChangeShapeType="1"/>
              </p:cNvSpPr>
              <p:nvPr/>
            </p:nvSpPr>
            <p:spPr bwMode="auto">
              <a:xfrm flipH="1">
                <a:off x="621" y="1704"/>
                <a:ext cx="268" cy="49"/>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47134" name="Line 26"/>
              <p:cNvSpPr>
                <a:spLocks noChangeShapeType="1"/>
              </p:cNvSpPr>
              <p:nvPr/>
            </p:nvSpPr>
            <p:spPr bwMode="auto">
              <a:xfrm>
                <a:off x="622" y="1753"/>
                <a:ext cx="133" cy="48"/>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47135" name="Line 27"/>
              <p:cNvSpPr>
                <a:spLocks noChangeShapeType="1"/>
              </p:cNvSpPr>
              <p:nvPr/>
            </p:nvSpPr>
            <p:spPr bwMode="auto">
              <a:xfrm>
                <a:off x="755" y="1802"/>
                <a:ext cx="1" cy="441"/>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47136" name="Line 28"/>
            <p:cNvSpPr>
              <a:spLocks noChangeShapeType="1"/>
            </p:cNvSpPr>
            <p:nvPr/>
          </p:nvSpPr>
          <p:spPr bwMode="auto">
            <a:xfrm rot="5400000">
              <a:off x="1672" y="1372"/>
              <a:ext cx="516" cy="5"/>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47137" name="Line 29"/>
            <p:cNvSpPr>
              <a:spLocks noChangeShapeType="1"/>
            </p:cNvSpPr>
            <p:nvPr/>
          </p:nvSpPr>
          <p:spPr bwMode="auto">
            <a:xfrm rot="5400000">
              <a:off x="1820" y="1269"/>
              <a:ext cx="1" cy="196"/>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47138" name="Group 30"/>
            <p:cNvGrpSpPr>
              <a:grpSpLocks/>
            </p:cNvGrpSpPr>
            <p:nvPr/>
          </p:nvGrpSpPr>
          <p:grpSpPr bwMode="auto">
            <a:xfrm rot="5400000">
              <a:off x="2485" y="920"/>
              <a:ext cx="319" cy="1436"/>
              <a:chOff x="1121" y="819"/>
              <a:chExt cx="319" cy="1436"/>
            </a:xfrm>
          </p:grpSpPr>
          <p:sp>
            <p:nvSpPr>
              <p:cNvPr id="47139" name="Line 31"/>
              <p:cNvSpPr>
                <a:spLocks noChangeShapeType="1"/>
              </p:cNvSpPr>
              <p:nvPr/>
            </p:nvSpPr>
            <p:spPr bwMode="auto">
              <a:xfrm flipH="1" flipV="1">
                <a:off x="1280" y="2019"/>
                <a:ext cx="7" cy="238"/>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47140" name="Rectangle 32"/>
              <p:cNvSpPr>
                <a:spLocks noChangeArrowheads="1"/>
              </p:cNvSpPr>
              <p:nvPr/>
            </p:nvSpPr>
            <p:spPr bwMode="auto">
              <a:xfrm>
                <a:off x="1140" y="1027"/>
                <a:ext cx="294" cy="266"/>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endParaRPr lang="ja-JP" altLang="en-US"/>
              </a:p>
            </p:txBody>
          </p:sp>
          <p:sp>
            <p:nvSpPr>
              <p:cNvPr id="47141" name="Line 33"/>
              <p:cNvSpPr>
                <a:spLocks noChangeShapeType="1"/>
              </p:cNvSpPr>
              <p:nvPr/>
            </p:nvSpPr>
            <p:spPr bwMode="auto">
              <a:xfrm flipH="1">
                <a:off x="1120" y="1292"/>
                <a:ext cx="167" cy="7"/>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47142" name="Line 34"/>
              <p:cNvSpPr>
                <a:spLocks noChangeShapeType="1"/>
              </p:cNvSpPr>
              <p:nvPr/>
            </p:nvSpPr>
            <p:spPr bwMode="auto">
              <a:xfrm flipV="1">
                <a:off x="1140" y="1026"/>
                <a:ext cx="1" cy="268"/>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47143" name="Line 35"/>
              <p:cNvSpPr>
                <a:spLocks noChangeShapeType="1"/>
              </p:cNvSpPr>
              <p:nvPr/>
            </p:nvSpPr>
            <p:spPr bwMode="auto">
              <a:xfrm>
                <a:off x="1281" y="1299"/>
                <a:ext cx="160" cy="1"/>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47144" name="Line 36"/>
              <p:cNvSpPr>
                <a:spLocks noChangeShapeType="1"/>
              </p:cNvSpPr>
              <p:nvPr/>
            </p:nvSpPr>
            <p:spPr bwMode="auto">
              <a:xfrm flipV="1">
                <a:off x="1433" y="1026"/>
                <a:ext cx="1" cy="268"/>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47145" name="Line 37"/>
              <p:cNvSpPr>
                <a:spLocks noChangeShapeType="1"/>
              </p:cNvSpPr>
              <p:nvPr/>
            </p:nvSpPr>
            <p:spPr bwMode="auto">
              <a:xfrm>
                <a:off x="1189" y="1203"/>
                <a:ext cx="195" cy="1"/>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47146" name="Line 38"/>
              <p:cNvSpPr>
                <a:spLocks noChangeShapeType="1"/>
              </p:cNvSpPr>
              <p:nvPr/>
            </p:nvSpPr>
            <p:spPr bwMode="auto">
              <a:xfrm flipH="1" flipV="1">
                <a:off x="1280" y="818"/>
                <a:ext cx="7" cy="386"/>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47147" name="Line 39"/>
              <p:cNvSpPr>
                <a:spLocks noChangeShapeType="1"/>
              </p:cNvSpPr>
              <p:nvPr/>
            </p:nvSpPr>
            <p:spPr bwMode="auto">
              <a:xfrm>
                <a:off x="1281" y="1299"/>
                <a:ext cx="1" cy="280"/>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47148" name="Line 40"/>
              <p:cNvSpPr>
                <a:spLocks noChangeShapeType="1"/>
              </p:cNvSpPr>
              <p:nvPr/>
            </p:nvSpPr>
            <p:spPr bwMode="auto">
              <a:xfrm>
                <a:off x="1286" y="1553"/>
                <a:ext cx="147" cy="44"/>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47149" name="Line 41"/>
              <p:cNvSpPr>
                <a:spLocks noChangeShapeType="1"/>
              </p:cNvSpPr>
              <p:nvPr/>
            </p:nvSpPr>
            <p:spPr bwMode="auto">
              <a:xfrm flipH="1">
                <a:off x="1138" y="1598"/>
                <a:ext cx="296" cy="44"/>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47150" name="Line 42"/>
              <p:cNvSpPr>
                <a:spLocks noChangeShapeType="1"/>
              </p:cNvSpPr>
              <p:nvPr/>
            </p:nvSpPr>
            <p:spPr bwMode="auto">
              <a:xfrm>
                <a:off x="1139" y="1643"/>
                <a:ext cx="294" cy="44"/>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47151" name="Line 43"/>
              <p:cNvSpPr>
                <a:spLocks noChangeShapeType="1"/>
              </p:cNvSpPr>
              <p:nvPr/>
            </p:nvSpPr>
            <p:spPr bwMode="auto">
              <a:xfrm flipH="1">
                <a:off x="1138" y="1686"/>
                <a:ext cx="296" cy="44"/>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47152" name="Line 44"/>
              <p:cNvSpPr>
                <a:spLocks noChangeShapeType="1"/>
              </p:cNvSpPr>
              <p:nvPr/>
            </p:nvSpPr>
            <p:spPr bwMode="auto">
              <a:xfrm>
                <a:off x="1139" y="1731"/>
                <a:ext cx="294" cy="44"/>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47153" name="Line 45"/>
              <p:cNvSpPr>
                <a:spLocks noChangeShapeType="1"/>
              </p:cNvSpPr>
              <p:nvPr/>
            </p:nvSpPr>
            <p:spPr bwMode="auto">
              <a:xfrm flipH="1">
                <a:off x="1138" y="1775"/>
                <a:ext cx="296" cy="44"/>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47154" name="Line 46"/>
              <p:cNvSpPr>
                <a:spLocks noChangeShapeType="1"/>
              </p:cNvSpPr>
              <p:nvPr/>
            </p:nvSpPr>
            <p:spPr bwMode="auto">
              <a:xfrm>
                <a:off x="1139" y="1820"/>
                <a:ext cx="294" cy="44"/>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47155" name="Line 47"/>
              <p:cNvSpPr>
                <a:spLocks noChangeShapeType="1"/>
              </p:cNvSpPr>
              <p:nvPr/>
            </p:nvSpPr>
            <p:spPr bwMode="auto">
              <a:xfrm flipH="1">
                <a:off x="1138" y="1863"/>
                <a:ext cx="296" cy="44"/>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47156" name="Line 48"/>
              <p:cNvSpPr>
                <a:spLocks noChangeShapeType="1"/>
              </p:cNvSpPr>
              <p:nvPr/>
            </p:nvSpPr>
            <p:spPr bwMode="auto">
              <a:xfrm>
                <a:off x="1139" y="1908"/>
                <a:ext cx="294" cy="44"/>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47157" name="Line 49"/>
              <p:cNvSpPr>
                <a:spLocks noChangeShapeType="1"/>
              </p:cNvSpPr>
              <p:nvPr/>
            </p:nvSpPr>
            <p:spPr bwMode="auto">
              <a:xfrm flipH="1">
                <a:off x="1138" y="1953"/>
                <a:ext cx="296" cy="44"/>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47158" name="Line 50"/>
              <p:cNvSpPr>
                <a:spLocks noChangeShapeType="1"/>
              </p:cNvSpPr>
              <p:nvPr/>
            </p:nvSpPr>
            <p:spPr bwMode="auto">
              <a:xfrm>
                <a:off x="1139" y="1996"/>
                <a:ext cx="147" cy="44"/>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47160" name="Text Box 52"/>
            <p:cNvSpPr txBox="1">
              <a:spLocks noChangeArrowheads="1"/>
            </p:cNvSpPr>
            <p:nvPr/>
          </p:nvSpPr>
          <p:spPr bwMode="auto">
            <a:xfrm>
              <a:off x="1800" y="1739"/>
              <a:ext cx="1080"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marL="341313" indent="-341313" defTabSz="457200" eaLnBrk="0" hangingPunc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kumimoji="1">
                  <a:solidFill>
                    <a:schemeClr val="tx1"/>
                  </a:solidFill>
                  <a:latin typeface="Arial" charset="0"/>
                  <a:ea typeface="MS PGothic" pitchFamily="50" charset="-128"/>
                </a:defRPr>
              </a:lvl1pPr>
              <a:lvl2pPr marL="742950" indent="-285750" defTabSz="457200" eaLnBrk="0" hangingPunc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kumimoji="1">
                  <a:solidFill>
                    <a:schemeClr val="tx1"/>
                  </a:solidFill>
                  <a:latin typeface="Arial" charset="0"/>
                  <a:ea typeface="MS PGothic" pitchFamily="50" charset="-128"/>
                </a:defRPr>
              </a:lvl2pPr>
              <a:lvl3pPr marL="1143000" indent="-228600" defTabSz="457200" eaLnBrk="0" hangingPunc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kumimoji="1">
                  <a:solidFill>
                    <a:schemeClr val="tx1"/>
                  </a:solidFill>
                  <a:latin typeface="Arial" charset="0"/>
                  <a:ea typeface="MS PGothic" pitchFamily="50" charset="-128"/>
                </a:defRPr>
              </a:lvl3pPr>
              <a:lvl4pPr marL="1600200" indent="-228600" defTabSz="457200" eaLnBrk="0" hangingPunc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kumimoji="1">
                  <a:solidFill>
                    <a:schemeClr val="tx1"/>
                  </a:solidFill>
                  <a:latin typeface="Arial" charset="0"/>
                  <a:ea typeface="MS PGothic" pitchFamily="50" charset="-128"/>
                </a:defRPr>
              </a:lvl4pPr>
              <a:lvl5pPr marL="2057400" indent="-228600" defTabSz="457200" eaLnBrk="0" hangingPunc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kumimoji="1">
                  <a:solidFill>
                    <a:schemeClr val="tx1"/>
                  </a:solidFill>
                  <a:latin typeface="Arial" charset="0"/>
                  <a:ea typeface="MS PGothic" pitchFamily="50" charset="-128"/>
                </a:defRPr>
              </a:lvl5pPr>
              <a:lvl6pPr marL="2514600" indent="-228600" defTabSz="457200" eaLnBrk="0" fontAlgn="base" hangingPunct="0">
                <a:spcBef>
                  <a:spcPct val="0"/>
                </a:spcBef>
                <a:spcAft>
                  <a:spcPct val="0"/>
                </a:spcAft>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kumimoji="1">
                  <a:solidFill>
                    <a:schemeClr val="tx1"/>
                  </a:solidFill>
                  <a:latin typeface="Arial" charset="0"/>
                  <a:ea typeface="MS PGothic" pitchFamily="50" charset="-128"/>
                </a:defRPr>
              </a:lvl6pPr>
              <a:lvl7pPr marL="2971800" indent="-228600" defTabSz="457200" eaLnBrk="0" fontAlgn="base" hangingPunct="0">
                <a:spcBef>
                  <a:spcPct val="0"/>
                </a:spcBef>
                <a:spcAft>
                  <a:spcPct val="0"/>
                </a:spcAft>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kumimoji="1">
                  <a:solidFill>
                    <a:schemeClr val="tx1"/>
                  </a:solidFill>
                  <a:latin typeface="Arial" charset="0"/>
                  <a:ea typeface="MS PGothic" pitchFamily="50" charset="-128"/>
                </a:defRPr>
              </a:lvl7pPr>
              <a:lvl8pPr marL="3429000" indent="-228600" defTabSz="457200" eaLnBrk="0" fontAlgn="base" hangingPunct="0">
                <a:spcBef>
                  <a:spcPct val="0"/>
                </a:spcBef>
                <a:spcAft>
                  <a:spcPct val="0"/>
                </a:spcAft>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kumimoji="1">
                  <a:solidFill>
                    <a:schemeClr val="tx1"/>
                  </a:solidFill>
                  <a:latin typeface="Arial" charset="0"/>
                  <a:ea typeface="MS PGothic" pitchFamily="50" charset="-128"/>
                </a:defRPr>
              </a:lvl8pPr>
              <a:lvl9pPr marL="3886200" indent="-228600" defTabSz="457200" eaLnBrk="0" fontAlgn="base" hangingPunct="0">
                <a:spcBef>
                  <a:spcPct val="0"/>
                </a:spcBef>
                <a:spcAft>
                  <a:spcPct val="0"/>
                </a:spcAft>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kumimoji="1">
                  <a:solidFill>
                    <a:schemeClr val="tx1"/>
                  </a:solidFill>
                  <a:latin typeface="Arial" charset="0"/>
                  <a:ea typeface="MS PGothic" pitchFamily="50" charset="-128"/>
                </a:defRPr>
              </a:lvl9pPr>
            </a:lstStyle>
            <a:p>
              <a:pPr algn="ctr" eaLnBrk="1" hangingPunct="1">
                <a:lnSpc>
                  <a:spcPct val="93000"/>
                </a:lnSpc>
                <a:spcBef>
                  <a:spcPts val="800"/>
                </a:spcBef>
                <a:buClr>
                  <a:srgbClr val="000000"/>
                </a:buClr>
                <a:buSzPct val="100000"/>
                <a:buFont typeface="Arial" charset="0"/>
                <a:buNone/>
              </a:pPr>
              <a:r>
                <a:rPr kumimoji="0" lang="en-GB" altLang="ja-JP" sz="2800">
                  <a:solidFill>
                    <a:srgbClr val="000000"/>
                  </a:solidFill>
                </a:rPr>
                <a:t>G</a:t>
              </a:r>
              <a:r>
                <a:rPr kumimoji="0" lang="en-GB" altLang="ja-JP" sz="2800" baseline="-10000">
                  <a:solidFill>
                    <a:srgbClr val="000000"/>
                  </a:solidFill>
                </a:rPr>
                <a:t>1 </a:t>
              </a:r>
              <a:r>
                <a:rPr kumimoji="0" lang="en-GB" altLang="ja-JP" sz="2800">
                  <a:solidFill>
                    <a:srgbClr val="000000"/>
                  </a:solidFill>
                </a:rPr>
                <a:t>=(gG</a:t>
              </a:r>
              <a:r>
                <a:rPr kumimoji="0" lang="en-GB" altLang="ja-JP" sz="2800" baseline="-25000">
                  <a:solidFill>
                    <a:srgbClr val="000000"/>
                  </a:solidFill>
                </a:rPr>
                <a:t>0</a:t>
              </a:r>
              <a:r>
                <a:rPr kumimoji="0" lang="en-GB" altLang="ja-JP" sz="2800">
                  <a:solidFill>
                    <a:srgbClr val="000000"/>
                  </a:solidFill>
                </a:rPr>
                <a:t>)</a:t>
              </a:r>
              <a:endParaRPr kumimoji="0" lang="en-GB" altLang="ja-JP" sz="2800" baseline="-10000">
                <a:solidFill>
                  <a:srgbClr val="000000"/>
                </a:solidFill>
              </a:endParaRPr>
            </a:p>
          </p:txBody>
        </p:sp>
        <p:grpSp>
          <p:nvGrpSpPr>
            <p:cNvPr id="47183" name="Group 79"/>
            <p:cNvGrpSpPr>
              <a:grpSpLocks/>
            </p:cNvGrpSpPr>
            <p:nvPr/>
          </p:nvGrpSpPr>
          <p:grpSpPr bwMode="auto">
            <a:xfrm>
              <a:off x="2412" y="663"/>
              <a:ext cx="505" cy="344"/>
              <a:chOff x="2412" y="663"/>
              <a:chExt cx="505" cy="344"/>
            </a:xfrm>
          </p:grpSpPr>
          <p:sp>
            <p:nvSpPr>
              <p:cNvPr id="47114" name="Text Box 6"/>
              <p:cNvSpPr txBox="1">
                <a:spLocks noChangeArrowheads="1"/>
              </p:cNvSpPr>
              <p:nvPr/>
            </p:nvSpPr>
            <p:spPr bwMode="auto">
              <a:xfrm>
                <a:off x="2412" y="663"/>
                <a:ext cx="481" cy="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marL="341313" indent="-341313" defTabSz="457200" eaLnBrk="0" hangingPunc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kumimoji="1">
                    <a:solidFill>
                      <a:schemeClr val="tx1"/>
                    </a:solidFill>
                    <a:latin typeface="Arial" charset="0"/>
                    <a:ea typeface="MS PGothic" pitchFamily="50" charset="-128"/>
                  </a:defRPr>
                </a:lvl1pPr>
                <a:lvl2pPr marL="742950" indent="-285750" defTabSz="457200" eaLnBrk="0" hangingPunc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kumimoji="1">
                    <a:solidFill>
                      <a:schemeClr val="tx1"/>
                    </a:solidFill>
                    <a:latin typeface="Arial" charset="0"/>
                    <a:ea typeface="MS PGothic" pitchFamily="50" charset="-128"/>
                  </a:defRPr>
                </a:lvl2pPr>
                <a:lvl3pPr marL="1143000" indent="-228600" defTabSz="457200" eaLnBrk="0" hangingPunc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kumimoji="1">
                    <a:solidFill>
                      <a:schemeClr val="tx1"/>
                    </a:solidFill>
                    <a:latin typeface="Arial" charset="0"/>
                    <a:ea typeface="MS PGothic" pitchFamily="50" charset="-128"/>
                  </a:defRPr>
                </a:lvl3pPr>
                <a:lvl4pPr marL="1600200" indent="-228600" defTabSz="457200" eaLnBrk="0" hangingPunc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kumimoji="1">
                    <a:solidFill>
                      <a:schemeClr val="tx1"/>
                    </a:solidFill>
                    <a:latin typeface="Arial" charset="0"/>
                    <a:ea typeface="MS PGothic" pitchFamily="50" charset="-128"/>
                  </a:defRPr>
                </a:lvl4pPr>
                <a:lvl5pPr marL="2057400" indent="-228600" defTabSz="457200" eaLnBrk="0" hangingPunc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kumimoji="1">
                    <a:solidFill>
                      <a:schemeClr val="tx1"/>
                    </a:solidFill>
                    <a:latin typeface="Arial" charset="0"/>
                    <a:ea typeface="MS PGothic" pitchFamily="50" charset="-128"/>
                  </a:defRPr>
                </a:lvl5pPr>
                <a:lvl6pPr marL="2514600" indent="-228600" defTabSz="457200" eaLnBrk="0" fontAlgn="base" hangingPunct="0">
                  <a:spcBef>
                    <a:spcPct val="0"/>
                  </a:spcBef>
                  <a:spcAft>
                    <a:spcPct val="0"/>
                  </a:spcAft>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kumimoji="1">
                    <a:solidFill>
                      <a:schemeClr val="tx1"/>
                    </a:solidFill>
                    <a:latin typeface="Arial" charset="0"/>
                    <a:ea typeface="MS PGothic" pitchFamily="50" charset="-128"/>
                  </a:defRPr>
                </a:lvl6pPr>
                <a:lvl7pPr marL="2971800" indent="-228600" defTabSz="457200" eaLnBrk="0" fontAlgn="base" hangingPunct="0">
                  <a:spcBef>
                    <a:spcPct val="0"/>
                  </a:spcBef>
                  <a:spcAft>
                    <a:spcPct val="0"/>
                  </a:spcAft>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kumimoji="1">
                    <a:solidFill>
                      <a:schemeClr val="tx1"/>
                    </a:solidFill>
                    <a:latin typeface="Arial" charset="0"/>
                    <a:ea typeface="MS PGothic" pitchFamily="50" charset="-128"/>
                  </a:defRPr>
                </a:lvl7pPr>
                <a:lvl8pPr marL="3429000" indent="-228600" defTabSz="457200" eaLnBrk="0" fontAlgn="base" hangingPunct="0">
                  <a:spcBef>
                    <a:spcPct val="0"/>
                  </a:spcBef>
                  <a:spcAft>
                    <a:spcPct val="0"/>
                  </a:spcAft>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kumimoji="1">
                    <a:solidFill>
                      <a:schemeClr val="tx1"/>
                    </a:solidFill>
                    <a:latin typeface="Arial" charset="0"/>
                    <a:ea typeface="MS PGothic" pitchFamily="50" charset="-128"/>
                  </a:defRPr>
                </a:lvl8pPr>
                <a:lvl9pPr marL="3886200" indent="-228600" defTabSz="457200" eaLnBrk="0" fontAlgn="base" hangingPunct="0">
                  <a:spcBef>
                    <a:spcPct val="0"/>
                  </a:spcBef>
                  <a:spcAft>
                    <a:spcPct val="0"/>
                  </a:spcAft>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kumimoji="1">
                    <a:solidFill>
                      <a:schemeClr val="tx1"/>
                    </a:solidFill>
                    <a:latin typeface="Arial" charset="0"/>
                    <a:ea typeface="MS PGothic" pitchFamily="50" charset="-128"/>
                  </a:defRPr>
                </a:lvl9pPr>
              </a:lstStyle>
              <a:p>
                <a:pPr algn="ctr" eaLnBrk="1" hangingPunct="1">
                  <a:lnSpc>
                    <a:spcPct val="93000"/>
                  </a:lnSpc>
                  <a:spcBef>
                    <a:spcPts val="800"/>
                  </a:spcBef>
                  <a:buClr>
                    <a:srgbClr val="000000"/>
                  </a:buClr>
                  <a:buSzPct val="100000"/>
                  <a:buFont typeface="Arial" charset="0"/>
                  <a:buNone/>
                </a:pPr>
                <a:r>
                  <a:rPr kumimoji="0" lang="en-GB" altLang="ja-JP" sz="3200">
                    <a:solidFill>
                      <a:srgbClr val="000000"/>
                    </a:solidFill>
                  </a:rPr>
                  <a:t>G</a:t>
                </a:r>
                <a:r>
                  <a:rPr kumimoji="0" lang="ja-JP" altLang="en-GB" sz="3200" baseline="-10000">
                    <a:solidFill>
                      <a:srgbClr val="000000"/>
                    </a:solidFill>
                  </a:rPr>
                  <a:t>∞</a:t>
                </a:r>
              </a:p>
            </p:txBody>
          </p:sp>
          <p:sp>
            <p:nvSpPr>
              <p:cNvPr id="47182" name="Text Box 78"/>
              <p:cNvSpPr txBox="1">
                <a:spLocks noChangeArrowheads="1"/>
              </p:cNvSpPr>
              <p:nvPr/>
            </p:nvSpPr>
            <p:spPr bwMode="auto">
              <a:xfrm rot="16200000">
                <a:off x="2744" y="806"/>
                <a:ext cx="1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ja-JP"/>
              </a:p>
            </p:txBody>
          </p:sp>
        </p:grpSp>
      </p:grpSp>
      <p:sp>
        <p:nvSpPr>
          <p:cNvPr id="47186" name="Text Box 82"/>
          <p:cNvSpPr txBox="1">
            <a:spLocks noChangeArrowheads="1"/>
          </p:cNvSpPr>
          <p:nvPr/>
        </p:nvSpPr>
        <p:spPr bwMode="auto">
          <a:xfrm>
            <a:off x="3924300" y="1557338"/>
            <a:ext cx="5111750"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ja-JP" sz="2800"/>
              <a:t>G0 (=G</a:t>
            </a:r>
            <a:r>
              <a:rPr lang="ja-JP" altLang="en-US" sz="2800" baseline="-10000"/>
              <a:t>∞</a:t>
            </a:r>
            <a:r>
              <a:rPr lang="en-US" altLang="ja-JP" sz="2800"/>
              <a:t>+G</a:t>
            </a:r>
            <a:r>
              <a:rPr lang="en-US" altLang="ja-JP" sz="2800" baseline="-10000"/>
              <a:t>1</a:t>
            </a:r>
            <a:r>
              <a:rPr lang="en-US" altLang="ja-JP" sz="2800"/>
              <a:t>)</a:t>
            </a:r>
            <a:r>
              <a:rPr lang="ja-JP" altLang="en-US" sz="2800"/>
              <a:t>：</a:t>
            </a:r>
            <a:r>
              <a:rPr lang="ja-JP" altLang="en-US" sz="2800">
                <a:solidFill>
                  <a:srgbClr val="FF0000"/>
                </a:solidFill>
              </a:rPr>
              <a:t>瞬間</a:t>
            </a:r>
            <a:r>
              <a:rPr lang="ja-JP" altLang="en-US" sz="2800"/>
              <a:t>横弾性率</a:t>
            </a:r>
          </a:p>
          <a:p>
            <a:r>
              <a:rPr lang="en-US" altLang="ja-JP" sz="2800"/>
              <a:t>G</a:t>
            </a:r>
            <a:r>
              <a:rPr lang="ja-JP" altLang="en-US" sz="2800" baseline="-25000"/>
              <a:t>∞</a:t>
            </a:r>
            <a:r>
              <a:rPr lang="ja-JP" altLang="en-US" sz="2800"/>
              <a:t>：</a:t>
            </a:r>
            <a:r>
              <a:rPr lang="ja-JP" altLang="en-US" sz="2800">
                <a:solidFill>
                  <a:srgbClr val="0000FF"/>
                </a:solidFill>
              </a:rPr>
              <a:t>長期</a:t>
            </a:r>
            <a:r>
              <a:rPr lang="ja-JP" altLang="en-US" sz="2800"/>
              <a:t>横弾性率</a:t>
            </a:r>
          </a:p>
          <a:p>
            <a:r>
              <a:rPr lang="en-US" altLang="ja-JP" sz="2800"/>
              <a:t>g</a:t>
            </a:r>
            <a:r>
              <a:rPr lang="ja-JP" altLang="en-US" sz="2800"/>
              <a:t>（</a:t>
            </a:r>
            <a:r>
              <a:rPr lang="en-US" altLang="ja-JP" sz="2800"/>
              <a:t>=G</a:t>
            </a:r>
            <a:r>
              <a:rPr lang="en-US" altLang="ja-JP" sz="2800" baseline="-25000"/>
              <a:t>1</a:t>
            </a:r>
            <a:r>
              <a:rPr lang="en-US" altLang="ja-JP" sz="2800"/>
              <a:t>/G</a:t>
            </a:r>
            <a:r>
              <a:rPr lang="en-US" altLang="ja-JP" sz="2800" baseline="-25000"/>
              <a:t>0</a:t>
            </a:r>
            <a:r>
              <a:rPr lang="ja-JP" altLang="en-US" sz="2800"/>
              <a:t>）：無次元化横弾性率</a:t>
            </a:r>
          </a:p>
          <a:p>
            <a:r>
              <a:rPr lang="en-US" altLang="ja-JP" sz="2800"/>
              <a:t>τ</a:t>
            </a:r>
            <a:r>
              <a:rPr lang="ja-JP" altLang="en-US" sz="2800"/>
              <a:t>：緩和時定数</a:t>
            </a:r>
            <a:endParaRPr lang="en-US" altLang="ja-JP" sz="2800" baseline="-25000"/>
          </a:p>
        </p:txBody>
      </p:sp>
      <p:sp>
        <p:nvSpPr>
          <p:cNvPr id="47187" name="Text Box 83"/>
          <p:cNvSpPr txBox="1">
            <a:spLocks noChangeArrowheads="1"/>
          </p:cNvSpPr>
          <p:nvPr/>
        </p:nvSpPr>
        <p:spPr bwMode="auto">
          <a:xfrm>
            <a:off x="309563" y="4370388"/>
            <a:ext cx="7061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800"/>
              <a:t>●構成方程式（</a:t>
            </a:r>
            <a:r>
              <a:rPr lang="en-US" altLang="ja-JP" sz="2800"/>
              <a:t>Hencky</a:t>
            </a:r>
            <a:r>
              <a:rPr lang="ja-JP" altLang="en-US" sz="2800"/>
              <a:t>超弾性の粘弾性拡張）</a:t>
            </a:r>
          </a:p>
        </p:txBody>
      </p:sp>
      <p:sp>
        <p:nvSpPr>
          <p:cNvPr id="47188" name="Text Box 84"/>
          <p:cNvSpPr txBox="1">
            <a:spLocks noChangeArrowheads="1"/>
          </p:cNvSpPr>
          <p:nvPr/>
        </p:nvSpPr>
        <p:spPr bwMode="auto">
          <a:xfrm>
            <a:off x="287338" y="1038225"/>
            <a:ext cx="33702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800"/>
              <a:t>●せん断変形模式図</a:t>
            </a:r>
            <a:endParaRPr lang="en-US" altLang="ja-JP" sz="2800"/>
          </a:p>
        </p:txBody>
      </p:sp>
      <p:sp>
        <p:nvSpPr>
          <p:cNvPr id="47189" name="Text Box 85"/>
          <p:cNvSpPr txBox="1">
            <a:spLocks noChangeArrowheads="1"/>
          </p:cNvSpPr>
          <p:nvPr/>
        </p:nvSpPr>
        <p:spPr bwMode="auto">
          <a:xfrm>
            <a:off x="1187450" y="3789363"/>
            <a:ext cx="6591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u="sng"/>
              <a:t>他方，体積弾性率</a:t>
            </a:r>
            <a:r>
              <a:rPr lang="en-US" altLang="ja-JP" sz="2400" u="sng"/>
              <a:t>K</a:t>
            </a:r>
            <a:r>
              <a:rPr lang="ja-JP" altLang="en-US" sz="2400" u="sng"/>
              <a:t>は時間に依存せず一定と仮定</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１．粘弾性体モデル（物性値）</a:t>
            </a:r>
          </a:p>
        </p:txBody>
      </p:sp>
      <p:sp>
        <p:nvSpPr>
          <p:cNvPr id="13321" name="Rectangle 9"/>
          <p:cNvSpPr>
            <a:spLocks noChangeArrowheads="1"/>
          </p:cNvSpPr>
          <p:nvPr/>
        </p:nvSpPr>
        <p:spPr bwMode="auto">
          <a:xfrm>
            <a:off x="215900" y="623888"/>
            <a:ext cx="8928100" cy="575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42900" indent="-342900" eaLnBrk="0" hangingPunct="0">
              <a:spcBef>
                <a:spcPct val="20000"/>
              </a:spcBef>
              <a:buFont typeface="Wingdings" pitchFamily="2" charset="2"/>
              <a:buChar char="n"/>
            </a:pPr>
            <a:r>
              <a:rPr lang="ja-JP" altLang="en-US" sz="2800">
                <a:latin typeface="MS PGothic" pitchFamily="50" charset="-128"/>
              </a:rPr>
              <a:t>解析例（後述）で用いる物性値</a:t>
            </a:r>
          </a:p>
          <a:p>
            <a:pPr marL="342900" indent="-342900" eaLnBrk="0" hangingPunct="0">
              <a:spcBef>
                <a:spcPct val="20000"/>
              </a:spcBef>
              <a:buFont typeface="Wingdings" pitchFamily="2" charset="2"/>
              <a:buNone/>
            </a:pPr>
            <a:r>
              <a:rPr lang="ja-JP" altLang="en-US" sz="2800">
                <a:latin typeface="MS PGothic" pitchFamily="50" charset="-128"/>
              </a:rPr>
              <a:t>　　</a:t>
            </a:r>
            <a:r>
              <a:rPr lang="ja-JP" altLang="en-US" sz="2800" u="sng">
                <a:solidFill>
                  <a:srgbClr val="FF0000"/>
                </a:solidFill>
                <a:latin typeface="MS PGothic" pitchFamily="50" charset="-128"/>
              </a:rPr>
              <a:t>瞬間</a:t>
            </a:r>
            <a:r>
              <a:rPr lang="ja-JP" altLang="en-US" sz="2800" u="sng">
                <a:latin typeface="MS PGothic" pitchFamily="50" charset="-128"/>
              </a:rPr>
              <a:t>縦弾性率（</a:t>
            </a:r>
            <a:r>
              <a:rPr lang="en-US" altLang="ja-JP" sz="2800" u="sng">
                <a:latin typeface="MS PGothic" pitchFamily="50" charset="-128"/>
              </a:rPr>
              <a:t>E</a:t>
            </a:r>
            <a:r>
              <a:rPr lang="en-US" altLang="ja-JP" sz="2800" u="sng" baseline="-10000">
                <a:latin typeface="MS PGothic" pitchFamily="50" charset="-128"/>
              </a:rPr>
              <a:t>0</a:t>
            </a:r>
            <a:r>
              <a:rPr lang="ja-JP" altLang="en-US" sz="2800" u="sng">
                <a:latin typeface="MS PGothic" pitchFamily="50" charset="-128"/>
              </a:rPr>
              <a:t>）：　</a:t>
            </a:r>
            <a:r>
              <a:rPr lang="en-US" altLang="ja-JP" sz="2800" u="sng">
                <a:latin typeface="MS PGothic" pitchFamily="50" charset="-128"/>
              </a:rPr>
              <a:t>3 GPa</a:t>
            </a:r>
          </a:p>
          <a:p>
            <a:pPr marL="342900" indent="-342900" eaLnBrk="0" hangingPunct="0">
              <a:spcBef>
                <a:spcPct val="20000"/>
              </a:spcBef>
              <a:buFont typeface="Wingdings" pitchFamily="2" charset="2"/>
              <a:buNone/>
            </a:pPr>
            <a:r>
              <a:rPr lang="ja-JP" altLang="en-US" sz="2800">
                <a:latin typeface="MS PGothic" pitchFamily="50" charset="-128"/>
              </a:rPr>
              <a:t>　　</a:t>
            </a:r>
            <a:r>
              <a:rPr lang="ja-JP" altLang="en-US" sz="2800" u="sng">
                <a:solidFill>
                  <a:srgbClr val="FF0000"/>
                </a:solidFill>
                <a:latin typeface="MS PGothic" pitchFamily="50" charset="-128"/>
              </a:rPr>
              <a:t>瞬間</a:t>
            </a:r>
            <a:r>
              <a:rPr lang="ja-JP" altLang="en-US" sz="2800" u="sng">
                <a:latin typeface="MS PGothic" pitchFamily="50" charset="-128"/>
              </a:rPr>
              <a:t>ポアソン比（</a:t>
            </a:r>
            <a:r>
              <a:rPr lang="en-US" altLang="ja-JP" sz="2800" u="sng">
                <a:latin typeface="MS PGothic" pitchFamily="50" charset="-128"/>
              </a:rPr>
              <a:t>ν</a:t>
            </a:r>
            <a:r>
              <a:rPr lang="en-US" altLang="ja-JP" sz="2800" u="sng" baseline="-10000">
                <a:latin typeface="MS PGothic" pitchFamily="50" charset="-128"/>
              </a:rPr>
              <a:t>0</a:t>
            </a:r>
            <a:r>
              <a:rPr lang="ja-JP" altLang="en-US" sz="2800" u="sng">
                <a:latin typeface="MS PGothic" pitchFamily="50" charset="-128"/>
              </a:rPr>
              <a:t>）：　</a:t>
            </a:r>
            <a:r>
              <a:rPr lang="en-US" altLang="ja-JP" sz="2800" u="sng">
                <a:solidFill>
                  <a:srgbClr val="FF0000"/>
                </a:solidFill>
                <a:latin typeface="MS PGothic" pitchFamily="50" charset="-128"/>
              </a:rPr>
              <a:t>0.333</a:t>
            </a:r>
            <a:r>
              <a:rPr lang="ja-JP" altLang="en-US" sz="2800" u="sng">
                <a:solidFill>
                  <a:srgbClr val="FF0000"/>
                </a:solidFill>
                <a:latin typeface="MS PGothic" pitchFamily="50" charset="-128"/>
              </a:rPr>
              <a:t>・・・</a:t>
            </a:r>
          </a:p>
          <a:p>
            <a:pPr marL="342900" indent="-342900" eaLnBrk="0" hangingPunct="0">
              <a:spcBef>
                <a:spcPct val="20000"/>
              </a:spcBef>
              <a:buFont typeface="Wingdings" pitchFamily="2" charset="2"/>
              <a:buNone/>
            </a:pPr>
            <a:r>
              <a:rPr lang="ja-JP" altLang="en-US" sz="2800">
                <a:latin typeface="MS PGothic" pitchFamily="50" charset="-128"/>
              </a:rPr>
              <a:t>　　</a:t>
            </a:r>
            <a:r>
              <a:rPr lang="ja-JP" altLang="en-US" sz="2800">
                <a:solidFill>
                  <a:srgbClr val="FF0000"/>
                </a:solidFill>
                <a:latin typeface="MS PGothic" pitchFamily="50" charset="-128"/>
              </a:rPr>
              <a:t>瞬間</a:t>
            </a:r>
            <a:r>
              <a:rPr lang="ja-JP" altLang="en-US" sz="2800">
                <a:latin typeface="MS PGothic" pitchFamily="50" charset="-128"/>
              </a:rPr>
              <a:t>横弾性率（</a:t>
            </a:r>
            <a:r>
              <a:rPr lang="en-US" altLang="ja-JP" sz="2800">
                <a:latin typeface="MS PGothic" pitchFamily="50" charset="-128"/>
              </a:rPr>
              <a:t>G</a:t>
            </a:r>
            <a:r>
              <a:rPr lang="en-US" altLang="ja-JP" sz="2800" baseline="-10000">
                <a:latin typeface="MS PGothic" pitchFamily="50" charset="-128"/>
              </a:rPr>
              <a:t>0</a:t>
            </a:r>
            <a:r>
              <a:rPr lang="ja-JP" altLang="en-US" sz="2800">
                <a:latin typeface="MS PGothic" pitchFamily="50" charset="-128"/>
              </a:rPr>
              <a:t>）：　</a:t>
            </a:r>
            <a:r>
              <a:rPr lang="en-US" altLang="ja-JP" sz="2800">
                <a:latin typeface="MS PGothic" pitchFamily="50" charset="-128"/>
              </a:rPr>
              <a:t>1.125 GPa</a:t>
            </a:r>
          </a:p>
          <a:p>
            <a:pPr marL="342900" indent="-342900" eaLnBrk="0" hangingPunct="0">
              <a:spcBef>
                <a:spcPct val="20000"/>
              </a:spcBef>
              <a:buFont typeface="Wingdings" pitchFamily="2" charset="2"/>
              <a:buNone/>
            </a:pPr>
            <a:endParaRPr lang="en-US" altLang="ja-JP" sz="1000">
              <a:latin typeface="MS PGothic" pitchFamily="50" charset="-128"/>
            </a:endParaRPr>
          </a:p>
          <a:p>
            <a:pPr marL="342900" indent="-342900" eaLnBrk="0" hangingPunct="0">
              <a:spcBef>
                <a:spcPct val="20000"/>
              </a:spcBef>
              <a:buFont typeface="Wingdings" pitchFamily="2" charset="2"/>
              <a:buNone/>
            </a:pPr>
            <a:r>
              <a:rPr lang="ja-JP" altLang="en-US" sz="2800">
                <a:latin typeface="MS PGothic" pitchFamily="50" charset="-128"/>
              </a:rPr>
              <a:t>　　体積弾性率（</a:t>
            </a:r>
            <a:r>
              <a:rPr lang="en-US" altLang="ja-JP" sz="2800">
                <a:latin typeface="MS PGothic" pitchFamily="50" charset="-128"/>
              </a:rPr>
              <a:t>K</a:t>
            </a:r>
            <a:r>
              <a:rPr lang="ja-JP" altLang="en-US" sz="2800">
                <a:latin typeface="MS PGothic" pitchFamily="50" charset="-128"/>
              </a:rPr>
              <a:t>）：　</a:t>
            </a:r>
            <a:r>
              <a:rPr lang="en-US" altLang="ja-JP" sz="2800">
                <a:latin typeface="MS PGothic" pitchFamily="50" charset="-128"/>
              </a:rPr>
              <a:t>3 GPa</a:t>
            </a:r>
          </a:p>
          <a:p>
            <a:pPr marL="342900" indent="-342900" eaLnBrk="0" hangingPunct="0">
              <a:spcBef>
                <a:spcPct val="20000"/>
              </a:spcBef>
              <a:buFont typeface="Wingdings" pitchFamily="2" charset="2"/>
              <a:buNone/>
            </a:pPr>
            <a:r>
              <a:rPr lang="ja-JP" altLang="en-US" sz="2800">
                <a:latin typeface="MS PGothic" pitchFamily="50" charset="-128"/>
              </a:rPr>
              <a:t>　　</a:t>
            </a:r>
            <a:r>
              <a:rPr lang="ja-JP" altLang="en-US" sz="2800" u="sng">
                <a:latin typeface="MS PGothic" pitchFamily="50" charset="-128"/>
              </a:rPr>
              <a:t>無時限化横弾性率（</a:t>
            </a:r>
            <a:r>
              <a:rPr lang="en-US" altLang="ja-JP" sz="2800" u="sng">
                <a:latin typeface="MS PGothic" pitchFamily="50" charset="-128"/>
              </a:rPr>
              <a:t>g</a:t>
            </a:r>
            <a:r>
              <a:rPr lang="ja-JP" altLang="en-US" sz="2800" u="sng">
                <a:latin typeface="MS PGothic" pitchFamily="50" charset="-128"/>
              </a:rPr>
              <a:t>）：　</a:t>
            </a:r>
            <a:r>
              <a:rPr lang="en-US" altLang="ja-JP" sz="2800" u="sng">
                <a:latin typeface="MS PGothic" pitchFamily="50" charset="-128"/>
              </a:rPr>
              <a:t>0.95</a:t>
            </a:r>
          </a:p>
          <a:p>
            <a:pPr marL="342900" indent="-342900" eaLnBrk="0" hangingPunct="0">
              <a:spcBef>
                <a:spcPct val="20000"/>
              </a:spcBef>
              <a:buFont typeface="Wingdings" pitchFamily="2" charset="2"/>
              <a:buNone/>
            </a:pPr>
            <a:r>
              <a:rPr lang="ja-JP" altLang="en-US" sz="2800">
                <a:latin typeface="MS PGothic" pitchFamily="50" charset="-128"/>
              </a:rPr>
              <a:t>　　</a:t>
            </a:r>
            <a:r>
              <a:rPr lang="ja-JP" altLang="en-US" sz="2800" u="sng">
                <a:latin typeface="MS PGothic" pitchFamily="50" charset="-128"/>
              </a:rPr>
              <a:t>緩和時定数（</a:t>
            </a:r>
            <a:r>
              <a:rPr lang="en-US" altLang="ja-JP" sz="2800" u="sng">
                <a:latin typeface="MS PGothic" pitchFamily="50" charset="-128"/>
              </a:rPr>
              <a:t>τ</a:t>
            </a:r>
            <a:r>
              <a:rPr lang="ja-JP" altLang="en-US" sz="2800" u="sng">
                <a:latin typeface="MS PGothic" pitchFamily="50" charset="-128"/>
              </a:rPr>
              <a:t>）：　</a:t>
            </a:r>
            <a:r>
              <a:rPr lang="en-US" altLang="ja-JP" sz="2800" u="sng">
                <a:latin typeface="MS PGothic" pitchFamily="50" charset="-128"/>
              </a:rPr>
              <a:t>5 s</a:t>
            </a:r>
          </a:p>
          <a:p>
            <a:pPr marL="342900" indent="-342900" eaLnBrk="0" hangingPunct="0">
              <a:spcBef>
                <a:spcPct val="20000"/>
              </a:spcBef>
              <a:buFont typeface="Wingdings" pitchFamily="2" charset="2"/>
              <a:buNone/>
            </a:pPr>
            <a:endParaRPr lang="en-US" altLang="ja-JP" sz="1000" u="sng">
              <a:latin typeface="MS PGothic" pitchFamily="50" charset="-128"/>
            </a:endParaRPr>
          </a:p>
          <a:p>
            <a:pPr marL="342900" indent="-342900" eaLnBrk="0" hangingPunct="0">
              <a:spcBef>
                <a:spcPct val="20000"/>
              </a:spcBef>
              <a:buFont typeface="Wingdings" pitchFamily="2" charset="2"/>
              <a:buNone/>
            </a:pPr>
            <a:r>
              <a:rPr lang="ja-JP" altLang="en-US" sz="2800">
                <a:latin typeface="MS PGothic" pitchFamily="50" charset="-128"/>
              </a:rPr>
              <a:t>　　</a:t>
            </a:r>
            <a:r>
              <a:rPr lang="ja-JP" altLang="en-US" sz="2800">
                <a:solidFill>
                  <a:srgbClr val="0000FF"/>
                </a:solidFill>
                <a:latin typeface="MS PGothic" pitchFamily="50" charset="-128"/>
              </a:rPr>
              <a:t>長期</a:t>
            </a:r>
            <a:r>
              <a:rPr lang="ja-JP" altLang="en-US" sz="2800">
                <a:latin typeface="MS PGothic" pitchFamily="50" charset="-128"/>
              </a:rPr>
              <a:t>縦弾性率（</a:t>
            </a:r>
            <a:r>
              <a:rPr lang="en-US" altLang="ja-JP" sz="2800">
                <a:latin typeface="MS PGothic" pitchFamily="50" charset="-128"/>
              </a:rPr>
              <a:t>E</a:t>
            </a:r>
            <a:r>
              <a:rPr lang="ja-JP" altLang="en-US" sz="2800" baseline="-10000">
                <a:latin typeface="MS PGothic" pitchFamily="50" charset="-128"/>
              </a:rPr>
              <a:t>∞</a:t>
            </a:r>
            <a:r>
              <a:rPr lang="ja-JP" altLang="en-US" sz="2800">
                <a:latin typeface="MS PGothic" pitchFamily="50" charset="-128"/>
              </a:rPr>
              <a:t>）：　</a:t>
            </a:r>
            <a:r>
              <a:rPr lang="en-US" altLang="ja-JP" sz="2800">
                <a:latin typeface="MS PGothic" pitchFamily="50" charset="-128"/>
              </a:rPr>
              <a:t>168.7 MPa</a:t>
            </a:r>
          </a:p>
          <a:p>
            <a:pPr marL="342900" indent="-342900" eaLnBrk="0" hangingPunct="0">
              <a:spcBef>
                <a:spcPct val="20000"/>
              </a:spcBef>
              <a:buFont typeface="Wingdings" pitchFamily="2" charset="2"/>
              <a:buNone/>
            </a:pPr>
            <a:r>
              <a:rPr lang="ja-JP" altLang="en-US" sz="2800">
                <a:latin typeface="MS PGothic" pitchFamily="50" charset="-128"/>
              </a:rPr>
              <a:t>　　</a:t>
            </a:r>
            <a:r>
              <a:rPr lang="ja-JP" altLang="en-US" sz="2800">
                <a:solidFill>
                  <a:srgbClr val="0000FF"/>
                </a:solidFill>
                <a:latin typeface="MS PGothic" pitchFamily="50" charset="-128"/>
              </a:rPr>
              <a:t>長期</a:t>
            </a:r>
            <a:r>
              <a:rPr lang="ja-JP" altLang="en-US" sz="2800">
                <a:latin typeface="MS PGothic" pitchFamily="50" charset="-128"/>
              </a:rPr>
              <a:t>ポアソン比（</a:t>
            </a:r>
            <a:r>
              <a:rPr lang="en-US" altLang="ja-JP" sz="2800">
                <a:latin typeface="MS PGothic" pitchFamily="50" charset="-128"/>
              </a:rPr>
              <a:t>ν</a:t>
            </a:r>
            <a:r>
              <a:rPr lang="ja-JP" altLang="en-US" sz="2800" baseline="-10000">
                <a:latin typeface="MS PGothic" pitchFamily="50" charset="-128"/>
              </a:rPr>
              <a:t>∞</a:t>
            </a:r>
            <a:r>
              <a:rPr lang="ja-JP" altLang="en-US" sz="2800">
                <a:latin typeface="MS PGothic" pitchFamily="50" charset="-128"/>
              </a:rPr>
              <a:t>）：　</a:t>
            </a:r>
            <a:r>
              <a:rPr lang="en-US" altLang="ja-JP" sz="2800">
                <a:solidFill>
                  <a:srgbClr val="0000FF"/>
                </a:solidFill>
                <a:latin typeface="MS PGothic" pitchFamily="50" charset="-128"/>
              </a:rPr>
              <a:t>0.491</a:t>
            </a:r>
          </a:p>
          <a:p>
            <a:pPr marL="342900" indent="-342900" eaLnBrk="0" hangingPunct="0">
              <a:spcBef>
                <a:spcPct val="20000"/>
              </a:spcBef>
              <a:buFont typeface="Wingdings" pitchFamily="2" charset="2"/>
              <a:buNone/>
            </a:pPr>
            <a:r>
              <a:rPr lang="ja-JP" altLang="en-US" sz="2800">
                <a:latin typeface="MS PGothic" pitchFamily="50" charset="-128"/>
              </a:rPr>
              <a:t>　　</a:t>
            </a:r>
            <a:r>
              <a:rPr lang="ja-JP" altLang="en-US" sz="2800">
                <a:solidFill>
                  <a:srgbClr val="0000FF"/>
                </a:solidFill>
                <a:latin typeface="MS PGothic" pitchFamily="50" charset="-128"/>
              </a:rPr>
              <a:t>長期</a:t>
            </a:r>
            <a:r>
              <a:rPr lang="ja-JP" altLang="en-US" sz="2800">
                <a:latin typeface="MS PGothic" pitchFamily="50" charset="-128"/>
              </a:rPr>
              <a:t>横弾性率（</a:t>
            </a:r>
            <a:r>
              <a:rPr lang="en-US" altLang="ja-JP" sz="2800">
                <a:latin typeface="MS PGothic" pitchFamily="50" charset="-128"/>
              </a:rPr>
              <a:t>G</a:t>
            </a:r>
            <a:r>
              <a:rPr lang="ja-JP" altLang="en-US" sz="2800" baseline="-10000">
                <a:latin typeface="MS PGothic" pitchFamily="50" charset="-128"/>
              </a:rPr>
              <a:t>∞</a:t>
            </a:r>
            <a:r>
              <a:rPr lang="ja-JP" altLang="en-US" sz="2800">
                <a:latin typeface="MS PGothic" pitchFamily="50" charset="-128"/>
              </a:rPr>
              <a:t>）：　</a:t>
            </a:r>
            <a:r>
              <a:rPr lang="en-US" altLang="ja-JP" sz="2800">
                <a:latin typeface="MS PGothic" pitchFamily="50" charset="-128"/>
              </a:rPr>
              <a:t>56.25 MPa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２．準陰的解法（フローチャート）</a:t>
            </a:r>
          </a:p>
        </p:txBody>
      </p:sp>
      <p:sp>
        <p:nvSpPr>
          <p:cNvPr id="65540" name="Text Box 4"/>
          <p:cNvSpPr txBox="1">
            <a:spLocks noChangeArrowheads="1"/>
          </p:cNvSpPr>
          <p:nvPr/>
        </p:nvSpPr>
        <p:spPr bwMode="auto">
          <a:xfrm>
            <a:off x="503238" y="1160463"/>
            <a:ext cx="69484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ja-JP" altLang="en-US"/>
          </a:p>
        </p:txBody>
      </p:sp>
      <p:sp>
        <p:nvSpPr>
          <p:cNvPr id="65541" name="Text Box 5"/>
          <p:cNvSpPr txBox="1">
            <a:spLocks noChangeArrowheads="1"/>
          </p:cNvSpPr>
          <p:nvPr/>
        </p:nvSpPr>
        <p:spPr bwMode="auto">
          <a:xfrm>
            <a:off x="250825" y="1165225"/>
            <a:ext cx="8280400" cy="478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sz="2800">
                <a:effectLst>
                  <a:outerShdw blurRad="38100" dist="38100" dir="2700000" algn="tl">
                    <a:srgbClr val="C0C0C0"/>
                  </a:outerShdw>
                </a:effectLst>
              </a:rPr>
              <a:t>■時間増分ループ開始</a:t>
            </a:r>
          </a:p>
          <a:p>
            <a:pPr lvl="1"/>
            <a:r>
              <a:rPr lang="ja-JP" altLang="en-US" sz="2800"/>
              <a:t>●</a:t>
            </a:r>
            <a:r>
              <a:rPr lang="ja-JP" altLang="en-US" sz="2800">
                <a:solidFill>
                  <a:srgbClr val="FF0000"/>
                </a:solidFill>
              </a:rPr>
              <a:t>サポート，形状関数等の更新</a:t>
            </a:r>
          </a:p>
          <a:p>
            <a:pPr lvl="1"/>
            <a:r>
              <a:rPr lang="ja-JP" altLang="en-US" sz="2800"/>
              <a:t>●</a:t>
            </a:r>
            <a:r>
              <a:rPr lang="ja-JP" altLang="en-US" sz="2800">
                <a:solidFill>
                  <a:srgbClr val="0000FF"/>
                </a:solidFill>
              </a:rPr>
              <a:t>仮想外力の作成</a:t>
            </a:r>
            <a:endParaRPr lang="en-US" altLang="ja-JP" sz="2800">
              <a:effectLst>
                <a:outerShdw blurRad="38100" dist="38100" dir="2700000" algn="tl">
                  <a:srgbClr val="C0C0C0"/>
                </a:outerShdw>
              </a:effectLst>
            </a:endParaRPr>
          </a:p>
          <a:p>
            <a:pPr lvl="1"/>
            <a:r>
              <a:rPr lang="ja-JP" altLang="en-US" sz="2800">
                <a:effectLst>
                  <a:outerShdw blurRad="38100" dist="38100" dir="2700000" algn="tl">
                    <a:srgbClr val="C0C0C0"/>
                  </a:outerShdw>
                </a:effectLst>
              </a:rPr>
              <a:t>●</a:t>
            </a:r>
            <a:r>
              <a:rPr lang="en-US" altLang="ja-JP" sz="2800">
                <a:effectLst>
                  <a:outerShdw blurRad="38100" dist="38100" dir="2700000" algn="tl">
                    <a:srgbClr val="C0C0C0"/>
                  </a:outerShdw>
                </a:effectLst>
              </a:rPr>
              <a:t>Newton-Raphson</a:t>
            </a:r>
            <a:r>
              <a:rPr lang="ja-JP" altLang="en-US" sz="2800">
                <a:effectLst>
                  <a:outerShdw blurRad="38100" dist="38100" dir="2700000" algn="tl">
                    <a:srgbClr val="C0C0C0"/>
                  </a:outerShdw>
                </a:effectLst>
              </a:rPr>
              <a:t>ループ開始</a:t>
            </a:r>
          </a:p>
          <a:p>
            <a:pPr lvl="2"/>
            <a:r>
              <a:rPr lang="ja-JP" altLang="en-US" sz="2800"/>
              <a:t>＊内力，接線剛性の計算</a:t>
            </a:r>
          </a:p>
          <a:p>
            <a:pPr lvl="2"/>
            <a:r>
              <a:rPr lang="ja-JP" altLang="en-US" sz="2800"/>
              <a:t>＊</a:t>
            </a:r>
            <a:r>
              <a:rPr lang="ja-JP" altLang="en-US" sz="2800">
                <a:solidFill>
                  <a:srgbClr val="0000FF"/>
                </a:solidFill>
              </a:rPr>
              <a:t>境界条件と仮想外力考慮した残差の計算</a:t>
            </a:r>
          </a:p>
          <a:p>
            <a:pPr lvl="2"/>
            <a:r>
              <a:rPr lang="ja-JP" altLang="en-US" sz="2800"/>
              <a:t>＊行列求解による節点位置更新量の計算</a:t>
            </a:r>
          </a:p>
          <a:p>
            <a:pPr lvl="2"/>
            <a:r>
              <a:rPr lang="ja-JP" altLang="en-US" sz="2800"/>
              <a:t>＊節点位置の更新</a:t>
            </a:r>
          </a:p>
          <a:p>
            <a:pPr lvl="2"/>
            <a:r>
              <a:rPr lang="ja-JP" altLang="en-US" sz="2800"/>
              <a:t>＊</a:t>
            </a:r>
            <a:r>
              <a:rPr lang="ja-JP" altLang="en-US" sz="2800">
                <a:solidFill>
                  <a:srgbClr val="FF0000"/>
                </a:solidFill>
              </a:rPr>
              <a:t>積分点の移動</a:t>
            </a:r>
          </a:p>
          <a:p>
            <a:pPr lvl="1"/>
            <a:r>
              <a:rPr lang="ja-JP" altLang="en-US" sz="2800">
                <a:effectLst>
                  <a:outerShdw blurRad="38100" dist="38100" dir="2700000" algn="tl">
                    <a:srgbClr val="C0C0C0"/>
                  </a:outerShdw>
                </a:effectLst>
              </a:rPr>
              <a:t>●</a:t>
            </a:r>
            <a:r>
              <a:rPr lang="en-US" altLang="ja-JP" sz="2800">
                <a:effectLst>
                  <a:outerShdw blurRad="38100" dist="38100" dir="2700000" algn="tl">
                    <a:srgbClr val="C0C0C0"/>
                  </a:outerShdw>
                </a:effectLst>
              </a:rPr>
              <a:t>Newton-Raphson</a:t>
            </a:r>
            <a:r>
              <a:rPr lang="ja-JP" altLang="en-US" sz="2800">
                <a:effectLst>
                  <a:outerShdw blurRad="38100" dist="38100" dir="2700000" algn="tl">
                    <a:srgbClr val="C0C0C0"/>
                  </a:outerShdw>
                </a:effectLst>
              </a:rPr>
              <a:t>ループ終了</a:t>
            </a:r>
            <a:endParaRPr lang="ja-JP" altLang="en-US" sz="2800">
              <a:solidFill>
                <a:srgbClr val="0000FF"/>
              </a:solidFill>
            </a:endParaRPr>
          </a:p>
          <a:p>
            <a:r>
              <a:rPr lang="ja-JP" altLang="en-US" sz="2800">
                <a:effectLst>
                  <a:outerShdw blurRad="38100" dist="38100" dir="2700000" algn="tl">
                    <a:srgbClr val="C0C0C0"/>
                  </a:outerShdw>
                </a:effectLst>
              </a:rPr>
              <a:t>■時間増分ループ終了</a:t>
            </a:r>
          </a:p>
        </p:txBody>
      </p:sp>
      <p:sp>
        <p:nvSpPr>
          <p:cNvPr id="65542" name="Text Box 6"/>
          <p:cNvSpPr txBox="1">
            <a:spLocks noChangeArrowheads="1"/>
          </p:cNvSpPr>
          <p:nvPr/>
        </p:nvSpPr>
        <p:spPr bwMode="auto">
          <a:xfrm>
            <a:off x="5595938" y="39385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ja-JP"/>
          </a:p>
        </p:txBody>
      </p:sp>
      <p:sp>
        <p:nvSpPr>
          <p:cNvPr id="65543" name="Text Box 7"/>
          <p:cNvSpPr txBox="1">
            <a:spLocks noChangeArrowheads="1"/>
          </p:cNvSpPr>
          <p:nvPr/>
        </p:nvSpPr>
        <p:spPr bwMode="auto">
          <a:xfrm>
            <a:off x="5795963" y="1430338"/>
            <a:ext cx="3255962" cy="153035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20000"/>
              </a:spcBef>
              <a:buFont typeface="Wingdings" pitchFamily="2" charset="2"/>
              <a:buNone/>
            </a:pPr>
            <a:r>
              <a:rPr lang="ja-JP" altLang="en-US" sz="2000"/>
              <a:t>形状関数は各増分開始時に</a:t>
            </a:r>
          </a:p>
          <a:p>
            <a:pPr eaLnBrk="0" hangingPunct="0">
              <a:spcBef>
                <a:spcPct val="20000"/>
              </a:spcBef>
              <a:buFont typeface="Wingdings" pitchFamily="2" charset="2"/>
              <a:buNone/>
            </a:pPr>
            <a:r>
              <a:rPr lang="ja-JP" altLang="en-US" sz="2000"/>
              <a:t>決定し，</a:t>
            </a:r>
            <a:r>
              <a:rPr lang="en-US" altLang="ja-JP" sz="2000"/>
              <a:t>Newton-Raphson</a:t>
            </a:r>
          </a:p>
          <a:p>
            <a:pPr eaLnBrk="0" hangingPunct="0">
              <a:spcBef>
                <a:spcPct val="20000"/>
              </a:spcBef>
              <a:buFont typeface="Wingdings" pitchFamily="2" charset="2"/>
              <a:buNone/>
            </a:pPr>
            <a:r>
              <a:rPr lang="ja-JP" altLang="en-US" sz="2000"/>
              <a:t>ループ内では形状関数は</a:t>
            </a:r>
          </a:p>
          <a:p>
            <a:pPr eaLnBrk="0" hangingPunct="0">
              <a:spcBef>
                <a:spcPct val="20000"/>
              </a:spcBef>
              <a:buFont typeface="Wingdings" pitchFamily="2" charset="2"/>
              <a:buNone/>
            </a:pPr>
            <a:r>
              <a:rPr lang="ja-JP" altLang="en-US" sz="2000"/>
              <a:t>一定と近似する．</a:t>
            </a:r>
          </a:p>
        </p:txBody>
      </p:sp>
      <p:sp>
        <p:nvSpPr>
          <p:cNvPr id="65544" name="Text Box 8"/>
          <p:cNvSpPr txBox="1">
            <a:spLocks noChangeArrowheads="1"/>
          </p:cNvSpPr>
          <p:nvPr/>
        </p:nvSpPr>
        <p:spPr bwMode="auto">
          <a:xfrm>
            <a:off x="5835650" y="4616450"/>
            <a:ext cx="3200400" cy="1349375"/>
          </a:xfrm>
          <a:prstGeom prst="rect">
            <a:avLst/>
          </a:prstGeom>
          <a:noFill/>
          <a:ln w="381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t>形状関数が切り替わる事に</a:t>
            </a:r>
          </a:p>
          <a:p>
            <a:r>
              <a:rPr lang="ja-JP" altLang="en-US" sz="2000"/>
              <a:t>よる時間増分毎の内力の不</a:t>
            </a:r>
          </a:p>
          <a:p>
            <a:r>
              <a:rPr lang="ja-JP" altLang="en-US" sz="2000"/>
              <a:t>連続性を，増分毎に更新す</a:t>
            </a:r>
          </a:p>
          <a:p>
            <a:r>
              <a:rPr lang="ja-JP" altLang="en-US" sz="2000"/>
              <a:t>る仮想外力でキャンセル．</a:t>
            </a:r>
          </a:p>
        </p:txBody>
      </p:sp>
      <p:sp>
        <p:nvSpPr>
          <p:cNvPr id="65545" name="Text Box 9"/>
          <p:cNvSpPr txBox="1">
            <a:spLocks noChangeArrowheads="1"/>
          </p:cNvSpPr>
          <p:nvPr/>
        </p:nvSpPr>
        <p:spPr bwMode="auto">
          <a:xfrm>
            <a:off x="358775" y="692150"/>
            <a:ext cx="6789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t>（増分毎にアダプティブメッシングを行う</a:t>
            </a:r>
            <a:r>
              <a:rPr lang="en-US" altLang="ja-JP" sz="2400"/>
              <a:t>FEM</a:t>
            </a:r>
            <a:r>
              <a:rPr lang="ja-JP" altLang="en-US" sz="2400"/>
              <a:t>と類似）</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３．積分方法（概要）</a:t>
            </a:r>
          </a:p>
        </p:txBody>
      </p:sp>
      <p:sp>
        <p:nvSpPr>
          <p:cNvPr id="48131" name="Rectangle 3"/>
          <p:cNvSpPr>
            <a:spLocks noGrp="1" noChangeArrowheads="1"/>
          </p:cNvSpPr>
          <p:nvPr>
            <p:ph type="body" idx="1"/>
          </p:nvPr>
        </p:nvSpPr>
        <p:spPr/>
        <p:txBody>
          <a:bodyPr/>
          <a:lstStyle/>
          <a:p>
            <a:pPr marL="609600" indent="-609600"/>
            <a:r>
              <a:rPr lang="ja-JP" altLang="en-US"/>
              <a:t>バックグラウンドセルを用いない積分方法</a:t>
            </a:r>
          </a:p>
          <a:p>
            <a:pPr marL="609600" indent="-609600">
              <a:buFont typeface="Wingdings" pitchFamily="2" charset="2"/>
              <a:buAutoNum type="arabicPeriod"/>
            </a:pPr>
            <a:r>
              <a:rPr lang="ja-JP" altLang="en-US"/>
              <a:t>節点積分（</a:t>
            </a:r>
            <a:r>
              <a:rPr lang="en-US" altLang="ja-JP"/>
              <a:t>Puso</a:t>
            </a:r>
            <a:r>
              <a:rPr lang="ja-JP" altLang="en-US"/>
              <a:t>ほか）</a:t>
            </a:r>
            <a:br>
              <a:rPr lang="ja-JP" altLang="en-US"/>
            </a:br>
            <a:r>
              <a:rPr lang="ja-JP" altLang="en-US" sz="2800"/>
              <a:t>長所）積分点を発生させる必要がない．</a:t>
            </a:r>
            <a:br>
              <a:rPr lang="ja-JP" altLang="en-US" sz="2800"/>
            </a:br>
            <a:r>
              <a:rPr lang="ja-JP" altLang="en-US" sz="2800"/>
              <a:t>短所）ゼロエネルギーモードが発生する為，</a:t>
            </a:r>
            <a:br>
              <a:rPr lang="ja-JP" altLang="en-US" sz="2800"/>
            </a:br>
            <a:r>
              <a:rPr lang="ja-JP" altLang="en-US" sz="2800"/>
              <a:t>　　　　安定化項を加えなければならない．</a:t>
            </a:r>
          </a:p>
          <a:p>
            <a:pPr marL="609600" indent="-609600">
              <a:buFont typeface="Wingdings" pitchFamily="2" charset="2"/>
              <a:buAutoNum type="arabicPeriod" startAt="2"/>
            </a:pPr>
            <a:r>
              <a:rPr lang="ja-JP" altLang="en-US">
                <a:solidFill>
                  <a:srgbClr val="FF0000"/>
                </a:solidFill>
              </a:rPr>
              <a:t>積分点積分</a:t>
            </a:r>
            <a:br>
              <a:rPr lang="ja-JP" altLang="en-US"/>
            </a:br>
            <a:r>
              <a:rPr lang="ja-JP" altLang="en-US" sz="2800"/>
              <a:t>長所）安定化項が必要ない．</a:t>
            </a:r>
            <a:br>
              <a:rPr lang="ja-JP" altLang="en-US" sz="2800"/>
            </a:br>
            <a:r>
              <a:rPr lang="ja-JP" altLang="en-US" sz="2800"/>
              <a:t>短所）</a:t>
            </a:r>
            <a:r>
              <a:rPr lang="ja-JP" altLang="en-US" sz="2800">
                <a:solidFill>
                  <a:srgbClr val="0000FF"/>
                </a:solidFill>
              </a:rPr>
              <a:t>追加発生</a:t>
            </a:r>
            <a:r>
              <a:rPr lang="ja-JP" altLang="en-US" sz="2800"/>
              <a:t>と</a:t>
            </a:r>
            <a:r>
              <a:rPr lang="ja-JP" altLang="en-US" sz="2800">
                <a:solidFill>
                  <a:srgbClr val="0000FF"/>
                </a:solidFill>
              </a:rPr>
              <a:t>移動</a:t>
            </a:r>
            <a:r>
              <a:rPr lang="ja-JP" altLang="en-US" sz="2800"/>
              <a:t>に手数がかかる．</a:t>
            </a:r>
          </a:p>
          <a:p>
            <a:pPr marL="609600" indent="-609600">
              <a:buFont typeface="Wingdings" pitchFamily="2" charset="2"/>
              <a:buNone/>
            </a:pPr>
            <a:endParaRPr lang="ja-JP" altLang="en-US" sz="1000"/>
          </a:p>
          <a:p>
            <a:pPr marL="609600" indent="-609600" algn="ctr">
              <a:buFont typeface="Wingdings" pitchFamily="2" charset="2"/>
              <a:buNone/>
            </a:pPr>
            <a:r>
              <a:rPr lang="ja-JP" altLang="en-US"/>
              <a:t>本研究では</a:t>
            </a:r>
            <a:r>
              <a:rPr lang="ja-JP" altLang="en-US">
                <a:solidFill>
                  <a:srgbClr val="0000FF"/>
                </a:solidFill>
              </a:rPr>
              <a:t>移動のみ</a:t>
            </a:r>
            <a:r>
              <a:rPr lang="ja-JP" altLang="en-US"/>
              <a:t>を施す</a:t>
            </a:r>
            <a:r>
              <a:rPr lang="ja-JP" altLang="en-US">
                <a:solidFill>
                  <a:srgbClr val="FF0000"/>
                </a:solidFill>
              </a:rPr>
              <a:t>積分点積分</a:t>
            </a:r>
            <a:r>
              <a:rPr lang="ja-JP" altLang="en-US"/>
              <a:t>を行う</a:t>
            </a:r>
          </a:p>
          <a:p>
            <a:pPr marL="609600" indent="-609600" algn="ctr">
              <a:buFont typeface="Wingdings" pitchFamily="2" charset="2"/>
              <a:buNone/>
            </a:pPr>
            <a:r>
              <a:rPr lang="ja-JP" altLang="en-US" sz="2400"/>
              <a:t>（節点と積分点の</a:t>
            </a:r>
            <a:r>
              <a:rPr lang="ja-JP" altLang="en-US" sz="2400">
                <a:solidFill>
                  <a:srgbClr val="0000FF"/>
                </a:solidFill>
              </a:rPr>
              <a:t>追加発生</a:t>
            </a:r>
            <a:r>
              <a:rPr lang="ja-JP" altLang="en-US" sz="2400"/>
              <a:t>は今後予定）</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1.2"/>
  <p:tag name="ISPRING_ULTRA_SCORM_COURSE_ID" val="A38E36B8-F585-491D-9D05-563DADE5443A"/>
  <p:tag name="ISPRING_CMI5_LAUNCH_METHOD" val="any window"/>
  <p:tag name="ISPRING_SCORM_ENDPOINT" val="&lt;endpoint&gt;&lt;enable&gt;0&lt;/enable&gt;&lt;lrs&gt;http://&lt;/lrs&gt;&lt;auth&gt;0&lt;/auth&gt;&lt;login&gt;&lt;/login&gt;&lt;password&gt;&lt;/password&gt;&lt;key&gt;&lt;/key&gt;&lt;name&gt;&lt;/name&gt;&lt;email&gt;&lt;/email&gt;&lt;/endpoint&gt;&#10;"/>
  <p:tag name="ISPRING_SCORM_RATE_SLIDES" val="1"/>
  <p:tag name="ISPRINGCLOUDFOLDERID" val="1"/>
  <p:tag name="ISPRINGONLINEFOLDERID" val="1"/>
  <p:tag name="ISPRING_OUTPUT_FOLDER" val="[[&quot;0\uFFFD\u0016\uFFFD{EE42B3B6-3D5D-4190-BC94-BBF25F07017C}&quot;,&quot;Z:\\_yuki\\public_html\\slide&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advancedSettings&quot;:{&quot;enableTextAllocation&quot;:&quot;T_TRUE&quot;,&quot;viewingFromLocalDrive&quot;:&quot;T_TRUE&quot;,&quot;contentScale&quot;:75,&quot;contentScaleMode&quot;:&quot;FIT_TO_WINDOW&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QUIZZES" val="0"/>
  <p:tag name="ISPRING_SCORM_PASSING_SCORE" val="100.000000"/>
  <p:tag name="ISPRING_PRESENTATION_TITLE" val="cmd2009-slide"/>
  <p:tag name="ISPRING_FIRST_PUBLISH" val="1"/>
</p:tagLst>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デザインの設定">
  <a:themeElements>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デザインの設定">
      <a:majorFont>
        <a:latin typeface="MS PGothic"/>
        <a:ea typeface="MS PGothic"/>
        <a:cs typeface=""/>
      </a:majorFont>
      <a:minorFont>
        <a:latin typeface="MS PGothic"/>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デザインの設定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デザインの設定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デザインの設定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デザインの設定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デザインの設定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デザインの設定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デザインの設定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デザインの設定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デザインの設定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デザインの設定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デザインの設定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6712</TotalTime>
  <Words>1325</Words>
  <Application>Microsoft Office PowerPoint</Application>
  <PresentationFormat>画面に合わせる (4:3)</PresentationFormat>
  <Paragraphs>224</Paragraphs>
  <Slides>26</Slides>
  <Notes>26</Notes>
  <HiddenSlides>0</HiddenSlides>
  <MMClips>6</MMClips>
  <ScaleCrop>false</ScaleCrop>
  <HeadingPairs>
    <vt:vector size="6" baseType="variant">
      <vt:variant>
        <vt:lpstr>使用されているフォント</vt:lpstr>
      </vt:variant>
      <vt:variant>
        <vt:i4>7</vt:i4>
      </vt:variant>
      <vt:variant>
        <vt:lpstr>テーマ</vt:lpstr>
      </vt:variant>
      <vt:variant>
        <vt:i4>2</vt:i4>
      </vt:variant>
      <vt:variant>
        <vt:lpstr>スライド タイトル</vt:lpstr>
      </vt:variant>
      <vt:variant>
        <vt:i4>26</vt:i4>
      </vt:variant>
    </vt:vector>
  </HeadingPairs>
  <TitlesOfParts>
    <vt:vector size="35" baseType="lpstr">
      <vt:lpstr>MS PGothic</vt:lpstr>
      <vt:lpstr>MS Gothic</vt:lpstr>
      <vt:lpstr>游ゴシック</vt:lpstr>
      <vt:lpstr>Arial</vt:lpstr>
      <vt:lpstr>Symbol</vt:lpstr>
      <vt:lpstr>Times New Roman</vt:lpstr>
      <vt:lpstr>Wingdings</vt:lpstr>
      <vt:lpstr>標準デザイン</vt:lpstr>
      <vt:lpstr>デザインの設定</vt:lpstr>
      <vt:lpstr>メッシュフリー法による 粘弾性大変形解析</vt:lpstr>
      <vt:lpstr>研究背景</vt:lpstr>
      <vt:lpstr>従来研究</vt:lpstr>
      <vt:lpstr>従来法の問題点，本研究の目的</vt:lpstr>
      <vt:lpstr>定式化概要</vt:lpstr>
      <vt:lpstr>１．粘弾性体モデル</vt:lpstr>
      <vt:lpstr>１．粘弾性体モデル（物性値）</vt:lpstr>
      <vt:lpstr>２．準陰的解法（フローチャート）</vt:lpstr>
      <vt:lpstr>３．積分方法（概要）</vt:lpstr>
      <vt:lpstr>３．積分方法（初期生成）</vt:lpstr>
      <vt:lpstr>３．積分方法（積分点の移動と体積更新）</vt:lpstr>
      <vt:lpstr>４．MLS近似（重み係数とサポート領域）</vt:lpstr>
      <vt:lpstr>片持ち梁の曲げ解析例（概要）</vt:lpstr>
      <vt:lpstr>片持ち梁の曲げ解析例（アニメーション）</vt:lpstr>
      <vt:lpstr>片持ち梁の曲げ解析例（荷重点の縦変位）</vt:lpstr>
      <vt:lpstr>押込成形解析例（概要）</vt:lpstr>
      <vt:lpstr>押込成形解析例（FEM）</vt:lpstr>
      <vt:lpstr>押込成形解析例（本手法）</vt:lpstr>
      <vt:lpstr>まとめ</vt:lpstr>
      <vt:lpstr>PowerPoint プレゼンテーション</vt:lpstr>
      <vt:lpstr>純粋引張り解析例（概要）</vt:lpstr>
      <vt:lpstr>純粋引張り解析（最終状態）</vt:lpstr>
      <vt:lpstr>板の引っ張り解析例</vt:lpstr>
      <vt:lpstr>板の引っ張り解析例</vt:lpstr>
      <vt:lpstr>圧縮解析例（概要）</vt:lpstr>
      <vt:lpstr>圧縮解析例</vt:lpstr>
    </vt:vector>
  </TitlesOfParts>
  <Company>みずほ情報総研</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cmd2009-slide</dc:title>
  <dc:creator/>
  <cp:lastModifiedBy>T20190041572</cp:lastModifiedBy>
  <cp:revision>353</cp:revision>
  <dcterms:created xsi:type="dcterms:W3CDTF">2007-11-22T18:02:40Z</dcterms:created>
  <dcterms:modified xsi:type="dcterms:W3CDTF">2024-04-09T03:03:29Z</dcterms:modified>
</cp:coreProperties>
</file>