
<file path=[Content_Types].xml><?xml version="1.0" encoding="utf-8"?>
<Types xmlns="http://schemas.openxmlformats.org/package/2006/content-types">
  <Default Extension="bin" ContentType="application/vnd.openxmlformats-officedocument.oleObject"/>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 id="2147483720" r:id="rId6"/>
  </p:sldMasterIdLst>
  <p:notesMasterIdLst>
    <p:notesMasterId r:id="rId33"/>
  </p:notesMasterIdLst>
  <p:sldIdLst>
    <p:sldId id="256" r:id="rId7"/>
    <p:sldId id="292" r:id="rId8"/>
    <p:sldId id="272" r:id="rId9"/>
    <p:sldId id="276" r:id="rId10"/>
    <p:sldId id="303" r:id="rId11"/>
    <p:sldId id="259" r:id="rId12"/>
    <p:sldId id="286" r:id="rId13"/>
    <p:sldId id="273" r:id="rId14"/>
    <p:sldId id="293" r:id="rId15"/>
    <p:sldId id="275" r:id="rId16"/>
    <p:sldId id="288" r:id="rId17"/>
    <p:sldId id="262" r:id="rId18"/>
    <p:sldId id="299" r:id="rId19"/>
    <p:sldId id="265" r:id="rId20"/>
    <p:sldId id="307" r:id="rId21"/>
    <p:sldId id="308" r:id="rId22"/>
    <p:sldId id="309" r:id="rId23"/>
    <p:sldId id="310" r:id="rId24"/>
    <p:sldId id="302" r:id="rId25"/>
    <p:sldId id="278" r:id="rId26"/>
    <p:sldId id="311" r:id="rId27"/>
    <p:sldId id="304" r:id="rId28"/>
    <p:sldId id="305" r:id="rId29"/>
    <p:sldId id="306" r:id="rId30"/>
    <p:sldId id="312" r:id="rId31"/>
    <p:sldId id="290" r:id="rId32"/>
  </p:sldIdLst>
  <p:sldSz cx="9144000" cy="6858000" type="screen4x3"/>
  <p:notesSz cx="6858000" cy="9144000"/>
  <p:custDataLst>
    <p:tags r:id="rId34"/>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62" autoAdjust="0"/>
    <p:restoredTop sz="94617" autoAdjust="0"/>
  </p:normalViewPr>
  <p:slideViewPr>
    <p:cSldViewPr>
      <p:cViewPr varScale="1">
        <p:scale>
          <a:sx n="86" d="100"/>
          <a:sy n="86" d="100"/>
        </p:scale>
        <p:origin x="442" y="62"/>
      </p:cViewPr>
      <p:guideLst>
        <p:guide orient="horz" pos="2160"/>
        <p:guide pos="2880"/>
      </p:guideLst>
    </p:cSldViewPr>
  </p:slideViewPr>
  <p:outlineViewPr>
    <p:cViewPr>
      <p:scale>
        <a:sx n="33" d="100"/>
        <a:sy n="33" d="100"/>
      </p:scale>
      <p:origin x="0" y="361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8EEFE3-2584-4A9C-BE44-B809E2C0AB76}" type="datetimeFigureOut">
              <a:rPr kumimoji="1" lang="ja-JP" altLang="en-US" smtClean="0"/>
              <a:t>2024/4/9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E483EF-A63F-4F91-9288-7FDB60D096DE}" type="slidenum">
              <a:rPr kumimoji="1" lang="ja-JP" altLang="en-US" smtClean="0"/>
              <a:t>‹#›</a:t>
            </a:fld>
            <a:endParaRPr kumimoji="1" lang="ja-JP" altLang="en-US"/>
          </a:p>
        </p:txBody>
      </p:sp>
    </p:spTree>
    <p:extLst>
      <p:ext uri="{BB962C8B-B14F-4D97-AF65-F5344CB8AC3E}">
        <p14:creationId xmlns:p14="http://schemas.microsoft.com/office/powerpoint/2010/main" val="39204086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E483EF-A63F-4F91-9288-7FDB60D096DE}" type="slidenum">
              <a:rPr kumimoji="1" lang="ja-JP" altLang="en-US" smtClean="0"/>
              <a:t>1</a:t>
            </a:fld>
            <a:endParaRPr kumimoji="1" lang="ja-JP" altLang="en-US"/>
          </a:p>
        </p:txBody>
      </p:sp>
    </p:spTree>
    <p:extLst>
      <p:ext uri="{BB962C8B-B14F-4D97-AF65-F5344CB8AC3E}">
        <p14:creationId xmlns:p14="http://schemas.microsoft.com/office/powerpoint/2010/main" val="4224608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E483EF-A63F-4F91-9288-7FDB60D096DE}" type="slidenum">
              <a:rPr kumimoji="1" lang="ja-JP" altLang="en-US" smtClean="0"/>
              <a:t>10</a:t>
            </a:fld>
            <a:endParaRPr kumimoji="1" lang="ja-JP" altLang="en-US"/>
          </a:p>
        </p:txBody>
      </p:sp>
    </p:spTree>
    <p:extLst>
      <p:ext uri="{BB962C8B-B14F-4D97-AF65-F5344CB8AC3E}">
        <p14:creationId xmlns:p14="http://schemas.microsoft.com/office/powerpoint/2010/main" val="1613147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E483EF-A63F-4F91-9288-7FDB60D096DE}" type="slidenum">
              <a:rPr kumimoji="1" lang="ja-JP" altLang="en-US" smtClean="0"/>
              <a:t>11</a:t>
            </a:fld>
            <a:endParaRPr kumimoji="1" lang="ja-JP" altLang="en-US"/>
          </a:p>
        </p:txBody>
      </p:sp>
    </p:spTree>
    <p:extLst>
      <p:ext uri="{BB962C8B-B14F-4D97-AF65-F5344CB8AC3E}">
        <p14:creationId xmlns:p14="http://schemas.microsoft.com/office/powerpoint/2010/main" val="1168725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流入境界条件：</a:t>
            </a:r>
          </a:p>
        </p:txBody>
      </p:sp>
      <p:sp>
        <p:nvSpPr>
          <p:cNvPr id="4" name="スライド番号プレースホルダー 3"/>
          <p:cNvSpPr>
            <a:spLocks noGrp="1"/>
          </p:cNvSpPr>
          <p:nvPr>
            <p:ph type="sldNum" sz="quarter" idx="10"/>
          </p:nvPr>
        </p:nvSpPr>
        <p:spPr/>
        <p:txBody>
          <a:bodyPr/>
          <a:lstStyle/>
          <a:p>
            <a:fld id="{F8E483EF-A63F-4F91-9288-7FDB60D096DE}" type="slidenum">
              <a:rPr kumimoji="1" lang="ja-JP" altLang="en-US" smtClean="0"/>
              <a:t>12</a:t>
            </a:fld>
            <a:endParaRPr kumimoji="1" lang="ja-JP" altLang="en-US"/>
          </a:p>
        </p:txBody>
      </p:sp>
    </p:spTree>
    <p:extLst>
      <p:ext uri="{BB962C8B-B14F-4D97-AF65-F5344CB8AC3E}">
        <p14:creationId xmlns:p14="http://schemas.microsoft.com/office/powerpoint/2010/main" val="4232306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E483EF-A63F-4F91-9288-7FDB60D096DE}" type="slidenum">
              <a:rPr kumimoji="1" lang="ja-JP" altLang="en-US" smtClean="0"/>
              <a:t>13</a:t>
            </a:fld>
            <a:endParaRPr kumimoji="1" lang="ja-JP" altLang="en-US"/>
          </a:p>
        </p:txBody>
      </p:sp>
    </p:spTree>
    <p:extLst>
      <p:ext uri="{BB962C8B-B14F-4D97-AF65-F5344CB8AC3E}">
        <p14:creationId xmlns:p14="http://schemas.microsoft.com/office/powerpoint/2010/main" val="38756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E483EF-A63F-4F91-9288-7FDB60D096DE}" type="slidenum">
              <a:rPr kumimoji="1" lang="ja-JP" altLang="en-US" smtClean="0"/>
              <a:t>14</a:t>
            </a:fld>
            <a:endParaRPr kumimoji="1" lang="ja-JP" altLang="en-US"/>
          </a:p>
        </p:txBody>
      </p:sp>
    </p:spTree>
    <p:extLst>
      <p:ext uri="{BB962C8B-B14F-4D97-AF65-F5344CB8AC3E}">
        <p14:creationId xmlns:p14="http://schemas.microsoft.com/office/powerpoint/2010/main" val="3370832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E483EF-A63F-4F91-9288-7FDB60D096DE}" type="slidenum">
              <a:rPr kumimoji="1" lang="ja-JP" altLang="en-US" smtClean="0"/>
              <a:t>15</a:t>
            </a:fld>
            <a:endParaRPr kumimoji="1" lang="ja-JP" altLang="en-US"/>
          </a:p>
        </p:txBody>
      </p:sp>
    </p:spTree>
    <p:extLst>
      <p:ext uri="{BB962C8B-B14F-4D97-AF65-F5344CB8AC3E}">
        <p14:creationId xmlns:p14="http://schemas.microsoft.com/office/powerpoint/2010/main" val="470860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E483EF-A63F-4F91-9288-7FDB60D096DE}" type="slidenum">
              <a:rPr kumimoji="1" lang="ja-JP" altLang="en-US" smtClean="0"/>
              <a:t>16</a:t>
            </a:fld>
            <a:endParaRPr kumimoji="1" lang="ja-JP" altLang="en-US"/>
          </a:p>
        </p:txBody>
      </p:sp>
    </p:spTree>
    <p:extLst>
      <p:ext uri="{BB962C8B-B14F-4D97-AF65-F5344CB8AC3E}">
        <p14:creationId xmlns:p14="http://schemas.microsoft.com/office/powerpoint/2010/main" val="2996746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E483EF-A63F-4F91-9288-7FDB60D096DE}" type="slidenum">
              <a:rPr kumimoji="1" lang="ja-JP" altLang="en-US" smtClean="0"/>
              <a:t>17</a:t>
            </a:fld>
            <a:endParaRPr kumimoji="1" lang="ja-JP" altLang="en-US"/>
          </a:p>
        </p:txBody>
      </p:sp>
    </p:spTree>
    <p:extLst>
      <p:ext uri="{BB962C8B-B14F-4D97-AF65-F5344CB8AC3E}">
        <p14:creationId xmlns:p14="http://schemas.microsoft.com/office/powerpoint/2010/main" val="3097209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E483EF-A63F-4F91-9288-7FDB60D096DE}" type="slidenum">
              <a:rPr kumimoji="1" lang="ja-JP" altLang="en-US" smtClean="0"/>
              <a:t>18</a:t>
            </a:fld>
            <a:endParaRPr kumimoji="1" lang="ja-JP" altLang="en-US"/>
          </a:p>
        </p:txBody>
      </p:sp>
    </p:spTree>
    <p:extLst>
      <p:ext uri="{BB962C8B-B14F-4D97-AF65-F5344CB8AC3E}">
        <p14:creationId xmlns:p14="http://schemas.microsoft.com/office/powerpoint/2010/main" val="2189263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E483EF-A63F-4F91-9288-7FDB60D096DE}" type="slidenum">
              <a:rPr kumimoji="1" lang="ja-JP" altLang="en-US" smtClean="0"/>
              <a:t>19</a:t>
            </a:fld>
            <a:endParaRPr kumimoji="1" lang="ja-JP" altLang="en-US"/>
          </a:p>
        </p:txBody>
      </p:sp>
    </p:spTree>
    <p:extLst>
      <p:ext uri="{BB962C8B-B14F-4D97-AF65-F5344CB8AC3E}">
        <p14:creationId xmlns:p14="http://schemas.microsoft.com/office/powerpoint/2010/main" val="398826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E483EF-A63F-4F91-9288-7FDB60D096DE}" type="slidenum">
              <a:rPr kumimoji="1" lang="ja-JP" altLang="en-US" smtClean="0"/>
              <a:t>2</a:t>
            </a:fld>
            <a:endParaRPr kumimoji="1" lang="ja-JP" altLang="en-US"/>
          </a:p>
        </p:txBody>
      </p:sp>
    </p:spTree>
    <p:extLst>
      <p:ext uri="{BB962C8B-B14F-4D97-AF65-F5344CB8AC3E}">
        <p14:creationId xmlns:p14="http://schemas.microsoft.com/office/powerpoint/2010/main" val="559044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E483EF-A63F-4F91-9288-7FDB60D096DE}" type="slidenum">
              <a:rPr kumimoji="1" lang="ja-JP" altLang="en-US" smtClean="0"/>
              <a:t>20</a:t>
            </a:fld>
            <a:endParaRPr kumimoji="1" lang="ja-JP" altLang="en-US"/>
          </a:p>
        </p:txBody>
      </p:sp>
    </p:spTree>
    <p:extLst>
      <p:ext uri="{BB962C8B-B14F-4D97-AF65-F5344CB8AC3E}">
        <p14:creationId xmlns:p14="http://schemas.microsoft.com/office/powerpoint/2010/main" val="568287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E483EF-A63F-4F91-9288-7FDB60D096DE}" type="slidenum">
              <a:rPr kumimoji="1" lang="ja-JP" altLang="en-US" smtClean="0"/>
              <a:t>21</a:t>
            </a:fld>
            <a:endParaRPr kumimoji="1" lang="ja-JP" altLang="en-US"/>
          </a:p>
        </p:txBody>
      </p:sp>
    </p:spTree>
    <p:extLst>
      <p:ext uri="{BB962C8B-B14F-4D97-AF65-F5344CB8AC3E}">
        <p14:creationId xmlns:p14="http://schemas.microsoft.com/office/powerpoint/2010/main" val="452636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E483EF-A63F-4F91-9288-7FDB60D096DE}" type="slidenum">
              <a:rPr kumimoji="1" lang="ja-JP" altLang="en-US" smtClean="0"/>
              <a:t>22</a:t>
            </a:fld>
            <a:endParaRPr kumimoji="1" lang="ja-JP" altLang="en-US"/>
          </a:p>
        </p:txBody>
      </p:sp>
    </p:spTree>
    <p:extLst>
      <p:ext uri="{BB962C8B-B14F-4D97-AF65-F5344CB8AC3E}">
        <p14:creationId xmlns:p14="http://schemas.microsoft.com/office/powerpoint/2010/main" val="2777829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0.625*0.625*0.8</a:t>
            </a:r>
            <a:endParaRPr kumimoji="1" lang="ja-JP" altLang="en-US" dirty="0"/>
          </a:p>
        </p:txBody>
      </p:sp>
      <p:sp>
        <p:nvSpPr>
          <p:cNvPr id="4" name="スライド番号プレースホルダー 3"/>
          <p:cNvSpPr>
            <a:spLocks noGrp="1"/>
          </p:cNvSpPr>
          <p:nvPr>
            <p:ph type="sldNum" sz="quarter" idx="10"/>
          </p:nvPr>
        </p:nvSpPr>
        <p:spPr/>
        <p:txBody>
          <a:bodyPr/>
          <a:lstStyle/>
          <a:p>
            <a:fld id="{F8E483EF-A63F-4F91-9288-7FDB60D096DE}" type="slidenum">
              <a:rPr kumimoji="1" lang="ja-JP" altLang="en-US" smtClean="0"/>
              <a:t>23</a:t>
            </a:fld>
            <a:endParaRPr kumimoji="1" lang="ja-JP" altLang="en-US"/>
          </a:p>
        </p:txBody>
      </p:sp>
    </p:spTree>
    <p:extLst>
      <p:ext uri="{BB962C8B-B14F-4D97-AF65-F5344CB8AC3E}">
        <p14:creationId xmlns:p14="http://schemas.microsoft.com/office/powerpoint/2010/main" val="1486685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E483EF-A63F-4F91-9288-7FDB60D096DE}" type="slidenum">
              <a:rPr kumimoji="1" lang="ja-JP" altLang="en-US" smtClean="0"/>
              <a:t>24</a:t>
            </a:fld>
            <a:endParaRPr kumimoji="1" lang="ja-JP" altLang="en-US"/>
          </a:p>
        </p:txBody>
      </p:sp>
    </p:spTree>
    <p:extLst>
      <p:ext uri="{BB962C8B-B14F-4D97-AF65-F5344CB8AC3E}">
        <p14:creationId xmlns:p14="http://schemas.microsoft.com/office/powerpoint/2010/main" val="683891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E483EF-A63F-4F91-9288-7FDB60D096DE}" type="slidenum">
              <a:rPr kumimoji="1" lang="ja-JP" altLang="en-US" smtClean="0"/>
              <a:t>25</a:t>
            </a:fld>
            <a:endParaRPr kumimoji="1" lang="ja-JP" altLang="en-US"/>
          </a:p>
        </p:txBody>
      </p:sp>
    </p:spTree>
    <p:extLst>
      <p:ext uri="{BB962C8B-B14F-4D97-AF65-F5344CB8AC3E}">
        <p14:creationId xmlns:p14="http://schemas.microsoft.com/office/powerpoint/2010/main" val="2348172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E483EF-A63F-4F91-9288-7FDB60D096DE}" type="slidenum">
              <a:rPr kumimoji="1" lang="ja-JP" altLang="en-US" smtClean="0"/>
              <a:t>26</a:t>
            </a:fld>
            <a:endParaRPr kumimoji="1" lang="ja-JP" altLang="en-US"/>
          </a:p>
        </p:txBody>
      </p:sp>
    </p:spTree>
    <p:extLst>
      <p:ext uri="{BB962C8B-B14F-4D97-AF65-F5344CB8AC3E}">
        <p14:creationId xmlns:p14="http://schemas.microsoft.com/office/powerpoint/2010/main" val="4078615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E483EF-A63F-4F91-9288-7FDB60D096DE}" type="slidenum">
              <a:rPr kumimoji="1" lang="ja-JP" altLang="en-US" smtClean="0"/>
              <a:t>3</a:t>
            </a:fld>
            <a:endParaRPr kumimoji="1" lang="ja-JP" altLang="en-US"/>
          </a:p>
        </p:txBody>
      </p:sp>
    </p:spTree>
    <p:extLst>
      <p:ext uri="{BB962C8B-B14F-4D97-AF65-F5344CB8AC3E}">
        <p14:creationId xmlns:p14="http://schemas.microsoft.com/office/powerpoint/2010/main" val="758365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E483EF-A63F-4F91-9288-7FDB60D096DE}" type="slidenum">
              <a:rPr kumimoji="1" lang="ja-JP" altLang="en-US" smtClean="0"/>
              <a:t>4</a:t>
            </a:fld>
            <a:endParaRPr kumimoji="1" lang="ja-JP" altLang="en-US"/>
          </a:p>
        </p:txBody>
      </p:sp>
    </p:spTree>
    <p:extLst>
      <p:ext uri="{BB962C8B-B14F-4D97-AF65-F5344CB8AC3E}">
        <p14:creationId xmlns:p14="http://schemas.microsoft.com/office/powerpoint/2010/main" val="1727154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E483EF-A63F-4F91-9288-7FDB60D096DE}" type="slidenum">
              <a:rPr kumimoji="1" lang="ja-JP" altLang="en-US" smtClean="0"/>
              <a:t>5</a:t>
            </a:fld>
            <a:endParaRPr kumimoji="1" lang="ja-JP" altLang="en-US"/>
          </a:p>
        </p:txBody>
      </p:sp>
    </p:spTree>
    <p:extLst>
      <p:ext uri="{BB962C8B-B14F-4D97-AF65-F5344CB8AC3E}">
        <p14:creationId xmlns:p14="http://schemas.microsoft.com/office/powerpoint/2010/main" val="2014926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E483EF-A63F-4F91-9288-7FDB60D096DE}" type="slidenum">
              <a:rPr kumimoji="1" lang="ja-JP" altLang="en-US" smtClean="0"/>
              <a:t>6</a:t>
            </a:fld>
            <a:endParaRPr kumimoji="1" lang="ja-JP" altLang="en-US"/>
          </a:p>
        </p:txBody>
      </p:sp>
    </p:spTree>
    <p:extLst>
      <p:ext uri="{BB962C8B-B14F-4D97-AF65-F5344CB8AC3E}">
        <p14:creationId xmlns:p14="http://schemas.microsoft.com/office/powerpoint/2010/main" val="3947560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E483EF-A63F-4F91-9288-7FDB60D096DE}" type="slidenum">
              <a:rPr kumimoji="1" lang="ja-JP" altLang="en-US" smtClean="0"/>
              <a:t>7</a:t>
            </a:fld>
            <a:endParaRPr kumimoji="1" lang="ja-JP" altLang="en-US"/>
          </a:p>
        </p:txBody>
      </p:sp>
    </p:spTree>
    <p:extLst>
      <p:ext uri="{BB962C8B-B14F-4D97-AF65-F5344CB8AC3E}">
        <p14:creationId xmlns:p14="http://schemas.microsoft.com/office/powerpoint/2010/main" val="3154744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E483EF-A63F-4F91-9288-7FDB60D096DE}" type="slidenum">
              <a:rPr kumimoji="1" lang="ja-JP" altLang="en-US" smtClean="0"/>
              <a:t>8</a:t>
            </a:fld>
            <a:endParaRPr kumimoji="1" lang="ja-JP" altLang="en-US"/>
          </a:p>
        </p:txBody>
      </p:sp>
    </p:spTree>
    <p:extLst>
      <p:ext uri="{BB962C8B-B14F-4D97-AF65-F5344CB8AC3E}">
        <p14:creationId xmlns:p14="http://schemas.microsoft.com/office/powerpoint/2010/main" val="2913779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E483EF-A63F-4F91-9288-7FDB60D096DE}" type="slidenum">
              <a:rPr kumimoji="1" lang="ja-JP" altLang="en-US" smtClean="0"/>
              <a:t>9</a:t>
            </a:fld>
            <a:endParaRPr kumimoji="1" lang="ja-JP" altLang="en-US"/>
          </a:p>
        </p:txBody>
      </p:sp>
    </p:spTree>
    <p:extLst>
      <p:ext uri="{BB962C8B-B14F-4D97-AF65-F5344CB8AC3E}">
        <p14:creationId xmlns:p14="http://schemas.microsoft.com/office/powerpoint/2010/main" val="299304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1D3C3EA-5832-4222-948E-EEA7B5504CDA}" type="datetimeFigureOut">
              <a:rPr kumimoji="1" lang="ja-JP" altLang="en-US" smtClean="0"/>
              <a:t>2024/4/9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C51BC8-3181-4081-89B0-CF5322604BEE}" type="slidenum">
              <a:rPr kumimoji="1" lang="ja-JP" altLang="en-US" smtClean="0"/>
              <a:t>‹#›</a:t>
            </a:fld>
            <a:endParaRPr kumimoji="1" lang="ja-JP" altLang="en-US"/>
          </a:p>
        </p:txBody>
      </p:sp>
    </p:spTree>
    <p:extLst>
      <p:ext uri="{BB962C8B-B14F-4D97-AF65-F5344CB8AC3E}">
        <p14:creationId xmlns:p14="http://schemas.microsoft.com/office/powerpoint/2010/main" val="2949730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1D3C3EA-5832-4222-948E-EEA7B5504CDA}" type="datetimeFigureOut">
              <a:rPr kumimoji="1" lang="ja-JP" altLang="en-US" smtClean="0"/>
              <a:t>2024/4/9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C51BC8-3181-4081-89B0-CF5322604BEE}" type="slidenum">
              <a:rPr kumimoji="1" lang="ja-JP" altLang="en-US" smtClean="0"/>
              <a:t>‹#›</a:t>
            </a:fld>
            <a:endParaRPr kumimoji="1" lang="ja-JP" altLang="en-US"/>
          </a:p>
        </p:txBody>
      </p:sp>
    </p:spTree>
    <p:extLst>
      <p:ext uri="{BB962C8B-B14F-4D97-AF65-F5344CB8AC3E}">
        <p14:creationId xmlns:p14="http://schemas.microsoft.com/office/powerpoint/2010/main" val="1482556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1D3C3EA-5832-4222-948E-EEA7B5504CDA}" type="datetimeFigureOut">
              <a:rPr kumimoji="1" lang="ja-JP" altLang="en-US" smtClean="0"/>
              <a:t>2024/4/9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C51BC8-3181-4081-89B0-CF5322604BEE}" type="slidenum">
              <a:rPr kumimoji="1" lang="ja-JP" altLang="en-US" smtClean="0"/>
              <a:t>‹#›</a:t>
            </a:fld>
            <a:endParaRPr kumimoji="1" lang="ja-JP" altLang="en-US"/>
          </a:p>
        </p:txBody>
      </p:sp>
    </p:spTree>
    <p:extLst>
      <p:ext uri="{BB962C8B-B14F-4D97-AF65-F5344CB8AC3E}">
        <p14:creationId xmlns:p14="http://schemas.microsoft.com/office/powerpoint/2010/main" val="2284291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70642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コンテンツ プレースホルダ 2"/>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56110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7759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57072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13528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9782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2864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3108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1D3C3EA-5832-4222-948E-EEA7B5504CDA}" type="datetimeFigureOut">
              <a:rPr kumimoji="1" lang="ja-JP" altLang="en-US" smtClean="0"/>
              <a:t>2024/4/9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C51BC8-3181-4081-89B0-CF5322604BEE}" type="slidenum">
              <a:rPr kumimoji="1" lang="ja-JP" altLang="en-US" smtClean="0"/>
              <a:t>‹#›</a:t>
            </a:fld>
            <a:endParaRPr kumimoji="1" lang="ja-JP" altLang="en-US"/>
          </a:p>
        </p:txBody>
      </p:sp>
    </p:spTree>
    <p:extLst>
      <p:ext uri="{BB962C8B-B14F-4D97-AF65-F5344CB8AC3E}">
        <p14:creationId xmlns:p14="http://schemas.microsoft.com/office/powerpoint/2010/main" val="2257126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649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8683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14244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26629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コンテンツ プレースホルダ 2"/>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3632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9703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37334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97853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84896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14926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1D3C3EA-5832-4222-948E-EEA7B5504CDA}" type="datetimeFigureOut">
              <a:rPr kumimoji="1" lang="ja-JP" altLang="en-US" smtClean="0"/>
              <a:t>2024/4/9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C51BC8-3181-4081-89B0-CF5322604BEE}" type="slidenum">
              <a:rPr kumimoji="1" lang="ja-JP" altLang="en-US" smtClean="0"/>
              <a:t>‹#›</a:t>
            </a:fld>
            <a:endParaRPr kumimoji="1" lang="ja-JP" altLang="en-US"/>
          </a:p>
        </p:txBody>
      </p:sp>
    </p:spTree>
    <p:extLst>
      <p:ext uri="{BB962C8B-B14F-4D97-AF65-F5344CB8AC3E}">
        <p14:creationId xmlns:p14="http://schemas.microsoft.com/office/powerpoint/2010/main" val="24011295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768375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50562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67589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21403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066259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コンテンツ プレースホルダ 2"/>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38764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65513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03025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449745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1650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1D3C3EA-5832-4222-948E-EEA7B5504CDA}" type="datetimeFigureOut">
              <a:rPr kumimoji="1" lang="ja-JP" altLang="en-US" smtClean="0"/>
              <a:t>2024/4/9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3C51BC8-3181-4081-89B0-CF5322604BEE}" type="slidenum">
              <a:rPr kumimoji="1" lang="ja-JP" altLang="en-US" smtClean="0"/>
              <a:t>‹#›</a:t>
            </a:fld>
            <a:endParaRPr kumimoji="1" lang="ja-JP" altLang="en-US"/>
          </a:p>
        </p:txBody>
      </p:sp>
    </p:spTree>
    <p:extLst>
      <p:ext uri="{BB962C8B-B14F-4D97-AF65-F5344CB8AC3E}">
        <p14:creationId xmlns:p14="http://schemas.microsoft.com/office/powerpoint/2010/main" val="22984066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155768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29325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835404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42920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2775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70005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コンテンツ プレースホルダ 2"/>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194341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826048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19488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188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1D3C3EA-5832-4222-948E-EEA7B5504CDA}" type="datetimeFigureOut">
              <a:rPr kumimoji="1" lang="ja-JP" altLang="en-US" smtClean="0"/>
              <a:t>2024/4/9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3C51BC8-3181-4081-89B0-CF5322604BEE}" type="slidenum">
              <a:rPr kumimoji="1" lang="ja-JP" altLang="en-US" smtClean="0"/>
              <a:t>‹#›</a:t>
            </a:fld>
            <a:endParaRPr kumimoji="1" lang="ja-JP" altLang="en-US"/>
          </a:p>
        </p:txBody>
      </p:sp>
    </p:spTree>
    <p:extLst>
      <p:ext uri="{BB962C8B-B14F-4D97-AF65-F5344CB8AC3E}">
        <p14:creationId xmlns:p14="http://schemas.microsoft.com/office/powerpoint/2010/main" val="24517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472008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66582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832435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161655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206460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33566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130926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コンテンツ プレースホルダ 2"/>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550421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102924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4415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1D3C3EA-5832-4222-948E-EEA7B5504CDA}" type="datetimeFigureOut">
              <a:rPr kumimoji="1" lang="ja-JP" altLang="en-US" smtClean="0"/>
              <a:t>2024/4/9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3C51BC8-3181-4081-89B0-CF5322604BEE}" type="slidenum">
              <a:rPr kumimoji="1" lang="ja-JP" altLang="en-US" smtClean="0"/>
              <a:t>‹#›</a:t>
            </a:fld>
            <a:endParaRPr kumimoji="1" lang="ja-JP" altLang="en-US"/>
          </a:p>
        </p:txBody>
      </p:sp>
    </p:spTree>
    <p:extLst>
      <p:ext uri="{BB962C8B-B14F-4D97-AF65-F5344CB8AC3E}">
        <p14:creationId xmlns:p14="http://schemas.microsoft.com/office/powerpoint/2010/main" val="12225272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99281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296397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367937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3938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86727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082554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0271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1D3C3EA-5832-4222-948E-EEA7B5504CDA}" type="datetimeFigureOut">
              <a:rPr kumimoji="1" lang="ja-JP" altLang="en-US" smtClean="0"/>
              <a:t>2024/4/9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3C51BC8-3181-4081-89B0-CF5322604BEE}" type="slidenum">
              <a:rPr kumimoji="1" lang="ja-JP" altLang="en-US" smtClean="0"/>
              <a:t>‹#›</a:t>
            </a:fld>
            <a:endParaRPr kumimoji="1" lang="ja-JP" altLang="en-US"/>
          </a:p>
        </p:txBody>
      </p:sp>
    </p:spTree>
    <p:extLst>
      <p:ext uri="{BB962C8B-B14F-4D97-AF65-F5344CB8AC3E}">
        <p14:creationId xmlns:p14="http://schemas.microsoft.com/office/powerpoint/2010/main" val="119518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1D3C3EA-5832-4222-948E-EEA7B5504CDA}" type="datetimeFigureOut">
              <a:rPr kumimoji="1" lang="ja-JP" altLang="en-US" smtClean="0"/>
              <a:t>2024/4/9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3C51BC8-3181-4081-89B0-CF5322604BEE}" type="slidenum">
              <a:rPr kumimoji="1" lang="ja-JP" altLang="en-US" smtClean="0"/>
              <a:t>‹#›</a:t>
            </a:fld>
            <a:endParaRPr kumimoji="1" lang="ja-JP" altLang="en-US"/>
          </a:p>
        </p:txBody>
      </p:sp>
    </p:spTree>
    <p:extLst>
      <p:ext uri="{BB962C8B-B14F-4D97-AF65-F5344CB8AC3E}">
        <p14:creationId xmlns:p14="http://schemas.microsoft.com/office/powerpoint/2010/main" val="162955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1D3C3EA-5832-4222-948E-EEA7B5504CDA}" type="datetimeFigureOut">
              <a:rPr kumimoji="1" lang="ja-JP" altLang="en-US" smtClean="0"/>
              <a:t>2024/4/9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3C51BC8-3181-4081-89B0-CF5322604BEE}" type="slidenum">
              <a:rPr kumimoji="1" lang="ja-JP" altLang="en-US" smtClean="0"/>
              <a:t>‹#›</a:t>
            </a:fld>
            <a:endParaRPr kumimoji="1" lang="ja-JP" altLang="en-US"/>
          </a:p>
        </p:txBody>
      </p:sp>
    </p:spTree>
    <p:extLst>
      <p:ext uri="{BB962C8B-B14F-4D97-AF65-F5344CB8AC3E}">
        <p14:creationId xmlns:p14="http://schemas.microsoft.com/office/powerpoint/2010/main" val="2578030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3C3EA-5832-4222-948E-EEA7B5504CDA}" type="datetimeFigureOut">
              <a:rPr kumimoji="1" lang="ja-JP" altLang="en-US" smtClean="0"/>
              <a:t>2024/4/9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51BC8-3181-4081-89B0-CF5322604BEE}" type="slidenum">
              <a:rPr kumimoji="1" lang="ja-JP" altLang="en-US" smtClean="0"/>
              <a:t>‹#›</a:t>
            </a:fld>
            <a:endParaRPr kumimoji="1" lang="ja-JP" altLang="en-US"/>
          </a:p>
        </p:txBody>
      </p:sp>
    </p:spTree>
    <p:extLst>
      <p:ext uri="{BB962C8B-B14F-4D97-AF65-F5344CB8AC3E}">
        <p14:creationId xmlns:p14="http://schemas.microsoft.com/office/powerpoint/2010/main" val="4193831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66703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869062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663195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177411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F6520-28DD-4668-AAF4-542D8DF1CDE8}" type="datetimeFigureOut">
              <a:rPr lang="ja-JP" altLang="en-US" smtClean="0">
                <a:solidFill>
                  <a:prstClr val="black">
                    <a:tint val="75000"/>
                  </a:prstClr>
                </a:solidFill>
              </a:rPr>
              <a:pPr/>
              <a:t>2024/4/9</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EB017-5F09-4DC8-88C9-E6831B1D48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6603882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jpeg"/><Relationship Id="rId5" Type="http://schemas.openxmlformats.org/officeDocument/2006/relationships/image" Target="../media/image31.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57.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wmf"/><Relationship Id="rId2" Type="http://schemas.openxmlformats.org/officeDocument/2006/relationships/notesSlide" Target="../notesSlides/notesSlide4.xml"/><Relationship Id="rId16" Type="http://schemas.openxmlformats.org/officeDocument/2006/relationships/image" Target="../media/image9.wmf"/><Relationship Id="rId1" Type="http://schemas.openxmlformats.org/officeDocument/2006/relationships/slideLayout" Target="../slideLayouts/slideLayout46.xml"/><Relationship Id="rId6" Type="http://schemas.openxmlformats.org/officeDocument/2006/relationships/image" Target="../media/image4.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 Id="rId1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504" y="233213"/>
            <a:ext cx="8892480" cy="2907755"/>
          </a:xfrm>
        </p:spPr>
        <p:txBody>
          <a:bodyPr>
            <a:noAutofit/>
          </a:bodyPr>
          <a:lstStyle/>
          <a:p>
            <a:r>
              <a:rPr kumimoji="1" lang="en-US" altLang="ja-JP" dirty="0">
                <a:latin typeface="+mj-ea"/>
              </a:rPr>
              <a:t>Accuracy improvement of </a:t>
            </a:r>
            <a:br>
              <a:rPr kumimoji="1" lang="en-US" altLang="ja-JP" dirty="0">
                <a:latin typeface="+mj-ea"/>
              </a:rPr>
            </a:br>
            <a:r>
              <a:rPr kumimoji="1" lang="en-US" altLang="ja-JP" dirty="0">
                <a:latin typeface="+mj-ea"/>
              </a:rPr>
              <a:t>vascular wall shear stress estimation</a:t>
            </a:r>
            <a:br>
              <a:rPr kumimoji="1" lang="en-US" altLang="ja-JP" dirty="0">
                <a:latin typeface="+mj-ea"/>
              </a:rPr>
            </a:br>
            <a:r>
              <a:rPr kumimoji="1" lang="en-US" altLang="ja-JP" dirty="0">
                <a:latin typeface="+mj-ea"/>
              </a:rPr>
              <a:t> in the method of PC-MR based CFD</a:t>
            </a:r>
            <a:endParaRPr kumimoji="1" lang="ja-JP" altLang="en-US" dirty="0">
              <a:latin typeface="+mj-ea"/>
            </a:endParaRPr>
          </a:p>
        </p:txBody>
      </p:sp>
      <p:sp>
        <p:nvSpPr>
          <p:cNvPr id="3" name="サブタイトル 2"/>
          <p:cNvSpPr>
            <a:spLocks noGrp="1"/>
          </p:cNvSpPr>
          <p:nvPr>
            <p:ph type="subTitle" idx="1"/>
          </p:nvPr>
        </p:nvSpPr>
        <p:spPr>
          <a:xfrm>
            <a:off x="2123728" y="3429000"/>
            <a:ext cx="6400800" cy="3312368"/>
          </a:xfrm>
        </p:spPr>
        <p:txBody>
          <a:bodyPr>
            <a:noAutofit/>
          </a:bodyPr>
          <a:lstStyle/>
          <a:p>
            <a:pPr algn="r"/>
            <a:r>
              <a:rPr lang="zh-TW" altLang="en-US" sz="2400" dirty="0">
                <a:solidFill>
                  <a:schemeClr val="tx1"/>
                </a:solidFill>
                <a:latin typeface="ＭＳ Ｐゴシック" pitchFamily="50" charset="-128"/>
                <a:ea typeface="ＭＳ Ｐゴシック" pitchFamily="50" charset="-128"/>
              </a:rPr>
              <a:t>東京工業大学</a:t>
            </a:r>
            <a:r>
              <a:rPr lang="ja-JP" altLang="en-US" sz="2400" dirty="0">
                <a:solidFill>
                  <a:schemeClr val="tx1"/>
                </a:solidFill>
                <a:latin typeface="ＭＳ Ｐゴシック" pitchFamily="50" charset="-128"/>
                <a:ea typeface="ＭＳ Ｐゴシック" pitchFamily="50" charset="-128"/>
              </a:rPr>
              <a:t>　</a:t>
            </a:r>
            <a:r>
              <a:rPr lang="en-US" altLang="zh-TW" sz="2400" dirty="0">
                <a:solidFill>
                  <a:schemeClr val="tx1"/>
                </a:solidFill>
                <a:latin typeface="ＭＳ Ｐゴシック" pitchFamily="50" charset="-128"/>
                <a:ea typeface="ＭＳ Ｐゴシック" pitchFamily="50" charset="-128"/>
              </a:rPr>
              <a:t> </a:t>
            </a:r>
            <a:r>
              <a:rPr lang="ja-JP" altLang="en-US" sz="2400" dirty="0">
                <a:solidFill>
                  <a:schemeClr val="tx1"/>
                </a:solidFill>
                <a:latin typeface="ＭＳ Ｐゴシック" pitchFamily="50" charset="-128"/>
                <a:ea typeface="ＭＳ Ｐゴシック" pitchFamily="50" charset="-128"/>
              </a:rPr>
              <a:t>　　</a:t>
            </a:r>
            <a:r>
              <a:rPr lang="zh-TW" altLang="en-US" sz="2400" dirty="0">
                <a:solidFill>
                  <a:schemeClr val="tx1"/>
                </a:solidFill>
                <a:latin typeface="ＭＳ Ｐゴシック" pitchFamily="50" charset="-128"/>
                <a:ea typeface="ＭＳ Ｐゴシック" pitchFamily="50" charset="-128"/>
              </a:rPr>
              <a:t>○</a:t>
            </a:r>
            <a:r>
              <a:rPr lang="ja-JP" altLang="en-US" sz="2400" dirty="0">
                <a:solidFill>
                  <a:schemeClr val="tx1"/>
                </a:solidFill>
                <a:latin typeface="ＭＳ Ｐゴシック" pitchFamily="50" charset="-128"/>
                <a:ea typeface="ＭＳ Ｐゴシック" pitchFamily="50" charset="-128"/>
              </a:rPr>
              <a:t>　</a:t>
            </a:r>
            <a:r>
              <a:rPr lang="zh-TW" altLang="en-US" sz="2400" dirty="0">
                <a:solidFill>
                  <a:schemeClr val="tx1"/>
                </a:solidFill>
                <a:latin typeface="ＭＳ Ｐゴシック" pitchFamily="50" charset="-128"/>
                <a:ea typeface="ＭＳ Ｐゴシック" pitchFamily="50" charset="-128"/>
              </a:rPr>
              <a:t>青木 康平 </a:t>
            </a:r>
          </a:p>
          <a:p>
            <a:pPr algn="r"/>
            <a:r>
              <a:rPr lang="ja-JP" altLang="en-US" sz="2400" dirty="0">
                <a:solidFill>
                  <a:schemeClr val="tx1"/>
                </a:solidFill>
                <a:latin typeface="ＭＳ Ｐゴシック" pitchFamily="50" charset="-128"/>
                <a:ea typeface="ＭＳ Ｐゴシック" pitchFamily="50" charset="-128"/>
              </a:rPr>
              <a:t>正　大西 有希 </a:t>
            </a:r>
          </a:p>
          <a:p>
            <a:pPr algn="r"/>
            <a:r>
              <a:rPr lang="ja-JP" altLang="en-US" sz="2400" dirty="0">
                <a:solidFill>
                  <a:schemeClr val="tx1"/>
                </a:solidFill>
                <a:latin typeface="ＭＳ Ｐゴシック" pitchFamily="50" charset="-128"/>
                <a:ea typeface="ＭＳ Ｐゴシック" pitchFamily="50" charset="-128"/>
              </a:rPr>
              <a:t>正　天谷 賢治 </a:t>
            </a:r>
          </a:p>
          <a:p>
            <a:pPr algn="r"/>
            <a:r>
              <a:rPr lang="ja-JP" altLang="en-US" sz="2400" dirty="0">
                <a:solidFill>
                  <a:schemeClr val="tx1"/>
                </a:solidFill>
                <a:latin typeface="ＭＳ Ｐゴシック" pitchFamily="50" charset="-128"/>
                <a:ea typeface="ＭＳ Ｐゴシック" pitchFamily="50" charset="-128"/>
              </a:rPr>
              <a:t>株式会社アールテック　　　　　　清水 利恭 </a:t>
            </a:r>
          </a:p>
          <a:p>
            <a:pPr algn="r"/>
            <a:r>
              <a:rPr lang="ja-JP" altLang="en-US" sz="2400" dirty="0">
                <a:solidFill>
                  <a:schemeClr val="tx1"/>
                </a:solidFill>
                <a:latin typeface="ＭＳ Ｐゴシック" pitchFamily="50" charset="-128"/>
                <a:ea typeface="ＭＳ Ｐゴシック" pitchFamily="50" charset="-128"/>
              </a:rPr>
              <a:t>小杉 隆司 </a:t>
            </a:r>
          </a:p>
          <a:p>
            <a:pPr algn="r"/>
            <a:r>
              <a:rPr lang="ja-JP" altLang="en-US" sz="2400" dirty="0">
                <a:solidFill>
                  <a:schemeClr val="tx1"/>
                </a:solidFill>
                <a:latin typeface="ＭＳ Ｐゴシック" pitchFamily="50" charset="-128"/>
                <a:ea typeface="ＭＳ Ｐゴシック" pitchFamily="50" charset="-128"/>
              </a:rPr>
              <a:t>名古屋大学　　　　　　礒田 治夫 </a:t>
            </a:r>
          </a:p>
          <a:p>
            <a:pPr algn="r"/>
            <a:r>
              <a:rPr lang="zh-CN" altLang="en-US" sz="2400" dirty="0">
                <a:solidFill>
                  <a:schemeClr val="tx1"/>
                </a:solidFill>
                <a:latin typeface="ＭＳ Ｐゴシック" pitchFamily="50" charset="-128"/>
                <a:ea typeface="ＭＳ Ｐゴシック" pitchFamily="50" charset="-128"/>
              </a:rPr>
              <a:t>浜松医科大学</a:t>
            </a:r>
            <a:r>
              <a:rPr lang="ja-JP" altLang="en-US" sz="2400" dirty="0">
                <a:solidFill>
                  <a:schemeClr val="tx1"/>
                </a:solidFill>
                <a:latin typeface="ＭＳ Ｐゴシック" pitchFamily="50" charset="-128"/>
                <a:ea typeface="ＭＳ Ｐゴシック" pitchFamily="50" charset="-128"/>
              </a:rPr>
              <a:t>　　　　　　</a:t>
            </a:r>
            <a:r>
              <a:rPr lang="zh-CN" altLang="en-US" sz="2400" dirty="0">
                <a:solidFill>
                  <a:schemeClr val="tx1"/>
                </a:solidFill>
                <a:latin typeface="ＭＳ Ｐゴシック" pitchFamily="50" charset="-128"/>
                <a:ea typeface="ＭＳ Ｐゴシック" pitchFamily="50" charset="-128"/>
              </a:rPr>
              <a:t>竹原 康雄 </a:t>
            </a:r>
            <a:endParaRPr kumimoji="1" lang="ja-JP" altLang="en-US" sz="2400" dirty="0">
              <a:solidFill>
                <a:schemeClr val="tx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223318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X:\histgram.png"/>
          <p:cNvPicPr>
            <a:picLocks noChangeAspect="1" noChangeArrowheads="1"/>
          </p:cNvPicPr>
          <p:nvPr/>
        </p:nvPicPr>
        <p:blipFill rotWithShape="1">
          <a:blip r:embed="rId3">
            <a:extLst>
              <a:ext uri="{28A0092B-C50C-407E-A947-70E740481C1C}">
                <a14:useLocalDpi xmlns:a14="http://schemas.microsoft.com/office/drawing/2010/main" val="0"/>
              </a:ext>
            </a:extLst>
          </a:blip>
          <a:srcRect l="7416" b="5396"/>
          <a:stretch/>
        </p:blipFill>
        <p:spPr bwMode="auto">
          <a:xfrm>
            <a:off x="4598364" y="1124744"/>
            <a:ext cx="4510140" cy="3456384"/>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5220072" y="4911551"/>
            <a:ext cx="3512500"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sz="2400" dirty="0">
                <a:solidFill>
                  <a:prstClr val="black"/>
                </a:solidFill>
              </a:rPr>
              <a:t>速さの誤差のヒストグラム</a:t>
            </a:r>
          </a:p>
        </p:txBody>
      </p:sp>
      <p:sp>
        <p:nvSpPr>
          <p:cNvPr id="5" name="テキスト ボックス 4"/>
          <p:cNvSpPr txBox="1"/>
          <p:nvPr/>
        </p:nvSpPr>
        <p:spPr>
          <a:xfrm>
            <a:off x="245139" y="1559689"/>
            <a:ext cx="5262965" cy="4893647"/>
          </a:xfrm>
          <a:prstGeom prst="rect">
            <a:avLst/>
          </a:prstGeom>
          <a:noFill/>
        </p:spPr>
        <p:txBody>
          <a:bodyPr wrap="square" rtlCol="0">
            <a:spAutoFit/>
          </a:bodyPr>
          <a:lstStyle/>
          <a:p>
            <a:r>
              <a:rPr lang="en-US" altLang="ja-JP" sz="2400" b="1" dirty="0">
                <a:solidFill>
                  <a:schemeClr val="tx2"/>
                </a:solidFill>
                <a:latin typeface="+mn-ea"/>
              </a:rPr>
              <a:t>PC-MR</a:t>
            </a:r>
            <a:r>
              <a:rPr lang="ja-JP" altLang="en-US" sz="2400" b="1" dirty="0">
                <a:solidFill>
                  <a:schemeClr val="tx2"/>
                </a:solidFill>
                <a:latin typeface="+mn-ea"/>
              </a:rPr>
              <a:t>流速測定誤差</a:t>
            </a:r>
            <a:endParaRPr lang="en-US" altLang="ja-JP" sz="2400" b="1" dirty="0">
              <a:solidFill>
                <a:schemeClr val="tx2"/>
              </a:solidFill>
              <a:latin typeface="+mn-ea"/>
            </a:endParaRPr>
          </a:p>
          <a:p>
            <a:r>
              <a:rPr lang="ja-JP" altLang="en-US" sz="2400" dirty="0">
                <a:solidFill>
                  <a:prstClr val="black"/>
                </a:solidFill>
                <a:latin typeface="+mn-ea"/>
              </a:rPr>
              <a:t>　・</a:t>
            </a:r>
            <a:r>
              <a:rPr lang="ja-JP" altLang="en-US" sz="2400" u="sng" dirty="0">
                <a:latin typeface="+mn-ea"/>
              </a:rPr>
              <a:t>ガウス性がある．</a:t>
            </a:r>
            <a:endParaRPr lang="en-US" altLang="ja-JP" sz="2400" u="sng" dirty="0">
              <a:latin typeface="+mn-ea"/>
            </a:endParaRPr>
          </a:p>
          <a:p>
            <a:r>
              <a:rPr lang="ja-JP" altLang="en-US" sz="2400" dirty="0">
                <a:solidFill>
                  <a:prstClr val="black"/>
                </a:solidFill>
                <a:latin typeface="+mn-ea"/>
              </a:rPr>
              <a:t>　　（標準偏差：</a:t>
            </a:r>
            <a:r>
              <a:rPr lang="en-US" altLang="ja-JP" sz="2400" dirty="0">
                <a:solidFill>
                  <a:prstClr val="black"/>
                </a:solidFill>
                <a:latin typeface="+mn-ea"/>
              </a:rPr>
              <a:t>187[mm/s]</a:t>
            </a:r>
            <a:r>
              <a:rPr lang="ja-JP" altLang="en-US" sz="2400" dirty="0">
                <a:solidFill>
                  <a:prstClr val="black"/>
                </a:solidFill>
                <a:latin typeface="+mn-ea"/>
              </a:rPr>
              <a:t>）</a:t>
            </a:r>
            <a:endParaRPr lang="en-US" altLang="ja-JP" sz="2400" dirty="0">
              <a:solidFill>
                <a:prstClr val="black"/>
              </a:solidFill>
              <a:latin typeface="+mn-ea"/>
            </a:endParaRPr>
          </a:p>
          <a:p>
            <a:endParaRPr lang="en-US" altLang="ja-JP" sz="2400" dirty="0">
              <a:solidFill>
                <a:srgbClr val="FF0000"/>
              </a:solidFill>
              <a:latin typeface="+mn-ea"/>
            </a:endParaRPr>
          </a:p>
          <a:p>
            <a:endParaRPr lang="en-US" altLang="ja-JP" sz="2400" dirty="0">
              <a:solidFill>
                <a:srgbClr val="FF0000"/>
              </a:solidFill>
              <a:latin typeface="+mn-ea"/>
            </a:endParaRPr>
          </a:p>
          <a:p>
            <a:r>
              <a:rPr lang="ja-JP" altLang="en-US" sz="2400" dirty="0">
                <a:solidFill>
                  <a:srgbClr val="FF0000"/>
                </a:solidFill>
                <a:latin typeface="+mn-ea"/>
              </a:rPr>
              <a:t>　</a:t>
            </a:r>
            <a:r>
              <a:rPr lang="ja-JP" altLang="en-US" sz="2400" dirty="0">
                <a:latin typeface="+mn-ea"/>
              </a:rPr>
              <a:t>・個々の測定点の</a:t>
            </a:r>
            <a:endParaRPr lang="en-US" altLang="ja-JP" sz="2400" dirty="0">
              <a:latin typeface="+mn-ea"/>
            </a:endParaRPr>
          </a:p>
          <a:p>
            <a:r>
              <a:rPr lang="ja-JP" altLang="en-US" sz="2400" dirty="0">
                <a:latin typeface="+mn-ea"/>
              </a:rPr>
              <a:t>　流速誤差は大きい．</a:t>
            </a:r>
            <a:endParaRPr lang="en-US" altLang="ja-JP" sz="2400" dirty="0">
              <a:latin typeface="+mn-ea"/>
            </a:endParaRPr>
          </a:p>
          <a:p>
            <a:r>
              <a:rPr lang="ja-JP" altLang="en-US" sz="2400" dirty="0">
                <a:latin typeface="+mn-ea"/>
              </a:rPr>
              <a:t>　・</a:t>
            </a:r>
            <a:r>
              <a:rPr lang="ja-JP" altLang="en-US" sz="2400" u="sng" dirty="0">
                <a:latin typeface="+mn-ea"/>
              </a:rPr>
              <a:t>ある断面の平均流速値の</a:t>
            </a:r>
            <a:endParaRPr lang="en-US" altLang="ja-JP" sz="2400" u="sng" dirty="0">
              <a:latin typeface="+mn-ea"/>
            </a:endParaRPr>
          </a:p>
          <a:p>
            <a:r>
              <a:rPr lang="ja-JP" altLang="en-US" sz="2400" dirty="0">
                <a:latin typeface="+mn-ea"/>
              </a:rPr>
              <a:t>　</a:t>
            </a:r>
            <a:r>
              <a:rPr lang="ja-JP" altLang="en-US" sz="2400" u="sng" dirty="0">
                <a:latin typeface="+mn-ea"/>
              </a:rPr>
              <a:t>誤差は小さい</a:t>
            </a:r>
            <a:r>
              <a:rPr lang="ja-JP" altLang="en-US" sz="2400" dirty="0">
                <a:latin typeface="+mn-ea"/>
              </a:rPr>
              <a:t>と考えられる．</a:t>
            </a:r>
            <a:endParaRPr lang="en-US" altLang="ja-JP" sz="2400" dirty="0">
              <a:latin typeface="+mn-ea"/>
            </a:endParaRPr>
          </a:p>
          <a:p>
            <a:endParaRPr lang="en-US" altLang="ja-JP" sz="2400" dirty="0">
              <a:latin typeface="+mn-ea"/>
            </a:endParaRPr>
          </a:p>
          <a:p>
            <a:endParaRPr lang="en-US" altLang="ja-JP" sz="2400" dirty="0">
              <a:latin typeface="+mn-ea"/>
            </a:endParaRPr>
          </a:p>
          <a:p>
            <a:r>
              <a:rPr lang="ja-JP" altLang="en-US" sz="2400" dirty="0">
                <a:latin typeface="+mn-ea"/>
              </a:rPr>
              <a:t>　・</a:t>
            </a:r>
            <a:r>
              <a:rPr lang="en-US" altLang="ja-JP" sz="2400" dirty="0">
                <a:latin typeface="+mn-ea"/>
              </a:rPr>
              <a:t>PC-MR</a:t>
            </a:r>
            <a:r>
              <a:rPr lang="ja-JP" altLang="en-US" sz="2400" dirty="0">
                <a:latin typeface="+mn-ea"/>
              </a:rPr>
              <a:t>で測定した流速値から求めた</a:t>
            </a:r>
            <a:endParaRPr lang="en-US" altLang="ja-JP" sz="2400" dirty="0">
              <a:latin typeface="+mn-ea"/>
            </a:endParaRPr>
          </a:p>
          <a:p>
            <a:r>
              <a:rPr lang="ja-JP" altLang="en-US" sz="2400" dirty="0">
                <a:solidFill>
                  <a:srgbClr val="FF0000"/>
                </a:solidFill>
                <a:latin typeface="+mn-ea"/>
              </a:rPr>
              <a:t>　流量の誤差は小さい</a:t>
            </a:r>
            <a:r>
              <a:rPr lang="ja-JP" altLang="en-US" sz="2400" dirty="0">
                <a:latin typeface="+mn-ea"/>
              </a:rPr>
              <a:t>と考えられる．</a:t>
            </a:r>
            <a:endParaRPr lang="en-US" altLang="ja-JP" sz="2400" dirty="0">
              <a:latin typeface="+mn-ea"/>
            </a:endParaRPr>
          </a:p>
        </p:txBody>
      </p:sp>
      <p:sp>
        <p:nvSpPr>
          <p:cNvPr id="2" name="テキスト ボックス 1"/>
          <p:cNvSpPr txBox="1"/>
          <p:nvPr/>
        </p:nvSpPr>
        <p:spPr>
          <a:xfrm>
            <a:off x="5940152" y="4469050"/>
            <a:ext cx="2232248" cy="400110"/>
          </a:xfrm>
          <a:prstGeom prst="rect">
            <a:avLst/>
          </a:prstGeom>
          <a:noFill/>
        </p:spPr>
        <p:txBody>
          <a:bodyPr wrap="square" rtlCol="0">
            <a:spAutoFit/>
          </a:bodyPr>
          <a:lstStyle/>
          <a:p>
            <a:r>
              <a:rPr kumimoji="1" lang="ja-JP" altLang="en-US" sz="2000" dirty="0">
                <a:latin typeface="+mn-ea"/>
              </a:rPr>
              <a:t>速さの誤差 </a:t>
            </a:r>
            <a:r>
              <a:rPr kumimoji="1" lang="en-US" altLang="ja-JP" sz="2000" dirty="0">
                <a:latin typeface="+mn-ea"/>
              </a:rPr>
              <a:t>(m/s)</a:t>
            </a:r>
            <a:endParaRPr kumimoji="1" lang="ja-JP" altLang="en-US" sz="2000" dirty="0">
              <a:latin typeface="+mn-ea"/>
            </a:endParaRPr>
          </a:p>
        </p:txBody>
      </p:sp>
      <p:sp>
        <p:nvSpPr>
          <p:cNvPr id="3" name="テキスト ボックス 2"/>
          <p:cNvSpPr txBox="1"/>
          <p:nvPr/>
        </p:nvSpPr>
        <p:spPr>
          <a:xfrm>
            <a:off x="4223573" y="2598777"/>
            <a:ext cx="492443" cy="1118255"/>
          </a:xfrm>
          <a:prstGeom prst="rect">
            <a:avLst/>
          </a:prstGeom>
          <a:noFill/>
        </p:spPr>
        <p:txBody>
          <a:bodyPr vert="eaVert" wrap="none" rtlCol="0">
            <a:spAutoFit/>
          </a:bodyPr>
          <a:lstStyle/>
          <a:p>
            <a:r>
              <a:rPr lang="ja-JP" altLang="en-US" sz="2000" dirty="0"/>
              <a:t>測定点数</a:t>
            </a:r>
            <a:endParaRPr kumimoji="1" lang="ja-JP" altLang="en-US" sz="2000" dirty="0"/>
          </a:p>
        </p:txBody>
      </p:sp>
      <p:sp>
        <p:nvSpPr>
          <p:cNvPr id="4" name="下矢印 3"/>
          <p:cNvSpPr/>
          <p:nvPr/>
        </p:nvSpPr>
        <p:spPr>
          <a:xfrm>
            <a:off x="1547664" y="2852936"/>
            <a:ext cx="576064" cy="4438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p:cNvSpPr>
            <a:spLocks noGrp="1"/>
          </p:cNvSpPr>
          <p:nvPr>
            <p:ph type="title"/>
          </p:nvPr>
        </p:nvSpPr>
        <p:spPr>
          <a:xfrm>
            <a:off x="487265" y="7450"/>
            <a:ext cx="8229600" cy="1143000"/>
          </a:xfrm>
        </p:spPr>
        <p:txBody>
          <a:bodyPr/>
          <a:lstStyle/>
          <a:p>
            <a:r>
              <a:rPr kumimoji="1" lang="ja-JP" altLang="en-US" dirty="0"/>
              <a:t>実験結果</a:t>
            </a:r>
          </a:p>
        </p:txBody>
      </p:sp>
      <p:sp>
        <p:nvSpPr>
          <p:cNvPr id="13" name="下矢印 12"/>
          <p:cNvSpPr/>
          <p:nvPr/>
        </p:nvSpPr>
        <p:spPr>
          <a:xfrm>
            <a:off x="1547664" y="5085184"/>
            <a:ext cx="576064" cy="4438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7540220" y="1340768"/>
            <a:ext cx="120824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4458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16832"/>
            <a:ext cx="8229600" cy="2434282"/>
          </a:xfrm>
        </p:spPr>
        <p:txBody>
          <a:bodyPr>
            <a:normAutofit/>
          </a:bodyPr>
          <a:lstStyle/>
          <a:p>
            <a:r>
              <a:rPr lang="ja-JP" altLang="en-US" dirty="0"/>
              <a:t>直円管</a:t>
            </a:r>
            <a:r>
              <a:rPr kumimoji="1" lang="ja-JP" altLang="en-US" dirty="0"/>
              <a:t>を用いた</a:t>
            </a:r>
            <a:br>
              <a:rPr kumimoji="1" lang="en-US" altLang="ja-JP" dirty="0"/>
            </a:br>
            <a:r>
              <a:rPr lang="en-US" altLang="ja-JP" dirty="0"/>
              <a:t>PC-MR</a:t>
            </a:r>
            <a:r>
              <a:rPr lang="ja-JP" altLang="en-US" dirty="0"/>
              <a:t>形状測定精度検証実験</a:t>
            </a:r>
            <a:endParaRPr kumimoji="1" lang="ja-JP" altLang="en-US" dirty="0"/>
          </a:p>
        </p:txBody>
      </p:sp>
    </p:spTree>
    <p:extLst>
      <p:ext uri="{BB962C8B-B14F-4D97-AF65-F5344CB8AC3E}">
        <p14:creationId xmlns:p14="http://schemas.microsoft.com/office/powerpoint/2010/main" val="3096326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左大かっこ 9"/>
          <p:cNvSpPr/>
          <p:nvPr/>
        </p:nvSpPr>
        <p:spPr>
          <a:xfrm>
            <a:off x="111201" y="5022268"/>
            <a:ext cx="68311" cy="1647092"/>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7" name="コンテンツ プレースホルダー 2"/>
          <p:cNvSpPr txBox="1">
            <a:spLocks/>
          </p:cNvSpPr>
          <p:nvPr/>
        </p:nvSpPr>
        <p:spPr>
          <a:xfrm>
            <a:off x="5868144" y="1412776"/>
            <a:ext cx="3168352" cy="489654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b="1" dirty="0">
                <a:latin typeface="+mn-ea"/>
              </a:rPr>
              <a:t>形状抽出方法</a:t>
            </a:r>
            <a:endParaRPr lang="en-US" altLang="ja-JP" sz="2400" dirty="0">
              <a:latin typeface="+mn-ea"/>
            </a:endParaRPr>
          </a:p>
          <a:p>
            <a:pPr marL="0" indent="0">
              <a:buNone/>
            </a:pPr>
            <a:endParaRPr lang="en-US" altLang="ja-JP" sz="2400" dirty="0">
              <a:latin typeface="+mn-ea"/>
            </a:endParaRPr>
          </a:p>
          <a:p>
            <a:pPr marL="0" indent="0">
              <a:buNone/>
            </a:pPr>
            <a:endParaRPr lang="en-US" altLang="ja-JP" sz="2400" dirty="0">
              <a:latin typeface="+mn-ea"/>
            </a:endParaRPr>
          </a:p>
          <a:p>
            <a:pPr marL="0" indent="0">
              <a:buNone/>
            </a:pPr>
            <a:endParaRPr lang="en-US" altLang="ja-JP" sz="2400" dirty="0">
              <a:latin typeface="+mn-ea"/>
            </a:endParaRPr>
          </a:p>
          <a:p>
            <a:pPr marL="0" indent="0">
              <a:buNone/>
            </a:pPr>
            <a:endParaRPr lang="en-US" altLang="ja-JP" sz="2400" dirty="0">
              <a:latin typeface="+mn-ea"/>
            </a:endParaRPr>
          </a:p>
          <a:p>
            <a:pPr marL="0" indent="0">
              <a:buNone/>
            </a:pPr>
            <a:r>
              <a:rPr lang="en-US" altLang="ja-JP" sz="2000" dirty="0">
                <a:solidFill>
                  <a:schemeClr val="tx2"/>
                </a:solidFill>
                <a:latin typeface="+mn-ea"/>
              </a:rPr>
              <a:t>PC-MR</a:t>
            </a:r>
            <a:r>
              <a:rPr lang="ja-JP" altLang="en-US" sz="2000" dirty="0">
                <a:solidFill>
                  <a:schemeClr val="tx2"/>
                </a:solidFill>
                <a:latin typeface="+mn-ea"/>
              </a:rPr>
              <a:t>で撮影される画像</a:t>
            </a:r>
            <a:endParaRPr lang="en-US" altLang="ja-JP" sz="2000" dirty="0">
              <a:solidFill>
                <a:schemeClr val="tx2"/>
              </a:solidFill>
              <a:latin typeface="+mn-ea"/>
            </a:endParaRPr>
          </a:p>
          <a:p>
            <a:pPr marL="0" indent="0" algn="ctr">
              <a:buNone/>
            </a:pPr>
            <a:r>
              <a:rPr lang="ja-JP" altLang="en-US" sz="2000" dirty="0">
                <a:latin typeface="+mn-ea"/>
              </a:rPr>
              <a:t>・流速</a:t>
            </a:r>
            <a:r>
              <a:rPr lang="en-US" altLang="ja-JP" sz="2000" dirty="0">
                <a:latin typeface="+mn-ea"/>
              </a:rPr>
              <a:t>:</a:t>
            </a:r>
            <a:r>
              <a:rPr lang="ja-JP" altLang="en-US" sz="2000" dirty="0">
                <a:latin typeface="+mn-ea"/>
              </a:rPr>
              <a:t>大 → 明</a:t>
            </a:r>
            <a:endParaRPr lang="en-US" altLang="ja-JP" sz="2000" dirty="0">
              <a:latin typeface="+mn-ea"/>
            </a:endParaRPr>
          </a:p>
          <a:p>
            <a:pPr marL="0" indent="0" algn="ctr">
              <a:buNone/>
            </a:pPr>
            <a:r>
              <a:rPr lang="ja-JP" altLang="en-US" sz="2000" dirty="0">
                <a:latin typeface="+mn-ea"/>
              </a:rPr>
              <a:t>・流速</a:t>
            </a:r>
            <a:r>
              <a:rPr lang="en-US" altLang="ja-JP" sz="2000" dirty="0">
                <a:latin typeface="+mn-ea"/>
              </a:rPr>
              <a:t>:</a:t>
            </a:r>
            <a:r>
              <a:rPr lang="ja-JP" altLang="en-US" sz="2000" dirty="0">
                <a:latin typeface="+mn-ea"/>
              </a:rPr>
              <a:t>小 → 暗</a:t>
            </a:r>
            <a:endParaRPr lang="en-US" altLang="ja-JP" sz="2000" dirty="0">
              <a:latin typeface="+mn-ea"/>
            </a:endParaRPr>
          </a:p>
          <a:p>
            <a:pPr marL="0" indent="0">
              <a:buNone/>
            </a:pPr>
            <a:endParaRPr lang="en-US" altLang="ja-JP" sz="2400" dirty="0">
              <a:latin typeface="+mn-ea"/>
            </a:endParaRPr>
          </a:p>
          <a:p>
            <a:pPr marL="0" indent="0">
              <a:buNone/>
            </a:pPr>
            <a:r>
              <a:rPr lang="ja-JP" altLang="en-US" sz="2200" dirty="0">
                <a:latin typeface="+mn-ea"/>
              </a:rPr>
              <a:t>この画像の輝度に対して閾値を与えることにより，形状を抽出．</a:t>
            </a:r>
            <a:endParaRPr lang="en-US" altLang="ja-JP" sz="2200" dirty="0">
              <a:latin typeface="+mn-ea"/>
            </a:endParaRPr>
          </a:p>
        </p:txBody>
      </p:sp>
      <p:pic>
        <p:nvPicPr>
          <p:cNvPr id="1026" name="Picture 2" descr="circular_pipe_experimental_device"/>
          <p:cNvPicPr>
            <a:picLocks noChangeAspect="1" noChangeArrowheads="1"/>
          </p:cNvPicPr>
          <p:nvPr/>
        </p:nvPicPr>
        <p:blipFill rotWithShape="1">
          <a:blip r:embed="rId3">
            <a:extLst>
              <a:ext uri="{28A0092B-C50C-407E-A947-70E740481C1C}">
                <a14:useLocalDpi xmlns:a14="http://schemas.microsoft.com/office/drawing/2010/main" val="0"/>
              </a:ext>
            </a:extLst>
          </a:blip>
          <a:srcRect l="3593" r="6401" b="15218"/>
          <a:stretch/>
        </p:blipFill>
        <p:spPr bwMode="auto">
          <a:xfrm>
            <a:off x="186906" y="1119107"/>
            <a:ext cx="5609230" cy="187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457200" y="53752"/>
            <a:ext cx="8229600" cy="1143000"/>
          </a:xfrm>
        </p:spPr>
        <p:txBody>
          <a:bodyPr/>
          <a:lstStyle/>
          <a:p>
            <a:r>
              <a:rPr lang="ja-JP" altLang="en-US" dirty="0"/>
              <a:t>実験内容</a:t>
            </a:r>
            <a:endParaRPr kumimoji="1" lang="ja-JP" altLang="en-US" dirty="0"/>
          </a:p>
        </p:txBody>
      </p:sp>
      <p:sp>
        <p:nvSpPr>
          <p:cNvPr id="3" name="コンテンツ プレースホルダー 2"/>
          <p:cNvSpPr>
            <a:spLocks noGrp="1"/>
          </p:cNvSpPr>
          <p:nvPr>
            <p:ph idx="1"/>
          </p:nvPr>
        </p:nvSpPr>
        <p:spPr>
          <a:xfrm>
            <a:off x="107504" y="3140968"/>
            <a:ext cx="5840042" cy="3744416"/>
          </a:xfrm>
        </p:spPr>
        <p:txBody>
          <a:bodyPr>
            <a:normAutofit fontScale="92500" lnSpcReduction="10000"/>
          </a:bodyPr>
          <a:lstStyle/>
          <a:p>
            <a:r>
              <a:rPr kumimoji="1" lang="ja-JP" altLang="en-US" sz="2400" b="1" dirty="0">
                <a:latin typeface="+mn-ea"/>
              </a:rPr>
              <a:t>測定対象</a:t>
            </a:r>
            <a:r>
              <a:rPr kumimoji="1" lang="ja-JP" altLang="en-US" sz="2400" dirty="0">
                <a:latin typeface="+mn-ea"/>
              </a:rPr>
              <a:t>：直径</a:t>
            </a:r>
            <a:r>
              <a:rPr kumimoji="1" lang="en-US" altLang="ja-JP" sz="2400" dirty="0">
                <a:latin typeface="+mn-ea"/>
              </a:rPr>
              <a:t>3mm</a:t>
            </a:r>
            <a:r>
              <a:rPr kumimoji="1" lang="ja-JP" altLang="en-US" sz="2400" dirty="0">
                <a:latin typeface="+mn-ea"/>
              </a:rPr>
              <a:t>の直円管</a:t>
            </a:r>
            <a:endParaRPr kumimoji="1" lang="en-US" altLang="ja-JP" sz="2400" dirty="0">
              <a:latin typeface="+mn-ea"/>
            </a:endParaRPr>
          </a:p>
          <a:p>
            <a:r>
              <a:rPr kumimoji="1" lang="ja-JP" altLang="en-US" sz="2400" dirty="0">
                <a:latin typeface="+mn-ea"/>
              </a:rPr>
              <a:t>定常流ポンプで直円管に水溶液を流し，</a:t>
            </a:r>
            <a:endParaRPr kumimoji="1" lang="en-US" altLang="ja-JP" sz="2400" dirty="0">
              <a:latin typeface="+mn-ea"/>
            </a:endParaRPr>
          </a:p>
          <a:p>
            <a:pPr marL="0" indent="0">
              <a:buNone/>
            </a:pPr>
            <a:r>
              <a:rPr lang="ja-JP" altLang="en-US" sz="2400" dirty="0">
                <a:latin typeface="+mn-ea"/>
              </a:rPr>
              <a:t>　　</a:t>
            </a:r>
            <a:r>
              <a:rPr kumimoji="1" lang="en-US" altLang="ja-JP" sz="2400" dirty="0">
                <a:latin typeface="+mn-ea"/>
              </a:rPr>
              <a:t>PC-MR</a:t>
            </a:r>
            <a:r>
              <a:rPr kumimoji="1" lang="ja-JP" altLang="en-US" sz="2400" dirty="0">
                <a:latin typeface="+mn-ea"/>
              </a:rPr>
              <a:t>測定を行う．</a:t>
            </a:r>
            <a:endParaRPr kumimoji="1" lang="en-US" altLang="ja-JP" sz="2400" dirty="0">
              <a:latin typeface="+mn-ea"/>
            </a:endParaRPr>
          </a:p>
          <a:p>
            <a:pPr marL="0" indent="0">
              <a:buNone/>
            </a:pPr>
            <a:r>
              <a:rPr lang="ja-JP" altLang="en-US" sz="2400" dirty="0">
                <a:latin typeface="+mn-ea"/>
              </a:rPr>
              <a:t>（測定分解能：</a:t>
            </a:r>
            <a:r>
              <a:rPr lang="en-US" altLang="ja-JP" sz="2400" dirty="0">
                <a:latin typeface="+mn-ea"/>
              </a:rPr>
              <a:t>0.3125×0.3125×0.5[mm/pixel]</a:t>
            </a:r>
            <a:r>
              <a:rPr lang="ja-JP" altLang="en-US" sz="2400" dirty="0">
                <a:latin typeface="+mn-ea"/>
              </a:rPr>
              <a:t>）</a:t>
            </a:r>
            <a:endParaRPr kumimoji="1" lang="en-US" altLang="ja-JP" sz="2400" dirty="0">
              <a:latin typeface="+mn-ea"/>
            </a:endParaRPr>
          </a:p>
          <a:p>
            <a:endParaRPr lang="en-US" altLang="ja-JP" sz="2400" dirty="0">
              <a:latin typeface="+mn-ea"/>
            </a:endParaRPr>
          </a:p>
          <a:p>
            <a:r>
              <a:rPr kumimoji="1" lang="ja-JP" altLang="en-US" sz="2400" dirty="0">
                <a:latin typeface="+mn-ea"/>
              </a:rPr>
              <a:t>測定データから抽出した</a:t>
            </a:r>
            <a:r>
              <a:rPr kumimoji="1" lang="ja-JP" altLang="en-US" sz="2400" u="sng" dirty="0">
                <a:latin typeface="+mn-ea"/>
              </a:rPr>
              <a:t>形状の確認</a:t>
            </a:r>
            <a:r>
              <a:rPr kumimoji="1" lang="ja-JP" altLang="en-US" sz="2400" dirty="0">
                <a:latin typeface="+mn-ea"/>
              </a:rPr>
              <a:t>．</a:t>
            </a:r>
            <a:endParaRPr kumimoji="1" lang="en-US" altLang="ja-JP" sz="2400" dirty="0">
              <a:latin typeface="+mn-ea"/>
            </a:endParaRPr>
          </a:p>
          <a:p>
            <a:pPr marL="0" indent="0">
              <a:buNone/>
            </a:pPr>
            <a:r>
              <a:rPr lang="ja-JP" altLang="en-US" sz="2400" dirty="0">
                <a:latin typeface="+mn-ea"/>
              </a:rPr>
              <a:t>　　（抽出分解能：</a:t>
            </a:r>
            <a:r>
              <a:rPr lang="en-US" altLang="ja-JP" sz="2400" dirty="0">
                <a:latin typeface="+mn-ea"/>
              </a:rPr>
              <a:t>0.2[mm/pixel]</a:t>
            </a:r>
            <a:r>
              <a:rPr lang="ja-JP" altLang="en-US" sz="2400" dirty="0">
                <a:latin typeface="+mn-ea"/>
              </a:rPr>
              <a:t>）</a:t>
            </a:r>
            <a:endParaRPr kumimoji="1" lang="en-US" altLang="ja-JP" sz="2400" dirty="0">
              <a:latin typeface="+mn-ea"/>
            </a:endParaRPr>
          </a:p>
          <a:p>
            <a:r>
              <a:rPr kumimoji="1" lang="ja-JP" altLang="en-US" sz="2400" dirty="0">
                <a:latin typeface="+mn-ea"/>
              </a:rPr>
              <a:t>実際に</a:t>
            </a:r>
            <a:r>
              <a:rPr kumimoji="1" lang="en-US" altLang="ja-JP" sz="2400" dirty="0">
                <a:latin typeface="+mn-ea"/>
              </a:rPr>
              <a:t>CFD</a:t>
            </a:r>
            <a:r>
              <a:rPr kumimoji="1" lang="ja-JP" altLang="en-US" sz="2400" dirty="0">
                <a:latin typeface="+mn-ea"/>
              </a:rPr>
              <a:t>で</a:t>
            </a:r>
            <a:r>
              <a:rPr kumimoji="1" lang="en-US" altLang="ja-JP" sz="2400" dirty="0">
                <a:latin typeface="+mn-ea"/>
              </a:rPr>
              <a:t>WSS</a:t>
            </a:r>
            <a:r>
              <a:rPr kumimoji="1" lang="ja-JP" altLang="en-US" sz="2400" dirty="0">
                <a:latin typeface="+mn-ea"/>
              </a:rPr>
              <a:t>を求めて理論値と比較することにより，</a:t>
            </a:r>
            <a:r>
              <a:rPr kumimoji="1" lang="en-US" altLang="ja-JP" sz="2400" u="sng" dirty="0">
                <a:latin typeface="+mn-ea"/>
              </a:rPr>
              <a:t>WSS</a:t>
            </a:r>
            <a:r>
              <a:rPr lang="ja-JP" altLang="en-US" sz="2400" u="sng" dirty="0">
                <a:latin typeface="+mn-ea"/>
              </a:rPr>
              <a:t>推定</a:t>
            </a:r>
            <a:r>
              <a:rPr kumimoji="1" lang="ja-JP" altLang="en-US" sz="2400" u="sng" dirty="0">
                <a:latin typeface="+mn-ea"/>
              </a:rPr>
              <a:t>精度に対する形状測定誤差の影響</a:t>
            </a:r>
            <a:r>
              <a:rPr kumimoji="1" lang="ja-JP" altLang="en-US" sz="2400" dirty="0">
                <a:latin typeface="+mn-ea"/>
              </a:rPr>
              <a:t>について検証．</a:t>
            </a:r>
            <a:endParaRPr kumimoji="1" lang="en-US" altLang="ja-JP" sz="2400" dirty="0">
              <a:latin typeface="+mn-ea"/>
            </a:endParaRPr>
          </a:p>
        </p:txBody>
      </p:sp>
      <p:sp>
        <p:nvSpPr>
          <p:cNvPr id="4" name="テキスト ボックス 3"/>
          <p:cNvSpPr txBox="1"/>
          <p:nvPr/>
        </p:nvSpPr>
        <p:spPr>
          <a:xfrm>
            <a:off x="2306825" y="2596842"/>
            <a:ext cx="1210588" cy="400110"/>
          </a:xfrm>
          <a:prstGeom prst="rect">
            <a:avLst/>
          </a:prstGeom>
          <a:noFill/>
        </p:spPr>
        <p:txBody>
          <a:bodyPr wrap="none" rtlCol="0">
            <a:spAutoFit/>
          </a:bodyPr>
          <a:lstStyle/>
          <a:p>
            <a:r>
              <a:rPr kumimoji="1" lang="ja-JP" altLang="en-US" sz="2000" dirty="0">
                <a:solidFill>
                  <a:schemeClr val="tx2"/>
                </a:solidFill>
              </a:rPr>
              <a:t>実験装置</a:t>
            </a:r>
          </a:p>
        </p:txBody>
      </p:sp>
      <p:pic>
        <p:nvPicPr>
          <p:cNvPr id="6" name="Picture 2" descr="X:\magnitude.pn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rot="5400000">
            <a:off x="6711176" y="1649864"/>
            <a:ext cx="1634166" cy="2168102"/>
          </a:xfrm>
          <a:prstGeom prst="rect">
            <a:avLst/>
          </a:prstGeom>
          <a:noFill/>
          <a:extLst>
            <a:ext uri="{909E8E84-426E-40DD-AFC4-6F175D3DCCD1}">
              <a14:hiddenFill xmlns:a14="http://schemas.microsoft.com/office/drawing/2010/main">
                <a:solidFill>
                  <a:srgbClr val="FFFFFF"/>
                </a:solidFill>
              </a14:hiddenFill>
            </a:ext>
          </a:extLst>
        </p:spPr>
      </p:pic>
      <p:sp>
        <p:nvSpPr>
          <p:cNvPr id="5" name="左大かっこ 4"/>
          <p:cNvSpPr/>
          <p:nvPr/>
        </p:nvSpPr>
        <p:spPr>
          <a:xfrm>
            <a:off x="6516216" y="4077072"/>
            <a:ext cx="72008" cy="576064"/>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8" name="左大かっこ 7"/>
          <p:cNvSpPr/>
          <p:nvPr/>
        </p:nvSpPr>
        <p:spPr>
          <a:xfrm>
            <a:off x="111201" y="3212976"/>
            <a:ext cx="68311" cy="1440160"/>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573360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lstStyle/>
          <a:p>
            <a:r>
              <a:rPr kumimoji="1" lang="ja-JP" altLang="en-US" dirty="0"/>
              <a:t>実験結果（形状）</a:t>
            </a:r>
          </a:p>
        </p:txBody>
      </p:sp>
      <p:sp>
        <p:nvSpPr>
          <p:cNvPr id="3" name="コンテンツ プレースホルダー 2"/>
          <p:cNvSpPr>
            <a:spLocks noGrp="1"/>
          </p:cNvSpPr>
          <p:nvPr>
            <p:ph idx="1"/>
          </p:nvPr>
        </p:nvSpPr>
        <p:spPr>
          <a:xfrm>
            <a:off x="1907704" y="5924879"/>
            <a:ext cx="5328592" cy="936104"/>
          </a:xfrm>
        </p:spPr>
        <p:txBody>
          <a:bodyPr>
            <a:normAutofit/>
          </a:bodyPr>
          <a:lstStyle/>
          <a:p>
            <a:r>
              <a:rPr kumimoji="1" lang="ja-JP" altLang="en-US" sz="2400" dirty="0"/>
              <a:t>測定誤差により形状が凸凹している．</a:t>
            </a:r>
            <a:endParaRPr kumimoji="1" lang="en-US" altLang="ja-JP" sz="2400" dirty="0"/>
          </a:p>
          <a:p>
            <a:r>
              <a:rPr lang="ja-JP" altLang="en-US" sz="2400" dirty="0"/>
              <a:t>スムージングにより改善されている．</a:t>
            </a:r>
            <a:endParaRPr kumimoji="1" lang="ja-JP" altLang="en-US" sz="2400" dirty="0"/>
          </a:p>
        </p:txBody>
      </p:sp>
      <p:pic>
        <p:nvPicPr>
          <p:cNvPr id="8" name="Picture 2" descr="X:\cfd_dataSnap0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53" t="8429" r="5226" b="16152"/>
          <a:stretch/>
        </p:blipFill>
        <p:spPr bwMode="auto">
          <a:xfrm>
            <a:off x="827819" y="1551183"/>
            <a:ext cx="3240000" cy="16095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X:\shape_z.png"/>
          <p:cNvPicPr>
            <a:picLocks noChangeAspect="1" noChangeArrowheads="1"/>
          </p:cNvPicPr>
          <p:nvPr/>
        </p:nvPicPr>
        <p:blipFill rotWithShape="1">
          <a:blip r:embed="rId4">
            <a:extLst>
              <a:ext uri="{28A0092B-C50C-407E-A947-70E740481C1C}">
                <a14:useLocalDpi xmlns:a14="http://schemas.microsoft.com/office/drawing/2010/main" val="0"/>
              </a:ext>
            </a:extLst>
          </a:blip>
          <a:srcRect l="7474" b="6808"/>
          <a:stretch/>
        </p:blipFill>
        <p:spPr bwMode="auto">
          <a:xfrm>
            <a:off x="1069961" y="3279375"/>
            <a:ext cx="2997858" cy="22645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679" t="9899" r="6692" b="17740"/>
          <a:stretch/>
        </p:blipFill>
        <p:spPr bwMode="auto">
          <a:xfrm>
            <a:off x="4860392" y="1551183"/>
            <a:ext cx="3240000" cy="15880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6668" b="6808"/>
          <a:stretch/>
        </p:blipFill>
        <p:spPr bwMode="auto">
          <a:xfrm>
            <a:off x="5076417" y="3279375"/>
            <a:ext cx="3023975" cy="226456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732101" y="1052736"/>
            <a:ext cx="1863011" cy="400110"/>
          </a:xfrm>
          <a:prstGeom prst="rect">
            <a:avLst/>
          </a:prstGeom>
          <a:noFill/>
        </p:spPr>
        <p:txBody>
          <a:bodyPr wrap="none" rtlCol="0">
            <a:spAutoFit/>
          </a:bodyPr>
          <a:lstStyle/>
          <a:p>
            <a:r>
              <a:rPr kumimoji="1" lang="ja-JP" altLang="en-US" sz="2000" dirty="0"/>
              <a:t>スムージング前</a:t>
            </a:r>
          </a:p>
        </p:txBody>
      </p:sp>
      <p:sp>
        <p:nvSpPr>
          <p:cNvPr id="12" name="テキスト ボックス 11"/>
          <p:cNvSpPr txBox="1"/>
          <p:nvPr/>
        </p:nvSpPr>
        <p:spPr>
          <a:xfrm>
            <a:off x="5548886" y="1052736"/>
            <a:ext cx="1863011" cy="400110"/>
          </a:xfrm>
          <a:prstGeom prst="rect">
            <a:avLst/>
          </a:prstGeom>
          <a:noFill/>
        </p:spPr>
        <p:txBody>
          <a:bodyPr wrap="none" rtlCol="0">
            <a:spAutoFit/>
          </a:bodyPr>
          <a:lstStyle/>
          <a:p>
            <a:r>
              <a:rPr kumimoji="1" lang="ja-JP" altLang="en-US" sz="2000" dirty="0"/>
              <a:t>スムージング後</a:t>
            </a:r>
          </a:p>
        </p:txBody>
      </p:sp>
      <p:sp>
        <p:nvSpPr>
          <p:cNvPr id="5" name="テキスト ボックス 4"/>
          <p:cNvSpPr txBox="1"/>
          <p:nvPr/>
        </p:nvSpPr>
        <p:spPr>
          <a:xfrm>
            <a:off x="1848981" y="5502331"/>
            <a:ext cx="1439818" cy="369332"/>
          </a:xfrm>
          <a:prstGeom prst="rect">
            <a:avLst/>
          </a:prstGeom>
          <a:noFill/>
        </p:spPr>
        <p:txBody>
          <a:bodyPr wrap="none" rtlCol="0">
            <a:spAutoFit/>
          </a:bodyPr>
          <a:lstStyle/>
          <a:p>
            <a:r>
              <a:rPr kumimoji="1" lang="ja-JP" altLang="en-US" dirty="0">
                <a:latin typeface="+mn-ea"/>
              </a:rPr>
              <a:t>軸方向 </a:t>
            </a:r>
            <a:r>
              <a:rPr kumimoji="1" lang="en-US" altLang="ja-JP" dirty="0">
                <a:latin typeface="+mn-ea"/>
              </a:rPr>
              <a:t>(mm)</a:t>
            </a:r>
            <a:endParaRPr kumimoji="1" lang="ja-JP" altLang="en-US" dirty="0">
              <a:latin typeface="+mn-ea"/>
            </a:endParaRPr>
          </a:p>
        </p:txBody>
      </p:sp>
      <p:sp>
        <p:nvSpPr>
          <p:cNvPr id="13" name="テキスト ボックス 12"/>
          <p:cNvSpPr txBox="1"/>
          <p:nvPr/>
        </p:nvSpPr>
        <p:spPr>
          <a:xfrm>
            <a:off x="5868495" y="5502331"/>
            <a:ext cx="1439818" cy="369332"/>
          </a:xfrm>
          <a:prstGeom prst="rect">
            <a:avLst/>
          </a:prstGeom>
          <a:noFill/>
        </p:spPr>
        <p:txBody>
          <a:bodyPr wrap="none" rtlCol="0">
            <a:spAutoFit/>
          </a:bodyPr>
          <a:lstStyle/>
          <a:p>
            <a:r>
              <a:rPr kumimoji="1" lang="ja-JP" altLang="en-US" dirty="0">
                <a:latin typeface="+mn-ea"/>
              </a:rPr>
              <a:t>軸方向 </a:t>
            </a:r>
            <a:r>
              <a:rPr kumimoji="1" lang="en-US" altLang="ja-JP" dirty="0">
                <a:latin typeface="+mn-ea"/>
              </a:rPr>
              <a:t>(mm)</a:t>
            </a:r>
            <a:endParaRPr kumimoji="1" lang="ja-JP" altLang="en-US" dirty="0">
              <a:latin typeface="+mn-ea"/>
            </a:endParaRPr>
          </a:p>
        </p:txBody>
      </p:sp>
      <p:sp>
        <p:nvSpPr>
          <p:cNvPr id="14" name="テキスト ボックス 13"/>
          <p:cNvSpPr txBox="1"/>
          <p:nvPr/>
        </p:nvSpPr>
        <p:spPr>
          <a:xfrm rot="16200000">
            <a:off x="110528" y="4226994"/>
            <a:ext cx="1659429" cy="369332"/>
          </a:xfrm>
          <a:prstGeom prst="rect">
            <a:avLst/>
          </a:prstGeom>
          <a:noFill/>
        </p:spPr>
        <p:txBody>
          <a:bodyPr wrap="none" rtlCol="0">
            <a:spAutoFit/>
          </a:bodyPr>
          <a:lstStyle/>
          <a:p>
            <a:r>
              <a:rPr lang="ja-JP" altLang="en-US" dirty="0">
                <a:latin typeface="+mn-ea"/>
              </a:rPr>
              <a:t>直径</a:t>
            </a:r>
            <a:r>
              <a:rPr kumimoji="1" lang="ja-JP" altLang="en-US" dirty="0">
                <a:latin typeface="+mn-ea"/>
              </a:rPr>
              <a:t>方向 </a:t>
            </a:r>
            <a:r>
              <a:rPr kumimoji="1" lang="en-US" altLang="ja-JP" dirty="0">
                <a:latin typeface="+mn-ea"/>
              </a:rPr>
              <a:t>(mm)</a:t>
            </a:r>
            <a:endParaRPr kumimoji="1" lang="ja-JP" altLang="en-US" dirty="0">
              <a:latin typeface="+mn-ea"/>
            </a:endParaRPr>
          </a:p>
        </p:txBody>
      </p:sp>
      <p:sp>
        <p:nvSpPr>
          <p:cNvPr id="16" name="テキスト ボックス 15"/>
          <p:cNvSpPr txBox="1"/>
          <p:nvPr/>
        </p:nvSpPr>
        <p:spPr>
          <a:xfrm rot="16200000">
            <a:off x="4142976" y="4226994"/>
            <a:ext cx="1659429" cy="369332"/>
          </a:xfrm>
          <a:prstGeom prst="rect">
            <a:avLst/>
          </a:prstGeom>
          <a:noFill/>
        </p:spPr>
        <p:txBody>
          <a:bodyPr wrap="none" rtlCol="0">
            <a:spAutoFit/>
          </a:bodyPr>
          <a:lstStyle/>
          <a:p>
            <a:r>
              <a:rPr lang="ja-JP" altLang="en-US" dirty="0">
                <a:latin typeface="+mn-ea"/>
              </a:rPr>
              <a:t>直径</a:t>
            </a:r>
            <a:r>
              <a:rPr kumimoji="1" lang="ja-JP" altLang="en-US" dirty="0">
                <a:latin typeface="+mn-ea"/>
              </a:rPr>
              <a:t>方向 </a:t>
            </a:r>
            <a:r>
              <a:rPr kumimoji="1" lang="en-US" altLang="ja-JP" dirty="0">
                <a:latin typeface="+mn-ea"/>
              </a:rPr>
              <a:t>(mm)</a:t>
            </a:r>
            <a:endParaRPr kumimoji="1" lang="ja-JP" altLang="en-US" dirty="0">
              <a:latin typeface="+mn-ea"/>
            </a:endParaRPr>
          </a:p>
        </p:txBody>
      </p:sp>
    </p:spTree>
    <p:extLst>
      <p:ext uri="{BB962C8B-B14F-4D97-AF65-F5344CB8AC3E}">
        <p14:creationId xmlns:p14="http://schemas.microsoft.com/office/powerpoint/2010/main" val="4115955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X:\smooth_ws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6765" y="1124744"/>
            <a:ext cx="2984383" cy="2238288"/>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57200" y="-27384"/>
            <a:ext cx="8229600" cy="1143000"/>
          </a:xfrm>
        </p:spPr>
        <p:txBody>
          <a:bodyPr/>
          <a:lstStyle/>
          <a:p>
            <a:r>
              <a:rPr kumimoji="1" lang="ja-JP" altLang="en-US" dirty="0"/>
              <a:t>実験結果（</a:t>
            </a:r>
            <a:r>
              <a:rPr kumimoji="1" lang="en-US" altLang="ja-JP" dirty="0"/>
              <a:t>WSS</a:t>
            </a:r>
            <a:r>
              <a:rPr kumimoji="1" lang="ja-JP" altLang="en-US" dirty="0"/>
              <a:t>）</a:t>
            </a:r>
          </a:p>
        </p:txBody>
      </p:sp>
      <p:pic>
        <p:nvPicPr>
          <p:cNvPr id="11" name="Picture 2" descr="X:\not_smooth_w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738" y="1124744"/>
            <a:ext cx="2984383" cy="2238288"/>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957424" y="1052736"/>
            <a:ext cx="1863011" cy="400110"/>
          </a:xfrm>
          <a:prstGeom prst="rect">
            <a:avLst/>
          </a:prstGeom>
          <a:noFill/>
        </p:spPr>
        <p:txBody>
          <a:bodyPr wrap="none" rtlCol="0">
            <a:spAutoFit/>
          </a:bodyPr>
          <a:lstStyle/>
          <a:p>
            <a:r>
              <a:rPr kumimoji="1" lang="ja-JP" altLang="en-US" sz="2000" dirty="0"/>
              <a:t>スムージング前</a:t>
            </a:r>
          </a:p>
        </p:txBody>
      </p:sp>
      <p:sp>
        <p:nvSpPr>
          <p:cNvPr id="14" name="テキスト ボックス 13"/>
          <p:cNvSpPr txBox="1"/>
          <p:nvPr/>
        </p:nvSpPr>
        <p:spPr>
          <a:xfrm>
            <a:off x="4347450" y="1052736"/>
            <a:ext cx="1863011" cy="400110"/>
          </a:xfrm>
          <a:prstGeom prst="rect">
            <a:avLst/>
          </a:prstGeom>
          <a:noFill/>
        </p:spPr>
        <p:txBody>
          <a:bodyPr wrap="none" rtlCol="0">
            <a:spAutoFit/>
          </a:bodyPr>
          <a:lstStyle/>
          <a:p>
            <a:r>
              <a:rPr kumimoji="1" lang="ja-JP" altLang="en-US" sz="2000" dirty="0"/>
              <a:t>スムージング後</a:t>
            </a:r>
          </a:p>
        </p:txBody>
      </p:sp>
      <p:grpSp>
        <p:nvGrpSpPr>
          <p:cNvPr id="8" name="グループ化 7"/>
          <p:cNvGrpSpPr/>
          <p:nvPr/>
        </p:nvGrpSpPr>
        <p:grpSpPr>
          <a:xfrm>
            <a:off x="3774261" y="3397246"/>
            <a:ext cx="3009393" cy="2304256"/>
            <a:chOff x="5041900" y="3068960"/>
            <a:chExt cx="2863156" cy="2125340"/>
          </a:xfrm>
        </p:grpSpPr>
        <p:pic>
          <p:nvPicPr>
            <p:cNvPr id="10" name="Picture 3" descr="X:\smooth_wss_graph.png"/>
            <p:cNvPicPr>
              <a:picLocks noChangeAspect="1" noChangeArrowheads="1"/>
            </p:cNvPicPr>
            <p:nvPr/>
          </p:nvPicPr>
          <p:blipFill rotWithShape="1">
            <a:blip r:embed="rId5">
              <a:extLst>
                <a:ext uri="{28A0092B-C50C-407E-A947-70E740481C1C}">
                  <a14:useLocalDpi xmlns:a14="http://schemas.microsoft.com/office/drawing/2010/main" val="0"/>
                </a:ext>
              </a:extLst>
            </a:blip>
            <a:srcRect l="5318" b="6289"/>
            <a:stretch/>
          </p:blipFill>
          <p:spPr bwMode="auto">
            <a:xfrm>
              <a:off x="5041900" y="3068960"/>
              <a:ext cx="2863156" cy="2125340"/>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6388092" y="3176972"/>
              <a:ext cx="1346822" cy="108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p:cNvGrpSpPr/>
          <p:nvPr/>
        </p:nvGrpSpPr>
        <p:grpSpPr>
          <a:xfrm>
            <a:off x="384234" y="3397246"/>
            <a:ext cx="3009393" cy="2304256"/>
            <a:chOff x="1777999" y="3068960"/>
            <a:chExt cx="2886335" cy="2125340"/>
          </a:xfrm>
        </p:grpSpPr>
        <p:pic>
          <p:nvPicPr>
            <p:cNvPr id="12" name="Picture 3" descr="X:\no_smooth_wss_graph.png"/>
            <p:cNvPicPr>
              <a:picLocks noChangeAspect="1" noChangeArrowheads="1"/>
            </p:cNvPicPr>
            <p:nvPr/>
          </p:nvPicPr>
          <p:blipFill rotWithShape="1">
            <a:blip r:embed="rId6">
              <a:extLst>
                <a:ext uri="{28A0092B-C50C-407E-A947-70E740481C1C}">
                  <a14:useLocalDpi xmlns:a14="http://schemas.microsoft.com/office/drawing/2010/main" val="0"/>
                </a:ext>
              </a:extLst>
            </a:blip>
            <a:srcRect l="4551" b="6289"/>
            <a:stretch/>
          </p:blipFill>
          <p:spPr bwMode="auto">
            <a:xfrm>
              <a:off x="1777999" y="3068960"/>
              <a:ext cx="2886335" cy="2125340"/>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p:cNvSpPr/>
            <p:nvPr/>
          </p:nvSpPr>
          <p:spPr>
            <a:xfrm>
              <a:off x="2493327" y="3171664"/>
              <a:ext cx="2006665"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rot="16200000">
            <a:off x="-252441" y="4364708"/>
            <a:ext cx="1029449" cy="369332"/>
          </a:xfrm>
          <a:prstGeom prst="rect">
            <a:avLst/>
          </a:prstGeom>
          <a:noFill/>
        </p:spPr>
        <p:txBody>
          <a:bodyPr wrap="none" rtlCol="0">
            <a:spAutoFit/>
          </a:bodyPr>
          <a:lstStyle/>
          <a:p>
            <a:r>
              <a:rPr lang="en-US" altLang="ja-JP" dirty="0">
                <a:latin typeface="+mn-ea"/>
              </a:rPr>
              <a:t>WSS</a:t>
            </a:r>
            <a:r>
              <a:rPr kumimoji="1" lang="en-US" altLang="ja-JP" dirty="0">
                <a:latin typeface="+mn-ea"/>
              </a:rPr>
              <a:t>(</a:t>
            </a:r>
            <a:r>
              <a:rPr lang="en-US" altLang="ja-JP" dirty="0">
                <a:latin typeface="+mn-ea"/>
              </a:rPr>
              <a:t>Pa</a:t>
            </a:r>
            <a:r>
              <a:rPr kumimoji="1" lang="en-US" altLang="ja-JP" dirty="0">
                <a:latin typeface="+mn-ea"/>
              </a:rPr>
              <a:t>)</a:t>
            </a:r>
            <a:endParaRPr kumimoji="1" lang="ja-JP" altLang="en-US" dirty="0">
              <a:latin typeface="+mn-ea"/>
            </a:endParaRPr>
          </a:p>
        </p:txBody>
      </p:sp>
      <p:sp>
        <p:nvSpPr>
          <p:cNvPr id="23" name="テキスト ボックス 22"/>
          <p:cNvSpPr txBox="1"/>
          <p:nvPr/>
        </p:nvSpPr>
        <p:spPr>
          <a:xfrm rot="16200000">
            <a:off x="3074871" y="4364708"/>
            <a:ext cx="1029449" cy="369332"/>
          </a:xfrm>
          <a:prstGeom prst="rect">
            <a:avLst/>
          </a:prstGeom>
          <a:noFill/>
        </p:spPr>
        <p:txBody>
          <a:bodyPr wrap="none" rtlCol="0">
            <a:spAutoFit/>
          </a:bodyPr>
          <a:lstStyle/>
          <a:p>
            <a:r>
              <a:rPr lang="en-US" altLang="ja-JP" dirty="0">
                <a:latin typeface="+mn-ea"/>
              </a:rPr>
              <a:t>WSS</a:t>
            </a:r>
            <a:r>
              <a:rPr kumimoji="1" lang="en-US" altLang="ja-JP" dirty="0">
                <a:latin typeface="+mn-ea"/>
              </a:rPr>
              <a:t>(</a:t>
            </a:r>
            <a:r>
              <a:rPr lang="en-US" altLang="ja-JP" dirty="0">
                <a:latin typeface="+mn-ea"/>
              </a:rPr>
              <a:t>Pa</a:t>
            </a:r>
            <a:r>
              <a:rPr kumimoji="1" lang="en-US" altLang="ja-JP" dirty="0">
                <a:latin typeface="+mn-ea"/>
              </a:rPr>
              <a:t>)</a:t>
            </a:r>
            <a:endParaRPr kumimoji="1" lang="ja-JP" altLang="en-US" dirty="0">
              <a:latin typeface="+mn-ea"/>
            </a:endParaRPr>
          </a:p>
        </p:txBody>
      </p:sp>
      <p:sp>
        <p:nvSpPr>
          <p:cNvPr id="6" name="正方形/長方形 5"/>
          <p:cNvSpPr/>
          <p:nvPr/>
        </p:nvSpPr>
        <p:spPr>
          <a:xfrm>
            <a:off x="128098" y="6165304"/>
            <a:ext cx="6820166" cy="400110"/>
          </a:xfrm>
          <a:prstGeom prst="rect">
            <a:avLst/>
          </a:prstGeom>
        </p:spPr>
        <p:txBody>
          <a:bodyPr wrap="square">
            <a:spAutoFit/>
          </a:bodyPr>
          <a:lstStyle/>
          <a:p>
            <a:r>
              <a:rPr lang="en-US" altLang="ja-JP" sz="2000" dirty="0">
                <a:latin typeface="+mn-ea"/>
              </a:rPr>
              <a:t>WSS</a:t>
            </a:r>
            <a:r>
              <a:rPr lang="ja-JP" altLang="en-US" sz="2000" dirty="0">
                <a:latin typeface="+mn-ea"/>
              </a:rPr>
              <a:t>の最大誤差：  　　 </a:t>
            </a:r>
            <a:r>
              <a:rPr lang="en-US" altLang="ja-JP" sz="2000" dirty="0">
                <a:latin typeface="+mn-ea"/>
              </a:rPr>
              <a:t>135%</a:t>
            </a:r>
            <a:r>
              <a:rPr lang="ja-JP" altLang="en-US" sz="2000" dirty="0">
                <a:latin typeface="+mn-ea"/>
              </a:rPr>
              <a:t>　        　　　    　　    　　    </a:t>
            </a:r>
            <a:r>
              <a:rPr lang="en-US" altLang="ja-JP" sz="2000" dirty="0">
                <a:latin typeface="+mn-ea"/>
              </a:rPr>
              <a:t>60%</a:t>
            </a:r>
          </a:p>
        </p:txBody>
      </p:sp>
      <p:sp>
        <p:nvSpPr>
          <p:cNvPr id="16" name="テキスト ボックス 15"/>
          <p:cNvSpPr txBox="1"/>
          <p:nvPr/>
        </p:nvSpPr>
        <p:spPr>
          <a:xfrm>
            <a:off x="1169021" y="5651956"/>
            <a:ext cx="1439818" cy="369332"/>
          </a:xfrm>
          <a:prstGeom prst="rect">
            <a:avLst/>
          </a:prstGeom>
          <a:noFill/>
        </p:spPr>
        <p:txBody>
          <a:bodyPr wrap="none" rtlCol="0">
            <a:spAutoFit/>
          </a:bodyPr>
          <a:lstStyle/>
          <a:p>
            <a:r>
              <a:rPr kumimoji="1" lang="ja-JP" altLang="en-US" dirty="0">
                <a:latin typeface="+mn-ea"/>
              </a:rPr>
              <a:t>軸方向 </a:t>
            </a:r>
            <a:r>
              <a:rPr kumimoji="1" lang="en-US" altLang="ja-JP" dirty="0">
                <a:latin typeface="+mn-ea"/>
              </a:rPr>
              <a:t>(mm)</a:t>
            </a:r>
            <a:endParaRPr kumimoji="1" lang="ja-JP" altLang="en-US" dirty="0">
              <a:latin typeface="+mn-ea"/>
            </a:endParaRPr>
          </a:p>
        </p:txBody>
      </p:sp>
      <p:sp>
        <p:nvSpPr>
          <p:cNvPr id="24" name="テキスト ボックス 23"/>
          <p:cNvSpPr txBox="1"/>
          <p:nvPr/>
        </p:nvSpPr>
        <p:spPr>
          <a:xfrm>
            <a:off x="4559048" y="5651956"/>
            <a:ext cx="1439818" cy="369332"/>
          </a:xfrm>
          <a:prstGeom prst="rect">
            <a:avLst/>
          </a:prstGeom>
          <a:noFill/>
        </p:spPr>
        <p:txBody>
          <a:bodyPr wrap="none" rtlCol="0">
            <a:spAutoFit/>
          </a:bodyPr>
          <a:lstStyle/>
          <a:p>
            <a:r>
              <a:rPr kumimoji="1" lang="ja-JP" altLang="en-US" dirty="0">
                <a:latin typeface="+mn-ea"/>
              </a:rPr>
              <a:t>軸方向 </a:t>
            </a:r>
            <a:r>
              <a:rPr kumimoji="1" lang="en-US" altLang="ja-JP" dirty="0">
                <a:latin typeface="+mn-ea"/>
              </a:rPr>
              <a:t>(mm)</a:t>
            </a:r>
            <a:endParaRPr kumimoji="1" lang="ja-JP" altLang="en-US" dirty="0">
              <a:latin typeface="+mn-ea"/>
            </a:endParaRPr>
          </a:p>
        </p:txBody>
      </p:sp>
      <p:sp>
        <p:nvSpPr>
          <p:cNvPr id="15" name="コンテンツ プレースホルダー 2"/>
          <p:cNvSpPr txBox="1">
            <a:spLocks/>
          </p:cNvSpPr>
          <p:nvPr/>
        </p:nvSpPr>
        <p:spPr>
          <a:xfrm>
            <a:off x="6804248" y="3456126"/>
            <a:ext cx="2232248" cy="270917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200" dirty="0">
                <a:latin typeface="+mn-ea"/>
              </a:rPr>
              <a:t>・直円管のＷＳＳ</a:t>
            </a:r>
            <a:endParaRPr lang="en-US" altLang="ja-JP" sz="2200" dirty="0">
              <a:latin typeface="+mn-ea"/>
            </a:endParaRPr>
          </a:p>
          <a:p>
            <a:pPr marL="0" indent="0">
              <a:buNone/>
            </a:pPr>
            <a:r>
              <a:rPr lang="ja-JP" altLang="en-US" sz="2200" dirty="0">
                <a:latin typeface="+mn-ea"/>
              </a:rPr>
              <a:t>　分布の理論値</a:t>
            </a:r>
            <a:endParaRPr lang="en-US" altLang="ja-JP" sz="2200" dirty="0">
              <a:latin typeface="+mn-ea"/>
            </a:endParaRPr>
          </a:p>
          <a:p>
            <a:pPr marL="0" indent="0">
              <a:buNone/>
            </a:pPr>
            <a:r>
              <a:rPr lang="ja-JP" altLang="en-US" sz="2200" dirty="0">
                <a:latin typeface="+mn-ea"/>
              </a:rPr>
              <a:t>　は一定．</a:t>
            </a:r>
            <a:endParaRPr lang="en-US" altLang="ja-JP" sz="2200" dirty="0">
              <a:latin typeface="+mn-ea"/>
            </a:endParaRPr>
          </a:p>
          <a:p>
            <a:pPr marL="0" indent="0">
              <a:buNone/>
            </a:pPr>
            <a:endParaRPr lang="en-US" altLang="ja-JP" sz="2200" dirty="0">
              <a:latin typeface="+mn-ea"/>
            </a:endParaRPr>
          </a:p>
          <a:p>
            <a:pPr marL="0" indent="0">
              <a:buNone/>
            </a:pPr>
            <a:r>
              <a:rPr lang="ja-JP" altLang="en-US" sz="2200" dirty="0">
                <a:solidFill>
                  <a:srgbClr val="FF0000"/>
                </a:solidFill>
                <a:latin typeface="+mn-ea"/>
              </a:rPr>
              <a:t>・形状誤差による</a:t>
            </a:r>
            <a:endParaRPr lang="en-US" altLang="ja-JP" sz="2200" dirty="0">
              <a:solidFill>
                <a:srgbClr val="FF0000"/>
              </a:solidFill>
              <a:latin typeface="+mn-ea"/>
            </a:endParaRPr>
          </a:p>
          <a:p>
            <a:pPr marL="0" indent="0">
              <a:buNone/>
            </a:pPr>
            <a:r>
              <a:rPr lang="ja-JP" altLang="en-US" sz="2200" dirty="0">
                <a:solidFill>
                  <a:srgbClr val="FF0000"/>
                </a:solidFill>
                <a:latin typeface="+mn-ea"/>
              </a:rPr>
              <a:t>　影響は大きい．</a:t>
            </a:r>
            <a:endParaRPr lang="en-US" altLang="ja-JP" sz="2200" dirty="0">
              <a:solidFill>
                <a:srgbClr val="FF0000"/>
              </a:solidFill>
              <a:latin typeface="+mn-ea"/>
            </a:endParaRPr>
          </a:p>
          <a:p>
            <a:endParaRPr lang="en-US" altLang="ja-JP" sz="2200" dirty="0">
              <a:latin typeface="+mn-ea"/>
            </a:endParaRPr>
          </a:p>
        </p:txBody>
      </p:sp>
      <p:cxnSp>
        <p:nvCxnSpPr>
          <p:cNvPr id="26" name="直線コネクタ 25"/>
          <p:cNvCxnSpPr/>
          <p:nvPr/>
        </p:nvCxnSpPr>
        <p:spPr>
          <a:xfrm>
            <a:off x="551941" y="4797152"/>
            <a:ext cx="2703321"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8" name="直線コネクタ 27"/>
          <p:cNvCxnSpPr/>
          <p:nvPr/>
        </p:nvCxnSpPr>
        <p:spPr>
          <a:xfrm>
            <a:off x="3903334" y="4797152"/>
            <a:ext cx="2736304"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35" name="直線コネクタ 34"/>
          <p:cNvCxnSpPr/>
          <p:nvPr/>
        </p:nvCxnSpPr>
        <p:spPr>
          <a:xfrm>
            <a:off x="1880692" y="3717032"/>
            <a:ext cx="438466"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39" name="テキスト ボックス 38"/>
          <p:cNvSpPr txBox="1"/>
          <p:nvPr/>
        </p:nvSpPr>
        <p:spPr>
          <a:xfrm>
            <a:off x="2345116" y="3535898"/>
            <a:ext cx="877163" cy="369332"/>
          </a:xfrm>
          <a:prstGeom prst="rect">
            <a:avLst/>
          </a:prstGeom>
          <a:noFill/>
        </p:spPr>
        <p:txBody>
          <a:bodyPr wrap="none" rtlCol="0">
            <a:spAutoFit/>
          </a:bodyPr>
          <a:lstStyle/>
          <a:p>
            <a:r>
              <a:rPr kumimoji="1" lang="ja-JP" altLang="en-US" dirty="0"/>
              <a:t>理論値</a:t>
            </a:r>
          </a:p>
        </p:txBody>
      </p:sp>
      <p:cxnSp>
        <p:nvCxnSpPr>
          <p:cNvPr id="40" name="直線コネクタ 39"/>
          <p:cNvCxnSpPr/>
          <p:nvPr/>
        </p:nvCxnSpPr>
        <p:spPr>
          <a:xfrm>
            <a:off x="5298051" y="3717032"/>
            <a:ext cx="438466"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41" name="テキスト ボックス 40"/>
          <p:cNvSpPr txBox="1"/>
          <p:nvPr/>
        </p:nvSpPr>
        <p:spPr>
          <a:xfrm>
            <a:off x="5762475" y="3535898"/>
            <a:ext cx="877163" cy="369332"/>
          </a:xfrm>
          <a:prstGeom prst="rect">
            <a:avLst/>
          </a:prstGeom>
          <a:noFill/>
        </p:spPr>
        <p:txBody>
          <a:bodyPr wrap="none" rtlCol="0">
            <a:spAutoFit/>
          </a:bodyPr>
          <a:lstStyle/>
          <a:p>
            <a:r>
              <a:rPr kumimoji="1" lang="ja-JP" altLang="en-US" dirty="0"/>
              <a:t>理論値</a:t>
            </a:r>
          </a:p>
        </p:txBody>
      </p:sp>
      <p:sp>
        <p:nvSpPr>
          <p:cNvPr id="4" name="テキスト ボックス 3"/>
          <p:cNvSpPr txBox="1"/>
          <p:nvPr/>
        </p:nvSpPr>
        <p:spPr>
          <a:xfrm>
            <a:off x="6876256" y="1988840"/>
            <a:ext cx="1552028" cy="369332"/>
          </a:xfrm>
          <a:prstGeom prst="rect">
            <a:avLst/>
          </a:prstGeom>
          <a:noFill/>
        </p:spPr>
        <p:txBody>
          <a:bodyPr wrap="none" rtlCol="0">
            <a:spAutoFit/>
          </a:bodyPr>
          <a:lstStyle/>
          <a:p>
            <a:r>
              <a:rPr kumimoji="1" lang="en-US" altLang="ja-JP" dirty="0">
                <a:solidFill>
                  <a:schemeClr val="tx2"/>
                </a:solidFill>
                <a:latin typeface="+mn-ea"/>
              </a:rPr>
              <a:t>WSS</a:t>
            </a:r>
            <a:r>
              <a:rPr kumimoji="1" lang="ja-JP" altLang="en-US" dirty="0">
                <a:solidFill>
                  <a:schemeClr val="tx2"/>
                </a:solidFill>
                <a:latin typeface="+mn-ea"/>
              </a:rPr>
              <a:t>分布 </a:t>
            </a:r>
            <a:r>
              <a:rPr kumimoji="1" lang="en-US" altLang="ja-JP" dirty="0">
                <a:solidFill>
                  <a:schemeClr val="tx2"/>
                </a:solidFill>
                <a:latin typeface="+mn-ea"/>
              </a:rPr>
              <a:t>[Pa}</a:t>
            </a:r>
            <a:endParaRPr kumimoji="1" lang="ja-JP" altLang="en-US" dirty="0">
              <a:solidFill>
                <a:schemeClr val="tx2"/>
              </a:solidFill>
              <a:latin typeface="+mn-ea"/>
            </a:endParaRPr>
          </a:p>
        </p:txBody>
      </p:sp>
    </p:spTree>
    <p:extLst>
      <p:ext uri="{BB962C8B-B14F-4D97-AF65-F5344CB8AC3E}">
        <p14:creationId xmlns:p14="http://schemas.microsoft.com/office/powerpoint/2010/main" val="3734845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484784"/>
            <a:ext cx="8964488" cy="3744416"/>
          </a:xfrm>
        </p:spPr>
        <p:txBody>
          <a:bodyPr>
            <a:normAutofit/>
          </a:bodyPr>
          <a:lstStyle/>
          <a:p>
            <a:r>
              <a:rPr lang="ja-JP" altLang="en-US" dirty="0"/>
              <a:t>曲がり円管</a:t>
            </a:r>
            <a:r>
              <a:rPr kumimoji="1" lang="ja-JP" altLang="en-US" dirty="0"/>
              <a:t>を例にした </a:t>
            </a:r>
            <a:br>
              <a:rPr kumimoji="1" lang="en-US" altLang="ja-JP" dirty="0"/>
            </a:br>
            <a:r>
              <a:rPr kumimoji="1" lang="en-US" altLang="ja-JP" dirty="0"/>
              <a:t>MR-based CFD </a:t>
            </a:r>
            <a:r>
              <a:rPr kumimoji="1" lang="ja-JP" altLang="en-US" dirty="0"/>
              <a:t>の</a:t>
            </a:r>
            <a:br>
              <a:rPr kumimoji="1" lang="en-US" altLang="ja-JP" dirty="0"/>
            </a:br>
            <a:r>
              <a:rPr kumimoji="1" lang="ja-JP" altLang="en-US" dirty="0"/>
              <a:t>流入境界条件の違いによる</a:t>
            </a:r>
            <a:br>
              <a:rPr kumimoji="1" lang="en-US" altLang="ja-JP" dirty="0"/>
            </a:br>
            <a:r>
              <a:rPr kumimoji="1" lang="en-US" altLang="ja-JP" dirty="0"/>
              <a:t>WSS</a:t>
            </a:r>
            <a:r>
              <a:rPr kumimoji="1" lang="ja-JP" altLang="en-US" dirty="0"/>
              <a:t>誤差評価検証</a:t>
            </a:r>
          </a:p>
        </p:txBody>
      </p:sp>
    </p:spTree>
    <p:extLst>
      <p:ext uri="{BB962C8B-B14F-4D97-AF65-F5344CB8AC3E}">
        <p14:creationId xmlns:p14="http://schemas.microsoft.com/office/powerpoint/2010/main" val="3397400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aneurysm\CMD\CMD2011\image\curved_pi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89" y="1196752"/>
            <a:ext cx="5031575" cy="2448272"/>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57200" y="44624"/>
            <a:ext cx="8229600" cy="1143000"/>
          </a:xfrm>
        </p:spPr>
        <p:txBody>
          <a:bodyPr/>
          <a:lstStyle/>
          <a:p>
            <a:r>
              <a:rPr lang="ja-JP" altLang="en-US" dirty="0"/>
              <a:t>検証内容</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4009047006"/>
              </p:ext>
            </p:extLst>
          </p:nvPr>
        </p:nvGraphicFramePr>
        <p:xfrm>
          <a:off x="251520" y="4725144"/>
          <a:ext cx="4824536" cy="1798320"/>
        </p:xfrm>
        <a:graphic>
          <a:graphicData uri="http://schemas.openxmlformats.org/drawingml/2006/table">
            <a:tbl>
              <a:tblPr firstRow="1" bandRow="1">
                <a:tableStyleId>{2D5ABB26-0587-4C30-8999-92F81FD0307C}</a:tableStyleId>
              </a:tblPr>
              <a:tblGrid>
                <a:gridCol w="1224136">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tblGrid>
              <a:tr h="370840">
                <a:tc>
                  <a:txBody>
                    <a:bodyPr/>
                    <a:lstStyle/>
                    <a:p>
                      <a:pPr algn="ctr"/>
                      <a:endParaRPr kumimoji="1" lang="ja-JP" altLang="en-US" sz="2000"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2000" dirty="0"/>
                        <a:t>誤差無し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2000" dirty="0"/>
                        <a:t>形状のみ誤差無し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en-US" altLang="ja-JP" sz="2000" dirty="0"/>
                        <a:t>MR based CFD</a:t>
                      </a:r>
                      <a:endParaRPr kumimoji="1" lang="ja-JP" altLang="en-US" sz="20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kumimoji="1" lang="ja-JP" altLang="en-US" sz="2000" dirty="0"/>
                        <a:t>形状</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kumimoji="1" lang="ja-JP" altLang="en-US" sz="2000" dirty="0"/>
                        <a:t>誤差無し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kumimoji="1" lang="ja-JP" altLang="en-US" sz="2000" dirty="0"/>
                        <a:t>誤差無し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kumimoji="1" lang="en-US" altLang="ja-JP" sz="2000" dirty="0"/>
                        <a:t>PC-MR</a:t>
                      </a:r>
                      <a:endParaRPr kumimoji="1" lang="ja-JP" altLang="en-US" sz="20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流入</a:t>
                      </a:r>
                      <a:endParaRPr kumimoji="1" lang="en-US" altLang="ja-JP" sz="2000" dirty="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境界条件</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2000" dirty="0"/>
                        <a:t>誤差無し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en-US" altLang="ja-JP" sz="2000" dirty="0"/>
                        <a:t>PC-MR</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en-US" altLang="ja-JP" sz="2000" dirty="0"/>
                        <a:t>PC-MR</a:t>
                      </a:r>
                      <a:endParaRPr kumimoji="1" lang="ja-JP" altLang="en-US" sz="20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コンテンツ プレースホルダー 2"/>
          <p:cNvSpPr>
            <a:spLocks noGrp="1"/>
          </p:cNvSpPr>
          <p:nvPr>
            <p:ph idx="1"/>
          </p:nvPr>
        </p:nvSpPr>
        <p:spPr>
          <a:xfrm>
            <a:off x="5292080" y="836712"/>
            <a:ext cx="3816424" cy="6120680"/>
          </a:xfrm>
        </p:spPr>
        <p:txBody>
          <a:bodyPr>
            <a:normAutofit lnSpcReduction="10000"/>
          </a:bodyPr>
          <a:lstStyle/>
          <a:p>
            <a:endParaRPr lang="en-US" altLang="ja-JP" sz="2200" dirty="0">
              <a:latin typeface="+mn-ea"/>
            </a:endParaRPr>
          </a:p>
          <a:p>
            <a:pPr marL="0" indent="0">
              <a:buNone/>
            </a:pPr>
            <a:r>
              <a:rPr lang="ja-JP" altLang="en-US" sz="2200" b="1" u="sng" dirty="0">
                <a:latin typeface="+mn-ea"/>
              </a:rPr>
              <a:t>目的</a:t>
            </a:r>
            <a:endParaRPr lang="en-US" altLang="ja-JP" sz="2200" b="1" u="sng" dirty="0">
              <a:latin typeface="+mn-ea"/>
            </a:endParaRPr>
          </a:p>
          <a:p>
            <a:r>
              <a:rPr lang="ja-JP" altLang="en-US" sz="2200" dirty="0">
                <a:latin typeface="+mn-ea"/>
              </a:rPr>
              <a:t>流入境界条件の違いによる影響を検証．</a:t>
            </a:r>
            <a:endParaRPr lang="en-US" altLang="ja-JP" sz="2200" dirty="0">
              <a:latin typeface="+mn-ea"/>
            </a:endParaRPr>
          </a:p>
          <a:p>
            <a:pPr marL="0" indent="0">
              <a:buNone/>
            </a:pPr>
            <a:r>
              <a:rPr lang="ja-JP" altLang="en-US" sz="2000" dirty="0">
                <a:latin typeface="+mn-ea"/>
              </a:rPr>
              <a:t>        －流量の誤差</a:t>
            </a:r>
            <a:endParaRPr lang="en-US" altLang="ja-JP" sz="2000" dirty="0">
              <a:latin typeface="+mn-ea"/>
            </a:endParaRPr>
          </a:p>
          <a:p>
            <a:pPr marL="0" indent="0">
              <a:buNone/>
            </a:pPr>
            <a:r>
              <a:rPr lang="ja-JP" altLang="en-US" sz="2000" dirty="0">
                <a:latin typeface="+mn-ea"/>
              </a:rPr>
              <a:t>        －流入速分布を一定</a:t>
            </a:r>
            <a:endParaRPr lang="en-US" altLang="ja-JP" sz="2000" dirty="0">
              <a:latin typeface="+mn-ea"/>
            </a:endParaRPr>
          </a:p>
          <a:p>
            <a:pPr marL="0" indent="0">
              <a:buNone/>
            </a:pPr>
            <a:r>
              <a:rPr lang="ja-JP" altLang="en-US" sz="2000" dirty="0">
                <a:latin typeface="+mn-ea"/>
              </a:rPr>
              <a:t>　　　　   としている</a:t>
            </a:r>
            <a:endParaRPr lang="en-US" altLang="ja-JP" sz="2000" dirty="0">
              <a:latin typeface="+mn-ea"/>
            </a:endParaRPr>
          </a:p>
          <a:p>
            <a:pPr marL="0" indent="0">
              <a:buNone/>
            </a:pPr>
            <a:r>
              <a:rPr lang="ja-JP" altLang="en-US" sz="2000" b="1" u="sng" dirty="0">
                <a:latin typeface="+mn-ea"/>
              </a:rPr>
              <a:t>手順</a:t>
            </a:r>
            <a:endParaRPr lang="en-US" altLang="ja-JP" sz="2000" b="1" u="sng" dirty="0">
              <a:latin typeface="+mn-ea"/>
            </a:endParaRPr>
          </a:p>
          <a:p>
            <a:r>
              <a:rPr lang="ja-JP" altLang="en-US" sz="2200" dirty="0">
                <a:latin typeface="+mn-ea"/>
              </a:rPr>
              <a:t>左図の曲がり円管に対して，直円管の実験と同様の手順で</a:t>
            </a:r>
            <a:r>
              <a:rPr lang="en-US" altLang="ja-JP" sz="2200" dirty="0">
                <a:latin typeface="+mn-ea"/>
              </a:rPr>
              <a:t>PC-MR</a:t>
            </a:r>
            <a:r>
              <a:rPr lang="ja-JP" altLang="en-US" sz="2200" dirty="0">
                <a:latin typeface="+mn-ea"/>
              </a:rPr>
              <a:t>測定を行う．</a:t>
            </a:r>
            <a:endParaRPr lang="en-US" altLang="ja-JP" sz="2200" dirty="0">
              <a:latin typeface="+mn-ea"/>
            </a:endParaRPr>
          </a:p>
          <a:p>
            <a:r>
              <a:rPr kumimoji="1" lang="ja-JP" altLang="en-US" sz="2200" dirty="0">
                <a:latin typeface="+mn-ea"/>
              </a:rPr>
              <a:t>測定データから求めた流量と正解値（メスシリンダーで測定）を比較．</a:t>
            </a:r>
            <a:endParaRPr kumimoji="1" lang="en-US" altLang="ja-JP" sz="2200" dirty="0">
              <a:latin typeface="+mn-ea"/>
            </a:endParaRPr>
          </a:p>
          <a:p>
            <a:r>
              <a:rPr lang="ja-JP" altLang="en-US" sz="2200" dirty="0">
                <a:latin typeface="+mn-ea"/>
              </a:rPr>
              <a:t>左の表の</a:t>
            </a:r>
            <a:r>
              <a:rPr lang="en-US" altLang="ja-JP" sz="2200" dirty="0">
                <a:latin typeface="+mn-ea"/>
              </a:rPr>
              <a:t>3</a:t>
            </a:r>
            <a:r>
              <a:rPr lang="ja-JP" altLang="en-US" sz="2200" dirty="0" err="1">
                <a:latin typeface="+mn-ea"/>
              </a:rPr>
              <a:t>つの</a:t>
            </a:r>
            <a:r>
              <a:rPr lang="ja-JP" altLang="en-US" sz="2200" dirty="0">
                <a:latin typeface="+mn-ea"/>
              </a:rPr>
              <a:t>条件で</a:t>
            </a:r>
            <a:r>
              <a:rPr lang="en-US" altLang="ja-JP" sz="2200" dirty="0">
                <a:latin typeface="+mn-ea"/>
              </a:rPr>
              <a:t>WSS</a:t>
            </a:r>
            <a:r>
              <a:rPr lang="ja-JP" altLang="en-US" sz="2200" dirty="0">
                <a:latin typeface="+mn-ea"/>
              </a:rPr>
              <a:t>を求める．誤差無しの</a:t>
            </a:r>
            <a:r>
              <a:rPr lang="en-US" altLang="ja-JP" sz="2200" dirty="0">
                <a:latin typeface="+mn-ea"/>
              </a:rPr>
              <a:t>WSS</a:t>
            </a:r>
            <a:r>
              <a:rPr lang="ja-JP" altLang="en-US" sz="2200" dirty="0">
                <a:latin typeface="+mn-ea"/>
              </a:rPr>
              <a:t>と比較する．</a:t>
            </a:r>
            <a:endParaRPr lang="en-US" altLang="ja-JP" sz="2200" dirty="0">
              <a:latin typeface="+mn-ea"/>
            </a:endParaRPr>
          </a:p>
          <a:p>
            <a:endParaRPr kumimoji="1" lang="en-US" altLang="ja-JP" sz="2200" dirty="0">
              <a:latin typeface="+mn-ea"/>
            </a:endParaRPr>
          </a:p>
        </p:txBody>
      </p:sp>
      <p:sp>
        <p:nvSpPr>
          <p:cNvPr id="3" name="テキスト ボックス 2"/>
          <p:cNvSpPr txBox="1"/>
          <p:nvPr/>
        </p:nvSpPr>
        <p:spPr>
          <a:xfrm>
            <a:off x="1546882" y="3645024"/>
            <a:ext cx="2170787" cy="400110"/>
          </a:xfrm>
          <a:prstGeom prst="rect">
            <a:avLst/>
          </a:prstGeom>
          <a:noFill/>
        </p:spPr>
        <p:txBody>
          <a:bodyPr wrap="none" rtlCol="0">
            <a:spAutoFit/>
          </a:bodyPr>
          <a:lstStyle/>
          <a:p>
            <a:r>
              <a:rPr kumimoji="1" lang="ja-JP" altLang="en-US" sz="2000" dirty="0">
                <a:solidFill>
                  <a:schemeClr val="tx2"/>
                </a:solidFill>
              </a:rPr>
              <a:t>曲がり円管の形状</a:t>
            </a:r>
          </a:p>
        </p:txBody>
      </p:sp>
      <p:sp>
        <p:nvSpPr>
          <p:cNvPr id="8" name="テキスト ボックス 7"/>
          <p:cNvSpPr txBox="1"/>
          <p:nvPr/>
        </p:nvSpPr>
        <p:spPr>
          <a:xfrm>
            <a:off x="1817704" y="4293096"/>
            <a:ext cx="1674176" cy="400110"/>
          </a:xfrm>
          <a:prstGeom prst="rect">
            <a:avLst/>
          </a:prstGeom>
          <a:noFill/>
        </p:spPr>
        <p:txBody>
          <a:bodyPr wrap="none" rtlCol="0">
            <a:spAutoFit/>
          </a:bodyPr>
          <a:lstStyle/>
          <a:p>
            <a:r>
              <a:rPr lang="en-US" altLang="ja-JP" sz="2000" dirty="0">
                <a:solidFill>
                  <a:schemeClr val="tx2"/>
                </a:solidFill>
              </a:rPr>
              <a:t>WSS</a:t>
            </a:r>
            <a:r>
              <a:rPr lang="ja-JP" altLang="en-US" sz="2000" dirty="0">
                <a:solidFill>
                  <a:schemeClr val="tx2"/>
                </a:solidFill>
              </a:rPr>
              <a:t>計算条件</a:t>
            </a:r>
            <a:endParaRPr kumimoji="1" lang="ja-JP" altLang="en-US" sz="2000" dirty="0">
              <a:solidFill>
                <a:schemeClr val="tx2"/>
              </a:solidFill>
            </a:endParaRPr>
          </a:p>
        </p:txBody>
      </p:sp>
    </p:spTree>
    <p:extLst>
      <p:ext uri="{BB962C8B-B14F-4D97-AF65-F5344CB8AC3E}">
        <p14:creationId xmlns:p14="http://schemas.microsoft.com/office/powerpoint/2010/main" val="4174794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7768"/>
            <a:ext cx="8229600" cy="1143000"/>
          </a:xfrm>
        </p:spPr>
        <p:txBody>
          <a:bodyPr>
            <a:normAutofit/>
          </a:bodyPr>
          <a:lstStyle/>
          <a:p>
            <a:r>
              <a:rPr lang="ja-JP" altLang="en-US" dirty="0"/>
              <a:t>検証結果（流量誤差の影響）</a:t>
            </a:r>
            <a:endParaRPr kumimoji="1" lang="ja-JP" altLang="en-US" dirty="0"/>
          </a:p>
        </p:txBody>
      </p:sp>
      <p:sp>
        <p:nvSpPr>
          <p:cNvPr id="3" name="コンテンツ プレースホルダー 2"/>
          <p:cNvSpPr>
            <a:spLocks noGrp="1"/>
          </p:cNvSpPr>
          <p:nvPr>
            <p:ph idx="1"/>
          </p:nvPr>
        </p:nvSpPr>
        <p:spPr>
          <a:xfrm>
            <a:off x="483368" y="1628800"/>
            <a:ext cx="8265096" cy="936104"/>
          </a:xfrm>
        </p:spPr>
        <p:style>
          <a:lnRef idx="2">
            <a:schemeClr val="accent1"/>
          </a:lnRef>
          <a:fillRef idx="1">
            <a:schemeClr val="lt1"/>
          </a:fillRef>
          <a:effectRef idx="0">
            <a:schemeClr val="accent1"/>
          </a:effectRef>
          <a:fontRef idx="minor">
            <a:schemeClr val="dk1"/>
          </a:fontRef>
        </p:style>
        <p:txBody>
          <a:bodyPr numCol="1">
            <a:normAutofit/>
          </a:bodyPr>
          <a:lstStyle/>
          <a:p>
            <a:pPr marL="0" indent="0">
              <a:buNone/>
            </a:pPr>
            <a:r>
              <a:rPr kumimoji="1" lang="ja-JP" altLang="en-US" sz="2400" dirty="0">
                <a:latin typeface="+mn-ea"/>
              </a:rPr>
              <a:t>流量 </a:t>
            </a:r>
            <a:r>
              <a:rPr kumimoji="1" lang="en-US" altLang="ja-JP" sz="2400" dirty="0">
                <a:latin typeface="+mn-ea"/>
              </a:rPr>
              <a:t>(m</a:t>
            </a:r>
            <a:r>
              <a:rPr kumimoji="1" lang="en-US" altLang="ja-JP" sz="2400" baseline="30000" dirty="0">
                <a:latin typeface="+mn-ea"/>
              </a:rPr>
              <a:t>3</a:t>
            </a:r>
            <a:r>
              <a:rPr kumimoji="1" lang="en-US" altLang="ja-JP" sz="2400" dirty="0">
                <a:latin typeface="+mn-ea"/>
              </a:rPr>
              <a:t>/s)      </a:t>
            </a:r>
            <a:r>
              <a:rPr kumimoji="1" lang="ja-JP" altLang="en-US" sz="2400" dirty="0">
                <a:latin typeface="+mn-ea"/>
              </a:rPr>
              <a:t>正解値             </a:t>
            </a:r>
            <a:r>
              <a:rPr lang="en-US" altLang="ja-JP" sz="2400" dirty="0">
                <a:latin typeface="+mn-ea"/>
              </a:rPr>
              <a:t>PC-MR</a:t>
            </a:r>
            <a:r>
              <a:rPr lang="ja-JP" altLang="en-US" sz="2400" dirty="0">
                <a:latin typeface="+mn-ea"/>
              </a:rPr>
              <a:t>測定値</a:t>
            </a:r>
            <a:endParaRPr lang="en-US" altLang="ja-JP" sz="2400" dirty="0">
              <a:latin typeface="+mn-ea"/>
            </a:endParaRPr>
          </a:p>
          <a:p>
            <a:pPr marL="0" indent="0">
              <a:buNone/>
            </a:pPr>
            <a:r>
              <a:rPr lang="en-US" altLang="ja-JP" sz="2400" dirty="0">
                <a:latin typeface="+mn-ea"/>
              </a:rPr>
              <a:t>		   1.8602×10</a:t>
            </a:r>
            <a:r>
              <a:rPr lang="en-US" altLang="ja-JP" sz="2400" baseline="30000" dirty="0">
                <a:latin typeface="+mn-ea"/>
              </a:rPr>
              <a:t>-6 </a:t>
            </a:r>
            <a:r>
              <a:rPr lang="en-US" altLang="ja-JP" sz="2400" dirty="0">
                <a:latin typeface="+mn-ea"/>
              </a:rPr>
              <a:t>     1.8829×10</a:t>
            </a:r>
            <a:r>
              <a:rPr lang="en-US" altLang="ja-JP" sz="2400" baseline="30000" dirty="0">
                <a:latin typeface="+mn-ea"/>
              </a:rPr>
              <a:t>-6</a:t>
            </a:r>
            <a:r>
              <a:rPr lang="ja-JP" altLang="en-US" sz="2400" dirty="0">
                <a:latin typeface="+mn-ea"/>
              </a:rPr>
              <a:t>　   （誤差約</a:t>
            </a:r>
            <a:r>
              <a:rPr lang="en-US" altLang="ja-JP" sz="2400" dirty="0">
                <a:latin typeface="+mn-ea"/>
              </a:rPr>
              <a:t>1%</a:t>
            </a:r>
            <a:r>
              <a:rPr lang="ja-JP" altLang="en-US" sz="2400" dirty="0">
                <a:latin typeface="+mn-ea"/>
              </a:rPr>
              <a:t>）</a:t>
            </a:r>
            <a:endParaRPr lang="en-US" altLang="ja-JP" sz="2400" dirty="0">
              <a:latin typeface="+mn-ea"/>
            </a:endParaRPr>
          </a:p>
        </p:txBody>
      </p:sp>
      <p:pic>
        <p:nvPicPr>
          <p:cNvPr id="4" name="Picture 2" descr="X:\2_ws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20" y="3384616"/>
            <a:ext cx="288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X:\answer_w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384616"/>
            <a:ext cx="288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X:\C-2_ws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488" y="3384616"/>
            <a:ext cx="2880000" cy="2159999"/>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4009158" y="4881354"/>
            <a:ext cx="5027338" cy="707886"/>
          </a:xfrm>
          <a:prstGeom prst="rect">
            <a:avLst/>
          </a:prstGeom>
          <a:noFill/>
        </p:spPr>
        <p:txBody>
          <a:bodyPr wrap="none" rtlCol="0">
            <a:spAutoFit/>
          </a:bodyPr>
          <a:lstStyle/>
          <a:p>
            <a:r>
              <a:rPr kumimoji="1" lang="en-US" altLang="ja-JP" sz="2000" dirty="0">
                <a:latin typeface="+mn-ea"/>
              </a:rPr>
              <a:t>WSS</a:t>
            </a:r>
            <a:r>
              <a:rPr kumimoji="1" lang="ja-JP" altLang="en-US" sz="2000" dirty="0">
                <a:latin typeface="+mn-ea"/>
              </a:rPr>
              <a:t>の最大誤差</a:t>
            </a:r>
            <a:r>
              <a:rPr lang="ja-JP" altLang="en-US" sz="2000" dirty="0">
                <a:latin typeface="+mn-ea"/>
              </a:rPr>
              <a:t>：</a:t>
            </a:r>
            <a:endParaRPr lang="en-US" altLang="ja-JP" sz="2000" dirty="0">
              <a:latin typeface="+mn-ea"/>
            </a:endParaRPr>
          </a:p>
          <a:p>
            <a:r>
              <a:rPr lang="en-US" altLang="ja-JP" sz="2000" dirty="0">
                <a:latin typeface="+mn-ea"/>
              </a:rPr>
              <a:t>     </a:t>
            </a:r>
            <a:r>
              <a:rPr lang="ja-JP" altLang="en-US" sz="2000" dirty="0">
                <a:latin typeface="+mn-ea"/>
              </a:rPr>
              <a:t>　        　約</a:t>
            </a:r>
            <a:r>
              <a:rPr lang="en-US" altLang="ja-JP" sz="2000" dirty="0">
                <a:latin typeface="+mn-ea"/>
              </a:rPr>
              <a:t>3%        </a:t>
            </a:r>
            <a:r>
              <a:rPr lang="ja-JP" altLang="en-US" sz="2000" dirty="0">
                <a:latin typeface="+mn-ea"/>
              </a:rPr>
              <a:t>　　　　　　　　　　約</a:t>
            </a:r>
            <a:r>
              <a:rPr lang="en-US" altLang="ja-JP" sz="2000" dirty="0">
                <a:latin typeface="+mn-ea"/>
              </a:rPr>
              <a:t>30%</a:t>
            </a:r>
            <a:endParaRPr kumimoji="1" lang="en-US" altLang="ja-JP" sz="2000" dirty="0">
              <a:latin typeface="+mn-ea"/>
            </a:endParaRPr>
          </a:p>
        </p:txBody>
      </p:sp>
      <p:sp>
        <p:nvSpPr>
          <p:cNvPr id="6" name="テキスト ボックス 5"/>
          <p:cNvSpPr txBox="1"/>
          <p:nvPr/>
        </p:nvSpPr>
        <p:spPr>
          <a:xfrm>
            <a:off x="1267354" y="3356992"/>
            <a:ext cx="1792478"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000" dirty="0">
                <a:latin typeface="+mn-ea"/>
              </a:rPr>
              <a:t>形状：誤差無し</a:t>
            </a:r>
            <a:endParaRPr kumimoji="1" lang="en-US" altLang="ja-JP" sz="2000" dirty="0">
              <a:latin typeface="+mn-ea"/>
            </a:endParaRPr>
          </a:p>
          <a:p>
            <a:r>
              <a:rPr lang="ja-JP" altLang="en-US" sz="2000" dirty="0">
                <a:latin typeface="+mn-ea"/>
              </a:rPr>
              <a:t>流量：誤差無し</a:t>
            </a:r>
            <a:endParaRPr kumimoji="1" lang="ja-JP" altLang="en-US" sz="2000" dirty="0">
              <a:latin typeface="+mn-ea"/>
            </a:endParaRPr>
          </a:p>
        </p:txBody>
      </p:sp>
      <p:sp>
        <p:nvSpPr>
          <p:cNvPr id="11" name="テキスト ボックス 10"/>
          <p:cNvSpPr txBox="1"/>
          <p:nvPr/>
        </p:nvSpPr>
        <p:spPr>
          <a:xfrm>
            <a:off x="4219682" y="3356992"/>
            <a:ext cx="1792478"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000" dirty="0">
                <a:latin typeface="+mn-ea"/>
              </a:rPr>
              <a:t>形状：誤差無し</a:t>
            </a:r>
            <a:endParaRPr kumimoji="1" lang="en-US" altLang="ja-JP" sz="2000" dirty="0">
              <a:latin typeface="+mn-ea"/>
            </a:endParaRPr>
          </a:p>
          <a:p>
            <a:r>
              <a:rPr lang="ja-JP" altLang="en-US" sz="2000" dirty="0">
                <a:latin typeface="+mn-ea"/>
              </a:rPr>
              <a:t>流量：</a:t>
            </a:r>
            <a:r>
              <a:rPr lang="en-US" altLang="ja-JP" sz="2000" dirty="0">
                <a:latin typeface="+mn-ea"/>
              </a:rPr>
              <a:t>PC-MR</a:t>
            </a:r>
            <a:endParaRPr kumimoji="1" lang="ja-JP" altLang="en-US" sz="2000" dirty="0">
              <a:latin typeface="+mn-ea"/>
            </a:endParaRPr>
          </a:p>
        </p:txBody>
      </p:sp>
      <p:sp>
        <p:nvSpPr>
          <p:cNvPr id="12" name="テキスト ボックス 11"/>
          <p:cNvSpPr txBox="1"/>
          <p:nvPr/>
        </p:nvSpPr>
        <p:spPr>
          <a:xfrm>
            <a:off x="7330707" y="3356992"/>
            <a:ext cx="1633781"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000" dirty="0">
                <a:latin typeface="+mn-ea"/>
              </a:rPr>
              <a:t>形状：</a:t>
            </a:r>
            <a:r>
              <a:rPr kumimoji="1" lang="en-US" altLang="ja-JP" sz="2000" dirty="0">
                <a:latin typeface="+mn-ea"/>
              </a:rPr>
              <a:t>PC-MR</a:t>
            </a:r>
          </a:p>
          <a:p>
            <a:r>
              <a:rPr lang="ja-JP" altLang="en-US" sz="2000" dirty="0">
                <a:latin typeface="+mn-ea"/>
              </a:rPr>
              <a:t>流量：</a:t>
            </a:r>
            <a:r>
              <a:rPr lang="en-US" altLang="ja-JP" sz="2000" dirty="0">
                <a:latin typeface="+mn-ea"/>
              </a:rPr>
              <a:t>PC-MR</a:t>
            </a:r>
            <a:endParaRPr kumimoji="1" lang="ja-JP" altLang="en-US" sz="2000" dirty="0">
              <a:latin typeface="+mn-ea"/>
            </a:endParaRPr>
          </a:p>
        </p:txBody>
      </p:sp>
      <p:sp>
        <p:nvSpPr>
          <p:cNvPr id="13" name="正方形/長方形 12"/>
          <p:cNvSpPr/>
          <p:nvPr/>
        </p:nvSpPr>
        <p:spPr>
          <a:xfrm>
            <a:off x="2195736" y="6002124"/>
            <a:ext cx="5227713" cy="523220"/>
          </a:xfrm>
          <a:prstGeom prst="rect">
            <a:avLst/>
          </a:prstGeom>
        </p:spPr>
        <p:txBody>
          <a:bodyPr wrap="none">
            <a:spAutoFit/>
          </a:bodyPr>
          <a:lstStyle/>
          <a:p>
            <a:r>
              <a:rPr lang="ja-JP" altLang="en-US" sz="2800" dirty="0">
                <a:solidFill>
                  <a:srgbClr val="FF0000"/>
                </a:solidFill>
                <a:latin typeface="+mn-ea"/>
              </a:rPr>
              <a:t>流量の誤差による影響は小さい．</a:t>
            </a:r>
            <a:endParaRPr lang="en-US" altLang="ja-JP" sz="2800" dirty="0">
              <a:solidFill>
                <a:srgbClr val="FF0000"/>
              </a:solidFill>
              <a:latin typeface="+mn-ea"/>
            </a:endParaRPr>
          </a:p>
        </p:txBody>
      </p:sp>
      <p:sp>
        <p:nvSpPr>
          <p:cNvPr id="5" name="テキスト ボックス 4"/>
          <p:cNvSpPr txBox="1"/>
          <p:nvPr/>
        </p:nvSpPr>
        <p:spPr>
          <a:xfrm>
            <a:off x="235069" y="2884874"/>
            <a:ext cx="2076209" cy="400110"/>
          </a:xfrm>
          <a:prstGeom prst="rect">
            <a:avLst/>
          </a:prstGeom>
          <a:noFill/>
        </p:spPr>
        <p:txBody>
          <a:bodyPr wrap="none" rtlCol="0">
            <a:spAutoFit/>
          </a:bodyPr>
          <a:lstStyle/>
          <a:p>
            <a:r>
              <a:rPr kumimoji="1" lang="en-US" altLang="ja-JP" sz="2000" dirty="0">
                <a:solidFill>
                  <a:schemeClr val="tx2"/>
                </a:solidFill>
                <a:latin typeface="+mn-ea"/>
              </a:rPr>
              <a:t>WSS</a:t>
            </a:r>
            <a:r>
              <a:rPr kumimoji="1" lang="ja-JP" altLang="en-US" sz="2000" dirty="0">
                <a:solidFill>
                  <a:schemeClr val="tx2"/>
                </a:solidFill>
                <a:latin typeface="+mn-ea"/>
              </a:rPr>
              <a:t>分布図　</a:t>
            </a:r>
            <a:r>
              <a:rPr kumimoji="1" lang="en-US" altLang="ja-JP" sz="2000" dirty="0">
                <a:solidFill>
                  <a:schemeClr val="tx2"/>
                </a:solidFill>
                <a:latin typeface="+mn-ea"/>
              </a:rPr>
              <a:t>[Pa]</a:t>
            </a:r>
            <a:endParaRPr kumimoji="1" lang="ja-JP" altLang="en-US" sz="2000" dirty="0">
              <a:solidFill>
                <a:schemeClr val="tx2"/>
              </a:solidFill>
              <a:latin typeface="+mn-ea"/>
            </a:endParaRPr>
          </a:p>
        </p:txBody>
      </p:sp>
    </p:spTree>
    <p:extLst>
      <p:ext uri="{BB962C8B-B14F-4D97-AF65-F5344CB8AC3E}">
        <p14:creationId xmlns:p14="http://schemas.microsoft.com/office/powerpoint/2010/main" val="3654825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5301208"/>
            <a:ext cx="8579296" cy="1306404"/>
          </a:xfrm>
        </p:spPr>
        <p:txBody>
          <a:bodyPr>
            <a:normAutofit/>
          </a:bodyPr>
          <a:lstStyle/>
          <a:p>
            <a:r>
              <a:rPr lang="ja-JP" altLang="en-US" sz="2400" dirty="0"/>
              <a:t>流入口からある程度離れたところでは流入速分布を一定にしている影響は小さい．</a:t>
            </a:r>
            <a:endParaRPr lang="en-US" altLang="ja-JP" sz="2400" dirty="0"/>
          </a:p>
          <a:p>
            <a:r>
              <a:rPr lang="en-US" altLang="ja-JP" sz="2400" dirty="0">
                <a:solidFill>
                  <a:srgbClr val="FF0000"/>
                </a:solidFill>
                <a:latin typeface="+mn-ea"/>
              </a:rPr>
              <a:t>MR based CFD</a:t>
            </a:r>
            <a:r>
              <a:rPr lang="ja-JP" altLang="en-US" sz="2400" dirty="0">
                <a:solidFill>
                  <a:srgbClr val="FF0000"/>
                </a:solidFill>
                <a:latin typeface="+mn-ea"/>
              </a:rPr>
              <a:t>の流入境界条件についての問題は解決された．</a:t>
            </a:r>
            <a:endParaRPr lang="en-US" altLang="ja-JP" sz="2400" dirty="0">
              <a:solidFill>
                <a:srgbClr val="FF0000"/>
              </a:solidFill>
            </a:endParaRPr>
          </a:p>
        </p:txBody>
      </p:sp>
      <p:sp>
        <p:nvSpPr>
          <p:cNvPr id="4" name="タイトル 1"/>
          <p:cNvSpPr txBox="1">
            <a:spLocks/>
          </p:cNvSpPr>
          <p:nvPr/>
        </p:nvSpPr>
        <p:spPr>
          <a:xfrm>
            <a:off x="457200" y="269776"/>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検証結果</a:t>
            </a:r>
            <a:endParaRPr lang="en-US" altLang="ja-JP" dirty="0"/>
          </a:p>
          <a:p>
            <a:r>
              <a:rPr lang="ja-JP" altLang="en-US" dirty="0"/>
              <a:t>（流入速分布の違いによる影響）</a:t>
            </a:r>
          </a:p>
        </p:txBody>
      </p:sp>
      <p:pic>
        <p:nvPicPr>
          <p:cNvPr id="5" name="Picture 2" descr="X:\2_wss_inle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1628800"/>
            <a:ext cx="4416491" cy="3312368"/>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1041457" y="2777152"/>
            <a:ext cx="1792478" cy="101566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000" dirty="0">
                <a:latin typeface="+mn-ea"/>
              </a:rPr>
              <a:t>形状：誤差無し</a:t>
            </a:r>
            <a:endParaRPr kumimoji="1" lang="en-US" altLang="ja-JP" sz="2000" dirty="0">
              <a:latin typeface="+mn-ea"/>
            </a:endParaRPr>
          </a:p>
          <a:p>
            <a:r>
              <a:rPr lang="ja-JP" altLang="en-US" sz="2000" dirty="0">
                <a:latin typeface="+mn-ea"/>
              </a:rPr>
              <a:t>流量：</a:t>
            </a:r>
            <a:r>
              <a:rPr lang="en-US" altLang="ja-JP" sz="2000" dirty="0">
                <a:latin typeface="+mn-ea"/>
              </a:rPr>
              <a:t>PC-MR</a:t>
            </a:r>
          </a:p>
          <a:p>
            <a:r>
              <a:rPr lang="ja-JP" altLang="en-US" sz="2000" dirty="0">
                <a:latin typeface="+mn-ea"/>
              </a:rPr>
              <a:t>（流入口付近）</a:t>
            </a:r>
            <a:endParaRPr kumimoji="1" lang="en-US" altLang="ja-JP" sz="2000" dirty="0">
              <a:latin typeface="+mn-ea"/>
            </a:endParaRPr>
          </a:p>
        </p:txBody>
      </p:sp>
      <p:sp>
        <p:nvSpPr>
          <p:cNvPr id="6" name="テキスト ボックス 5"/>
          <p:cNvSpPr txBox="1"/>
          <p:nvPr/>
        </p:nvSpPr>
        <p:spPr>
          <a:xfrm>
            <a:off x="899592" y="2164794"/>
            <a:ext cx="2076209" cy="400110"/>
          </a:xfrm>
          <a:prstGeom prst="rect">
            <a:avLst/>
          </a:prstGeom>
          <a:noFill/>
        </p:spPr>
        <p:txBody>
          <a:bodyPr wrap="none" rtlCol="0">
            <a:spAutoFit/>
          </a:bodyPr>
          <a:lstStyle/>
          <a:p>
            <a:r>
              <a:rPr kumimoji="1" lang="en-US" altLang="ja-JP" sz="2000" dirty="0">
                <a:solidFill>
                  <a:schemeClr val="tx2"/>
                </a:solidFill>
                <a:latin typeface="+mn-ea"/>
              </a:rPr>
              <a:t>WSS</a:t>
            </a:r>
            <a:r>
              <a:rPr kumimoji="1" lang="ja-JP" altLang="en-US" sz="2000" dirty="0">
                <a:solidFill>
                  <a:schemeClr val="tx2"/>
                </a:solidFill>
                <a:latin typeface="+mn-ea"/>
              </a:rPr>
              <a:t>分布図　</a:t>
            </a:r>
            <a:r>
              <a:rPr kumimoji="1" lang="en-US" altLang="ja-JP" sz="2000" dirty="0">
                <a:solidFill>
                  <a:schemeClr val="tx2"/>
                </a:solidFill>
                <a:latin typeface="+mn-ea"/>
              </a:rPr>
              <a:t>[Pa]</a:t>
            </a:r>
            <a:endParaRPr kumimoji="1" lang="ja-JP" altLang="en-US" sz="2000" dirty="0">
              <a:solidFill>
                <a:schemeClr val="tx2"/>
              </a:solidFill>
              <a:latin typeface="+mn-ea"/>
            </a:endParaRPr>
          </a:p>
        </p:txBody>
      </p:sp>
      <p:sp>
        <p:nvSpPr>
          <p:cNvPr id="2" name="右中かっこ 1"/>
          <p:cNvSpPr/>
          <p:nvPr/>
        </p:nvSpPr>
        <p:spPr>
          <a:xfrm rot="1680000">
            <a:off x="5758847" y="2465062"/>
            <a:ext cx="227797" cy="261959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20" name="テキスト ボックス 19"/>
          <p:cNvSpPr txBox="1"/>
          <p:nvPr/>
        </p:nvSpPr>
        <p:spPr>
          <a:xfrm>
            <a:off x="6053086" y="3774857"/>
            <a:ext cx="1111202" cy="400110"/>
          </a:xfrm>
          <a:prstGeom prst="rect">
            <a:avLst/>
          </a:prstGeom>
          <a:noFill/>
        </p:spPr>
        <p:txBody>
          <a:bodyPr wrap="none" rtlCol="0">
            <a:spAutoFit/>
          </a:bodyPr>
          <a:lstStyle/>
          <a:p>
            <a:r>
              <a:rPr kumimoji="1" lang="ja-JP" altLang="en-US" sz="2000" dirty="0">
                <a:latin typeface="+mn-ea"/>
              </a:rPr>
              <a:t>約</a:t>
            </a:r>
            <a:r>
              <a:rPr kumimoji="1" lang="en-US" altLang="ja-JP" sz="2000" dirty="0">
                <a:latin typeface="+mn-ea"/>
              </a:rPr>
              <a:t>20mm</a:t>
            </a:r>
            <a:endParaRPr kumimoji="1" lang="ja-JP" altLang="en-US" sz="2000" dirty="0">
              <a:latin typeface="+mn-ea"/>
            </a:endParaRPr>
          </a:p>
        </p:txBody>
      </p:sp>
    </p:spTree>
    <p:extLst>
      <p:ext uri="{BB962C8B-B14F-4D97-AF65-F5344CB8AC3E}">
        <p14:creationId xmlns:p14="http://schemas.microsoft.com/office/powerpoint/2010/main" val="3146046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5760"/>
            <a:ext cx="8229600" cy="1143000"/>
          </a:xfrm>
        </p:spPr>
        <p:txBody>
          <a:bodyPr/>
          <a:lstStyle/>
          <a:p>
            <a:r>
              <a:rPr kumimoji="1" lang="ja-JP" altLang="en-US" dirty="0"/>
              <a:t>結言</a:t>
            </a:r>
          </a:p>
        </p:txBody>
      </p:sp>
      <p:sp>
        <p:nvSpPr>
          <p:cNvPr id="3" name="コンテンツ プレースホルダー 2"/>
          <p:cNvSpPr>
            <a:spLocks noGrp="1"/>
          </p:cNvSpPr>
          <p:nvPr>
            <p:ph idx="1"/>
          </p:nvPr>
        </p:nvSpPr>
        <p:spPr>
          <a:xfrm>
            <a:off x="467544" y="1628800"/>
            <a:ext cx="8280920" cy="4421088"/>
          </a:xfrm>
        </p:spPr>
        <p:txBody>
          <a:bodyPr>
            <a:noAutofit/>
          </a:bodyPr>
          <a:lstStyle/>
          <a:p>
            <a:r>
              <a:rPr lang="en-US" altLang="ja-JP" sz="2800" dirty="0">
                <a:latin typeface="+mn-ea"/>
              </a:rPr>
              <a:t>PC-MR</a:t>
            </a:r>
            <a:r>
              <a:rPr lang="ja-JP" altLang="en-US" sz="2800" dirty="0">
                <a:latin typeface="+mn-ea"/>
              </a:rPr>
              <a:t>形状測定精度検証実験の結果から，</a:t>
            </a:r>
            <a:r>
              <a:rPr lang="en-US" altLang="ja-JP" sz="2800" dirty="0">
                <a:latin typeface="+mn-ea"/>
              </a:rPr>
              <a:t>MR</a:t>
            </a:r>
            <a:r>
              <a:rPr lang="ja-JP" altLang="en-US" sz="2800" dirty="0">
                <a:latin typeface="+mn-ea"/>
              </a:rPr>
              <a:t>　</a:t>
            </a:r>
            <a:r>
              <a:rPr lang="en-US" altLang="ja-JP" sz="2800" dirty="0">
                <a:latin typeface="+mn-ea"/>
              </a:rPr>
              <a:t>based CFD</a:t>
            </a:r>
            <a:r>
              <a:rPr lang="ja-JP" altLang="en-US" sz="2800" dirty="0">
                <a:latin typeface="+mn-ea"/>
              </a:rPr>
              <a:t>による</a:t>
            </a:r>
            <a:r>
              <a:rPr lang="en-US" altLang="ja-JP" sz="2800" dirty="0">
                <a:latin typeface="+mn-ea"/>
              </a:rPr>
              <a:t>WSS</a:t>
            </a:r>
            <a:r>
              <a:rPr lang="ja-JP" altLang="en-US" sz="2800" dirty="0">
                <a:latin typeface="+mn-ea"/>
              </a:rPr>
              <a:t>推定結果に対して，</a:t>
            </a:r>
            <a:r>
              <a:rPr lang="en-US" altLang="ja-JP" sz="2800" dirty="0">
                <a:latin typeface="+mn-ea"/>
              </a:rPr>
              <a:t>PC-MR</a:t>
            </a:r>
            <a:r>
              <a:rPr lang="ja-JP" altLang="en-US" sz="2800" dirty="0">
                <a:latin typeface="+mn-ea"/>
              </a:rPr>
              <a:t>の形状測定誤差の影響が大きいことが分かった．</a:t>
            </a:r>
            <a:endParaRPr lang="en-US" altLang="ja-JP" sz="2800" dirty="0">
              <a:latin typeface="+mn-ea"/>
            </a:endParaRPr>
          </a:p>
          <a:p>
            <a:endParaRPr lang="en-US" altLang="ja-JP" sz="2800" dirty="0">
              <a:latin typeface="+mn-ea"/>
            </a:endParaRPr>
          </a:p>
          <a:p>
            <a:r>
              <a:rPr kumimoji="1" lang="en-US" altLang="ja-JP" sz="2800" dirty="0">
                <a:latin typeface="+mn-ea"/>
              </a:rPr>
              <a:t>PC-MR</a:t>
            </a:r>
            <a:r>
              <a:rPr kumimoji="1" lang="ja-JP" altLang="en-US" sz="2800" dirty="0">
                <a:latin typeface="+mn-ea"/>
              </a:rPr>
              <a:t>流速測定精度検証実験の結果から，</a:t>
            </a:r>
            <a:r>
              <a:rPr kumimoji="1" lang="en-US" altLang="ja-JP" sz="2800" dirty="0">
                <a:latin typeface="+mn-ea"/>
              </a:rPr>
              <a:t>PC-MR</a:t>
            </a:r>
            <a:r>
              <a:rPr kumimoji="1" lang="ja-JP" altLang="en-US" sz="2800" dirty="0">
                <a:latin typeface="+mn-ea"/>
              </a:rPr>
              <a:t>の流速測定誤差にはガウス性があることが分かった．</a:t>
            </a:r>
            <a:endParaRPr kumimoji="1" lang="en-US" altLang="ja-JP" sz="2800" dirty="0">
              <a:latin typeface="+mn-ea"/>
            </a:endParaRPr>
          </a:p>
          <a:p>
            <a:endParaRPr kumimoji="1" lang="en-US" altLang="ja-JP" sz="2800" dirty="0">
              <a:latin typeface="+mn-ea"/>
            </a:endParaRPr>
          </a:p>
          <a:p>
            <a:r>
              <a:rPr kumimoji="1" lang="en-US" altLang="ja-JP" sz="2800" dirty="0">
                <a:latin typeface="+mn-ea"/>
              </a:rPr>
              <a:t>MR based CFD</a:t>
            </a:r>
            <a:r>
              <a:rPr kumimoji="1" lang="ja-JP" altLang="en-US" sz="2800" dirty="0">
                <a:latin typeface="+mn-ea"/>
              </a:rPr>
              <a:t>の</a:t>
            </a:r>
            <a:r>
              <a:rPr kumimoji="1" lang="en-US" altLang="ja-JP" sz="2800" dirty="0">
                <a:latin typeface="+mn-ea"/>
              </a:rPr>
              <a:t>WSS</a:t>
            </a:r>
            <a:r>
              <a:rPr kumimoji="1" lang="ja-JP" altLang="en-US" sz="2800" dirty="0">
                <a:latin typeface="+mn-ea"/>
              </a:rPr>
              <a:t>誤差評価結果から，</a:t>
            </a:r>
            <a:r>
              <a:rPr kumimoji="1" lang="en-US" altLang="ja-JP" sz="2800" dirty="0">
                <a:latin typeface="+mn-ea"/>
              </a:rPr>
              <a:t>MR</a:t>
            </a:r>
            <a:r>
              <a:rPr lang="ja-JP" altLang="en-US" sz="2800" dirty="0">
                <a:latin typeface="+mn-ea"/>
              </a:rPr>
              <a:t> </a:t>
            </a:r>
            <a:r>
              <a:rPr lang="en-US" altLang="ja-JP" sz="2800" dirty="0">
                <a:latin typeface="+mn-ea"/>
              </a:rPr>
              <a:t>based </a:t>
            </a:r>
            <a:r>
              <a:rPr kumimoji="1" lang="en-US" altLang="ja-JP" sz="2800" dirty="0">
                <a:latin typeface="+mn-ea"/>
              </a:rPr>
              <a:t>CFD</a:t>
            </a:r>
            <a:r>
              <a:rPr kumimoji="1" lang="ja-JP" altLang="en-US" sz="2800" dirty="0">
                <a:latin typeface="+mn-ea"/>
              </a:rPr>
              <a:t>の流入境界条件</a:t>
            </a:r>
            <a:r>
              <a:rPr lang="ja-JP" altLang="en-US" sz="2800" dirty="0">
                <a:latin typeface="+mn-ea"/>
              </a:rPr>
              <a:t>についての問題は解決された</a:t>
            </a:r>
            <a:r>
              <a:rPr kumimoji="1" lang="ja-JP" altLang="en-US" sz="2800" dirty="0">
                <a:latin typeface="+mn-ea"/>
              </a:rPr>
              <a:t>．</a:t>
            </a:r>
            <a:endParaRPr kumimoji="1" lang="en-US" altLang="ja-JP" sz="2800" dirty="0">
              <a:latin typeface="+mn-ea"/>
            </a:endParaRPr>
          </a:p>
        </p:txBody>
      </p:sp>
    </p:spTree>
    <p:extLst>
      <p:ext uri="{BB962C8B-B14F-4D97-AF65-F5344CB8AC3E}">
        <p14:creationId xmlns:p14="http://schemas.microsoft.com/office/powerpoint/2010/main" val="2990687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502024"/>
            <a:ext cx="8229600" cy="1143000"/>
          </a:xfrm>
        </p:spPr>
        <p:txBody>
          <a:bodyPr/>
          <a:lstStyle/>
          <a:p>
            <a:r>
              <a:rPr kumimoji="1" lang="ja-JP" altLang="en-US" dirty="0"/>
              <a:t>研究背景</a:t>
            </a:r>
          </a:p>
        </p:txBody>
      </p:sp>
    </p:spTree>
    <p:extLst>
      <p:ext uri="{BB962C8B-B14F-4D97-AF65-F5344CB8AC3E}">
        <p14:creationId xmlns:p14="http://schemas.microsoft.com/office/powerpoint/2010/main" val="1491734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993069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502024"/>
            <a:ext cx="8229600" cy="1143000"/>
          </a:xfrm>
        </p:spPr>
        <p:txBody>
          <a:bodyPr/>
          <a:lstStyle/>
          <a:p>
            <a:r>
              <a:rPr kumimoji="1" lang="ja-JP" altLang="en-US" dirty="0"/>
              <a:t>補足資料</a:t>
            </a:r>
          </a:p>
        </p:txBody>
      </p:sp>
    </p:spTree>
    <p:extLst>
      <p:ext uri="{BB962C8B-B14F-4D97-AF65-F5344CB8AC3E}">
        <p14:creationId xmlns:p14="http://schemas.microsoft.com/office/powerpoint/2010/main" val="673221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cmr_velocity_wss.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726093" y="1189114"/>
            <a:ext cx="5310403" cy="1879846"/>
          </a:xfrm>
          <a:prstGeom prst="rect">
            <a:avLst/>
          </a:prstGeom>
        </p:spPr>
      </p:pic>
      <p:sp>
        <p:nvSpPr>
          <p:cNvPr id="3" name="タイトル 2"/>
          <p:cNvSpPr>
            <a:spLocks noGrp="1"/>
          </p:cNvSpPr>
          <p:nvPr>
            <p:ph type="title"/>
          </p:nvPr>
        </p:nvSpPr>
        <p:spPr>
          <a:xfrm>
            <a:off x="0" y="0"/>
            <a:ext cx="9144000" cy="1143000"/>
          </a:xfrm>
        </p:spPr>
        <p:txBody>
          <a:bodyPr>
            <a:normAutofit/>
          </a:bodyPr>
          <a:lstStyle/>
          <a:p>
            <a:r>
              <a:rPr lang="ja-JP" altLang="en-US" dirty="0">
                <a:latin typeface="+mj-ea"/>
              </a:rPr>
              <a:t>従来の</a:t>
            </a:r>
            <a:r>
              <a:rPr lang="en-US" altLang="ja-JP" dirty="0">
                <a:latin typeface="+mj-ea"/>
              </a:rPr>
              <a:t>WSS</a:t>
            </a:r>
            <a:r>
              <a:rPr lang="ja-JP" altLang="en-US" dirty="0">
                <a:latin typeface="+mj-ea"/>
              </a:rPr>
              <a:t>推定手法</a:t>
            </a:r>
            <a:endParaRPr kumimoji="1" lang="ja-JP" altLang="en-US" dirty="0">
              <a:latin typeface="+mj-ea"/>
            </a:endParaRPr>
          </a:p>
        </p:txBody>
      </p:sp>
      <p:sp>
        <p:nvSpPr>
          <p:cNvPr id="10" name="テキスト ボックス 9"/>
          <p:cNvSpPr txBox="1"/>
          <p:nvPr/>
        </p:nvSpPr>
        <p:spPr>
          <a:xfrm>
            <a:off x="1115616" y="4509120"/>
            <a:ext cx="184731" cy="369332"/>
          </a:xfrm>
          <a:prstGeom prst="rect">
            <a:avLst/>
          </a:prstGeom>
          <a:noFill/>
        </p:spPr>
        <p:txBody>
          <a:bodyPr wrap="none" rtlCol="0">
            <a:spAutoFit/>
          </a:bodyPr>
          <a:lstStyle/>
          <a:p>
            <a:endParaRPr kumimoji="1" lang="ja-JP" altLang="en-US" dirty="0"/>
          </a:p>
        </p:txBody>
      </p:sp>
      <p:sp>
        <p:nvSpPr>
          <p:cNvPr id="11" name="テキスト ボックス 10"/>
          <p:cNvSpPr txBox="1"/>
          <p:nvPr/>
        </p:nvSpPr>
        <p:spPr>
          <a:xfrm>
            <a:off x="4329068" y="3100898"/>
            <a:ext cx="1467068" cy="40011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sz="2000" dirty="0">
                <a:solidFill>
                  <a:schemeClr val="tx2"/>
                </a:solidFill>
                <a:latin typeface="+mj-ea"/>
                <a:ea typeface="+mj-ea"/>
              </a:rPr>
              <a:t>血流速分布</a:t>
            </a:r>
          </a:p>
        </p:txBody>
      </p:sp>
      <p:sp>
        <p:nvSpPr>
          <p:cNvPr id="12" name="テキスト ボックス 11"/>
          <p:cNvSpPr txBox="1"/>
          <p:nvPr/>
        </p:nvSpPr>
        <p:spPr>
          <a:xfrm>
            <a:off x="7272026" y="3100898"/>
            <a:ext cx="1196161" cy="400110"/>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ja-JP" sz="2000" dirty="0">
                <a:solidFill>
                  <a:schemeClr val="tx2"/>
                </a:solidFill>
                <a:latin typeface="+mj-ea"/>
                <a:ea typeface="+mj-ea"/>
              </a:rPr>
              <a:t>WSS</a:t>
            </a:r>
            <a:r>
              <a:rPr kumimoji="1" lang="ja-JP" altLang="en-US" sz="2000" dirty="0">
                <a:solidFill>
                  <a:schemeClr val="tx2"/>
                </a:solidFill>
                <a:latin typeface="+mj-ea"/>
                <a:ea typeface="+mj-ea"/>
              </a:rPr>
              <a:t>分布</a:t>
            </a:r>
          </a:p>
        </p:txBody>
      </p:sp>
      <p:sp>
        <p:nvSpPr>
          <p:cNvPr id="13" name="テキスト ボックス 12"/>
          <p:cNvSpPr txBox="1"/>
          <p:nvPr/>
        </p:nvSpPr>
        <p:spPr>
          <a:xfrm>
            <a:off x="2699792" y="5661248"/>
            <a:ext cx="184731" cy="369332"/>
          </a:xfrm>
          <a:prstGeom prst="rect">
            <a:avLst/>
          </a:prstGeom>
          <a:noFill/>
        </p:spPr>
        <p:txBody>
          <a:bodyPr wrap="none" rtlCol="0">
            <a:spAutoFit/>
          </a:bodyPr>
          <a:lstStyle/>
          <a:p>
            <a:endParaRPr kumimoji="1" lang="ja-JP" altLang="en-US" dirty="0"/>
          </a:p>
        </p:txBody>
      </p:sp>
      <p:sp>
        <p:nvSpPr>
          <p:cNvPr id="14" name="テキスト ボックス 13"/>
          <p:cNvSpPr txBox="1"/>
          <p:nvPr/>
        </p:nvSpPr>
        <p:spPr>
          <a:xfrm>
            <a:off x="4067944" y="3956863"/>
            <a:ext cx="5040560" cy="1200329"/>
          </a:xfrm>
          <a:prstGeom prst="rect">
            <a:avLst/>
          </a:prstGeom>
          <a:noFill/>
        </p:spPr>
        <p:txBody>
          <a:bodyPr wrap="square" rtlCol="0">
            <a:spAutoFit/>
          </a:bodyPr>
          <a:lstStyle/>
          <a:p>
            <a:r>
              <a:rPr lang="ja-JP" altLang="en-US" sz="2400" dirty="0">
                <a:latin typeface="+mn-ea"/>
              </a:rPr>
              <a:t>・</a:t>
            </a:r>
            <a:r>
              <a:rPr lang="en-US" altLang="ja-JP" sz="2400" dirty="0">
                <a:latin typeface="+mn-ea"/>
              </a:rPr>
              <a:t>PC-MR</a:t>
            </a:r>
            <a:r>
              <a:rPr lang="ja-JP" altLang="en-US" sz="2400" dirty="0">
                <a:latin typeface="+mn-ea"/>
              </a:rPr>
              <a:t>で測定した血流速分布から，血管壁面における血流速を</a:t>
            </a:r>
            <a:r>
              <a:rPr lang="en-US" altLang="ja-JP" sz="2400" dirty="0">
                <a:latin typeface="+mn-ea"/>
              </a:rPr>
              <a:t>0</a:t>
            </a:r>
            <a:r>
              <a:rPr lang="ja-JP" altLang="en-US" sz="2400" dirty="0">
                <a:latin typeface="+mn-ea"/>
              </a:rPr>
              <a:t>として外挿近似を行い，</a:t>
            </a:r>
            <a:r>
              <a:rPr lang="en-US" altLang="ja-JP" sz="2400" dirty="0">
                <a:latin typeface="+mn-ea"/>
              </a:rPr>
              <a:t>WSS</a:t>
            </a:r>
            <a:r>
              <a:rPr lang="ja-JP" altLang="en-US" sz="2400" dirty="0">
                <a:latin typeface="+mn-ea"/>
              </a:rPr>
              <a:t>を計算．</a:t>
            </a:r>
            <a:endParaRPr kumimoji="1" lang="en-US" altLang="ja-JP" sz="2400" dirty="0">
              <a:latin typeface="+mn-ea"/>
            </a:endParaRPr>
          </a:p>
        </p:txBody>
      </p:sp>
      <p:pic>
        <p:nvPicPr>
          <p:cNvPr id="16" name="Picture 3" descr="C:\Users\aoki\AppData\Local\Temp\IMG_2536.JPG"/>
          <p:cNvPicPr>
            <a:picLocks noChangeAspect="1" noChangeArrowheads="1"/>
          </p:cNvPicPr>
          <p:nvPr/>
        </p:nvPicPr>
        <p:blipFill>
          <a:blip r:embed="rId6" cstate="print"/>
          <a:srcRect/>
          <a:stretch>
            <a:fillRect/>
          </a:stretch>
        </p:blipFill>
        <p:spPr bwMode="auto">
          <a:xfrm>
            <a:off x="196551" y="1196752"/>
            <a:ext cx="3367337" cy="2525504"/>
          </a:xfrm>
          <a:prstGeom prst="rect">
            <a:avLst/>
          </a:prstGeom>
          <a:noFill/>
        </p:spPr>
      </p:pic>
      <p:sp>
        <p:nvSpPr>
          <p:cNvPr id="4" name="正方形/長方形 3"/>
          <p:cNvSpPr/>
          <p:nvPr/>
        </p:nvSpPr>
        <p:spPr>
          <a:xfrm>
            <a:off x="137356" y="3884855"/>
            <a:ext cx="3714564" cy="1200329"/>
          </a:xfrm>
          <a:prstGeom prst="rect">
            <a:avLst/>
          </a:prstGeom>
        </p:spPr>
        <p:txBody>
          <a:bodyPr wrap="square">
            <a:spAutoFit/>
          </a:bodyPr>
          <a:lstStyle/>
          <a:p>
            <a:pPr>
              <a:lnSpc>
                <a:spcPct val="100000"/>
              </a:lnSpc>
            </a:pPr>
            <a:r>
              <a:rPr lang="en-US" altLang="ja-JP" sz="2400" dirty="0">
                <a:solidFill>
                  <a:srgbClr val="FF0000"/>
                </a:solidFill>
                <a:latin typeface="+mn-ea"/>
              </a:rPr>
              <a:t>3D cine PC-MR</a:t>
            </a:r>
          </a:p>
          <a:p>
            <a:r>
              <a:rPr lang="ja-JP" altLang="en-US" sz="2400" dirty="0">
                <a:latin typeface="+mn-ea"/>
              </a:rPr>
              <a:t>⇒空間</a:t>
            </a:r>
            <a:r>
              <a:rPr lang="en-US" altLang="ja-JP" sz="2400" dirty="0">
                <a:latin typeface="+mn-ea"/>
              </a:rPr>
              <a:t>3</a:t>
            </a:r>
            <a:r>
              <a:rPr lang="ja-JP" altLang="en-US" sz="2400" dirty="0">
                <a:latin typeface="+mn-ea"/>
              </a:rPr>
              <a:t>次元の血流速分布</a:t>
            </a:r>
            <a:endParaRPr lang="en-US" altLang="ja-JP" sz="2400" dirty="0">
              <a:latin typeface="+mn-ea"/>
            </a:endParaRPr>
          </a:p>
          <a:p>
            <a:r>
              <a:rPr lang="ja-JP" altLang="en-US" sz="2400" dirty="0">
                <a:latin typeface="+mn-ea"/>
              </a:rPr>
              <a:t>　と血管形状の測定が可能．</a:t>
            </a:r>
            <a:endParaRPr lang="en-US" altLang="ja-JP" sz="2400" dirty="0">
              <a:latin typeface="+mn-ea"/>
            </a:endParaRPr>
          </a:p>
        </p:txBody>
      </p:sp>
      <p:sp>
        <p:nvSpPr>
          <p:cNvPr id="17" name="テキスト ボックス 16"/>
          <p:cNvSpPr txBox="1"/>
          <p:nvPr/>
        </p:nvSpPr>
        <p:spPr>
          <a:xfrm>
            <a:off x="1115616" y="4509120"/>
            <a:ext cx="184731" cy="369332"/>
          </a:xfrm>
          <a:prstGeom prst="rect">
            <a:avLst/>
          </a:prstGeom>
          <a:noFill/>
        </p:spPr>
        <p:txBody>
          <a:bodyPr wrap="none" rtlCol="0">
            <a:spAutoFit/>
          </a:bodyPr>
          <a:lstStyle/>
          <a:p>
            <a:endParaRPr kumimoji="1" lang="ja-JP" altLang="en-US" dirty="0"/>
          </a:p>
        </p:txBody>
      </p:sp>
      <p:sp>
        <p:nvSpPr>
          <p:cNvPr id="18" name="テキスト ボックス 17"/>
          <p:cNvSpPr txBox="1"/>
          <p:nvPr/>
        </p:nvSpPr>
        <p:spPr>
          <a:xfrm>
            <a:off x="2771230" y="5732710"/>
            <a:ext cx="184731" cy="369332"/>
          </a:xfrm>
          <a:prstGeom prst="rect">
            <a:avLst/>
          </a:prstGeom>
          <a:noFill/>
        </p:spPr>
        <p:txBody>
          <a:bodyPr wrap="none" rtlCol="0">
            <a:spAutoFit/>
          </a:bodyPr>
          <a:lstStyle/>
          <a:p>
            <a:endParaRPr kumimoji="1" lang="ja-JP" altLang="en-US" dirty="0"/>
          </a:p>
        </p:txBody>
      </p:sp>
      <p:sp>
        <p:nvSpPr>
          <p:cNvPr id="19" name="正方形/長方形 18"/>
          <p:cNvSpPr/>
          <p:nvPr/>
        </p:nvSpPr>
        <p:spPr>
          <a:xfrm>
            <a:off x="2428860" y="5357850"/>
            <a:ext cx="5072098" cy="135729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ja-JP" altLang="en-US" sz="2400" dirty="0">
                <a:solidFill>
                  <a:schemeClr val="tx1"/>
                </a:solidFill>
              </a:rPr>
              <a:t>・</a:t>
            </a:r>
            <a:r>
              <a:rPr lang="en-US" altLang="ja-JP" sz="2400" dirty="0">
                <a:solidFill>
                  <a:schemeClr val="tx1"/>
                </a:solidFill>
              </a:rPr>
              <a:t>PC-MR</a:t>
            </a:r>
            <a:r>
              <a:rPr lang="ja-JP" altLang="en-US" sz="2400" dirty="0">
                <a:solidFill>
                  <a:schemeClr val="tx1"/>
                </a:solidFill>
              </a:rPr>
              <a:t>の流速測定誤差が大きい．</a:t>
            </a:r>
            <a:endParaRPr lang="en-US" altLang="ja-JP" sz="2400" dirty="0">
              <a:solidFill>
                <a:schemeClr val="tx1"/>
              </a:solidFill>
            </a:endParaRPr>
          </a:p>
          <a:p>
            <a:r>
              <a:rPr lang="ja-JP" altLang="en-US" sz="2400" dirty="0">
                <a:solidFill>
                  <a:schemeClr val="tx1"/>
                </a:solidFill>
              </a:rPr>
              <a:t>・</a:t>
            </a:r>
            <a:r>
              <a:rPr lang="en-US" altLang="ja-JP" sz="2400" dirty="0">
                <a:solidFill>
                  <a:schemeClr val="tx1"/>
                </a:solidFill>
              </a:rPr>
              <a:t>PC-MR</a:t>
            </a:r>
            <a:r>
              <a:rPr lang="ja-JP" altLang="en-US" sz="2400" dirty="0">
                <a:solidFill>
                  <a:schemeClr val="tx1"/>
                </a:solidFill>
              </a:rPr>
              <a:t>の解像度が低い．</a:t>
            </a:r>
            <a:endParaRPr lang="en-US" altLang="ja-JP" sz="2400" dirty="0">
              <a:solidFill>
                <a:schemeClr val="tx1"/>
              </a:solidFill>
            </a:endParaRPr>
          </a:p>
          <a:p>
            <a:pPr algn="ctr"/>
            <a:r>
              <a:rPr lang="en-US" altLang="ja-JP" sz="2400" dirty="0">
                <a:solidFill>
                  <a:srgbClr val="FF0000"/>
                </a:solidFill>
              </a:rPr>
              <a:t>WSS</a:t>
            </a:r>
            <a:r>
              <a:rPr kumimoji="1" lang="ja-JP" altLang="en-US" sz="2400" dirty="0">
                <a:solidFill>
                  <a:srgbClr val="FF0000"/>
                </a:solidFill>
              </a:rPr>
              <a:t>の同定精度が不十分</a:t>
            </a:r>
          </a:p>
        </p:txBody>
      </p:sp>
      <p:sp>
        <p:nvSpPr>
          <p:cNvPr id="20" name="正方形/長方形 19"/>
          <p:cNvSpPr/>
          <p:nvPr/>
        </p:nvSpPr>
        <p:spPr>
          <a:xfrm>
            <a:off x="928662" y="5715040"/>
            <a:ext cx="1143744" cy="38301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b="1" dirty="0">
                <a:solidFill>
                  <a:srgbClr val="FF0000"/>
                </a:solidFill>
              </a:rPr>
              <a:t>問題点</a:t>
            </a:r>
          </a:p>
        </p:txBody>
      </p:sp>
      <p:sp>
        <p:nvSpPr>
          <p:cNvPr id="21" name="左大かっこ 20"/>
          <p:cNvSpPr/>
          <p:nvPr/>
        </p:nvSpPr>
        <p:spPr>
          <a:xfrm>
            <a:off x="2357422" y="5429289"/>
            <a:ext cx="214314" cy="785818"/>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128500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3752"/>
            <a:ext cx="9144000" cy="1143000"/>
          </a:xfrm>
        </p:spPr>
        <p:txBody>
          <a:bodyPr>
            <a:normAutofit/>
          </a:bodyPr>
          <a:lstStyle/>
          <a:p>
            <a:r>
              <a:rPr lang="ja-JP" altLang="en-US" dirty="0"/>
              <a:t>本研究における</a:t>
            </a:r>
            <a:r>
              <a:rPr lang="en-US" altLang="ja-JP" dirty="0"/>
              <a:t>WSS</a:t>
            </a:r>
            <a:r>
              <a:rPr lang="ja-JP" altLang="en-US" dirty="0"/>
              <a:t>推定手法</a:t>
            </a:r>
            <a:endParaRPr kumimoji="1" lang="ja-JP" altLang="en-US" dirty="0"/>
          </a:p>
        </p:txBody>
      </p:sp>
      <p:sp>
        <p:nvSpPr>
          <p:cNvPr id="3" name="コンテンツ プレースホルダー 2"/>
          <p:cNvSpPr>
            <a:spLocks noGrp="1"/>
          </p:cNvSpPr>
          <p:nvPr>
            <p:ph idx="1"/>
          </p:nvPr>
        </p:nvSpPr>
        <p:spPr>
          <a:xfrm>
            <a:off x="503038" y="1234136"/>
            <a:ext cx="3564906" cy="2050848"/>
          </a:xfrm>
          <a:ln>
            <a:solidFill>
              <a:srgbClr val="FF0000"/>
            </a:solidFill>
          </a:ln>
        </p:spPr>
        <p:style>
          <a:lnRef idx="2">
            <a:schemeClr val="accent2"/>
          </a:lnRef>
          <a:fillRef idx="1">
            <a:schemeClr val="lt1"/>
          </a:fillRef>
          <a:effectRef idx="0">
            <a:schemeClr val="accent2"/>
          </a:effectRef>
          <a:fontRef idx="minor">
            <a:schemeClr val="dk1"/>
          </a:fontRef>
        </p:style>
        <p:txBody>
          <a:bodyPr>
            <a:normAutofit fontScale="92500"/>
          </a:bodyPr>
          <a:lstStyle/>
          <a:p>
            <a:pPr>
              <a:lnSpc>
                <a:spcPct val="120000"/>
              </a:lnSpc>
            </a:pPr>
            <a:r>
              <a:rPr kumimoji="1" lang="en-US" altLang="ja-JP" sz="2800" dirty="0">
                <a:solidFill>
                  <a:srgbClr val="FF0000"/>
                </a:solidFill>
                <a:latin typeface="+mn-ea"/>
              </a:rPr>
              <a:t>MR based CFD</a:t>
            </a:r>
            <a:endParaRPr lang="en-US" altLang="ja-JP" sz="2800" dirty="0">
              <a:latin typeface="+mn-ea"/>
            </a:endParaRPr>
          </a:p>
          <a:p>
            <a:pPr marL="0" indent="0">
              <a:lnSpc>
                <a:spcPct val="120000"/>
              </a:lnSpc>
              <a:buNone/>
            </a:pPr>
            <a:r>
              <a:rPr lang="ja-JP" altLang="en-US" sz="2400" dirty="0">
                <a:latin typeface="+mn-ea"/>
              </a:rPr>
              <a:t>　⇒　</a:t>
            </a:r>
            <a:r>
              <a:rPr kumimoji="1" lang="en-US" altLang="ja-JP" sz="2400" dirty="0">
                <a:latin typeface="+mn-ea"/>
              </a:rPr>
              <a:t>PC-MR</a:t>
            </a:r>
            <a:r>
              <a:rPr lang="ja-JP" altLang="en-US" sz="2400" dirty="0">
                <a:latin typeface="+mn-ea"/>
              </a:rPr>
              <a:t>により得られる</a:t>
            </a:r>
            <a:endParaRPr lang="en-US" altLang="ja-JP" sz="2400" dirty="0">
              <a:latin typeface="+mn-ea"/>
            </a:endParaRPr>
          </a:p>
          <a:p>
            <a:pPr marL="0" indent="0">
              <a:lnSpc>
                <a:spcPct val="120000"/>
              </a:lnSpc>
              <a:buNone/>
            </a:pPr>
            <a:r>
              <a:rPr lang="ja-JP" altLang="en-US" sz="2400" dirty="0">
                <a:latin typeface="+mn-ea"/>
              </a:rPr>
              <a:t>　　　実際の血流</a:t>
            </a:r>
            <a:r>
              <a:rPr kumimoji="1" lang="ja-JP" altLang="en-US" sz="2400" dirty="0">
                <a:latin typeface="+mn-ea"/>
              </a:rPr>
              <a:t>情報を基に</a:t>
            </a:r>
            <a:endParaRPr kumimoji="1" lang="en-US" altLang="ja-JP" sz="2400" dirty="0">
              <a:latin typeface="+mn-ea"/>
            </a:endParaRPr>
          </a:p>
          <a:p>
            <a:pPr marL="0" indent="0">
              <a:lnSpc>
                <a:spcPct val="120000"/>
              </a:lnSpc>
              <a:buNone/>
            </a:pPr>
            <a:r>
              <a:rPr lang="ja-JP" altLang="en-US" sz="2400" dirty="0">
                <a:latin typeface="+mn-ea"/>
              </a:rPr>
              <a:t>　　　</a:t>
            </a:r>
            <a:r>
              <a:rPr kumimoji="1" lang="en-US" altLang="ja-JP" sz="2400" dirty="0">
                <a:latin typeface="+mn-ea"/>
              </a:rPr>
              <a:t>CFD</a:t>
            </a:r>
            <a:r>
              <a:rPr kumimoji="1" lang="ja-JP" altLang="en-US" sz="2400" dirty="0">
                <a:latin typeface="+mn-ea"/>
              </a:rPr>
              <a:t>解析を行う方法．</a:t>
            </a:r>
            <a:endParaRPr kumimoji="1" lang="en-US" altLang="ja-JP" sz="2400" dirty="0">
              <a:latin typeface="+mn-ea"/>
            </a:endParaRPr>
          </a:p>
          <a:p>
            <a:pPr marL="0" indent="0">
              <a:lnSpc>
                <a:spcPct val="120000"/>
              </a:lnSpc>
              <a:buNone/>
            </a:pPr>
            <a:endParaRPr kumimoji="1" lang="en-US" altLang="ja-JP" sz="2400" dirty="0">
              <a:latin typeface="+mn-ea"/>
            </a:endParaRPr>
          </a:p>
          <a:p>
            <a:pPr marL="0" indent="0">
              <a:lnSpc>
                <a:spcPct val="120000"/>
              </a:lnSpc>
              <a:buNone/>
            </a:pPr>
            <a:endParaRPr kumimoji="1" lang="en-US" altLang="ja-JP" sz="2400" dirty="0">
              <a:latin typeface="+mn-ea"/>
            </a:endParaRPr>
          </a:p>
          <a:p>
            <a:pPr>
              <a:lnSpc>
                <a:spcPct val="120000"/>
              </a:lnSpc>
            </a:pPr>
            <a:endParaRPr kumimoji="1" lang="en-US" altLang="ja-JP" sz="2400" dirty="0">
              <a:latin typeface="+mn-ea"/>
            </a:endParaRPr>
          </a:p>
          <a:p>
            <a:pPr>
              <a:lnSpc>
                <a:spcPct val="120000"/>
              </a:lnSpc>
            </a:pPr>
            <a:endParaRPr lang="en-US" altLang="ja-JP" sz="2400" dirty="0">
              <a:latin typeface="+mn-ea"/>
            </a:endParaRPr>
          </a:p>
          <a:p>
            <a:pPr marL="0" indent="0">
              <a:lnSpc>
                <a:spcPct val="120000"/>
              </a:lnSpc>
              <a:buNone/>
            </a:pPr>
            <a:endParaRPr kumimoji="1" lang="en-US" altLang="ja-JP" sz="2400" dirty="0">
              <a:latin typeface="+mn-ea"/>
            </a:endParaRPr>
          </a:p>
          <a:p>
            <a:pPr>
              <a:lnSpc>
                <a:spcPct val="120000"/>
              </a:lnSpc>
            </a:pPr>
            <a:endParaRPr kumimoji="1" lang="ja-JP" altLang="en-US" sz="2400" dirty="0">
              <a:latin typeface="+mn-ea"/>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608" t="28994" r="27750" b="30337"/>
          <a:stretch/>
        </p:blipFill>
        <p:spPr bwMode="auto">
          <a:xfrm>
            <a:off x="4572000" y="1135382"/>
            <a:ext cx="1937142" cy="177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191" r="17906" b="15588"/>
          <a:stretch/>
        </p:blipFill>
        <p:spPr bwMode="auto">
          <a:xfrm>
            <a:off x="6581350" y="1135382"/>
            <a:ext cx="1800000" cy="177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X:\曲がり管データ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9912" t="60974" r="4254" b="4040"/>
          <a:stretch/>
        </p:blipFill>
        <p:spPr bwMode="auto">
          <a:xfrm>
            <a:off x="1513901" y="3501009"/>
            <a:ext cx="1473924"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3" name="コンテンツ プレースホルダー 3"/>
          <p:cNvPicPr>
            <a:picLocks noChangeAspect="1"/>
          </p:cNvPicPr>
          <p:nvPr/>
        </p:nvPicPr>
        <p:blipFill rotWithShape="1">
          <a:blip r:embed="rId6" cstate="print">
            <a:extLst>
              <a:ext uri="{28A0092B-C50C-407E-A947-70E740481C1C}">
                <a14:useLocalDpi xmlns:a14="http://schemas.microsoft.com/office/drawing/2010/main" val="0"/>
              </a:ext>
            </a:extLst>
          </a:blip>
          <a:srcRect l="26911" r="16974" b="26664"/>
          <a:stretch/>
        </p:blipFill>
        <p:spPr>
          <a:xfrm>
            <a:off x="5724128" y="3824941"/>
            <a:ext cx="1800000" cy="1764299"/>
          </a:xfrm>
          <a:prstGeom prst="rect">
            <a:avLst/>
          </a:prstGeom>
        </p:spPr>
      </p:pic>
      <p:sp>
        <p:nvSpPr>
          <p:cNvPr id="5" name="正方形/長方形 4"/>
          <p:cNvSpPr/>
          <p:nvPr/>
        </p:nvSpPr>
        <p:spPr>
          <a:xfrm>
            <a:off x="4869893" y="2886035"/>
            <a:ext cx="3302507" cy="830997"/>
          </a:xfrm>
          <a:prstGeom prst="rect">
            <a:avLst/>
          </a:prstGeom>
        </p:spPr>
        <p:txBody>
          <a:bodyPr wrap="none">
            <a:spAutoFit/>
          </a:bodyPr>
          <a:lstStyle/>
          <a:p>
            <a:r>
              <a:rPr lang="ja-JP" altLang="en-US" sz="2400" b="1" dirty="0">
                <a:latin typeface="+mn-ea"/>
              </a:rPr>
              <a:t>①</a:t>
            </a:r>
            <a:r>
              <a:rPr lang="ja-JP" altLang="en-US" sz="2400" dirty="0">
                <a:latin typeface="+mn-ea"/>
              </a:rPr>
              <a:t> </a:t>
            </a:r>
            <a:r>
              <a:rPr lang="en-US" altLang="ja-JP" sz="2400" dirty="0">
                <a:latin typeface="+mn-ea"/>
              </a:rPr>
              <a:t>PC-MR</a:t>
            </a:r>
            <a:r>
              <a:rPr lang="ja-JP" altLang="en-US" sz="2400" dirty="0">
                <a:latin typeface="+mn-ea"/>
              </a:rPr>
              <a:t>で</a:t>
            </a:r>
            <a:r>
              <a:rPr lang="ja-JP" altLang="en-US" sz="2400" u="sng" dirty="0">
                <a:latin typeface="+mn-ea"/>
              </a:rPr>
              <a:t>血管形状</a:t>
            </a:r>
            <a:r>
              <a:rPr lang="ja-JP" altLang="en-US" sz="2400" dirty="0">
                <a:latin typeface="+mn-ea"/>
              </a:rPr>
              <a:t>と</a:t>
            </a:r>
            <a:endParaRPr lang="en-US" altLang="ja-JP" sz="2400" dirty="0">
              <a:latin typeface="+mn-ea"/>
            </a:endParaRPr>
          </a:p>
          <a:p>
            <a:r>
              <a:rPr lang="ja-JP" altLang="en-US" sz="2400" dirty="0">
                <a:latin typeface="+mn-ea"/>
              </a:rPr>
              <a:t>　  </a:t>
            </a:r>
            <a:r>
              <a:rPr lang="ja-JP" altLang="en-US" sz="2400" u="sng" dirty="0">
                <a:latin typeface="+mn-ea"/>
              </a:rPr>
              <a:t>血流速分布</a:t>
            </a:r>
            <a:r>
              <a:rPr lang="ja-JP" altLang="en-US" sz="2400" dirty="0">
                <a:latin typeface="+mn-ea"/>
              </a:rPr>
              <a:t>を測定．</a:t>
            </a:r>
            <a:endParaRPr lang="en-US" altLang="ja-JP" sz="2400" dirty="0">
              <a:latin typeface="+mn-ea"/>
            </a:endParaRPr>
          </a:p>
        </p:txBody>
      </p:sp>
      <p:sp>
        <p:nvSpPr>
          <p:cNvPr id="8" name="正方形/長方形 7"/>
          <p:cNvSpPr/>
          <p:nvPr/>
        </p:nvSpPr>
        <p:spPr>
          <a:xfrm>
            <a:off x="251519" y="4869160"/>
            <a:ext cx="3888433" cy="1938992"/>
          </a:xfrm>
          <a:prstGeom prst="rect">
            <a:avLst/>
          </a:prstGeom>
        </p:spPr>
        <p:txBody>
          <a:bodyPr wrap="square">
            <a:spAutoFit/>
          </a:bodyPr>
          <a:lstStyle/>
          <a:p>
            <a:r>
              <a:rPr lang="ja-JP" altLang="en-US" sz="2400" b="1" dirty="0">
                <a:latin typeface="+mn-ea"/>
              </a:rPr>
              <a:t>②</a:t>
            </a:r>
            <a:r>
              <a:rPr lang="en-US" altLang="ja-JP" sz="2400" dirty="0">
                <a:latin typeface="+mn-ea"/>
              </a:rPr>
              <a:t> </a:t>
            </a:r>
            <a:r>
              <a:rPr lang="ja-JP" altLang="en-US" sz="2400" dirty="0">
                <a:latin typeface="+mn-ea"/>
              </a:rPr>
              <a:t>①の血流速分布からそれ</a:t>
            </a:r>
            <a:endParaRPr lang="en-US" altLang="ja-JP" sz="2400" dirty="0">
              <a:latin typeface="+mn-ea"/>
            </a:endParaRPr>
          </a:p>
          <a:p>
            <a:r>
              <a:rPr lang="ja-JP" altLang="en-US" sz="2400" dirty="0">
                <a:latin typeface="+mn-ea"/>
              </a:rPr>
              <a:t>　　</a:t>
            </a:r>
            <a:r>
              <a:rPr lang="ja-JP" altLang="en-US" sz="2400" dirty="0" err="1">
                <a:latin typeface="+mn-ea"/>
              </a:rPr>
              <a:t>ぞれの</a:t>
            </a:r>
            <a:r>
              <a:rPr lang="ja-JP" altLang="en-US" sz="2400" dirty="0">
                <a:latin typeface="+mn-ea"/>
              </a:rPr>
              <a:t>流入出口における</a:t>
            </a:r>
            <a:endParaRPr lang="en-US" altLang="ja-JP" sz="2400" dirty="0">
              <a:latin typeface="+mn-ea"/>
            </a:endParaRPr>
          </a:p>
          <a:p>
            <a:r>
              <a:rPr lang="ja-JP" altLang="en-US" sz="2400" dirty="0">
                <a:latin typeface="+mn-ea"/>
              </a:rPr>
              <a:t>　　</a:t>
            </a:r>
            <a:r>
              <a:rPr lang="ja-JP" altLang="en-US" sz="2400" u="sng" dirty="0">
                <a:latin typeface="+mn-ea"/>
              </a:rPr>
              <a:t>流量</a:t>
            </a:r>
            <a:r>
              <a:rPr lang="ja-JP" altLang="en-US" sz="2400" dirty="0">
                <a:latin typeface="+mn-ea"/>
              </a:rPr>
              <a:t>を計算．（</a:t>
            </a:r>
            <a:r>
              <a:rPr lang="ja-JP" altLang="en-US" sz="2400" u="sng" dirty="0">
                <a:latin typeface="+mn-ea"/>
              </a:rPr>
              <a:t>１０断面の</a:t>
            </a:r>
            <a:endParaRPr lang="en-US" altLang="ja-JP" sz="2400" u="sng" dirty="0">
              <a:latin typeface="+mn-ea"/>
            </a:endParaRPr>
          </a:p>
          <a:p>
            <a:r>
              <a:rPr lang="ja-JP" altLang="en-US" sz="2400" dirty="0">
                <a:latin typeface="+mn-ea"/>
              </a:rPr>
              <a:t>　　</a:t>
            </a:r>
            <a:r>
              <a:rPr lang="ja-JP" altLang="en-US" sz="2400" u="sng" dirty="0">
                <a:latin typeface="+mn-ea"/>
              </a:rPr>
              <a:t>流量の平均値</a:t>
            </a:r>
            <a:r>
              <a:rPr lang="ja-JP" altLang="en-US" sz="2400" dirty="0">
                <a:latin typeface="+mn-ea"/>
              </a:rPr>
              <a:t>をその流入</a:t>
            </a:r>
            <a:endParaRPr lang="en-US" altLang="ja-JP" sz="2400" dirty="0">
              <a:latin typeface="+mn-ea"/>
            </a:endParaRPr>
          </a:p>
          <a:p>
            <a:r>
              <a:rPr lang="ja-JP" altLang="en-US" sz="2400" dirty="0">
                <a:latin typeface="+mn-ea"/>
              </a:rPr>
              <a:t>　　出口の流量とする．）</a:t>
            </a:r>
            <a:endParaRPr lang="en-US" altLang="ja-JP" sz="2400" dirty="0">
              <a:latin typeface="+mn-ea"/>
            </a:endParaRPr>
          </a:p>
        </p:txBody>
      </p:sp>
      <p:sp>
        <p:nvSpPr>
          <p:cNvPr id="9" name="正方形/長方形 8"/>
          <p:cNvSpPr/>
          <p:nvPr/>
        </p:nvSpPr>
        <p:spPr>
          <a:xfrm>
            <a:off x="4427984" y="5541039"/>
            <a:ext cx="4752528" cy="1200329"/>
          </a:xfrm>
          <a:prstGeom prst="rect">
            <a:avLst/>
          </a:prstGeom>
        </p:spPr>
        <p:txBody>
          <a:bodyPr wrap="square">
            <a:spAutoFit/>
          </a:bodyPr>
          <a:lstStyle/>
          <a:p>
            <a:r>
              <a:rPr lang="ja-JP" altLang="en-US" sz="2400" b="1" dirty="0">
                <a:latin typeface="+mn-ea"/>
              </a:rPr>
              <a:t>③</a:t>
            </a:r>
            <a:r>
              <a:rPr lang="ja-JP" altLang="en-US" sz="2400" dirty="0">
                <a:latin typeface="+mn-ea"/>
              </a:rPr>
              <a:t> ①の血管形状を用いて</a:t>
            </a:r>
            <a:r>
              <a:rPr lang="en-US" altLang="ja-JP" sz="2400" u="sng" dirty="0">
                <a:latin typeface="+mn-ea"/>
              </a:rPr>
              <a:t>CFD</a:t>
            </a:r>
            <a:r>
              <a:rPr lang="ja-JP" altLang="en-US" sz="2400" u="sng" dirty="0">
                <a:latin typeface="+mn-ea"/>
              </a:rPr>
              <a:t>解析</a:t>
            </a:r>
            <a:endParaRPr lang="en-US" altLang="ja-JP" sz="2400" u="sng" dirty="0">
              <a:latin typeface="+mn-ea"/>
            </a:endParaRPr>
          </a:p>
          <a:p>
            <a:r>
              <a:rPr lang="ja-JP" altLang="en-US" sz="2400" dirty="0">
                <a:latin typeface="+mn-ea"/>
              </a:rPr>
              <a:t>　　を行い，</a:t>
            </a:r>
            <a:r>
              <a:rPr lang="en-US" altLang="ja-JP" sz="2400" dirty="0">
                <a:latin typeface="+mn-ea"/>
              </a:rPr>
              <a:t>WSS</a:t>
            </a:r>
            <a:r>
              <a:rPr lang="ja-JP" altLang="en-US" sz="2400" dirty="0">
                <a:latin typeface="+mn-ea"/>
              </a:rPr>
              <a:t>を求める．（流入出</a:t>
            </a:r>
            <a:endParaRPr lang="en-US" altLang="ja-JP" sz="2400" dirty="0">
              <a:latin typeface="+mn-ea"/>
            </a:endParaRPr>
          </a:p>
          <a:p>
            <a:r>
              <a:rPr lang="ja-JP" altLang="en-US" sz="2400" dirty="0">
                <a:latin typeface="+mn-ea"/>
              </a:rPr>
              <a:t>　　境界条件は②の流量とする．）</a:t>
            </a:r>
          </a:p>
        </p:txBody>
      </p:sp>
    </p:spTree>
    <p:extLst>
      <p:ext uri="{BB962C8B-B14F-4D97-AF65-F5344CB8AC3E}">
        <p14:creationId xmlns:p14="http://schemas.microsoft.com/office/powerpoint/2010/main" val="869816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080120"/>
          </a:xfrm>
        </p:spPr>
        <p:txBody>
          <a:bodyPr>
            <a:normAutofit/>
          </a:bodyPr>
          <a:lstStyle/>
          <a:p>
            <a:r>
              <a:rPr lang="en-US" altLang="ja-JP" dirty="0">
                <a:latin typeface="+mj-ea"/>
              </a:rPr>
              <a:t>MR based CFD</a:t>
            </a:r>
            <a:r>
              <a:rPr lang="ja-JP" altLang="en-US" dirty="0">
                <a:latin typeface="+mj-ea"/>
              </a:rPr>
              <a:t>の</a:t>
            </a:r>
            <a:r>
              <a:rPr kumimoji="1" lang="en-US" altLang="ja-JP" dirty="0">
                <a:latin typeface="+mj-ea"/>
              </a:rPr>
              <a:t>WSS</a:t>
            </a:r>
            <a:r>
              <a:rPr lang="ja-JP" altLang="en-US" dirty="0">
                <a:latin typeface="+mj-ea"/>
              </a:rPr>
              <a:t>推定結果</a:t>
            </a:r>
            <a:endParaRPr kumimoji="1" lang="ja-JP" altLang="en-US" dirty="0">
              <a:latin typeface="+mj-ea"/>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4389336"/>
            <a:ext cx="2803961" cy="1911664"/>
          </a:xfrm>
          <a:prstGeom prst="rect">
            <a:avLst/>
          </a:prstGeom>
        </p:spPr>
      </p:pic>
      <p:pic>
        <p:nvPicPr>
          <p:cNvPr id="5" name="Picture 2" descr="X:\type1_pcmr_velocity_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0391" y="4389337"/>
            <a:ext cx="2803960" cy="1911663"/>
          </a:xfrm>
          <a:prstGeom prst="rect">
            <a:avLst/>
          </a:prstGeom>
          <a:noFill/>
          <a:extLst>
            <a:ext uri="{909E8E84-426E-40DD-AFC4-6F175D3DCCD1}">
              <a14:hiddenFill xmlns:a14="http://schemas.microsoft.com/office/drawing/2010/main">
                <a:solidFill>
                  <a:srgbClr val="FFFFFF"/>
                </a:solidFill>
              </a14:hiddenFill>
            </a:ext>
          </a:extLst>
        </p:spPr>
      </p:pic>
      <p:pic>
        <p:nvPicPr>
          <p:cNvPr id="6" name="コンテンツ プレースホルダー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700808"/>
            <a:ext cx="2794613" cy="2095960"/>
          </a:xfrm>
          <a:prstGeom prst="rect">
            <a:avLst/>
          </a:prstGeom>
        </p:spPr>
      </p:pic>
      <p:pic>
        <p:nvPicPr>
          <p:cNvPr id="7" name="Picture 2" descr="Q:\kaoki\flova-wss-stead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6" y="1700808"/>
            <a:ext cx="2004294" cy="2095960"/>
          </a:xfrm>
          <a:prstGeom prst="rect">
            <a:avLst/>
          </a:prstGeom>
          <a:noFill/>
          <a:extLst>
            <a:ext uri="{909E8E84-426E-40DD-AFC4-6F175D3DCCD1}">
              <a14:hiddenFill xmlns:a14="http://schemas.microsoft.com/office/drawing/2010/main">
                <a:solidFill>
                  <a:srgbClr val="FFFFFF"/>
                </a:solidFill>
              </a14:hiddenFill>
            </a:ext>
          </a:extLst>
        </p:spPr>
      </p:pic>
      <p:sp>
        <p:nvSpPr>
          <p:cNvPr id="3" name="コンテンツ プレースホルダー 2"/>
          <p:cNvSpPr>
            <a:spLocks noGrp="1"/>
          </p:cNvSpPr>
          <p:nvPr>
            <p:ph idx="1"/>
          </p:nvPr>
        </p:nvSpPr>
        <p:spPr>
          <a:xfrm>
            <a:off x="5868144" y="764704"/>
            <a:ext cx="3384376" cy="5787102"/>
          </a:xfrm>
        </p:spPr>
        <p:txBody>
          <a:bodyPr>
            <a:noAutofit/>
          </a:bodyPr>
          <a:lstStyle/>
          <a:p>
            <a:endParaRPr lang="en-US" altLang="ja-JP" sz="2400" dirty="0">
              <a:latin typeface="+mn-ea"/>
            </a:endParaRPr>
          </a:p>
          <a:p>
            <a:pPr marL="0" indent="0">
              <a:buNone/>
            </a:pPr>
            <a:r>
              <a:rPr lang="ja-JP" altLang="en-US" sz="2400" dirty="0">
                <a:latin typeface="+mn-ea"/>
              </a:rPr>
              <a:t>流れの様子が違う原因として考えられるもの</a:t>
            </a:r>
            <a:endParaRPr lang="en-US" altLang="ja-JP" sz="2400" dirty="0">
              <a:latin typeface="+mn-ea"/>
            </a:endParaRPr>
          </a:p>
          <a:p>
            <a:r>
              <a:rPr lang="en-US" altLang="ja-JP" sz="2400" dirty="0">
                <a:latin typeface="+mn-ea"/>
              </a:rPr>
              <a:t>PC-MR</a:t>
            </a:r>
            <a:r>
              <a:rPr lang="ja-JP" altLang="en-US" sz="2400" dirty="0">
                <a:latin typeface="+mn-ea"/>
              </a:rPr>
              <a:t>測定誤差</a:t>
            </a:r>
            <a:endParaRPr lang="en-US" altLang="ja-JP" sz="2400" dirty="0">
              <a:latin typeface="+mn-ea"/>
            </a:endParaRPr>
          </a:p>
          <a:p>
            <a:endParaRPr lang="en-US" altLang="ja-JP" sz="2400" dirty="0">
              <a:latin typeface="+mn-ea"/>
            </a:endParaRPr>
          </a:p>
          <a:p>
            <a:r>
              <a:rPr lang="ja-JP" altLang="en-US" sz="2400" dirty="0">
                <a:latin typeface="+mn-ea"/>
              </a:rPr>
              <a:t>形状測定誤差の影響</a:t>
            </a:r>
            <a:endParaRPr lang="en-US" altLang="ja-JP" sz="2400" dirty="0">
              <a:latin typeface="+mn-ea"/>
            </a:endParaRPr>
          </a:p>
          <a:p>
            <a:r>
              <a:rPr lang="ja-JP" altLang="en-US" sz="2400" dirty="0">
                <a:latin typeface="+mn-ea"/>
              </a:rPr>
              <a:t>流入境界条件の影響</a:t>
            </a:r>
            <a:endParaRPr lang="en-US" altLang="ja-JP" sz="2400" dirty="0">
              <a:latin typeface="+mn-ea"/>
            </a:endParaRPr>
          </a:p>
          <a:p>
            <a:pPr marL="0" indent="0">
              <a:buNone/>
            </a:pPr>
            <a:r>
              <a:rPr lang="en-US" altLang="ja-JP" sz="2400" dirty="0">
                <a:latin typeface="+mn-ea"/>
              </a:rPr>
              <a:t>     -</a:t>
            </a:r>
            <a:r>
              <a:rPr lang="ja-JP" altLang="en-US" sz="2400" dirty="0">
                <a:latin typeface="+mn-ea"/>
              </a:rPr>
              <a:t> 流量の誤差</a:t>
            </a:r>
            <a:endParaRPr lang="en-US" altLang="ja-JP" sz="2400" dirty="0">
              <a:latin typeface="+mn-ea"/>
            </a:endParaRPr>
          </a:p>
          <a:p>
            <a:pPr marL="0" indent="0">
              <a:buNone/>
            </a:pPr>
            <a:r>
              <a:rPr lang="en-US" altLang="ja-JP" sz="2400" dirty="0">
                <a:latin typeface="+mn-ea"/>
              </a:rPr>
              <a:t>     - </a:t>
            </a:r>
            <a:r>
              <a:rPr lang="ja-JP" altLang="en-US" sz="2400" dirty="0">
                <a:latin typeface="+mn-ea"/>
              </a:rPr>
              <a:t>流入速分布を</a:t>
            </a:r>
            <a:endParaRPr lang="en-US" altLang="ja-JP" sz="2400" dirty="0">
              <a:latin typeface="+mn-ea"/>
            </a:endParaRPr>
          </a:p>
          <a:p>
            <a:pPr marL="0" indent="0">
              <a:buNone/>
            </a:pPr>
            <a:r>
              <a:rPr lang="ja-JP" altLang="en-US" sz="2400" dirty="0">
                <a:latin typeface="+mn-ea"/>
              </a:rPr>
              <a:t>　　　 一定としている</a:t>
            </a:r>
            <a:endParaRPr lang="en-US" altLang="ja-JP" sz="2400" dirty="0">
              <a:latin typeface="+mn-ea"/>
            </a:endParaRPr>
          </a:p>
          <a:p>
            <a:endParaRPr lang="en-US" altLang="ja-JP" sz="2400" dirty="0">
              <a:latin typeface="+mn-ea"/>
            </a:endParaRPr>
          </a:p>
          <a:p>
            <a:r>
              <a:rPr lang="ja-JP" altLang="en-US" sz="2400" dirty="0">
                <a:solidFill>
                  <a:srgbClr val="FF0000"/>
                </a:solidFill>
                <a:latin typeface="+mn-ea"/>
              </a:rPr>
              <a:t>誤差検証が不十分</a:t>
            </a:r>
            <a:endParaRPr lang="en-US" altLang="ja-JP" sz="2400" dirty="0">
              <a:solidFill>
                <a:srgbClr val="FF0000"/>
              </a:solidFill>
              <a:latin typeface="+mn-ea"/>
            </a:endParaRPr>
          </a:p>
        </p:txBody>
      </p:sp>
      <p:sp>
        <p:nvSpPr>
          <p:cNvPr id="8" name="左大かっこ 7"/>
          <p:cNvSpPr/>
          <p:nvPr/>
        </p:nvSpPr>
        <p:spPr>
          <a:xfrm>
            <a:off x="5724351" y="2132856"/>
            <a:ext cx="163257" cy="3096344"/>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2143576" y="3776074"/>
            <a:ext cx="1517082" cy="369332"/>
          </a:xfrm>
          <a:prstGeom prst="rect">
            <a:avLst/>
          </a:prstGeom>
          <a:noFill/>
        </p:spPr>
        <p:txBody>
          <a:bodyPr wrap="none" rtlCol="0">
            <a:spAutoFit/>
          </a:bodyPr>
          <a:lstStyle/>
          <a:p>
            <a:r>
              <a:rPr kumimoji="1" lang="en-US" altLang="ja-JP" dirty="0"/>
              <a:t>WSS</a:t>
            </a:r>
            <a:r>
              <a:rPr kumimoji="1" lang="ja-JP" altLang="en-US" dirty="0"/>
              <a:t>分布（</a:t>
            </a:r>
            <a:r>
              <a:rPr kumimoji="1" lang="en-US" altLang="ja-JP" dirty="0"/>
              <a:t>Pa</a:t>
            </a:r>
            <a:r>
              <a:rPr kumimoji="1" lang="ja-JP" altLang="en-US" dirty="0"/>
              <a:t>）</a:t>
            </a:r>
          </a:p>
        </p:txBody>
      </p:sp>
      <p:sp>
        <p:nvSpPr>
          <p:cNvPr id="10" name="テキスト ボックス 9"/>
          <p:cNvSpPr txBox="1"/>
          <p:nvPr/>
        </p:nvSpPr>
        <p:spPr>
          <a:xfrm>
            <a:off x="2052974" y="6329971"/>
            <a:ext cx="1698285" cy="369332"/>
          </a:xfrm>
          <a:prstGeom prst="rect">
            <a:avLst/>
          </a:prstGeom>
          <a:noFill/>
        </p:spPr>
        <p:txBody>
          <a:bodyPr wrap="none" rtlCol="0">
            <a:spAutoFit/>
          </a:bodyPr>
          <a:lstStyle/>
          <a:p>
            <a:r>
              <a:rPr lang="ja-JP" altLang="en-US" dirty="0"/>
              <a:t>流速</a:t>
            </a:r>
            <a:r>
              <a:rPr kumimoji="1" lang="ja-JP" altLang="en-US" dirty="0"/>
              <a:t>分布（</a:t>
            </a:r>
            <a:r>
              <a:rPr lang="en-US" altLang="ja-JP" dirty="0"/>
              <a:t>m/s</a:t>
            </a:r>
            <a:r>
              <a:rPr kumimoji="1" lang="ja-JP" altLang="en-US" dirty="0"/>
              <a:t>）</a:t>
            </a:r>
          </a:p>
        </p:txBody>
      </p:sp>
      <p:sp>
        <p:nvSpPr>
          <p:cNvPr id="11" name="テキスト ボックス 10"/>
          <p:cNvSpPr txBox="1"/>
          <p:nvPr/>
        </p:nvSpPr>
        <p:spPr>
          <a:xfrm>
            <a:off x="967134" y="1331905"/>
            <a:ext cx="3655168" cy="369332"/>
          </a:xfrm>
          <a:prstGeom prst="rect">
            <a:avLst/>
          </a:prstGeom>
          <a:noFill/>
        </p:spPr>
        <p:txBody>
          <a:bodyPr wrap="none" rtlCol="0">
            <a:spAutoFit/>
          </a:bodyPr>
          <a:lstStyle/>
          <a:p>
            <a:r>
              <a:rPr kumimoji="1" lang="en-US" altLang="ja-JP" dirty="0"/>
              <a:t>MR based CFD    </a:t>
            </a:r>
            <a:r>
              <a:rPr kumimoji="1" lang="ja-JP" altLang="en-US" dirty="0"/>
              <a:t>　　　　　　</a:t>
            </a:r>
            <a:r>
              <a:rPr kumimoji="1" lang="en-US" altLang="ja-JP" dirty="0"/>
              <a:t> </a:t>
            </a:r>
            <a:r>
              <a:rPr kumimoji="1" lang="ja-JP" altLang="en-US" dirty="0"/>
              <a:t>従来手法</a:t>
            </a:r>
          </a:p>
        </p:txBody>
      </p:sp>
    </p:spTree>
    <p:extLst>
      <p:ext uri="{BB962C8B-B14F-4D97-AF65-F5344CB8AC3E}">
        <p14:creationId xmlns:p14="http://schemas.microsoft.com/office/powerpoint/2010/main" val="203954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直円管を用いた</a:t>
            </a:r>
            <a:br>
              <a:rPr kumimoji="1" lang="en-US" altLang="ja-JP" dirty="0"/>
            </a:br>
            <a:r>
              <a:rPr kumimoji="1" lang="en-US" altLang="ja-JP" dirty="0"/>
              <a:t>PC</a:t>
            </a:r>
            <a:r>
              <a:rPr lang="en-US" altLang="ja-JP" dirty="0"/>
              <a:t>-MR</a:t>
            </a:r>
            <a:r>
              <a:rPr lang="ja-JP" altLang="en-US" dirty="0"/>
              <a:t>流速測定精度検証実験</a:t>
            </a:r>
            <a:endParaRPr kumimoji="1" lang="ja-JP" altLang="en-US" dirty="0"/>
          </a:p>
        </p:txBody>
      </p:sp>
      <p:sp>
        <p:nvSpPr>
          <p:cNvPr id="3" name="コンテンツ プレースホルダー 2"/>
          <p:cNvSpPr>
            <a:spLocks noGrp="1"/>
          </p:cNvSpPr>
          <p:nvPr>
            <p:ph idx="1"/>
          </p:nvPr>
        </p:nvSpPr>
        <p:spPr>
          <a:xfrm>
            <a:off x="150768" y="6093296"/>
            <a:ext cx="5075931" cy="648072"/>
          </a:xfrm>
        </p:spPr>
        <p:txBody>
          <a:bodyPr/>
          <a:lstStyle/>
          <a:p>
            <a:r>
              <a:rPr kumimoji="1" lang="ja-JP" altLang="en-US" dirty="0"/>
              <a:t>壁面付近の誤差が大きい</a:t>
            </a:r>
          </a:p>
        </p:txBody>
      </p:sp>
      <p:pic>
        <p:nvPicPr>
          <p:cNvPr id="3074" name="Picture 2" descr="X:\strait_pipe_graph-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556792"/>
            <a:ext cx="6551541" cy="44644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4149080"/>
            <a:ext cx="3869915"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369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X:\3_wss.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76944" y="3878920"/>
            <a:ext cx="3120000" cy="2340000"/>
          </a:xfrm>
          <a:prstGeom prst="rect">
            <a:avLst/>
          </a:prstGeom>
          <a:noFill/>
          <a:extLst>
            <a:ext uri="{909E8E84-426E-40DD-AFC4-6F175D3DCCD1}">
              <a14:hiddenFill xmlns:a14="http://schemas.microsoft.com/office/drawing/2010/main">
                <a:solidFill>
                  <a:srgbClr val="FFFFFF"/>
                </a:solidFill>
              </a14:hiddenFill>
            </a:ext>
          </a:extLst>
        </p:spPr>
      </p:pic>
      <p:sp>
        <p:nvSpPr>
          <p:cNvPr id="8" name="タイトル 1"/>
          <p:cNvSpPr txBox="1">
            <a:spLocks/>
          </p:cNvSpPr>
          <p:nvPr/>
        </p:nvSpPr>
        <p:spPr>
          <a:xfrm>
            <a:off x="0" y="-27384"/>
            <a:ext cx="518356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補正流速</a:t>
            </a:r>
            <a:r>
              <a:rPr lang="en-US" altLang="ja-JP" dirty="0"/>
              <a:t>BC</a:t>
            </a:r>
            <a:endParaRPr lang="ja-JP" altLang="en-US" dirty="0"/>
          </a:p>
        </p:txBody>
      </p:sp>
      <p:pic>
        <p:nvPicPr>
          <p:cNvPr id="9" name="Picture 4" descr="X:\3_inle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3968" y="3897312"/>
            <a:ext cx="3120000" cy="23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X:\answer_inle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967" y="1196752"/>
            <a:ext cx="3120001" cy="234000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5183560" y="116632"/>
            <a:ext cx="3780928"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b="1" u="sng" dirty="0"/>
              <a:t>補正流速</a:t>
            </a:r>
            <a:r>
              <a:rPr lang="en-US" altLang="ja-JP" b="1" u="sng" dirty="0"/>
              <a:t>BC</a:t>
            </a:r>
            <a:r>
              <a:rPr lang="ja-JP" altLang="en-US" b="1" u="sng" dirty="0"/>
              <a:t>作成方法</a:t>
            </a:r>
            <a:endParaRPr kumimoji="1" lang="en-US" altLang="ja-JP" b="1" u="sng" dirty="0"/>
          </a:p>
          <a:p>
            <a:pPr marL="342900" indent="-342900">
              <a:buAutoNum type="arabicPeriod"/>
            </a:pPr>
            <a:r>
              <a:rPr kumimoji="1" lang="en-US" altLang="ja-JP" dirty="0"/>
              <a:t>PC-MR</a:t>
            </a:r>
            <a:r>
              <a:rPr kumimoji="1" lang="ja-JP" altLang="en-US" dirty="0"/>
              <a:t>で測定した流速データから</a:t>
            </a:r>
            <a:r>
              <a:rPr lang="ja-JP" altLang="en-US" dirty="0"/>
              <a:t>断面流入量</a:t>
            </a:r>
            <a:r>
              <a:rPr lang="en-US" altLang="ja-JP" dirty="0"/>
              <a:t>Q</a:t>
            </a:r>
            <a:r>
              <a:rPr lang="ja-JP" altLang="en-US" dirty="0"/>
              <a:t>を得る．</a:t>
            </a:r>
            <a:endParaRPr lang="en-US" altLang="ja-JP" dirty="0"/>
          </a:p>
          <a:p>
            <a:pPr marL="342900" indent="-342900">
              <a:buAutoNum type="arabicPeriod"/>
            </a:pPr>
            <a:r>
              <a:rPr kumimoji="1" lang="ja-JP" altLang="en-US" dirty="0"/>
              <a:t>測定流速データと形状データから生成した有限体積法のメッシュを用い，</a:t>
            </a:r>
            <a:r>
              <a:rPr lang="ja-JP" altLang="en-US" dirty="0"/>
              <a:t>流入口</a:t>
            </a:r>
            <a:r>
              <a:rPr kumimoji="1" lang="ja-JP" altLang="en-US" dirty="0"/>
              <a:t>断面の全フェイスにおける流速を移動最小二乗法</a:t>
            </a:r>
            <a:r>
              <a:rPr lang="ja-JP" altLang="en-US" dirty="0"/>
              <a:t>（</a:t>
            </a:r>
            <a:r>
              <a:rPr lang="en-US" altLang="ja-JP" dirty="0"/>
              <a:t>MLS</a:t>
            </a:r>
            <a:r>
              <a:rPr lang="ja-JP" altLang="en-US" dirty="0"/>
              <a:t>）を用いた補間により得る．</a:t>
            </a:r>
            <a:endParaRPr lang="en-US" altLang="ja-JP" dirty="0"/>
          </a:p>
          <a:p>
            <a:pPr marL="342900" indent="-342900">
              <a:buAutoNum type="arabicPeriod"/>
            </a:pPr>
            <a:r>
              <a:rPr lang="ja-JP" altLang="en-US" dirty="0"/>
              <a:t>フェイス流速データを流入口断面で積分して得られた断面流量</a:t>
            </a:r>
            <a:r>
              <a:rPr lang="en-US" altLang="ja-JP" dirty="0"/>
              <a:t>Q’</a:t>
            </a:r>
            <a:r>
              <a:rPr lang="ja-JP" altLang="en-US" dirty="0"/>
              <a:t>を求め，フェイス流速データを全て</a:t>
            </a:r>
            <a:r>
              <a:rPr lang="en-US" altLang="ja-JP" dirty="0"/>
              <a:t>Q/Q’</a:t>
            </a:r>
            <a:r>
              <a:rPr lang="ja-JP" altLang="en-US" dirty="0"/>
              <a:t>で定数倍することによりフェイス補正流速データを得る．</a:t>
            </a:r>
            <a:endParaRPr lang="en-US" altLang="ja-JP" dirty="0"/>
          </a:p>
        </p:txBody>
      </p:sp>
      <p:sp>
        <p:nvSpPr>
          <p:cNvPr id="11" name="テキスト ボックス 10"/>
          <p:cNvSpPr txBox="1"/>
          <p:nvPr/>
        </p:nvSpPr>
        <p:spPr>
          <a:xfrm>
            <a:off x="1619672" y="899428"/>
            <a:ext cx="2070182" cy="369332"/>
          </a:xfrm>
          <a:prstGeom prst="rect">
            <a:avLst/>
          </a:prstGeom>
          <a:noFill/>
        </p:spPr>
        <p:txBody>
          <a:bodyPr wrap="none" rtlCol="0">
            <a:spAutoFit/>
          </a:bodyPr>
          <a:lstStyle/>
          <a:p>
            <a:r>
              <a:rPr kumimoji="1" lang="ja-JP" altLang="en-US" dirty="0"/>
              <a:t>断面流速分布</a:t>
            </a:r>
            <a:r>
              <a:rPr kumimoji="1" lang="en-US" altLang="ja-JP" dirty="0"/>
              <a:t>[m/s</a:t>
            </a:r>
            <a:r>
              <a:rPr lang="en-US" altLang="ja-JP" dirty="0"/>
              <a:t>]</a:t>
            </a:r>
            <a:endParaRPr kumimoji="1" lang="en-US" altLang="ja-JP" dirty="0"/>
          </a:p>
        </p:txBody>
      </p:sp>
      <p:sp>
        <p:nvSpPr>
          <p:cNvPr id="12" name="テキスト ボックス 11"/>
          <p:cNvSpPr txBox="1"/>
          <p:nvPr/>
        </p:nvSpPr>
        <p:spPr>
          <a:xfrm>
            <a:off x="323528" y="2267580"/>
            <a:ext cx="646331" cy="369332"/>
          </a:xfrm>
          <a:prstGeom prst="rect">
            <a:avLst/>
          </a:prstGeom>
          <a:noFill/>
        </p:spPr>
        <p:txBody>
          <a:bodyPr wrap="none" rtlCol="0">
            <a:spAutoFit/>
          </a:bodyPr>
          <a:lstStyle/>
          <a:p>
            <a:r>
              <a:rPr kumimoji="1" lang="ja-JP" altLang="en-US" dirty="0"/>
              <a:t>正解</a:t>
            </a:r>
          </a:p>
        </p:txBody>
      </p:sp>
      <p:sp>
        <p:nvSpPr>
          <p:cNvPr id="13" name="テキスト ボックス 12"/>
          <p:cNvSpPr txBox="1"/>
          <p:nvPr/>
        </p:nvSpPr>
        <p:spPr>
          <a:xfrm>
            <a:off x="236965" y="4882646"/>
            <a:ext cx="819455" cy="369332"/>
          </a:xfrm>
          <a:prstGeom prst="rect">
            <a:avLst/>
          </a:prstGeom>
          <a:noFill/>
        </p:spPr>
        <p:txBody>
          <a:bodyPr wrap="none" rtlCol="0">
            <a:spAutoFit/>
          </a:bodyPr>
          <a:lstStyle/>
          <a:p>
            <a:r>
              <a:rPr kumimoji="1" lang="en-US" altLang="ja-JP" dirty="0"/>
              <a:t>PC-MR</a:t>
            </a:r>
            <a:endParaRPr kumimoji="1" lang="ja-JP" altLang="en-US" dirty="0"/>
          </a:p>
        </p:txBody>
      </p:sp>
      <p:sp>
        <p:nvSpPr>
          <p:cNvPr id="14" name="右矢印 13"/>
          <p:cNvSpPr/>
          <p:nvPr/>
        </p:nvSpPr>
        <p:spPr>
          <a:xfrm>
            <a:off x="4355976" y="4760888"/>
            <a:ext cx="64807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228184" y="3861048"/>
            <a:ext cx="1480213" cy="369332"/>
          </a:xfrm>
          <a:prstGeom prst="rect">
            <a:avLst/>
          </a:prstGeom>
          <a:noFill/>
        </p:spPr>
        <p:txBody>
          <a:bodyPr wrap="none" rtlCol="0">
            <a:spAutoFit/>
          </a:bodyPr>
          <a:lstStyle/>
          <a:p>
            <a:r>
              <a:rPr kumimoji="1" lang="en-US" altLang="ja-JP" dirty="0"/>
              <a:t>WSS</a:t>
            </a:r>
            <a:r>
              <a:rPr kumimoji="1" lang="ja-JP" altLang="en-US" dirty="0"/>
              <a:t>分布 </a:t>
            </a:r>
            <a:r>
              <a:rPr kumimoji="1" lang="en-US" altLang="ja-JP" dirty="0"/>
              <a:t>[Pa]</a:t>
            </a:r>
            <a:endParaRPr kumimoji="1" lang="ja-JP" altLang="en-US" dirty="0"/>
          </a:p>
        </p:txBody>
      </p:sp>
      <p:sp>
        <p:nvSpPr>
          <p:cNvPr id="16" name="テキスト ボックス 15"/>
          <p:cNvSpPr txBox="1"/>
          <p:nvPr/>
        </p:nvSpPr>
        <p:spPr>
          <a:xfrm>
            <a:off x="911768" y="6300028"/>
            <a:ext cx="7536487" cy="369332"/>
          </a:xfrm>
          <a:prstGeom prst="rect">
            <a:avLst/>
          </a:prstGeom>
          <a:noFill/>
        </p:spPr>
        <p:txBody>
          <a:bodyPr wrap="none" rtlCol="0">
            <a:spAutoFit/>
          </a:bodyPr>
          <a:lstStyle/>
          <a:p>
            <a:r>
              <a:rPr kumimoji="1" lang="en-US" altLang="ja-JP" dirty="0"/>
              <a:t>PC-MR</a:t>
            </a:r>
            <a:r>
              <a:rPr kumimoji="1" lang="ja-JP" altLang="en-US" dirty="0"/>
              <a:t>流速測定誤差の影響により，流入口付近の</a:t>
            </a:r>
            <a:r>
              <a:rPr kumimoji="1" lang="en-US" altLang="ja-JP" dirty="0"/>
              <a:t>WSS</a:t>
            </a:r>
            <a:r>
              <a:rPr kumimoji="1" lang="ja-JP" altLang="en-US" dirty="0"/>
              <a:t>に誤差が生じている．</a:t>
            </a:r>
          </a:p>
        </p:txBody>
      </p:sp>
    </p:spTree>
    <p:extLst>
      <p:ext uri="{BB962C8B-B14F-4D97-AF65-F5344CB8AC3E}">
        <p14:creationId xmlns:p14="http://schemas.microsoft.com/office/powerpoint/2010/main" val="3272212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0" y="-18256"/>
            <a:ext cx="9144000" cy="1143000"/>
          </a:xfrm>
        </p:spPr>
        <p:txBody>
          <a:bodyPr>
            <a:normAutofit/>
          </a:bodyPr>
          <a:lstStyle/>
          <a:p>
            <a:pPr algn="ctr">
              <a:defRPr/>
            </a:pPr>
            <a:r>
              <a:rPr lang="ja-JP" altLang="en-US" dirty="0">
                <a:solidFill>
                  <a:srgbClr val="FF0000"/>
                </a:solidFill>
                <a:latin typeface="+mj-ea"/>
              </a:rPr>
              <a:t>脳動脈瘤</a:t>
            </a:r>
            <a:r>
              <a:rPr lang="ja-JP" altLang="en-US" dirty="0">
                <a:latin typeface="+mj-ea"/>
              </a:rPr>
              <a:t>について</a:t>
            </a:r>
            <a:endParaRPr kumimoji="1" lang="ja-JP" altLang="en-US" dirty="0">
              <a:latin typeface="+mj-ea"/>
            </a:endParaRPr>
          </a:p>
        </p:txBody>
      </p:sp>
      <p:sp>
        <p:nvSpPr>
          <p:cNvPr id="6" name="コンテンツ プレースホルダ 5"/>
          <p:cNvSpPr>
            <a:spLocks noGrp="1"/>
          </p:cNvSpPr>
          <p:nvPr>
            <p:ph idx="1"/>
          </p:nvPr>
        </p:nvSpPr>
        <p:spPr>
          <a:xfrm>
            <a:off x="288157" y="1052736"/>
            <a:ext cx="6300067" cy="5805264"/>
          </a:xfrm>
        </p:spPr>
        <p:txBody>
          <a:bodyPr>
            <a:noAutofit/>
          </a:bodyPr>
          <a:lstStyle/>
          <a:p>
            <a:pPr eaLnBrk="1" hangingPunct="1">
              <a:lnSpc>
                <a:spcPct val="100000"/>
              </a:lnSpc>
              <a:defRPr/>
            </a:pPr>
            <a:r>
              <a:rPr lang="ja-JP" altLang="en-US" sz="2400" dirty="0">
                <a:latin typeface="+mn-ea"/>
              </a:rPr>
              <a:t>脳動脈の一部位が膨らみ血管壁が</a:t>
            </a:r>
            <a:endParaRPr lang="en-US" altLang="ja-JP" sz="2400" dirty="0">
              <a:latin typeface="+mn-ea"/>
            </a:endParaRPr>
          </a:p>
          <a:p>
            <a:pPr marL="0" indent="0">
              <a:lnSpc>
                <a:spcPct val="100000"/>
              </a:lnSpc>
              <a:buNone/>
              <a:defRPr/>
            </a:pPr>
            <a:r>
              <a:rPr lang="ja-JP" altLang="en-US" sz="2400" dirty="0">
                <a:latin typeface="+mn-ea"/>
              </a:rPr>
              <a:t>　脆弱となったもの．</a:t>
            </a:r>
            <a:endParaRPr lang="en-US" altLang="ja-JP" sz="2400" dirty="0">
              <a:latin typeface="+mn-ea"/>
            </a:endParaRPr>
          </a:p>
          <a:p>
            <a:pPr eaLnBrk="1" hangingPunct="1">
              <a:lnSpc>
                <a:spcPct val="100000"/>
              </a:lnSpc>
              <a:defRPr/>
            </a:pPr>
            <a:r>
              <a:rPr lang="ja-JP" altLang="en-US" sz="2400" dirty="0">
                <a:latin typeface="+mn-ea"/>
              </a:rPr>
              <a:t>くも膜下出血の原因の一つ．</a:t>
            </a:r>
            <a:endParaRPr lang="en-US" altLang="ja-JP" sz="2400" dirty="0">
              <a:latin typeface="+mn-ea"/>
            </a:endParaRPr>
          </a:p>
          <a:p>
            <a:pPr eaLnBrk="1" hangingPunct="1">
              <a:lnSpc>
                <a:spcPct val="100000"/>
              </a:lnSpc>
              <a:buNone/>
              <a:defRPr/>
            </a:pPr>
            <a:endParaRPr lang="en-US" altLang="ja-JP" sz="2400" dirty="0">
              <a:latin typeface="+mn-ea"/>
            </a:endParaRPr>
          </a:p>
          <a:p>
            <a:pPr eaLnBrk="1" hangingPunct="1">
              <a:lnSpc>
                <a:spcPct val="100000"/>
              </a:lnSpc>
              <a:defRPr/>
            </a:pPr>
            <a:r>
              <a:rPr lang="ja-JP" altLang="en-US" sz="2400" dirty="0">
                <a:latin typeface="+mn-ea"/>
              </a:rPr>
              <a:t>全てが破裂するわけではない．</a:t>
            </a:r>
            <a:endParaRPr lang="en-US" altLang="ja-JP" sz="2400" dirty="0">
              <a:latin typeface="+mn-ea"/>
            </a:endParaRPr>
          </a:p>
          <a:p>
            <a:pPr eaLnBrk="1" hangingPunct="1">
              <a:lnSpc>
                <a:spcPct val="100000"/>
              </a:lnSpc>
              <a:defRPr/>
            </a:pPr>
            <a:r>
              <a:rPr lang="ja-JP" altLang="en-US" sz="2400" dirty="0">
                <a:latin typeface="+mn-ea"/>
              </a:rPr>
              <a:t>予防的治療のリスクが高い．</a:t>
            </a:r>
            <a:endParaRPr lang="en-US" altLang="ja-JP" sz="2400" dirty="0">
              <a:latin typeface="+mn-ea"/>
            </a:endParaRPr>
          </a:p>
          <a:p>
            <a:pPr eaLnBrk="1" hangingPunct="1">
              <a:lnSpc>
                <a:spcPct val="100000"/>
              </a:lnSpc>
              <a:buNone/>
              <a:defRPr/>
            </a:pPr>
            <a:r>
              <a:rPr lang="ja-JP" altLang="en-US" sz="2400" dirty="0">
                <a:latin typeface="+mn-ea"/>
              </a:rPr>
              <a:t>　→　</a:t>
            </a:r>
            <a:r>
              <a:rPr lang="ja-JP" altLang="en-US" sz="2400" u="sng" dirty="0">
                <a:latin typeface="+mn-ea"/>
              </a:rPr>
              <a:t>将来破裂する可能性が高い脳動脈瘤を</a:t>
            </a:r>
            <a:endParaRPr lang="en-US" altLang="ja-JP" sz="2400" u="sng" dirty="0">
              <a:latin typeface="+mn-ea"/>
            </a:endParaRPr>
          </a:p>
          <a:p>
            <a:pPr eaLnBrk="1" hangingPunct="1">
              <a:lnSpc>
                <a:spcPct val="100000"/>
              </a:lnSpc>
              <a:buNone/>
              <a:defRPr/>
            </a:pPr>
            <a:r>
              <a:rPr lang="ja-JP" altLang="en-US" sz="2400" dirty="0">
                <a:latin typeface="+mn-ea"/>
              </a:rPr>
              <a:t>　　　</a:t>
            </a:r>
            <a:r>
              <a:rPr lang="ja-JP" altLang="en-US" sz="2400" u="sng" dirty="0">
                <a:latin typeface="+mn-ea"/>
              </a:rPr>
              <a:t>定量的に推定する方法が必要．</a:t>
            </a:r>
            <a:endParaRPr lang="en-US" altLang="ja-JP" sz="2400" u="sng" dirty="0">
              <a:latin typeface="+mn-ea"/>
            </a:endParaRPr>
          </a:p>
          <a:p>
            <a:pPr eaLnBrk="1" hangingPunct="1">
              <a:lnSpc>
                <a:spcPct val="100000"/>
              </a:lnSpc>
              <a:buNone/>
              <a:defRPr/>
            </a:pPr>
            <a:endParaRPr lang="en-US" altLang="ja-JP" sz="2400" b="1" dirty="0">
              <a:solidFill>
                <a:srgbClr val="FF0000"/>
              </a:solidFill>
              <a:latin typeface="+mn-ea"/>
            </a:endParaRPr>
          </a:p>
          <a:p>
            <a:pPr marL="0" indent="0">
              <a:lnSpc>
                <a:spcPct val="100000"/>
              </a:lnSpc>
              <a:buNone/>
              <a:defRPr/>
            </a:pPr>
            <a:r>
              <a:rPr lang="ja-JP" altLang="en-US" sz="2400" b="1" dirty="0">
                <a:latin typeface="+mn-ea"/>
              </a:rPr>
              <a:t>脳動脈瘤の破裂の要因</a:t>
            </a:r>
            <a:endParaRPr lang="en-US" altLang="ja-JP" sz="2400" b="1" dirty="0">
              <a:latin typeface="+mn-ea"/>
            </a:endParaRPr>
          </a:p>
          <a:p>
            <a:pPr marL="0" indent="0">
              <a:lnSpc>
                <a:spcPct val="100000"/>
              </a:lnSpc>
              <a:buNone/>
              <a:defRPr/>
            </a:pPr>
            <a:r>
              <a:rPr lang="ja-JP" altLang="en-US" sz="2400" dirty="0">
                <a:latin typeface="+mn-ea"/>
              </a:rPr>
              <a:t>　　　　　　→ </a:t>
            </a:r>
            <a:r>
              <a:rPr lang="en-US" altLang="ja-JP" sz="2400" dirty="0">
                <a:solidFill>
                  <a:srgbClr val="FF0000"/>
                </a:solidFill>
                <a:latin typeface="+mn-ea"/>
              </a:rPr>
              <a:t>WSS</a:t>
            </a:r>
            <a:r>
              <a:rPr lang="ja-JP" altLang="en-US" sz="2400" dirty="0">
                <a:solidFill>
                  <a:srgbClr val="FF0000"/>
                </a:solidFill>
                <a:latin typeface="+mn-ea"/>
              </a:rPr>
              <a:t>（</a:t>
            </a:r>
            <a:r>
              <a:rPr lang="en-US" altLang="ja-JP" sz="2400" dirty="0">
                <a:solidFill>
                  <a:srgbClr val="FF0000"/>
                </a:solidFill>
                <a:latin typeface="+mn-ea"/>
              </a:rPr>
              <a:t>Wall Shear Stress</a:t>
            </a:r>
            <a:r>
              <a:rPr lang="ja-JP" altLang="en-US" sz="2400" dirty="0">
                <a:solidFill>
                  <a:srgbClr val="FF0000"/>
                </a:solidFill>
                <a:latin typeface="+mn-ea"/>
              </a:rPr>
              <a:t>）</a:t>
            </a:r>
            <a:endParaRPr lang="en-US" altLang="ja-JP" sz="2400" dirty="0">
              <a:solidFill>
                <a:srgbClr val="FF0000"/>
              </a:solidFill>
              <a:latin typeface="+mn-ea"/>
            </a:endParaRPr>
          </a:p>
          <a:p>
            <a:pPr>
              <a:lnSpc>
                <a:spcPct val="100000"/>
              </a:lnSpc>
              <a:defRPr/>
            </a:pPr>
            <a:r>
              <a:rPr lang="en-US" altLang="ja-JP" sz="2400" dirty="0">
                <a:latin typeface="+mn-ea"/>
              </a:rPr>
              <a:t>WSS</a:t>
            </a:r>
            <a:r>
              <a:rPr lang="ja-JP" altLang="en-US" sz="2400" dirty="0">
                <a:latin typeface="+mn-ea"/>
              </a:rPr>
              <a:t>から破裂する可能性が高い</a:t>
            </a:r>
            <a:endParaRPr lang="en-US" altLang="ja-JP" sz="2400" dirty="0">
              <a:latin typeface="+mn-ea"/>
            </a:endParaRPr>
          </a:p>
          <a:p>
            <a:pPr marL="0" indent="0">
              <a:lnSpc>
                <a:spcPct val="100000"/>
              </a:lnSpc>
              <a:buNone/>
              <a:defRPr/>
            </a:pPr>
            <a:r>
              <a:rPr lang="ja-JP" altLang="en-US" sz="2400" dirty="0">
                <a:latin typeface="+mn-ea"/>
              </a:rPr>
              <a:t>　脳動脈瘤を推定．</a:t>
            </a:r>
            <a:endParaRPr lang="en-US" altLang="ja-JP" sz="2400" dirty="0">
              <a:latin typeface="+mn-ea"/>
            </a:endParaRPr>
          </a:p>
        </p:txBody>
      </p:sp>
      <p:pic>
        <p:nvPicPr>
          <p:cNvPr id="1026" name="Picture 2" descr="C:\Users\aoki\Documents\脳動脈瘤血流解析\計算力学講演会\脳動脈瘤.jpg"/>
          <p:cNvPicPr>
            <a:picLocks noChangeAspect="1" noChangeArrowheads="1"/>
          </p:cNvPicPr>
          <p:nvPr/>
        </p:nvPicPr>
        <p:blipFill>
          <a:blip r:embed="rId3" cstate="print"/>
          <a:srcRect/>
          <a:stretch>
            <a:fillRect/>
          </a:stretch>
        </p:blipFill>
        <p:spPr bwMode="auto">
          <a:xfrm>
            <a:off x="6516216" y="1110373"/>
            <a:ext cx="2304256" cy="2318627"/>
          </a:xfrm>
          <a:prstGeom prst="rect">
            <a:avLst/>
          </a:prstGeom>
          <a:noFill/>
        </p:spPr>
      </p:pic>
      <p:sp>
        <p:nvSpPr>
          <p:cNvPr id="8" name="テキスト ボックス 7"/>
          <p:cNvSpPr txBox="1"/>
          <p:nvPr/>
        </p:nvSpPr>
        <p:spPr>
          <a:xfrm>
            <a:off x="6228184" y="3371856"/>
            <a:ext cx="2920992" cy="561692"/>
          </a:xfrm>
          <a:prstGeom prst="rect">
            <a:avLst/>
          </a:prstGeom>
          <a:noFill/>
        </p:spPr>
        <p:txBody>
          <a:bodyPr wrap="square" rtlCol="0">
            <a:spAutoFit/>
          </a:bodyPr>
          <a:lstStyle/>
          <a:p>
            <a:pPr algn="ctr"/>
            <a:r>
              <a:rPr lang="ja-JP" altLang="en-US" sz="2000" dirty="0">
                <a:solidFill>
                  <a:schemeClr val="tx2"/>
                </a:solidFill>
                <a:latin typeface="+mn-ea"/>
              </a:rPr>
              <a:t>脳動脈瘤</a:t>
            </a:r>
            <a:endParaRPr lang="en-US" altLang="ja-JP" sz="2000" dirty="0">
              <a:solidFill>
                <a:schemeClr val="tx2"/>
              </a:solidFill>
              <a:latin typeface="+mn-ea"/>
            </a:endParaRPr>
          </a:p>
          <a:p>
            <a:pPr algn="ctr"/>
            <a:r>
              <a:rPr lang="ja-JP" altLang="en-US" sz="1050" dirty="0">
                <a:solidFill>
                  <a:schemeClr val="tx2"/>
                </a:solidFill>
                <a:latin typeface="+mn-ea"/>
              </a:rPr>
              <a:t>（引用元：秋田大学大学院医学系研究科）</a:t>
            </a:r>
          </a:p>
        </p:txBody>
      </p:sp>
      <p:pic>
        <p:nvPicPr>
          <p:cNvPr id="9" name="コンテンツ プレースホルダー 3"/>
          <p:cNvPicPr>
            <a:picLocks noChangeAspect="1"/>
          </p:cNvPicPr>
          <p:nvPr/>
        </p:nvPicPr>
        <p:blipFill rotWithShape="1">
          <a:blip r:embed="rId4" cstate="print">
            <a:extLst>
              <a:ext uri="{28A0092B-C50C-407E-A947-70E740481C1C}">
                <a14:useLocalDpi xmlns:a14="http://schemas.microsoft.com/office/drawing/2010/main" val="0"/>
              </a:ext>
            </a:extLst>
          </a:blip>
          <a:srcRect r="16974" b="12300"/>
          <a:stretch/>
        </p:blipFill>
        <p:spPr>
          <a:xfrm>
            <a:off x="6300192" y="4029002"/>
            <a:ext cx="2787489" cy="2208310"/>
          </a:xfrm>
          <a:prstGeom prst="rect">
            <a:avLst/>
          </a:prstGeom>
        </p:spPr>
      </p:pic>
      <p:sp>
        <p:nvSpPr>
          <p:cNvPr id="2" name="テキスト ボックス 1"/>
          <p:cNvSpPr txBox="1"/>
          <p:nvPr/>
        </p:nvSpPr>
        <p:spPr>
          <a:xfrm>
            <a:off x="6300192" y="6165304"/>
            <a:ext cx="2920992" cy="707886"/>
          </a:xfrm>
          <a:prstGeom prst="rect">
            <a:avLst/>
          </a:prstGeom>
          <a:noFill/>
        </p:spPr>
        <p:txBody>
          <a:bodyPr wrap="none" rtlCol="0">
            <a:spAutoFit/>
          </a:bodyPr>
          <a:lstStyle/>
          <a:p>
            <a:r>
              <a:rPr kumimoji="1" lang="en-US" altLang="ja-JP" sz="2000" dirty="0">
                <a:solidFill>
                  <a:schemeClr val="tx2"/>
                </a:solidFill>
                <a:latin typeface="+mn-ea"/>
              </a:rPr>
              <a:t>CFD</a:t>
            </a:r>
            <a:r>
              <a:rPr kumimoji="1" lang="ja-JP" altLang="en-US" sz="2000" dirty="0">
                <a:solidFill>
                  <a:schemeClr val="tx2"/>
                </a:solidFill>
                <a:latin typeface="+mn-ea"/>
              </a:rPr>
              <a:t>で求めた脳動脈瘤の</a:t>
            </a:r>
            <a:endParaRPr kumimoji="1" lang="en-US" altLang="ja-JP" sz="2000" dirty="0">
              <a:solidFill>
                <a:schemeClr val="tx2"/>
              </a:solidFill>
              <a:latin typeface="+mn-ea"/>
            </a:endParaRPr>
          </a:p>
          <a:p>
            <a:pPr algn="ctr"/>
            <a:r>
              <a:rPr kumimoji="1" lang="en-US" altLang="ja-JP" sz="2000" dirty="0">
                <a:solidFill>
                  <a:schemeClr val="tx2"/>
                </a:solidFill>
                <a:latin typeface="+mn-ea"/>
              </a:rPr>
              <a:t>WSS</a:t>
            </a:r>
            <a:r>
              <a:rPr kumimoji="1" lang="ja-JP" altLang="en-US" sz="2000" dirty="0">
                <a:solidFill>
                  <a:schemeClr val="tx2"/>
                </a:solidFill>
                <a:latin typeface="+mn-ea"/>
              </a:rPr>
              <a:t>分布</a:t>
            </a:r>
          </a:p>
        </p:txBody>
      </p:sp>
      <p:sp>
        <p:nvSpPr>
          <p:cNvPr id="3" name="左大かっこ 2"/>
          <p:cNvSpPr/>
          <p:nvPr/>
        </p:nvSpPr>
        <p:spPr>
          <a:xfrm>
            <a:off x="144141" y="1097360"/>
            <a:ext cx="216024" cy="1296144"/>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dirty="0"/>
          </a:p>
        </p:txBody>
      </p:sp>
      <p:sp>
        <p:nvSpPr>
          <p:cNvPr id="12" name="左大かっこ 11"/>
          <p:cNvSpPr/>
          <p:nvPr/>
        </p:nvSpPr>
        <p:spPr>
          <a:xfrm>
            <a:off x="144141" y="2833230"/>
            <a:ext cx="216024" cy="1792522"/>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dirty="0"/>
          </a:p>
        </p:txBody>
      </p:sp>
      <p:sp>
        <p:nvSpPr>
          <p:cNvPr id="13" name="左大かっこ 12"/>
          <p:cNvSpPr/>
          <p:nvPr/>
        </p:nvSpPr>
        <p:spPr>
          <a:xfrm>
            <a:off x="144141" y="4985792"/>
            <a:ext cx="216024" cy="1755576"/>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778797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328" y="21098"/>
            <a:ext cx="9144000" cy="1052736"/>
          </a:xfrm>
        </p:spPr>
        <p:txBody>
          <a:bodyPr>
            <a:normAutofit/>
          </a:bodyPr>
          <a:lstStyle/>
          <a:p>
            <a:pPr algn="ctr"/>
            <a:r>
              <a:rPr lang="en-US" altLang="ja-JP" dirty="0">
                <a:solidFill>
                  <a:srgbClr val="FF0000"/>
                </a:solidFill>
                <a:latin typeface="+mj-ea"/>
              </a:rPr>
              <a:t>WSS</a:t>
            </a:r>
            <a:r>
              <a:rPr lang="ja-JP" altLang="en-US" dirty="0">
                <a:latin typeface="+mj-ea"/>
              </a:rPr>
              <a:t>について</a:t>
            </a:r>
            <a:endParaRPr kumimoji="1" lang="ja-JP" altLang="en-US" dirty="0">
              <a:latin typeface="+mj-ea"/>
            </a:endParaRPr>
          </a:p>
        </p:txBody>
      </p:sp>
      <p:sp>
        <p:nvSpPr>
          <p:cNvPr id="3" name="コンテンツ プレースホルダ 2"/>
          <p:cNvSpPr>
            <a:spLocks noGrp="1"/>
          </p:cNvSpPr>
          <p:nvPr>
            <p:ph idx="1"/>
          </p:nvPr>
        </p:nvSpPr>
        <p:spPr>
          <a:xfrm>
            <a:off x="971600" y="5805264"/>
            <a:ext cx="7108421" cy="936104"/>
          </a:xfrm>
        </p:spPr>
        <p:txBody>
          <a:bodyPr>
            <a:noAutofit/>
          </a:bodyPr>
          <a:lstStyle/>
          <a:p>
            <a:pPr>
              <a:lnSpc>
                <a:spcPct val="100000"/>
              </a:lnSpc>
              <a:defRPr/>
            </a:pPr>
            <a:r>
              <a:rPr lang="ja-JP" altLang="en-US" sz="2400" dirty="0">
                <a:latin typeface="+mn-ea"/>
              </a:rPr>
              <a:t>血管壁そのものの（固体力学的な）応力ではなく，血管壁表面に直接外力として加わる流体剪断応力</a:t>
            </a:r>
            <a:endParaRPr lang="en-US" altLang="ja-JP" sz="2400" dirty="0">
              <a:latin typeface="+mn-ea"/>
            </a:endParaRPr>
          </a:p>
        </p:txBody>
      </p:sp>
      <p:grpSp>
        <p:nvGrpSpPr>
          <p:cNvPr id="20" name="グループ化 19"/>
          <p:cNvGrpSpPr/>
          <p:nvPr/>
        </p:nvGrpSpPr>
        <p:grpSpPr>
          <a:xfrm>
            <a:off x="4994327" y="2404411"/>
            <a:ext cx="4618233" cy="2954955"/>
            <a:chOff x="4932040" y="2564904"/>
            <a:chExt cx="4618233" cy="2954955"/>
          </a:xfrm>
        </p:grpSpPr>
        <p:grpSp>
          <p:nvGrpSpPr>
            <p:cNvPr id="15" name="グループ化 14"/>
            <p:cNvGrpSpPr/>
            <p:nvPr/>
          </p:nvGrpSpPr>
          <p:grpSpPr>
            <a:xfrm>
              <a:off x="5004048" y="2564904"/>
              <a:ext cx="2592288" cy="554321"/>
              <a:chOff x="1403648" y="2132856"/>
              <a:chExt cx="3197433" cy="554321"/>
            </a:xfrm>
          </p:grpSpPr>
          <p:graphicFrame>
            <p:nvGraphicFramePr>
              <p:cNvPr id="9" name="オブジェクト 8"/>
              <p:cNvGraphicFramePr>
                <a:graphicFrameLocks noChangeAspect="1"/>
              </p:cNvGraphicFramePr>
              <p:nvPr>
                <p:extLst>
                  <p:ext uri="{D42A27DB-BD31-4B8C-83A1-F6EECF244321}">
                    <p14:modId xmlns:p14="http://schemas.microsoft.com/office/powerpoint/2010/main" val="2159566544"/>
                  </p:ext>
                </p:extLst>
              </p:nvPr>
            </p:nvGraphicFramePr>
            <p:xfrm>
              <a:off x="1403648" y="2276872"/>
              <a:ext cx="1154630" cy="410305"/>
            </p:xfrm>
            <a:graphic>
              <a:graphicData uri="http://schemas.openxmlformats.org/presentationml/2006/ole">
                <mc:AlternateContent xmlns:mc="http://schemas.openxmlformats.org/markup-compatibility/2006">
                  <mc:Choice xmlns:v="urn:schemas-microsoft-com:vml" Requires="v">
                    <p:oleObj name="数式" r:id="rId3" imgW="279279" imgH="165028" progId="Equation.3">
                      <p:embed/>
                    </p:oleObj>
                  </mc:Choice>
                  <mc:Fallback>
                    <p:oleObj name="数式" r:id="rId3" imgW="279279" imgH="16502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276872"/>
                            <a:ext cx="1154630" cy="410305"/>
                          </a:xfrm>
                          <a:prstGeom prst="rect">
                            <a:avLst/>
                          </a:prstGeom>
                          <a:noFill/>
                        </p:spPr>
                      </p:pic>
                    </p:oleObj>
                  </mc:Fallback>
                </mc:AlternateContent>
              </a:graphicData>
            </a:graphic>
          </p:graphicFrame>
          <p:sp>
            <p:nvSpPr>
              <p:cNvPr id="13" name="テキスト ボックス 12"/>
              <p:cNvSpPr txBox="1"/>
              <p:nvPr/>
            </p:nvSpPr>
            <p:spPr>
              <a:xfrm>
                <a:off x="2468075" y="2132856"/>
                <a:ext cx="2133006" cy="461665"/>
              </a:xfrm>
              <a:prstGeom prst="rect">
                <a:avLst/>
              </a:prstGeom>
              <a:noFill/>
            </p:spPr>
            <p:txBody>
              <a:bodyPr wrap="square" rtlCol="0">
                <a:spAutoFit/>
              </a:bodyPr>
              <a:lstStyle/>
              <a:p>
                <a:r>
                  <a:rPr lang="ja-JP" altLang="en-US" sz="2400" dirty="0">
                    <a:solidFill>
                      <a:prstClr val="black"/>
                    </a:solidFill>
                    <a:latin typeface="+mn-ea"/>
                  </a:rPr>
                  <a:t>血液の粘度</a:t>
                </a:r>
              </a:p>
            </p:txBody>
          </p:sp>
        </p:grpSp>
        <p:grpSp>
          <p:nvGrpSpPr>
            <p:cNvPr id="5" name="グループ化 4"/>
            <p:cNvGrpSpPr/>
            <p:nvPr/>
          </p:nvGrpSpPr>
          <p:grpSpPr>
            <a:xfrm>
              <a:off x="5004048" y="4406827"/>
              <a:ext cx="3156562" cy="462333"/>
              <a:chOff x="1344810" y="3716684"/>
              <a:chExt cx="3893431" cy="462333"/>
            </a:xfrm>
          </p:grpSpPr>
          <p:graphicFrame>
            <p:nvGraphicFramePr>
              <p:cNvPr id="10" name="オブジェクト 9"/>
              <p:cNvGraphicFramePr>
                <a:graphicFrameLocks noChangeAspect="1"/>
              </p:cNvGraphicFramePr>
              <p:nvPr>
                <p:extLst>
                  <p:ext uri="{D42A27DB-BD31-4B8C-83A1-F6EECF244321}">
                    <p14:modId xmlns:p14="http://schemas.microsoft.com/office/powerpoint/2010/main" val="1022785808"/>
                  </p:ext>
                </p:extLst>
              </p:nvPr>
            </p:nvGraphicFramePr>
            <p:xfrm>
              <a:off x="1344810" y="3716684"/>
              <a:ext cx="1022399" cy="462333"/>
            </p:xfrm>
            <a:graphic>
              <a:graphicData uri="http://schemas.openxmlformats.org/presentationml/2006/ole">
                <mc:AlternateContent xmlns:mc="http://schemas.openxmlformats.org/markup-compatibility/2006">
                  <mc:Choice xmlns:v="urn:schemas-microsoft-com:vml" Requires="v">
                    <p:oleObj name="数式" r:id="rId5" imgW="317087" imgH="177569" progId="Equation.3">
                      <p:embed/>
                    </p:oleObj>
                  </mc:Choice>
                  <mc:Fallback>
                    <p:oleObj name="数式" r:id="rId5" imgW="317087" imgH="17756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4810" y="3716684"/>
                            <a:ext cx="1022399" cy="462333"/>
                          </a:xfrm>
                          <a:prstGeom prst="rect">
                            <a:avLst/>
                          </a:prstGeom>
                          <a:noFill/>
                        </p:spPr>
                      </p:pic>
                    </p:oleObj>
                  </mc:Fallback>
                </mc:AlternateContent>
              </a:graphicData>
            </a:graphic>
          </p:graphicFrame>
          <p:sp>
            <p:nvSpPr>
              <p:cNvPr id="14" name="テキスト ボックス 13"/>
              <p:cNvSpPr txBox="1"/>
              <p:nvPr/>
            </p:nvSpPr>
            <p:spPr>
              <a:xfrm>
                <a:off x="2410621" y="3717352"/>
                <a:ext cx="2827620" cy="461665"/>
              </a:xfrm>
              <a:prstGeom prst="rect">
                <a:avLst/>
              </a:prstGeom>
              <a:noFill/>
            </p:spPr>
            <p:txBody>
              <a:bodyPr wrap="square" rtlCol="0">
                <a:spAutoFit/>
              </a:bodyPr>
              <a:lstStyle/>
              <a:p>
                <a:r>
                  <a:rPr lang="ja-JP" altLang="en-US" sz="2400" dirty="0">
                    <a:solidFill>
                      <a:prstClr val="black"/>
                    </a:solidFill>
                    <a:latin typeface="+mn-ea"/>
                  </a:rPr>
                  <a:t>血流速ベクトル</a:t>
                </a:r>
              </a:p>
            </p:txBody>
          </p:sp>
        </p:grpSp>
        <p:grpSp>
          <p:nvGrpSpPr>
            <p:cNvPr id="4" name="グループ化 3"/>
            <p:cNvGrpSpPr/>
            <p:nvPr/>
          </p:nvGrpSpPr>
          <p:grpSpPr>
            <a:xfrm>
              <a:off x="5004048" y="5046275"/>
              <a:ext cx="4546225" cy="473584"/>
              <a:chOff x="1355417" y="4437112"/>
              <a:chExt cx="5607498" cy="473584"/>
            </a:xfrm>
          </p:grpSpPr>
          <p:graphicFrame>
            <p:nvGraphicFramePr>
              <p:cNvPr id="11" name="オブジェクト 10"/>
              <p:cNvGraphicFramePr>
                <a:graphicFrameLocks noChangeAspect="1"/>
              </p:cNvGraphicFramePr>
              <p:nvPr>
                <p:extLst>
                  <p:ext uri="{D42A27DB-BD31-4B8C-83A1-F6EECF244321}">
                    <p14:modId xmlns:p14="http://schemas.microsoft.com/office/powerpoint/2010/main" val="816840725"/>
                  </p:ext>
                </p:extLst>
              </p:nvPr>
            </p:nvGraphicFramePr>
            <p:xfrm>
              <a:off x="1355417" y="4437112"/>
              <a:ext cx="1033006" cy="473584"/>
            </p:xfrm>
            <a:graphic>
              <a:graphicData uri="http://schemas.openxmlformats.org/presentationml/2006/ole">
                <mc:AlternateContent xmlns:mc="http://schemas.openxmlformats.org/markup-compatibility/2006">
                  <mc:Choice xmlns:v="urn:schemas-microsoft-com:vml" Requires="v">
                    <p:oleObj name="数式" r:id="rId7" imgW="317087" imgH="177569" progId="Equation.3">
                      <p:embed/>
                    </p:oleObj>
                  </mc:Choice>
                  <mc:Fallback>
                    <p:oleObj name="数式" r:id="rId7" imgW="317087" imgH="17756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5417" y="4437112"/>
                            <a:ext cx="1033006" cy="473584"/>
                          </a:xfrm>
                          <a:prstGeom prst="rect">
                            <a:avLst/>
                          </a:prstGeom>
                          <a:noFill/>
                        </p:spPr>
                      </p:pic>
                    </p:oleObj>
                  </mc:Fallback>
                </mc:AlternateContent>
              </a:graphicData>
            </a:graphic>
          </p:graphicFrame>
          <p:sp>
            <p:nvSpPr>
              <p:cNvPr id="16" name="テキスト ボックス 15"/>
              <p:cNvSpPr txBox="1"/>
              <p:nvPr/>
            </p:nvSpPr>
            <p:spPr>
              <a:xfrm>
                <a:off x="2421228" y="4437112"/>
                <a:ext cx="4541687" cy="461665"/>
              </a:xfrm>
              <a:prstGeom prst="rect">
                <a:avLst/>
              </a:prstGeom>
              <a:noFill/>
            </p:spPr>
            <p:txBody>
              <a:bodyPr wrap="square" rtlCol="0">
                <a:spAutoFit/>
              </a:bodyPr>
              <a:lstStyle/>
              <a:p>
                <a:r>
                  <a:rPr lang="ja-JP" altLang="en-US" sz="2400" dirty="0">
                    <a:solidFill>
                      <a:prstClr val="black"/>
                    </a:solidFill>
                    <a:latin typeface="+mn-ea"/>
                  </a:rPr>
                  <a:t>血管壁からの距離</a:t>
                </a:r>
              </a:p>
            </p:txBody>
          </p:sp>
        </p:grpSp>
        <p:grpSp>
          <p:nvGrpSpPr>
            <p:cNvPr id="6" name="グループ化 5"/>
            <p:cNvGrpSpPr/>
            <p:nvPr/>
          </p:nvGrpSpPr>
          <p:grpSpPr>
            <a:xfrm>
              <a:off x="4932040" y="3284984"/>
              <a:ext cx="3960440" cy="984327"/>
              <a:chOff x="1328001" y="2712995"/>
              <a:chExt cx="4884968" cy="984327"/>
            </a:xfrm>
          </p:grpSpPr>
          <p:graphicFrame>
            <p:nvGraphicFramePr>
              <p:cNvPr id="8" name="オブジェクト 7"/>
              <p:cNvGraphicFramePr>
                <a:graphicFrameLocks noChangeAspect="1"/>
              </p:cNvGraphicFramePr>
              <p:nvPr>
                <p:extLst>
                  <p:ext uri="{D42A27DB-BD31-4B8C-83A1-F6EECF244321}">
                    <p14:modId xmlns:p14="http://schemas.microsoft.com/office/powerpoint/2010/main" val="3366625698"/>
                  </p:ext>
                </p:extLst>
              </p:nvPr>
            </p:nvGraphicFramePr>
            <p:xfrm>
              <a:off x="1328001" y="2712995"/>
              <a:ext cx="1154629" cy="984327"/>
            </p:xfrm>
            <a:graphic>
              <a:graphicData uri="http://schemas.openxmlformats.org/presentationml/2006/ole">
                <mc:AlternateContent xmlns:mc="http://schemas.openxmlformats.org/markup-compatibility/2006">
                  <mc:Choice xmlns:v="urn:schemas-microsoft-com:vml" Requires="v">
                    <p:oleObj name="数式" r:id="rId9" imgW="304560" imgH="355320" progId="Equation.3">
                      <p:embed/>
                    </p:oleObj>
                  </mc:Choice>
                  <mc:Fallback>
                    <p:oleObj name="数式" r:id="rId9" imgW="304560" imgH="355320" progId="Equation.3">
                      <p:embed/>
                      <p:pic>
                        <p:nvPicPr>
                          <p:cNvPr id="0" name=""/>
                          <p:cNvPicPr>
                            <a:picLocks noChangeAspect="1" noChangeArrowheads="1"/>
                          </p:cNvPicPr>
                          <p:nvPr/>
                        </p:nvPicPr>
                        <p:blipFill>
                          <a:blip r:embed="rId10"/>
                          <a:srcRect/>
                          <a:stretch>
                            <a:fillRect/>
                          </a:stretch>
                        </p:blipFill>
                        <p:spPr bwMode="auto">
                          <a:xfrm>
                            <a:off x="1328001" y="2712995"/>
                            <a:ext cx="1154629" cy="984327"/>
                          </a:xfrm>
                          <a:prstGeom prst="rect">
                            <a:avLst/>
                          </a:prstGeom>
                          <a:noFill/>
                        </p:spPr>
                      </p:pic>
                    </p:oleObj>
                  </mc:Fallback>
                </mc:AlternateContent>
              </a:graphicData>
            </a:graphic>
          </p:graphicFrame>
          <p:sp>
            <p:nvSpPr>
              <p:cNvPr id="18" name="テキスト ボックス 17"/>
              <p:cNvSpPr txBox="1"/>
              <p:nvPr/>
            </p:nvSpPr>
            <p:spPr>
              <a:xfrm>
                <a:off x="2498055" y="2929548"/>
                <a:ext cx="3714914" cy="461665"/>
              </a:xfrm>
              <a:prstGeom prst="rect">
                <a:avLst/>
              </a:prstGeom>
              <a:noFill/>
            </p:spPr>
            <p:txBody>
              <a:bodyPr wrap="square" rtlCol="0">
                <a:spAutoFit/>
              </a:bodyPr>
              <a:lstStyle/>
              <a:p>
                <a:r>
                  <a:rPr lang="ja-JP" altLang="en-US" sz="2400" dirty="0">
                    <a:solidFill>
                      <a:prstClr val="black"/>
                    </a:solidFill>
                    <a:latin typeface="+mn-ea"/>
                  </a:rPr>
                  <a:t>剪断速度（速度勾配）</a:t>
                </a:r>
              </a:p>
            </p:txBody>
          </p:sp>
        </p:grpSp>
      </p:grpSp>
      <p:grpSp>
        <p:nvGrpSpPr>
          <p:cNvPr id="19" name="グループ化 18"/>
          <p:cNvGrpSpPr/>
          <p:nvPr/>
        </p:nvGrpSpPr>
        <p:grpSpPr>
          <a:xfrm>
            <a:off x="899592" y="1196752"/>
            <a:ext cx="7416824" cy="880953"/>
            <a:chOff x="899592" y="1052736"/>
            <a:chExt cx="7416824" cy="880953"/>
          </a:xfrm>
        </p:grpSpPr>
        <p:sp>
          <p:nvSpPr>
            <p:cNvPr id="12" name="テキスト ボックス 11"/>
            <p:cNvSpPr txBox="1"/>
            <p:nvPr/>
          </p:nvSpPr>
          <p:spPr>
            <a:xfrm>
              <a:off x="899592" y="1249596"/>
              <a:ext cx="5616624" cy="523220"/>
            </a:xfrm>
            <a:prstGeom prst="rect">
              <a:avLst/>
            </a:prstGeom>
            <a:noFill/>
          </p:spPr>
          <p:txBody>
            <a:bodyPr wrap="square" rtlCol="0">
              <a:spAutoFit/>
            </a:bodyPr>
            <a:lstStyle/>
            <a:p>
              <a:r>
                <a:rPr lang="en-US" altLang="ja-JP" sz="2800" dirty="0">
                  <a:latin typeface="+mn-ea"/>
                </a:rPr>
                <a:t>WSS</a:t>
              </a:r>
              <a:r>
                <a:rPr lang="ja-JP" altLang="en-US" sz="2800" dirty="0">
                  <a:latin typeface="+mn-ea"/>
                </a:rPr>
                <a:t>（</a:t>
              </a:r>
              <a:r>
                <a:rPr lang="en-US" altLang="ja-JP" sz="2800" dirty="0">
                  <a:latin typeface="+mn-ea"/>
                </a:rPr>
                <a:t>Wall Shear Stress</a:t>
              </a:r>
              <a:r>
                <a:rPr lang="ja-JP" altLang="en-US" sz="2800" dirty="0">
                  <a:latin typeface="+mn-ea"/>
                </a:rPr>
                <a:t>）</a:t>
              </a: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1496682941"/>
                </p:ext>
              </p:extLst>
            </p:nvPr>
          </p:nvGraphicFramePr>
          <p:xfrm>
            <a:off x="5220072" y="1052736"/>
            <a:ext cx="1224136" cy="880953"/>
          </p:xfrm>
          <a:graphic>
            <a:graphicData uri="http://schemas.openxmlformats.org/presentationml/2006/ole">
              <mc:AlternateContent xmlns:mc="http://schemas.openxmlformats.org/markup-compatibility/2006">
                <mc:Choice xmlns:v="urn:schemas-microsoft-com:vml" Requires="v">
                  <p:oleObj name="数式" r:id="rId11" imgW="545863" imgH="393529" progId="Equation.3">
                    <p:embed/>
                  </p:oleObj>
                </mc:Choice>
                <mc:Fallback>
                  <p:oleObj name="数式" r:id="rId11" imgW="545863" imgH="39352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20072" y="1052736"/>
                          <a:ext cx="1224136" cy="880953"/>
                        </a:xfrm>
                        <a:prstGeom prst="rect">
                          <a:avLst/>
                        </a:prstGeom>
                        <a:noFill/>
                      </p:spPr>
                    </p:pic>
                  </p:oleObj>
                </mc:Fallback>
              </mc:AlternateContent>
            </a:graphicData>
          </a:graphic>
        </p:graphicFrame>
        <p:sp>
          <p:nvSpPr>
            <p:cNvPr id="7183" name="テキスト ボックス 7182"/>
            <p:cNvSpPr txBox="1"/>
            <p:nvPr/>
          </p:nvSpPr>
          <p:spPr>
            <a:xfrm>
              <a:off x="6660232" y="1268760"/>
              <a:ext cx="1656184" cy="523220"/>
            </a:xfrm>
            <a:prstGeom prst="rect">
              <a:avLst/>
            </a:prstGeom>
            <a:noFill/>
          </p:spPr>
          <p:txBody>
            <a:bodyPr wrap="square" rtlCol="0">
              <a:spAutoFit/>
            </a:bodyPr>
            <a:lstStyle/>
            <a:p>
              <a:r>
                <a:rPr kumimoji="1" lang="en-US" altLang="ja-JP" sz="2800" dirty="0">
                  <a:latin typeface="+mn-ea"/>
                </a:rPr>
                <a:t>(at  Wall)</a:t>
              </a:r>
              <a:endParaRPr kumimoji="1" lang="ja-JP" altLang="en-US" sz="2800" dirty="0">
                <a:latin typeface="+mn-ea"/>
              </a:endParaRPr>
            </a:p>
          </p:txBody>
        </p:sp>
      </p:grpSp>
      <p:grpSp>
        <p:nvGrpSpPr>
          <p:cNvPr id="17" name="グループ化 16"/>
          <p:cNvGrpSpPr/>
          <p:nvPr/>
        </p:nvGrpSpPr>
        <p:grpSpPr>
          <a:xfrm>
            <a:off x="179512" y="2332403"/>
            <a:ext cx="4344230" cy="3256837"/>
            <a:chOff x="155762" y="2188387"/>
            <a:chExt cx="4344230" cy="3256837"/>
          </a:xfrm>
        </p:grpSpPr>
        <p:sp>
          <p:nvSpPr>
            <p:cNvPr id="75" name="正方形/長方形 74"/>
            <p:cNvSpPr/>
            <p:nvPr/>
          </p:nvSpPr>
          <p:spPr>
            <a:xfrm>
              <a:off x="177992" y="2188387"/>
              <a:ext cx="4322000" cy="664549"/>
            </a:xfrm>
            <a:prstGeom prst="rect">
              <a:avLst/>
            </a:prstGeom>
            <a:solidFill>
              <a:schemeClr val="accent2">
                <a:lumMod val="75000"/>
              </a:schemeClr>
            </a:solidFill>
            <a:ln>
              <a:solidFill>
                <a:schemeClr val="accent2">
                  <a:lumMod val="60000"/>
                  <a:lumOff val="40000"/>
                </a:schemeClr>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atin typeface="+mn-ea"/>
              </a:endParaRPr>
            </a:p>
          </p:txBody>
        </p:sp>
        <p:sp>
          <p:nvSpPr>
            <p:cNvPr id="74" name="正方形/長方形 73"/>
            <p:cNvSpPr/>
            <p:nvPr/>
          </p:nvSpPr>
          <p:spPr>
            <a:xfrm>
              <a:off x="177992" y="4780675"/>
              <a:ext cx="4322000" cy="664549"/>
            </a:xfrm>
            <a:prstGeom prst="rect">
              <a:avLst/>
            </a:prstGeom>
            <a:solidFill>
              <a:schemeClr val="accent2">
                <a:lumMod val="75000"/>
              </a:schemeClr>
            </a:solidFill>
            <a:ln>
              <a:solidFill>
                <a:schemeClr val="accent2">
                  <a:lumMod val="60000"/>
                  <a:lumOff val="40000"/>
                </a:schemeClr>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atin typeface="+mn-ea"/>
              </a:endParaRPr>
            </a:p>
          </p:txBody>
        </p:sp>
        <p:sp>
          <p:nvSpPr>
            <p:cNvPr id="39" name="正方形/長方形 38"/>
            <p:cNvSpPr/>
            <p:nvPr/>
          </p:nvSpPr>
          <p:spPr>
            <a:xfrm>
              <a:off x="179512" y="2847335"/>
              <a:ext cx="4320480" cy="1961634"/>
            </a:xfrm>
            <a:prstGeom prst="rect">
              <a:avLst/>
            </a:prstGeom>
            <a:solidFill>
              <a:schemeClr val="accent2">
                <a:lumMod val="60000"/>
                <a:lumOff val="40000"/>
              </a:schemeClr>
            </a:solidFill>
            <a:ln>
              <a:solidFill>
                <a:schemeClr val="accent2">
                  <a:lumMod val="60000"/>
                  <a:lumOff val="40000"/>
                </a:schemeClr>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latin typeface="+mn-ea"/>
              </a:endParaRPr>
            </a:p>
          </p:txBody>
        </p:sp>
        <p:graphicFrame>
          <p:nvGraphicFramePr>
            <p:cNvPr id="7178" name="Object 10"/>
            <p:cNvGraphicFramePr>
              <a:graphicFrameLocks noChangeAspect="1"/>
            </p:cNvGraphicFramePr>
            <p:nvPr>
              <p:extLst>
                <p:ext uri="{D42A27DB-BD31-4B8C-83A1-F6EECF244321}">
                  <p14:modId xmlns:p14="http://schemas.microsoft.com/office/powerpoint/2010/main" val="493813428"/>
                </p:ext>
              </p:extLst>
            </p:nvPr>
          </p:nvGraphicFramePr>
          <p:xfrm>
            <a:off x="835770" y="4067144"/>
            <a:ext cx="423862" cy="446087"/>
          </p:xfrm>
          <a:graphic>
            <a:graphicData uri="http://schemas.openxmlformats.org/presentationml/2006/ole">
              <mc:AlternateContent xmlns:mc="http://schemas.openxmlformats.org/markup-compatibility/2006">
                <mc:Choice xmlns:v="urn:schemas-microsoft-com:vml" Requires="v">
                  <p:oleObj name="数式" r:id="rId13" imgW="177480" imgH="164880" progId="Equation.3">
                    <p:embed/>
                  </p:oleObj>
                </mc:Choice>
                <mc:Fallback>
                  <p:oleObj name="数式" r:id="rId13" imgW="177480" imgH="164880" progId="Equation.3">
                    <p:embed/>
                    <p:pic>
                      <p:nvPicPr>
                        <p:cNvPr id="0" name=""/>
                        <p:cNvPicPr>
                          <a:picLocks noChangeAspect="1" noChangeArrowheads="1"/>
                        </p:cNvPicPr>
                        <p:nvPr/>
                      </p:nvPicPr>
                      <p:blipFill>
                        <a:blip r:embed="rId14"/>
                        <a:srcRect/>
                        <a:stretch>
                          <a:fillRect/>
                        </a:stretch>
                      </p:blipFill>
                      <p:spPr bwMode="auto">
                        <a:xfrm>
                          <a:off x="835770" y="4067144"/>
                          <a:ext cx="423862" cy="446087"/>
                        </a:xfrm>
                        <a:prstGeom prst="rect">
                          <a:avLst/>
                        </a:prstGeom>
                        <a:solidFill>
                          <a:srgbClr val="00B0F0"/>
                        </a:solidFill>
                      </p:spPr>
                    </p:pic>
                  </p:oleObj>
                </mc:Fallback>
              </mc:AlternateContent>
            </a:graphicData>
          </a:graphic>
        </p:graphicFrame>
        <p:cxnSp>
          <p:nvCxnSpPr>
            <p:cNvPr id="40" name="直線コネクタ 39"/>
            <p:cNvCxnSpPr/>
            <p:nvPr/>
          </p:nvCxnSpPr>
          <p:spPr>
            <a:xfrm>
              <a:off x="1406688" y="2836459"/>
              <a:ext cx="0" cy="1961634"/>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43" name="直線矢印コネクタ 42"/>
            <p:cNvCxnSpPr/>
            <p:nvPr/>
          </p:nvCxnSpPr>
          <p:spPr>
            <a:xfrm>
              <a:off x="1406688" y="3844571"/>
              <a:ext cx="2382350" cy="0"/>
            </a:xfrm>
            <a:prstGeom prst="straightConnector1">
              <a:avLst/>
            </a:prstGeom>
            <a:ln>
              <a:solidFill>
                <a:srgbClr val="FFFF00"/>
              </a:solidFill>
              <a:tailEnd type="arrow"/>
            </a:ln>
          </p:spPr>
          <p:style>
            <a:lnRef idx="3">
              <a:schemeClr val="accent6"/>
            </a:lnRef>
            <a:fillRef idx="0">
              <a:schemeClr val="accent6"/>
            </a:fillRef>
            <a:effectRef idx="2">
              <a:schemeClr val="accent6"/>
            </a:effectRef>
            <a:fontRef idx="minor">
              <a:schemeClr val="tx1"/>
            </a:fontRef>
          </p:style>
        </p:cxnSp>
        <p:cxnSp>
          <p:nvCxnSpPr>
            <p:cNvPr id="44" name="直線矢印コネクタ 43"/>
            <p:cNvCxnSpPr/>
            <p:nvPr/>
          </p:nvCxnSpPr>
          <p:spPr>
            <a:xfrm>
              <a:off x="1406688" y="4348627"/>
              <a:ext cx="1869168" cy="0"/>
            </a:xfrm>
            <a:prstGeom prst="straightConnector1">
              <a:avLst/>
            </a:prstGeom>
            <a:ln>
              <a:solidFill>
                <a:srgbClr val="FFFF00"/>
              </a:solidFill>
              <a:tailEnd type="arrow"/>
            </a:ln>
          </p:spPr>
          <p:style>
            <a:lnRef idx="3">
              <a:schemeClr val="accent6"/>
            </a:lnRef>
            <a:fillRef idx="0">
              <a:schemeClr val="accent6"/>
            </a:fillRef>
            <a:effectRef idx="2">
              <a:schemeClr val="accent6"/>
            </a:effectRef>
            <a:fontRef idx="minor">
              <a:schemeClr val="tx1"/>
            </a:fontRef>
          </p:style>
        </p:cxnSp>
        <p:sp>
          <p:nvSpPr>
            <p:cNvPr id="48" name="フリーフォーム 47"/>
            <p:cNvSpPr/>
            <p:nvPr/>
          </p:nvSpPr>
          <p:spPr>
            <a:xfrm>
              <a:off x="1406689" y="2847334"/>
              <a:ext cx="2382349" cy="1950759"/>
            </a:xfrm>
            <a:custGeom>
              <a:avLst/>
              <a:gdLst>
                <a:gd name="connsiteX0" fmla="*/ 0 w 2309597"/>
                <a:gd name="connsiteY0" fmla="*/ 0 h 1555845"/>
                <a:gd name="connsiteX1" fmla="*/ 1637731 w 2309597"/>
                <a:gd name="connsiteY1" fmla="*/ 272955 h 1555845"/>
                <a:gd name="connsiteX2" fmla="*/ 2306472 w 2309597"/>
                <a:gd name="connsiteY2" fmla="*/ 764275 h 1555845"/>
                <a:gd name="connsiteX3" fmla="*/ 1801504 w 2309597"/>
                <a:gd name="connsiteY3" fmla="*/ 1255594 h 1555845"/>
                <a:gd name="connsiteX4" fmla="*/ 13648 w 2309597"/>
                <a:gd name="connsiteY4" fmla="*/ 1555845 h 1555845"/>
                <a:gd name="connsiteX5" fmla="*/ 13648 w 2309597"/>
                <a:gd name="connsiteY5" fmla="*/ 1555845 h 155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597" h="1555845">
                  <a:moveTo>
                    <a:pt x="0" y="0"/>
                  </a:moveTo>
                  <a:cubicBezTo>
                    <a:pt x="626659" y="72788"/>
                    <a:pt x="1253319" y="145576"/>
                    <a:pt x="1637731" y="272955"/>
                  </a:cubicBezTo>
                  <a:cubicBezTo>
                    <a:pt x="2022143" y="400334"/>
                    <a:pt x="2279176" y="600502"/>
                    <a:pt x="2306472" y="764275"/>
                  </a:cubicBezTo>
                  <a:cubicBezTo>
                    <a:pt x="2333768" y="928048"/>
                    <a:pt x="2183641" y="1123666"/>
                    <a:pt x="1801504" y="1255594"/>
                  </a:cubicBezTo>
                  <a:cubicBezTo>
                    <a:pt x="1419367" y="1387522"/>
                    <a:pt x="13648" y="1555845"/>
                    <a:pt x="13648" y="1555845"/>
                  </a:cubicBezTo>
                  <a:lnTo>
                    <a:pt x="13648" y="1555845"/>
                  </a:lnTo>
                </a:path>
              </a:pathLst>
            </a:cu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latin typeface="+mn-ea"/>
              </a:endParaRPr>
            </a:p>
          </p:txBody>
        </p:sp>
        <p:cxnSp>
          <p:nvCxnSpPr>
            <p:cNvPr id="68" name="直線矢印コネクタ 67"/>
            <p:cNvCxnSpPr/>
            <p:nvPr/>
          </p:nvCxnSpPr>
          <p:spPr>
            <a:xfrm>
              <a:off x="1403648" y="3340515"/>
              <a:ext cx="1869168" cy="0"/>
            </a:xfrm>
            <a:prstGeom prst="straightConnector1">
              <a:avLst/>
            </a:prstGeom>
            <a:ln>
              <a:solidFill>
                <a:srgbClr val="FFFF00"/>
              </a:solidFill>
              <a:tailEnd type="arrow"/>
            </a:ln>
          </p:spPr>
          <p:style>
            <a:lnRef idx="3">
              <a:schemeClr val="accent6"/>
            </a:lnRef>
            <a:fillRef idx="0">
              <a:schemeClr val="accent6"/>
            </a:fillRef>
            <a:effectRef idx="2">
              <a:schemeClr val="accent6"/>
            </a:effectRef>
            <a:fontRef idx="minor">
              <a:schemeClr val="tx1"/>
            </a:fontRef>
          </p:style>
        </p:cxnSp>
        <p:cxnSp>
          <p:nvCxnSpPr>
            <p:cNvPr id="7191" name="直線矢印コネクタ 7190"/>
            <p:cNvCxnSpPr/>
            <p:nvPr/>
          </p:nvCxnSpPr>
          <p:spPr>
            <a:xfrm>
              <a:off x="1331640" y="3828152"/>
              <a:ext cx="0" cy="980817"/>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graphicFrame>
          <p:nvGraphicFramePr>
            <p:cNvPr id="7179" name="Object 11"/>
            <p:cNvGraphicFramePr>
              <a:graphicFrameLocks noChangeAspect="1"/>
            </p:cNvGraphicFramePr>
            <p:nvPr>
              <p:extLst>
                <p:ext uri="{D42A27DB-BD31-4B8C-83A1-F6EECF244321}">
                  <p14:modId xmlns:p14="http://schemas.microsoft.com/office/powerpoint/2010/main" val="76834545"/>
                </p:ext>
              </p:extLst>
            </p:nvPr>
          </p:nvGraphicFramePr>
          <p:xfrm>
            <a:off x="2008899" y="3577731"/>
            <a:ext cx="474869" cy="479090"/>
          </p:xfrm>
          <a:graphic>
            <a:graphicData uri="http://schemas.openxmlformats.org/presentationml/2006/ole">
              <mc:AlternateContent xmlns:mc="http://schemas.openxmlformats.org/markup-compatibility/2006">
                <mc:Choice xmlns:v="urn:schemas-microsoft-com:vml" Requires="v">
                  <p:oleObj name="数式" r:id="rId15" imgW="190335" imgH="177646" progId="Equation.3">
                    <p:embed/>
                  </p:oleObj>
                </mc:Choice>
                <mc:Fallback>
                  <p:oleObj name="数式" r:id="rId15" imgW="190335" imgH="177646"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08899" y="3577731"/>
                          <a:ext cx="474869" cy="479090"/>
                        </a:xfrm>
                        <a:prstGeom prst="rect">
                          <a:avLst/>
                        </a:prstGeom>
                        <a:solidFill>
                          <a:srgbClr val="FFFF00"/>
                        </a:solidFill>
                      </p:spPr>
                    </p:pic>
                  </p:oleObj>
                </mc:Fallback>
              </mc:AlternateContent>
            </a:graphicData>
          </a:graphic>
        </p:graphicFrame>
        <p:sp>
          <p:nvSpPr>
            <p:cNvPr id="72" name="テキスト ボックス 71"/>
            <p:cNvSpPr txBox="1"/>
            <p:nvPr/>
          </p:nvSpPr>
          <p:spPr>
            <a:xfrm>
              <a:off x="155762" y="2836459"/>
              <a:ext cx="958334"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2800" dirty="0">
                  <a:latin typeface="+mn-ea"/>
                </a:rPr>
                <a:t>血液</a:t>
              </a:r>
              <a:endParaRPr kumimoji="1" lang="ja-JP" altLang="en-US" sz="2800" dirty="0">
                <a:latin typeface="+mn-ea"/>
              </a:endParaRPr>
            </a:p>
          </p:txBody>
        </p:sp>
        <p:sp>
          <p:nvSpPr>
            <p:cNvPr id="73" name="テキスト ボックス 72"/>
            <p:cNvSpPr txBox="1"/>
            <p:nvPr/>
          </p:nvSpPr>
          <p:spPr>
            <a:xfrm>
              <a:off x="177992" y="4852683"/>
              <a:ext cx="1368152"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2800" dirty="0">
                  <a:latin typeface="+mn-ea"/>
                </a:rPr>
                <a:t>血管壁</a:t>
              </a:r>
              <a:endParaRPr kumimoji="1" lang="ja-JP" altLang="en-US" sz="2800" dirty="0">
                <a:latin typeface="+mn-ea"/>
              </a:endParaRPr>
            </a:p>
          </p:txBody>
        </p:sp>
      </p:grpSp>
      <p:sp>
        <p:nvSpPr>
          <p:cNvPr id="21" name="左大かっこ 20"/>
          <p:cNvSpPr/>
          <p:nvPr/>
        </p:nvSpPr>
        <p:spPr>
          <a:xfrm>
            <a:off x="4860032" y="2404411"/>
            <a:ext cx="288032" cy="3184829"/>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dirty="0"/>
          </a:p>
        </p:txBody>
      </p:sp>
      <p:sp>
        <p:nvSpPr>
          <p:cNvPr id="22" name="正方形/長方形 21"/>
          <p:cNvSpPr/>
          <p:nvPr/>
        </p:nvSpPr>
        <p:spPr>
          <a:xfrm>
            <a:off x="862068" y="1160748"/>
            <a:ext cx="7310332" cy="9721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516610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コンテンツ プレースホルダー 8"/>
          <p:cNvGraphicFramePr>
            <a:graphicFrameLocks noGrp="1"/>
          </p:cNvGraphicFramePr>
          <p:nvPr>
            <p:ph idx="1"/>
            <p:extLst>
              <p:ext uri="{D42A27DB-BD31-4B8C-83A1-F6EECF244321}">
                <p14:modId xmlns:p14="http://schemas.microsoft.com/office/powerpoint/2010/main" val="658939887"/>
              </p:ext>
            </p:extLst>
          </p:nvPr>
        </p:nvGraphicFramePr>
        <p:xfrm>
          <a:off x="107504" y="1052736"/>
          <a:ext cx="8856984" cy="570694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gridCol w="2160240">
                  <a:extLst>
                    <a:ext uri="{9D8B030D-6E8A-4147-A177-3AD203B41FA5}">
                      <a16:colId xmlns:a16="http://schemas.microsoft.com/office/drawing/2014/main" val="20004"/>
                    </a:ext>
                  </a:extLst>
                </a:gridCol>
                <a:gridCol w="1584176">
                  <a:extLst>
                    <a:ext uri="{9D8B030D-6E8A-4147-A177-3AD203B41FA5}">
                      <a16:colId xmlns:a16="http://schemas.microsoft.com/office/drawing/2014/main" val="20005"/>
                    </a:ext>
                  </a:extLst>
                </a:gridCol>
              </a:tblGrid>
              <a:tr h="452028">
                <a:tc>
                  <a:txBody>
                    <a:bodyPr/>
                    <a:lstStyle/>
                    <a:p>
                      <a:endParaRPr kumimoji="1" lang="ja-JP" altLang="en-US" sz="22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200" b="1" dirty="0">
                          <a:latin typeface="+mn-ea"/>
                          <a:ea typeface="+mn-ea"/>
                        </a:rPr>
                        <a:t>手法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200" b="1" dirty="0">
                          <a:latin typeface="+mn-ea"/>
                          <a:ea typeface="+mn-ea"/>
                        </a:rPr>
                        <a:t>形状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200" b="1" dirty="0">
                          <a:latin typeface="+mn-ea"/>
                          <a:ea typeface="+mn-ea"/>
                        </a:rPr>
                        <a:t>流入出</a:t>
                      </a:r>
                      <a:endParaRPr kumimoji="1" lang="en-US" altLang="ja-JP" sz="2200" b="1" dirty="0">
                        <a:latin typeface="+mn-ea"/>
                        <a:ea typeface="+mn-ea"/>
                      </a:endParaRPr>
                    </a:p>
                    <a:p>
                      <a:r>
                        <a:rPr kumimoji="1" lang="ja-JP" altLang="en-US" sz="2200" b="1" dirty="0">
                          <a:latin typeface="+mn-ea"/>
                          <a:ea typeface="+mn-ea"/>
                        </a:rPr>
                        <a:t>境界条件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200" b="1" dirty="0">
                          <a:latin typeface="+mn-ea"/>
                          <a:ea typeface="+mn-ea"/>
                        </a:rPr>
                        <a:t>計算方法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200" b="1" dirty="0">
                          <a:latin typeface="+mn-ea"/>
                          <a:ea typeface="+mn-ea"/>
                        </a:rPr>
                        <a:t>問題点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82216">
                <a:tc rowSpan="2">
                  <a:txBody>
                    <a:bodyPr/>
                    <a:lstStyle/>
                    <a:p>
                      <a:r>
                        <a:rPr kumimoji="1" lang="ja-JP" altLang="en-US" sz="2200" dirty="0">
                          <a:latin typeface="+mn-ea"/>
                          <a:ea typeface="+mn-ea"/>
                        </a:rPr>
                        <a:t>従来手法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200" dirty="0">
                          <a:solidFill>
                            <a:srgbClr val="FF0000"/>
                          </a:solidFill>
                          <a:latin typeface="+mn-ea"/>
                          <a:ea typeface="+mn-ea"/>
                        </a:rPr>
                        <a:t>CFD</a:t>
                      </a:r>
                      <a:endParaRPr kumimoji="1" lang="ja-JP" altLang="en-US" sz="2200" dirty="0">
                        <a:solidFill>
                          <a:srgbClr val="FF000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200" dirty="0">
                          <a:latin typeface="+mn-ea"/>
                          <a:ea typeface="+mn-ea"/>
                        </a:rPr>
                        <a:t>MR</a:t>
                      </a:r>
                      <a:r>
                        <a:rPr kumimoji="1" lang="ja-JP" altLang="en-US" sz="2200" dirty="0" err="1">
                          <a:latin typeface="+mn-ea"/>
                          <a:ea typeface="+mn-ea"/>
                        </a:rPr>
                        <a:t>，</a:t>
                      </a:r>
                      <a:r>
                        <a:rPr kumimoji="1" lang="en-US" altLang="ja-JP" sz="2200" dirty="0">
                          <a:latin typeface="+mn-ea"/>
                          <a:ea typeface="+mn-ea"/>
                        </a:rPr>
                        <a:t>CT</a:t>
                      </a:r>
                      <a:r>
                        <a:rPr kumimoji="1" lang="ja-JP" altLang="en-US" sz="2200" dirty="0">
                          <a:latin typeface="+mn-ea"/>
                          <a:ea typeface="+mn-ea"/>
                        </a:rPr>
                        <a:t>等で測定</a:t>
                      </a:r>
                      <a:endParaRPr kumimoji="1" lang="en-US" altLang="ja-JP" sz="22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200" dirty="0">
                          <a:latin typeface="+mn-ea"/>
                          <a:ea typeface="+mn-ea"/>
                        </a:rPr>
                        <a:t>先験情報から設定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200" dirty="0">
                          <a:latin typeface="+mn-ea"/>
                          <a:ea typeface="+mn-ea"/>
                        </a:rPr>
                        <a:t>CFD</a:t>
                      </a:r>
                      <a:endParaRPr kumimoji="1" lang="ja-JP" altLang="en-US" sz="22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200" dirty="0">
                          <a:latin typeface="+mn-ea"/>
                          <a:ea typeface="+mn-ea"/>
                        </a:rPr>
                        <a:t>流入出境界条件が正しいか不明</a:t>
                      </a:r>
                      <a:endParaRPr kumimoji="1" lang="en-US" altLang="ja-JP" sz="22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30164">
                <a:tc vMerge="1">
                  <a:txBody>
                    <a:bodyPr/>
                    <a:lstStyle/>
                    <a:p>
                      <a:endParaRPr kumimoji="1" lang="ja-JP" altLang="en-US" dirty="0">
                        <a:latin typeface="+mn-ea"/>
                        <a:ea typeface="+mn-ea"/>
                      </a:endParaRPr>
                    </a:p>
                  </a:txBody>
                  <a:tcPr/>
                </a:tc>
                <a:tc>
                  <a:txBody>
                    <a:bodyPr/>
                    <a:lstStyle/>
                    <a:p>
                      <a:r>
                        <a:rPr kumimoji="1" lang="en-US" altLang="ja-JP" sz="2200" dirty="0">
                          <a:solidFill>
                            <a:srgbClr val="FF0000"/>
                          </a:solidFill>
                          <a:latin typeface="+mn-ea"/>
                          <a:ea typeface="+mn-ea"/>
                        </a:rPr>
                        <a:t>PC-MR</a:t>
                      </a:r>
                      <a:endParaRPr kumimoji="1" lang="ja-JP" altLang="en-US" sz="2200" dirty="0">
                        <a:solidFill>
                          <a:srgbClr val="FF000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200" dirty="0">
                          <a:latin typeface="+mn-ea"/>
                          <a:ea typeface="+mn-ea"/>
                        </a:rPr>
                        <a:t>PC-MR</a:t>
                      </a:r>
                      <a:r>
                        <a:rPr kumimoji="1" lang="ja-JP" altLang="en-US" sz="2200" dirty="0">
                          <a:latin typeface="+mn-ea"/>
                          <a:ea typeface="+mn-ea"/>
                        </a:rPr>
                        <a:t>で測定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200" dirty="0">
                          <a:latin typeface="+mn-ea"/>
                          <a:ea typeface="+mn-ea"/>
                        </a:rPr>
                        <a:t>不要</a:t>
                      </a:r>
                      <a:endParaRPr kumimoji="1" lang="en-US" altLang="ja-JP" sz="22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200" dirty="0">
                          <a:latin typeface="+mn-ea"/>
                          <a:ea typeface="+mn-ea"/>
                        </a:rPr>
                        <a:t>PC-MR</a:t>
                      </a:r>
                      <a:r>
                        <a:rPr lang="ja-JP" altLang="en-US" sz="2200" dirty="0">
                          <a:latin typeface="+mn-ea"/>
                          <a:ea typeface="+mn-ea"/>
                        </a:rPr>
                        <a:t>で測定した流速分布から，壁面の流速を</a:t>
                      </a:r>
                      <a:r>
                        <a:rPr lang="en-US" altLang="ja-JP" sz="2200" dirty="0">
                          <a:latin typeface="+mn-ea"/>
                          <a:ea typeface="+mn-ea"/>
                        </a:rPr>
                        <a:t>0</a:t>
                      </a:r>
                      <a:r>
                        <a:rPr lang="ja-JP" altLang="en-US" sz="2200" dirty="0">
                          <a:latin typeface="+mn-ea"/>
                          <a:ea typeface="+mn-ea"/>
                        </a:rPr>
                        <a:t>として外挿近似を行い，</a:t>
                      </a:r>
                      <a:r>
                        <a:rPr lang="en-US" altLang="ja-JP" sz="2200" dirty="0">
                          <a:latin typeface="+mn-ea"/>
                          <a:ea typeface="+mn-ea"/>
                        </a:rPr>
                        <a:t>WSS</a:t>
                      </a:r>
                      <a:r>
                        <a:rPr lang="ja-JP" altLang="en-US" sz="2200" dirty="0">
                          <a:latin typeface="+mn-ea"/>
                          <a:ea typeface="+mn-ea"/>
                        </a:rPr>
                        <a:t>を計算</a:t>
                      </a:r>
                      <a:endParaRPr kumimoji="1" lang="en-US" altLang="ja-JP" sz="22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200" dirty="0">
                          <a:latin typeface="+mn-ea"/>
                          <a:ea typeface="+mn-ea"/>
                        </a:rPr>
                        <a:t>PC-MR</a:t>
                      </a:r>
                      <a:r>
                        <a:rPr kumimoji="1" lang="ja-JP" altLang="en-US" sz="2200" dirty="0">
                          <a:latin typeface="+mn-ea"/>
                          <a:ea typeface="+mn-ea"/>
                        </a:rPr>
                        <a:t>の空間分解能，測定精度が不十分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52128">
                <a:tc>
                  <a:txBody>
                    <a:bodyPr/>
                    <a:lstStyle/>
                    <a:p>
                      <a:r>
                        <a:rPr kumimoji="1" lang="ja-JP" altLang="en-US" sz="2200" dirty="0">
                          <a:latin typeface="+mn-ea"/>
                          <a:ea typeface="+mn-ea"/>
                        </a:rPr>
                        <a:t>本手法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200" dirty="0">
                          <a:solidFill>
                            <a:srgbClr val="FF0000"/>
                          </a:solidFill>
                          <a:latin typeface="+mn-ea"/>
                          <a:ea typeface="+mn-ea"/>
                        </a:rPr>
                        <a:t>MR</a:t>
                      </a:r>
                      <a:r>
                        <a:rPr kumimoji="1" lang="ja-JP" altLang="en-US" sz="2200" baseline="0" dirty="0">
                          <a:solidFill>
                            <a:srgbClr val="FF0000"/>
                          </a:solidFill>
                          <a:latin typeface="+mn-ea"/>
                          <a:ea typeface="+mn-ea"/>
                        </a:rPr>
                        <a:t> </a:t>
                      </a:r>
                      <a:r>
                        <a:rPr kumimoji="1" lang="en-US" altLang="ja-JP" sz="2200" baseline="0" dirty="0">
                          <a:solidFill>
                            <a:srgbClr val="FF0000"/>
                          </a:solidFill>
                          <a:latin typeface="+mn-ea"/>
                          <a:ea typeface="+mn-ea"/>
                        </a:rPr>
                        <a:t>based CFD</a:t>
                      </a:r>
                      <a:endParaRPr kumimoji="1" lang="ja-JP" altLang="en-US" sz="2200" dirty="0">
                        <a:solidFill>
                          <a:srgbClr val="FF000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200" dirty="0">
                          <a:latin typeface="+mn-ea"/>
                          <a:ea typeface="+mn-ea"/>
                        </a:rPr>
                        <a:t>PC-MR</a:t>
                      </a:r>
                      <a:r>
                        <a:rPr kumimoji="1" lang="ja-JP" altLang="en-US" sz="2200" dirty="0">
                          <a:latin typeface="+mn-ea"/>
                          <a:ea typeface="+mn-ea"/>
                        </a:rPr>
                        <a:t>で測定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200" dirty="0">
                          <a:latin typeface="+mn-ea"/>
                          <a:ea typeface="+mn-ea"/>
                        </a:rPr>
                        <a:t>流量（</a:t>
                      </a:r>
                      <a:r>
                        <a:rPr kumimoji="1" lang="en-US" altLang="ja-JP" sz="2200" dirty="0">
                          <a:latin typeface="+mn-ea"/>
                          <a:ea typeface="+mn-ea"/>
                        </a:rPr>
                        <a:t>PC-MR</a:t>
                      </a:r>
                      <a:r>
                        <a:rPr kumimoji="1" lang="ja-JP" altLang="en-US" sz="2200" dirty="0">
                          <a:latin typeface="+mn-ea"/>
                          <a:ea typeface="+mn-ea"/>
                        </a:rPr>
                        <a:t>で測定した流速分布から計算）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200" dirty="0">
                          <a:latin typeface="+mn-ea"/>
                          <a:ea typeface="+mn-ea"/>
                        </a:rPr>
                        <a:t>CFD</a:t>
                      </a:r>
                      <a:endParaRPr kumimoji="1" lang="ja-JP" altLang="en-US" sz="22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200" dirty="0">
                          <a:latin typeface="+mn-ea"/>
                          <a:ea typeface="+mn-ea"/>
                        </a:rPr>
                        <a:t>精度検証が不十分</a:t>
                      </a:r>
                      <a:endParaRPr kumimoji="1" lang="en-US" altLang="ja-JP" sz="2200" dirty="0">
                        <a:latin typeface="+mn-ea"/>
                        <a:ea typeface="+mn-ea"/>
                      </a:endParaRPr>
                    </a:p>
                    <a:p>
                      <a:r>
                        <a:rPr kumimoji="1" lang="ja-JP" altLang="en-US" sz="2200" dirty="0">
                          <a:latin typeface="+mn-ea"/>
                          <a:ea typeface="+mn-ea"/>
                        </a:rPr>
                        <a:t>（本研究の目的）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tcPr>
                </a:tc>
                <a:extLst>
                  <a:ext uri="{0D108BD9-81ED-4DB2-BD59-A6C34878D82A}">
                    <a16:rowId xmlns:a16="http://schemas.microsoft.com/office/drawing/2014/main" val="10003"/>
                  </a:ext>
                </a:extLst>
              </a:tr>
            </a:tbl>
          </a:graphicData>
        </a:graphic>
      </p:graphicFrame>
      <p:sp>
        <p:nvSpPr>
          <p:cNvPr id="4" name="タイトル 2"/>
          <p:cNvSpPr>
            <a:spLocks noGrp="1"/>
          </p:cNvSpPr>
          <p:nvPr>
            <p:ph type="title"/>
          </p:nvPr>
        </p:nvSpPr>
        <p:spPr>
          <a:xfrm>
            <a:off x="0" y="0"/>
            <a:ext cx="9144000" cy="1143000"/>
          </a:xfrm>
        </p:spPr>
        <p:txBody>
          <a:bodyPr>
            <a:normAutofit/>
          </a:bodyPr>
          <a:lstStyle/>
          <a:p>
            <a:r>
              <a:rPr lang="en-US" altLang="ja-JP" dirty="0">
                <a:latin typeface="+mj-ea"/>
              </a:rPr>
              <a:t>WSS</a:t>
            </a:r>
            <a:r>
              <a:rPr lang="ja-JP" altLang="en-US" dirty="0">
                <a:latin typeface="+mj-ea"/>
              </a:rPr>
              <a:t>推定手法</a:t>
            </a:r>
            <a:endParaRPr kumimoji="1" lang="ja-JP" altLang="en-US" dirty="0">
              <a:latin typeface="+mj-ea"/>
            </a:endParaRPr>
          </a:p>
        </p:txBody>
      </p:sp>
      <p:sp>
        <p:nvSpPr>
          <p:cNvPr id="5" name="テキスト ボックス 4"/>
          <p:cNvSpPr txBox="1"/>
          <p:nvPr/>
        </p:nvSpPr>
        <p:spPr>
          <a:xfrm>
            <a:off x="1043608" y="4509120"/>
            <a:ext cx="184731" cy="369332"/>
          </a:xfrm>
          <a:prstGeom prst="rect">
            <a:avLst/>
          </a:prstGeom>
          <a:noFill/>
        </p:spPr>
        <p:txBody>
          <a:bodyPr wrap="none" rtlCol="0">
            <a:spAutoFit/>
          </a:bodyPr>
          <a:lstStyle/>
          <a:p>
            <a:endParaRPr kumimoji="1" lang="ja-JP" altLang="en-US" dirty="0"/>
          </a:p>
        </p:txBody>
      </p:sp>
      <p:pic>
        <p:nvPicPr>
          <p:cNvPr id="6" name="Picture 3" descr="C:\Users\aoki\AppData\Local\Temp\IMG_2536.JPG"/>
          <p:cNvPicPr>
            <a:picLocks noChangeAspect="1" noChangeArrowheads="1"/>
          </p:cNvPicPr>
          <p:nvPr/>
        </p:nvPicPr>
        <p:blipFill>
          <a:blip r:embed="rId3" cstate="print"/>
          <a:srcRect/>
          <a:stretch>
            <a:fillRect/>
          </a:stretch>
        </p:blipFill>
        <p:spPr bwMode="auto">
          <a:xfrm>
            <a:off x="668864" y="3789040"/>
            <a:ext cx="1958920" cy="1469191"/>
          </a:xfrm>
          <a:prstGeom prst="rect">
            <a:avLst/>
          </a:prstGeom>
          <a:noFill/>
        </p:spPr>
      </p:pic>
      <p:sp>
        <p:nvSpPr>
          <p:cNvPr id="7" name="正方形/長方形 6"/>
          <p:cNvSpPr/>
          <p:nvPr/>
        </p:nvSpPr>
        <p:spPr>
          <a:xfrm>
            <a:off x="2699793" y="3789040"/>
            <a:ext cx="2376263" cy="14465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0000"/>
              </a:lnSpc>
            </a:pPr>
            <a:r>
              <a:rPr lang="en-US" altLang="ja-JP" sz="2200" dirty="0">
                <a:solidFill>
                  <a:srgbClr val="FF0000"/>
                </a:solidFill>
                <a:latin typeface="+mn-ea"/>
              </a:rPr>
              <a:t>3D cine PC-MR</a:t>
            </a:r>
          </a:p>
          <a:p>
            <a:r>
              <a:rPr lang="ja-JP" altLang="en-US" sz="2200" dirty="0">
                <a:latin typeface="+mn-ea"/>
              </a:rPr>
              <a:t>⇒空間</a:t>
            </a:r>
            <a:r>
              <a:rPr lang="en-US" altLang="ja-JP" sz="2200" dirty="0">
                <a:latin typeface="+mn-ea"/>
              </a:rPr>
              <a:t>3</a:t>
            </a:r>
            <a:r>
              <a:rPr lang="ja-JP" altLang="en-US" sz="2200" dirty="0">
                <a:latin typeface="+mn-ea"/>
              </a:rPr>
              <a:t>次元の血流速分布と血管形状の測定が可能．</a:t>
            </a:r>
            <a:endParaRPr lang="en-US" altLang="ja-JP" sz="2200" dirty="0">
              <a:latin typeface="+mn-ea"/>
            </a:endParaRPr>
          </a:p>
        </p:txBody>
      </p:sp>
      <p:sp>
        <p:nvSpPr>
          <p:cNvPr id="8" name="テキスト ボックス 7"/>
          <p:cNvSpPr txBox="1"/>
          <p:nvPr/>
        </p:nvSpPr>
        <p:spPr>
          <a:xfrm>
            <a:off x="1043608" y="4509120"/>
            <a:ext cx="184731"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1579097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94928" y="1052736"/>
            <a:ext cx="7437512" cy="5733256"/>
          </a:xfrm>
        </p:spPr>
        <p:txBody>
          <a:bodyPr>
            <a:noAutofit/>
          </a:bodyPr>
          <a:lstStyle/>
          <a:p>
            <a:pPr marL="0" indent="0">
              <a:buNone/>
            </a:pPr>
            <a:r>
              <a:rPr lang="en-US" altLang="ja-JP" sz="2800" b="1" dirty="0">
                <a:solidFill>
                  <a:srgbClr val="FF0000"/>
                </a:solidFill>
                <a:latin typeface="+mn-ea"/>
              </a:rPr>
              <a:t>MR based CFD</a:t>
            </a:r>
            <a:r>
              <a:rPr lang="ja-JP" altLang="en-US" sz="2800" b="1" dirty="0">
                <a:solidFill>
                  <a:srgbClr val="FF0000"/>
                </a:solidFill>
                <a:latin typeface="+mn-ea"/>
              </a:rPr>
              <a:t>の</a:t>
            </a:r>
            <a:r>
              <a:rPr lang="en-US" altLang="ja-JP" sz="2800" b="1" dirty="0">
                <a:solidFill>
                  <a:srgbClr val="FF0000"/>
                </a:solidFill>
                <a:latin typeface="+mn-ea"/>
              </a:rPr>
              <a:t>WSS</a:t>
            </a:r>
            <a:r>
              <a:rPr lang="ja-JP" altLang="en-US" sz="2800" b="1" dirty="0">
                <a:solidFill>
                  <a:srgbClr val="FF0000"/>
                </a:solidFill>
                <a:latin typeface="+mn-ea"/>
              </a:rPr>
              <a:t>誤差検証</a:t>
            </a:r>
            <a:endParaRPr kumimoji="1" lang="en-US" altLang="ja-JP" sz="2800" b="1" dirty="0">
              <a:solidFill>
                <a:srgbClr val="FF0000"/>
              </a:solidFill>
              <a:latin typeface="+mn-ea"/>
            </a:endParaRPr>
          </a:p>
          <a:p>
            <a:pPr marL="0" indent="0">
              <a:buNone/>
            </a:pPr>
            <a:r>
              <a:rPr lang="en-US" altLang="ja-JP" sz="2800" dirty="0">
                <a:latin typeface="+mn-ea"/>
              </a:rPr>
              <a:t>	</a:t>
            </a:r>
            <a:r>
              <a:rPr lang="ja-JP" altLang="en-US" sz="2800" dirty="0">
                <a:latin typeface="+mn-ea"/>
              </a:rPr>
              <a:t>・</a:t>
            </a:r>
            <a:r>
              <a:rPr lang="en-US" altLang="ja-JP" sz="2800" u="sng" dirty="0">
                <a:latin typeface="+mn-ea"/>
              </a:rPr>
              <a:t>PC-MR</a:t>
            </a:r>
            <a:r>
              <a:rPr lang="ja-JP" altLang="en-US" sz="2800" b="1" u="sng" dirty="0">
                <a:latin typeface="+mn-ea"/>
              </a:rPr>
              <a:t>形状</a:t>
            </a:r>
            <a:r>
              <a:rPr lang="ja-JP" altLang="en-US" sz="2800" u="sng" dirty="0">
                <a:latin typeface="+mn-ea"/>
              </a:rPr>
              <a:t>測定誤差</a:t>
            </a:r>
            <a:r>
              <a:rPr lang="ja-JP" altLang="en-US" sz="2800" dirty="0">
                <a:latin typeface="+mn-ea"/>
              </a:rPr>
              <a:t>による影響</a:t>
            </a:r>
            <a:endParaRPr lang="en-US" altLang="ja-JP" sz="2800" dirty="0">
              <a:latin typeface="+mn-ea"/>
            </a:endParaRPr>
          </a:p>
          <a:p>
            <a:pPr marL="0" indent="0">
              <a:buNone/>
            </a:pPr>
            <a:r>
              <a:rPr lang="en-US" altLang="ja-JP" sz="2800" dirty="0">
                <a:latin typeface="+mn-ea"/>
              </a:rPr>
              <a:t>	</a:t>
            </a:r>
            <a:r>
              <a:rPr lang="ja-JP" altLang="en-US" sz="2800" dirty="0">
                <a:latin typeface="+mn-ea"/>
              </a:rPr>
              <a:t>・</a:t>
            </a:r>
            <a:r>
              <a:rPr lang="ja-JP" altLang="en-US" sz="2800" u="sng" dirty="0">
                <a:latin typeface="+mn-ea"/>
              </a:rPr>
              <a:t>流入</a:t>
            </a:r>
            <a:r>
              <a:rPr lang="ja-JP" altLang="en-US" sz="2800" b="1" u="sng" dirty="0">
                <a:latin typeface="+mn-ea"/>
              </a:rPr>
              <a:t>境界条件</a:t>
            </a:r>
            <a:r>
              <a:rPr lang="ja-JP" altLang="en-US" sz="2800" u="sng" dirty="0">
                <a:latin typeface="+mn-ea"/>
              </a:rPr>
              <a:t>の違い</a:t>
            </a:r>
            <a:r>
              <a:rPr lang="ja-JP" altLang="en-US" sz="2800" dirty="0">
                <a:latin typeface="+mn-ea"/>
              </a:rPr>
              <a:t>による影響</a:t>
            </a:r>
            <a:endParaRPr lang="en-US" altLang="ja-JP" sz="2800" dirty="0">
              <a:latin typeface="+mn-ea"/>
            </a:endParaRPr>
          </a:p>
          <a:p>
            <a:pPr marL="0" indent="0">
              <a:buNone/>
            </a:pPr>
            <a:r>
              <a:rPr lang="en-US" altLang="ja-JP" sz="2800" dirty="0">
                <a:latin typeface="+mn-ea"/>
              </a:rPr>
              <a:t>		- </a:t>
            </a:r>
            <a:r>
              <a:rPr lang="ja-JP" altLang="en-US" sz="2800" dirty="0">
                <a:latin typeface="+mn-ea"/>
              </a:rPr>
              <a:t>流量の誤差</a:t>
            </a:r>
            <a:endParaRPr lang="en-US" altLang="ja-JP" sz="2800" dirty="0">
              <a:latin typeface="+mn-ea"/>
            </a:endParaRPr>
          </a:p>
          <a:p>
            <a:pPr marL="0" indent="0">
              <a:buNone/>
            </a:pPr>
            <a:r>
              <a:rPr lang="en-US" altLang="ja-JP" sz="2800" dirty="0">
                <a:latin typeface="+mn-ea"/>
              </a:rPr>
              <a:t>		- </a:t>
            </a:r>
            <a:r>
              <a:rPr lang="ja-JP" altLang="en-US" sz="2800" dirty="0">
                <a:latin typeface="+mn-ea"/>
              </a:rPr>
              <a:t>流入速分布を一定としている</a:t>
            </a:r>
            <a:endParaRPr lang="en-US" altLang="ja-JP" sz="2800" dirty="0">
              <a:latin typeface="+mn-ea"/>
            </a:endParaRPr>
          </a:p>
          <a:p>
            <a:pPr marL="0" indent="0">
              <a:buNone/>
            </a:pPr>
            <a:endParaRPr lang="en-US" altLang="ja-JP" sz="2800" dirty="0">
              <a:latin typeface="+mn-ea"/>
            </a:endParaRPr>
          </a:p>
          <a:p>
            <a:pPr marL="0" indent="0">
              <a:buNone/>
            </a:pPr>
            <a:r>
              <a:rPr lang="ja-JP" altLang="en-US" sz="2800" u="sng" dirty="0">
                <a:latin typeface="+mn-ea"/>
              </a:rPr>
              <a:t>実施事項</a:t>
            </a:r>
            <a:endParaRPr lang="en-US" altLang="ja-JP" sz="2800" u="sng" dirty="0">
              <a:latin typeface="+mn-ea"/>
            </a:endParaRPr>
          </a:p>
          <a:p>
            <a:pPr marL="0" indent="0">
              <a:buNone/>
            </a:pPr>
            <a:r>
              <a:rPr lang="en-US" altLang="ja-JP" sz="2800" dirty="0">
                <a:latin typeface="+mn-ea"/>
              </a:rPr>
              <a:t>1. PC-MR</a:t>
            </a:r>
            <a:r>
              <a:rPr lang="ja-JP" altLang="en-US" sz="2800" dirty="0">
                <a:latin typeface="+mn-ea"/>
              </a:rPr>
              <a:t>流速測定精度検証実験</a:t>
            </a:r>
            <a:endParaRPr lang="en-US" altLang="ja-JP" sz="2800" dirty="0">
              <a:latin typeface="+mn-ea"/>
            </a:endParaRPr>
          </a:p>
          <a:p>
            <a:pPr marL="0" indent="0">
              <a:buNone/>
            </a:pPr>
            <a:r>
              <a:rPr lang="en-US" altLang="ja-JP" sz="2800" dirty="0">
                <a:latin typeface="+mn-ea"/>
              </a:rPr>
              <a:t>2. PC-MR</a:t>
            </a:r>
            <a:r>
              <a:rPr lang="ja-JP" altLang="en-US" sz="2800" dirty="0">
                <a:latin typeface="+mn-ea"/>
              </a:rPr>
              <a:t>形状測定精度検証実験</a:t>
            </a:r>
            <a:endParaRPr lang="en-US" altLang="ja-JP" sz="2800" dirty="0">
              <a:latin typeface="+mn-ea"/>
            </a:endParaRPr>
          </a:p>
          <a:p>
            <a:pPr marL="0" indent="0">
              <a:buNone/>
            </a:pPr>
            <a:r>
              <a:rPr lang="en-US" altLang="ja-JP" sz="2800" dirty="0">
                <a:latin typeface="+mn-ea"/>
              </a:rPr>
              <a:t>3. MR based CFD </a:t>
            </a:r>
            <a:r>
              <a:rPr lang="ja-JP" altLang="en-US" sz="2800" dirty="0">
                <a:latin typeface="+mn-ea"/>
              </a:rPr>
              <a:t>の流入境界条件の違いによる</a:t>
            </a:r>
            <a:endParaRPr lang="en-US" altLang="ja-JP" sz="2800" dirty="0">
              <a:latin typeface="+mn-ea"/>
            </a:endParaRPr>
          </a:p>
          <a:p>
            <a:pPr marL="0" indent="0">
              <a:buNone/>
            </a:pPr>
            <a:r>
              <a:rPr lang="ja-JP" altLang="en-US" sz="2800" dirty="0">
                <a:latin typeface="+mn-ea"/>
              </a:rPr>
              <a:t>　</a:t>
            </a:r>
            <a:r>
              <a:rPr lang="en-US" altLang="ja-JP" sz="2800" dirty="0">
                <a:latin typeface="+mn-ea"/>
              </a:rPr>
              <a:t>WSS</a:t>
            </a:r>
            <a:r>
              <a:rPr lang="ja-JP" altLang="en-US" sz="2800" dirty="0">
                <a:latin typeface="+mn-ea"/>
              </a:rPr>
              <a:t>誤差評価</a:t>
            </a:r>
          </a:p>
          <a:p>
            <a:endParaRPr kumimoji="1" lang="en-US" altLang="ja-JP" sz="2800" dirty="0">
              <a:latin typeface="+mn-ea"/>
            </a:endParaRPr>
          </a:p>
        </p:txBody>
      </p:sp>
      <p:sp>
        <p:nvSpPr>
          <p:cNvPr id="2" name="タイトル 1"/>
          <p:cNvSpPr>
            <a:spLocks noGrp="1"/>
          </p:cNvSpPr>
          <p:nvPr>
            <p:ph type="title"/>
          </p:nvPr>
        </p:nvSpPr>
        <p:spPr>
          <a:xfrm>
            <a:off x="457200" y="44624"/>
            <a:ext cx="8229600" cy="1143000"/>
          </a:xfrm>
        </p:spPr>
        <p:txBody>
          <a:bodyPr/>
          <a:lstStyle/>
          <a:p>
            <a:r>
              <a:rPr kumimoji="1" lang="ja-JP" altLang="en-US" dirty="0"/>
              <a:t>研究目的</a:t>
            </a:r>
          </a:p>
        </p:txBody>
      </p:sp>
      <p:sp>
        <p:nvSpPr>
          <p:cNvPr id="4" name="左大かっこ 3"/>
          <p:cNvSpPr/>
          <p:nvPr/>
        </p:nvSpPr>
        <p:spPr>
          <a:xfrm>
            <a:off x="1835696" y="1772816"/>
            <a:ext cx="144016" cy="1800200"/>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265046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16832"/>
            <a:ext cx="8229600" cy="2434282"/>
          </a:xfrm>
        </p:spPr>
        <p:txBody>
          <a:bodyPr>
            <a:normAutofit/>
          </a:bodyPr>
          <a:lstStyle/>
          <a:p>
            <a:r>
              <a:rPr kumimoji="1" lang="ja-JP" altLang="en-US" dirty="0"/>
              <a:t>回転式装置を用いた</a:t>
            </a:r>
            <a:br>
              <a:rPr kumimoji="1" lang="en-US" altLang="ja-JP" dirty="0"/>
            </a:br>
            <a:r>
              <a:rPr lang="en-US" altLang="ja-JP" dirty="0"/>
              <a:t>PC-MR</a:t>
            </a:r>
            <a:r>
              <a:rPr lang="ja-JP" altLang="en-US" dirty="0"/>
              <a:t>流速測定精度検証実験</a:t>
            </a:r>
            <a:endParaRPr kumimoji="1" lang="ja-JP" altLang="en-US" dirty="0"/>
          </a:p>
        </p:txBody>
      </p:sp>
    </p:spTree>
    <p:extLst>
      <p:ext uri="{BB962C8B-B14F-4D97-AF65-F5344CB8AC3E}">
        <p14:creationId xmlns:p14="http://schemas.microsoft.com/office/powerpoint/2010/main" val="484534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aneurysm\accuracy_validation_for_PC-MR_velocimetry\rotation_device\report\image\実験装置（全体ゼミ用）.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196752"/>
            <a:ext cx="6653870" cy="4420831"/>
          </a:xfrm>
          <a:prstGeom prst="rect">
            <a:avLst/>
          </a:prstGeom>
          <a:noFill/>
          <a:extLst>
            <a:ext uri="{909E8E84-426E-40DD-AFC4-6F175D3DCCD1}">
              <a14:hiddenFill xmlns:a14="http://schemas.microsoft.com/office/drawing/2010/main">
                <a:solidFill>
                  <a:srgbClr val="FFFFFF"/>
                </a:solidFill>
              </a14:hiddenFill>
            </a:ext>
          </a:extLst>
        </p:spPr>
      </p:pic>
      <p:pic>
        <p:nvPicPr>
          <p:cNvPr id="40962" name="Picture 2" descr="C:\Users\aoki\AppData\Local\Temp\IMG_2604.JPG"/>
          <p:cNvPicPr>
            <a:picLocks noChangeAspect="1" noChangeArrowheads="1"/>
          </p:cNvPicPr>
          <p:nvPr/>
        </p:nvPicPr>
        <p:blipFill rotWithShape="1">
          <a:blip r:embed="rId4" cstate="print"/>
          <a:srcRect l="14166" t="8381" r="9133" b="3183"/>
          <a:stretch/>
        </p:blipFill>
        <p:spPr bwMode="auto">
          <a:xfrm>
            <a:off x="83157" y="1400066"/>
            <a:ext cx="2256595" cy="3469094"/>
          </a:xfrm>
          <a:prstGeom prst="rect">
            <a:avLst/>
          </a:prstGeom>
          <a:noFill/>
        </p:spPr>
      </p:pic>
      <p:sp>
        <p:nvSpPr>
          <p:cNvPr id="6" name="テキスト ボックス 5"/>
          <p:cNvSpPr txBox="1"/>
          <p:nvPr/>
        </p:nvSpPr>
        <p:spPr>
          <a:xfrm>
            <a:off x="251520" y="5805264"/>
            <a:ext cx="8712968" cy="830997"/>
          </a:xfrm>
          <a:prstGeom prst="rect">
            <a:avLst/>
          </a:prstGeom>
          <a:noFill/>
        </p:spPr>
        <p:txBody>
          <a:bodyPr wrap="square" rtlCol="0">
            <a:spAutoFit/>
          </a:bodyPr>
          <a:lstStyle/>
          <a:p>
            <a:pPr>
              <a:buFont typeface="Arial" pitchFamily="34" charset="0"/>
              <a:buChar char="•"/>
            </a:pPr>
            <a:r>
              <a:rPr lang="ja-JP" altLang="en-US" sz="2400" dirty="0">
                <a:solidFill>
                  <a:prstClr val="black"/>
                </a:solidFill>
                <a:latin typeface="+mn-ea"/>
              </a:rPr>
              <a:t>　水溶液を入れた円柱容器を一定の速度（今回は</a:t>
            </a:r>
            <a:r>
              <a:rPr lang="en-US" altLang="ja-JP" sz="2400" dirty="0">
                <a:solidFill>
                  <a:prstClr val="black"/>
                </a:solidFill>
                <a:latin typeface="+mn-ea"/>
              </a:rPr>
              <a:t>360rpm</a:t>
            </a:r>
            <a:r>
              <a:rPr lang="ja-JP" altLang="en-US" sz="2400" dirty="0">
                <a:solidFill>
                  <a:prstClr val="black"/>
                </a:solidFill>
                <a:latin typeface="+mn-ea"/>
              </a:rPr>
              <a:t>）で回転．</a:t>
            </a:r>
            <a:endParaRPr lang="en-US" altLang="ja-JP" sz="2400" dirty="0">
              <a:solidFill>
                <a:prstClr val="black"/>
              </a:solidFill>
              <a:latin typeface="+mn-ea"/>
            </a:endParaRPr>
          </a:p>
          <a:p>
            <a:pPr>
              <a:buFont typeface="Arial" pitchFamily="34" charset="0"/>
              <a:buChar char="•"/>
            </a:pPr>
            <a:r>
              <a:rPr lang="ja-JP" altLang="en-US" sz="2400" dirty="0">
                <a:solidFill>
                  <a:prstClr val="black"/>
                </a:solidFill>
                <a:latin typeface="+mn-ea"/>
              </a:rPr>
              <a:t>　剛体回転している水溶液の流速分布を</a:t>
            </a:r>
            <a:r>
              <a:rPr lang="en-US" altLang="ja-JP" sz="2400" dirty="0">
                <a:solidFill>
                  <a:prstClr val="black"/>
                </a:solidFill>
                <a:latin typeface="+mn-ea"/>
              </a:rPr>
              <a:t>PC-MR</a:t>
            </a:r>
            <a:r>
              <a:rPr lang="ja-JP" altLang="en-US" sz="2400" dirty="0">
                <a:solidFill>
                  <a:prstClr val="black"/>
                </a:solidFill>
                <a:latin typeface="+mn-ea"/>
              </a:rPr>
              <a:t>により測定．</a:t>
            </a:r>
            <a:endParaRPr lang="en-US" altLang="ja-JP" sz="2400" dirty="0">
              <a:solidFill>
                <a:prstClr val="black"/>
              </a:solidFill>
              <a:latin typeface="+mn-ea"/>
            </a:endParaRPr>
          </a:p>
        </p:txBody>
      </p:sp>
      <p:sp>
        <p:nvSpPr>
          <p:cNvPr id="2" name="正方形/長方形 1"/>
          <p:cNvSpPr/>
          <p:nvPr/>
        </p:nvSpPr>
        <p:spPr>
          <a:xfrm>
            <a:off x="683568" y="3212976"/>
            <a:ext cx="1152128" cy="115212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cxnSp>
        <p:nvCxnSpPr>
          <p:cNvPr id="8" name="直線矢印コネクタ 7"/>
          <p:cNvCxnSpPr>
            <a:stCxn id="2" idx="3"/>
          </p:cNvCxnSpPr>
          <p:nvPr/>
        </p:nvCxnSpPr>
        <p:spPr>
          <a:xfrm flipV="1">
            <a:off x="1835696" y="3407167"/>
            <a:ext cx="1944216" cy="38187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タイトル 1"/>
          <p:cNvSpPr txBox="1">
            <a:spLocks/>
          </p:cNvSpPr>
          <p:nvPr/>
        </p:nvSpPr>
        <p:spPr>
          <a:xfrm>
            <a:off x="487265" y="745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実験内容</a:t>
            </a:r>
          </a:p>
        </p:txBody>
      </p:sp>
    </p:spTree>
    <p:extLst>
      <p:ext uri="{BB962C8B-B14F-4D97-AF65-F5344CB8AC3E}">
        <p14:creationId xmlns:p14="http://schemas.microsoft.com/office/powerpoint/2010/main" val="3034493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3819983" y="1168041"/>
            <a:ext cx="5284667" cy="4003991"/>
            <a:chOff x="3851920" y="1168041"/>
            <a:chExt cx="5284667" cy="4003991"/>
          </a:xfrm>
        </p:grpSpPr>
        <p:pic>
          <p:nvPicPr>
            <p:cNvPr id="9" name="Picture 3" descr="X:\t0_s0_r360_norm_gp.png"/>
            <p:cNvPicPr>
              <a:picLocks noChangeAspect="1" noChangeArrowheads="1"/>
            </p:cNvPicPr>
            <p:nvPr/>
          </p:nvPicPr>
          <p:blipFill rotWithShape="1">
            <a:blip r:embed="rId3">
              <a:extLst>
                <a:ext uri="{28A0092B-C50C-407E-A947-70E740481C1C}">
                  <a14:useLocalDpi xmlns:a14="http://schemas.microsoft.com/office/drawing/2010/main" val="0"/>
                </a:ext>
              </a:extLst>
            </a:blip>
            <a:srcRect l="5902" b="4941"/>
            <a:stretch/>
          </p:blipFill>
          <p:spPr bwMode="auto">
            <a:xfrm>
              <a:off x="3851920" y="1168041"/>
              <a:ext cx="5284667" cy="4003991"/>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5004048" y="1412776"/>
              <a:ext cx="2448272"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p:nvPr>
        </p:nvSpPr>
        <p:spPr>
          <a:xfrm>
            <a:off x="487265" y="7450"/>
            <a:ext cx="8229600" cy="1143000"/>
          </a:xfrm>
        </p:spPr>
        <p:txBody>
          <a:bodyPr/>
          <a:lstStyle/>
          <a:p>
            <a:r>
              <a:rPr kumimoji="1" lang="ja-JP" altLang="en-US" dirty="0"/>
              <a:t>実験結果</a:t>
            </a:r>
          </a:p>
        </p:txBody>
      </p:sp>
      <p:pic>
        <p:nvPicPr>
          <p:cNvPr id="5" name="Picture 3" descr="X:\t0_s0_r360_vect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36" y="1772816"/>
            <a:ext cx="3294436" cy="248736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96856" y="4365104"/>
            <a:ext cx="3134191"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sz="2000" dirty="0">
                <a:solidFill>
                  <a:prstClr val="black"/>
                </a:solidFill>
              </a:rPr>
              <a:t>ある断面における速度分布</a:t>
            </a:r>
          </a:p>
        </p:txBody>
      </p:sp>
      <p:sp>
        <p:nvSpPr>
          <p:cNvPr id="4" name="テキスト ボックス 3"/>
          <p:cNvSpPr txBox="1"/>
          <p:nvPr/>
        </p:nvSpPr>
        <p:spPr>
          <a:xfrm>
            <a:off x="5188135" y="5673442"/>
            <a:ext cx="2956259" cy="707886"/>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sz="2000" dirty="0">
                <a:solidFill>
                  <a:prstClr val="black"/>
                </a:solidFill>
              </a:rPr>
              <a:t>円筒容器の回転軸からの</a:t>
            </a:r>
            <a:endParaRPr lang="en-US" altLang="ja-JP" sz="2000" dirty="0">
              <a:solidFill>
                <a:prstClr val="black"/>
              </a:solidFill>
            </a:endParaRPr>
          </a:p>
          <a:p>
            <a:r>
              <a:rPr lang="ja-JP" altLang="en-US" sz="2000" dirty="0">
                <a:solidFill>
                  <a:prstClr val="black"/>
                </a:solidFill>
              </a:rPr>
              <a:t>距離に対する速さの分布</a:t>
            </a:r>
          </a:p>
        </p:txBody>
      </p:sp>
      <p:sp>
        <p:nvSpPr>
          <p:cNvPr id="6" name="テキスト ボックス 5"/>
          <p:cNvSpPr txBox="1"/>
          <p:nvPr/>
        </p:nvSpPr>
        <p:spPr>
          <a:xfrm>
            <a:off x="360591" y="5703639"/>
            <a:ext cx="4211409" cy="830997"/>
          </a:xfrm>
          <a:prstGeom prst="rect">
            <a:avLst/>
          </a:prstGeom>
          <a:noFill/>
        </p:spPr>
        <p:txBody>
          <a:bodyPr wrap="none" rtlCol="0">
            <a:spAutoFit/>
          </a:bodyPr>
          <a:lstStyle/>
          <a:p>
            <a:r>
              <a:rPr lang="ja-JP" altLang="en-US" sz="2400" dirty="0">
                <a:solidFill>
                  <a:prstClr val="black"/>
                </a:solidFill>
              </a:rPr>
              <a:t>傾向は合っているが，</a:t>
            </a:r>
            <a:endParaRPr lang="en-US" altLang="ja-JP" sz="2400" dirty="0">
              <a:solidFill>
                <a:prstClr val="black"/>
              </a:solidFill>
            </a:endParaRPr>
          </a:p>
          <a:p>
            <a:r>
              <a:rPr lang="ja-JP" altLang="en-US" sz="2400" u="sng" dirty="0">
                <a:solidFill>
                  <a:prstClr val="black"/>
                </a:solidFill>
              </a:rPr>
              <a:t>比較的大きな誤差が見られる．</a:t>
            </a:r>
          </a:p>
        </p:txBody>
      </p:sp>
      <p:sp>
        <p:nvSpPr>
          <p:cNvPr id="7" name="テキスト ボックス 6"/>
          <p:cNvSpPr txBox="1"/>
          <p:nvPr/>
        </p:nvSpPr>
        <p:spPr>
          <a:xfrm>
            <a:off x="4828095" y="1516721"/>
            <a:ext cx="2129109" cy="400110"/>
          </a:xfrm>
          <a:prstGeom prst="rect">
            <a:avLst/>
          </a:prstGeom>
          <a:noFill/>
        </p:spPr>
        <p:txBody>
          <a:bodyPr wrap="none" rtlCol="0">
            <a:spAutoFit/>
          </a:bodyPr>
          <a:lstStyle/>
          <a:p>
            <a:r>
              <a:rPr kumimoji="1" lang="ja-JP" altLang="en-US" sz="2000" dirty="0">
                <a:solidFill>
                  <a:srgbClr val="00B0F0"/>
                </a:solidFill>
              </a:rPr>
              <a:t>・</a:t>
            </a:r>
            <a:r>
              <a:rPr kumimoji="1" lang="ja-JP" altLang="en-US" sz="2000" dirty="0"/>
              <a:t>　　</a:t>
            </a:r>
            <a:r>
              <a:rPr kumimoji="1" lang="en-US" altLang="ja-JP" sz="2000" dirty="0"/>
              <a:t>PC-MR</a:t>
            </a:r>
            <a:r>
              <a:rPr kumimoji="1" lang="ja-JP" altLang="en-US" sz="2000" dirty="0"/>
              <a:t>測定値</a:t>
            </a:r>
          </a:p>
        </p:txBody>
      </p:sp>
      <p:sp>
        <p:nvSpPr>
          <p:cNvPr id="8" name="テキスト ボックス 7"/>
          <p:cNvSpPr txBox="1"/>
          <p:nvPr/>
        </p:nvSpPr>
        <p:spPr>
          <a:xfrm>
            <a:off x="5318254" y="1876762"/>
            <a:ext cx="954107" cy="400110"/>
          </a:xfrm>
          <a:prstGeom prst="rect">
            <a:avLst/>
          </a:prstGeom>
          <a:noFill/>
        </p:spPr>
        <p:txBody>
          <a:bodyPr wrap="none" rtlCol="0">
            <a:spAutoFit/>
          </a:bodyPr>
          <a:lstStyle/>
          <a:p>
            <a:r>
              <a:rPr kumimoji="1" lang="ja-JP" altLang="en-US" sz="2000" dirty="0"/>
              <a:t>理論値</a:t>
            </a:r>
          </a:p>
        </p:txBody>
      </p:sp>
      <p:cxnSp>
        <p:nvCxnSpPr>
          <p:cNvPr id="13" name="直線コネクタ 12"/>
          <p:cNvCxnSpPr/>
          <p:nvPr/>
        </p:nvCxnSpPr>
        <p:spPr>
          <a:xfrm>
            <a:off x="4756087" y="2076817"/>
            <a:ext cx="4700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rot="16200000">
            <a:off x="3034449" y="2969980"/>
            <a:ext cx="1458989" cy="400110"/>
          </a:xfrm>
          <a:prstGeom prst="rect">
            <a:avLst/>
          </a:prstGeom>
          <a:noFill/>
        </p:spPr>
        <p:txBody>
          <a:bodyPr wrap="none" rtlCol="0">
            <a:spAutoFit/>
          </a:bodyPr>
          <a:lstStyle/>
          <a:p>
            <a:r>
              <a:rPr kumimoji="1" lang="ja-JP" altLang="en-US" sz="2000" dirty="0"/>
              <a:t>速さ </a:t>
            </a:r>
            <a:r>
              <a:rPr kumimoji="1" lang="en-US" altLang="ja-JP" sz="2000" dirty="0"/>
              <a:t>(mm/s)</a:t>
            </a:r>
            <a:endParaRPr kumimoji="1" lang="ja-JP" altLang="en-US" sz="2000" dirty="0"/>
          </a:p>
        </p:txBody>
      </p:sp>
      <p:sp>
        <p:nvSpPr>
          <p:cNvPr id="15" name="テキスト ボックス 14"/>
          <p:cNvSpPr txBox="1"/>
          <p:nvPr/>
        </p:nvSpPr>
        <p:spPr>
          <a:xfrm>
            <a:off x="4694144" y="5085184"/>
            <a:ext cx="4094391" cy="400110"/>
          </a:xfrm>
          <a:prstGeom prst="rect">
            <a:avLst/>
          </a:prstGeom>
          <a:noFill/>
        </p:spPr>
        <p:txBody>
          <a:bodyPr wrap="none" rtlCol="0">
            <a:spAutoFit/>
          </a:bodyPr>
          <a:lstStyle/>
          <a:p>
            <a:r>
              <a:rPr lang="ja-JP" altLang="en-US" sz="2000" dirty="0"/>
              <a:t>円筒容器の回転軸からの距離 </a:t>
            </a:r>
            <a:r>
              <a:rPr lang="en-US" altLang="ja-JP" sz="2000" dirty="0"/>
              <a:t>(mm)</a:t>
            </a:r>
            <a:endParaRPr kumimoji="1" lang="ja-JP" altLang="en-US" sz="2000" dirty="0"/>
          </a:p>
        </p:txBody>
      </p:sp>
    </p:spTree>
    <p:extLst>
      <p:ext uri="{BB962C8B-B14F-4D97-AF65-F5344CB8AC3E}">
        <p14:creationId xmlns:p14="http://schemas.microsoft.com/office/powerpoint/2010/main" val="12341582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1.2"/>
  <p:tag name="ISPRING_ULTRA_SCORM_COURSE_ID" val="4290DCE2-C070-422E-89CE-835BEE43D93A"/>
  <p:tag name="ISPRING_CMI5_LAUNCH_METHOD" val="any window"/>
  <p:tag name="ISPRING_SCORM_ENDPOINT" val="&lt;endpoint&gt;&lt;enable&gt;0&lt;/enable&gt;&lt;lrs&gt;http://&lt;/lrs&gt;&lt;auth&gt;0&lt;/auth&gt;&lt;login&gt;&lt;/login&gt;&lt;password&gt;&lt;/password&gt;&lt;key&gt;&lt;/key&gt;&lt;name&gt;&lt;/name&gt;&lt;email&gt;&lt;/email&gt;&lt;/endpoint&gt;&#10;"/>
  <p:tag name="ISPRING_SCORM_RATE_SLIDES" val="1"/>
  <p:tag name="ISPRINGCLOUDFOLDERID" val="1"/>
  <p:tag name="ISPRINGONLINEFOLDERID" val="1"/>
  <p:tag name="ISPRING_OUTPUT_FOLDER" val="[[&quot;0\uFFFD\u0016\uFFFD{EE42B3B6-3D5D-4190-BC94-BBF25F07017C}&quot;,&quot;Z:\\_yuki\\public_html\\slide&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advancedSettings&quot;:{&quot;enableTextAllocation&quot;:&quot;T_TRUE&quot;,&quot;viewingFromLocalDrive&quot;:&quot;T_TRUE&quot;,&quot;contentScale&quot;:75,&quot;contentScaleMode&quot;:&quot;FIT_TO_WINDOW&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QUIZZES" val="0"/>
  <p:tag name="ISPRING_SCORM_PASSING_SCORE" val="100.000000"/>
  <p:tag name="ISPRING_PRESENTATION_TITLE" val="cmd2011-4Dflow"/>
  <p:tag name="ISPRING_FIRST_PUBLISH" val="1"/>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3529</TotalTime>
  <Words>1653</Words>
  <Application>Microsoft Office PowerPoint</Application>
  <PresentationFormat>画面に合わせる (4:3)</PresentationFormat>
  <Paragraphs>294</Paragraphs>
  <Slides>26</Slides>
  <Notes>26</Notes>
  <HiddenSlides>0</HiddenSlides>
  <MMClips>1</MMClips>
  <ScaleCrop>false</ScaleCrop>
  <HeadingPairs>
    <vt:vector size="8" baseType="variant">
      <vt:variant>
        <vt:lpstr>使用されているフォント</vt:lpstr>
      </vt:variant>
      <vt:variant>
        <vt:i4>3</vt:i4>
      </vt:variant>
      <vt:variant>
        <vt:lpstr>テーマ</vt:lpstr>
      </vt:variant>
      <vt:variant>
        <vt:i4>6</vt:i4>
      </vt:variant>
      <vt:variant>
        <vt:lpstr>埋め込まれた OLE サーバー</vt:lpstr>
      </vt:variant>
      <vt:variant>
        <vt:i4>1</vt:i4>
      </vt:variant>
      <vt:variant>
        <vt:lpstr>スライド タイトル</vt:lpstr>
      </vt:variant>
      <vt:variant>
        <vt:i4>26</vt:i4>
      </vt:variant>
    </vt:vector>
  </HeadingPairs>
  <TitlesOfParts>
    <vt:vector size="36" baseType="lpstr">
      <vt:lpstr>ＭＳ Ｐゴシック</vt:lpstr>
      <vt:lpstr>Arial</vt:lpstr>
      <vt:lpstr>Calibri</vt:lpstr>
      <vt:lpstr>Office ​​テーマ</vt:lpstr>
      <vt:lpstr>Office テーマ</vt:lpstr>
      <vt:lpstr>1_Office テーマ</vt:lpstr>
      <vt:lpstr>3_Office テーマ</vt:lpstr>
      <vt:lpstr>4_Office テーマ</vt:lpstr>
      <vt:lpstr>5_Office テーマ</vt:lpstr>
      <vt:lpstr>数式</vt:lpstr>
      <vt:lpstr>Accuracy improvement of  vascular wall shear stress estimation  in the method of PC-MR based CFD</vt:lpstr>
      <vt:lpstr>研究背景</vt:lpstr>
      <vt:lpstr>脳動脈瘤について</vt:lpstr>
      <vt:lpstr>WSSについて</vt:lpstr>
      <vt:lpstr>WSS推定手法</vt:lpstr>
      <vt:lpstr>研究目的</vt:lpstr>
      <vt:lpstr>回転式装置を用いた PC-MR流速測定精度検証実験</vt:lpstr>
      <vt:lpstr>PowerPoint プレゼンテーション</vt:lpstr>
      <vt:lpstr>実験結果</vt:lpstr>
      <vt:lpstr>実験結果</vt:lpstr>
      <vt:lpstr>直円管を用いた PC-MR形状測定精度検証実験</vt:lpstr>
      <vt:lpstr>実験内容</vt:lpstr>
      <vt:lpstr>実験結果（形状）</vt:lpstr>
      <vt:lpstr>実験結果（WSS）</vt:lpstr>
      <vt:lpstr>曲がり円管を例にした  MR-based CFD の 流入境界条件の違いによる WSS誤差評価検証</vt:lpstr>
      <vt:lpstr>検証内容</vt:lpstr>
      <vt:lpstr>検証結果（流量誤差の影響）</vt:lpstr>
      <vt:lpstr>PowerPoint プレゼンテーション</vt:lpstr>
      <vt:lpstr>結言</vt:lpstr>
      <vt:lpstr>PowerPoint プレゼンテーション</vt:lpstr>
      <vt:lpstr>補足資料</vt:lpstr>
      <vt:lpstr>従来のWSS推定手法</vt:lpstr>
      <vt:lpstr>本研究におけるWSS推定手法</vt:lpstr>
      <vt:lpstr>MR based CFDのWSS推定結果</vt:lpstr>
      <vt:lpstr>直円管を用いた PC-MR流速測定精度検証実験</vt:lpstr>
      <vt:lpstr>PowerPoint プレゼンテーション</vt:lpstr>
    </vt:vector>
  </TitlesOfParts>
  <Company>東京工業大学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cmd2011-4Dflow</dc:title>
  <dc:creator/>
  <cp:lastModifiedBy>T20190041572</cp:lastModifiedBy>
  <cp:revision>192</cp:revision>
  <dcterms:created xsi:type="dcterms:W3CDTF">2011-09-13T08:07:34Z</dcterms:created>
  <dcterms:modified xsi:type="dcterms:W3CDTF">2024-04-09T03:27:00Z</dcterms:modified>
</cp:coreProperties>
</file>