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4"/>
  </p:notesMasterIdLst>
  <p:sldIdLst>
    <p:sldId id="469" r:id="rId2"/>
    <p:sldId id="388" r:id="rId3"/>
    <p:sldId id="549" r:id="rId4"/>
    <p:sldId id="551" r:id="rId5"/>
    <p:sldId id="481" r:id="rId6"/>
    <p:sldId id="501" r:id="rId7"/>
    <p:sldId id="555" r:id="rId8"/>
    <p:sldId id="556" r:id="rId9"/>
    <p:sldId id="557" r:id="rId10"/>
    <p:sldId id="558" r:id="rId11"/>
    <p:sldId id="559" r:id="rId12"/>
    <p:sldId id="554" r:id="rId13"/>
    <p:sldId id="598" r:id="rId14"/>
    <p:sldId id="599" r:id="rId15"/>
    <p:sldId id="597" r:id="rId16"/>
    <p:sldId id="594" r:id="rId17"/>
    <p:sldId id="587" r:id="rId18"/>
    <p:sldId id="586" r:id="rId19"/>
    <p:sldId id="588" r:id="rId20"/>
    <p:sldId id="589" r:id="rId21"/>
    <p:sldId id="592" r:id="rId22"/>
    <p:sldId id="591" r:id="rId23"/>
    <p:sldId id="593" r:id="rId24"/>
    <p:sldId id="595" r:id="rId25"/>
    <p:sldId id="403" r:id="rId26"/>
    <p:sldId id="416" r:id="rId27"/>
    <p:sldId id="560" r:id="rId28"/>
    <p:sldId id="561" r:id="rId29"/>
    <p:sldId id="562" r:id="rId30"/>
    <p:sldId id="570" r:id="rId31"/>
    <p:sldId id="571" r:id="rId32"/>
    <p:sldId id="572" r:id="rId33"/>
  </p:sldIdLst>
  <p:sldSz cx="9144000" cy="6858000" type="screen4x3"/>
  <p:notesSz cx="9971088" cy="6823075"/>
  <p:custDataLst>
    <p:tags r:id="rId35"/>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CC"/>
    <a:srgbClr val="6600CC"/>
    <a:srgbClr val="FF9900"/>
    <a:srgbClr val="FFCC00"/>
    <a:srgbClr val="008000"/>
    <a:srgbClr val="FF0000"/>
    <a:srgbClr val="00CC00"/>
    <a:srgbClr val="40404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2" autoAdjust="0"/>
    <p:restoredTop sz="88252" autoAdjust="0"/>
  </p:normalViewPr>
  <p:slideViewPr>
    <p:cSldViewPr>
      <p:cViewPr varScale="1">
        <p:scale>
          <a:sx n="91" d="100"/>
          <a:sy n="91" d="100"/>
        </p:scale>
        <p:origin x="322"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966"/>
    </p:cViewPr>
  </p:sorter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2024/4/9</a:t>
            </a:fld>
            <a:endParaRPr lang="ja-JP" altLang="en-US"/>
          </a:p>
        </p:txBody>
      </p:sp>
      <p:sp>
        <p:nvSpPr>
          <p:cNvPr id="4" name="スライド イメージ プレースホルダ 3"/>
          <p:cNvSpPr>
            <a:spLocks noGrp="1" noRot="1" noChangeAspect="1"/>
          </p:cNvSpPr>
          <p:nvPr>
            <p:ph type="sldImg" idx="2"/>
          </p:nvPr>
        </p:nvSpPr>
        <p:spPr>
          <a:xfrm>
            <a:off x="3279775" y="511175"/>
            <a:ext cx="3411538" cy="2559050"/>
          </a:xfrm>
          <a:prstGeom prst="rect">
            <a:avLst/>
          </a:prstGeom>
          <a:noFill/>
          <a:ln w="12700">
            <a:solidFill>
              <a:prstClr val="black"/>
            </a:solidFill>
          </a:ln>
        </p:spPr>
        <p:txBody>
          <a:bodyPr vert="horz" lIns="92418" tIns="46209" rIns="92418" bIns="46209" rtlCol="0" anchor="ctr"/>
          <a:lstStyle/>
          <a:p>
            <a:pPr lvl="0"/>
            <a:endParaRPr lang="ja-JP" altLang="en-US" noProof="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3581655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2075182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1097341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12</a:t>
            </a:fld>
            <a:endParaRPr lang="ja-JP" altLang="en-US"/>
          </a:p>
        </p:txBody>
      </p:sp>
    </p:spTree>
    <p:extLst>
      <p:ext uri="{BB962C8B-B14F-4D97-AF65-F5344CB8AC3E}">
        <p14:creationId xmlns:p14="http://schemas.microsoft.com/office/powerpoint/2010/main" val="768533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1021348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3990953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73259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3779719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3839555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3496049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263077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1482942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186201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21</a:t>
            </a:fld>
            <a:endParaRPr lang="ja-JP" altLang="en-US"/>
          </a:p>
        </p:txBody>
      </p:sp>
    </p:spTree>
    <p:extLst>
      <p:ext uri="{BB962C8B-B14F-4D97-AF65-F5344CB8AC3E}">
        <p14:creationId xmlns:p14="http://schemas.microsoft.com/office/powerpoint/2010/main" val="16140872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22</a:t>
            </a:fld>
            <a:endParaRPr lang="ja-JP" altLang="en-US"/>
          </a:p>
        </p:txBody>
      </p:sp>
    </p:spTree>
    <p:extLst>
      <p:ext uri="{BB962C8B-B14F-4D97-AF65-F5344CB8AC3E}">
        <p14:creationId xmlns:p14="http://schemas.microsoft.com/office/powerpoint/2010/main" val="1126601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23</a:t>
            </a:fld>
            <a:endParaRPr lang="ja-JP" altLang="en-US"/>
          </a:p>
        </p:txBody>
      </p:sp>
    </p:spTree>
    <p:extLst>
      <p:ext uri="{BB962C8B-B14F-4D97-AF65-F5344CB8AC3E}">
        <p14:creationId xmlns:p14="http://schemas.microsoft.com/office/powerpoint/2010/main" val="39082203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862955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2991689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1803812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808762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1667842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3298142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a:t>
            </a:fld>
            <a:endParaRPr lang="ja-JP" altLang="en-US"/>
          </a:p>
        </p:txBody>
      </p:sp>
    </p:spTree>
    <p:extLst>
      <p:ext uri="{BB962C8B-B14F-4D97-AF65-F5344CB8AC3E}">
        <p14:creationId xmlns:p14="http://schemas.microsoft.com/office/powerpoint/2010/main" val="649294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243993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31</a:t>
            </a:fld>
            <a:endParaRPr lang="ja-JP" altLang="en-US"/>
          </a:p>
        </p:txBody>
      </p:sp>
    </p:spTree>
    <p:extLst>
      <p:ext uri="{BB962C8B-B14F-4D97-AF65-F5344CB8AC3E}">
        <p14:creationId xmlns:p14="http://schemas.microsoft.com/office/powerpoint/2010/main" val="21619496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32</a:t>
            </a:fld>
            <a:endParaRPr lang="ja-JP" altLang="en-US"/>
          </a:p>
        </p:txBody>
      </p:sp>
    </p:spTree>
    <p:extLst>
      <p:ext uri="{BB962C8B-B14F-4D97-AF65-F5344CB8AC3E}">
        <p14:creationId xmlns:p14="http://schemas.microsoft.com/office/powerpoint/2010/main" val="40429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368795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5</a:t>
            </a:fld>
            <a:endParaRPr lang="ja-JP" altLang="en-US"/>
          </a:p>
        </p:txBody>
      </p:sp>
    </p:spTree>
    <p:extLst>
      <p:ext uri="{BB962C8B-B14F-4D97-AF65-F5344CB8AC3E}">
        <p14:creationId xmlns:p14="http://schemas.microsoft.com/office/powerpoint/2010/main" val="3856451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605129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2951416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559076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3888382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50425"/>
            <a:ext cx="7772400" cy="1470025"/>
          </a:xfrm>
        </p:spPr>
        <p:txBody>
          <a:bodyPr/>
          <a:lstStyle>
            <a:lvl1pPr>
              <a:defRPr lang="ja-JP" altLang="en-US" dirty="0"/>
            </a:lvl1pPr>
          </a:lstStyle>
          <a:p>
            <a:r>
              <a:rPr lang="ja-JP" altLang="en-US" dirty="0"/>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5"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36513"/>
            <a:ext cx="9144000" cy="620712"/>
          </a:xfrm>
        </p:spPr>
        <p:txBody>
          <a:bodyPr>
            <a:normAutofit/>
          </a:bodyPr>
          <a:lstStyle>
            <a:lvl1pPr algn="ctr">
              <a:defRPr sz="4000"/>
            </a:lvl1pPr>
          </a:lstStyle>
          <a:p>
            <a:r>
              <a:rPr lang="ja-JP" altLang="en-US" dirty="0"/>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スライド番号プレースホルダー 4"/>
          <p:cNvSpPr>
            <a:spLocks noGrp="1"/>
          </p:cNvSpPr>
          <p:nvPr>
            <p:ph type="sldNum" sz="quarter" idx="4"/>
          </p:nvPr>
        </p:nvSpPr>
        <p:spPr>
          <a:xfrm>
            <a:off x="4037625" y="6626416"/>
            <a:ext cx="1054894" cy="196968"/>
          </a:xfrm>
          <a:prstGeom prst="rect">
            <a:avLst/>
          </a:prstGeom>
          <a:noFill/>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4" name="スライド番号プレースホルダー 4"/>
          <p:cNvSpPr>
            <a:spLocks noGrp="1"/>
          </p:cNvSpPr>
          <p:nvPr>
            <p:ph type="sldNum" sz="quarter" idx="4"/>
          </p:nvPr>
        </p:nvSpPr>
        <p:spPr>
          <a:xfrm>
            <a:off x="4037625"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36513"/>
            <a:ext cx="9144000" cy="620712"/>
          </a:xfrm>
          <a:prstGeom prst="rect">
            <a:avLst/>
          </a:prstGeom>
          <a:noFill/>
          <a:ln w="9525">
            <a:noFill/>
            <a:miter lim="800000"/>
            <a:headEnd/>
            <a:tailEnd/>
          </a:ln>
          <a:effectLst>
            <a:outerShdw dist="35921" dir="2700000" algn="ctr" rotWithShape="0">
              <a:schemeClr val="accent1"/>
            </a:outerShdw>
          </a:effectLst>
        </p:spPr>
        <p:txBody>
          <a:bodyPr vert="horz" wrap="square" lIns="0" tIns="0" rIns="0" bIns="0" numCol="1" anchor="t" anchorCtr="0" compatLnSpc="1">
            <a:prstTxWarp prst="textNoShape">
              <a:avLst/>
            </a:prstTxWarp>
            <a:norm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250824" y="623887"/>
            <a:ext cx="8641655"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3086" name="Rectangle 14"/>
          <p:cNvSpPr>
            <a:spLocks noChangeArrowheads="1"/>
          </p:cNvSpPr>
          <p:nvPr userDrawn="1"/>
        </p:nvSpPr>
        <p:spPr bwMode="auto">
          <a:xfrm flipV="1">
            <a:off x="0" y="574675"/>
            <a:ext cx="9144000" cy="71438"/>
          </a:xfrm>
          <a:prstGeom prst="rect">
            <a:avLst/>
          </a:prstGeom>
          <a:gradFill rotWithShape="0">
            <a:gsLst>
              <a:gs pos="0">
                <a:srgbClr val="FFFFFF"/>
              </a:gs>
              <a:gs pos="100000">
                <a:srgbClr val="404040"/>
              </a:gs>
            </a:gsLst>
            <a:lin ang="13500000" scaled="1"/>
          </a:gradFill>
          <a:ln w="9525">
            <a:noFill/>
            <a:round/>
            <a:headEnd/>
            <a:tailEnd/>
          </a:ln>
        </p:spPr>
        <p:txBody>
          <a:bodyPr rot="10800000" wrap="none" anchor="ctr"/>
          <a:lstStyle/>
          <a:p>
            <a:pPr>
              <a:defRPr/>
            </a:pPr>
            <a:endParaRPr lang="ja-JP" altLang="en-US"/>
          </a:p>
        </p:txBody>
      </p:sp>
      <p:grpSp>
        <p:nvGrpSpPr>
          <p:cNvPr id="6" name="グループ化 5"/>
          <p:cNvGrpSpPr/>
          <p:nvPr userDrawn="1"/>
        </p:nvGrpSpPr>
        <p:grpSpPr>
          <a:xfrm>
            <a:off x="0" y="6397625"/>
            <a:ext cx="9144000" cy="460375"/>
            <a:chOff x="0" y="6397625"/>
            <a:chExt cx="9144000" cy="460375"/>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anchor="ctr"/>
            <a:lstStyle/>
            <a:p>
              <a:pPr>
                <a:defRPr/>
              </a:pPr>
              <a:endParaRPr lang="ja-JP" altLang="en-US"/>
            </a:p>
          </p:txBody>
        </p:sp>
        <p:sp>
          <p:nvSpPr>
            <p:cNvPr id="3081" name="Text Box 9"/>
            <p:cNvSpPr txBox="1">
              <a:spLocks noChangeArrowheads="1"/>
            </p:cNvSpPr>
            <p:nvPr userDrawn="1"/>
          </p:nvSpPr>
          <p:spPr bwMode="auto">
            <a:xfrm>
              <a:off x="3887285" y="6446838"/>
              <a:ext cx="1417056" cy="171714"/>
            </a:xfrm>
            <a:prstGeom prst="rect">
              <a:avLst/>
            </a:prstGeom>
            <a:noFill/>
            <a:ln w="9525">
              <a:noFill/>
              <a:round/>
              <a:headEnd/>
              <a:tailEnd/>
            </a:ln>
            <a:effectLst/>
          </p:spPr>
          <p:txBody>
            <a:bodyPr wrap="none" lIns="0" tIns="0" rIns="0" bIns="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200" dirty="0">
                  <a:solidFill>
                    <a:schemeClr val="bg1"/>
                  </a:solidFill>
                </a:rPr>
                <a:t>計算力学講演会</a:t>
              </a:r>
              <a:r>
                <a:rPr kumimoji="0" lang="en-GB" altLang="ja-JP" sz="1200" dirty="0">
                  <a:solidFill>
                    <a:schemeClr val="bg1"/>
                  </a:solidFill>
                </a:rPr>
                <a:t>2013</a:t>
              </a:r>
            </a:p>
          </p:txBody>
        </p:sp>
        <p:pic>
          <p:nvPicPr>
            <p:cNvPr id="2057" name="Picture 15" descr="ロゴのみ"/>
            <p:cNvPicPr>
              <a:picLocks noChangeArrowheads="1"/>
            </p:cNvPicPr>
            <p:nvPr userDrawn="1"/>
          </p:nvPicPr>
          <p:blipFill>
            <a:blip r:embed="rId5" cstate="print">
              <a:extLst>
                <a:ext uri="{28A0092B-C50C-407E-A947-70E740481C1C}">
                  <a14:useLocalDpi xmlns:a14="http://schemas.microsoft.com/office/drawing/2010/main" val="0"/>
                </a:ext>
              </a:extLst>
            </a:blip>
            <a:srcRect t="20924" b="20924"/>
            <a:stretch>
              <a:fillRect/>
            </a:stretch>
          </p:blipFill>
          <p:spPr bwMode="auto">
            <a:xfrm>
              <a:off x="7200900"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7" descr="logo"/>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50825" y="6453188"/>
              <a:ext cx="168116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スライド番号プレースホルダー 4"/>
          <p:cNvSpPr>
            <a:spLocks noGrp="1"/>
          </p:cNvSpPr>
          <p:nvPr userDrawn="1">
            <p:ph type="sldNum" sz="quarter" idx="4"/>
          </p:nvPr>
        </p:nvSpPr>
        <p:spPr>
          <a:xfrm>
            <a:off x="4031940" y="6626416"/>
            <a:ext cx="1054894" cy="196968"/>
          </a:xfrm>
          <a:prstGeom prst="rect">
            <a:avLst/>
          </a:prstGeom>
        </p:spPr>
        <p:txBody>
          <a:bodyPr vert="horz" lIns="91440" tIns="45720" rIns="91440" bIns="45720" rtlCol="0" anchor="ctr"/>
          <a:lstStyle>
            <a:lvl1pPr algn="ctr">
              <a:defRPr sz="1200">
                <a:solidFill>
                  <a:schemeClr val="bg1"/>
                </a:solidFill>
              </a:defRPr>
            </a:lvl1pPr>
          </a:lstStyle>
          <a:p>
            <a:r>
              <a:rPr lang="en-US" altLang="ja-JP" dirty="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Lst>
  <p:hf hdr="0" ftr="0" dt="0"/>
  <p:txStyles>
    <p:titleStyle>
      <a:lvl1pPr algn="ctr" rtl="0" eaLnBrk="0" fontAlgn="base" hangingPunct="0">
        <a:spcBef>
          <a:spcPct val="0"/>
        </a:spcBef>
        <a:spcAft>
          <a:spcPct val="0"/>
        </a:spcAft>
        <a:defRPr kumimoji="1" sz="4000" b="1">
          <a:solidFill>
            <a:schemeClr val="accent2"/>
          </a:solidFill>
          <a:latin typeface="Arial" charset="0"/>
          <a:ea typeface="+mj-ea"/>
          <a:cs typeface="+mj-cs"/>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1" fontAlgn="base" hangingPunct="1">
        <a:spcBef>
          <a:spcPct val="20000"/>
        </a:spcBef>
        <a:spcAft>
          <a:spcPct val="0"/>
        </a:spcAft>
        <a:buClr>
          <a:srgbClr val="000000"/>
        </a:buClr>
        <a:buFont typeface="Wingdings" pitchFamily="2" charset="2"/>
        <a:buChar char="n"/>
        <a:defRPr kumimoji="1" sz="3200">
          <a:solidFill>
            <a:schemeClr val="tx1"/>
          </a:solidFill>
          <a:latin typeface="Arial" charset="0"/>
          <a:ea typeface="+mn-ea"/>
          <a:cs typeface="+mn-cs"/>
        </a:defRPr>
      </a:lvl1pPr>
      <a:lvl2pPr marL="742950" indent="-285750" algn="l" rtl="0" eaLnBrk="1" fontAlgn="base" hangingPunct="1">
        <a:spcBef>
          <a:spcPct val="20000"/>
        </a:spcBef>
        <a:spcAft>
          <a:spcPct val="0"/>
        </a:spcAft>
        <a:buClr>
          <a:srgbClr val="000000"/>
        </a:buClr>
        <a:buFont typeface="Wingdings" pitchFamily="2" charset="2"/>
        <a:buChar char="l"/>
        <a:defRPr kumimoji="1" sz="2800">
          <a:solidFill>
            <a:schemeClr val="tx1"/>
          </a:solidFill>
          <a:latin typeface="Arial" charset="0"/>
          <a:ea typeface="+mn-ea"/>
        </a:defRPr>
      </a:lvl2pPr>
      <a:lvl3pPr marL="1143000" indent="-228600" algn="l" rtl="0" eaLnBrk="1" fontAlgn="base" hangingPunct="1">
        <a:spcBef>
          <a:spcPct val="20000"/>
        </a:spcBef>
        <a:spcAft>
          <a:spcPct val="0"/>
        </a:spcAft>
        <a:buClr>
          <a:srgbClr val="000000"/>
        </a:buClr>
        <a:buSzPct val="80000"/>
        <a:buFont typeface="Wingdings" pitchFamily="2" charset="2"/>
        <a:buChar char="u"/>
        <a:defRPr kumimoji="1" sz="2400">
          <a:solidFill>
            <a:schemeClr val="tx1"/>
          </a:solidFill>
          <a:latin typeface="Arial" charset="0"/>
          <a:ea typeface="+mn-ea"/>
        </a:defRPr>
      </a:lvl3pPr>
      <a:lvl4pPr marL="1600200" indent="-228600" algn="l" rtl="0" eaLnBrk="1" fontAlgn="base" hangingPunct="1">
        <a:spcBef>
          <a:spcPct val="20000"/>
        </a:spcBef>
        <a:spcAft>
          <a:spcPct val="0"/>
        </a:spcAft>
        <a:buClr>
          <a:srgbClr val="000000"/>
        </a:buClr>
        <a:buFont typeface="Wingdings" pitchFamily="2" charset="2"/>
        <a:buChar char="p"/>
        <a:defRPr kumimoji="1" sz="2000">
          <a:solidFill>
            <a:schemeClr val="tx1"/>
          </a:solidFill>
          <a:latin typeface="Arial" charset="0"/>
          <a:ea typeface="+mn-ea"/>
        </a:defRPr>
      </a:lvl4pPr>
      <a:lvl5pPr marL="2057400" indent="-228600" algn="l" rtl="0" eaLnBrk="1" fontAlgn="base" hangingPunct="1">
        <a:spcBef>
          <a:spcPct val="20000"/>
        </a:spcBef>
        <a:spcAft>
          <a:spcPct val="0"/>
        </a:spcAft>
        <a:buClr>
          <a:srgbClr val="000000"/>
        </a:buClr>
        <a:buChar char="»"/>
        <a:defRPr kumimoji="1" sz="2000">
          <a:solidFill>
            <a:schemeClr val="tx1"/>
          </a:solidFill>
          <a:latin typeface="Arial" charset="0"/>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FEM.av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0.png"/><Relationship Id="rId5" Type="http://schemas.openxmlformats.org/officeDocument/2006/relationships/image" Target="../media/image20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ctrTitle"/>
          </p:nvPr>
        </p:nvSpPr>
        <p:spPr>
          <a:xfrm>
            <a:off x="685800" y="1736812"/>
            <a:ext cx="7772400" cy="1836204"/>
          </a:xfrm>
          <a:effectLst/>
        </p:spPr>
        <p:txBody>
          <a:bodyPr>
            <a:noAutofit/>
          </a:bodyPr>
          <a:lstStyle/>
          <a:p>
            <a:r>
              <a:rPr lang="ja-JP" altLang="en-US" sz="3200" dirty="0">
                <a:solidFill>
                  <a:srgbClr val="0000CC"/>
                </a:solidFill>
                <a:effectLst>
                  <a:outerShdw blurRad="38100" dist="38100" dir="2700000" algn="tl">
                    <a:srgbClr val="000000">
                      <a:alpha val="43137"/>
                    </a:srgbClr>
                  </a:outerShdw>
                </a:effectLst>
              </a:rPr>
              <a:t>幾何学非線形および材料非線形を含む</a:t>
            </a:r>
            <a:br>
              <a:rPr lang="en-US" altLang="ja-JP" sz="3200" dirty="0">
                <a:solidFill>
                  <a:srgbClr val="0000CC"/>
                </a:solidFill>
                <a:effectLst>
                  <a:outerShdw blurRad="38100" dist="38100" dir="2700000" algn="tl">
                    <a:srgbClr val="000000">
                      <a:alpha val="43137"/>
                    </a:srgbClr>
                  </a:outerShdw>
                </a:effectLst>
              </a:rPr>
            </a:br>
            <a:r>
              <a:rPr lang="ja-JP" altLang="en-US" sz="3200" dirty="0">
                <a:solidFill>
                  <a:srgbClr val="0000CC"/>
                </a:solidFill>
                <a:effectLst>
                  <a:outerShdw blurRad="38100" dist="38100" dir="2700000" algn="tl">
                    <a:srgbClr val="000000">
                      <a:alpha val="43137"/>
                    </a:srgbClr>
                  </a:outerShdw>
                </a:effectLst>
              </a:rPr>
              <a:t>メッシュリゾーニング解析に対する</a:t>
            </a:r>
            <a:br>
              <a:rPr lang="en-US" altLang="ja-JP" sz="3200" dirty="0">
                <a:solidFill>
                  <a:srgbClr val="0000CC"/>
                </a:solidFill>
                <a:effectLst>
                  <a:outerShdw blurRad="38100" dist="38100" dir="2700000" algn="tl">
                    <a:srgbClr val="000000">
                      <a:alpha val="43137"/>
                    </a:srgbClr>
                  </a:outerShdw>
                </a:effectLst>
              </a:rPr>
            </a:br>
            <a:r>
              <a:rPr lang="ja-JP" altLang="en-US" sz="3200" dirty="0">
                <a:solidFill>
                  <a:srgbClr val="FF00FF"/>
                </a:solidFill>
                <a:effectLst>
                  <a:outerShdw blurRad="38100" dist="38100" dir="2700000" algn="tl">
                    <a:srgbClr val="000000">
                      <a:alpha val="43137"/>
                    </a:srgbClr>
                  </a:outerShdw>
                </a:effectLst>
              </a:rPr>
              <a:t>平滑化有限要素法</a:t>
            </a:r>
            <a:r>
              <a:rPr lang="ja-JP" altLang="en-US" sz="3200" dirty="0">
                <a:solidFill>
                  <a:srgbClr val="0000CC"/>
                </a:solidFill>
                <a:effectLst>
                  <a:outerShdw blurRad="38100" dist="38100" dir="2700000" algn="tl">
                    <a:srgbClr val="000000">
                      <a:alpha val="43137"/>
                    </a:srgbClr>
                  </a:outerShdw>
                </a:effectLst>
              </a:rPr>
              <a:t>の定式化</a:t>
            </a:r>
            <a:br>
              <a:rPr lang="en-US" altLang="ja-JP" sz="3200" dirty="0">
                <a:solidFill>
                  <a:srgbClr val="0000CC"/>
                </a:solidFill>
                <a:effectLst>
                  <a:outerShdw blurRad="38100" dist="38100" dir="2700000" algn="tl">
                    <a:srgbClr val="000000">
                      <a:alpha val="43137"/>
                    </a:srgbClr>
                  </a:outerShdw>
                </a:effectLst>
              </a:rPr>
            </a:br>
            <a:endParaRPr kumimoji="1" lang="ja-JP" altLang="en-US" sz="3200" dirty="0">
              <a:solidFill>
                <a:srgbClr val="0000CC"/>
              </a:solidFill>
              <a:effectLst>
                <a:outerShdw blurRad="38100" dist="38100" dir="2700000" algn="tl">
                  <a:srgbClr val="000000">
                    <a:alpha val="43137"/>
                  </a:srgbClr>
                </a:outerShdw>
              </a:effectLst>
            </a:endParaRPr>
          </a:p>
        </p:txBody>
      </p:sp>
      <p:sp>
        <p:nvSpPr>
          <p:cNvPr id="6" name="サブタイトル 5"/>
          <p:cNvSpPr>
            <a:spLocks noGrp="1"/>
          </p:cNvSpPr>
          <p:nvPr>
            <p:ph type="subTitle" idx="1"/>
          </p:nvPr>
        </p:nvSpPr>
        <p:spPr>
          <a:xfrm>
            <a:off x="1371600" y="4149080"/>
            <a:ext cx="6400800" cy="1129680"/>
          </a:xfrm>
        </p:spPr>
        <p:txBody>
          <a:bodyPr/>
          <a:lstStyle/>
          <a:p>
            <a:r>
              <a:rPr lang="zh-TW" altLang="en-US" b="1" u="sng" dirty="0"/>
              <a:t>大西　有希</a:t>
            </a:r>
            <a:r>
              <a:rPr lang="zh-TW" altLang="en-US" dirty="0"/>
              <a:t>， 天谷　賢治</a:t>
            </a:r>
          </a:p>
          <a:p>
            <a:r>
              <a:rPr lang="zh-TW" altLang="en-US" dirty="0"/>
              <a:t>東京工業大学</a:t>
            </a: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spTree>
    <p:extLst>
      <p:ext uri="{BB962C8B-B14F-4D97-AF65-F5344CB8AC3E}">
        <p14:creationId xmlns:p14="http://schemas.microsoft.com/office/powerpoint/2010/main" val="1259588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オリジナル版 </a:t>
            </a:r>
            <a:r>
              <a:rPr kumimoji="1" lang="en-US" altLang="ja-JP" dirty="0"/>
              <a:t>Selective ES/NS-FEM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en-US" altLang="ja-JP" sz="2400" dirty="0"/>
                  <a:t>Lame</a:t>
                </a:r>
                <a:r>
                  <a:rPr lang="ja-JP" altLang="en-US" sz="2400" dirty="0"/>
                  <a:t>定数 </a:t>
                </a:r>
                <a14:m>
                  <m:oMath xmlns:m="http://schemas.openxmlformats.org/officeDocument/2006/math">
                    <m:r>
                      <a:rPr lang="en-US" altLang="ja-JP" sz="2400" i="1">
                        <a:latin typeface="Cambria Math"/>
                      </a:rPr>
                      <m:t>𝜇</m:t>
                    </m:r>
                    <m:r>
                      <a:rPr lang="en-US" altLang="ja-JP" sz="2400" b="0" i="1" smtClean="0">
                        <a:latin typeface="Cambria Math"/>
                      </a:rPr>
                      <m:t> </m:t>
                    </m:r>
                  </m:oMath>
                </a14:m>
                <a:r>
                  <a:rPr lang="ja-JP" altLang="en-US" sz="2400" dirty="0"/>
                  <a:t>と </a:t>
                </a:r>
                <a14:m>
                  <m:oMath xmlns:m="http://schemas.openxmlformats.org/officeDocument/2006/math">
                    <m:r>
                      <a:rPr lang="en-US" altLang="ja-JP" sz="2400" i="1">
                        <a:latin typeface="Cambria Math"/>
                      </a:rPr>
                      <m:t>𝜆</m:t>
                    </m:r>
                  </m:oMath>
                </a14:m>
                <a:r>
                  <a:rPr lang="ja-JP" altLang="en-US" sz="2400" dirty="0">
                    <a:solidFill>
                      <a:srgbClr val="0000CC"/>
                    </a:solidFill>
                  </a:rPr>
                  <a:t> </a:t>
                </a:r>
                <a:r>
                  <a:rPr lang="ja-JP" altLang="en-US" sz="2400" dirty="0"/>
                  <a:t>に従い，応力を</a:t>
                </a:r>
                <a:r>
                  <a:rPr lang="ja-JP" altLang="en-US" sz="2400" dirty="0">
                    <a:solidFill>
                      <a:srgbClr val="0000CC"/>
                    </a:solidFill>
                  </a:rPr>
                  <a:t> </a:t>
                </a:r>
                <a:r>
                  <a:rPr lang="en-US" altLang="ja-JP" sz="2400" dirty="0">
                    <a:solidFill>
                      <a:srgbClr val="FF0000"/>
                    </a:solidFill>
                  </a:rPr>
                  <a:t>"</a:t>
                </a:r>
                <a14:m>
                  <m:oMath xmlns:m="http://schemas.openxmlformats.org/officeDocument/2006/math">
                    <m:r>
                      <a:rPr lang="en-US" altLang="ja-JP" sz="2400" i="1">
                        <a:solidFill>
                          <a:srgbClr val="FF0000"/>
                        </a:solidFill>
                        <a:latin typeface="Cambria Math"/>
                      </a:rPr>
                      <m:t>𝜇</m:t>
                    </m:r>
                  </m:oMath>
                </a14:m>
                <a:r>
                  <a:rPr lang="ja-JP" altLang="en-US" sz="2400" dirty="0">
                    <a:solidFill>
                      <a:srgbClr val="FF0000"/>
                    </a:solidFill>
                  </a:rPr>
                  <a:t> </a:t>
                </a:r>
                <a:r>
                  <a:rPr lang="en-US" altLang="ja-JP" sz="2400" dirty="0">
                    <a:solidFill>
                      <a:srgbClr val="FF0000"/>
                    </a:solidFill>
                  </a:rPr>
                  <a:t>part" </a:t>
                </a:r>
                <a:r>
                  <a:rPr lang="ja-JP" altLang="en-US" sz="2400" dirty="0">
                    <a:solidFill>
                      <a:srgbClr val="FF0000"/>
                    </a:solidFill>
                  </a:rPr>
                  <a:t>と </a:t>
                </a:r>
                <a:r>
                  <a:rPr lang="en-US" altLang="ja-JP" sz="2400" dirty="0">
                    <a:solidFill>
                      <a:srgbClr val="0000CC"/>
                    </a:solidFill>
                  </a:rPr>
                  <a:t>"</a:t>
                </a:r>
                <a14:m>
                  <m:oMath xmlns:m="http://schemas.openxmlformats.org/officeDocument/2006/math">
                    <m:r>
                      <a:rPr lang="en-US" altLang="ja-JP" sz="2400" i="1">
                        <a:solidFill>
                          <a:srgbClr val="0000CC"/>
                        </a:solidFill>
                        <a:latin typeface="Cambria Math"/>
                      </a:rPr>
                      <m:t>𝜆</m:t>
                    </m:r>
                  </m:oMath>
                </a14:m>
                <a:r>
                  <a:rPr lang="ja-JP" altLang="en-US" sz="2400" dirty="0">
                    <a:solidFill>
                      <a:srgbClr val="0000CC"/>
                    </a:solidFill>
                  </a:rPr>
                  <a:t> </a:t>
                </a:r>
                <a:r>
                  <a:rPr lang="en-US" altLang="ja-JP" sz="2400" dirty="0">
                    <a:solidFill>
                      <a:srgbClr val="0000CC"/>
                    </a:solidFill>
                  </a:rPr>
                  <a:t>part</a:t>
                </a:r>
                <a:r>
                  <a:rPr lang="en-US" altLang="ja-JP" sz="2400" dirty="0">
                    <a:solidFill>
                      <a:schemeClr val="tx1"/>
                    </a:solidFill>
                  </a:rPr>
                  <a:t>" </a:t>
                </a:r>
                <a:r>
                  <a:rPr lang="ja-JP" altLang="en-US" sz="2400" dirty="0">
                    <a:solidFill>
                      <a:schemeClr val="tx1"/>
                    </a:solidFill>
                  </a:rPr>
                  <a:t>に分解，</a:t>
                </a:r>
                <a:endParaRPr lang="en-US" altLang="ja-JP" sz="2400" dirty="0">
                  <a:solidFill>
                    <a:schemeClr val="tx1"/>
                  </a:solidFill>
                </a:endParaRPr>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FF0000"/>
                    </a:solidFill>
                  </a:rPr>
                  <a:t>エッジ</a:t>
                </a:r>
                <a:r>
                  <a:rPr lang="ja-JP" altLang="en-US" sz="2400" dirty="0"/>
                  <a:t>と</a:t>
                </a:r>
                <a:r>
                  <a:rPr lang="ja-JP" altLang="en-US" sz="2400" dirty="0">
                    <a:solidFill>
                      <a:srgbClr val="0000CC"/>
                    </a:solidFill>
                  </a:rPr>
                  <a:t>ノード</a:t>
                </a:r>
                <a:r>
                  <a:rPr lang="ja-JP" altLang="en-US" sz="2400" dirty="0"/>
                  <a:t>の両方でそれぞれ計算して</a:t>
                </a:r>
                <a:r>
                  <a:rPr lang="ja-JP" altLang="en-US" sz="2400" dirty="0">
                    <a:solidFill>
                      <a:srgbClr val="FF00FF"/>
                    </a:solidFill>
                  </a:rPr>
                  <a:t>合算</a:t>
                </a:r>
                <a:r>
                  <a:rPr lang="ja-JP" altLang="en-US" sz="2400" dirty="0"/>
                  <a:t>．</a:t>
                </a:r>
                <a:endParaRPr lang="en-US" altLang="ja-JP" sz="2400" dirty="0">
                  <a:solidFill>
                    <a:srgbClr val="0000CC"/>
                  </a:solidFill>
                </a:endParaRPr>
              </a:p>
              <a:p>
                <a:pPr marL="0" indent="0" algn="ctr">
                  <a:buNone/>
                </a:pPr>
                <a:r>
                  <a:rPr lang="ja-JP" altLang="en-US" sz="2400" dirty="0">
                    <a:effectLst>
                      <a:outerShdw blurRad="38100" dist="38100" dir="2700000" algn="tl">
                        <a:srgbClr val="000000">
                          <a:alpha val="43137"/>
                        </a:srgbClr>
                      </a:outerShdw>
                    </a:effectLst>
                  </a:rPr>
                  <a:t>高精度</a:t>
                </a:r>
                <a:r>
                  <a:rPr lang="ja-JP" altLang="en-US" sz="2400" dirty="0"/>
                  <a:t>で</a:t>
                </a:r>
                <a:r>
                  <a:rPr lang="ja-JP" altLang="en-US" sz="2400" b="1" dirty="0">
                    <a:effectLst>
                      <a:outerShdw blurRad="38100" dist="38100" dir="2700000" algn="tl">
                        <a:srgbClr val="000000">
                          <a:alpha val="43137"/>
                        </a:srgbClr>
                      </a:outerShdw>
                    </a:effectLst>
                  </a:rPr>
                  <a:t>せん断・体積</a:t>
                </a:r>
                <a:r>
                  <a:rPr lang="ja-JP" altLang="en-US" sz="2400" dirty="0">
                    <a:effectLst>
                      <a:outerShdw blurRad="38100" dist="38100" dir="2700000" algn="tl">
                        <a:srgbClr val="000000">
                          <a:alpha val="43137"/>
                        </a:srgbClr>
                      </a:outerShdw>
                    </a:effectLst>
                  </a:rPr>
                  <a:t>ロッキングも回避</a:t>
                </a:r>
                <a:r>
                  <a:rPr lang="ja-JP" altLang="en-US" sz="2400" dirty="0"/>
                  <a:t>できるが，</a:t>
                </a:r>
                <a:br>
                  <a:rPr lang="en-US" altLang="ja-JP" sz="2400" dirty="0"/>
                </a:br>
                <a:r>
                  <a:rPr lang="en-US" altLang="ja-JP" sz="2400" b="1" u="sng" dirty="0"/>
                  <a:t>Lame</a:t>
                </a:r>
                <a:r>
                  <a:rPr lang="ja-JP" altLang="en-US" sz="2400" b="1" u="sng" dirty="0"/>
                  <a:t>定数で陽に表される弾性材料モデルしか扱えない</a:t>
                </a:r>
                <a:endParaRPr kumimoji="1" lang="ja-JP" altLang="en-US" sz="2400" b="1" u="sng"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197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588" y="2232901"/>
            <a:ext cx="7396881" cy="4153066"/>
          </a:xfrm>
          <a:prstGeom prst="rect">
            <a:avLst/>
          </a:prstGeom>
        </p:spPr>
      </p:pic>
      <p:sp>
        <p:nvSpPr>
          <p:cNvPr id="7" name="テキスト ボックス 6"/>
          <p:cNvSpPr txBox="1"/>
          <p:nvPr/>
        </p:nvSpPr>
        <p:spPr>
          <a:xfrm>
            <a:off x="7596085" y="4194954"/>
            <a:ext cx="1547218" cy="1754326"/>
          </a:xfrm>
          <a:prstGeom prst="rect">
            <a:avLst/>
          </a:prstGeom>
          <a:noFill/>
        </p:spPr>
        <p:txBody>
          <a:bodyPr wrap="none" rtlCol="0">
            <a:spAutoFit/>
          </a:bodyPr>
          <a:lstStyle/>
          <a:p>
            <a:pPr algn="ctr"/>
            <a:r>
              <a:rPr kumimoji="1" lang="ja-JP" altLang="en-US" dirty="0"/>
              <a:t>「エッジ」を</a:t>
            </a:r>
            <a:endParaRPr kumimoji="1" lang="en-US" altLang="ja-JP" dirty="0"/>
          </a:p>
          <a:p>
            <a:pPr algn="ctr"/>
            <a:r>
              <a:rPr kumimoji="1" lang="ja-JP" altLang="en-US" dirty="0"/>
              <a:t>「フェイス」と</a:t>
            </a:r>
            <a:endParaRPr kumimoji="1" lang="en-US" altLang="ja-JP" dirty="0"/>
          </a:p>
          <a:p>
            <a:pPr algn="ctr"/>
            <a:r>
              <a:rPr kumimoji="1" lang="ja-JP" altLang="en-US" dirty="0"/>
              <a:t>読み替えれば</a:t>
            </a:r>
            <a:endParaRPr kumimoji="1" lang="en-US" altLang="ja-JP" dirty="0"/>
          </a:p>
          <a:p>
            <a:pPr algn="ctr"/>
            <a:r>
              <a:rPr lang="en-US" altLang="ja-JP" dirty="0">
                <a:solidFill>
                  <a:srgbClr val="FF00FF"/>
                </a:solidFill>
              </a:rPr>
              <a:t>selective</a:t>
            </a:r>
          </a:p>
          <a:p>
            <a:pPr algn="ctr"/>
            <a:r>
              <a:rPr lang="en-US" altLang="ja-JP" dirty="0">
                <a:solidFill>
                  <a:srgbClr val="FF00FF"/>
                </a:solidFill>
              </a:rPr>
              <a:t>FS/NS-FEM</a:t>
            </a:r>
          </a:p>
          <a:p>
            <a:pPr algn="ctr"/>
            <a:r>
              <a:rPr lang="en-US" altLang="ja-JP" dirty="0"/>
              <a:t> for 3D</a:t>
            </a:r>
            <a:endParaRPr kumimoji="1" lang="ja-JP" altLang="en-US" dirty="0"/>
          </a:p>
        </p:txBody>
      </p:sp>
    </p:spTree>
    <p:extLst>
      <p:ext uri="{BB962C8B-B14F-4D97-AF65-F5344CB8AC3E}">
        <p14:creationId xmlns:p14="http://schemas.microsoft.com/office/powerpoint/2010/main" val="2704499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独自改良版</a:t>
            </a:r>
            <a:r>
              <a:rPr kumimoji="1" lang="en-US" altLang="ja-JP" dirty="0"/>
              <a:t> Selective ES/NS-FEM</a:t>
            </a:r>
            <a:endParaRPr kumimoji="1" lang="ja-JP" altLang="en-US" dirty="0"/>
          </a:p>
        </p:txBody>
      </p:sp>
      <p:sp>
        <p:nvSpPr>
          <p:cNvPr id="3" name="コンテンツ プレースホルダー 2"/>
          <p:cNvSpPr>
            <a:spLocks noGrp="1"/>
          </p:cNvSpPr>
          <p:nvPr>
            <p:ph idx="1"/>
          </p:nvPr>
        </p:nvSpPr>
        <p:spPr/>
        <p:txBody>
          <a:bodyPr/>
          <a:lstStyle/>
          <a:p>
            <a:r>
              <a:rPr lang="ja-JP" altLang="en-US" sz="2400" dirty="0"/>
              <a:t>応力を</a:t>
            </a:r>
            <a:r>
              <a:rPr lang="en-US" altLang="ja-JP" sz="2400" dirty="0"/>
              <a:t> </a:t>
            </a:r>
            <a:r>
              <a:rPr lang="en-US" altLang="ja-JP" sz="2400" dirty="0">
                <a:solidFill>
                  <a:srgbClr val="FF0000"/>
                </a:solidFill>
              </a:rPr>
              <a:t>"</a:t>
            </a:r>
            <a:r>
              <a:rPr lang="en-US" altLang="ja-JP" sz="2400" dirty="0" err="1">
                <a:solidFill>
                  <a:srgbClr val="FF0000"/>
                </a:solidFill>
              </a:rPr>
              <a:t>deviatoric</a:t>
            </a:r>
            <a:r>
              <a:rPr lang="en-US" altLang="ja-JP" sz="2400" dirty="0">
                <a:solidFill>
                  <a:srgbClr val="FF0000"/>
                </a:solidFill>
              </a:rPr>
              <a:t> (</a:t>
            </a:r>
            <a:r>
              <a:rPr lang="ja-JP" altLang="en-US" sz="2400" dirty="0">
                <a:solidFill>
                  <a:srgbClr val="FF0000"/>
                </a:solidFill>
              </a:rPr>
              <a:t>偏差</a:t>
            </a:r>
            <a:r>
              <a:rPr lang="en-US" altLang="ja-JP" sz="2400" dirty="0">
                <a:solidFill>
                  <a:srgbClr val="FF0000"/>
                </a:solidFill>
              </a:rPr>
              <a:t>) part"</a:t>
            </a:r>
            <a:r>
              <a:rPr lang="en-US" altLang="ja-JP" sz="2400" dirty="0"/>
              <a:t> </a:t>
            </a:r>
            <a:r>
              <a:rPr lang="ja-JP" altLang="en-US" sz="2400" dirty="0"/>
              <a:t>と </a:t>
            </a:r>
            <a:r>
              <a:rPr lang="en-US" altLang="ja-JP" sz="2400" dirty="0">
                <a:solidFill>
                  <a:srgbClr val="0000CC"/>
                </a:solidFill>
              </a:rPr>
              <a:t>"hydrostatic (</a:t>
            </a:r>
            <a:r>
              <a:rPr lang="ja-JP" altLang="en-US" sz="2400" dirty="0">
                <a:solidFill>
                  <a:srgbClr val="0000CC"/>
                </a:solidFill>
              </a:rPr>
              <a:t>静水圧</a:t>
            </a:r>
            <a:r>
              <a:rPr lang="en-US" altLang="ja-JP" sz="2400" dirty="0">
                <a:solidFill>
                  <a:srgbClr val="0000CC"/>
                </a:solidFill>
              </a:rPr>
              <a:t>) part"</a:t>
            </a:r>
            <a:br>
              <a:rPr lang="en-US" altLang="ja-JP" sz="2400" dirty="0">
                <a:solidFill>
                  <a:srgbClr val="0000CC"/>
                </a:solidFill>
              </a:rPr>
            </a:br>
            <a:r>
              <a:rPr lang="ja-JP" altLang="en-US" sz="2400" dirty="0"/>
              <a:t>に分解</a:t>
            </a:r>
            <a:endParaRPr lang="en-US" altLang="ja-JP" sz="2400" dirty="0"/>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FF0000"/>
                </a:solidFill>
              </a:rPr>
              <a:t>エッジ</a:t>
            </a:r>
            <a:r>
              <a:rPr lang="ja-JP" altLang="en-US" sz="2400" dirty="0"/>
              <a:t>と</a:t>
            </a:r>
            <a:r>
              <a:rPr lang="ja-JP" altLang="en-US" sz="2400" dirty="0">
                <a:solidFill>
                  <a:srgbClr val="0000CC"/>
                </a:solidFill>
              </a:rPr>
              <a:t>ノード</a:t>
            </a:r>
            <a:r>
              <a:rPr lang="ja-JP" altLang="en-US" sz="2400" dirty="0"/>
              <a:t>の両方でそれぞれ計算して</a:t>
            </a:r>
            <a:r>
              <a:rPr lang="ja-JP" altLang="en-US" sz="2400" dirty="0">
                <a:solidFill>
                  <a:srgbClr val="FF00FF"/>
                </a:solidFill>
              </a:rPr>
              <a:t>合算</a:t>
            </a:r>
            <a:r>
              <a:rPr lang="ja-JP" altLang="en-US" sz="2400" dirty="0"/>
              <a:t>．</a:t>
            </a:r>
            <a:endParaRPr lang="en-US" altLang="ja-JP" sz="2400" dirty="0">
              <a:solidFill>
                <a:srgbClr val="0000CC"/>
              </a:solidFill>
            </a:endParaRPr>
          </a:p>
          <a:p>
            <a:pPr marL="0" indent="0" algn="ctr">
              <a:buNone/>
            </a:pPr>
            <a:r>
              <a:rPr lang="ja-JP" altLang="en-US" sz="2400" dirty="0">
                <a:effectLst>
                  <a:outerShdw blurRad="38100" dist="38100" dir="2700000" algn="tl">
                    <a:srgbClr val="000000">
                      <a:alpha val="43137"/>
                    </a:srgbClr>
                  </a:outerShdw>
                </a:effectLst>
              </a:rPr>
              <a:t>高精度でロッキングを回避し，任意の材料モデルに適用可能</a:t>
            </a:r>
            <a:endParaRPr kumimoji="1" lang="ja-JP" altLang="en-US" sz="2400"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588" y="2240868"/>
            <a:ext cx="7396925" cy="4153091"/>
          </a:xfrm>
          <a:prstGeom prst="rect">
            <a:avLst/>
          </a:prstGeom>
        </p:spPr>
      </p:pic>
      <p:sp>
        <p:nvSpPr>
          <p:cNvPr id="8" name="テキスト ボックス 7"/>
          <p:cNvSpPr txBox="1"/>
          <p:nvPr/>
        </p:nvSpPr>
        <p:spPr>
          <a:xfrm>
            <a:off x="7596782" y="4194954"/>
            <a:ext cx="1547218" cy="1754326"/>
          </a:xfrm>
          <a:prstGeom prst="rect">
            <a:avLst/>
          </a:prstGeom>
          <a:noFill/>
        </p:spPr>
        <p:txBody>
          <a:bodyPr wrap="none" rtlCol="0">
            <a:spAutoFit/>
          </a:bodyPr>
          <a:lstStyle/>
          <a:p>
            <a:pPr algn="ctr"/>
            <a:r>
              <a:rPr kumimoji="1" lang="ja-JP" altLang="en-US" dirty="0"/>
              <a:t>「エッジ」を</a:t>
            </a:r>
            <a:endParaRPr kumimoji="1" lang="en-US" altLang="ja-JP" dirty="0"/>
          </a:p>
          <a:p>
            <a:pPr algn="ctr"/>
            <a:r>
              <a:rPr kumimoji="1" lang="ja-JP" altLang="en-US" dirty="0"/>
              <a:t>「フェイス」と</a:t>
            </a:r>
            <a:endParaRPr kumimoji="1" lang="en-US" altLang="ja-JP" dirty="0"/>
          </a:p>
          <a:p>
            <a:pPr algn="ctr"/>
            <a:r>
              <a:rPr kumimoji="1" lang="ja-JP" altLang="en-US" dirty="0"/>
              <a:t>読み替えれば</a:t>
            </a:r>
            <a:endParaRPr kumimoji="1" lang="en-US" altLang="ja-JP" dirty="0"/>
          </a:p>
          <a:p>
            <a:pPr algn="ctr"/>
            <a:r>
              <a:rPr lang="en-US" altLang="ja-JP" dirty="0">
                <a:solidFill>
                  <a:srgbClr val="FF00FF"/>
                </a:solidFill>
              </a:rPr>
              <a:t>selective</a:t>
            </a:r>
          </a:p>
          <a:p>
            <a:pPr algn="ctr"/>
            <a:r>
              <a:rPr lang="en-US" altLang="ja-JP" dirty="0">
                <a:solidFill>
                  <a:srgbClr val="FF00FF"/>
                </a:solidFill>
              </a:rPr>
              <a:t>FS/NS-FEM</a:t>
            </a:r>
          </a:p>
          <a:p>
            <a:pPr algn="ctr"/>
            <a:r>
              <a:rPr lang="en-US" altLang="ja-JP" dirty="0"/>
              <a:t> for 3D</a:t>
            </a:r>
            <a:endParaRPr kumimoji="1" lang="ja-JP" altLang="en-US" dirty="0"/>
          </a:p>
        </p:txBody>
      </p:sp>
    </p:spTree>
    <p:extLst>
      <p:ext uri="{BB962C8B-B14F-4D97-AF65-F5344CB8AC3E}">
        <p14:creationId xmlns:p14="http://schemas.microsoft.com/office/powerpoint/2010/main" val="1233634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en-US" altLang="ja-JP" sz="3600" dirty="0"/>
              <a:t>S-FEM</a:t>
            </a:r>
            <a:r>
              <a:rPr lang="ja-JP" altLang="en-US" sz="3600" dirty="0" err="1"/>
              <a:t>に適</a:t>
            </a:r>
            <a:r>
              <a:rPr lang="ja-JP" altLang="en-US" sz="3600" dirty="0"/>
              <a:t>合する</a:t>
            </a:r>
            <a:r>
              <a:rPr lang="ja-JP" altLang="en-US" sz="3600" dirty="0">
                <a:solidFill>
                  <a:srgbClr val="FF0000"/>
                </a:solidFill>
              </a:rPr>
              <a:t>メッシュリゾーニング法</a:t>
            </a:r>
            <a:endParaRPr lang="en-US" altLang="ja-JP" sz="3600" dirty="0">
              <a:solidFill>
                <a:srgbClr val="FF0000"/>
              </a:solidFill>
            </a:endParaRPr>
          </a:p>
          <a:p>
            <a:pPr marL="0" indent="0" algn="ctr">
              <a:buNone/>
            </a:pPr>
            <a:endParaRPr lang="ja-JP" altLang="en-US" sz="36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Tree>
    <p:extLst>
      <p:ext uri="{BB962C8B-B14F-4D97-AF65-F5344CB8AC3E}">
        <p14:creationId xmlns:p14="http://schemas.microsoft.com/office/powerpoint/2010/main" val="4246627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タイトル 47"/>
          <p:cNvSpPr>
            <a:spLocks noGrp="1"/>
          </p:cNvSpPr>
          <p:nvPr>
            <p:ph type="title"/>
          </p:nvPr>
        </p:nvSpPr>
        <p:spPr/>
        <p:txBody>
          <a:bodyPr>
            <a:normAutofit/>
          </a:bodyPr>
          <a:lstStyle/>
          <a:p>
            <a:r>
              <a:rPr lang="ja-JP" altLang="en-US" dirty="0"/>
              <a:t>メッシュリゾーニング手順</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777" y="1550421"/>
            <a:ext cx="2124075" cy="1838325"/>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9962" y="1550421"/>
            <a:ext cx="2124075" cy="1838325"/>
          </a:xfrm>
          <a:prstGeom prst="rect">
            <a:avLst/>
          </a:prstGeom>
        </p:spPr>
      </p:pic>
      <p:pic>
        <p:nvPicPr>
          <p:cNvPr id="8" name="図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1840" y="1567362"/>
            <a:ext cx="2171700" cy="1838325"/>
          </a:xfrm>
          <a:prstGeom prst="rect">
            <a:avLst/>
          </a:prstGeom>
        </p:spPr>
      </p:pic>
      <p:sp>
        <p:nvSpPr>
          <p:cNvPr id="9" name="テキスト ボックス 8"/>
          <p:cNvSpPr txBox="1"/>
          <p:nvPr/>
        </p:nvSpPr>
        <p:spPr>
          <a:xfrm>
            <a:off x="119219" y="620688"/>
            <a:ext cx="816377" cy="707886"/>
          </a:xfrm>
          <a:prstGeom prst="rect">
            <a:avLst/>
          </a:prstGeom>
          <a:noFill/>
        </p:spPr>
        <p:txBody>
          <a:bodyPr wrap="none" rtlCol="0">
            <a:spAutoFit/>
          </a:bodyPr>
          <a:lstStyle/>
          <a:p>
            <a:pPr algn="ctr"/>
            <a:r>
              <a:rPr kumimoji="1" lang="en-US" altLang="ja-JP" sz="2000" dirty="0"/>
              <a:t>Time:</a:t>
            </a:r>
            <a:br>
              <a:rPr kumimoji="1" lang="en-US" altLang="ja-JP" sz="2000" dirty="0"/>
            </a:br>
            <a:r>
              <a:rPr kumimoji="1" lang="en-US" altLang="ja-JP" sz="2000" i="1" dirty="0"/>
              <a:t>t</a:t>
            </a:r>
            <a:r>
              <a:rPr kumimoji="1" lang="en-US" altLang="ja-JP" sz="2000" baseline="-25000" dirty="0"/>
              <a:t>n-1</a:t>
            </a:r>
            <a:endParaRPr kumimoji="1" lang="ja-JP" altLang="en-US" sz="2000" dirty="0"/>
          </a:p>
        </p:txBody>
      </p:sp>
      <p:sp>
        <p:nvSpPr>
          <p:cNvPr id="10" name="テキスト ボックス 9"/>
          <p:cNvSpPr txBox="1"/>
          <p:nvPr/>
        </p:nvSpPr>
        <p:spPr>
          <a:xfrm>
            <a:off x="4145728" y="620688"/>
            <a:ext cx="816377" cy="707886"/>
          </a:xfrm>
          <a:prstGeom prst="rect">
            <a:avLst/>
          </a:prstGeom>
          <a:noFill/>
        </p:spPr>
        <p:txBody>
          <a:bodyPr wrap="none" rtlCol="0">
            <a:spAutoFit/>
          </a:bodyPr>
          <a:lstStyle/>
          <a:p>
            <a:pPr algn="ctr"/>
            <a:r>
              <a:rPr kumimoji="1" lang="en-US" altLang="ja-JP" sz="2000" dirty="0"/>
              <a:t>Time:</a:t>
            </a:r>
          </a:p>
          <a:p>
            <a:pPr algn="ctr"/>
            <a:r>
              <a:rPr kumimoji="1" lang="en-US" altLang="ja-JP" sz="2000" i="1" dirty="0" err="1"/>
              <a:t>t</a:t>
            </a:r>
            <a:r>
              <a:rPr kumimoji="1" lang="en-US" altLang="ja-JP" sz="2000" baseline="-25000" dirty="0" err="1"/>
              <a:t>n</a:t>
            </a:r>
            <a:endParaRPr kumimoji="1" lang="ja-JP" altLang="en-US" sz="2000" dirty="0"/>
          </a:p>
        </p:txBody>
      </p:sp>
      <p:sp>
        <p:nvSpPr>
          <p:cNvPr id="11" name="テキスト ボックス 10"/>
          <p:cNvSpPr txBox="1"/>
          <p:nvPr/>
        </p:nvSpPr>
        <p:spPr>
          <a:xfrm>
            <a:off x="8184115" y="620688"/>
            <a:ext cx="816377" cy="707886"/>
          </a:xfrm>
          <a:prstGeom prst="rect">
            <a:avLst/>
          </a:prstGeom>
          <a:noFill/>
        </p:spPr>
        <p:txBody>
          <a:bodyPr wrap="none" rtlCol="0">
            <a:spAutoFit/>
          </a:bodyPr>
          <a:lstStyle/>
          <a:p>
            <a:pPr algn="ctr"/>
            <a:r>
              <a:rPr kumimoji="1" lang="en-US" altLang="ja-JP" sz="2000" dirty="0"/>
              <a:t>Time:</a:t>
            </a:r>
          </a:p>
          <a:p>
            <a:pPr algn="ctr"/>
            <a:r>
              <a:rPr kumimoji="1" lang="en-US" altLang="ja-JP" sz="2000" i="1" dirty="0"/>
              <a:t>t</a:t>
            </a:r>
            <a:r>
              <a:rPr kumimoji="1" lang="en-US" altLang="ja-JP" sz="2000" baseline="-25000" dirty="0"/>
              <a:t>n+1</a:t>
            </a:r>
            <a:endParaRPr kumimoji="1" lang="ja-JP" altLang="en-US" sz="2000" dirty="0"/>
          </a:p>
        </p:txBody>
      </p:sp>
      <p:sp>
        <p:nvSpPr>
          <p:cNvPr id="12" name="上カーブ矢印 11"/>
          <p:cNvSpPr/>
          <p:nvPr/>
        </p:nvSpPr>
        <p:spPr>
          <a:xfrm>
            <a:off x="2591780"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4" name="直線コネクタ 13"/>
          <p:cNvCxnSpPr/>
          <p:nvPr/>
        </p:nvCxnSpPr>
        <p:spPr>
          <a:xfrm>
            <a:off x="953598" y="673634"/>
            <a:ext cx="9001" cy="2935386"/>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0" y="1342781"/>
            <a:ext cx="863588" cy="0"/>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a:off x="8244408" y="1340768"/>
            <a:ext cx="900100" cy="1006"/>
          </a:xfrm>
          <a:prstGeom prst="line">
            <a:avLst/>
          </a:prstGeom>
          <a:ln w="254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1043608" y="1340768"/>
            <a:ext cx="7056784" cy="2013"/>
          </a:xfrm>
          <a:prstGeom prst="line">
            <a:avLst/>
          </a:prstGeom>
          <a:ln w="25400">
            <a:solidFill>
              <a:schemeClr val="tx1"/>
            </a:solidFill>
            <a:prstDash val="dash"/>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8172400" y="660550"/>
            <a:ext cx="0" cy="294847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上カーブ矢印 35"/>
          <p:cNvSpPr/>
          <p:nvPr/>
        </p:nvSpPr>
        <p:spPr>
          <a:xfrm>
            <a:off x="179512"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上カーブ矢印 39"/>
          <p:cNvSpPr/>
          <p:nvPr/>
        </p:nvSpPr>
        <p:spPr>
          <a:xfrm>
            <a:off x="4932040"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上カーブ矢印 40"/>
          <p:cNvSpPr/>
          <p:nvPr/>
        </p:nvSpPr>
        <p:spPr>
          <a:xfrm>
            <a:off x="7344308" y="3701369"/>
            <a:ext cx="1332148" cy="46805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テキスト ボックス 41"/>
          <p:cNvSpPr txBox="1"/>
          <p:nvPr/>
        </p:nvSpPr>
        <p:spPr>
          <a:xfrm>
            <a:off x="114590" y="4169421"/>
            <a:ext cx="1455848" cy="707886"/>
          </a:xfrm>
          <a:prstGeom prst="rect">
            <a:avLst/>
          </a:prstGeom>
          <a:noFill/>
        </p:spPr>
        <p:txBody>
          <a:bodyPr wrap="none" rtlCol="0">
            <a:spAutoFit/>
          </a:bodyPr>
          <a:lstStyle/>
          <a:p>
            <a:pPr algn="ctr"/>
            <a:r>
              <a:rPr kumimoji="1" lang="en-US" altLang="ja-JP" sz="2000" dirty="0"/>
              <a:t>Solve</a:t>
            </a:r>
          </a:p>
          <a:p>
            <a:pPr algn="ctr"/>
            <a:r>
              <a:rPr kumimoji="1" lang="en-US" altLang="ja-JP" sz="2000" dirty="0"/>
              <a:t>Equilibrium</a:t>
            </a:r>
            <a:endParaRPr kumimoji="1" lang="ja-JP" altLang="en-US" sz="2000" dirty="0"/>
          </a:p>
        </p:txBody>
      </p:sp>
      <p:sp>
        <p:nvSpPr>
          <p:cNvPr id="43" name="テキスト ボックス 42"/>
          <p:cNvSpPr txBox="1"/>
          <p:nvPr/>
        </p:nvSpPr>
        <p:spPr>
          <a:xfrm>
            <a:off x="2492123" y="4169421"/>
            <a:ext cx="1537601" cy="1015663"/>
          </a:xfrm>
          <a:prstGeom prst="rect">
            <a:avLst/>
          </a:prstGeom>
          <a:noFill/>
        </p:spPr>
        <p:txBody>
          <a:bodyPr wrap="none" rtlCol="0">
            <a:spAutoFit/>
          </a:bodyPr>
          <a:lstStyle/>
          <a:p>
            <a:pPr algn="ctr"/>
            <a:r>
              <a:rPr lang="en-US" altLang="ja-JP" sz="2000" dirty="0" err="1"/>
              <a:t>Remesh</a:t>
            </a:r>
            <a:endParaRPr lang="en-US" altLang="ja-JP" sz="2000" dirty="0"/>
          </a:p>
          <a:p>
            <a:pPr algn="ctr"/>
            <a:r>
              <a:rPr lang="en-US" altLang="ja-JP" sz="2000" dirty="0"/>
              <a:t>&amp;</a:t>
            </a:r>
            <a:endParaRPr kumimoji="1" lang="en-US" altLang="ja-JP" sz="2000" dirty="0"/>
          </a:p>
          <a:p>
            <a:pPr algn="ctr"/>
            <a:r>
              <a:rPr lang="en-US" altLang="ja-JP" sz="2000" b="1" i="1" u="sng" dirty="0">
                <a:solidFill>
                  <a:srgbClr val="FF0000"/>
                </a:solidFill>
                <a:effectLst>
                  <a:outerShdw blurRad="38100" dist="38100" dir="2700000" algn="tl">
                    <a:srgbClr val="000000">
                      <a:alpha val="43137"/>
                    </a:srgbClr>
                  </a:outerShdw>
                </a:effectLst>
              </a:rPr>
              <a:t>Map States</a:t>
            </a:r>
            <a:endParaRPr kumimoji="1" lang="ja-JP" altLang="en-US" sz="2000" b="1" i="1" u="sng" dirty="0">
              <a:solidFill>
                <a:srgbClr val="FF0000"/>
              </a:solidFill>
              <a:effectLst>
                <a:outerShdw blurRad="38100" dist="38100" dir="2700000" algn="tl">
                  <a:srgbClr val="000000">
                    <a:alpha val="43137"/>
                  </a:srgbClr>
                </a:outerShdw>
              </a:effectLst>
            </a:endParaRPr>
          </a:p>
        </p:txBody>
      </p:sp>
      <p:sp>
        <p:nvSpPr>
          <p:cNvPr id="44" name="テキスト ボックス 43"/>
          <p:cNvSpPr txBox="1"/>
          <p:nvPr/>
        </p:nvSpPr>
        <p:spPr>
          <a:xfrm>
            <a:off x="4896441" y="4169421"/>
            <a:ext cx="1455848" cy="707886"/>
          </a:xfrm>
          <a:prstGeom prst="rect">
            <a:avLst/>
          </a:prstGeom>
          <a:noFill/>
        </p:spPr>
        <p:txBody>
          <a:bodyPr wrap="none" rtlCol="0">
            <a:spAutoFit/>
          </a:bodyPr>
          <a:lstStyle/>
          <a:p>
            <a:pPr algn="ctr"/>
            <a:r>
              <a:rPr lang="en-US" altLang="ja-JP" sz="2000" dirty="0"/>
              <a:t>Resolve</a:t>
            </a:r>
          </a:p>
          <a:p>
            <a:pPr algn="ctr"/>
            <a:r>
              <a:rPr lang="en-US" altLang="ja-JP" sz="2000" dirty="0"/>
              <a:t>Equilibrium</a:t>
            </a:r>
            <a:endParaRPr kumimoji="1" lang="ja-JP" altLang="en-US" sz="2000" dirty="0"/>
          </a:p>
        </p:txBody>
      </p:sp>
      <p:sp>
        <p:nvSpPr>
          <p:cNvPr id="45" name="テキスト ボックス 44"/>
          <p:cNvSpPr txBox="1"/>
          <p:nvPr/>
        </p:nvSpPr>
        <p:spPr>
          <a:xfrm>
            <a:off x="7279386" y="4169421"/>
            <a:ext cx="1455848" cy="707886"/>
          </a:xfrm>
          <a:prstGeom prst="rect">
            <a:avLst/>
          </a:prstGeom>
          <a:noFill/>
        </p:spPr>
        <p:txBody>
          <a:bodyPr wrap="none" rtlCol="0">
            <a:spAutoFit/>
          </a:bodyPr>
          <a:lstStyle/>
          <a:p>
            <a:pPr algn="ctr"/>
            <a:r>
              <a:rPr kumimoji="1" lang="en-US" altLang="ja-JP" sz="2000" dirty="0"/>
              <a:t>Solve</a:t>
            </a:r>
            <a:endParaRPr lang="en-US" altLang="ja-JP" sz="2000" dirty="0">
              <a:solidFill>
                <a:srgbClr val="6600CC"/>
              </a:solidFill>
            </a:endParaRPr>
          </a:p>
          <a:p>
            <a:pPr algn="ctr"/>
            <a:r>
              <a:rPr kumimoji="1" lang="en-US" altLang="ja-JP" sz="2000" dirty="0"/>
              <a:t>Equilibrium</a:t>
            </a:r>
          </a:p>
        </p:txBody>
      </p:sp>
      <p:sp>
        <p:nvSpPr>
          <p:cNvPr id="46" name="テキスト ボックス 45"/>
          <p:cNvSpPr txBox="1"/>
          <p:nvPr/>
        </p:nvSpPr>
        <p:spPr>
          <a:xfrm>
            <a:off x="2591780" y="1622429"/>
            <a:ext cx="840295" cy="400110"/>
          </a:xfrm>
          <a:prstGeom prst="rect">
            <a:avLst/>
          </a:prstGeom>
          <a:noFill/>
        </p:spPr>
        <p:txBody>
          <a:bodyPr wrap="none" rtlCol="0">
            <a:spAutoFit/>
          </a:bodyPr>
          <a:lstStyle/>
          <a:p>
            <a:r>
              <a:rPr kumimoji="1" lang="en-US" altLang="ja-JP" sz="2000" dirty="0">
                <a:solidFill>
                  <a:srgbClr val="FF9900"/>
                </a:solidFill>
              </a:rPr>
              <a:t>Force</a:t>
            </a:r>
            <a:endParaRPr kumimoji="1" lang="ja-JP" altLang="en-US" sz="2000" dirty="0">
              <a:solidFill>
                <a:srgbClr val="FF9900"/>
              </a:solidFill>
            </a:endParaRPr>
          </a:p>
        </p:txBody>
      </p:sp>
      <mc:AlternateContent xmlns:mc="http://schemas.openxmlformats.org/markup-compatibility/2006" xmlns:a14="http://schemas.microsoft.com/office/drawing/2010/main">
        <mc:Choice Requires="a14">
          <p:sp>
            <p:nvSpPr>
              <p:cNvPr id="51" name="テキスト ボックス 50"/>
              <p:cNvSpPr txBox="1"/>
              <p:nvPr/>
            </p:nvSpPr>
            <p:spPr>
              <a:xfrm>
                <a:off x="1393826" y="3242609"/>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i="0" smtClean="0">
                              <a:solidFill>
                                <a:srgbClr val="0000CC"/>
                              </a:solidFill>
                              <a:latin typeface="Cambria Math"/>
                            </a:rPr>
                            <m:t>int</m:t>
                          </m:r>
                        </m:sup>
                      </m:sSup>
                    </m:oMath>
                  </m:oMathPara>
                </a14:m>
                <a:endParaRPr kumimoji="1" lang="ja-JP" altLang="en-US" sz="2000" dirty="0">
                  <a:solidFill>
                    <a:srgbClr val="0000CC"/>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1393826" y="3242609"/>
                <a:ext cx="1374864" cy="357342"/>
              </a:xfrm>
              <a:prstGeom prst="rect">
                <a:avLst/>
              </a:prstGeom>
              <a:blipFill rotWithShape="0">
                <a:blip r:embed="rId6"/>
                <a:stretch>
                  <a:fillRect l="-5286" t="-1639" r="-2203" b="-27869"/>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p:cNvSpPr txBox="1"/>
              <p:nvPr/>
            </p:nvSpPr>
            <p:spPr>
              <a:xfrm>
                <a:off x="3809204" y="3242609"/>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ext</m:t>
                          </m:r>
                        </m:sup>
                      </m:sSup>
                      <m:r>
                        <a:rPr kumimoji="1" lang="en-US" altLang="ja-JP" sz="2000" b="0" i="1" smtClean="0">
                          <a:solidFill>
                            <a:srgbClr val="FF0000"/>
                          </a:solidFill>
                          <a:latin typeface="Cambria Math"/>
                        </a:rPr>
                        <m:t>≠</m:t>
                      </m:r>
                      <m:sSup>
                        <m:sSupPr>
                          <m:ctrlPr>
                            <a:rPr kumimoji="1" lang="en-US" altLang="ja-JP" sz="2000" b="0" i="1" smtClean="0">
                              <a:solidFill>
                                <a:srgbClr val="FF0000"/>
                              </a:solidFill>
                              <a:latin typeface="Cambria Math" panose="02040503050406030204" pitchFamily="18" charset="0"/>
                            </a:rPr>
                          </m:ctrlPr>
                        </m:sSupPr>
                        <m:e>
                          <m:r>
                            <a:rPr kumimoji="1" lang="en-US" altLang="ja-JP" sz="2000" b="0" i="1" smtClean="0">
                              <a:solidFill>
                                <a:srgbClr val="FF0000"/>
                              </a:solidFill>
                              <a:latin typeface="Cambria Math"/>
                            </a:rPr>
                            <m:t>𝑓</m:t>
                          </m:r>
                        </m:e>
                        <m:sup>
                          <m:r>
                            <m:rPr>
                              <m:nor/>
                            </m:rPr>
                            <a:rPr kumimoji="1" lang="en-US" altLang="ja-JP" sz="2000" b="0" i="0" smtClean="0">
                              <a:solidFill>
                                <a:srgbClr val="FF0000"/>
                              </a:solidFill>
                              <a:latin typeface="Cambria Math"/>
                            </a:rPr>
                            <m:t>int</m:t>
                          </m:r>
                        </m:sup>
                      </m:sSup>
                    </m:oMath>
                  </m:oMathPara>
                </a14:m>
                <a:endParaRPr kumimoji="1" lang="ja-JP" altLang="en-US" sz="2000" dirty="0">
                  <a:solidFill>
                    <a:srgbClr val="FF0000"/>
                  </a:solidFill>
                </a:endParaRP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a:off x="3809204" y="3242609"/>
                <a:ext cx="1374864" cy="357342"/>
              </a:xfrm>
              <a:prstGeom prst="rect">
                <a:avLst/>
              </a:prstGeom>
              <a:blipFill rotWithShape="0">
                <a:blip r:embed="rId7"/>
                <a:stretch>
                  <a:fillRect l="-5286" t="-1639" r="-2203" b="-27869"/>
                </a:stretch>
              </a:blipFill>
              <a:ln>
                <a:solidFill>
                  <a:schemeClr val="tx1"/>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p:cNvSpPr txBox="1"/>
              <p:nvPr/>
            </p:nvSpPr>
            <p:spPr>
              <a:xfrm>
                <a:off x="6120172" y="3245307"/>
                <a:ext cx="1374864" cy="357342"/>
              </a:xfrm>
              <a:prstGeom prst="rect">
                <a:avLst/>
              </a:prstGeom>
              <a:noFill/>
              <a:ln>
                <a:solidFill>
                  <a:schemeClr val="tx1"/>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ext</m:t>
                          </m:r>
                        </m:sup>
                      </m:sSup>
                      <m:r>
                        <a:rPr kumimoji="1" lang="en-US" altLang="ja-JP" sz="2000" b="0" i="1" smtClean="0">
                          <a:solidFill>
                            <a:srgbClr val="0000CC"/>
                          </a:solidFill>
                          <a:latin typeface="Cambria Math"/>
                        </a:rPr>
                        <m:t>=</m:t>
                      </m:r>
                      <m:sSup>
                        <m:sSupPr>
                          <m:ctrlPr>
                            <a:rPr kumimoji="1" lang="en-US" altLang="ja-JP" sz="2000" b="0" i="1" smtClean="0">
                              <a:solidFill>
                                <a:srgbClr val="0000CC"/>
                              </a:solidFill>
                              <a:latin typeface="Cambria Math" panose="02040503050406030204" pitchFamily="18" charset="0"/>
                            </a:rPr>
                          </m:ctrlPr>
                        </m:sSupPr>
                        <m:e>
                          <m:r>
                            <a:rPr kumimoji="1" lang="en-US" altLang="ja-JP" sz="2000" b="0" i="1" smtClean="0">
                              <a:solidFill>
                                <a:srgbClr val="0000CC"/>
                              </a:solidFill>
                              <a:latin typeface="Cambria Math"/>
                            </a:rPr>
                            <m:t>𝑓</m:t>
                          </m:r>
                        </m:e>
                        <m:sup>
                          <m:r>
                            <m:rPr>
                              <m:nor/>
                            </m:rPr>
                            <a:rPr kumimoji="1" lang="en-US" altLang="ja-JP" sz="2000" b="0" i="0" smtClean="0">
                              <a:solidFill>
                                <a:srgbClr val="0000CC"/>
                              </a:solidFill>
                              <a:latin typeface="Cambria Math"/>
                            </a:rPr>
                            <m:t>int</m:t>
                          </m:r>
                        </m:sup>
                      </m:sSup>
                    </m:oMath>
                  </m:oMathPara>
                </a14:m>
                <a:endParaRPr kumimoji="1" lang="ja-JP" altLang="en-US" sz="2000" dirty="0">
                  <a:solidFill>
                    <a:srgbClr val="0000CC"/>
                  </a:solidFill>
                </a:endParaRPr>
              </a:p>
            </p:txBody>
          </p:sp>
        </mc:Choice>
        <mc:Fallback xmlns="">
          <p:sp>
            <p:nvSpPr>
              <p:cNvPr id="53" name="テキスト ボックス 52"/>
              <p:cNvSpPr txBox="1">
                <a:spLocks noRot="1" noChangeAspect="1" noMove="1" noResize="1" noEditPoints="1" noAdjustHandles="1" noChangeArrowheads="1" noChangeShapeType="1" noTextEdit="1"/>
              </p:cNvSpPr>
              <p:nvPr/>
            </p:nvSpPr>
            <p:spPr>
              <a:xfrm>
                <a:off x="6120172" y="3245307"/>
                <a:ext cx="1374864" cy="357342"/>
              </a:xfrm>
              <a:prstGeom prst="rect">
                <a:avLst/>
              </a:prstGeom>
              <a:blipFill rotWithShape="0">
                <a:blip r:embed="rId8"/>
                <a:stretch>
                  <a:fillRect l="-5263" r="-1754" b="-29508"/>
                </a:stretch>
              </a:blipFill>
              <a:ln>
                <a:solidFill>
                  <a:schemeClr val="tx1"/>
                </a:solidFill>
              </a:ln>
            </p:spPr>
            <p:txBody>
              <a:bodyPr/>
              <a:lstStyle/>
              <a:p>
                <a:r>
                  <a:rPr lang="ja-JP" altLang="en-US">
                    <a:noFill/>
                  </a:rPr>
                  <a:t> </a:t>
                </a:r>
              </a:p>
            </p:txBody>
          </p:sp>
        </mc:Fallback>
      </mc:AlternateContent>
      <p:sp>
        <p:nvSpPr>
          <p:cNvPr id="2" name="テキスト ボックス 1"/>
          <p:cNvSpPr txBox="1"/>
          <p:nvPr/>
        </p:nvSpPr>
        <p:spPr>
          <a:xfrm>
            <a:off x="394414" y="5415607"/>
            <a:ext cx="8355172" cy="461665"/>
          </a:xfrm>
          <a:prstGeom prst="rect">
            <a:avLst/>
          </a:prstGeom>
          <a:solidFill>
            <a:schemeClr val="accent1"/>
          </a:solidFill>
          <a:scene3d>
            <a:camera prst="orthographicFront"/>
            <a:lightRig rig="threePt" dir="t"/>
          </a:scene3d>
          <a:sp3d>
            <a:bevelT/>
          </a:sp3d>
        </p:spPr>
        <p:txBody>
          <a:bodyPr wrap="none" rtlCol="0">
            <a:spAutoFit/>
          </a:bodyPr>
          <a:lstStyle/>
          <a:p>
            <a:pPr algn="ctr"/>
            <a:r>
              <a:rPr lang="ja-JP" altLang="en-US" sz="2400" dirty="0"/>
              <a:t>状態量のマッピング処理の内容は材料モデル毎に多少異なる．</a:t>
            </a:r>
            <a:endParaRPr kumimoji="1" lang="en-US" altLang="ja-JP" sz="2400" dirty="0"/>
          </a:p>
        </p:txBody>
      </p:sp>
    </p:spTree>
    <p:extLst>
      <p:ext uri="{BB962C8B-B14F-4D97-AF65-F5344CB8AC3E}">
        <p14:creationId xmlns:p14="http://schemas.microsoft.com/office/powerpoint/2010/main" val="18983461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状態量のマッピング処理</a:t>
            </a:r>
          </a:p>
        </p:txBody>
      </p:sp>
      <mc:AlternateContent xmlns:mc="http://schemas.openxmlformats.org/markup-compatibility/2006" xmlns:a14="http://schemas.microsoft.com/office/drawing/2010/main">
        <mc:Choice Requires="a14">
          <p:sp>
            <p:nvSpPr>
              <p:cNvPr id="4" name="コンテンツ プレースホルダー 3"/>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弾性体および超弾性体の場合</a:t>
                </a:r>
                <a:endParaRPr lang="en-US" altLang="ja-JP" sz="2800" b="1" i="1" u="sng" dirty="0">
                  <a:effectLst>
                    <a:outerShdw blurRad="38100" dist="38100" dir="2700000" algn="tl">
                      <a:srgbClr val="000000">
                        <a:alpha val="43137"/>
                      </a:srgbClr>
                    </a:outerShdw>
                  </a:effectLst>
                </a:endParaRPr>
              </a:p>
              <a:p>
                <a:pPr marL="0" indent="0" algn="ctr">
                  <a:buNone/>
                </a:pPr>
                <a:endParaRPr lang="en-US" altLang="ja-JP" sz="1000" b="1" i="1" u="sng" dirty="0">
                  <a:effectLst>
                    <a:outerShdw blurRad="38100" dist="38100" dir="2700000" algn="tl">
                      <a:srgbClr val="000000">
                        <a:alpha val="43137"/>
                      </a:srgbClr>
                    </a:outerShdw>
                  </a:effectLst>
                </a:endParaRPr>
              </a:p>
              <a:p>
                <a:pPr marL="0" indent="0" algn="ctr">
                  <a:buNone/>
                </a:pPr>
                <a:r>
                  <a:rPr lang="en-US" altLang="ja-JP" sz="2800" b="0" dirty="0"/>
                  <a:t>i.e., </a:t>
                </a:r>
                <a14:m>
                  <m:oMath xmlns:m="http://schemas.openxmlformats.org/officeDocument/2006/math">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𝑇</m:t>
                        </m:r>
                      </m:e>
                    </m:d>
                    <m:r>
                      <a:rPr lang="en-US" altLang="ja-JP" sz="2800" b="0" i="1" smtClean="0">
                        <a:latin typeface="Cambria Math"/>
                      </a:rPr>
                      <m:t>=[</m:t>
                    </m:r>
                    <m:r>
                      <a:rPr lang="en-US" altLang="ja-JP" sz="2800" b="0" i="1" smtClean="0">
                        <a:latin typeface="Cambria Math"/>
                      </a:rPr>
                      <m:t>𝑇</m:t>
                    </m:r>
                    <m:d>
                      <m:dPr>
                        <m:ctrlPr>
                          <a:rPr lang="en-US" altLang="ja-JP" sz="2800" b="0" i="1" smtClean="0">
                            <a:latin typeface="Cambria Math" panose="02040503050406030204" pitchFamily="18" charset="0"/>
                          </a:rPr>
                        </m:ctrlPr>
                      </m:dPr>
                      <m:e>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𝐹</m:t>
                            </m:r>
                          </m:e>
                        </m:d>
                      </m:e>
                    </m:d>
                    <m:r>
                      <a:rPr lang="en-US" altLang="ja-JP" sz="2800" b="0" i="1" smtClean="0">
                        <a:latin typeface="Cambria Math"/>
                      </a:rPr>
                      <m:t>]</m:t>
                    </m:r>
                  </m:oMath>
                </a14:m>
                <a:endParaRPr lang="en-US" altLang="ja-JP" sz="2800" dirty="0"/>
              </a:p>
              <a:p>
                <a:pPr marL="0" indent="0" algn="ctr">
                  <a:buNone/>
                </a:pPr>
                <a:endParaRPr lang="en-US" altLang="ja-JP" sz="1000" dirty="0"/>
              </a:p>
              <a:p>
                <a:r>
                  <a:rPr lang="ja-JP" altLang="en-US" sz="2800" dirty="0">
                    <a:solidFill>
                      <a:srgbClr val="0000CC"/>
                    </a:solidFill>
                    <a:effectLst/>
                  </a:rPr>
                  <a:t>各</a:t>
                </a:r>
                <a:r>
                  <a:rPr lang="en-US" altLang="ja-JP" sz="2800" dirty="0">
                    <a:solidFill>
                      <a:srgbClr val="0000CC"/>
                    </a:solidFill>
                    <a:effectLst/>
                  </a:rPr>
                  <a:t>node</a:t>
                </a:r>
                <a:r>
                  <a:rPr lang="ja-JP" altLang="en-US" sz="2800" dirty="0">
                    <a:solidFill>
                      <a:srgbClr val="0000CC"/>
                    </a:solidFill>
                    <a:effectLst/>
                  </a:rPr>
                  <a:t>の初期位置</a:t>
                </a:r>
                <a14:m>
                  <m:oMath xmlns:m="http://schemas.openxmlformats.org/officeDocument/2006/math">
                    <m:r>
                      <a:rPr lang="en-US" altLang="ja-JP" sz="2800" b="0" i="0" smtClean="0">
                        <a:solidFill>
                          <a:srgbClr val="0000CC"/>
                        </a:solidFill>
                        <a:effectLst/>
                        <a:latin typeface="Cambria Math"/>
                      </a:rPr>
                      <m:t>{</m:t>
                    </m:r>
                    <m:sSup>
                      <m:sSupPr>
                        <m:ctrlPr>
                          <a:rPr lang="en-US" altLang="ja-JP" sz="2800" i="1" smtClean="0">
                            <a:solidFill>
                              <a:srgbClr val="0000CC"/>
                            </a:solidFill>
                            <a:effectLst/>
                            <a:latin typeface="Cambria Math" panose="02040503050406030204" pitchFamily="18" charset="0"/>
                          </a:rPr>
                        </m:ctrlPr>
                      </m:sSupPr>
                      <m:e>
                        <m:r>
                          <a:rPr lang="en-US" altLang="ja-JP" sz="2800" b="0" i="1" smtClean="0">
                            <a:solidFill>
                              <a:srgbClr val="0000CC"/>
                            </a:solidFill>
                            <a:effectLst/>
                            <a:latin typeface="Cambria Math"/>
                          </a:rPr>
                          <m:t>𝑥</m:t>
                        </m:r>
                      </m:e>
                      <m:sup>
                        <m:r>
                          <m:rPr>
                            <m:nor/>
                          </m:rPr>
                          <a:rPr lang="en-US" altLang="ja-JP" sz="2800" smtClean="0">
                            <a:solidFill>
                              <a:srgbClr val="0000CC"/>
                            </a:solidFill>
                            <a:effectLst/>
                            <a:latin typeface="Cambria Math"/>
                          </a:rPr>
                          <m:t>initial</m:t>
                        </m:r>
                      </m:sup>
                    </m:sSup>
                    <m:r>
                      <a:rPr lang="en-US" altLang="ja-JP" sz="2800" b="0" i="0" smtClean="0">
                        <a:solidFill>
                          <a:srgbClr val="0000CC"/>
                        </a:solidFill>
                        <a:effectLst/>
                        <a:latin typeface="Cambria Math"/>
                      </a:rPr>
                      <m:t>}</m:t>
                    </m:r>
                  </m:oMath>
                </a14:m>
                <a:r>
                  <a:rPr lang="ja-JP" altLang="en-US" sz="2800" dirty="0">
                    <a:solidFill>
                      <a:srgbClr val="0000CC"/>
                    </a:solidFill>
                    <a:effectLst/>
                  </a:rPr>
                  <a:t>を要素形状関数を用いてマップ</a:t>
                </a:r>
                <a:r>
                  <a:rPr lang="ja-JP" altLang="en-US" sz="2800" dirty="0"/>
                  <a:t>した後，それを用いて各</a:t>
                </a:r>
                <a:r>
                  <a:rPr lang="en-US" altLang="ja-JP" sz="2800" dirty="0"/>
                  <a:t>edge</a:t>
                </a:r>
                <a:r>
                  <a:rPr lang="ja-JP" altLang="en-US" sz="2800" dirty="0"/>
                  <a:t>および</a:t>
                </a:r>
                <a:r>
                  <a:rPr lang="en-US" altLang="ja-JP" sz="2800" dirty="0"/>
                  <a:t>node</a:t>
                </a:r>
                <a:r>
                  <a:rPr lang="ja-JP" altLang="en-US" sz="2800" dirty="0"/>
                  <a:t>の</a:t>
                </a:r>
                <a:r>
                  <a:rPr lang="ja-JP" altLang="en-US" sz="2800" dirty="0">
                    <a:solidFill>
                      <a:schemeClr val="tx1"/>
                    </a:solidFill>
                    <a:effectLst/>
                  </a:rPr>
                  <a:t>変形勾配テンソル</a:t>
                </a:r>
                <a14:m>
                  <m:oMath xmlns:m="http://schemas.openxmlformats.org/officeDocument/2006/math">
                    <m:d>
                      <m:dPr>
                        <m:begChr m:val="["/>
                        <m:endChr m:val="]"/>
                        <m:ctrlPr>
                          <a:rPr lang="en-US" altLang="ja-JP" sz="2800" b="0" i="1" smtClean="0">
                            <a:solidFill>
                              <a:schemeClr val="tx1"/>
                            </a:solidFill>
                            <a:effectLst/>
                            <a:latin typeface="Cambria Math" panose="02040503050406030204" pitchFamily="18" charset="0"/>
                          </a:rPr>
                        </m:ctrlPr>
                      </m:dPr>
                      <m:e>
                        <m:r>
                          <a:rPr lang="en-US" altLang="ja-JP" sz="2800" b="0" i="1" smtClean="0">
                            <a:solidFill>
                              <a:schemeClr val="tx1"/>
                            </a:solidFill>
                            <a:effectLst/>
                            <a:latin typeface="Cambria Math"/>
                          </a:rPr>
                          <m:t>𝐹</m:t>
                        </m:r>
                      </m:e>
                    </m:d>
                  </m:oMath>
                </a14:m>
                <a:r>
                  <a:rPr lang="ja-JP" altLang="en-US" sz="2800" b="0" dirty="0">
                    <a:effectLst/>
                  </a:rPr>
                  <a:t>を作り直す．（以上，これだけ．）</a:t>
                </a:r>
                <a:endParaRPr lang="en-US" altLang="ja-JP" sz="2800" b="0" dirty="0">
                  <a:effectLst/>
                </a:endParaRPr>
              </a:p>
            </p:txBody>
          </p:sp>
        </mc:Choice>
        <mc:Fallback xmlns="">
          <p:sp>
            <p:nvSpPr>
              <p:cNvPr id="4" name="コンテンツ プレースホルダー 3"/>
              <p:cNvSpPr>
                <a:spLocks noGrp="1" noRot="1" noChangeAspect="1" noMove="1" noResize="1" noEditPoints="1" noAdjustHandles="1" noChangeArrowheads="1" noChangeShapeType="1" noTextEdit="1"/>
              </p:cNvSpPr>
              <p:nvPr>
                <p:ph idx="1"/>
              </p:nvPr>
            </p:nvSpPr>
            <p:spPr>
              <a:blipFill rotWithShape="0">
                <a:blip r:embed="rId3"/>
                <a:stretch>
                  <a:fillRect l="-2539" t="-2323"/>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sp>
        <p:nvSpPr>
          <p:cNvPr id="5" name="テキスト ボックス 4"/>
          <p:cNvSpPr txBox="1"/>
          <p:nvPr/>
        </p:nvSpPr>
        <p:spPr>
          <a:xfrm>
            <a:off x="1617957" y="3556173"/>
            <a:ext cx="5907387" cy="1384995"/>
          </a:xfrm>
          <a:prstGeom prst="rect">
            <a:avLst/>
          </a:prstGeom>
          <a:solidFill>
            <a:schemeClr val="accent1"/>
          </a:solidFill>
          <a:scene3d>
            <a:camera prst="orthographicFront"/>
            <a:lightRig rig="threePt" dir="t"/>
          </a:scene3d>
          <a:sp3d>
            <a:bevelT/>
          </a:sp3d>
        </p:spPr>
        <p:txBody>
          <a:bodyPr wrap="none" rtlCol="0">
            <a:spAutoFit/>
          </a:bodyPr>
          <a:lstStyle/>
          <a:p>
            <a:pPr marL="0" indent="0" algn="ctr">
              <a:buNone/>
            </a:pPr>
            <a:r>
              <a:rPr lang="ja-JP" altLang="en-US" sz="2800" dirty="0"/>
              <a:t>各</a:t>
            </a:r>
            <a:r>
              <a:rPr lang="en-US" altLang="ja-JP" sz="2800" dirty="0"/>
              <a:t>node</a:t>
            </a:r>
            <a:r>
              <a:rPr lang="ja-JP" altLang="en-US" sz="2800" dirty="0"/>
              <a:t>にその初期位置を保持させる</a:t>
            </a:r>
            <a:endParaRPr lang="en-US" altLang="ja-JP" sz="2800" dirty="0"/>
          </a:p>
          <a:p>
            <a:pPr marL="0" indent="0" algn="ctr">
              <a:buNone/>
            </a:pPr>
            <a:r>
              <a:rPr lang="ja-JP" altLang="en-US" sz="2800" dirty="0"/>
              <a:t>ことにより，</a:t>
            </a:r>
            <a:r>
              <a:rPr lang="ja-JP" altLang="en-US" sz="2800" dirty="0">
                <a:solidFill>
                  <a:srgbClr val="FF0000"/>
                </a:solidFill>
              </a:rPr>
              <a:t>除荷を行った際には</a:t>
            </a:r>
            <a:endParaRPr lang="en-US" altLang="ja-JP" sz="2800" dirty="0">
              <a:solidFill>
                <a:srgbClr val="FF0000"/>
              </a:solidFill>
            </a:endParaRPr>
          </a:p>
          <a:p>
            <a:pPr marL="0" indent="0" algn="ctr">
              <a:buNone/>
            </a:pPr>
            <a:r>
              <a:rPr lang="ja-JP" altLang="en-US" sz="2800" dirty="0">
                <a:solidFill>
                  <a:srgbClr val="FF0000"/>
                </a:solidFill>
              </a:rPr>
              <a:t>初期形状に正確に戻すことが出来る．</a:t>
            </a:r>
          </a:p>
        </p:txBody>
      </p:sp>
      <p:sp>
        <p:nvSpPr>
          <p:cNvPr id="6" name="テキスト ボックス 5"/>
          <p:cNvSpPr txBox="1"/>
          <p:nvPr/>
        </p:nvSpPr>
        <p:spPr>
          <a:xfrm>
            <a:off x="1630782" y="5158320"/>
            <a:ext cx="5894562" cy="707886"/>
          </a:xfrm>
          <a:prstGeom prst="rect">
            <a:avLst/>
          </a:prstGeom>
          <a:noFill/>
        </p:spPr>
        <p:txBody>
          <a:bodyPr wrap="none" rtlCol="0">
            <a:spAutoFit/>
          </a:bodyPr>
          <a:lstStyle/>
          <a:p>
            <a:pPr algn="ctr"/>
            <a:r>
              <a:rPr lang="ja-JP" altLang="en-US" sz="2000" dirty="0"/>
              <a:t>本発表の定式化ではこの点を重視．</a:t>
            </a:r>
            <a:endParaRPr kumimoji="1" lang="en-US" altLang="ja-JP" sz="2000" dirty="0"/>
          </a:p>
          <a:p>
            <a:pPr algn="ctr"/>
            <a:r>
              <a:rPr kumimoji="1" lang="ja-JP" altLang="en-US" sz="2000" dirty="0"/>
              <a:t>（増分形の定式化を用いると，この点は犠牲になる．）</a:t>
            </a:r>
            <a:endParaRPr kumimoji="1" lang="en-US" altLang="ja-JP" sz="2000" dirty="0"/>
          </a:p>
        </p:txBody>
      </p:sp>
    </p:spTree>
    <p:extLst>
      <p:ext uri="{BB962C8B-B14F-4D97-AF65-F5344CB8AC3E}">
        <p14:creationId xmlns:p14="http://schemas.microsoft.com/office/powerpoint/2010/main" val="2473034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状態量のマッピング処理</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kumimoji="1" lang="ja-JP" altLang="en-US" sz="2800" b="1" i="1" u="sng" dirty="0">
                    <a:effectLst>
                      <a:outerShdw blurRad="38100" dist="38100" dir="2700000" algn="tl">
                        <a:srgbClr val="000000">
                          <a:alpha val="43137"/>
                        </a:srgbClr>
                      </a:outerShdw>
                    </a:effectLst>
                  </a:rPr>
                  <a:t>弾塑性体の場合</a:t>
                </a:r>
                <a:endParaRPr kumimoji="1" lang="en-US" altLang="ja-JP" sz="2800" b="1" i="1" u="sng" dirty="0">
                  <a:effectLst>
                    <a:outerShdw blurRad="38100" dist="38100" dir="2700000" algn="tl">
                      <a:srgbClr val="000000">
                        <a:alpha val="43137"/>
                      </a:srgbClr>
                    </a:outerShdw>
                  </a:effectLst>
                </a:endParaRPr>
              </a:p>
              <a:p>
                <a:pPr marL="0" indent="0">
                  <a:buNone/>
                </a:pPr>
                <a:r>
                  <a:rPr kumimoji="1" lang="ja-JP" altLang="en-US" sz="2400" dirty="0"/>
                  <a:t>弾性体の場合の処理に加えて下記の処理を行う．</a:t>
                </a:r>
                <a:endParaRPr kumimoji="1" lang="en-US" altLang="ja-JP" sz="1000" dirty="0"/>
              </a:p>
              <a:p>
                <a:pPr marL="914400" lvl="1" indent="-514350">
                  <a:buFont typeface="+mj-lt"/>
                  <a:buAutoNum type="arabicPeriod"/>
                </a:pPr>
                <a:r>
                  <a:rPr lang="ja-JP" altLang="en-US" sz="2400" dirty="0"/>
                  <a:t>相当塑性歪み（</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𝑒</m:t>
                        </m:r>
                      </m:e>
                      <m:sub>
                        <m:r>
                          <m:rPr>
                            <m:sty m:val="p"/>
                          </m:rPr>
                          <a:rPr lang="en-US" altLang="ja-JP" sz="2400" b="0" i="1" smtClean="0">
                            <a:latin typeface="Cambria Math"/>
                          </a:rPr>
                          <m:t>pl</m:t>
                        </m:r>
                      </m:sub>
                    </m:sSub>
                  </m:oMath>
                </a14:m>
                <a:r>
                  <a:rPr lang="ja-JP" altLang="en-US" sz="2400" dirty="0"/>
                  <a:t>）や塑性歪み（</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1" i="1" smtClean="0">
                            <a:latin typeface="Cambria Math"/>
                          </a:rPr>
                          <m:t>𝑬</m:t>
                        </m:r>
                      </m:e>
                      <m:sub>
                        <m:r>
                          <m:rPr>
                            <m:sty m:val="p"/>
                          </m:rPr>
                          <a:rPr lang="en-US" altLang="ja-JP" sz="2400" b="0" i="1" smtClean="0">
                            <a:latin typeface="Cambria Math"/>
                          </a:rPr>
                          <m:t>pl</m:t>
                        </m:r>
                      </m:sub>
                    </m:sSub>
                  </m:oMath>
                </a14:m>
                <a:r>
                  <a:rPr lang="ja-JP" altLang="en-US" sz="2400" dirty="0"/>
                  <a:t>）等の</a:t>
                </a:r>
                <a:r>
                  <a:rPr lang="ja-JP" altLang="en-US" sz="2400" u="sng" dirty="0"/>
                  <a:t>履歴依存状態量</a:t>
                </a:r>
                <a:r>
                  <a:rPr lang="ja-JP" altLang="en-US" sz="2400" dirty="0"/>
                  <a:t>も同様にマッピングを行う．その際，新メッシュの各</a:t>
                </a:r>
                <a:r>
                  <a:rPr lang="en-US" altLang="ja-JP" sz="2400" dirty="0"/>
                  <a:t>edge</a:t>
                </a:r>
                <a:r>
                  <a:rPr lang="ja-JP" altLang="en-US" sz="2400" dirty="0"/>
                  <a:t>状態量は旧メッシュの</a:t>
                </a:r>
                <a:r>
                  <a:rPr lang="en-US" altLang="ja-JP" sz="2400" dirty="0"/>
                  <a:t>edge</a:t>
                </a:r>
                <a:r>
                  <a:rPr lang="ja-JP" altLang="en-US" sz="2400" dirty="0"/>
                  <a:t>状態量のみを用いてマッピングを行う．各</a:t>
                </a:r>
                <a:r>
                  <a:rPr lang="en-US" altLang="ja-JP" sz="2400" dirty="0"/>
                  <a:t>node</a:t>
                </a:r>
                <a:r>
                  <a:rPr lang="ja-JP" altLang="en-US" sz="2400" dirty="0"/>
                  <a:t>状態量も同様．</a:t>
                </a:r>
                <a:endParaRPr lang="en-US" altLang="ja-JP" sz="1000" dirty="0"/>
              </a:p>
              <a:p>
                <a:pPr marL="914400" lvl="1" indent="-514350">
                  <a:buFont typeface="+mj-lt"/>
                  <a:buAutoNum type="arabicPeriod"/>
                </a:pPr>
                <a:r>
                  <a:rPr lang="ja-JP" altLang="en-US" sz="2400" dirty="0"/>
                  <a:t>マッピング後の弾性歪みから計算される相当応力がマッピング後の相当塑性歪みにおける降伏応力を超えている場合，弾性歪みから得られる応力が降伏曲線上に位置するように</a:t>
                </a:r>
                <a:r>
                  <a:rPr lang="ja-JP" altLang="en-US" sz="2400" dirty="0">
                    <a:solidFill>
                      <a:srgbClr val="0000CC"/>
                    </a:solidFill>
                  </a:rPr>
                  <a:t>相当塑性歪みを補正</a:t>
                </a:r>
                <a:r>
                  <a:rPr lang="ja-JP" altLang="en-US" sz="2400" dirty="0"/>
                  <a:t>する．</a:t>
                </a:r>
                <a:endParaRPr lang="en-US" altLang="ja-JP" sz="2400" dirty="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a:p>
              <a:p>
                <a:pPr marL="914400" lvl="1" indent="-514350">
                  <a:buFont typeface="+mj-lt"/>
                  <a:buAutoNum type="arabicPeriod"/>
                </a:pPr>
                <a:endParaRPr lang="en-US" altLang="ja-JP"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2539" t="-2323" r="-317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6" y="4302124"/>
            <a:ext cx="3648075" cy="2095500"/>
          </a:xfrm>
          <a:prstGeom prst="rect">
            <a:avLst/>
          </a:prstGeom>
        </p:spPr>
      </p:pic>
      <p:sp>
        <p:nvSpPr>
          <p:cNvPr id="9" name="テキスト ボックス 8"/>
          <p:cNvSpPr txBox="1"/>
          <p:nvPr/>
        </p:nvSpPr>
        <p:spPr>
          <a:xfrm>
            <a:off x="600398" y="5085184"/>
            <a:ext cx="4129422" cy="1015663"/>
          </a:xfrm>
          <a:prstGeom prst="rect">
            <a:avLst/>
          </a:prstGeom>
          <a:noFill/>
        </p:spPr>
        <p:txBody>
          <a:bodyPr wrap="square" rtlCol="0">
            <a:spAutoFit/>
          </a:bodyPr>
          <a:lstStyle/>
          <a:p>
            <a:pPr marL="0" lvl="1"/>
            <a:r>
              <a:rPr lang="ja-JP" altLang="en-US" sz="2000" dirty="0"/>
              <a:t>相当塑性歪みの時間的連続性を犠牲にする代わりに，応力歪み状態の破綻を防いでいる．</a:t>
            </a:r>
            <a:endParaRPr kumimoji="1" lang="ja-JP" altLang="en-US" sz="2000" dirty="0"/>
          </a:p>
        </p:txBody>
      </p:sp>
    </p:spTree>
    <p:extLst>
      <p:ext uri="{BB962C8B-B14F-4D97-AF65-F5344CB8AC3E}">
        <p14:creationId xmlns:p14="http://schemas.microsoft.com/office/powerpoint/2010/main" val="3449175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4000" dirty="0"/>
              <a:t>解析例</a:t>
            </a:r>
            <a:endParaRPr lang="en-US" altLang="ja-JP" sz="4000" dirty="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spTree>
    <p:extLst>
      <p:ext uri="{BB962C8B-B14F-4D97-AF65-F5344CB8AC3E}">
        <p14:creationId xmlns:p14="http://schemas.microsoft.com/office/powerpoint/2010/main" val="29288397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弾塑性体のせん断ネッキング解析</a:t>
            </a:r>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a:effectLst>
                  <a:outerShdw blurRad="38100" dist="38100" dir="2700000" algn="tl">
                    <a:srgbClr val="000000">
                      <a:alpha val="43137"/>
                    </a:srgbClr>
                  </a:outerShdw>
                </a:effectLst>
              </a:rPr>
              <a:t>解析条件</a:t>
            </a:r>
            <a:endParaRPr kumimoji="1" lang="en-US" altLang="ja-JP" sz="2800" b="1" i="1" u="sng" dirty="0">
              <a:effectLst>
                <a:outerShdw blurRad="38100" dist="38100" dir="2700000" algn="tl">
                  <a:srgbClr val="000000">
                    <a:alpha val="43137"/>
                  </a:srgbClr>
                </a:outerShdw>
              </a:effectLst>
            </a:endParaRPr>
          </a:p>
          <a:p>
            <a:endParaRPr lang="en-US" altLang="ja-JP" sz="2800" dirty="0"/>
          </a:p>
          <a:p>
            <a:endParaRPr lang="en-US" altLang="ja-JP" sz="2800" dirty="0"/>
          </a:p>
          <a:p>
            <a:endParaRPr lang="en-US" altLang="ja-JP" sz="2800" dirty="0"/>
          </a:p>
          <a:p>
            <a:endParaRPr lang="en-US" altLang="ja-JP" sz="2800" dirty="0"/>
          </a:p>
          <a:p>
            <a:endParaRPr lang="en-US" altLang="ja-JP" sz="2800" dirty="0"/>
          </a:p>
          <a:p>
            <a:endParaRPr lang="en-US" altLang="ja-JP" sz="2800" dirty="0"/>
          </a:p>
          <a:p>
            <a:r>
              <a:rPr lang="ja-JP" altLang="en-US" sz="2800" dirty="0"/>
              <a:t>３次元，静的，直径</a:t>
            </a:r>
            <a:r>
              <a:rPr lang="en-US" altLang="ja-JP" sz="2800" dirty="0"/>
              <a:t>1 m </a:t>
            </a:r>
            <a:r>
              <a:rPr lang="ja-JP" altLang="en-US" sz="2800" dirty="0"/>
              <a:t>長さ</a:t>
            </a:r>
            <a:r>
              <a:rPr lang="en-US" altLang="ja-JP" sz="2800" dirty="0"/>
              <a:t>1 m</a:t>
            </a:r>
            <a:r>
              <a:rPr lang="ja-JP" altLang="en-US" sz="2800" dirty="0"/>
              <a:t>の円柱領域</a:t>
            </a:r>
            <a:endParaRPr lang="en-US" altLang="ja-JP" sz="2800" dirty="0"/>
          </a:p>
          <a:p>
            <a:r>
              <a:rPr lang="ja-JP" altLang="en-US" sz="2800" dirty="0"/>
              <a:t>片面を完全拘束</a:t>
            </a:r>
            <a:endParaRPr lang="en-US" altLang="ja-JP" sz="2800" dirty="0"/>
          </a:p>
          <a:p>
            <a:r>
              <a:rPr lang="ja-JP" altLang="en-US" sz="2800" dirty="0"/>
              <a:t>もう片面を</a:t>
            </a:r>
            <a:r>
              <a:rPr lang="en-US" altLang="ja-JP" sz="2800" dirty="0" err="1"/>
              <a:t>x,y</a:t>
            </a:r>
            <a:r>
              <a:rPr lang="ja-JP" altLang="en-US" sz="2800" dirty="0"/>
              <a:t>変位拘束の上，</a:t>
            </a:r>
            <a:r>
              <a:rPr lang="en-US" altLang="ja-JP" sz="2800" dirty="0"/>
              <a:t>-z</a:t>
            </a:r>
            <a:r>
              <a:rPr lang="ja-JP" altLang="en-US" sz="2800" dirty="0"/>
              <a:t>方向に強制変位</a:t>
            </a:r>
            <a:endParaRPr lang="en-US" altLang="ja-JP" sz="2800" dirty="0"/>
          </a:p>
          <a:p>
            <a:r>
              <a:rPr lang="ja-JP" altLang="en-US" sz="2800" dirty="0"/>
              <a:t>独自改良版</a:t>
            </a:r>
            <a:r>
              <a:rPr lang="en-US" altLang="ja-JP" sz="2800" dirty="0"/>
              <a:t>selective FS/NS-FEM</a:t>
            </a:r>
            <a:r>
              <a:rPr lang="ja-JP" altLang="en-US" sz="2800" dirty="0"/>
              <a:t>で四面体要素を使用</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6321" y="656692"/>
            <a:ext cx="4317501" cy="3619507"/>
          </a:xfrm>
          <a:prstGeom prst="rect">
            <a:avLst/>
          </a:prstGeom>
        </p:spPr>
      </p:pic>
    </p:spTree>
    <p:extLst>
      <p:ext uri="{BB962C8B-B14F-4D97-AF65-F5344CB8AC3E}">
        <p14:creationId xmlns:p14="http://schemas.microsoft.com/office/powerpoint/2010/main" val="1845149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弾塑性体のせん断ネッキング解析</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解析条件</a:t>
                </a:r>
                <a:endParaRPr kumimoji="1" lang="en-US" altLang="ja-JP" sz="2800" b="1" i="1" u="sng" dirty="0">
                  <a:effectLst>
                    <a:outerShdw blurRad="38100" dist="38100" dir="2700000" algn="tl">
                      <a:srgbClr val="000000">
                        <a:alpha val="43137"/>
                      </a:srgbClr>
                    </a:outerShdw>
                  </a:effectLst>
                </a:endParaRPr>
              </a:p>
              <a:p>
                <a:endParaRPr lang="en-US" altLang="ja-JP" sz="2800" dirty="0"/>
              </a:p>
              <a:p>
                <a:endParaRPr kumimoji="1" lang="en-US" altLang="ja-JP" sz="2800" dirty="0"/>
              </a:p>
              <a:p>
                <a:endParaRPr lang="en-US" altLang="ja-JP" sz="2800" dirty="0"/>
              </a:p>
              <a:p>
                <a:endParaRPr kumimoji="1" lang="en-US" altLang="ja-JP" sz="2800" dirty="0"/>
              </a:p>
              <a:p>
                <a:endParaRPr lang="en-US" altLang="ja-JP" sz="2800" dirty="0"/>
              </a:p>
              <a:p>
                <a:endParaRPr kumimoji="1" lang="en-US" altLang="ja-JP" sz="2800" dirty="0"/>
              </a:p>
              <a:p>
                <a:r>
                  <a:rPr kumimoji="1" lang="ja-JP" altLang="en-US" sz="2800" dirty="0"/>
                  <a:t>ジュラルミンを想定した</a:t>
                </a:r>
                <a:r>
                  <a:rPr kumimoji="1" lang="en-US" altLang="ja-JP" sz="2800" dirty="0" err="1"/>
                  <a:t>Hencky</a:t>
                </a:r>
                <a:r>
                  <a:rPr kumimoji="1" lang="ja-JP" altLang="en-US" sz="2800" dirty="0"/>
                  <a:t>弾塑性体モデル</a:t>
                </a:r>
                <a:br>
                  <a:rPr kumimoji="1" lang="en-US" altLang="ja-JP" sz="2800" dirty="0"/>
                </a:br>
                <a:r>
                  <a:rPr kumimoji="1" lang="ja-JP" altLang="en-US" sz="2800" dirty="0"/>
                  <a:t>（</a:t>
                </a:r>
                <a14:m>
                  <m:oMath xmlns:m="http://schemas.openxmlformats.org/officeDocument/2006/math">
                    <m:r>
                      <a:rPr lang="en-US" altLang="ja-JP" sz="2800" b="1" i="1">
                        <a:latin typeface="Cambria Math"/>
                      </a:rPr>
                      <m:t>𝑻</m:t>
                    </m:r>
                    <m:r>
                      <a:rPr lang="en-US" altLang="ja-JP" sz="2800" i="1">
                        <a:latin typeface="Cambria Math"/>
                      </a:rPr>
                      <m:t>=</m:t>
                    </m:r>
                    <m:r>
                      <a:rPr lang="en-US" altLang="ja-JP" sz="2800" b="1" i="1">
                        <a:latin typeface="Cambria Math"/>
                      </a:rPr>
                      <m:t>𝑪</m:t>
                    </m:r>
                    <m:r>
                      <a:rPr lang="en-US" altLang="ja-JP" sz="2800" i="1">
                        <a:latin typeface="Cambria Math"/>
                      </a:rPr>
                      <m:t> :</m:t>
                    </m:r>
                    <m:sSub>
                      <m:sSubPr>
                        <m:ctrlPr>
                          <a:rPr lang="en-US" altLang="ja-JP" sz="2800" i="1">
                            <a:latin typeface="Cambria Math" panose="02040503050406030204" pitchFamily="18" charset="0"/>
                          </a:rPr>
                        </m:ctrlPr>
                      </m:sSubPr>
                      <m:e>
                        <m:r>
                          <a:rPr lang="en-US" altLang="ja-JP" sz="2800" b="1" i="1">
                            <a:latin typeface="Cambria Math"/>
                          </a:rPr>
                          <m:t>𝒉</m:t>
                        </m:r>
                      </m:e>
                      <m:sub>
                        <m:r>
                          <m:rPr>
                            <m:sty m:val="p"/>
                          </m:rPr>
                          <a:rPr lang="en-US" altLang="ja-JP" sz="2800">
                            <a:latin typeface="Cambria Math"/>
                          </a:rPr>
                          <m:t>el</m:t>
                        </m:r>
                      </m:sub>
                    </m:sSub>
                    <m:r>
                      <a:rPr lang="en-US" altLang="ja-JP" sz="2800" i="1">
                        <a:latin typeface="Cambria Math"/>
                      </a:rPr>
                      <m:t>/</m:t>
                    </m:r>
                    <m:r>
                      <a:rPr lang="en-US" altLang="ja-JP" sz="2800" i="1">
                        <a:latin typeface="Cambria Math"/>
                      </a:rPr>
                      <m:t>𝐽</m:t>
                    </m:r>
                  </m:oMath>
                </a14:m>
                <a:r>
                  <a:rPr lang="ja-JP" altLang="en-US" sz="2800" dirty="0"/>
                  <a:t>） ＆</a:t>
                </a:r>
                <a:r>
                  <a:rPr lang="en-US" altLang="ja-JP" sz="2800" dirty="0"/>
                  <a:t> </a:t>
                </a:r>
                <a:r>
                  <a:rPr kumimoji="1" lang="en-US" altLang="ja-JP" sz="2800" dirty="0"/>
                  <a:t>von </a:t>
                </a:r>
                <a:r>
                  <a:rPr kumimoji="1" lang="en-US" altLang="ja-JP" sz="2800" dirty="0" err="1"/>
                  <a:t>Mises</a:t>
                </a:r>
                <a:r>
                  <a:rPr lang="ja-JP" altLang="en-US" sz="2800" dirty="0"/>
                  <a:t>降伏条件 ＆</a:t>
                </a:r>
                <a:r>
                  <a:rPr lang="en-US" altLang="ja-JP" sz="2800" dirty="0"/>
                  <a:t> </a:t>
                </a:r>
                <a:r>
                  <a:rPr lang="ja-JP" altLang="en-US" sz="2800" dirty="0"/>
                  <a:t>等方硬化則</a:t>
                </a:r>
                <a:endParaRPr kumimoji="1" lang="en-US" altLang="ja-JP" sz="2800" dirty="0"/>
              </a:p>
              <a:p>
                <a:pPr lvl="1"/>
                <a:r>
                  <a:rPr kumimoji="1" lang="ja-JP" altLang="en-US" sz="2400" dirty="0"/>
                  <a:t>ヤング率：</a:t>
                </a:r>
                <a:r>
                  <a:rPr lang="en-US" altLang="ja-JP" sz="2400" dirty="0"/>
                  <a:t>70</a:t>
                </a:r>
                <a:r>
                  <a:rPr kumimoji="1" lang="en-US" altLang="ja-JP" sz="2400" dirty="0"/>
                  <a:t> </a:t>
                </a:r>
                <a:r>
                  <a:rPr kumimoji="1" lang="en-US" altLang="ja-JP" sz="2400" dirty="0" err="1"/>
                  <a:t>GPa</a:t>
                </a:r>
                <a:r>
                  <a:rPr kumimoji="1" lang="en-US" altLang="ja-JP" sz="2400" dirty="0"/>
                  <a:t>, </a:t>
                </a:r>
                <a:r>
                  <a:rPr lang="ja-JP" altLang="en-US" sz="2400" dirty="0"/>
                  <a:t>ポアソン比：</a:t>
                </a:r>
                <a:r>
                  <a:rPr lang="en-US" altLang="ja-JP" sz="2400" dirty="0"/>
                  <a:t>0.3</a:t>
                </a:r>
              </a:p>
              <a:p>
                <a:pPr lvl="1"/>
                <a:r>
                  <a:rPr lang="ja-JP" altLang="en-US" sz="2400" dirty="0"/>
                  <a:t>降伏応力：</a:t>
                </a:r>
                <a:r>
                  <a:rPr kumimoji="1" lang="en-US" altLang="ja-JP" sz="2400" dirty="0"/>
                  <a:t>100 </a:t>
                </a:r>
                <a:r>
                  <a:rPr kumimoji="1" lang="en-US" altLang="ja-JP" sz="2400" dirty="0" err="1"/>
                  <a:t>MPa</a:t>
                </a:r>
                <a:r>
                  <a:rPr kumimoji="1" lang="ja-JP" altLang="en-US" sz="2400" dirty="0" err="1"/>
                  <a:t>，</a:t>
                </a:r>
                <a:r>
                  <a:rPr lang="ja-JP" altLang="en-US" sz="2400" dirty="0"/>
                  <a:t>塑性</a:t>
                </a:r>
                <a:r>
                  <a:rPr kumimoji="1" lang="ja-JP" altLang="en-US" sz="2400" dirty="0"/>
                  <a:t>係数：</a:t>
                </a:r>
                <a:r>
                  <a:rPr kumimoji="1" lang="en-US" altLang="ja-JP" sz="2400" dirty="0"/>
                  <a:t>0.7 </a:t>
                </a:r>
                <a:r>
                  <a:rPr kumimoji="1" lang="en-US" altLang="ja-JP" sz="2400" dirty="0" err="1"/>
                  <a:t>GPa</a:t>
                </a:r>
                <a:endParaRPr kumimoji="1" lang="en-US" altLang="ja-JP" sz="2400" dirty="0"/>
              </a:p>
              <a:p>
                <a:r>
                  <a:rPr lang="ja-JP" altLang="en-US" sz="2800" dirty="0"/>
                  <a:t>時間ステップ</a:t>
                </a:r>
                <a:r>
                  <a:rPr lang="en-US" altLang="ja-JP" sz="2800" dirty="0"/>
                  <a:t>25</a:t>
                </a:r>
                <a:r>
                  <a:rPr lang="ja-JP" altLang="en-US" sz="2800" dirty="0"/>
                  <a:t>回毎にメッシュリゾーニングを実施</a:t>
                </a:r>
                <a:endParaRPr kumimoji="1" lang="en-US" altLang="ja-JP"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2539" t="-2323" r="-1975" b="-4752"/>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6321" y="656692"/>
            <a:ext cx="4317501" cy="3619507"/>
          </a:xfrm>
          <a:prstGeom prst="rect">
            <a:avLst/>
          </a:prstGeom>
        </p:spPr>
      </p:pic>
    </p:spTree>
    <p:extLst>
      <p:ext uri="{BB962C8B-B14F-4D97-AF65-F5344CB8AC3E}">
        <p14:creationId xmlns:p14="http://schemas.microsoft.com/office/powerpoint/2010/main" val="3309127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弾塑性体のせん断ネッキング解析</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a:effectLst>
                  <a:outerShdw blurRad="38100" dist="38100" dir="2700000" algn="tl">
                    <a:srgbClr val="000000">
                      <a:alpha val="43137"/>
                    </a:srgbClr>
                  </a:outerShdw>
                </a:effectLst>
              </a:rPr>
              <a:t>解析</a:t>
            </a:r>
            <a:endParaRPr kumimoji="1" lang="en-US" altLang="ja-JP" sz="2800" b="1" i="1" u="sng" dirty="0">
              <a:effectLst>
                <a:outerShdw blurRad="38100" dist="38100" dir="2700000" algn="tl">
                  <a:srgbClr val="000000">
                    <a:alpha val="43137"/>
                  </a:srgbClr>
                </a:outerShdw>
              </a:effectLst>
            </a:endParaRPr>
          </a:p>
          <a:p>
            <a:pPr marL="0" indent="0">
              <a:buNone/>
            </a:pPr>
            <a:r>
              <a:rPr kumimoji="1" lang="ja-JP" altLang="en-US" sz="2800" b="1" i="1" u="sng" dirty="0">
                <a:effectLst>
                  <a:outerShdw blurRad="38100" dist="38100" dir="2700000" algn="tl">
                    <a:srgbClr val="000000">
                      <a:alpha val="43137"/>
                    </a:srgbClr>
                  </a:outerShdw>
                </a:effectLst>
              </a:rPr>
              <a:t>結果</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pic>
        <p:nvPicPr>
          <p:cNvPr id="6" name="shear_neck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5433" y="661104"/>
            <a:ext cx="6712435" cy="5739132"/>
          </a:xfrm>
          <a:prstGeom prst="rect">
            <a:avLst/>
          </a:prstGeom>
        </p:spPr>
      </p:pic>
      <p:sp>
        <p:nvSpPr>
          <p:cNvPr id="7" name="テキスト ボックス 6"/>
          <p:cNvSpPr txBox="1"/>
          <p:nvPr/>
        </p:nvSpPr>
        <p:spPr>
          <a:xfrm>
            <a:off x="7998055" y="3429000"/>
            <a:ext cx="1133323" cy="2954655"/>
          </a:xfrm>
          <a:prstGeom prst="rect">
            <a:avLst/>
          </a:prstGeom>
          <a:noFill/>
        </p:spPr>
        <p:txBody>
          <a:bodyPr wrap="none" lIns="0" tIns="0" rIns="0" bIns="0" rtlCol="0">
            <a:spAutoFit/>
          </a:bodyPr>
          <a:lstStyle/>
          <a:p>
            <a:pPr algn="ctr"/>
            <a:r>
              <a:rPr kumimoji="1" lang="ja-JP" altLang="en-US" sz="1600" dirty="0"/>
              <a:t>妥当な解が</a:t>
            </a:r>
            <a:endParaRPr kumimoji="1" lang="en-US" altLang="ja-JP" sz="1600" dirty="0"/>
          </a:p>
          <a:p>
            <a:pPr algn="ctr"/>
            <a:r>
              <a:rPr lang="ja-JP" altLang="en-US" sz="1600" dirty="0"/>
              <a:t>得られている</a:t>
            </a:r>
            <a:endParaRPr lang="en-US" altLang="ja-JP" sz="1600" dirty="0"/>
          </a:p>
          <a:p>
            <a:pPr algn="ctr"/>
            <a:endParaRPr lang="en-US" altLang="ja-JP" sz="1600" dirty="0"/>
          </a:p>
          <a:p>
            <a:pPr algn="ctr"/>
            <a:r>
              <a:rPr kumimoji="1" lang="ja-JP" altLang="en-US" sz="1600" dirty="0"/>
              <a:t>しかし，</a:t>
            </a:r>
            <a:endParaRPr kumimoji="1" lang="en-US" altLang="ja-JP" sz="1600" dirty="0"/>
          </a:p>
          <a:p>
            <a:pPr algn="ctr"/>
            <a:r>
              <a:rPr lang="en-US" altLang="ja-JP" sz="1600" dirty="0"/>
              <a:t>2.8m</a:t>
            </a:r>
            <a:r>
              <a:rPr lang="ja-JP" altLang="en-US" sz="1600" dirty="0"/>
              <a:t>変位を</a:t>
            </a:r>
            <a:endParaRPr lang="en-US" altLang="ja-JP" sz="1600" dirty="0"/>
          </a:p>
          <a:p>
            <a:pPr algn="ctr"/>
            <a:r>
              <a:rPr kumimoji="1" lang="ja-JP" altLang="en-US" sz="1600" dirty="0"/>
              <a:t>超えた所で</a:t>
            </a:r>
            <a:endParaRPr kumimoji="1" lang="en-US" altLang="ja-JP" sz="1600" dirty="0"/>
          </a:p>
          <a:p>
            <a:pPr algn="ctr"/>
            <a:r>
              <a:rPr kumimoji="1" lang="ja-JP" altLang="en-US" sz="1600" dirty="0"/>
              <a:t>メッシュ</a:t>
            </a:r>
            <a:br>
              <a:rPr kumimoji="1" lang="en-US" altLang="ja-JP" sz="1600" dirty="0"/>
            </a:br>
            <a:r>
              <a:rPr kumimoji="1" lang="ja-JP" altLang="en-US" sz="1600" dirty="0"/>
              <a:t>リゾーニング</a:t>
            </a:r>
            <a:br>
              <a:rPr kumimoji="1" lang="en-US" altLang="ja-JP" sz="1600" dirty="0"/>
            </a:br>
            <a:r>
              <a:rPr kumimoji="1" lang="ja-JP" altLang="en-US" sz="1600" dirty="0"/>
              <a:t>エラーで</a:t>
            </a:r>
            <a:endParaRPr kumimoji="1" lang="en-US" altLang="ja-JP" sz="1600" dirty="0"/>
          </a:p>
          <a:p>
            <a:pPr algn="ctr"/>
            <a:r>
              <a:rPr lang="ja-JP" altLang="en-US" sz="1600" dirty="0"/>
              <a:t>解析終了</a:t>
            </a:r>
            <a:endParaRPr lang="en-US" altLang="ja-JP" sz="1600" dirty="0"/>
          </a:p>
          <a:p>
            <a:pPr algn="ctr"/>
            <a:r>
              <a:rPr kumimoji="1" lang="ja-JP" altLang="en-US" sz="1600" dirty="0"/>
              <a:t>（詳細は</a:t>
            </a:r>
            <a:endParaRPr kumimoji="1" lang="en-US" altLang="ja-JP" sz="1600" dirty="0"/>
          </a:p>
          <a:p>
            <a:pPr algn="ctr"/>
            <a:r>
              <a:rPr kumimoji="1" lang="ja-JP" altLang="en-US" sz="1600" dirty="0"/>
              <a:t>後述）</a:t>
            </a:r>
          </a:p>
        </p:txBody>
      </p:sp>
    </p:spTree>
    <p:extLst>
      <p:ext uri="{BB962C8B-B14F-4D97-AF65-F5344CB8AC3E}">
        <p14:creationId xmlns:p14="http://schemas.microsoft.com/office/powerpoint/2010/main" val="797122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33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研究背景</a:t>
            </a:r>
            <a:endParaRPr kumimoji="1" lang="ja-JP" altLang="en-US" dirty="0"/>
          </a:p>
        </p:txBody>
      </p:sp>
      <p:sp>
        <p:nvSpPr>
          <p:cNvPr id="3" name="コンテンツ プレースホルダー 2"/>
          <p:cNvSpPr>
            <a:spLocks noGrp="1"/>
          </p:cNvSpPr>
          <p:nvPr>
            <p:ph idx="1"/>
          </p:nvPr>
        </p:nvSpPr>
        <p:spPr/>
        <p:txBody>
          <a:bodyPr/>
          <a:lstStyle/>
          <a:p>
            <a:pPr lvl="0"/>
            <a:r>
              <a:rPr lang="ja-JP" altLang="en-US" dirty="0">
                <a:solidFill>
                  <a:srgbClr val="000000"/>
                </a:solidFill>
              </a:rPr>
              <a:t>柔らかい材料の</a:t>
            </a:r>
            <a:r>
              <a:rPr lang="ja-JP" altLang="en-US" dirty="0">
                <a:solidFill>
                  <a:srgbClr val="6600CC"/>
                </a:solidFill>
              </a:rPr>
              <a:t>静的超大変形問題</a:t>
            </a:r>
            <a:r>
              <a:rPr lang="ja-JP" altLang="en-US" dirty="0">
                <a:solidFill>
                  <a:srgbClr val="000000"/>
                </a:solidFill>
              </a:rPr>
              <a:t>を</a:t>
            </a:r>
            <a:br>
              <a:rPr lang="en-US" altLang="ja-JP" dirty="0">
                <a:solidFill>
                  <a:srgbClr val="000000"/>
                </a:solidFill>
              </a:rPr>
            </a:br>
            <a:r>
              <a:rPr lang="ja-JP" altLang="en-US" b="1" u="sng" dirty="0">
                <a:solidFill>
                  <a:srgbClr val="000000"/>
                </a:solidFill>
              </a:rPr>
              <a:t>高精度かつ安定</a:t>
            </a:r>
            <a:r>
              <a:rPr lang="ja-JP" altLang="en-US" dirty="0">
                <a:solidFill>
                  <a:srgbClr val="000000"/>
                </a:solidFill>
              </a:rPr>
              <a:t>に解きたい．</a:t>
            </a:r>
            <a:br>
              <a:rPr lang="en-US" altLang="ja-JP" dirty="0">
                <a:solidFill>
                  <a:srgbClr val="000000"/>
                </a:solidFill>
              </a:rPr>
            </a:br>
            <a:r>
              <a:rPr lang="ja-JP" altLang="en-US" dirty="0">
                <a:solidFill>
                  <a:srgbClr val="000000"/>
                </a:solidFill>
              </a:rPr>
              <a:t>（最終目標：成形解析</a:t>
            </a:r>
            <a:br>
              <a:rPr lang="en-US" altLang="ja-JP" dirty="0">
                <a:solidFill>
                  <a:srgbClr val="000000"/>
                </a:solidFill>
              </a:rPr>
            </a:br>
            <a:r>
              <a:rPr lang="ja-JP" altLang="en-US" dirty="0">
                <a:solidFill>
                  <a:srgbClr val="000000"/>
                </a:solidFill>
              </a:rPr>
              <a:t>　　　　　</a:t>
            </a:r>
            <a:r>
              <a:rPr lang="en-US" altLang="ja-JP" dirty="0">
                <a:solidFill>
                  <a:srgbClr val="000000"/>
                </a:solidFill>
              </a:rPr>
              <a:t>e.g. </a:t>
            </a:r>
            <a:r>
              <a:rPr lang="ja-JP" altLang="en-US" dirty="0">
                <a:solidFill>
                  <a:srgbClr val="000000"/>
                </a:solidFill>
              </a:rPr>
              <a:t>熱ナノインプリント等）</a:t>
            </a:r>
            <a:endParaRPr lang="en-US" altLang="ja-JP" dirty="0">
              <a:solidFill>
                <a:srgbClr val="000000"/>
              </a:solidFill>
            </a:endParaRPr>
          </a:p>
          <a:p>
            <a:pPr lvl="0"/>
            <a:r>
              <a:rPr lang="ja-JP" altLang="en-US" dirty="0"/>
              <a:t>メッシュ固定の</a:t>
            </a:r>
            <a:r>
              <a:rPr lang="en-US" altLang="ja-JP" dirty="0"/>
              <a:t>FEM</a:t>
            </a:r>
            <a:r>
              <a:rPr lang="ja-JP" altLang="en-US" dirty="0">
                <a:solidFill>
                  <a:srgbClr val="000000"/>
                </a:solidFill>
              </a:rPr>
              <a:t>を使用すると</a:t>
            </a:r>
            <a:br>
              <a:rPr lang="en-US" altLang="ja-JP" dirty="0">
                <a:solidFill>
                  <a:srgbClr val="000000"/>
                </a:solidFill>
              </a:rPr>
            </a:br>
            <a:r>
              <a:rPr lang="ja-JP" altLang="en-US" dirty="0">
                <a:solidFill>
                  <a:srgbClr val="000000"/>
                </a:solidFill>
              </a:rPr>
              <a:t>メッシュがすぐに潰れてしまい，解</a:t>
            </a:r>
            <a:br>
              <a:rPr lang="en-US" altLang="ja-JP" dirty="0">
                <a:solidFill>
                  <a:srgbClr val="000000"/>
                </a:solidFill>
              </a:rPr>
            </a:br>
            <a:r>
              <a:rPr lang="ja-JP" altLang="en-US" dirty="0">
                <a:solidFill>
                  <a:srgbClr val="000000"/>
                </a:solidFill>
              </a:rPr>
              <a:t>が得られない．</a:t>
            </a:r>
            <a:endParaRPr lang="en-US" altLang="ja-JP" dirty="0">
              <a:solidFill>
                <a:srgbClr val="000000"/>
              </a:solidFill>
            </a:endParaRPr>
          </a:p>
          <a:p>
            <a:pPr marL="0" lvl="0" indent="0">
              <a:buNone/>
            </a:pPr>
            <a:endParaRPr lang="en-US" altLang="ja-JP" dirty="0">
              <a:solidFill>
                <a:srgbClr val="000000"/>
              </a:solidFill>
            </a:endParaRPr>
          </a:p>
          <a:p>
            <a:pPr marL="0" lvl="0" indent="0">
              <a:buNone/>
            </a:pPr>
            <a:r>
              <a:rPr lang="ja-JP" altLang="en-US" dirty="0">
                <a:solidFill>
                  <a:srgbClr val="FF0000"/>
                </a:solidFill>
              </a:rPr>
              <a:t>メッシュリゾーニング</a:t>
            </a:r>
            <a:r>
              <a:rPr lang="ja-JP" altLang="en-US" dirty="0"/>
              <a:t>（メッシュを何度</a:t>
            </a:r>
            <a:br>
              <a:rPr lang="en-US" altLang="ja-JP" dirty="0"/>
            </a:br>
            <a:r>
              <a:rPr lang="ja-JP" altLang="en-US" dirty="0"/>
              <a:t>も切り直して計算を続行すること）</a:t>
            </a:r>
            <a:r>
              <a:rPr lang="ja-JP" altLang="en-US" dirty="0">
                <a:solidFill>
                  <a:srgbClr val="000000"/>
                </a:solidFill>
              </a:rPr>
              <a:t>が</a:t>
            </a:r>
            <a:br>
              <a:rPr lang="en-US" altLang="ja-JP" dirty="0">
                <a:solidFill>
                  <a:srgbClr val="000000"/>
                </a:solidFill>
              </a:rPr>
            </a:br>
            <a:r>
              <a:rPr lang="ja-JP" altLang="en-US" dirty="0">
                <a:solidFill>
                  <a:srgbClr val="000000"/>
                </a:solidFill>
              </a:rPr>
              <a:t>不可欠．</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sp>
        <p:nvSpPr>
          <p:cNvPr id="5" name="AutoShape 9"/>
          <p:cNvSpPr>
            <a:spLocks noChangeArrowheads="1"/>
          </p:cNvSpPr>
          <p:nvPr/>
        </p:nvSpPr>
        <p:spPr bwMode="auto">
          <a:xfrm>
            <a:off x="2663788" y="4148882"/>
            <a:ext cx="1333500" cy="576262"/>
          </a:xfrm>
          <a:prstGeom prst="downArrow">
            <a:avLst>
              <a:gd name="adj1" fmla="val 52195"/>
              <a:gd name="adj2" fmla="val 48486"/>
            </a:avLst>
          </a:prstGeom>
          <a:solidFill>
            <a:schemeClr val="accent1"/>
          </a:solidFill>
          <a:ln w="9525">
            <a:solidFill>
              <a:schemeClr val="tx1"/>
            </a:solidFill>
            <a:miter lim="800000"/>
            <a:headEnd/>
            <a:tailEnd/>
          </a:ln>
        </p:spPr>
        <p:txBody>
          <a:bodyPr vert="eaVert" wrap="none" anchor="ctr"/>
          <a:lstStyle/>
          <a:p>
            <a:endParaRPr lang="ja-JP" altLang="en-US"/>
          </a:p>
        </p:txBody>
      </p:sp>
      <p:pic>
        <p:nvPicPr>
          <p:cNvPr id="6" name="Picture 7"/>
          <p:cNvPicPr>
            <a:picLocks noChangeAspect="1" noChangeArrowheads="1"/>
          </p:cNvPicPr>
          <p:nvPr/>
        </p:nvPicPr>
        <p:blipFill>
          <a:blip r:embed="rId3" cstate="print"/>
          <a:srcRect l="48975" t="43605" b="14536"/>
          <a:stretch>
            <a:fillRect/>
          </a:stretch>
        </p:blipFill>
        <p:spPr bwMode="auto">
          <a:xfrm>
            <a:off x="6666421" y="1101725"/>
            <a:ext cx="2478087" cy="1554163"/>
          </a:xfrm>
          <a:prstGeom prst="rect">
            <a:avLst/>
          </a:prstGeom>
          <a:noFill/>
          <a:ln w="9525">
            <a:noFill/>
            <a:miter lim="800000"/>
            <a:headEnd/>
            <a:tailEnd/>
          </a:ln>
          <a:effectLst/>
        </p:spPr>
      </p:pic>
      <p:pic>
        <p:nvPicPr>
          <p:cNvPr id="7" name="Picture 5">
            <a:hlinkClick r:id="rId4" action="ppaction://hlinkfile"/>
          </p:cNvPr>
          <p:cNvPicPr>
            <a:picLocks noChangeAspect="1" noChangeArrowheads="1"/>
          </p:cNvPicPr>
          <p:nvPr/>
        </p:nvPicPr>
        <p:blipFill>
          <a:blip r:embed="rId5" cstate="print"/>
          <a:srcRect l="29990" t="3392" r="29990" b="39569"/>
          <a:stretch>
            <a:fillRect/>
          </a:stretch>
        </p:blipFill>
        <p:spPr bwMode="auto">
          <a:xfrm>
            <a:off x="6379083" y="2759253"/>
            <a:ext cx="2765425" cy="3632353"/>
          </a:xfrm>
          <a:prstGeom prst="rect">
            <a:avLst/>
          </a:prstGeom>
          <a:noFill/>
          <a:ln w="9525">
            <a:noFill/>
            <a:round/>
            <a:headEnd/>
            <a:tailEnd/>
          </a:ln>
        </p:spPr>
      </p:pic>
    </p:spTree>
    <p:extLst>
      <p:ext uri="{BB962C8B-B14F-4D97-AF65-F5344CB8AC3E}">
        <p14:creationId xmlns:p14="http://schemas.microsoft.com/office/powerpoint/2010/main" val="436988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フィラー充填ゴムの引張り解析</a:t>
            </a:r>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a:effectLst>
                  <a:outerShdw blurRad="38100" dist="38100" dir="2700000" algn="tl">
                    <a:srgbClr val="000000">
                      <a:alpha val="43137"/>
                    </a:srgbClr>
                  </a:outerShdw>
                </a:effectLst>
              </a:rPr>
              <a:t>解析条件</a:t>
            </a:r>
            <a:endParaRPr kumimoji="1" lang="en-US" altLang="ja-JP" sz="2800" b="1" i="1" u="sng" dirty="0">
              <a:effectLst>
                <a:outerShdw blurRad="38100" dist="38100" dir="2700000" algn="tl">
                  <a:srgbClr val="000000">
                    <a:alpha val="43137"/>
                  </a:srgbClr>
                </a:outerShdw>
              </a:effectLst>
            </a:endParaRPr>
          </a:p>
          <a:p>
            <a:endParaRPr lang="en-US" altLang="ja-JP" sz="2800" dirty="0"/>
          </a:p>
          <a:p>
            <a:endParaRPr lang="en-US" altLang="ja-JP" sz="2800" dirty="0"/>
          </a:p>
          <a:p>
            <a:endParaRPr lang="en-US" altLang="ja-JP" sz="2800" dirty="0"/>
          </a:p>
          <a:p>
            <a:endParaRPr lang="en-US" altLang="ja-JP" sz="2800" dirty="0"/>
          </a:p>
          <a:p>
            <a:endParaRPr lang="en-US" altLang="ja-JP" sz="2800" dirty="0"/>
          </a:p>
          <a:p>
            <a:endParaRPr lang="en-US" altLang="ja-JP" sz="2800" dirty="0"/>
          </a:p>
          <a:p>
            <a:r>
              <a:rPr lang="ja-JP" altLang="en-US" sz="2800" dirty="0"/>
              <a:t>平面ひずみ，静的，</a:t>
            </a:r>
            <a:r>
              <a:rPr lang="en-US" altLang="ja-JP" sz="2800" dirty="0"/>
              <a:t>1 m x 1 m</a:t>
            </a:r>
            <a:r>
              <a:rPr lang="ja-JP" altLang="en-US" sz="2800" dirty="0"/>
              <a:t>の正方形領域</a:t>
            </a:r>
            <a:endParaRPr lang="en-US" altLang="ja-JP" sz="2800" dirty="0"/>
          </a:p>
          <a:p>
            <a:r>
              <a:rPr lang="ja-JP" altLang="en-US" sz="2800" dirty="0"/>
              <a:t>左辺を完全拘束</a:t>
            </a:r>
            <a:endParaRPr lang="en-US" altLang="ja-JP" sz="2800" dirty="0"/>
          </a:p>
          <a:p>
            <a:r>
              <a:rPr lang="ja-JP" altLang="en-US" sz="2800" dirty="0"/>
              <a:t>右辺を</a:t>
            </a:r>
            <a:r>
              <a:rPr lang="en-US" altLang="ja-JP" sz="2800" dirty="0"/>
              <a:t>y</a:t>
            </a:r>
            <a:r>
              <a:rPr lang="ja-JP" altLang="en-US" sz="2800" dirty="0"/>
              <a:t>変位拘束の上，</a:t>
            </a:r>
            <a:r>
              <a:rPr lang="en-US" altLang="ja-JP" sz="2800" dirty="0"/>
              <a:t>+x</a:t>
            </a:r>
            <a:r>
              <a:rPr lang="ja-JP" altLang="en-US" sz="2800" dirty="0"/>
              <a:t>方向に強制変位</a:t>
            </a:r>
            <a:endParaRPr lang="en-US" altLang="ja-JP" sz="2800" dirty="0"/>
          </a:p>
          <a:p>
            <a:r>
              <a:rPr lang="ja-JP" altLang="en-US" sz="2800" dirty="0"/>
              <a:t>独自改良版</a:t>
            </a:r>
            <a:r>
              <a:rPr lang="en-US" altLang="ja-JP" sz="2800" dirty="0"/>
              <a:t>selective </a:t>
            </a:r>
            <a:r>
              <a:rPr lang="en-US" altLang="ja-JP" sz="2800" spc="-150" dirty="0"/>
              <a:t>ES/NS-FEM</a:t>
            </a:r>
            <a:r>
              <a:rPr lang="ja-JP" altLang="en-US" sz="2800" dirty="0"/>
              <a:t>で三角形要素を使用</a:t>
            </a:r>
          </a:p>
          <a:p>
            <a:pPr marL="0" indent="0">
              <a:buNone/>
            </a:pPr>
            <a:endParaRPr kumimoji="1" lang="ja-JP" altLang="en-US" sz="2800"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pic>
        <p:nvPicPr>
          <p:cNvPr id="6" name="図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8946" y="657225"/>
            <a:ext cx="5105410" cy="3403099"/>
          </a:xfrm>
          <a:prstGeom prst="rect">
            <a:avLst/>
          </a:prstGeom>
        </p:spPr>
      </p:pic>
    </p:spTree>
    <p:extLst>
      <p:ext uri="{BB962C8B-B14F-4D97-AF65-F5344CB8AC3E}">
        <p14:creationId xmlns:p14="http://schemas.microsoft.com/office/powerpoint/2010/main" val="107966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フィラー充填ゴムの引張り解析</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kumimoji="1" lang="ja-JP" altLang="en-US" sz="2800" b="1" i="1" u="sng" dirty="0">
                    <a:effectLst>
                      <a:outerShdw blurRad="38100" dist="38100" dir="2700000" algn="tl">
                        <a:srgbClr val="000000">
                          <a:alpha val="43137"/>
                        </a:srgbClr>
                      </a:outerShdw>
                    </a:effectLst>
                  </a:rPr>
                  <a:t>解析条件</a:t>
                </a:r>
                <a:endParaRPr kumimoji="1" lang="en-US" altLang="ja-JP" sz="2800" b="1" i="1" u="sng" dirty="0">
                  <a:effectLst>
                    <a:outerShdw blurRad="38100" dist="38100" dir="2700000" algn="tl">
                      <a:srgbClr val="000000">
                        <a:alpha val="43137"/>
                      </a:srgbClr>
                    </a:outerShdw>
                  </a:effectLst>
                </a:endParaRPr>
              </a:p>
              <a:p>
                <a:endParaRPr lang="en-US" altLang="ja-JP" sz="2800" dirty="0"/>
              </a:p>
              <a:p>
                <a:endParaRPr lang="en-US" altLang="ja-JP" sz="2800" dirty="0"/>
              </a:p>
              <a:p>
                <a:endParaRPr lang="en-US" altLang="ja-JP" sz="2800" dirty="0"/>
              </a:p>
              <a:p>
                <a:endParaRPr lang="en-US" altLang="ja-JP" sz="2800" dirty="0"/>
              </a:p>
              <a:p>
                <a:endParaRPr lang="en-US" altLang="ja-JP" sz="2800" dirty="0"/>
              </a:p>
              <a:p>
                <a:endParaRPr lang="en-US" altLang="ja-JP" sz="2800" dirty="0"/>
              </a:p>
              <a:p>
                <a:r>
                  <a:rPr kumimoji="1" lang="ja-JP" altLang="en-US" sz="2800" dirty="0"/>
                  <a:t>フィラー，マトリックス共に</a:t>
                </a:r>
                <a:r>
                  <a:rPr kumimoji="1" lang="en-US" altLang="ja-JP" sz="2800" dirty="0"/>
                  <a:t>Neo-</a:t>
                </a:r>
                <a:r>
                  <a:rPr kumimoji="1" lang="en-US" altLang="ja-JP" sz="2800" dirty="0" err="1"/>
                  <a:t>Hookean</a:t>
                </a:r>
                <a:r>
                  <a:rPr kumimoji="1" lang="ja-JP" altLang="en-US" sz="2800" dirty="0"/>
                  <a:t>超弾性体</a:t>
                </a:r>
                <a:endParaRPr kumimoji="1" lang="en-US" altLang="ja-JP" sz="2800" dirty="0"/>
              </a:p>
              <a:p>
                <a:pPr lvl="1"/>
                <a:r>
                  <a:rPr lang="ja-JP" altLang="en-US" sz="2400" dirty="0">
                    <a:solidFill>
                      <a:srgbClr val="FF00FF"/>
                    </a:solidFill>
                  </a:rPr>
                  <a:t>フィラーは硬いゴム（</a:t>
                </a:r>
                <a14:m>
                  <m:oMath xmlns:m="http://schemas.openxmlformats.org/officeDocument/2006/math">
                    <m:sSup>
                      <m:sSupPr>
                        <m:ctrlPr>
                          <a:rPr lang="en-US" altLang="ja-JP" sz="2400" b="0" i="1" smtClean="0">
                            <a:solidFill>
                              <a:srgbClr val="FF00FF"/>
                            </a:solidFill>
                            <a:latin typeface="Cambria Math" panose="02040503050406030204" pitchFamily="18" charset="0"/>
                          </a:rPr>
                        </m:ctrlPr>
                      </m:sSupPr>
                      <m:e>
                        <m:r>
                          <a:rPr lang="en-US" altLang="ja-JP" sz="2400" b="0" i="1" smtClean="0">
                            <a:solidFill>
                              <a:srgbClr val="FF00FF"/>
                            </a:solidFill>
                            <a:latin typeface="Cambria Math" panose="02040503050406030204" pitchFamily="18" charset="0"/>
                          </a:rPr>
                          <m:t>𝐸</m:t>
                        </m:r>
                      </m:e>
                      <m:sup>
                        <m:r>
                          <m:rPr>
                            <m:sty m:val="p"/>
                          </m:rPr>
                          <a:rPr lang="en-US" altLang="ja-JP" sz="2400" b="0" i="0" smtClean="0">
                            <a:solidFill>
                              <a:srgbClr val="FF00FF"/>
                            </a:solidFill>
                            <a:latin typeface="Cambria Math" panose="02040503050406030204" pitchFamily="18" charset="0"/>
                          </a:rPr>
                          <m:t>initial</m:t>
                        </m:r>
                      </m:sup>
                    </m:sSup>
                    <m:r>
                      <a:rPr lang="en-US" altLang="ja-JP" sz="2400" b="0" i="1" smtClean="0">
                        <a:solidFill>
                          <a:srgbClr val="FF00FF"/>
                        </a:solidFill>
                        <a:latin typeface="Cambria Math" panose="02040503050406030204" pitchFamily="18" charset="0"/>
                      </a:rPr>
                      <m:t>=100 </m:t>
                    </m:r>
                    <m:r>
                      <m:rPr>
                        <m:nor/>
                      </m:rPr>
                      <a:rPr lang="en-US" altLang="ja-JP" sz="2400" b="0" i="0" smtClean="0">
                        <a:solidFill>
                          <a:srgbClr val="FF00FF"/>
                        </a:solidFill>
                        <a:latin typeface="Cambria Math" panose="02040503050406030204" pitchFamily="18" charset="0"/>
                      </a:rPr>
                      <m:t>GPa</m:t>
                    </m:r>
                    <m:r>
                      <a:rPr lang="en-US" altLang="ja-JP" sz="2400" b="0" i="1" smtClean="0">
                        <a:solidFill>
                          <a:srgbClr val="FF00FF"/>
                        </a:solidFill>
                        <a:latin typeface="Cambria Math" panose="02040503050406030204" pitchFamily="18" charset="0"/>
                      </a:rPr>
                      <m:t>, </m:t>
                    </m:r>
                    <m:sSup>
                      <m:sSupPr>
                        <m:ctrlPr>
                          <a:rPr lang="en-US" altLang="ja-JP" sz="2400" b="0" i="1" smtClean="0">
                            <a:solidFill>
                              <a:srgbClr val="FF00FF"/>
                            </a:solidFill>
                            <a:latin typeface="Cambria Math" panose="02040503050406030204" pitchFamily="18" charset="0"/>
                          </a:rPr>
                        </m:ctrlPr>
                      </m:sSupPr>
                      <m:e>
                        <m:r>
                          <a:rPr lang="en-US" altLang="ja-JP" sz="2400" b="0" i="1" smtClean="0">
                            <a:solidFill>
                              <a:srgbClr val="FF00FF"/>
                            </a:solidFill>
                            <a:latin typeface="Cambria Math" panose="02040503050406030204" pitchFamily="18" charset="0"/>
                          </a:rPr>
                          <m:t> </m:t>
                        </m:r>
                        <m:r>
                          <a:rPr lang="en-US" altLang="ja-JP" sz="2400" b="0" i="1" smtClean="0">
                            <a:solidFill>
                              <a:srgbClr val="FF00FF"/>
                            </a:solidFill>
                            <a:latin typeface="Cambria Math" panose="02040503050406030204" pitchFamily="18" charset="0"/>
                          </a:rPr>
                          <m:t>𝜈</m:t>
                        </m:r>
                      </m:e>
                      <m:sup>
                        <m:r>
                          <m:rPr>
                            <m:sty m:val="p"/>
                          </m:rPr>
                          <a:rPr lang="en-US" altLang="ja-JP" sz="2400" b="0" i="0" smtClean="0">
                            <a:solidFill>
                              <a:srgbClr val="FF00FF"/>
                            </a:solidFill>
                            <a:latin typeface="Cambria Math" panose="02040503050406030204" pitchFamily="18" charset="0"/>
                          </a:rPr>
                          <m:t>initial</m:t>
                        </m:r>
                      </m:sup>
                    </m:sSup>
                    <m:r>
                      <a:rPr lang="en-US" altLang="ja-JP" sz="2400" b="0" i="1" smtClean="0">
                        <a:solidFill>
                          <a:srgbClr val="FF00FF"/>
                        </a:solidFill>
                        <a:latin typeface="Cambria Math" panose="02040503050406030204" pitchFamily="18" charset="0"/>
                      </a:rPr>
                      <m:t>=0.49</m:t>
                    </m:r>
                  </m:oMath>
                </a14:m>
                <a:r>
                  <a:rPr lang="ja-JP" altLang="en-US" sz="2400" dirty="0">
                    <a:solidFill>
                      <a:srgbClr val="FF00FF"/>
                    </a:solidFill>
                  </a:rPr>
                  <a:t>）</a:t>
                </a:r>
                <a:endParaRPr lang="en-US" altLang="ja-JP" sz="2400" dirty="0">
                  <a:solidFill>
                    <a:srgbClr val="FF00FF"/>
                  </a:solidFill>
                </a:endParaRPr>
              </a:p>
              <a:p>
                <a:pPr lvl="1"/>
                <a:r>
                  <a:rPr kumimoji="1" lang="ja-JP" altLang="en-US" sz="2400" dirty="0"/>
                  <a:t>マトリックスは柔らかい</a:t>
                </a:r>
                <a:r>
                  <a:rPr lang="ja-JP" altLang="en-US" sz="2400" dirty="0">
                    <a:solidFill>
                      <a:schemeClr val="tx1"/>
                    </a:solidFill>
                  </a:rPr>
                  <a:t>（</a:t>
                </a:r>
                <a14:m>
                  <m:oMath xmlns:m="http://schemas.openxmlformats.org/officeDocument/2006/math">
                    <m:sSup>
                      <m:sSupPr>
                        <m:ctrlPr>
                          <a:rPr lang="en-US" altLang="ja-JP" sz="2400" i="1">
                            <a:solidFill>
                              <a:schemeClr val="tx1"/>
                            </a:solidFill>
                            <a:latin typeface="Cambria Math" panose="02040503050406030204" pitchFamily="18" charset="0"/>
                          </a:rPr>
                        </m:ctrlPr>
                      </m:sSupPr>
                      <m:e>
                        <m:r>
                          <a:rPr lang="en-US" altLang="ja-JP" sz="2400" i="1">
                            <a:solidFill>
                              <a:schemeClr val="tx1"/>
                            </a:solidFill>
                            <a:latin typeface="Cambria Math" panose="02040503050406030204" pitchFamily="18" charset="0"/>
                          </a:rPr>
                          <m:t>𝐸</m:t>
                        </m:r>
                      </m:e>
                      <m:sup>
                        <m:r>
                          <m:rPr>
                            <m:sty m:val="p"/>
                          </m:rPr>
                          <a:rPr lang="en-US" altLang="ja-JP" sz="2400">
                            <a:solidFill>
                              <a:schemeClr val="tx1"/>
                            </a:solidFill>
                            <a:latin typeface="Cambria Math" panose="02040503050406030204" pitchFamily="18" charset="0"/>
                          </a:rPr>
                          <m:t>initial</m:t>
                        </m:r>
                      </m:sup>
                    </m:sSup>
                    <m:r>
                      <a:rPr lang="en-US" altLang="ja-JP" sz="2400" i="1">
                        <a:solidFill>
                          <a:schemeClr val="tx1"/>
                        </a:solidFill>
                        <a:latin typeface="Cambria Math" panose="02040503050406030204" pitchFamily="18" charset="0"/>
                      </a:rPr>
                      <m:t>=1 </m:t>
                    </m:r>
                    <m:r>
                      <m:rPr>
                        <m:nor/>
                      </m:rPr>
                      <a:rPr lang="en-US" altLang="ja-JP" sz="2400">
                        <a:solidFill>
                          <a:schemeClr val="tx1"/>
                        </a:solidFill>
                        <a:latin typeface="Cambria Math" panose="02040503050406030204" pitchFamily="18" charset="0"/>
                      </a:rPr>
                      <m:t>GPa</m:t>
                    </m:r>
                    <m:r>
                      <a:rPr lang="en-US" altLang="ja-JP" sz="2400" i="1">
                        <a:solidFill>
                          <a:schemeClr val="tx1"/>
                        </a:solidFill>
                        <a:latin typeface="Cambria Math" panose="02040503050406030204" pitchFamily="18" charset="0"/>
                      </a:rPr>
                      <m:t>, </m:t>
                    </m:r>
                    <m:sSup>
                      <m:sSupPr>
                        <m:ctrlPr>
                          <a:rPr lang="en-US" altLang="ja-JP" sz="2400" i="1">
                            <a:solidFill>
                              <a:schemeClr val="tx1"/>
                            </a:solidFill>
                            <a:latin typeface="Cambria Math" panose="02040503050406030204" pitchFamily="18" charset="0"/>
                          </a:rPr>
                        </m:ctrlPr>
                      </m:sSupPr>
                      <m:e>
                        <m:r>
                          <a:rPr lang="en-US" altLang="ja-JP" sz="2400" i="1">
                            <a:solidFill>
                              <a:schemeClr val="tx1"/>
                            </a:solidFill>
                            <a:latin typeface="Cambria Math" panose="02040503050406030204" pitchFamily="18" charset="0"/>
                          </a:rPr>
                          <m:t> </m:t>
                        </m:r>
                        <m:r>
                          <a:rPr lang="en-US" altLang="ja-JP" sz="2400" i="1">
                            <a:solidFill>
                              <a:schemeClr val="tx1"/>
                            </a:solidFill>
                            <a:latin typeface="Cambria Math" panose="02040503050406030204" pitchFamily="18" charset="0"/>
                          </a:rPr>
                          <m:t>𝜈</m:t>
                        </m:r>
                      </m:e>
                      <m:sup>
                        <m:r>
                          <m:rPr>
                            <m:sty m:val="p"/>
                          </m:rPr>
                          <a:rPr lang="en-US" altLang="ja-JP" sz="2400">
                            <a:solidFill>
                              <a:schemeClr val="tx1"/>
                            </a:solidFill>
                            <a:latin typeface="Cambria Math" panose="02040503050406030204" pitchFamily="18" charset="0"/>
                          </a:rPr>
                          <m:t>initial</m:t>
                        </m:r>
                      </m:sup>
                    </m:sSup>
                    <m:r>
                      <a:rPr lang="en-US" altLang="ja-JP" sz="2400" i="1">
                        <a:solidFill>
                          <a:schemeClr val="tx1"/>
                        </a:solidFill>
                        <a:latin typeface="Cambria Math" panose="02040503050406030204" pitchFamily="18" charset="0"/>
                      </a:rPr>
                      <m:t>=0.49</m:t>
                    </m:r>
                  </m:oMath>
                </a14:m>
                <a:r>
                  <a:rPr lang="ja-JP" altLang="en-US" sz="2400" dirty="0">
                    <a:solidFill>
                      <a:schemeClr val="tx1"/>
                    </a:solidFill>
                  </a:rPr>
                  <a:t>）</a:t>
                </a:r>
                <a:endParaRPr lang="en-US" altLang="ja-JP" sz="2400" dirty="0">
                  <a:solidFill>
                    <a:schemeClr val="tx1"/>
                  </a:solidFill>
                </a:endParaRPr>
              </a:p>
              <a:p>
                <a:r>
                  <a:rPr lang="en-US" altLang="ja-JP" sz="2800" dirty="0"/>
                  <a:t>0.2 m</a:t>
                </a:r>
                <a:r>
                  <a:rPr lang="ja-JP" altLang="en-US" sz="2800" dirty="0"/>
                  <a:t>変位毎にメッシュリゾーニングを実施．</a:t>
                </a:r>
                <a:endParaRPr lang="en-US" altLang="ja-JP" sz="2800" dirty="0">
                  <a:solidFill>
                    <a:schemeClr val="tx1"/>
                  </a:solidFill>
                </a:endParaRPr>
              </a:p>
              <a:p>
                <a:pPr lvl="1"/>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2539" t="-2323"/>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8946" y="657225"/>
            <a:ext cx="5105410" cy="3403099"/>
          </a:xfrm>
          <a:prstGeom prst="rect">
            <a:avLst/>
          </a:prstGeom>
        </p:spPr>
      </p:pic>
    </p:spTree>
    <p:extLst>
      <p:ext uri="{BB962C8B-B14F-4D97-AF65-F5344CB8AC3E}">
        <p14:creationId xmlns:p14="http://schemas.microsoft.com/office/powerpoint/2010/main" val="1271149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フィラー充填ゴムの引張り解析</a:t>
            </a:r>
          </a:p>
        </p:txBody>
      </p:sp>
      <p:sp>
        <p:nvSpPr>
          <p:cNvPr id="3" name="コンテンツ プレースホルダー 2"/>
          <p:cNvSpPr>
            <a:spLocks noGrp="1"/>
          </p:cNvSpPr>
          <p:nvPr>
            <p:ph idx="1"/>
          </p:nvPr>
        </p:nvSpPr>
        <p:spPr/>
        <p:txBody>
          <a:bodyPr/>
          <a:lstStyle/>
          <a:p>
            <a:pPr marL="0" indent="0">
              <a:buNone/>
            </a:pPr>
            <a:r>
              <a:rPr kumimoji="1" lang="ja-JP" altLang="en-US" sz="2800" b="1" i="1" u="sng" dirty="0">
                <a:effectLst>
                  <a:outerShdw blurRad="38100" dist="38100" dir="2700000" algn="tl">
                    <a:srgbClr val="000000">
                      <a:alpha val="43137"/>
                    </a:srgbClr>
                  </a:outerShdw>
                </a:effectLst>
              </a:rPr>
              <a:t>解析結果</a:t>
            </a: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kumimoji="1"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lang="en-US" altLang="ja-JP" sz="2800" b="1" i="1" u="sng" dirty="0">
              <a:effectLst>
                <a:outerShdw blurRad="38100" dist="38100" dir="2700000" algn="tl">
                  <a:srgbClr val="000000">
                    <a:alpha val="43137"/>
                  </a:srgbClr>
                </a:outerShdw>
              </a:effectLst>
            </a:endParaRPr>
          </a:p>
          <a:p>
            <a:pPr marL="0" indent="0">
              <a:buNone/>
            </a:pPr>
            <a:endParaRPr lang="en-US" altLang="ja-JP" sz="1400" b="1" i="1" u="sng" dirty="0">
              <a:effectLst>
                <a:outerShdw blurRad="38100" dist="38100" dir="2700000" algn="tl">
                  <a:srgbClr val="000000">
                    <a:alpha val="43137"/>
                  </a:srgbClr>
                </a:outerShdw>
              </a:effectLst>
            </a:endParaRPr>
          </a:p>
          <a:p>
            <a:pPr marL="0" indent="0" algn="r">
              <a:buNone/>
            </a:pPr>
            <a:r>
              <a:rPr kumimoji="1" lang="ja-JP" altLang="en-US" sz="2000" dirty="0"/>
              <a:t>妥当な解が得られている．</a:t>
            </a:r>
            <a:br>
              <a:rPr lang="en-US" altLang="ja-JP" sz="2000" dirty="0"/>
            </a:br>
            <a:r>
              <a:rPr lang="ja-JP" altLang="en-US" sz="2000" dirty="0"/>
              <a:t>しかし，</a:t>
            </a:r>
            <a:r>
              <a:rPr lang="en-US" altLang="ja-JP" sz="2000" dirty="0"/>
              <a:t>1.8m</a:t>
            </a:r>
            <a:r>
              <a:rPr lang="ja-JP" altLang="en-US" sz="2000" dirty="0"/>
              <a:t>変位を超えた所で</a:t>
            </a:r>
            <a:br>
              <a:rPr lang="en-US" altLang="ja-JP" sz="2000" dirty="0"/>
            </a:br>
            <a:r>
              <a:rPr kumimoji="1" lang="ja-JP" altLang="en-US" sz="2000" dirty="0"/>
              <a:t>メッシュリゾーニングエラーで解析終了．</a:t>
            </a: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pic>
        <p:nvPicPr>
          <p:cNvPr id="5" name="filler_particle_composi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096429"/>
            <a:ext cx="9144000" cy="4168775"/>
          </a:xfrm>
          <a:prstGeom prst="rect">
            <a:avLst/>
          </a:prstGeom>
        </p:spPr>
      </p:pic>
    </p:spTree>
    <p:extLst>
      <p:ext uri="{BB962C8B-B14F-4D97-AF65-F5344CB8AC3E}">
        <p14:creationId xmlns:p14="http://schemas.microsoft.com/office/powerpoint/2010/main" val="1650234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メッシュリゾーニングエラーの原因</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mc:AlternateContent xmlns:mc="http://schemas.openxmlformats.org/markup-compatibility/2006" xmlns:a14="http://schemas.microsoft.com/office/drawing/2010/main">
        <mc:Choice Requires="a14">
          <p:sp>
            <p:nvSpPr>
              <p:cNvPr id="6" name="コンテンツ プレースホルダー 5"/>
              <p:cNvSpPr>
                <a:spLocks noGrp="1"/>
              </p:cNvSpPr>
              <p:nvPr>
                <p:ph idx="1"/>
              </p:nvPr>
            </p:nvSpPr>
            <p:spPr/>
            <p:txBody>
              <a:bodyPr anchor="b"/>
              <a:lstStyle/>
              <a:p>
                <a:pPr marL="0" indent="0">
                  <a:buNone/>
                </a:pPr>
                <a:r>
                  <a:rPr lang="ja-JP" altLang="en-US" sz="2800" dirty="0"/>
                  <a:t>初期節点位置と現在節点位置から変形勾配テンソル</a:t>
                </a:r>
                <a14:m>
                  <m:oMath xmlns:m="http://schemas.openxmlformats.org/officeDocument/2006/math">
                    <m:r>
                      <a:rPr lang="en-US" altLang="ja-JP" sz="2800" b="1" i="1" smtClean="0">
                        <a:latin typeface="Cambria Math" panose="02040503050406030204" pitchFamily="18" charset="0"/>
                      </a:rPr>
                      <m:t>𝑭</m:t>
                    </m:r>
                  </m:oMath>
                </a14:m>
                <a:r>
                  <a:rPr lang="ja-JP" altLang="en-US" sz="2800" dirty="0"/>
                  <a:t>を作り直す方法をとる場合，元々裏返っている要素の存在は致命的なエラーとなる．</a:t>
                </a:r>
                <a:endParaRPr lang="en-US" altLang="ja-JP" sz="2800" dirty="0"/>
              </a:p>
            </p:txBody>
          </p:sp>
        </mc:Choice>
        <mc:Fallback xmlns="">
          <p:sp>
            <p:nvSpPr>
              <p:cNvPr id="6" name="コンテンツ プレースホルダー 5"/>
              <p:cNvSpPr>
                <a:spLocks noGrp="1" noRot="1" noChangeAspect="1" noMove="1" noResize="1" noEditPoints="1" noAdjustHandles="1" noChangeArrowheads="1" noChangeShapeType="1" noTextEdit="1"/>
              </p:cNvSpPr>
              <p:nvPr>
                <p:ph idx="1"/>
              </p:nvPr>
            </p:nvSpPr>
            <p:spPr>
              <a:blipFill rotWithShape="0">
                <a:blip r:embed="rId3"/>
                <a:stretch>
                  <a:fillRect l="-2468" b="-3485"/>
                </a:stretch>
              </a:blipFill>
            </p:spPr>
            <p:txBody>
              <a:bodyPr/>
              <a:lstStyle/>
              <a:p>
                <a:r>
                  <a:rPr lang="ja-JP" altLang="en-US">
                    <a:noFill/>
                  </a:rPr>
                  <a:t> </a:t>
                </a:r>
              </a:p>
            </p:txBody>
          </p:sp>
        </mc:Fallback>
      </mc:AlternateContent>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91919" y="657225"/>
            <a:ext cx="6146305" cy="4152908"/>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86035" y="657225"/>
            <a:ext cx="6146305" cy="4343409"/>
          </a:xfrm>
          <a:prstGeom prst="rect">
            <a:avLst/>
          </a:prstGeom>
        </p:spPr>
      </p:pic>
      <p:pic>
        <p:nvPicPr>
          <p:cNvPr id="9" name="図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86035" y="656692"/>
            <a:ext cx="6146305" cy="4355601"/>
          </a:xfrm>
          <a:prstGeom prst="rect">
            <a:avLst/>
          </a:prstGeom>
        </p:spPr>
      </p:pic>
    </p:spTree>
    <p:extLst>
      <p:ext uri="{BB962C8B-B14F-4D97-AF65-F5344CB8AC3E}">
        <p14:creationId xmlns:p14="http://schemas.microsoft.com/office/powerpoint/2010/main" val="325265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4000" dirty="0"/>
              <a:t>まとめ</a:t>
            </a:r>
            <a:endParaRPr lang="en-US" altLang="ja-JP" sz="4000" dirty="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spTree>
    <p:extLst>
      <p:ext uri="{BB962C8B-B14F-4D97-AF65-F5344CB8AC3E}">
        <p14:creationId xmlns:p14="http://schemas.microsoft.com/office/powerpoint/2010/main" val="1514010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まとめ＆今後の予定</a:t>
            </a:r>
            <a:endParaRPr kumimoji="1" lang="ja-JP" altLang="en-US" dirty="0"/>
          </a:p>
        </p:txBody>
      </p:sp>
      <p:sp>
        <p:nvSpPr>
          <p:cNvPr id="3" name="コンテンツ プレースホルダー 2"/>
          <p:cNvSpPr>
            <a:spLocks noGrp="1"/>
          </p:cNvSpPr>
          <p:nvPr>
            <p:ph idx="1"/>
          </p:nvPr>
        </p:nvSpPr>
        <p:spPr/>
        <p:txBody>
          <a:bodyPr/>
          <a:lstStyle/>
          <a:p>
            <a:r>
              <a:rPr lang="ja-JP" altLang="en-US" dirty="0"/>
              <a:t>まとめ</a:t>
            </a:r>
            <a:endParaRPr lang="en-US" altLang="ja-JP" dirty="0"/>
          </a:p>
          <a:p>
            <a:pPr lvl="1"/>
            <a:r>
              <a:rPr lang="ja-JP" altLang="en-US" dirty="0">
                <a:solidFill>
                  <a:srgbClr val="FF00FF"/>
                </a:solidFill>
              </a:rPr>
              <a:t>独自改良版</a:t>
            </a:r>
            <a:r>
              <a:rPr lang="en-US" altLang="ja-JP" dirty="0">
                <a:solidFill>
                  <a:srgbClr val="FF00FF"/>
                </a:solidFill>
              </a:rPr>
              <a:t>selective S-FEM</a:t>
            </a:r>
            <a:r>
              <a:rPr lang="ja-JP" altLang="en-US" dirty="0"/>
              <a:t>により，</a:t>
            </a:r>
            <a:r>
              <a:rPr lang="ja-JP" altLang="en-US" dirty="0">
                <a:solidFill>
                  <a:srgbClr val="C00000"/>
                </a:solidFill>
              </a:rPr>
              <a:t>任意の非線形材料モデル</a:t>
            </a:r>
            <a:r>
              <a:rPr lang="ja-JP" altLang="en-US" dirty="0"/>
              <a:t>に対して</a:t>
            </a:r>
            <a:r>
              <a:rPr lang="ja-JP" altLang="en-US" dirty="0">
                <a:solidFill>
                  <a:srgbClr val="0000CC"/>
                </a:solidFill>
              </a:rPr>
              <a:t>三角形要素および四面体要素</a:t>
            </a:r>
            <a:r>
              <a:rPr lang="ja-JP" altLang="en-US" dirty="0"/>
              <a:t>を用いても</a:t>
            </a:r>
            <a:r>
              <a:rPr lang="ja-JP" altLang="en-US" u="sng" dirty="0">
                <a:effectLst>
                  <a:outerShdw blurRad="38100" dist="38100" dir="2700000" algn="tl">
                    <a:srgbClr val="000000">
                      <a:alpha val="43137"/>
                    </a:srgbClr>
                  </a:outerShdw>
                </a:effectLst>
              </a:rPr>
              <a:t>ロッキングを起こさない</a:t>
            </a:r>
            <a:r>
              <a:rPr lang="ja-JP" altLang="en-US" dirty="0"/>
              <a:t>大変形解析を実現した．</a:t>
            </a:r>
            <a:endParaRPr lang="en-US" altLang="ja-JP" dirty="0"/>
          </a:p>
          <a:p>
            <a:pPr lvl="1"/>
            <a:r>
              <a:rPr lang="ja-JP" altLang="en-US" dirty="0"/>
              <a:t>独自改良版</a:t>
            </a:r>
            <a:r>
              <a:rPr lang="en-US" altLang="ja-JP" dirty="0"/>
              <a:t>selective S-FEM</a:t>
            </a:r>
            <a:r>
              <a:rPr lang="ja-JP" altLang="en-US" dirty="0"/>
              <a:t>と適合する</a:t>
            </a:r>
            <a:r>
              <a:rPr lang="ja-JP" altLang="en-US" dirty="0">
                <a:solidFill>
                  <a:srgbClr val="FF0000"/>
                </a:solidFill>
              </a:rPr>
              <a:t>メッシュリゾーニング法</a:t>
            </a:r>
            <a:r>
              <a:rPr lang="ja-JP" altLang="en-US" dirty="0"/>
              <a:t>を提案した．</a:t>
            </a:r>
            <a:endParaRPr lang="en-US" altLang="ja-JP" dirty="0"/>
          </a:p>
          <a:p>
            <a:endParaRPr lang="en-US" altLang="ja-JP" sz="1000" dirty="0"/>
          </a:p>
          <a:p>
            <a:pPr eaLnBrk="1" hangingPunct="1">
              <a:lnSpc>
                <a:spcPct val="90000"/>
              </a:lnSpc>
            </a:pPr>
            <a:r>
              <a:rPr lang="ja-JP" altLang="en-US" dirty="0"/>
              <a:t>今後の予定</a:t>
            </a:r>
            <a:endParaRPr lang="en-US" altLang="ja-JP" dirty="0"/>
          </a:p>
          <a:p>
            <a:pPr lvl="1" eaLnBrk="1" hangingPunct="1">
              <a:lnSpc>
                <a:spcPct val="90000"/>
              </a:lnSpc>
            </a:pPr>
            <a:r>
              <a:rPr lang="ja-JP" altLang="en-US" dirty="0"/>
              <a:t>メッシュリゾーニングエラーの回避方法の検討</a:t>
            </a:r>
            <a:br>
              <a:rPr lang="en-US" altLang="ja-JP" dirty="0"/>
            </a:br>
            <a:r>
              <a:rPr lang="ja-JP" altLang="en-US" sz="2400" u="sng" dirty="0"/>
              <a:t>（メッシュフリーなら解決できるか？　増分形に逃げるか？）</a:t>
            </a:r>
            <a:endParaRPr lang="en-US" altLang="ja-JP" sz="2400" u="sng" dirty="0"/>
          </a:p>
          <a:p>
            <a:pPr lvl="1" eaLnBrk="1" hangingPunct="1">
              <a:lnSpc>
                <a:spcPct val="90000"/>
              </a:lnSpc>
            </a:pPr>
            <a:r>
              <a:rPr lang="ja-JP" altLang="en-US" dirty="0"/>
              <a:t>応力や歪みの勾配に基づくリメッシングの粗密制御．</a:t>
            </a:r>
            <a:endParaRPr lang="en-US" altLang="ja-JP" dirty="0"/>
          </a:p>
          <a:p>
            <a:pPr lvl="1" eaLnBrk="1" hangingPunct="1">
              <a:lnSpc>
                <a:spcPct val="90000"/>
              </a:lnSpc>
            </a:pPr>
            <a:r>
              <a:rPr lang="ja-JP" altLang="en-US" dirty="0"/>
              <a:t>接触機能の追加．</a:t>
            </a:r>
            <a:endParaRPr lang="en-US" altLang="ja-JP"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spTree>
    <p:extLst>
      <p:ext uri="{BB962C8B-B14F-4D97-AF65-F5344CB8AC3E}">
        <p14:creationId xmlns:p14="http://schemas.microsoft.com/office/powerpoint/2010/main" val="1512501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pPr marL="0" indent="0" algn="ctr">
              <a:buNone/>
            </a:pPr>
            <a:endParaRPr lang="en-US" altLang="ja-JP" sz="9600" dirty="0"/>
          </a:p>
          <a:p>
            <a:pPr marL="0" indent="0" algn="ctr">
              <a:buNone/>
            </a:pPr>
            <a:r>
              <a:rPr lang="ja-JP" altLang="en-US" sz="9600" dirty="0"/>
              <a:t>付録</a:t>
            </a:r>
            <a:endParaRPr kumimoji="1" lang="ja-JP" altLang="en-US" sz="9600" dirty="0"/>
          </a:p>
        </p:txBody>
      </p:sp>
      <p:sp>
        <p:nvSpPr>
          <p:cNvPr id="4" name="スライド番号プレースホルダー 3"/>
          <p:cNvSpPr>
            <a:spLocks noGrp="1"/>
          </p:cNvSpPr>
          <p:nvPr>
            <p:ph type="sldNum" sz="quarter" idx="4"/>
          </p:nvPr>
        </p:nvSpPr>
        <p:spPr/>
        <p:txBody>
          <a:bodyPr/>
          <a:lstStyle/>
          <a:p>
            <a:r>
              <a:rPr lang="en-US" altLang="ja-JP" dirty="0"/>
              <a:t>P. </a:t>
            </a:r>
            <a:fld id="{F8FDF831-B0A3-4B44-A20D-7581D5587101}" type="slidenum">
              <a:rPr lang="ja-JP" altLang="en-US" smtClean="0"/>
              <a:pPr/>
              <a:t>26</a:t>
            </a:fld>
            <a:endParaRPr lang="ja-JP" altLang="en-US" dirty="0"/>
          </a:p>
        </p:txBody>
      </p:sp>
    </p:spTree>
    <p:extLst>
      <p:ext uri="{BB962C8B-B14F-4D97-AF65-F5344CB8AC3E}">
        <p14:creationId xmlns:p14="http://schemas.microsoft.com/office/powerpoint/2010/main" val="1289829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独自改良版</a:t>
            </a:r>
            <a:r>
              <a:rPr kumimoji="1" lang="en-US" altLang="ja-JP" dirty="0"/>
              <a:t> </a:t>
            </a:r>
            <a:r>
              <a:rPr lang="en-US" altLang="ja-JP" dirty="0"/>
              <a:t>S</a:t>
            </a:r>
            <a:r>
              <a:rPr kumimoji="1" lang="en-US" altLang="ja-JP" dirty="0"/>
              <a:t>elective S-FEM </a:t>
            </a:r>
            <a:r>
              <a:rPr kumimoji="1" lang="ja-JP" altLang="en-US" dirty="0"/>
              <a:t>の検証</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片持ち梁の曲げ解析</a:t>
                </a:r>
                <a:endParaRPr lang="en-US" altLang="ja-JP" sz="2800" b="1" i="1" u="sng" dirty="0">
                  <a:effectLst>
                    <a:outerShdw blurRad="38100" dist="38100" dir="2700000" algn="tl">
                      <a:srgbClr val="000000">
                        <a:alpha val="43137"/>
                      </a:srgbClr>
                    </a:outerShdw>
                  </a:effectLst>
                </a:endParaRPr>
              </a:p>
              <a:p>
                <a:r>
                  <a:rPr lang="en-US" altLang="ja-JP" sz="2800" dirty="0"/>
                  <a:t>10m x 1m x 1m </a:t>
                </a:r>
                <a:r>
                  <a:rPr lang="ja-JP" altLang="en-US" sz="2800" dirty="0"/>
                  <a:t>の片持ち梁の先端に </a:t>
                </a:r>
                <a:r>
                  <a:rPr lang="en-US" altLang="ja-JP" sz="2800" dirty="0"/>
                  <a:t>20 </a:t>
                </a:r>
                <a:r>
                  <a:rPr lang="en-US" altLang="ja-JP" sz="2800" dirty="0" err="1"/>
                  <a:t>kN</a:t>
                </a:r>
                <a:r>
                  <a:rPr lang="ja-JP" altLang="en-US" sz="2800" dirty="0"/>
                  <a:t>の死荷重</a:t>
                </a:r>
                <a:endParaRPr lang="en-US" altLang="ja-JP" sz="2800" dirty="0"/>
              </a:p>
              <a:p>
                <a:r>
                  <a:rPr lang="en-US" altLang="ja-JP" sz="2800" dirty="0"/>
                  <a:t>Neo-</a:t>
                </a:r>
                <a:r>
                  <a:rPr lang="en-US" altLang="ja-JP" sz="2800" dirty="0" err="1"/>
                  <a:t>Hookean</a:t>
                </a:r>
                <a:r>
                  <a:rPr lang="en-US" altLang="ja-JP" sz="2800" dirty="0"/>
                  <a:t> </a:t>
                </a:r>
                <a:r>
                  <a:rPr lang="ja-JP" altLang="en-US" sz="2800" u="sng" dirty="0">
                    <a:solidFill>
                      <a:srgbClr val="FF9900"/>
                    </a:solidFill>
                  </a:rPr>
                  <a:t>超弾性体</a:t>
                </a:r>
                <a:r>
                  <a:rPr lang="ja-JP" altLang="en-US" sz="2800" dirty="0"/>
                  <a:t>：</a:t>
                </a:r>
                <a:endParaRPr lang="en-US" altLang="ja-JP" sz="2800" dirty="0"/>
              </a:p>
              <a:p>
                <a:pPr marL="0" indent="0" algn="ctr">
                  <a:buNone/>
                </a:pPr>
                <a14:m>
                  <m:oMath xmlns:m="http://schemas.openxmlformats.org/officeDocument/2006/math">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𝑇</m:t>
                        </m:r>
                      </m:e>
                    </m:d>
                    <m:r>
                      <a:rPr lang="en-US" altLang="ja-JP" sz="2800" b="0" i="1" smtClean="0">
                        <a:latin typeface="Cambria Math"/>
                      </a:rPr>
                      <m:t>=2</m:t>
                    </m:r>
                    <m:sSub>
                      <m:sSubPr>
                        <m:ctrlPr>
                          <a:rPr lang="en-US" altLang="ja-JP" sz="2800" b="0" i="1" smtClean="0">
                            <a:latin typeface="Cambria Math" panose="02040503050406030204" pitchFamily="18" charset="0"/>
                          </a:rPr>
                        </m:ctrlPr>
                      </m:sSubPr>
                      <m:e>
                        <m:r>
                          <a:rPr lang="en-US" altLang="ja-JP" sz="2800" b="0" i="1" smtClean="0">
                            <a:latin typeface="Cambria Math"/>
                          </a:rPr>
                          <m:t>𝐶</m:t>
                        </m:r>
                      </m:e>
                      <m:sub>
                        <m:r>
                          <a:rPr lang="en-US" altLang="ja-JP" sz="2800" b="0" i="1" smtClean="0">
                            <a:latin typeface="Cambria Math"/>
                          </a:rPr>
                          <m:t>10</m:t>
                        </m:r>
                      </m:sub>
                    </m:sSub>
                    <m:f>
                      <m:fPr>
                        <m:ctrlPr>
                          <a:rPr lang="en-US" altLang="ja-JP" sz="2800" b="0" i="1" smtClean="0">
                            <a:latin typeface="Cambria Math" panose="02040503050406030204" pitchFamily="18" charset="0"/>
                          </a:rPr>
                        </m:ctrlPr>
                      </m:fPr>
                      <m:num>
                        <m:r>
                          <m:rPr>
                            <m:sty m:val="p"/>
                          </m:rPr>
                          <a:rPr lang="en-US" altLang="ja-JP" sz="2800" b="0" i="0" smtClean="0">
                            <a:latin typeface="Cambria Math"/>
                          </a:rPr>
                          <m:t>Dev</m:t>
                        </m:r>
                        <m:r>
                          <a:rPr lang="en-US" altLang="ja-JP" sz="2800" b="0" i="1" smtClean="0">
                            <a:latin typeface="Cambria Math"/>
                          </a:rPr>
                          <m:t>(</m:t>
                        </m:r>
                        <m:acc>
                          <m:accPr>
                            <m:chr m:val="̅"/>
                            <m:ctrlPr>
                              <a:rPr lang="en-US" altLang="ja-JP" sz="2800" b="0" i="1" smtClean="0">
                                <a:latin typeface="Cambria Math" panose="02040503050406030204" pitchFamily="18" charset="0"/>
                              </a:rPr>
                            </m:ctrlPr>
                          </m:accPr>
                          <m:e>
                            <m:r>
                              <a:rPr lang="en-US" altLang="ja-JP" sz="2800" b="0" i="1" smtClean="0">
                                <a:latin typeface="Cambria Math"/>
                              </a:rPr>
                              <m:t>𝐵</m:t>
                            </m:r>
                          </m:e>
                        </m:acc>
                        <m:r>
                          <a:rPr lang="en-US" altLang="ja-JP" sz="2800" b="0" i="1" smtClean="0">
                            <a:latin typeface="Cambria Math"/>
                          </a:rPr>
                          <m:t>)</m:t>
                        </m:r>
                      </m:num>
                      <m:den>
                        <m:r>
                          <a:rPr lang="en-US" altLang="ja-JP" sz="2800" b="0" i="1" smtClean="0">
                            <a:latin typeface="Cambria Math"/>
                          </a:rPr>
                          <m:t>𝐽</m:t>
                        </m:r>
                      </m:den>
                    </m:f>
                    <m:r>
                      <a:rPr lang="en-US" altLang="ja-JP" sz="2800" b="0" i="1" smtClean="0">
                        <a:latin typeface="Cambria Math"/>
                      </a:rPr>
                      <m:t>+</m:t>
                    </m:r>
                    <m:f>
                      <m:fPr>
                        <m:ctrlPr>
                          <a:rPr lang="en-US" altLang="ja-JP" sz="2800" b="0" i="1" smtClean="0">
                            <a:latin typeface="Cambria Math" panose="02040503050406030204" pitchFamily="18" charset="0"/>
                          </a:rPr>
                        </m:ctrlPr>
                      </m:fPr>
                      <m:num>
                        <m:r>
                          <a:rPr lang="en-US" altLang="ja-JP" sz="2800" b="0" i="1" smtClean="0">
                            <a:latin typeface="Cambria Math"/>
                          </a:rPr>
                          <m:t>2</m:t>
                        </m:r>
                      </m:num>
                      <m:den>
                        <m:sSub>
                          <m:sSubPr>
                            <m:ctrlPr>
                              <a:rPr lang="en-US" altLang="ja-JP" sz="2800" b="0" i="1" smtClean="0">
                                <a:latin typeface="Cambria Math" panose="02040503050406030204" pitchFamily="18" charset="0"/>
                              </a:rPr>
                            </m:ctrlPr>
                          </m:sSubPr>
                          <m:e>
                            <m:r>
                              <a:rPr lang="en-US" altLang="ja-JP" sz="2800" b="0" i="1" smtClean="0">
                                <a:latin typeface="Cambria Math"/>
                              </a:rPr>
                              <m:t>𝐷</m:t>
                            </m:r>
                          </m:e>
                          <m:sub>
                            <m:r>
                              <a:rPr lang="en-US" altLang="ja-JP" sz="2800" b="0" i="1" smtClean="0">
                                <a:latin typeface="Cambria Math"/>
                              </a:rPr>
                              <m:t>1</m:t>
                            </m:r>
                          </m:sub>
                        </m:sSub>
                      </m:den>
                    </m:f>
                    <m:d>
                      <m:dPr>
                        <m:ctrlPr>
                          <a:rPr lang="en-US" altLang="ja-JP" sz="2800" b="0" i="1" smtClean="0">
                            <a:latin typeface="Cambria Math" panose="02040503050406030204" pitchFamily="18" charset="0"/>
                          </a:rPr>
                        </m:ctrlPr>
                      </m:dPr>
                      <m:e>
                        <m:r>
                          <a:rPr lang="en-US" altLang="ja-JP" sz="2800" b="0" i="1" smtClean="0">
                            <a:latin typeface="Cambria Math"/>
                          </a:rPr>
                          <m:t>𝐽</m:t>
                        </m:r>
                        <m:r>
                          <a:rPr lang="en-US" altLang="ja-JP" sz="2800" b="0" i="1" smtClean="0">
                            <a:latin typeface="Cambria Math"/>
                          </a:rPr>
                          <m:t>−1</m:t>
                        </m:r>
                      </m:e>
                    </m:d>
                    <m:d>
                      <m:dPr>
                        <m:begChr m:val="["/>
                        <m:endChr m:val="]"/>
                        <m:ctrlPr>
                          <a:rPr lang="en-US" altLang="ja-JP" sz="2800" b="0" i="1" smtClean="0">
                            <a:latin typeface="Cambria Math" panose="02040503050406030204" pitchFamily="18" charset="0"/>
                          </a:rPr>
                        </m:ctrlPr>
                      </m:dPr>
                      <m:e>
                        <m:r>
                          <a:rPr lang="en-US" altLang="ja-JP" sz="2800" b="0" i="1" smtClean="0">
                            <a:latin typeface="Cambria Math"/>
                          </a:rPr>
                          <m:t>𝐼</m:t>
                        </m:r>
                      </m:e>
                    </m:d>
                  </m:oMath>
                </a14:m>
                <a:r>
                  <a:rPr lang="ja-JP" altLang="en-US" sz="2800" dirty="0"/>
                  <a:t>．</a:t>
                </a:r>
                <a:endParaRPr lang="en-US" altLang="ja-JP" sz="2800" dirty="0"/>
              </a:p>
              <a:p>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a:rPr>
                          <m:t>𝐶</m:t>
                        </m:r>
                      </m:e>
                      <m:sub>
                        <m:r>
                          <a:rPr lang="en-US" altLang="ja-JP" sz="2800" b="0" i="1" smtClean="0">
                            <a:latin typeface="Cambria Math"/>
                          </a:rPr>
                          <m:t>10</m:t>
                        </m:r>
                      </m:sub>
                    </m:sSub>
                  </m:oMath>
                </a14:m>
                <a:r>
                  <a:rPr lang="ja-JP" altLang="en-US" sz="2800" dirty="0"/>
                  <a:t>は </a:t>
                </a:r>
                <a:r>
                  <a:rPr lang="en-US" altLang="ja-JP" sz="2800" dirty="0"/>
                  <a:t>1 </a:t>
                </a:r>
                <a:r>
                  <a:rPr lang="en-US" altLang="ja-JP" sz="2800" dirty="0" err="1"/>
                  <a:t>GPa</a:t>
                </a:r>
                <a:r>
                  <a:rPr lang="en-US" altLang="ja-JP" sz="2800" dirty="0"/>
                  <a:t> </a:t>
                </a:r>
                <a:r>
                  <a:rPr lang="ja-JP" altLang="en-US" sz="2800" dirty="0"/>
                  <a:t>で一定，</a:t>
                </a:r>
                <a14:m>
                  <m:oMath xmlns:m="http://schemas.openxmlformats.org/officeDocument/2006/math">
                    <m:sSub>
                      <m:sSubPr>
                        <m:ctrlPr>
                          <a:rPr lang="en-US" altLang="ja-JP" sz="2800" b="0" i="1" smtClean="0">
                            <a:latin typeface="Cambria Math" panose="02040503050406030204" pitchFamily="18" charset="0"/>
                          </a:rPr>
                        </m:ctrlPr>
                      </m:sSubPr>
                      <m:e>
                        <m:r>
                          <a:rPr lang="en-US" altLang="ja-JP" sz="2800" b="0" i="1" smtClean="0">
                            <a:latin typeface="Cambria Math"/>
                          </a:rPr>
                          <m:t>𝐷</m:t>
                        </m:r>
                      </m:e>
                      <m:sub>
                        <m:r>
                          <a:rPr lang="en-US" altLang="ja-JP" sz="2800" b="0" i="1" smtClean="0">
                            <a:latin typeface="Cambria Math"/>
                          </a:rPr>
                          <m:t>1</m:t>
                        </m:r>
                      </m:sub>
                    </m:sSub>
                  </m:oMath>
                </a14:m>
                <a:r>
                  <a:rPr lang="ja-JP" altLang="en-US" sz="2800" dirty="0"/>
                  <a:t> を様々に変化．</a:t>
                </a:r>
                <a:endParaRPr lang="en-US" altLang="ja-JP" sz="2800" dirty="0"/>
              </a:p>
              <a:p>
                <a:r>
                  <a:rPr lang="ja-JP" altLang="en-US" sz="2800" dirty="0">
                    <a:solidFill>
                      <a:srgbClr val="FF00FF"/>
                    </a:solidFill>
                  </a:rPr>
                  <a:t>独自改良版</a:t>
                </a:r>
                <a:r>
                  <a:rPr lang="en-US" altLang="ja-JP" sz="2800" dirty="0">
                    <a:solidFill>
                      <a:srgbClr val="FF00FF"/>
                    </a:solidFill>
                  </a:rPr>
                  <a:t> selective FS/NS-FEM </a:t>
                </a:r>
                <a:r>
                  <a:rPr lang="ja-JP" altLang="en-US" sz="2800" dirty="0">
                    <a:solidFill>
                      <a:srgbClr val="FF00FF"/>
                    </a:solidFill>
                  </a:rPr>
                  <a:t>で</a:t>
                </a:r>
                <a:r>
                  <a:rPr lang="ja-JP" altLang="en-US" sz="2800" dirty="0"/>
                  <a:t>は</a:t>
                </a:r>
                <a:r>
                  <a:rPr lang="en-US" altLang="ja-JP" sz="2800" dirty="0"/>
                  <a:t> 9560</a:t>
                </a:r>
                <a:r>
                  <a:rPr lang="ja-JP" altLang="en-US" sz="2800" dirty="0"/>
                  <a:t>個の</a:t>
                </a:r>
                <a:br>
                  <a:rPr lang="en-US" altLang="ja-JP" sz="2800" dirty="0"/>
                </a:br>
                <a:r>
                  <a:rPr lang="ja-JP" altLang="en-US" sz="2800" dirty="0"/>
                  <a:t>四面体要素と </a:t>
                </a:r>
                <a:r>
                  <a:rPr lang="en-US" altLang="ja-JP" sz="2800" dirty="0"/>
                  <a:t>2288</a:t>
                </a:r>
                <a:r>
                  <a:rPr lang="ja-JP" altLang="en-US" sz="2800" dirty="0"/>
                  <a:t>個の節点を使用．</a:t>
                </a:r>
                <a:endParaRPr lang="en-US" altLang="ja-JP" sz="2800" dirty="0"/>
              </a:p>
              <a:p>
                <a:r>
                  <a:rPr kumimoji="1" lang="ja-JP" altLang="en-US" sz="2800" dirty="0">
                    <a:solidFill>
                      <a:srgbClr val="0000CC"/>
                    </a:solidFill>
                  </a:rPr>
                  <a:t>参照解 </a:t>
                </a:r>
                <a:r>
                  <a:rPr kumimoji="1" lang="en-US" altLang="ja-JP" sz="2800" dirty="0">
                    <a:solidFill>
                      <a:srgbClr val="0000CC"/>
                    </a:solidFill>
                  </a:rPr>
                  <a:t>ABAQUS/Standard </a:t>
                </a:r>
                <a:r>
                  <a:rPr kumimoji="1" lang="ja-JP" altLang="en-US" sz="2800" dirty="0"/>
                  <a:t>では</a:t>
                </a:r>
                <a:r>
                  <a:rPr kumimoji="1" lang="en-US" altLang="ja-JP" sz="2800" dirty="0"/>
                  <a:t> 1250</a:t>
                </a:r>
                <a:r>
                  <a:rPr kumimoji="1" lang="ja-JP" altLang="en-US" sz="2800" dirty="0"/>
                  <a:t>個の</a:t>
                </a:r>
                <a:r>
                  <a:rPr kumimoji="1" lang="en-US" altLang="ja-JP" sz="2800" dirty="0"/>
                  <a:t> </a:t>
                </a:r>
                <a:r>
                  <a:rPr kumimoji="1" lang="en-US" altLang="ja-JP" sz="2800" i="1" dirty="0"/>
                  <a:t>C3D20H</a:t>
                </a:r>
                <a:r>
                  <a:rPr kumimoji="1" lang="en-US" altLang="ja-JP" sz="2800" dirty="0"/>
                  <a:t> </a:t>
                </a:r>
                <a:r>
                  <a:rPr kumimoji="1" lang="ja-JP" altLang="en-US" sz="2800" dirty="0"/>
                  <a:t>（</a:t>
                </a:r>
                <a:r>
                  <a:rPr kumimoji="1" lang="en-US" altLang="ja-JP" sz="2800" dirty="0"/>
                  <a:t>2nd-order </a:t>
                </a:r>
                <a:r>
                  <a:rPr kumimoji="1" lang="en-US" altLang="ja-JP" sz="2800" dirty="0">
                    <a:solidFill>
                      <a:srgbClr val="008000"/>
                    </a:solidFill>
                  </a:rPr>
                  <a:t>hybrid </a:t>
                </a:r>
                <a:r>
                  <a:rPr lang="ja-JP" altLang="en-US" sz="2800" dirty="0">
                    <a:solidFill>
                      <a:srgbClr val="008000"/>
                    </a:solidFill>
                  </a:rPr>
                  <a:t>六面体要素と</a:t>
                </a:r>
                <a:r>
                  <a:rPr kumimoji="1" lang="en-US" altLang="ja-JP" sz="2800" dirty="0"/>
                  <a:t>6696</a:t>
                </a:r>
                <a:r>
                  <a:rPr kumimoji="1" lang="ja-JP" altLang="en-US" sz="2800" dirty="0"/>
                  <a:t>個の節点を使用</a:t>
                </a:r>
                <a:r>
                  <a:rPr kumimoji="1" lang="en-US" altLang="ja-JP" sz="2800" dirty="0"/>
                  <a:t>.</a:t>
                </a:r>
              </a:p>
              <a:p>
                <a:r>
                  <a:rPr lang="en-US" altLang="ja-JP" sz="2800" dirty="0"/>
                  <a:t>S-FEM</a:t>
                </a:r>
                <a:r>
                  <a:rPr lang="ja-JP" altLang="en-US" sz="2800" dirty="0"/>
                  <a:t>そのものの検証の為，メッシュリゾーニングは実施しない．</a:t>
                </a:r>
                <a:endParaRPr kumimoji="1" lang="ja-JP" altLang="en-US" sz="28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3"/>
                <a:stretch>
                  <a:fillRect l="-2539" t="-2218" r="-1904" b="-845"/>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spTree>
    <p:extLst>
      <p:ext uri="{BB962C8B-B14F-4D97-AF65-F5344CB8AC3E}">
        <p14:creationId xmlns:p14="http://schemas.microsoft.com/office/powerpoint/2010/main" val="1495986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独自改良版</a:t>
            </a:r>
            <a:r>
              <a:rPr lang="en-US" altLang="ja-JP" dirty="0"/>
              <a:t> Selective S-FEM </a:t>
            </a:r>
            <a:r>
              <a:rPr lang="ja-JP" altLang="en-US" dirty="0"/>
              <a:t>の検証</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pPr marL="0" indent="0">
                  <a:buNone/>
                </a:pPr>
                <a14:m>
                  <m:oMath xmlns:m="http://schemas.openxmlformats.org/officeDocument/2006/math">
                    <m:sSub>
                      <m:sSubPr>
                        <m:ctrlPr>
                          <a:rPr kumimoji="1" lang="en-US" altLang="ja-JP" sz="2800" b="1" i="1" u="sng" smtClean="0">
                            <a:effectLst>
                              <a:outerShdw blurRad="38100" dist="38100" dir="2700000" algn="tl">
                                <a:srgbClr val="000000">
                                  <a:alpha val="43137"/>
                                </a:srgbClr>
                              </a:outerShdw>
                            </a:effectLst>
                            <a:latin typeface="Cambria Math" panose="02040503050406030204" pitchFamily="18" charset="0"/>
                          </a:rPr>
                        </m:ctrlPr>
                      </m:sSubPr>
                      <m:e>
                        <m:r>
                          <a:rPr kumimoji="1" lang="en-US" altLang="ja-JP" sz="2800" b="1" i="1" u="sng" smtClean="0">
                            <a:effectLst>
                              <a:outerShdw blurRad="38100" dist="38100" dir="2700000" algn="tl">
                                <a:srgbClr val="000000">
                                  <a:alpha val="43137"/>
                                </a:srgbClr>
                              </a:outerShdw>
                            </a:effectLst>
                            <a:latin typeface="Cambria Math"/>
                          </a:rPr>
                          <m:t>𝑫</m:t>
                        </m:r>
                      </m:e>
                      <m:sub>
                        <m:r>
                          <a:rPr kumimoji="1" lang="en-US" altLang="ja-JP" sz="2800" b="1" i="1" u="sng" smtClean="0">
                            <a:effectLst>
                              <a:outerShdw blurRad="38100" dist="38100" dir="2700000" algn="tl">
                                <a:srgbClr val="000000">
                                  <a:alpha val="43137"/>
                                </a:srgbClr>
                              </a:outerShdw>
                            </a:effectLst>
                            <a:latin typeface="Cambria Math"/>
                          </a:rPr>
                          <m:t>𝟏</m:t>
                        </m:r>
                      </m:sub>
                    </m:sSub>
                    <m:r>
                      <a:rPr kumimoji="1" lang="en-US" altLang="ja-JP" sz="2800" b="1" i="1" u="sng" smtClean="0">
                        <a:effectLst>
                          <a:outerShdw blurRad="38100" dist="38100" dir="2700000" algn="tl">
                            <a:srgbClr val="000000">
                              <a:alpha val="43137"/>
                            </a:srgbClr>
                          </a:outerShdw>
                        </a:effectLst>
                        <a:latin typeface="Cambria Math"/>
                      </a:rPr>
                      <m:t>=</m:t>
                    </m:r>
                    <m:r>
                      <a:rPr kumimoji="1" lang="en-US" altLang="ja-JP" sz="2800" b="1" i="1" u="sng" smtClean="0">
                        <a:effectLst>
                          <a:outerShdw blurRad="38100" dist="38100" dir="2700000" algn="tl">
                            <a:srgbClr val="000000">
                              <a:alpha val="43137"/>
                            </a:srgbClr>
                          </a:outerShdw>
                        </a:effectLst>
                        <a:latin typeface="Cambria Math"/>
                      </a:rPr>
                      <m:t>𝟐</m:t>
                    </m:r>
                    <m:r>
                      <a:rPr kumimoji="1" lang="en-US" altLang="ja-JP" sz="2800" b="1" i="1" u="sng" smtClean="0">
                        <a:effectLst>
                          <a:outerShdw blurRad="38100" dist="38100" dir="2700000" algn="tl">
                            <a:srgbClr val="000000">
                              <a:alpha val="43137"/>
                            </a:srgbClr>
                          </a:outerShdw>
                        </a:effectLst>
                        <a:latin typeface="Cambria Math"/>
                      </a:rPr>
                      <m:t> </m:t>
                    </m:r>
                    <m:r>
                      <a:rPr kumimoji="1" lang="en-US" altLang="ja-JP" sz="2800" b="1" i="0" u="sng" smtClean="0">
                        <a:effectLst>
                          <a:outerShdw blurRad="38100" dist="38100" dir="2700000" algn="tl">
                            <a:srgbClr val="000000">
                              <a:alpha val="43137"/>
                            </a:srgbClr>
                          </a:outerShdw>
                        </a:effectLst>
                        <a:latin typeface="Cambria Math"/>
                      </a:rPr>
                      <m:t>𝐏𝐏</m:t>
                    </m:r>
                    <m:sSup>
                      <m:sSupPr>
                        <m:ctrlPr>
                          <a:rPr kumimoji="1" lang="en-US" altLang="ja-JP" sz="2800" b="1" i="1" u="sng" smtClean="0">
                            <a:effectLst>
                              <a:outerShdw blurRad="38100" dist="38100" dir="2700000" algn="tl">
                                <a:srgbClr val="000000">
                                  <a:alpha val="43137"/>
                                </a:srgbClr>
                              </a:outerShdw>
                            </a:effectLst>
                            <a:latin typeface="Cambria Math" panose="02040503050406030204" pitchFamily="18" charset="0"/>
                          </a:rPr>
                        </m:ctrlPr>
                      </m:sSupPr>
                      <m:e>
                        <m:r>
                          <a:rPr kumimoji="1" lang="en-US" altLang="ja-JP" sz="2800" b="1" i="0" u="sng" smtClean="0">
                            <a:effectLst>
                              <a:outerShdw blurRad="38100" dist="38100" dir="2700000" algn="tl">
                                <a:srgbClr val="000000">
                                  <a:alpha val="43137"/>
                                </a:srgbClr>
                              </a:outerShdw>
                            </a:effectLst>
                            <a:latin typeface="Cambria Math"/>
                          </a:rPr>
                          <m:t>𝐚</m:t>
                        </m:r>
                      </m:e>
                      <m:sup>
                        <m:r>
                          <a:rPr kumimoji="1" lang="en-US" altLang="ja-JP" sz="2800" b="1" i="0" u="sng" smtClean="0">
                            <a:effectLst>
                              <a:outerShdw blurRad="38100" dist="38100" dir="2700000" algn="tl">
                                <a:srgbClr val="000000">
                                  <a:alpha val="43137"/>
                                </a:srgbClr>
                              </a:outerShdw>
                            </a:effectLst>
                            <a:latin typeface="Cambria Math"/>
                          </a:rPr>
                          <m:t>−</m:t>
                        </m:r>
                        <m:r>
                          <a:rPr kumimoji="1" lang="en-US" altLang="ja-JP" sz="2800" b="1" i="0" u="sng" smtClean="0">
                            <a:effectLst>
                              <a:outerShdw blurRad="38100" dist="38100" dir="2700000" algn="tl">
                                <a:srgbClr val="000000">
                                  <a:alpha val="43137"/>
                                </a:srgbClr>
                              </a:outerShdw>
                            </a:effectLst>
                            <a:latin typeface="Cambria Math"/>
                          </a:rPr>
                          <m:t>𝟏</m:t>
                        </m:r>
                      </m:sup>
                    </m:sSup>
                  </m:oMath>
                </a14:m>
                <a:r>
                  <a:rPr kumimoji="1" lang="ja-JP" altLang="en-US" sz="2800" b="1" i="1" u="sng" dirty="0">
                    <a:effectLst>
                      <a:outerShdw blurRad="38100" dist="38100" dir="2700000" algn="tl">
                        <a:srgbClr val="000000">
                          <a:alpha val="43137"/>
                        </a:srgbClr>
                      </a:outerShdw>
                    </a:effectLst>
                  </a:rPr>
                  <a:t> </a:t>
                </a:r>
                <a:r>
                  <a:rPr kumimoji="1" lang="en-US" altLang="ja-JP" sz="2800" b="1" i="1" u="sng" dirty="0">
                    <a:effectLst>
                      <a:outerShdw blurRad="38100" dist="38100" dir="2700000" algn="tl">
                        <a:srgbClr val="000000">
                          <a:alpha val="43137"/>
                        </a:srgbClr>
                      </a:outerShdw>
                    </a:effectLst>
                  </a:rPr>
                  <a:t>(</a:t>
                </a:r>
                <a14:m>
                  <m:oMath xmlns:m="http://schemas.openxmlformats.org/officeDocument/2006/math">
                    <m:sSub>
                      <m:sSubPr>
                        <m:ctrlPr>
                          <a:rPr kumimoji="1" lang="en-US" altLang="ja-JP" sz="2800" b="1" i="1" u="sng" dirty="0" smtClean="0">
                            <a:effectLst>
                              <a:outerShdw blurRad="38100" dist="38100" dir="2700000" algn="tl">
                                <a:srgbClr val="000000">
                                  <a:alpha val="43137"/>
                                </a:srgbClr>
                              </a:outerShdw>
                            </a:effectLst>
                            <a:latin typeface="Cambria Math" panose="02040503050406030204" pitchFamily="18" charset="0"/>
                          </a:rPr>
                        </m:ctrlPr>
                      </m:sSubPr>
                      <m:e>
                        <m:r>
                          <a:rPr kumimoji="1" lang="en-US" altLang="ja-JP" sz="2800" b="1" i="1" u="sng" dirty="0" smtClean="0">
                            <a:effectLst>
                              <a:outerShdw blurRad="38100" dist="38100" dir="2700000" algn="tl">
                                <a:srgbClr val="000000">
                                  <a:alpha val="43137"/>
                                </a:srgbClr>
                              </a:outerShdw>
                            </a:effectLst>
                            <a:latin typeface="Cambria Math"/>
                          </a:rPr>
                          <m:t>𝝂</m:t>
                        </m:r>
                      </m:e>
                      <m:sub>
                        <m:r>
                          <a:rPr kumimoji="1" lang="en-US" altLang="ja-JP" sz="2800" b="1" i="1" u="sng" dirty="0" smtClean="0">
                            <a:effectLst>
                              <a:outerShdw blurRad="38100" dist="38100" dir="2700000" algn="tl">
                                <a:srgbClr val="000000">
                                  <a:alpha val="43137"/>
                                </a:srgbClr>
                              </a:outerShdw>
                            </a:effectLst>
                            <a:latin typeface="Cambria Math"/>
                          </a:rPr>
                          <m:t>𝟎</m:t>
                        </m:r>
                      </m:sub>
                    </m:sSub>
                  </m:oMath>
                </a14:m>
                <a:r>
                  <a:rPr kumimoji="1" lang="en-US" altLang="ja-JP" sz="2800" b="1" i="1" u="sng" dirty="0">
                    <a:effectLst>
                      <a:outerShdw blurRad="38100" dist="38100" dir="2700000" algn="tl">
                        <a:srgbClr val="000000">
                          <a:alpha val="43137"/>
                        </a:srgbClr>
                      </a:outerShdw>
                    </a:effectLst>
                  </a:rPr>
                  <a:t>=0.499999)</a:t>
                </a:r>
                <a:r>
                  <a:rPr kumimoji="1" lang="ja-JP" altLang="en-US" sz="2800" b="1" i="1" u="sng" dirty="0">
                    <a:effectLst>
                      <a:outerShdw blurRad="38100" dist="38100" dir="2700000" algn="tl">
                        <a:srgbClr val="000000">
                          <a:alpha val="43137"/>
                        </a:srgbClr>
                      </a:outerShdw>
                    </a:effectLst>
                  </a:rPr>
                  <a:t>の時の解析結果</a:t>
                </a: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1">
                <a:blip r:embed="rId5"/>
                <a:stretch>
                  <a:fillRect l="-71" t="-2006"/>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pic>
        <p:nvPicPr>
          <p:cNvPr id="5" name="outpu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7354" y="1052737"/>
            <a:ext cx="6412898" cy="5328592"/>
          </a:xfrm>
          <a:prstGeom prst="rect">
            <a:avLst/>
          </a:prstGeom>
        </p:spPr>
      </p:pic>
      <p:sp>
        <p:nvSpPr>
          <p:cNvPr id="7" name="テキスト ボックス 6"/>
          <p:cNvSpPr txBox="1"/>
          <p:nvPr/>
        </p:nvSpPr>
        <p:spPr>
          <a:xfrm>
            <a:off x="6868380" y="2384884"/>
            <a:ext cx="2247731" cy="2585323"/>
          </a:xfrm>
          <a:prstGeom prst="rect">
            <a:avLst/>
          </a:prstGeom>
          <a:noFill/>
        </p:spPr>
        <p:txBody>
          <a:bodyPr wrap="none" rtlCol="0">
            <a:spAutoFit/>
          </a:bodyPr>
          <a:lstStyle/>
          <a:p>
            <a:pPr algn="ctr"/>
            <a:r>
              <a:rPr kumimoji="1" lang="ja-JP" altLang="en-US" dirty="0"/>
              <a:t>たわみ量は</a:t>
            </a:r>
            <a:endParaRPr kumimoji="1" lang="en-US" altLang="ja-JP" dirty="0"/>
          </a:p>
          <a:p>
            <a:pPr algn="ctr"/>
            <a:r>
              <a:rPr kumimoji="1" lang="ja-JP" altLang="en-US" dirty="0"/>
              <a:t>およそ</a:t>
            </a:r>
            <a:r>
              <a:rPr lang="ja-JP" altLang="en-US" dirty="0"/>
              <a:t> </a:t>
            </a:r>
            <a:r>
              <a:rPr lang="en-US" altLang="ja-JP" dirty="0"/>
              <a:t>-6.5 m</a:t>
            </a:r>
          </a:p>
          <a:p>
            <a:pPr algn="ctr"/>
            <a:r>
              <a:rPr lang="ja-JP" altLang="en-US" dirty="0"/>
              <a:t>となった．</a:t>
            </a:r>
            <a:endParaRPr lang="en-US" altLang="ja-JP" dirty="0"/>
          </a:p>
          <a:p>
            <a:pPr algn="ctr"/>
            <a:endParaRPr lang="en-US" altLang="ja-JP" dirty="0"/>
          </a:p>
          <a:p>
            <a:pPr algn="ctr"/>
            <a:r>
              <a:rPr lang="ja-JP" altLang="en-US" dirty="0"/>
              <a:t>なお，この問題を</a:t>
            </a:r>
            <a:endParaRPr lang="en-US" altLang="ja-JP" dirty="0"/>
          </a:p>
          <a:p>
            <a:pPr algn="ctr"/>
            <a:r>
              <a:rPr lang="ja-JP" altLang="en-US" dirty="0"/>
              <a:t>定ひずみ四面体要素</a:t>
            </a:r>
            <a:endParaRPr lang="en-US" altLang="ja-JP" dirty="0"/>
          </a:p>
          <a:p>
            <a:pPr algn="ctr"/>
            <a:r>
              <a:rPr lang="ja-JP" altLang="en-US" dirty="0"/>
              <a:t>で解くと，たわみ量は</a:t>
            </a:r>
            <a:endParaRPr lang="en-US" altLang="ja-JP" dirty="0"/>
          </a:p>
          <a:p>
            <a:pPr algn="ctr"/>
            <a:r>
              <a:rPr kumimoji="1" lang="ja-JP" altLang="en-US" dirty="0"/>
              <a:t>たったの </a:t>
            </a:r>
            <a:r>
              <a:rPr lang="en-US" altLang="ja-JP" dirty="0"/>
              <a:t>-</a:t>
            </a:r>
            <a:r>
              <a:rPr kumimoji="1" lang="en-US" altLang="ja-JP" dirty="0"/>
              <a:t>0.1 m</a:t>
            </a:r>
          </a:p>
          <a:p>
            <a:pPr algn="ctr"/>
            <a:r>
              <a:rPr lang="ja-JP" altLang="en-US" dirty="0"/>
              <a:t>となってしまう．</a:t>
            </a:r>
            <a:endParaRPr kumimoji="1" lang="ja-JP" altLang="en-US" dirty="0"/>
          </a:p>
        </p:txBody>
      </p:sp>
    </p:spTree>
    <p:extLst>
      <p:ext uri="{BB962C8B-B14F-4D97-AF65-F5344CB8AC3E}">
        <p14:creationId xmlns:p14="http://schemas.microsoft.com/office/powerpoint/2010/main" val="63373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8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独自改良版</a:t>
            </a:r>
            <a:r>
              <a:rPr lang="en-US" altLang="ja-JP" dirty="0"/>
              <a:t> Selective S-FEM </a:t>
            </a:r>
            <a:r>
              <a:rPr lang="ja-JP" altLang="en-US" dirty="0"/>
              <a:t>の検証</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b="1" i="1" u="sng" dirty="0">
                <a:effectLst>
                  <a:outerShdw blurRad="38100" dist="38100" dir="2700000" algn="tl">
                    <a:srgbClr val="000000">
                      <a:alpha val="43137"/>
                    </a:srgbClr>
                  </a:outerShdw>
                </a:effectLst>
              </a:rPr>
              <a:t>先端たわみ量の比較</a:t>
            </a:r>
            <a:endParaRPr kumimoji="1" lang="en-US" altLang="ja-JP" sz="2800" b="1" i="1" u="sng" dirty="0">
              <a:effectLst>
                <a:outerShdw blurRad="38100" dist="38100" dir="2700000" algn="tl">
                  <a:srgbClr val="000000">
                    <a:alpha val="43137"/>
                  </a:srgbClr>
                </a:outerShdw>
              </a:effectLst>
            </a:endParaRPr>
          </a:p>
          <a:p>
            <a:endParaRPr kumimoji="1" lang="en-US" altLang="ja-JP" sz="2800" dirty="0"/>
          </a:p>
          <a:p>
            <a:endParaRPr lang="en-US" altLang="ja-JP" sz="2800" dirty="0"/>
          </a:p>
          <a:p>
            <a:endParaRPr kumimoji="1" lang="en-US" altLang="ja-JP" sz="2800" dirty="0"/>
          </a:p>
          <a:p>
            <a:endParaRPr lang="en-US" altLang="ja-JP" sz="2800" dirty="0"/>
          </a:p>
          <a:p>
            <a:endParaRPr kumimoji="1" lang="en-US" altLang="ja-JP" sz="2800" dirty="0"/>
          </a:p>
          <a:p>
            <a:endParaRPr lang="en-US" altLang="ja-JP" sz="2800" dirty="0"/>
          </a:p>
          <a:p>
            <a:endParaRPr kumimoji="1" lang="en-US" altLang="ja-JP" sz="2800" dirty="0"/>
          </a:p>
          <a:p>
            <a:endParaRPr lang="en-US" altLang="ja-JP" sz="2800" dirty="0"/>
          </a:p>
          <a:p>
            <a:endParaRPr kumimoji="1" lang="en-US" altLang="ja-JP" sz="28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760" y="1052736"/>
            <a:ext cx="7133628" cy="4458517"/>
          </a:xfrm>
          <a:prstGeom prst="rect">
            <a:avLst/>
          </a:prstGeom>
        </p:spPr>
      </p:pic>
      <p:sp>
        <p:nvSpPr>
          <p:cNvPr id="6" name="テキスト ボックス 5"/>
          <p:cNvSpPr txBox="1"/>
          <p:nvPr/>
        </p:nvSpPr>
        <p:spPr>
          <a:xfrm>
            <a:off x="106593" y="5517232"/>
            <a:ext cx="8940268" cy="830997"/>
          </a:xfrm>
          <a:prstGeom prst="rect">
            <a:avLst/>
          </a:prstGeom>
          <a:solidFill>
            <a:schemeClr val="accent2">
              <a:lumMod val="20000"/>
              <a:lumOff val="80000"/>
            </a:schemeClr>
          </a:solidFill>
          <a:scene3d>
            <a:camera prst="orthographicFront"/>
            <a:lightRig rig="threePt" dir="t"/>
          </a:scene3d>
          <a:sp3d>
            <a:bevelT/>
          </a:sp3d>
        </p:spPr>
        <p:txBody>
          <a:bodyPr wrap="none" rtlCol="0">
            <a:spAutoFit/>
          </a:bodyPr>
          <a:lstStyle/>
          <a:p>
            <a:pPr algn="ctr"/>
            <a:r>
              <a:rPr lang="ja-JP" altLang="en-US" sz="2400" dirty="0">
                <a:solidFill>
                  <a:srgbClr val="FF00FF"/>
                </a:solidFill>
              </a:rPr>
              <a:t>独自改良版</a:t>
            </a:r>
            <a:r>
              <a:rPr lang="en-US" altLang="ja-JP" sz="2400" dirty="0">
                <a:solidFill>
                  <a:srgbClr val="FF00FF"/>
                </a:solidFill>
              </a:rPr>
              <a:t> selective FS/NS-FEM </a:t>
            </a:r>
            <a:r>
              <a:rPr lang="ja-JP" altLang="en-US" sz="2400" dirty="0"/>
              <a:t>は</a:t>
            </a:r>
            <a:r>
              <a:rPr lang="ja-JP" altLang="en-US" sz="2400" dirty="0">
                <a:solidFill>
                  <a:srgbClr val="FF0000"/>
                </a:solidFill>
              </a:rPr>
              <a:t>体積ロッキングを起こさず</a:t>
            </a:r>
            <a:r>
              <a:rPr lang="ja-JP" altLang="en-US" sz="2400" dirty="0"/>
              <a:t>，</a:t>
            </a:r>
            <a:endParaRPr lang="en-US" altLang="ja-JP" sz="2400" dirty="0"/>
          </a:p>
          <a:p>
            <a:pPr algn="ctr"/>
            <a:r>
              <a:rPr lang="ja-JP" altLang="en-US" sz="2400" dirty="0">
                <a:solidFill>
                  <a:srgbClr val="FF9900"/>
                </a:solidFill>
              </a:rPr>
              <a:t>超弾性体</a:t>
            </a:r>
            <a:r>
              <a:rPr lang="ja-JP" altLang="en-US" sz="2400" dirty="0"/>
              <a:t>など任意の材料モデルで</a:t>
            </a:r>
            <a:r>
              <a:rPr lang="ja-JP" altLang="en-US" sz="2400" dirty="0">
                <a:solidFill>
                  <a:srgbClr val="FF0000"/>
                </a:solidFill>
              </a:rPr>
              <a:t>高精度</a:t>
            </a:r>
            <a:r>
              <a:rPr lang="ja-JP" altLang="en-US" sz="2400" dirty="0"/>
              <a:t>である．</a:t>
            </a:r>
            <a:endParaRPr lang="en-US" altLang="ja-JP" sz="2400" dirty="0"/>
          </a:p>
        </p:txBody>
      </p:sp>
    </p:spTree>
    <p:extLst>
      <p:ext uri="{BB962C8B-B14F-4D97-AF65-F5344CB8AC3E}">
        <p14:creationId xmlns:p14="http://schemas.microsoft.com/office/powerpoint/2010/main" val="4155417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ja-JP" altLang="en-US" dirty="0"/>
              <a:t>メッシュリゾーニングの問題点</a:t>
            </a:r>
            <a:endParaRPr kumimoji="1" lang="ja-JP" altLang="en-US" dirty="0"/>
          </a:p>
        </p:txBody>
      </p:sp>
      <p:sp>
        <p:nvSpPr>
          <p:cNvPr id="3" name="コンテンツ プレースホルダー 2"/>
          <p:cNvSpPr>
            <a:spLocks noGrp="1"/>
          </p:cNvSpPr>
          <p:nvPr>
            <p:ph idx="1"/>
          </p:nvPr>
        </p:nvSpPr>
        <p:spPr/>
        <p:txBody>
          <a:bodyPr/>
          <a:lstStyle/>
          <a:p>
            <a:pPr marL="0" indent="0">
              <a:buNone/>
            </a:pPr>
            <a:r>
              <a:rPr lang="ja-JP" altLang="en-US" sz="2800" dirty="0"/>
              <a:t>任意の変形状態を持つ領域を良質な</a:t>
            </a:r>
            <a:r>
              <a:rPr lang="ja-JP" altLang="en-US" sz="2800" dirty="0">
                <a:solidFill>
                  <a:srgbClr val="C00000"/>
                </a:solidFill>
              </a:rPr>
              <a:t>四角形要素</a:t>
            </a:r>
            <a:r>
              <a:rPr lang="ja-JP" altLang="en-US" sz="2800" dirty="0"/>
              <a:t>（２</a:t>
            </a:r>
            <a:r>
              <a:rPr lang="en-US" altLang="ja-JP" sz="2800" dirty="0"/>
              <a:t>D</a:t>
            </a:r>
            <a:r>
              <a:rPr lang="ja-JP" altLang="en-US" sz="2800" dirty="0"/>
              <a:t>）および</a:t>
            </a:r>
            <a:r>
              <a:rPr lang="ja-JP" altLang="en-US" sz="2800" dirty="0">
                <a:solidFill>
                  <a:srgbClr val="C00000"/>
                </a:solidFill>
              </a:rPr>
              <a:t>六面体要素</a:t>
            </a:r>
            <a:r>
              <a:rPr lang="ja-JP" altLang="en-US" sz="2800" dirty="0"/>
              <a:t>（３</a:t>
            </a:r>
            <a:r>
              <a:rPr lang="en-US" altLang="ja-JP" sz="2800" dirty="0"/>
              <a:t>D</a:t>
            </a:r>
            <a:r>
              <a:rPr lang="ja-JP" altLang="en-US" sz="2800" dirty="0"/>
              <a:t>）でリメッシュすることが出来ない．</a:t>
            </a:r>
            <a:endParaRPr lang="en-US" altLang="ja-JP" sz="2800" dirty="0"/>
          </a:p>
          <a:p>
            <a:pPr marL="0" indent="0">
              <a:buNone/>
            </a:pPr>
            <a:endParaRPr lang="en-US" altLang="ja-JP" sz="2800" dirty="0"/>
          </a:p>
          <a:p>
            <a:pPr marL="0" indent="0">
              <a:buNone/>
            </a:pPr>
            <a:endParaRPr lang="en-US" altLang="ja-JP" sz="2800" dirty="0"/>
          </a:p>
          <a:p>
            <a:pPr marL="0" indent="0">
              <a:buNone/>
            </a:pPr>
            <a:endParaRPr lang="en-US" altLang="ja-JP" sz="2800" dirty="0"/>
          </a:p>
          <a:p>
            <a:pPr marL="0" indent="0" algn="ctr">
              <a:buNone/>
            </a:pPr>
            <a:endParaRPr lang="en-US" altLang="ja-JP" sz="1200" dirty="0"/>
          </a:p>
          <a:p>
            <a:pPr marL="0" indent="0">
              <a:buNone/>
            </a:pPr>
            <a:r>
              <a:rPr lang="ja-JP" altLang="en-US" sz="2800" dirty="0"/>
              <a:t>しかし，標準的な（定ひずみ）三角形要素および四面体要素は容易に</a:t>
            </a:r>
            <a:r>
              <a:rPr lang="ja-JP" altLang="en-US" sz="2800" b="1" u="sng" dirty="0">
                <a:effectLst>
                  <a:outerShdw blurRad="38100" dist="38100" dir="2700000" algn="tl">
                    <a:srgbClr val="000000">
                      <a:alpha val="43137"/>
                    </a:srgbClr>
                  </a:outerShdw>
                </a:effectLst>
              </a:rPr>
              <a:t>せん断ロッキング</a:t>
            </a:r>
            <a:r>
              <a:rPr lang="ja-JP" altLang="en-US" sz="2800" dirty="0"/>
              <a:t>および</a:t>
            </a:r>
            <a:r>
              <a:rPr lang="ja-JP" altLang="en-US" sz="2800" b="1" u="sng" dirty="0">
                <a:effectLst>
                  <a:outerShdw blurRad="38100" dist="38100" dir="2700000" algn="tl">
                    <a:srgbClr val="000000">
                      <a:alpha val="43137"/>
                    </a:srgbClr>
                  </a:outerShdw>
                </a:effectLst>
              </a:rPr>
              <a:t>体積ロッキング</a:t>
            </a:r>
            <a:r>
              <a:rPr lang="ja-JP" altLang="en-US" sz="2800" dirty="0"/>
              <a:t>を引き起こす為，低精度な解しか得ることが出来ない</a:t>
            </a:r>
            <a:r>
              <a:rPr lang="en-US" altLang="ja-JP" sz="2800" dirty="0"/>
              <a:t>…</a:t>
            </a:r>
          </a:p>
          <a:p>
            <a:r>
              <a:rPr lang="en-US" altLang="ja-JP" sz="2400" dirty="0"/>
              <a:t>B-bar</a:t>
            </a:r>
            <a:r>
              <a:rPr lang="ja-JP" altLang="en-US" sz="2400" dirty="0"/>
              <a:t>法や</a:t>
            </a:r>
            <a:r>
              <a:rPr lang="en-US" altLang="ja-JP" sz="2400" dirty="0"/>
              <a:t>F-bar</a:t>
            </a:r>
            <a:r>
              <a:rPr lang="ja-JP" altLang="en-US" sz="2400" dirty="0"/>
              <a:t>法をそのままは適用出来ない．</a:t>
            </a:r>
            <a:endParaRPr lang="en-US" altLang="ja-JP" sz="2400" dirty="0"/>
          </a:p>
          <a:p>
            <a:r>
              <a:rPr lang="ja-JP" altLang="en-US" sz="2400" dirty="0"/>
              <a:t>拡張ひずみ仮定法</a:t>
            </a:r>
            <a:r>
              <a:rPr lang="en-US" altLang="ja-JP" sz="2400" dirty="0"/>
              <a:t>(EAS)</a:t>
            </a:r>
            <a:r>
              <a:rPr lang="ja-JP" altLang="en-US" sz="2400" dirty="0"/>
              <a:t>は不安定．</a:t>
            </a:r>
            <a:endParaRPr lang="en-US" altLang="ja-JP" sz="2400" dirty="0"/>
          </a:p>
          <a:p>
            <a:r>
              <a:rPr lang="ja-JP" altLang="en-US" sz="2400" dirty="0"/>
              <a:t>２次要素は大変形問題では却って精度が悪い．</a:t>
            </a:r>
            <a:br>
              <a:rPr lang="en-US" altLang="ja-JP" sz="2400" dirty="0"/>
            </a:br>
            <a:r>
              <a:rPr lang="ja-JP" altLang="en-US" sz="2400" dirty="0"/>
              <a:t>（２次ハイブリッド要素は大たわみなら</a:t>
            </a:r>
            <a:r>
              <a:rPr lang="en-US" altLang="ja-JP" sz="2400" dirty="0"/>
              <a:t>OK</a:t>
            </a:r>
            <a:r>
              <a:rPr lang="ja-JP" altLang="en-US" sz="2400" dirty="0"/>
              <a:t>だが大ひずみは</a:t>
            </a:r>
            <a:r>
              <a:rPr lang="en-US" altLang="ja-JP" sz="2400" dirty="0"/>
              <a:t>NG</a:t>
            </a:r>
            <a:r>
              <a:rPr lang="ja-JP" altLang="en-US" sz="2400" dirty="0" err="1"/>
              <a:t>．</a:t>
            </a:r>
            <a:r>
              <a:rPr lang="ja-JP" altLang="en-US" sz="2400" dirty="0"/>
              <a:t>）</a:t>
            </a:r>
            <a:endParaRPr kumimoji="1" lang="ja-JP" altLang="en-US"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sp>
        <p:nvSpPr>
          <p:cNvPr id="5" name="下矢印 4"/>
          <p:cNvSpPr/>
          <p:nvPr/>
        </p:nvSpPr>
        <p:spPr>
          <a:xfrm>
            <a:off x="4247964" y="1484784"/>
            <a:ext cx="612068" cy="11881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613" y="1560054"/>
            <a:ext cx="2749327" cy="1040854"/>
          </a:xfrm>
          <a:prstGeom prst="rect">
            <a:avLst/>
          </a:prstGeom>
        </p:spPr>
      </p:pic>
      <p:sp>
        <p:nvSpPr>
          <p:cNvPr id="7" name="乗算記号 6"/>
          <p:cNvSpPr/>
          <p:nvPr/>
        </p:nvSpPr>
        <p:spPr>
          <a:xfrm>
            <a:off x="300546" y="1560053"/>
            <a:ext cx="1175110" cy="1112863"/>
          </a:xfrm>
          <a:prstGeom prst="mathMultiply">
            <a:avLst>
              <a:gd name="adj1" fmla="val 1327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図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582" y="1559922"/>
            <a:ext cx="2739866" cy="1037273"/>
          </a:xfrm>
          <a:prstGeom prst="rect">
            <a:avLst/>
          </a:prstGeom>
        </p:spPr>
      </p:pic>
      <p:sp>
        <p:nvSpPr>
          <p:cNvPr id="8" name="円/楕円 7"/>
          <p:cNvSpPr>
            <a:spLocks noChangeAspect="1"/>
          </p:cNvSpPr>
          <p:nvPr/>
        </p:nvSpPr>
        <p:spPr>
          <a:xfrm>
            <a:off x="5112065" y="1747613"/>
            <a:ext cx="777687" cy="745283"/>
          </a:xfrm>
          <a:prstGeom prst="ellipse">
            <a:avLst/>
          </a:prstGeom>
          <a:noFill/>
          <a:ln w="1270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385308" y="2728084"/>
            <a:ext cx="8350363" cy="523220"/>
          </a:xfrm>
          <a:prstGeom prst="rect">
            <a:avLst/>
          </a:prstGeom>
          <a:solidFill>
            <a:schemeClr val="accent2">
              <a:lumMod val="20000"/>
              <a:lumOff val="80000"/>
            </a:schemeClr>
          </a:solidFill>
          <a:effectLst/>
          <a:scene3d>
            <a:camera prst="orthographicFront"/>
            <a:lightRig rig="threePt" dir="t"/>
          </a:scene3d>
          <a:sp3d>
            <a:bevelT/>
          </a:sp3d>
        </p:spPr>
        <p:txBody>
          <a:bodyPr wrap="none" rtlCol="0">
            <a:spAutoFit/>
          </a:bodyPr>
          <a:lstStyle/>
          <a:p>
            <a:pPr algn="ctr"/>
            <a:r>
              <a:rPr lang="ja-JP" altLang="en-US" sz="2800" dirty="0">
                <a:solidFill>
                  <a:srgbClr val="0000CC"/>
                </a:solidFill>
              </a:rPr>
              <a:t>三角形要素</a:t>
            </a:r>
            <a:r>
              <a:rPr lang="ja-JP" altLang="en-US" sz="2800" dirty="0"/>
              <a:t>および</a:t>
            </a:r>
            <a:r>
              <a:rPr lang="ja-JP" altLang="en-US" sz="2800" dirty="0">
                <a:solidFill>
                  <a:srgbClr val="0000CC"/>
                </a:solidFill>
              </a:rPr>
              <a:t>四面体要素</a:t>
            </a:r>
            <a:r>
              <a:rPr lang="ja-JP" altLang="en-US" sz="2800" dirty="0"/>
              <a:t>を使用せざるを得ない．</a:t>
            </a:r>
            <a:endParaRPr lang="en-US" altLang="ja-JP" sz="2800" dirty="0"/>
          </a:p>
        </p:txBody>
      </p:sp>
    </p:spTree>
    <p:extLst>
      <p:ext uri="{BB962C8B-B14F-4D97-AF65-F5344CB8AC3E}">
        <p14:creationId xmlns:p14="http://schemas.microsoft.com/office/powerpoint/2010/main" val="1198707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7724" y="659879"/>
            <a:ext cx="3862129" cy="3309181"/>
          </a:xfrm>
          <a:prstGeom prst="rect">
            <a:avLst/>
          </a:prstGeom>
        </p:spPr>
      </p:pic>
      <p:sp>
        <p:nvSpPr>
          <p:cNvPr id="2" name="タイトル 1"/>
          <p:cNvSpPr>
            <a:spLocks noGrp="1"/>
          </p:cNvSpPr>
          <p:nvPr>
            <p:ph type="title"/>
          </p:nvPr>
        </p:nvSpPr>
        <p:spPr/>
        <p:txBody>
          <a:bodyPr>
            <a:normAutofit/>
          </a:bodyPr>
          <a:lstStyle/>
          <a:p>
            <a:r>
              <a:rPr lang="ja-JP" altLang="en-US" sz="3600" dirty="0"/>
              <a:t>超弾性体のねじり引張り</a:t>
            </a: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mc:AlternateContent xmlns:mc="http://schemas.openxmlformats.org/markup-compatibility/2006" xmlns:a14="http://schemas.microsoft.com/office/drawing/2010/main">
        <mc:Choice Requires="a14">
          <p:sp>
            <p:nvSpPr>
              <p:cNvPr id="5" name="コンテンツ プレースホルダー 4"/>
              <p:cNvSpPr txBox="1">
                <a:spLocks noGrp="1"/>
              </p:cNvSpPr>
              <p:nvPr>
                <p:ph idx="1"/>
              </p:nvPr>
            </p:nvSpPr>
            <p:spPr>
              <a:xfrm>
                <a:off x="250824" y="623887"/>
                <a:ext cx="8641655" cy="5761577"/>
              </a:xfrm>
              <a:prstGeom prst="rect">
                <a:avLst/>
              </a:prstGeom>
              <a:noFill/>
            </p:spPr>
            <p:txBody>
              <a:bodyPr wrap="square" rtlCol="0">
                <a:spAutoFit/>
              </a:bodyPr>
              <a:lstStyle/>
              <a:p>
                <a:pPr marL="342900" indent="-342900">
                  <a:buFont typeface="Wingdings" pitchFamily="2" charset="2"/>
                  <a:buChar char="n"/>
                </a:pPr>
                <a:endParaRPr lang="en-US" altLang="ja-JP" sz="2400" dirty="0"/>
              </a:p>
              <a:p>
                <a:pPr marL="0" indent="0">
                  <a:buNone/>
                </a:pPr>
                <a:endParaRPr lang="en-US" altLang="ja-JP" sz="2400" dirty="0"/>
              </a:p>
              <a:p>
                <a:pPr marL="342900" indent="-342900">
                  <a:buFont typeface="Wingdings" pitchFamily="2" charset="2"/>
                  <a:buChar char="n"/>
                </a:pPr>
                <a:endParaRPr lang="en-US" altLang="ja-JP" sz="2400" dirty="0"/>
              </a:p>
              <a:p>
                <a:pPr marL="342900" indent="-342900">
                  <a:buFont typeface="Wingdings" pitchFamily="2" charset="2"/>
                  <a:buChar char="n"/>
                </a:pPr>
                <a:endParaRPr lang="en-US" altLang="ja-JP" sz="2400" dirty="0"/>
              </a:p>
              <a:p>
                <a:pPr marL="0" indent="0">
                  <a:buNone/>
                </a:pPr>
                <a:endParaRPr lang="en-US" altLang="ja-JP" sz="3600" dirty="0"/>
              </a:p>
              <a:p>
                <a:r>
                  <a:rPr lang="ja-JP" altLang="en-US" sz="2400" dirty="0"/>
                  <a:t>３次元，静的</a:t>
                </a:r>
                <a:endParaRPr lang="en-US" altLang="ja-JP" sz="2400" dirty="0"/>
              </a:p>
              <a:p>
                <a:r>
                  <a:rPr lang="en-US" altLang="ja-JP" sz="2400" dirty="0"/>
                  <a:t>1 m x 2 m x 4 m </a:t>
                </a:r>
                <a:r>
                  <a:rPr lang="ja-JP" altLang="en-US" sz="2400" dirty="0"/>
                  <a:t>直方体</a:t>
                </a:r>
                <a:endParaRPr lang="en-US" altLang="ja-JP" sz="2400" dirty="0"/>
              </a:p>
              <a:p>
                <a:pPr marL="342900" indent="-342900">
                  <a:buFont typeface="Wingdings" pitchFamily="2" charset="2"/>
                  <a:buChar char="n"/>
                </a:pPr>
                <a:r>
                  <a:rPr lang="en-US" altLang="ja-JP" sz="2400" dirty="0"/>
                  <a:t>Neo-</a:t>
                </a:r>
                <a:r>
                  <a:rPr lang="en-US" altLang="ja-JP" sz="2400" dirty="0" err="1"/>
                  <a:t>Hookean</a:t>
                </a:r>
                <a:r>
                  <a:rPr lang="ja-JP" altLang="en-US" sz="2400" dirty="0"/>
                  <a:t>超弾性体：</a:t>
                </a:r>
                <a:br>
                  <a:rPr lang="en-US" altLang="ja-JP" sz="2400" dirty="0"/>
                </a:b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𝐶</m:t>
                        </m:r>
                      </m:e>
                      <m:sub>
                        <m:r>
                          <a:rPr lang="en-US" altLang="ja-JP" sz="2400" b="0" i="1" smtClean="0">
                            <a:latin typeface="Cambria Math"/>
                          </a:rPr>
                          <m:t>10</m:t>
                        </m:r>
                      </m:sub>
                    </m:sSub>
                    <m:r>
                      <a:rPr lang="en-US" altLang="ja-JP" sz="2400" b="0" i="1" smtClean="0">
                        <a:latin typeface="Cambria Math"/>
                      </a:rPr>
                      <m:t>=1 </m:t>
                    </m:r>
                    <m:r>
                      <m:rPr>
                        <m:sty m:val="p"/>
                      </m:rPr>
                      <a:rPr lang="en-US" altLang="ja-JP" sz="2400" b="0" i="0" smtClean="0">
                        <a:latin typeface="Cambria Math"/>
                      </a:rPr>
                      <m:t>GPa</m:t>
                    </m:r>
                    <m:r>
                      <a:rPr lang="en-US" altLang="ja-JP" sz="2400" b="0" i="1" smtClean="0">
                        <a:latin typeface="Cambria Math"/>
                      </a:rPr>
                      <m:t>,  </m:t>
                    </m:r>
                    <m:sSub>
                      <m:sSubPr>
                        <m:ctrlPr>
                          <a:rPr lang="en-US" altLang="ja-JP" sz="2400" b="0" i="1" smtClean="0">
                            <a:latin typeface="Cambria Math" panose="02040503050406030204" pitchFamily="18" charset="0"/>
                          </a:rPr>
                        </m:ctrlPr>
                      </m:sSubPr>
                      <m:e>
                        <m:r>
                          <a:rPr lang="en-US" altLang="ja-JP" sz="2400" b="0" i="1" smtClean="0">
                            <a:latin typeface="Cambria Math"/>
                          </a:rPr>
                          <m:t>𝐷</m:t>
                        </m:r>
                      </m:e>
                      <m:sub>
                        <m:r>
                          <a:rPr lang="en-US" altLang="ja-JP" sz="2400" b="0" i="1" smtClean="0">
                            <a:latin typeface="Cambria Math"/>
                          </a:rPr>
                          <m:t>1</m:t>
                        </m:r>
                      </m:sub>
                    </m:sSub>
                    <m:r>
                      <a:rPr lang="en-US" altLang="ja-JP" sz="2400" b="0" i="1" smtClean="0">
                        <a:latin typeface="Cambria Math"/>
                      </a:rPr>
                      <m:t>=400 </m:t>
                    </m:r>
                    <m:r>
                      <m:rPr>
                        <m:sty m:val="p"/>
                      </m:rPr>
                      <a:rPr lang="en-US" altLang="ja-JP" sz="2400" b="0" i="0" smtClean="0">
                        <a:latin typeface="Cambria Math"/>
                      </a:rPr>
                      <m:t>GP</m:t>
                    </m:r>
                    <m:sSup>
                      <m:sSupPr>
                        <m:ctrlPr>
                          <a:rPr lang="en-US" altLang="ja-JP" sz="2400" b="0" i="1" smtClean="0">
                            <a:latin typeface="Cambria Math" panose="02040503050406030204" pitchFamily="18" charset="0"/>
                          </a:rPr>
                        </m:ctrlPr>
                      </m:sSupPr>
                      <m:e>
                        <m:r>
                          <m:rPr>
                            <m:sty m:val="p"/>
                          </m:rPr>
                          <a:rPr lang="en-US" altLang="ja-JP" sz="2400" b="0" i="0" smtClean="0">
                            <a:latin typeface="Cambria Math"/>
                          </a:rPr>
                          <m:t>a</m:t>
                        </m:r>
                      </m:e>
                      <m:sup>
                        <m:r>
                          <a:rPr lang="en-US" altLang="ja-JP" sz="2400" b="0" i="0" smtClean="0">
                            <a:latin typeface="Cambria Math"/>
                          </a:rPr>
                          <m:t>−1</m:t>
                        </m:r>
                      </m:sup>
                    </m:sSup>
                  </m:oMath>
                </a14:m>
                <a:r>
                  <a:rPr lang="en-US" altLang="ja-JP" sz="2400" dirty="0"/>
                  <a:t> (</a:t>
                </a:r>
                <a14:m>
                  <m:oMath xmlns:m="http://schemas.openxmlformats.org/officeDocument/2006/math">
                    <m:sSub>
                      <m:sSubPr>
                        <m:ctrlPr>
                          <a:rPr lang="en-US" altLang="ja-JP" sz="2400" b="0" i="1" smtClean="0">
                            <a:latin typeface="Cambria Math" panose="02040503050406030204" pitchFamily="18" charset="0"/>
                          </a:rPr>
                        </m:ctrlPr>
                      </m:sSubPr>
                      <m:e>
                        <m:r>
                          <a:rPr lang="en-US" altLang="ja-JP" sz="2400" b="0" i="1" smtClean="0">
                            <a:latin typeface="Cambria Math"/>
                          </a:rPr>
                          <m:t>𝜈</m:t>
                        </m:r>
                      </m:e>
                      <m:sub>
                        <m:r>
                          <a:rPr lang="en-US" altLang="ja-JP" sz="2400" b="0" i="1" smtClean="0">
                            <a:latin typeface="Cambria Math"/>
                          </a:rPr>
                          <m:t>0</m:t>
                        </m:r>
                      </m:sub>
                    </m:sSub>
                    <m:r>
                      <a:rPr lang="en-US" altLang="ja-JP" sz="2400" i="1">
                        <a:latin typeface="Cambria Math"/>
                        <a:ea typeface="Cambria Math"/>
                      </a:rPr>
                      <m:t>≈</m:t>
                    </m:r>
                    <m:r>
                      <a:rPr lang="en-US" altLang="ja-JP" sz="2400" b="0" i="1" smtClean="0">
                        <a:latin typeface="Cambria Math"/>
                      </a:rPr>
                      <m:t>0.48</m:t>
                    </m:r>
                  </m:oMath>
                </a14:m>
                <a:r>
                  <a:rPr lang="en-US" altLang="ja-JP" sz="2400" dirty="0"/>
                  <a:t>)</a:t>
                </a:r>
              </a:p>
              <a:p>
                <a:r>
                  <a:rPr lang="ja-JP" altLang="en-US" sz="2400" dirty="0"/>
                  <a:t>下面を完全拘束し，上面を</a:t>
                </a:r>
                <a:r>
                  <a:rPr lang="en-US" altLang="ja-JP" sz="2400" dirty="0"/>
                  <a:t>360</a:t>
                </a:r>
                <a:r>
                  <a:rPr lang="ja-JP" altLang="en-US" sz="2400" dirty="0"/>
                  <a:t>度ねじる</a:t>
                </a:r>
                <a:r>
                  <a:rPr lang="en-US" altLang="ja-JP" sz="2400" dirty="0"/>
                  <a:t> </a:t>
                </a:r>
                <a14:m>
                  <m:oMath xmlns:m="http://schemas.openxmlformats.org/officeDocument/2006/math">
                    <m:r>
                      <a:rPr lang="en-US" altLang="ja-JP" sz="2400" i="1" smtClean="0">
                        <a:latin typeface="Cambria Math"/>
                        <a:ea typeface="Cambria Math"/>
                      </a:rPr>
                      <m:t>⟹</m:t>
                    </m:r>
                  </m:oMath>
                </a14:m>
                <a:r>
                  <a:rPr lang="en-US" altLang="ja-JP" sz="2400" dirty="0"/>
                  <a:t> </a:t>
                </a:r>
                <a:r>
                  <a:rPr lang="ja-JP" altLang="en-US" sz="2400" dirty="0"/>
                  <a:t>公称ひずみで</a:t>
                </a:r>
                <a:r>
                  <a:rPr lang="en-US" altLang="ja-JP" sz="2400" dirty="0"/>
                  <a:t>100%</a:t>
                </a:r>
                <a:r>
                  <a:rPr lang="ja-JP" altLang="en-US" sz="2400" dirty="0"/>
                  <a:t>引張る </a:t>
                </a:r>
                <a14:m>
                  <m:oMath xmlns:m="http://schemas.openxmlformats.org/officeDocument/2006/math">
                    <m:r>
                      <a:rPr lang="en-US" altLang="ja-JP" sz="2400" i="1">
                        <a:latin typeface="Cambria Math"/>
                        <a:ea typeface="Cambria Math"/>
                      </a:rPr>
                      <m:t>⟹</m:t>
                    </m:r>
                  </m:oMath>
                </a14:m>
                <a:r>
                  <a:rPr lang="en-US" altLang="ja-JP" sz="2400" dirty="0"/>
                  <a:t> </a:t>
                </a:r>
                <a:r>
                  <a:rPr lang="ja-JP" altLang="en-US" sz="2400" dirty="0"/>
                  <a:t>ねじりを戻す</a:t>
                </a:r>
                <a:r>
                  <a:rPr lang="en-US" altLang="ja-JP" sz="2400" dirty="0"/>
                  <a:t> </a:t>
                </a:r>
                <a14:m>
                  <m:oMath xmlns:m="http://schemas.openxmlformats.org/officeDocument/2006/math">
                    <m:r>
                      <a:rPr lang="en-US" altLang="ja-JP" sz="2400" i="1">
                        <a:latin typeface="Cambria Math"/>
                        <a:ea typeface="Cambria Math"/>
                      </a:rPr>
                      <m:t>⟹</m:t>
                    </m:r>
                  </m:oMath>
                </a14:m>
                <a:r>
                  <a:rPr lang="en-US" altLang="ja-JP" sz="2400" dirty="0"/>
                  <a:t> </a:t>
                </a:r>
                <a:r>
                  <a:rPr lang="ja-JP" altLang="en-US" sz="2400" dirty="0"/>
                  <a:t>引張りを戻す</a:t>
                </a:r>
                <a:endParaRPr lang="en-US" altLang="ja-JP" sz="2400" dirty="0"/>
              </a:p>
              <a:p>
                <a:r>
                  <a:rPr lang="ja-JP" altLang="en-US" sz="2400" dirty="0"/>
                  <a:t>独自改良版</a:t>
                </a:r>
                <a:r>
                  <a:rPr lang="en-US" altLang="ja-JP" sz="2400" dirty="0"/>
                  <a:t> selective FS/NS-FEM </a:t>
                </a:r>
                <a:r>
                  <a:rPr lang="ja-JP" altLang="en-US" sz="2400" dirty="0"/>
                  <a:t>で四面体要素を使用</a:t>
                </a:r>
                <a:endParaRPr lang="en-US" altLang="ja-JP" sz="2400" dirty="0"/>
              </a:p>
              <a:p>
                <a:pPr marL="342900" indent="-342900">
                  <a:buFont typeface="Wingdings" pitchFamily="2" charset="2"/>
                  <a:buChar char="n"/>
                </a:pPr>
                <a:r>
                  <a:rPr lang="en-US" altLang="ja-JP" sz="2400" dirty="0"/>
                  <a:t>90</a:t>
                </a:r>
                <a:r>
                  <a:rPr lang="ja-JP" altLang="en-US" sz="2400" dirty="0"/>
                  <a:t>度ねじり，および</a:t>
                </a:r>
                <a:r>
                  <a:rPr lang="en-US" altLang="ja-JP" sz="2400" dirty="0"/>
                  <a:t>50%</a:t>
                </a:r>
                <a:r>
                  <a:rPr lang="ja-JP" altLang="en-US" sz="2400" dirty="0"/>
                  <a:t>伸縮ごとにメッシュリゾーニングを実施</a:t>
                </a:r>
                <a:endParaRPr lang="en-US" altLang="ja-JP" sz="2400" dirty="0"/>
              </a:p>
            </p:txBody>
          </p:sp>
        </mc:Choice>
        <mc:Fallback xmlns="">
          <p:sp>
            <p:nvSpPr>
              <p:cNvPr id="5" name="コンテンツ プレースホルダー 4"/>
              <p:cNvSpPr txBox="1">
                <a:spLocks noGrp="1" noRot="1" noChangeAspect="1" noMove="1" noResize="1" noEditPoints="1" noAdjustHandles="1" noChangeArrowheads="1" noChangeShapeType="1" noTextEdit="1"/>
              </p:cNvSpPr>
              <p:nvPr>
                <p:ph idx="1"/>
              </p:nvPr>
            </p:nvSpPr>
            <p:spPr>
              <a:xfrm>
                <a:off x="250824" y="623887"/>
                <a:ext cx="8641655" cy="5761577"/>
              </a:xfrm>
              <a:prstGeom prst="rect">
                <a:avLst/>
              </a:prstGeom>
              <a:blipFill rotWithShape="1">
                <a:blip r:embed="rId4"/>
                <a:stretch>
                  <a:fillRect l="-1975" b="-243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329863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a:t>超弾性体のねじり引張り</a:t>
            </a:r>
            <a:endParaRPr kumimoji="1" lang="ja-JP" altLang="en-US" sz="36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p:pic>
        <p:nvPicPr>
          <p:cNvPr id="5" name="twist_stretch_back.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79712" y="663711"/>
            <a:ext cx="5256584" cy="5686367"/>
          </a:xfrm>
          <a:prstGeom prst="rect">
            <a:avLst/>
          </a:prstGeom>
        </p:spPr>
      </p:pic>
      <p:sp>
        <p:nvSpPr>
          <p:cNvPr id="6" name="テキスト ボックス 5"/>
          <p:cNvSpPr txBox="1"/>
          <p:nvPr/>
        </p:nvSpPr>
        <p:spPr>
          <a:xfrm>
            <a:off x="123623" y="656692"/>
            <a:ext cx="1568057" cy="1938992"/>
          </a:xfrm>
          <a:prstGeom prst="rect">
            <a:avLst/>
          </a:prstGeom>
          <a:noFill/>
        </p:spPr>
        <p:txBody>
          <a:bodyPr wrap="none" rtlCol="0">
            <a:spAutoFit/>
          </a:bodyPr>
          <a:lstStyle/>
          <a:p>
            <a:pPr algn="ctr"/>
            <a:r>
              <a:rPr kumimoji="1" lang="ja-JP" altLang="en-US" sz="2000" dirty="0"/>
              <a:t>独自改良版</a:t>
            </a:r>
            <a:endParaRPr kumimoji="1" lang="en-US" altLang="ja-JP" sz="2000" dirty="0"/>
          </a:p>
          <a:p>
            <a:pPr algn="ctr"/>
            <a:r>
              <a:rPr kumimoji="1" lang="en-US" altLang="ja-JP" sz="2000" dirty="0"/>
              <a:t>selective</a:t>
            </a:r>
            <a:br>
              <a:rPr kumimoji="1" lang="en-US" altLang="ja-JP" sz="2000" dirty="0"/>
            </a:br>
            <a:r>
              <a:rPr kumimoji="1" lang="en-US" altLang="ja-JP" sz="2000" dirty="0"/>
              <a:t>FS/NS-FEM</a:t>
            </a:r>
            <a:br>
              <a:rPr kumimoji="1" lang="en-US" altLang="ja-JP" sz="2000" dirty="0"/>
            </a:br>
            <a:r>
              <a:rPr kumimoji="1" lang="ja-JP" altLang="en-US" sz="2000" dirty="0">
                <a:solidFill>
                  <a:srgbClr val="FF0000"/>
                </a:solidFill>
              </a:rPr>
              <a:t>メッシュ</a:t>
            </a:r>
            <a:br>
              <a:rPr kumimoji="1" lang="en-US" altLang="ja-JP" sz="2000" dirty="0">
                <a:solidFill>
                  <a:srgbClr val="FF0000"/>
                </a:solidFill>
              </a:rPr>
            </a:br>
            <a:r>
              <a:rPr kumimoji="1" lang="ja-JP" altLang="en-US" sz="2000" dirty="0">
                <a:solidFill>
                  <a:srgbClr val="FF0000"/>
                </a:solidFill>
              </a:rPr>
              <a:t>リゾーニング</a:t>
            </a:r>
            <a:endParaRPr kumimoji="1" lang="en-US" altLang="ja-JP" sz="2000" dirty="0">
              <a:solidFill>
                <a:srgbClr val="FF0000"/>
              </a:solidFill>
            </a:endParaRPr>
          </a:p>
          <a:p>
            <a:pPr algn="ctr"/>
            <a:r>
              <a:rPr kumimoji="1" lang="ja-JP" altLang="en-US" sz="2000" dirty="0">
                <a:solidFill>
                  <a:srgbClr val="FF0000"/>
                </a:solidFill>
              </a:rPr>
              <a:t>あり</a:t>
            </a:r>
          </a:p>
        </p:txBody>
      </p:sp>
      <p:sp>
        <p:nvSpPr>
          <p:cNvPr id="8" name="テキスト ボックス 7"/>
          <p:cNvSpPr txBox="1"/>
          <p:nvPr/>
        </p:nvSpPr>
        <p:spPr>
          <a:xfrm>
            <a:off x="7416316" y="663711"/>
            <a:ext cx="1568057" cy="1938992"/>
          </a:xfrm>
          <a:prstGeom prst="rect">
            <a:avLst/>
          </a:prstGeom>
          <a:noFill/>
        </p:spPr>
        <p:txBody>
          <a:bodyPr wrap="none" rtlCol="0">
            <a:spAutoFit/>
          </a:bodyPr>
          <a:lstStyle/>
          <a:p>
            <a:pPr algn="ctr"/>
            <a:r>
              <a:rPr kumimoji="1" lang="ja-JP" altLang="en-US" sz="2000" dirty="0"/>
              <a:t>独自改良版</a:t>
            </a:r>
            <a:endParaRPr kumimoji="1" lang="en-US" altLang="ja-JP" sz="2000" dirty="0"/>
          </a:p>
          <a:p>
            <a:pPr algn="ctr"/>
            <a:r>
              <a:rPr kumimoji="1" lang="en-US" altLang="ja-JP" sz="2000" dirty="0"/>
              <a:t>selective</a:t>
            </a:r>
            <a:br>
              <a:rPr kumimoji="1" lang="en-US" altLang="ja-JP" sz="2000" dirty="0"/>
            </a:br>
            <a:r>
              <a:rPr kumimoji="1" lang="en-US" altLang="ja-JP" sz="2000" dirty="0"/>
              <a:t>FS/NS-FEM</a:t>
            </a:r>
            <a:br>
              <a:rPr kumimoji="1" lang="en-US" altLang="ja-JP" sz="2000" dirty="0"/>
            </a:br>
            <a:r>
              <a:rPr kumimoji="1" lang="ja-JP" altLang="en-US" sz="2000" dirty="0">
                <a:solidFill>
                  <a:srgbClr val="0000CC"/>
                </a:solidFill>
              </a:rPr>
              <a:t>メッシュ</a:t>
            </a:r>
            <a:br>
              <a:rPr kumimoji="1" lang="en-US" altLang="ja-JP" sz="2000" dirty="0">
                <a:solidFill>
                  <a:srgbClr val="0000CC"/>
                </a:solidFill>
              </a:rPr>
            </a:br>
            <a:r>
              <a:rPr kumimoji="1" lang="ja-JP" altLang="en-US" sz="2000" dirty="0">
                <a:solidFill>
                  <a:srgbClr val="0000CC"/>
                </a:solidFill>
              </a:rPr>
              <a:t>リゾーニング</a:t>
            </a:r>
            <a:endParaRPr kumimoji="1" lang="en-US" altLang="ja-JP" sz="2000" dirty="0">
              <a:solidFill>
                <a:srgbClr val="0000CC"/>
              </a:solidFill>
            </a:endParaRPr>
          </a:p>
          <a:p>
            <a:pPr algn="ctr"/>
            <a:r>
              <a:rPr lang="ja-JP" altLang="en-US" sz="2000" dirty="0">
                <a:solidFill>
                  <a:srgbClr val="0000CC"/>
                </a:solidFill>
              </a:rPr>
              <a:t>なし</a:t>
            </a:r>
            <a:endParaRPr kumimoji="1" lang="ja-JP" altLang="en-US" sz="2000" dirty="0">
              <a:solidFill>
                <a:srgbClr val="0000CC"/>
              </a:solidFill>
            </a:endParaRPr>
          </a:p>
        </p:txBody>
      </p:sp>
    </p:spTree>
    <p:extLst>
      <p:ext uri="{BB962C8B-B14F-4D97-AF65-F5344CB8AC3E}">
        <p14:creationId xmlns:p14="http://schemas.microsoft.com/office/powerpoint/2010/main" val="256165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17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100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normAutofit/>
          </a:bodyPr>
          <a:lstStyle/>
          <a:p>
            <a:r>
              <a:rPr lang="ja-JP" altLang="en-US" sz="3600" dirty="0"/>
              <a:t>超弾性体のねじり引張り</a:t>
            </a:r>
            <a:endParaRPr kumimoji="1" lang="ja-JP" altLang="en-US" sz="3600" dirty="0"/>
          </a:p>
        </p:txBody>
      </p:sp>
      <p:sp>
        <p:nvSpPr>
          <p:cNvPr id="6" name="コンテンツ プレースホルダー 5"/>
          <p:cNvSpPr>
            <a:spLocks noGrp="1"/>
          </p:cNvSpPr>
          <p:nvPr>
            <p:ph idx="1"/>
          </p:nvPr>
        </p:nvSpPr>
        <p:spPr/>
        <p:txBody>
          <a:bodyPr/>
          <a:lstStyle/>
          <a:p>
            <a:pPr marL="0" indent="0">
              <a:buNone/>
            </a:pPr>
            <a:r>
              <a:rPr kumimoji="1" lang="ja-JP" altLang="en-US" sz="2800" b="1" i="1" u="sng" dirty="0">
                <a:effectLst>
                  <a:outerShdw blurRad="38100" dist="38100" dir="2700000" algn="tl">
                    <a:srgbClr val="000000">
                      <a:alpha val="43137"/>
                    </a:srgbClr>
                  </a:outerShdw>
                </a:effectLst>
              </a:rPr>
              <a:t>最終状態の残留変位</a:t>
            </a:r>
          </a:p>
        </p:txBody>
      </p:sp>
      <p:sp>
        <p:nvSpPr>
          <p:cNvPr id="3" name="スライド番号プレースホルダー 2"/>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p:pic>
        <p:nvPicPr>
          <p:cNvPr id="4" name="図 3"/>
          <p:cNvPicPr>
            <a:picLocks noChangeAspect="1"/>
          </p:cNvPicPr>
          <p:nvPr/>
        </p:nvPicPr>
        <p:blipFill rotWithShape="1">
          <a:blip r:embed="rId3">
            <a:extLst>
              <a:ext uri="{28A0092B-C50C-407E-A947-70E740481C1C}">
                <a14:useLocalDpi xmlns:a14="http://schemas.microsoft.com/office/drawing/2010/main" val="0"/>
              </a:ext>
            </a:extLst>
          </a:blip>
          <a:srcRect t="23760"/>
          <a:stretch/>
        </p:blipFill>
        <p:spPr>
          <a:xfrm>
            <a:off x="1452562" y="1088740"/>
            <a:ext cx="6238875" cy="5126912"/>
          </a:xfrm>
          <a:prstGeom prst="rect">
            <a:avLst/>
          </a:prstGeom>
        </p:spPr>
      </p:pic>
      <p:sp>
        <p:nvSpPr>
          <p:cNvPr id="2" name="テキスト ボックス 1"/>
          <p:cNvSpPr txBox="1"/>
          <p:nvPr/>
        </p:nvSpPr>
        <p:spPr>
          <a:xfrm>
            <a:off x="2048" y="4062551"/>
            <a:ext cx="1545616" cy="2246769"/>
          </a:xfrm>
          <a:prstGeom prst="rect">
            <a:avLst/>
          </a:prstGeom>
          <a:noFill/>
        </p:spPr>
        <p:txBody>
          <a:bodyPr wrap="none" rtlCol="0">
            <a:spAutoFit/>
          </a:bodyPr>
          <a:lstStyle/>
          <a:p>
            <a:pPr algn="ctr"/>
            <a:r>
              <a:rPr kumimoji="1" lang="ja-JP" altLang="en-US" sz="2000" dirty="0"/>
              <a:t>多数回</a:t>
            </a:r>
            <a:endParaRPr kumimoji="1" lang="en-US" altLang="ja-JP" sz="2000" dirty="0"/>
          </a:p>
          <a:p>
            <a:pPr algn="ctr"/>
            <a:r>
              <a:rPr kumimoji="1" lang="ja-JP" altLang="en-US" sz="2000" dirty="0"/>
              <a:t>メッシュ</a:t>
            </a:r>
            <a:endParaRPr kumimoji="1" lang="en-US" altLang="ja-JP" sz="2000" dirty="0"/>
          </a:p>
          <a:p>
            <a:pPr algn="ctr"/>
            <a:r>
              <a:rPr kumimoji="1" lang="ja-JP" altLang="en-US" sz="2000" dirty="0"/>
              <a:t>リゾーニング</a:t>
            </a:r>
            <a:endParaRPr kumimoji="1" lang="en-US" altLang="ja-JP" sz="2000" dirty="0"/>
          </a:p>
          <a:p>
            <a:pPr algn="ctr"/>
            <a:r>
              <a:rPr lang="ja-JP" altLang="en-US" sz="2000" dirty="0"/>
              <a:t>を行っても</a:t>
            </a:r>
            <a:endParaRPr lang="en-US" altLang="ja-JP" sz="2000" dirty="0"/>
          </a:p>
          <a:p>
            <a:pPr algn="ctr"/>
            <a:r>
              <a:rPr kumimoji="1" lang="ja-JP" altLang="en-US" sz="2000" dirty="0"/>
              <a:t>正確に</a:t>
            </a:r>
            <a:endParaRPr kumimoji="1" lang="en-US" altLang="ja-JP" sz="2000" dirty="0"/>
          </a:p>
          <a:p>
            <a:pPr algn="ctr"/>
            <a:r>
              <a:rPr kumimoji="1" lang="ja-JP" altLang="en-US" sz="2000" dirty="0"/>
              <a:t>元の位置に</a:t>
            </a:r>
            <a:endParaRPr kumimoji="1" lang="en-US" altLang="ja-JP" sz="2000" dirty="0"/>
          </a:p>
          <a:p>
            <a:pPr algn="ctr"/>
            <a:r>
              <a:rPr lang="ja-JP" altLang="en-US" sz="2000" dirty="0"/>
              <a:t>戻っている．</a:t>
            </a:r>
            <a:endParaRPr kumimoji="1" lang="ja-JP" altLang="en-US" sz="2000" dirty="0"/>
          </a:p>
        </p:txBody>
      </p:sp>
    </p:spTree>
    <p:extLst>
      <p:ext uri="{BB962C8B-B14F-4D97-AF65-F5344CB8AC3E}">
        <p14:creationId xmlns:p14="http://schemas.microsoft.com/office/powerpoint/2010/main" val="2000323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解決案と研究目的</a:t>
            </a:r>
            <a:endParaRPr kumimoji="1" lang="ja-JP" altLang="en-US" dirty="0"/>
          </a:p>
        </p:txBody>
      </p:sp>
      <p:sp>
        <p:nvSpPr>
          <p:cNvPr id="3" name="コンテンツ プレースホルダー 2"/>
          <p:cNvSpPr>
            <a:spLocks noGrp="1"/>
          </p:cNvSpPr>
          <p:nvPr>
            <p:ph idx="1"/>
          </p:nvPr>
        </p:nvSpPr>
        <p:spPr/>
        <p:txBody>
          <a:bodyPr/>
          <a:lstStyle/>
          <a:p>
            <a:pPr marL="0" indent="0" algn="just">
              <a:buNone/>
            </a:pPr>
            <a:r>
              <a:rPr lang="ja-JP" altLang="en-US" sz="2800" b="1" i="1" u="sng" dirty="0">
                <a:effectLst>
                  <a:outerShdw blurRad="38100" dist="38100" dir="2700000" algn="tl">
                    <a:srgbClr val="000000">
                      <a:alpha val="43137"/>
                    </a:srgbClr>
                  </a:outerShdw>
                </a:effectLst>
              </a:rPr>
              <a:t>解決案</a:t>
            </a:r>
            <a:endParaRPr lang="en-US" altLang="ja-JP" sz="2800" b="1" i="1" u="sng" dirty="0">
              <a:effectLst>
                <a:outerShdw blurRad="38100" dist="38100" dir="2700000" algn="tl">
                  <a:srgbClr val="000000">
                    <a:alpha val="43137"/>
                  </a:srgbClr>
                </a:outerShdw>
              </a:effectLst>
            </a:endParaRPr>
          </a:p>
          <a:p>
            <a:pPr algn="just"/>
            <a:r>
              <a:rPr lang="ja-JP" altLang="en-US" sz="2800" spc="-150" dirty="0"/>
              <a:t>近年，三角形要素および四面体要素を用いた大変形解析でロッキングを回避できる</a:t>
            </a:r>
            <a:r>
              <a:rPr lang="ja-JP" altLang="en-US" sz="2800" spc="-150" dirty="0">
                <a:solidFill>
                  <a:srgbClr val="FF00FF"/>
                </a:solidFill>
              </a:rPr>
              <a:t>平滑化有限要素法（</a:t>
            </a:r>
            <a:r>
              <a:rPr lang="en-US" altLang="ja-JP" sz="2800" spc="-150" dirty="0">
                <a:solidFill>
                  <a:srgbClr val="FF00FF"/>
                </a:solidFill>
              </a:rPr>
              <a:t>Smoothed Finite Element Method: </a:t>
            </a:r>
            <a:r>
              <a:rPr lang="en-US" altLang="ja-JP" sz="2800" b="1" u="sng" spc="-150" dirty="0">
                <a:solidFill>
                  <a:srgbClr val="FF00FF"/>
                </a:solidFill>
                <a:effectLst>
                  <a:outerShdw blurRad="38100" dist="38100" dir="2700000" algn="tl">
                    <a:srgbClr val="000000">
                      <a:alpha val="43137"/>
                    </a:srgbClr>
                  </a:outerShdw>
                </a:effectLst>
              </a:rPr>
              <a:t>S-FEM</a:t>
            </a:r>
            <a:r>
              <a:rPr lang="ja-JP" altLang="en-US" sz="2800" spc="-150" dirty="0">
                <a:solidFill>
                  <a:srgbClr val="FF00FF"/>
                </a:solidFill>
              </a:rPr>
              <a:t>）</a:t>
            </a:r>
            <a:r>
              <a:rPr lang="ja-JP" altLang="en-US" sz="2800" spc="-150" dirty="0"/>
              <a:t>が開発された．</a:t>
            </a:r>
            <a:endParaRPr lang="en-US" altLang="ja-JP" sz="2800" spc="-150" dirty="0"/>
          </a:p>
          <a:p>
            <a:pPr algn="just"/>
            <a:r>
              <a:rPr lang="ja-JP" altLang="en-US" sz="2800" spc="-150" dirty="0"/>
              <a:t>ただし，これまでに提案されたロッキングフリーな</a:t>
            </a:r>
            <a:r>
              <a:rPr lang="en-US" altLang="ja-JP" sz="2800" spc="-150" dirty="0"/>
              <a:t>S-FEM</a:t>
            </a:r>
            <a:r>
              <a:rPr lang="ja-JP" altLang="en-US" sz="2800" spc="-150" dirty="0"/>
              <a:t>の定式化（詳細は後述）では</a:t>
            </a:r>
            <a:r>
              <a:rPr lang="ja-JP" altLang="en-US" sz="2800" u="sng" spc="-150" dirty="0"/>
              <a:t>単純な弾性体しか扱うことが出来ない</a:t>
            </a:r>
            <a:r>
              <a:rPr lang="ja-JP" altLang="en-US" sz="2800" spc="-150" dirty="0"/>
              <a:t>という問題があるため，改良が必要である．</a:t>
            </a:r>
            <a:endParaRPr lang="en-US" altLang="ja-JP" sz="2800" spc="-150" dirty="0"/>
          </a:p>
          <a:p>
            <a:pPr algn="just"/>
            <a:endParaRPr lang="en-US" altLang="ja-JP" sz="700" dirty="0"/>
          </a:p>
          <a:p>
            <a:pPr marL="0" indent="0" algn="just">
              <a:buNone/>
            </a:pPr>
            <a:r>
              <a:rPr lang="ja-JP" altLang="en-US" sz="2800" b="1" i="1" u="sng" dirty="0">
                <a:effectLst>
                  <a:outerShdw blurRad="38100" dist="38100" dir="2700000" algn="tl">
                    <a:srgbClr val="000000">
                      <a:alpha val="43137"/>
                    </a:srgbClr>
                  </a:outerShdw>
                </a:effectLst>
              </a:rPr>
              <a:t>研究目的</a:t>
            </a:r>
            <a:endParaRPr lang="en-US" altLang="ja-JP" sz="2800" b="1" i="1" u="sng" dirty="0">
              <a:effectLst>
                <a:outerShdw blurRad="38100" dist="38100" dir="2700000" algn="tl">
                  <a:srgbClr val="000000">
                    <a:alpha val="43137"/>
                  </a:srgbClr>
                </a:outerShdw>
              </a:effectLst>
            </a:endParaRPr>
          </a:p>
          <a:p>
            <a:pPr marL="0" indent="0" algn="just">
              <a:buNone/>
            </a:pPr>
            <a:r>
              <a:rPr lang="ja-JP" altLang="en-US" sz="2800" dirty="0"/>
              <a:t>従来のロッキングフリーな</a:t>
            </a:r>
            <a:r>
              <a:rPr lang="en-US" altLang="ja-JP" sz="2800" dirty="0">
                <a:solidFill>
                  <a:srgbClr val="FF00FF"/>
                </a:solidFill>
              </a:rPr>
              <a:t>S-FEM</a:t>
            </a:r>
            <a:r>
              <a:rPr lang="ja-JP" altLang="en-US" sz="2800" dirty="0">
                <a:solidFill>
                  <a:srgbClr val="FF00FF"/>
                </a:solidFill>
              </a:rPr>
              <a:t>に独自改良</a:t>
            </a:r>
            <a:r>
              <a:rPr lang="ja-JP" altLang="en-US" sz="2800" dirty="0"/>
              <a:t>を加え，単純な弾性体以外の非線形材料を扱えるようにする．さらに，提案する</a:t>
            </a:r>
            <a:r>
              <a:rPr lang="en-US" altLang="ja-JP" sz="2800" dirty="0"/>
              <a:t>S-FEM</a:t>
            </a:r>
            <a:r>
              <a:rPr lang="ja-JP" altLang="en-US" sz="2800" dirty="0"/>
              <a:t>定式化に適合する</a:t>
            </a:r>
            <a:r>
              <a:rPr lang="ja-JP" altLang="en-US" sz="2800" dirty="0">
                <a:solidFill>
                  <a:srgbClr val="FF0000"/>
                </a:solidFill>
              </a:rPr>
              <a:t>メッシュリゾーニング法</a:t>
            </a:r>
            <a:r>
              <a:rPr lang="ja-JP" altLang="en-US" sz="2800" dirty="0"/>
              <a:t>を開発し，超大変形問題も扱えるようにする．</a:t>
            </a:r>
            <a:endParaRPr lang="en-US" altLang="ja-JP" sz="2800" dirty="0"/>
          </a:p>
          <a:p>
            <a:pPr marL="0" indent="0">
              <a:buNone/>
            </a:pPr>
            <a:endParaRPr kumimoji="1" lang="en-US" altLang="ja-JP" sz="28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sp>
        <p:nvSpPr>
          <p:cNvPr id="6" name="下矢印 5"/>
          <p:cNvSpPr/>
          <p:nvPr/>
        </p:nvSpPr>
        <p:spPr>
          <a:xfrm>
            <a:off x="4044204" y="3861048"/>
            <a:ext cx="1054894" cy="5040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89553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a:t>発表目次</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sp>
        <p:nvSpPr>
          <p:cNvPr id="7" name="テキスト ボックス 6"/>
          <p:cNvSpPr txBox="1"/>
          <p:nvPr/>
        </p:nvSpPr>
        <p:spPr>
          <a:xfrm>
            <a:off x="690168" y="2240868"/>
            <a:ext cx="7763664" cy="2062103"/>
          </a:xfrm>
          <a:prstGeom prst="rect">
            <a:avLst/>
          </a:prstGeom>
          <a:noFill/>
        </p:spPr>
        <p:txBody>
          <a:bodyPr wrap="none" rtlCol="0">
            <a:spAutoFit/>
          </a:bodyPr>
          <a:lstStyle/>
          <a:p>
            <a:pPr marL="457200" indent="-457200">
              <a:buClr>
                <a:srgbClr val="000000"/>
              </a:buClr>
              <a:buFont typeface="Wingdings" panose="05000000000000000000" pitchFamily="2" charset="2"/>
              <a:buChar char="l"/>
            </a:pPr>
            <a:r>
              <a:rPr kumimoji="1" lang="ja-JP" altLang="en-US" sz="3200" dirty="0">
                <a:solidFill>
                  <a:srgbClr val="FF00FF"/>
                </a:solidFill>
              </a:rPr>
              <a:t>独自改良版</a:t>
            </a:r>
            <a:r>
              <a:rPr kumimoji="1" lang="en-US" altLang="ja-JP" sz="3200" dirty="0">
                <a:solidFill>
                  <a:srgbClr val="FF00FF"/>
                </a:solidFill>
              </a:rPr>
              <a:t>S-FEM</a:t>
            </a:r>
            <a:r>
              <a:rPr kumimoji="1" lang="ja-JP" altLang="en-US" sz="3200" dirty="0"/>
              <a:t>の定式化</a:t>
            </a:r>
            <a:endParaRPr lang="en-US" altLang="ja-JP" sz="3200" dirty="0"/>
          </a:p>
          <a:p>
            <a:pPr marL="457200" indent="-457200">
              <a:buClr>
                <a:srgbClr val="000000"/>
              </a:buClr>
              <a:buFont typeface="Wingdings" panose="05000000000000000000" pitchFamily="2" charset="2"/>
              <a:buChar char="l"/>
            </a:pPr>
            <a:r>
              <a:rPr kumimoji="1" lang="en-US" altLang="ja-JP" sz="3200" dirty="0"/>
              <a:t>S-FEM</a:t>
            </a:r>
            <a:r>
              <a:rPr kumimoji="1" lang="ja-JP" altLang="en-US" sz="3200" dirty="0" err="1"/>
              <a:t>に適</a:t>
            </a:r>
            <a:r>
              <a:rPr kumimoji="1" lang="ja-JP" altLang="en-US" sz="3200" dirty="0"/>
              <a:t>合する</a:t>
            </a:r>
            <a:r>
              <a:rPr kumimoji="1" lang="ja-JP" altLang="en-US" sz="3200" dirty="0">
                <a:solidFill>
                  <a:srgbClr val="FF0000"/>
                </a:solidFill>
              </a:rPr>
              <a:t>メッシュリゾーニング法</a:t>
            </a:r>
            <a:endParaRPr kumimoji="1" lang="en-US" altLang="ja-JP" sz="3200" dirty="0">
              <a:solidFill>
                <a:srgbClr val="FF0000"/>
              </a:solidFill>
            </a:endParaRPr>
          </a:p>
          <a:p>
            <a:pPr marL="457200" indent="-457200">
              <a:buClr>
                <a:srgbClr val="000000"/>
              </a:buClr>
              <a:buFont typeface="Wingdings" panose="05000000000000000000" pitchFamily="2" charset="2"/>
              <a:buChar char="l"/>
            </a:pPr>
            <a:r>
              <a:rPr kumimoji="1" lang="ja-JP" altLang="en-US" sz="3200" dirty="0"/>
              <a:t>解析例</a:t>
            </a:r>
            <a:endParaRPr lang="en-US" altLang="ja-JP" sz="3200" dirty="0"/>
          </a:p>
          <a:p>
            <a:pPr marL="457200" indent="-457200">
              <a:buClr>
                <a:srgbClr val="000000"/>
              </a:buClr>
              <a:buFont typeface="Wingdings" panose="05000000000000000000" pitchFamily="2" charset="2"/>
              <a:buChar char="l"/>
            </a:pPr>
            <a:r>
              <a:rPr lang="ja-JP" altLang="en-US" sz="3200" dirty="0"/>
              <a:t>まとめ</a:t>
            </a:r>
            <a:endParaRPr kumimoji="1" lang="ja-JP" altLang="en-US" sz="3200" dirty="0"/>
          </a:p>
        </p:txBody>
      </p:sp>
    </p:spTree>
    <p:extLst>
      <p:ext uri="{BB962C8B-B14F-4D97-AF65-F5344CB8AC3E}">
        <p14:creationId xmlns:p14="http://schemas.microsoft.com/office/powerpoint/2010/main" val="30675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chor="ctr"/>
          <a:lstStyle/>
          <a:p>
            <a:pPr marL="0" indent="0" algn="ctr">
              <a:buNone/>
            </a:pPr>
            <a:r>
              <a:rPr lang="ja-JP" altLang="en-US" sz="4000" dirty="0">
                <a:solidFill>
                  <a:srgbClr val="FF00FF"/>
                </a:solidFill>
              </a:rPr>
              <a:t>独自改良版</a:t>
            </a:r>
            <a:r>
              <a:rPr lang="en-US" altLang="ja-JP" sz="4000" dirty="0">
                <a:solidFill>
                  <a:srgbClr val="FF00FF"/>
                </a:solidFill>
              </a:rPr>
              <a:t>S-FEM</a:t>
            </a:r>
            <a:r>
              <a:rPr lang="ja-JP" altLang="en-US" sz="4000" dirty="0"/>
              <a:t>の定式化</a:t>
            </a:r>
            <a:endParaRPr lang="en-US" altLang="ja-JP" sz="4000" dirty="0"/>
          </a:p>
          <a:p>
            <a:pPr marL="0" indent="0" algn="ctr">
              <a:buNone/>
            </a:pPr>
            <a:endParaRPr lang="ja-JP" altLang="en-US" sz="40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spTree>
    <p:extLst>
      <p:ext uri="{BB962C8B-B14F-4D97-AF65-F5344CB8AC3E}">
        <p14:creationId xmlns:p14="http://schemas.microsoft.com/office/powerpoint/2010/main" val="2544604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a:t>Smoothed Finite Element Method (S-FEM)</a:t>
            </a:r>
            <a:r>
              <a:rPr lang="ja-JP" altLang="en-US" sz="3200" dirty="0"/>
              <a:t>とは</a:t>
            </a:r>
            <a:r>
              <a:rPr lang="en-US" altLang="ja-JP" sz="3200" dirty="0"/>
              <a:t>?</a:t>
            </a:r>
            <a:endParaRPr kumimoji="1" lang="ja-JP" altLang="en-US" sz="3200" dirty="0"/>
          </a:p>
        </p:txBody>
      </p:sp>
      <p:sp>
        <p:nvSpPr>
          <p:cNvPr id="3" name="コンテンツ プレースホルダー 2"/>
          <p:cNvSpPr>
            <a:spLocks noGrp="1"/>
          </p:cNvSpPr>
          <p:nvPr>
            <p:ph idx="1"/>
          </p:nvPr>
        </p:nvSpPr>
        <p:spPr/>
        <p:txBody>
          <a:bodyPr/>
          <a:lstStyle/>
          <a:p>
            <a:r>
              <a:rPr lang="ja-JP" altLang="en-US" sz="2800" dirty="0"/>
              <a:t>ひずみ平滑化手法</a:t>
            </a:r>
            <a:r>
              <a:rPr lang="en-US" altLang="ja-JP" sz="2400" dirty="0"/>
              <a:t>(strain smoothing)</a:t>
            </a:r>
            <a:r>
              <a:rPr lang="ja-JP" altLang="en-US" sz="2800" dirty="0"/>
              <a:t>の一種．</a:t>
            </a:r>
            <a:endParaRPr lang="en-US" altLang="ja-JP" sz="2800" dirty="0"/>
          </a:p>
          <a:p>
            <a:r>
              <a:rPr lang="en-US" altLang="ja-JP" sz="2800" dirty="0"/>
              <a:t>S-FEM</a:t>
            </a:r>
            <a:r>
              <a:rPr lang="ja-JP" altLang="en-US" sz="2800" dirty="0" err="1"/>
              <a:t>には</a:t>
            </a:r>
            <a:r>
              <a:rPr lang="ja-JP" altLang="en-US" sz="2800" dirty="0"/>
              <a:t>幾つかのタイプがある</a:t>
            </a:r>
            <a:r>
              <a:rPr lang="en-US" altLang="ja-JP" sz="2800" dirty="0"/>
              <a:t>.</a:t>
            </a:r>
          </a:p>
          <a:p>
            <a:pPr lvl="1"/>
            <a:r>
              <a:rPr lang="en-US" altLang="ja-JP" sz="2400" dirty="0"/>
              <a:t>Edge-based (</a:t>
            </a:r>
            <a:r>
              <a:rPr lang="en-US" altLang="ja-JP" sz="2400" dirty="0">
                <a:solidFill>
                  <a:srgbClr val="FF0000"/>
                </a:solidFill>
              </a:rPr>
              <a:t>ES-FEM</a:t>
            </a:r>
            <a:r>
              <a:rPr lang="en-US" altLang="ja-JP" sz="2400" dirty="0"/>
              <a:t>) for 2D</a:t>
            </a:r>
          </a:p>
          <a:p>
            <a:pPr lvl="1"/>
            <a:r>
              <a:rPr lang="en-US" altLang="ja-JP" sz="2400" dirty="0"/>
              <a:t>Face-based (</a:t>
            </a:r>
            <a:r>
              <a:rPr lang="en-US" altLang="ja-JP" sz="2400" dirty="0">
                <a:solidFill>
                  <a:srgbClr val="FF0000"/>
                </a:solidFill>
              </a:rPr>
              <a:t>FS-FEM</a:t>
            </a:r>
            <a:r>
              <a:rPr lang="en-US" altLang="ja-JP" sz="2400" dirty="0"/>
              <a:t>) for 3D</a:t>
            </a:r>
          </a:p>
          <a:p>
            <a:pPr lvl="1"/>
            <a:r>
              <a:rPr lang="en-US" altLang="ja-JP" sz="2400" dirty="0"/>
              <a:t>Node-based (</a:t>
            </a:r>
            <a:r>
              <a:rPr lang="en-US" altLang="ja-JP" sz="2400" dirty="0">
                <a:solidFill>
                  <a:srgbClr val="0000CC"/>
                </a:solidFill>
              </a:rPr>
              <a:t>NS-FEM</a:t>
            </a:r>
            <a:r>
              <a:rPr lang="en-US" altLang="ja-JP" sz="2400" dirty="0"/>
              <a:t>) for both 2D and 3D</a:t>
            </a:r>
          </a:p>
          <a:p>
            <a:pPr lvl="1"/>
            <a:r>
              <a:rPr lang="en-US" altLang="ja-JP" sz="2400" dirty="0"/>
              <a:t>Selective edge/node-based (</a:t>
            </a:r>
            <a:r>
              <a:rPr lang="en-US" altLang="ja-JP" sz="2400" dirty="0">
                <a:solidFill>
                  <a:srgbClr val="FF00FF"/>
                </a:solidFill>
              </a:rPr>
              <a:t>ES/NS-FEM</a:t>
            </a:r>
            <a:r>
              <a:rPr lang="en-US" altLang="ja-JP" sz="2400" dirty="0"/>
              <a:t>) for 2D</a:t>
            </a:r>
          </a:p>
          <a:p>
            <a:pPr lvl="1"/>
            <a:r>
              <a:rPr lang="en-US" altLang="ja-JP" sz="2400" dirty="0"/>
              <a:t>Selective face/node-based (</a:t>
            </a:r>
            <a:r>
              <a:rPr lang="en-US" altLang="ja-JP" sz="2400" dirty="0">
                <a:solidFill>
                  <a:srgbClr val="FF00FF"/>
                </a:solidFill>
              </a:rPr>
              <a:t>FS/NS-FEM</a:t>
            </a:r>
            <a:r>
              <a:rPr lang="en-US" altLang="ja-JP" sz="2400" dirty="0"/>
              <a:t>) for 3D</a:t>
            </a:r>
          </a:p>
          <a:p>
            <a:r>
              <a:rPr lang="en-US" altLang="ja-JP" sz="2800" u="sng" dirty="0">
                <a:solidFill>
                  <a:srgbClr val="FF00FF"/>
                </a:solidFill>
              </a:rPr>
              <a:t>Selective S-FEM</a:t>
            </a:r>
            <a:r>
              <a:rPr lang="ja-JP" altLang="en-US" sz="2800" u="sng" dirty="0"/>
              <a:t>は三角形要素および四面体要素でもせん断・体積ロッキングを避けることが出来る</a:t>
            </a:r>
            <a:r>
              <a:rPr lang="ja-JP" altLang="en-US" sz="2800" dirty="0"/>
              <a:t>ため，現行の最善手法と考えられている．</a:t>
            </a:r>
            <a:endParaRPr lang="en-US" altLang="ja-JP" sz="2800" dirty="0"/>
          </a:p>
          <a:p>
            <a:pPr marL="0" indent="0" algn="ctr">
              <a:buNone/>
            </a:pPr>
            <a:r>
              <a:rPr lang="ja-JP" altLang="en-US" sz="2400" dirty="0"/>
              <a:t>簡単のため，三角形要素を用いた</a:t>
            </a:r>
            <a:r>
              <a:rPr lang="en-US" altLang="ja-JP" sz="2400" dirty="0"/>
              <a:t>2D</a:t>
            </a:r>
            <a:r>
              <a:rPr lang="ja-JP" altLang="en-US" sz="2400" dirty="0"/>
              <a:t>解析で使用する</a:t>
            </a:r>
            <a:br>
              <a:rPr lang="en-US" altLang="ja-JP" sz="2400" dirty="0"/>
            </a:br>
            <a:r>
              <a:rPr lang="en-US" altLang="ja-JP" sz="2400" dirty="0">
                <a:solidFill>
                  <a:srgbClr val="FF0000"/>
                </a:solidFill>
              </a:rPr>
              <a:t>ES-FEM</a:t>
            </a:r>
            <a:r>
              <a:rPr lang="en-US" altLang="ja-JP" sz="2400" dirty="0"/>
              <a:t>, </a:t>
            </a:r>
            <a:r>
              <a:rPr lang="en-US" altLang="ja-JP" sz="2400" dirty="0">
                <a:solidFill>
                  <a:srgbClr val="0000CC"/>
                </a:solidFill>
              </a:rPr>
              <a:t>NS-FEM</a:t>
            </a:r>
            <a:r>
              <a:rPr lang="en-US" altLang="ja-JP" sz="2400" dirty="0"/>
              <a:t>, </a:t>
            </a:r>
            <a:r>
              <a:rPr lang="en-US" altLang="ja-JP" sz="2400" dirty="0">
                <a:solidFill>
                  <a:srgbClr val="FF00FF"/>
                </a:solidFill>
              </a:rPr>
              <a:t>selective ES/NS-FEM</a:t>
            </a:r>
            <a:r>
              <a:rPr lang="en-US" altLang="ja-JP" sz="2400" dirty="0"/>
              <a:t>, </a:t>
            </a:r>
            <a:r>
              <a:rPr lang="ja-JP" altLang="en-US" sz="2400" dirty="0"/>
              <a:t>および</a:t>
            </a:r>
            <a:br>
              <a:rPr lang="en-US" altLang="ja-JP" sz="2400" dirty="0"/>
            </a:br>
            <a:r>
              <a:rPr lang="ja-JP" altLang="en-US" sz="2400" dirty="0">
                <a:solidFill>
                  <a:srgbClr val="FF00FF"/>
                </a:solidFill>
                <a:effectLst>
                  <a:outerShdw blurRad="38100" dist="38100" dir="2700000" algn="tl">
                    <a:srgbClr val="000000">
                      <a:alpha val="43137"/>
                    </a:srgbClr>
                  </a:outerShdw>
                </a:effectLst>
              </a:rPr>
              <a:t>独自改良版</a:t>
            </a:r>
            <a:r>
              <a:rPr lang="en-US" altLang="ja-JP" sz="2400" dirty="0">
                <a:solidFill>
                  <a:srgbClr val="FF00FF"/>
                </a:solidFill>
              </a:rPr>
              <a:t>selective ES/NS-FEM</a:t>
            </a:r>
            <a:r>
              <a:rPr lang="ja-JP" altLang="en-US" sz="2400" dirty="0"/>
              <a:t>について順に解説します．</a:t>
            </a:r>
            <a:endParaRPr lang="en-US" altLang="ja-JP"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spTree>
    <p:extLst>
      <p:ext uri="{BB962C8B-B14F-4D97-AF65-F5344CB8AC3E}">
        <p14:creationId xmlns:p14="http://schemas.microsoft.com/office/powerpoint/2010/main" val="2564090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Edge-based S-FEM (ES-FEM)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の計算，</a:t>
                </a:r>
                <a:endParaRPr lang="en-US" altLang="ja-JP" sz="2400" dirty="0"/>
              </a:p>
              <a:p>
                <a:r>
                  <a:rPr lang="ja-JP" altLang="en-US" sz="2400" dirty="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を接する</a:t>
                </a:r>
                <a:r>
                  <a:rPr lang="ja-JP" altLang="en-US" sz="2400" dirty="0">
                    <a:solidFill>
                      <a:srgbClr val="FF0000"/>
                    </a:solidFill>
                  </a:rPr>
                  <a:t>エッジ</a:t>
                </a:r>
                <a:r>
                  <a:rPr lang="ja-JP" altLang="en-US" sz="2400" dirty="0"/>
                  <a:t>に面積比で分配し，</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a:rPr>
                          <m:t>E</m:t>
                        </m:r>
                        <m:r>
                          <m:rPr>
                            <m:sty m:val="p"/>
                          </m:rPr>
                          <a:rPr lang="en-US" altLang="ja-JP" sz="2400">
                            <a:latin typeface="Cambria Math"/>
                          </a:rPr>
                          <m:t>dge</m:t>
                        </m:r>
                      </m:sup>
                    </m:sSup>
                    <m:r>
                      <a:rPr lang="en-US" altLang="ja-JP" sz="2400" b="0" i="1" smtClean="0">
                        <a:latin typeface="Cambria Math"/>
                      </a:rPr>
                      <m:t>𝐵</m:t>
                    </m:r>
                    <m:r>
                      <a:rPr lang="en-US" altLang="ja-JP" sz="2400" i="1">
                        <a:latin typeface="Cambria Math"/>
                      </a:rPr>
                      <m:t>]</m:t>
                    </m:r>
                  </m:oMath>
                </a14:m>
                <a:r>
                  <a:rPr lang="ja-JP" altLang="en-US" sz="2400" dirty="0"/>
                  <a:t>を作成，</a:t>
                </a:r>
                <a:endParaRPr lang="en-US" altLang="ja-JP" sz="2400" dirty="0"/>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FF0000"/>
                    </a:solidFill>
                  </a:rPr>
                  <a:t>エッジ</a:t>
                </a:r>
                <a:r>
                  <a:rPr lang="ja-JP" altLang="en-US" sz="2400" dirty="0"/>
                  <a:t>で計算．</a:t>
                </a:r>
                <a:endParaRPr lang="en-US" altLang="ja-JP" sz="2400" dirty="0">
                  <a:solidFill>
                    <a:srgbClr val="0000CC"/>
                  </a:solidFill>
                </a:endParaRPr>
              </a:p>
              <a:p>
                <a:pPr marL="0" indent="0" algn="ctr">
                  <a:buNone/>
                </a:pPr>
                <a:r>
                  <a:rPr lang="ja-JP" altLang="en-US" sz="2400" dirty="0">
                    <a:effectLst>
                      <a:outerShdw blurRad="38100" dist="38100" dir="2700000" algn="tl">
                        <a:srgbClr val="000000">
                          <a:alpha val="43137"/>
                        </a:srgbClr>
                      </a:outerShdw>
                    </a:effectLst>
                  </a:rPr>
                  <a:t>概して高精度</a:t>
                </a:r>
                <a:r>
                  <a:rPr lang="ja-JP" altLang="en-US" sz="2400" dirty="0"/>
                  <a:t>だが，</a:t>
                </a:r>
                <a:r>
                  <a:rPr lang="ja-JP" altLang="en-US" sz="2400" b="1" u="sng" dirty="0"/>
                  <a:t>体積ロッキングを起こす</a:t>
                </a:r>
                <a:r>
                  <a:rPr lang="ja-JP" altLang="en-US" sz="2400" dirty="0"/>
                  <a:t>のが欠点</a:t>
                </a:r>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1975" t="-1901"/>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887" y="2312876"/>
            <a:ext cx="3362325" cy="4067175"/>
          </a:xfrm>
          <a:prstGeom prst="rect">
            <a:avLst/>
          </a:prstGeom>
        </p:spPr>
      </p:pic>
      <p:sp>
        <p:nvSpPr>
          <p:cNvPr id="6" name="テキスト ボックス 5"/>
          <p:cNvSpPr txBox="1"/>
          <p:nvPr/>
        </p:nvSpPr>
        <p:spPr>
          <a:xfrm>
            <a:off x="6605576" y="4761148"/>
            <a:ext cx="2183611" cy="923330"/>
          </a:xfrm>
          <a:prstGeom prst="rect">
            <a:avLst/>
          </a:prstGeom>
          <a:noFill/>
        </p:spPr>
        <p:txBody>
          <a:bodyPr wrap="none" rtlCol="0">
            <a:spAutoFit/>
          </a:bodyPr>
          <a:lstStyle/>
          <a:p>
            <a:pPr algn="ctr"/>
            <a:r>
              <a:rPr kumimoji="1" lang="ja-JP" altLang="en-US" dirty="0"/>
              <a:t>「エッジ」を「フェイス」</a:t>
            </a:r>
            <a:endParaRPr kumimoji="1" lang="en-US" altLang="ja-JP" dirty="0"/>
          </a:p>
          <a:p>
            <a:pPr algn="ctr"/>
            <a:r>
              <a:rPr kumimoji="1" lang="ja-JP" altLang="en-US" dirty="0"/>
              <a:t>と読み替えれば</a:t>
            </a:r>
            <a:endParaRPr kumimoji="1" lang="en-US" altLang="ja-JP" dirty="0"/>
          </a:p>
          <a:p>
            <a:pPr algn="ctr"/>
            <a:r>
              <a:rPr lang="en-US" altLang="ja-JP" dirty="0">
                <a:solidFill>
                  <a:srgbClr val="FF0000"/>
                </a:solidFill>
              </a:rPr>
              <a:t>FS-FEM</a:t>
            </a:r>
            <a:r>
              <a:rPr lang="en-US" altLang="ja-JP" dirty="0"/>
              <a:t> for 3D</a:t>
            </a:r>
            <a:endParaRPr kumimoji="1" lang="ja-JP" altLang="en-US" dirty="0"/>
          </a:p>
        </p:txBody>
      </p:sp>
    </p:spTree>
    <p:extLst>
      <p:ext uri="{BB962C8B-B14F-4D97-AF65-F5344CB8AC3E}">
        <p14:creationId xmlns:p14="http://schemas.microsoft.com/office/powerpoint/2010/main" val="13276091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Node-based S-FEM (NS-FEM)</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lstStyle/>
              <a:p>
                <a:r>
                  <a:rPr lang="ja-JP" altLang="en-US" sz="2400" dirty="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の計算，</a:t>
                </a:r>
                <a:endParaRPr lang="en-US" altLang="ja-JP" sz="2400" dirty="0"/>
              </a:p>
              <a:p>
                <a:r>
                  <a:rPr lang="ja-JP" altLang="en-US" sz="2400" dirty="0"/>
                  <a:t>要素</a:t>
                </a:r>
                <a14:m>
                  <m:oMath xmlns:m="http://schemas.openxmlformats.org/officeDocument/2006/math">
                    <m:r>
                      <a:rPr lang="en-US" altLang="ja-JP" sz="2400" i="1">
                        <a:latin typeface="Cambria Math"/>
                      </a:rPr>
                      <m:t>[</m:t>
                    </m:r>
                    <m:r>
                      <a:rPr lang="en-US" altLang="ja-JP" sz="2400" i="1">
                        <a:latin typeface="Cambria Math"/>
                      </a:rPr>
                      <m:t>𝐵</m:t>
                    </m:r>
                    <m:r>
                      <a:rPr lang="en-US" altLang="ja-JP" sz="2400" i="1">
                        <a:latin typeface="Cambria Math"/>
                      </a:rPr>
                      <m:t>]</m:t>
                    </m:r>
                  </m:oMath>
                </a14:m>
                <a:r>
                  <a:rPr lang="ja-JP" altLang="en-US" sz="2400" dirty="0"/>
                  <a:t>を接する</a:t>
                </a:r>
                <a:r>
                  <a:rPr lang="ja-JP" altLang="en-US" sz="2400" dirty="0">
                    <a:solidFill>
                      <a:srgbClr val="0000CC"/>
                    </a:solidFill>
                  </a:rPr>
                  <a:t>ノード</a:t>
                </a:r>
                <a:r>
                  <a:rPr lang="ja-JP" altLang="en-US" sz="2400" dirty="0"/>
                  <a:t>に面積比で分配し，</a:t>
                </a:r>
                <a14:m>
                  <m:oMath xmlns:m="http://schemas.openxmlformats.org/officeDocument/2006/math">
                    <m:r>
                      <a:rPr lang="en-US" altLang="ja-JP" sz="2400" i="1">
                        <a:latin typeface="Cambria Math"/>
                      </a:rPr>
                      <m:t>[</m:t>
                    </m:r>
                    <m:sSup>
                      <m:sSupPr>
                        <m:ctrlPr>
                          <a:rPr lang="en-US" altLang="ja-JP" sz="2400" i="1">
                            <a:latin typeface="Cambria Math" panose="02040503050406030204" pitchFamily="18" charset="0"/>
                          </a:rPr>
                        </m:ctrlPr>
                      </m:sSupPr>
                      <m:e>
                        <m:r>
                          <a:rPr lang="en-US" altLang="ja-JP" sz="2400" i="1">
                            <a:latin typeface="Cambria Math"/>
                          </a:rPr>
                          <m:t> </m:t>
                        </m:r>
                      </m:e>
                      <m:sup>
                        <m:r>
                          <m:rPr>
                            <m:sty m:val="p"/>
                          </m:rPr>
                          <a:rPr lang="en-US" altLang="ja-JP" sz="2400" b="0" i="0" smtClean="0">
                            <a:latin typeface="Cambria Math"/>
                          </a:rPr>
                          <m:t>Node</m:t>
                        </m:r>
                      </m:sup>
                    </m:sSup>
                    <m:r>
                      <a:rPr lang="en-US" altLang="ja-JP" sz="2400" i="1">
                        <a:latin typeface="Cambria Math"/>
                      </a:rPr>
                      <m:t>𝐵</m:t>
                    </m:r>
                    <m:r>
                      <a:rPr lang="en-US" altLang="ja-JP" sz="2400" i="1">
                        <a:latin typeface="Cambria Math"/>
                      </a:rPr>
                      <m:t>]</m:t>
                    </m:r>
                  </m:oMath>
                </a14:m>
                <a:r>
                  <a:rPr lang="ja-JP" altLang="en-US" sz="2400" dirty="0"/>
                  <a:t>を作成，</a:t>
                </a:r>
                <a:endParaRPr lang="en-US" altLang="ja-JP" sz="2400" dirty="0"/>
              </a:p>
              <a:p>
                <a:r>
                  <a:rPr lang="en-US" altLang="ja-JP" sz="2400" b="1" i="1" dirty="0"/>
                  <a:t>F, T</a:t>
                </a:r>
                <a:r>
                  <a:rPr lang="en-US" altLang="ja-JP" sz="2400" dirty="0"/>
                  <a:t>, {</a:t>
                </a:r>
                <a:r>
                  <a:rPr lang="en-US" altLang="ja-JP" sz="2400" i="1" dirty="0"/>
                  <a:t>f </a:t>
                </a:r>
                <a:r>
                  <a:rPr lang="en-US" altLang="ja-JP" sz="2400" baseline="30000" dirty="0" err="1"/>
                  <a:t>int</a:t>
                </a:r>
                <a:r>
                  <a:rPr lang="en-US" altLang="ja-JP" sz="2400" dirty="0"/>
                  <a:t>} </a:t>
                </a:r>
                <a:r>
                  <a:rPr lang="ja-JP" altLang="en-US" sz="2400" dirty="0"/>
                  <a:t>等を</a:t>
                </a:r>
                <a:r>
                  <a:rPr lang="ja-JP" altLang="en-US" sz="2400" dirty="0">
                    <a:solidFill>
                      <a:srgbClr val="0000CC"/>
                    </a:solidFill>
                  </a:rPr>
                  <a:t>ノード</a:t>
                </a:r>
                <a:r>
                  <a:rPr lang="ja-JP" altLang="en-US" sz="2400" dirty="0"/>
                  <a:t>で計算．</a:t>
                </a:r>
                <a:endParaRPr lang="en-US" altLang="ja-JP" sz="2400" dirty="0">
                  <a:solidFill>
                    <a:srgbClr val="0000CC"/>
                  </a:solidFill>
                </a:endParaRPr>
              </a:p>
              <a:p>
                <a:pPr marL="0" indent="0" algn="ctr">
                  <a:buNone/>
                </a:pPr>
                <a:r>
                  <a:rPr lang="ja-JP" altLang="en-US" sz="2400" dirty="0">
                    <a:effectLst>
                      <a:outerShdw blurRad="38100" dist="38100" dir="2700000" algn="tl">
                        <a:srgbClr val="000000">
                          <a:alpha val="43137"/>
                        </a:srgbClr>
                      </a:outerShdw>
                    </a:effectLst>
                  </a:rPr>
                  <a:t>せん断・体積ロッキングを起こさない</a:t>
                </a:r>
                <a:r>
                  <a:rPr lang="ja-JP" altLang="en-US" sz="2400" dirty="0"/>
                  <a:t>が，</a:t>
                </a:r>
                <a:r>
                  <a:rPr lang="ja-JP" altLang="en-US" sz="2400" b="1" u="sng" dirty="0"/>
                  <a:t>概して低精度</a:t>
                </a:r>
                <a:r>
                  <a:rPr lang="ja-JP" altLang="en-US" sz="2400" dirty="0"/>
                  <a:t>なのが欠点</a:t>
                </a:r>
              </a:p>
              <a:p>
                <a:endParaRPr kumimoji="1" lang="ja-JP" altLang="en-US" sz="2400"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rotWithShape="0">
                <a:blip r:embed="rId3"/>
                <a:stretch>
                  <a:fillRect l="-1975" t="-1901" r="-494"/>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8962" y="2348880"/>
            <a:ext cx="2886075" cy="4000500"/>
          </a:xfrm>
          <a:prstGeom prst="rect">
            <a:avLst/>
          </a:prstGeom>
        </p:spPr>
      </p:pic>
      <p:sp>
        <p:nvSpPr>
          <p:cNvPr id="6" name="テキスト ボックス 5"/>
          <p:cNvSpPr txBox="1"/>
          <p:nvPr/>
        </p:nvSpPr>
        <p:spPr>
          <a:xfrm>
            <a:off x="6120172" y="2326067"/>
            <a:ext cx="2787943" cy="1200329"/>
          </a:xfrm>
          <a:prstGeom prst="rect">
            <a:avLst/>
          </a:prstGeom>
          <a:noFill/>
        </p:spPr>
        <p:txBody>
          <a:bodyPr wrap="none" rtlCol="0">
            <a:spAutoFit/>
          </a:bodyPr>
          <a:lstStyle/>
          <a:p>
            <a:pPr algn="ctr"/>
            <a:r>
              <a:rPr kumimoji="1" lang="ja-JP" altLang="en-US" dirty="0"/>
              <a:t>∵ゼロエネルギーモード</a:t>
            </a:r>
            <a:endParaRPr kumimoji="1" lang="en-US" altLang="ja-JP" dirty="0"/>
          </a:p>
          <a:p>
            <a:pPr algn="ctr"/>
            <a:r>
              <a:rPr lang="ja-JP" altLang="en-US" dirty="0"/>
              <a:t>が現れてしまうから．</a:t>
            </a:r>
            <a:endParaRPr kumimoji="1" lang="en-US" altLang="ja-JP" dirty="0"/>
          </a:p>
          <a:p>
            <a:pPr algn="ctr"/>
            <a:r>
              <a:rPr kumimoji="1" lang="ja-JP" altLang="en-US" dirty="0"/>
              <a:t>（低減積分要素で現れる</a:t>
            </a:r>
            <a:endParaRPr kumimoji="1" lang="en-US" altLang="ja-JP" dirty="0"/>
          </a:p>
          <a:p>
            <a:pPr algn="ctr"/>
            <a:r>
              <a:rPr lang="ja-JP" altLang="en-US" dirty="0"/>
              <a:t>アワーグラスモードと同等）</a:t>
            </a:r>
            <a:endParaRPr lang="en-US" altLang="ja-JP" dirty="0"/>
          </a:p>
        </p:txBody>
      </p:sp>
    </p:spTree>
    <p:extLst>
      <p:ext uri="{BB962C8B-B14F-4D97-AF65-F5344CB8AC3E}">
        <p14:creationId xmlns:p14="http://schemas.microsoft.com/office/powerpoint/2010/main" val="25578147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1.2"/>
  <p:tag name="ISPRING_ULTRA_SCORM_COURSE_ID" val="376DEAFF-12D4-4B55-A212-5F8428B172E5"/>
  <p:tag name="ISPRING_CMI5_LAUNCH_METHOD" val="any window"/>
  <p:tag name="ISPRING_SCORM_RATE_SLIDES" val="1"/>
  <p:tag name="ISPRINGCLOUDFOLDERID" val="1"/>
  <p:tag name="ISPRINGONLINEFOLDERID" val="1"/>
  <p:tag name="ISPRING_OUTPUT_FOLDER" val="[[&quot;0\uFFFD\u0016\uFFFD{EE42B3B6-3D5D-4190-BC94-BBF25F07017C}&quot;,&quot;Z:\\_yuki\\public_html\\slid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FIT_TO_WINDOW&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PASSING_SCORE" val="100.000000"/>
  <p:tag name="ISPRING_PRESENTATION_TITLE" val="cmd2013-slide-S-FEM"/>
  <p:tag name="ISPRING_FIRST_PUBLISH" val="1"/>
  <p:tag name="ISPRING_SCORM_ENDPOINT" val="&lt;endpoint&gt;&lt;enable&gt;0&lt;/enable&gt;&lt;lrs&gt;http://&lt;/lrs&gt;&lt;auth&gt;0&lt;/auth&gt;&lt;login&gt;&lt;/login&gt;&lt;password&gt;&lt;/password&gt;&lt;key&gt;&lt;/key&gt;&lt;name&gt;&lt;/name&gt;&lt;email&gt;&lt;/email&gt;&lt;/endpoint&gt;&#10;"/>
  <p:tag name="ISPRING_SCORM_RATE_QUIZZES" val="0"/>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デザインの設定">
      <a:majorFont>
        <a:latin typeface="MS PGothic"/>
        <a:ea typeface="MS PGothic"/>
        <a:cs typeface=""/>
      </a:majorFont>
      <a:minorFont>
        <a:latin typeface="MS PGothic"/>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32182</TotalTime>
  <Words>1992</Words>
  <Application>Microsoft Office PowerPoint</Application>
  <PresentationFormat>画面に合わせる (4:3)</PresentationFormat>
  <Paragraphs>331</Paragraphs>
  <Slides>32</Slides>
  <Notes>32</Notes>
  <HiddenSlides>0</HiddenSlides>
  <MMClips>4</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32</vt:i4>
      </vt:variant>
    </vt:vector>
  </HeadingPairs>
  <TitlesOfParts>
    <vt:vector size="38" baseType="lpstr">
      <vt:lpstr>MS PGothic</vt:lpstr>
      <vt:lpstr>Arial</vt:lpstr>
      <vt:lpstr>Calibri</vt:lpstr>
      <vt:lpstr>Cambria Math</vt:lpstr>
      <vt:lpstr>Wingdings</vt:lpstr>
      <vt:lpstr>デザインの設定</vt:lpstr>
      <vt:lpstr>幾何学非線形および材料非線形を含む メッシュリゾーニング解析に対する 平滑化有限要素法の定式化 </vt:lpstr>
      <vt:lpstr>研究背景</vt:lpstr>
      <vt:lpstr>メッシュリゾーニングの問題点</vt:lpstr>
      <vt:lpstr>解決案と研究目的</vt:lpstr>
      <vt:lpstr>発表目次</vt:lpstr>
      <vt:lpstr>PowerPoint プレゼンテーション</vt:lpstr>
      <vt:lpstr>Smoothed Finite Element Method (S-FEM)とは?</vt:lpstr>
      <vt:lpstr>Edge-based S-FEM (ES-FEM)</vt:lpstr>
      <vt:lpstr>Node-based S-FEM (NS-FEM)</vt:lpstr>
      <vt:lpstr>オリジナル版 Selective ES/NS-FEM</vt:lpstr>
      <vt:lpstr>独自改良版 Selective ES/NS-FEM</vt:lpstr>
      <vt:lpstr>PowerPoint プレゼンテーション</vt:lpstr>
      <vt:lpstr>メッシュリゾーニング手順</vt:lpstr>
      <vt:lpstr>状態量のマッピング処理</vt:lpstr>
      <vt:lpstr>状態量のマッピング処理</vt:lpstr>
      <vt:lpstr>PowerPoint プレゼンテーション</vt:lpstr>
      <vt:lpstr>弾塑性体のせん断ネッキング解析</vt:lpstr>
      <vt:lpstr>弾塑性体のせん断ネッキング解析</vt:lpstr>
      <vt:lpstr>弾塑性体のせん断ネッキング解析</vt:lpstr>
      <vt:lpstr>フィラー充填ゴムの引張り解析</vt:lpstr>
      <vt:lpstr>フィラー充填ゴムの引張り解析</vt:lpstr>
      <vt:lpstr>フィラー充填ゴムの引張り解析</vt:lpstr>
      <vt:lpstr>メッシュリゾーニングエラーの原因</vt:lpstr>
      <vt:lpstr>PowerPoint プレゼンテーション</vt:lpstr>
      <vt:lpstr>まとめ＆今後の予定</vt:lpstr>
      <vt:lpstr>PowerPoint プレゼンテーション</vt:lpstr>
      <vt:lpstr>独自改良版 Selective S-FEM の検証</vt:lpstr>
      <vt:lpstr>独自改良版 Selective S-FEM の検証</vt:lpstr>
      <vt:lpstr>独自改良版 Selective S-FEM の検証</vt:lpstr>
      <vt:lpstr>超弾性体のねじり引張り</vt:lpstr>
      <vt:lpstr>超弾性体のねじり引張り</vt:lpstr>
      <vt:lpstr>超弾性体のねじり引張り</vt:lpstr>
    </vt:vector>
  </TitlesOfParts>
  <Company>みずほ情報総研</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cmd2013-slide-S-FEM</dc:title>
  <dc:creator/>
  <cp:lastModifiedBy>T20190041572</cp:lastModifiedBy>
  <cp:revision>1479</cp:revision>
  <cp:lastPrinted>2012-03-06T10:21:50Z</cp:lastPrinted>
  <dcterms:created xsi:type="dcterms:W3CDTF">2007-11-22T18:02:40Z</dcterms:created>
  <dcterms:modified xsi:type="dcterms:W3CDTF">2024-04-09T04:08:36Z</dcterms:modified>
</cp:coreProperties>
</file>