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69" r:id="rId2"/>
    <p:sldId id="695" r:id="rId3"/>
    <p:sldId id="734" r:id="rId4"/>
    <p:sldId id="636" r:id="rId5"/>
    <p:sldId id="697" r:id="rId6"/>
    <p:sldId id="639" r:id="rId7"/>
    <p:sldId id="645" r:id="rId8"/>
    <p:sldId id="738" r:id="rId9"/>
    <p:sldId id="741" r:id="rId10"/>
    <p:sldId id="740" r:id="rId11"/>
    <p:sldId id="742" r:id="rId12"/>
    <p:sldId id="737" r:id="rId13"/>
    <p:sldId id="699" r:id="rId14"/>
    <p:sldId id="703" r:id="rId15"/>
    <p:sldId id="743" r:id="rId16"/>
    <p:sldId id="702" r:id="rId17"/>
    <p:sldId id="744" r:id="rId18"/>
    <p:sldId id="745" r:id="rId19"/>
    <p:sldId id="749" r:id="rId20"/>
    <p:sldId id="746" r:id="rId21"/>
    <p:sldId id="747" r:id="rId22"/>
    <p:sldId id="748" r:id="rId23"/>
    <p:sldId id="713" r:id="rId24"/>
    <p:sldId id="714" r:id="rId25"/>
    <p:sldId id="751" r:id="rId26"/>
    <p:sldId id="753" r:id="rId27"/>
    <p:sldId id="719" r:id="rId28"/>
    <p:sldId id="733" r:id="rId29"/>
    <p:sldId id="640" r:id="rId30"/>
    <p:sldId id="735" r:id="rId31"/>
    <p:sldId id="736" r:id="rId32"/>
    <p:sldId id="641" r:id="rId33"/>
    <p:sldId id="642" r:id="rId34"/>
    <p:sldId id="644" r:id="rId35"/>
    <p:sldId id="698" r:id="rId36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FF9900"/>
    <a:srgbClr val="008000"/>
    <a:srgbClr val="FFFF80"/>
    <a:srgbClr val="FF0000"/>
    <a:srgbClr val="666699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 autoAdjust="0"/>
    <p:restoredTop sz="88252" autoAdjust="0"/>
  </p:normalViewPr>
  <p:slideViewPr>
    <p:cSldViewPr>
      <p:cViewPr varScale="1">
        <p:scale>
          <a:sx n="76" d="100"/>
          <a:sy n="76" d="100"/>
        </p:scale>
        <p:origin x="38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2014/11/22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2014/11/22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686401" y="6402186"/>
              <a:ext cx="1751048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計算力学講演会</a:t>
              </a: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014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panose="020B0604020202020204" pitchFamily="34" charset="0"/>
          <a:ea typeface="ＭＳ Ｐゴシック" panose="020B060007020508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304255"/>
          </a:xfrm>
        </p:spPr>
        <p:txBody>
          <a:bodyPr>
            <a:noAutofit/>
          </a:bodyPr>
          <a:lstStyle/>
          <a:p>
            <a:r>
              <a:rPr lang="ja-JP" altLang="en-US" sz="3600" dirty="0">
                <a:solidFill>
                  <a:srgbClr val="FF00FF"/>
                </a:solidFill>
                <a:latin typeface="+mj-ea"/>
                <a:ea typeface="+mj-ea"/>
              </a:rPr>
              <a:t>平滑化有限要素法</a:t>
            </a:r>
            <a:r>
              <a:rPr lang="ja-JP" altLang="en-US" sz="3600" dirty="0">
                <a:latin typeface="+mj-ea"/>
                <a:ea typeface="+mj-ea"/>
              </a:rPr>
              <a:t>に</a:t>
            </a:r>
            <a:r>
              <a:rPr lang="ja-JP" altLang="en-US" sz="3600" dirty="0" smtClean="0">
                <a:latin typeface="+mj-ea"/>
                <a:ea typeface="+mj-ea"/>
              </a:rPr>
              <a:t>よる</a:t>
            </a:r>
            <a:r>
              <a:rPr lang="en-US" altLang="ja-JP" sz="3600" dirty="0" smtClean="0">
                <a:latin typeface="+mj-ea"/>
                <a:ea typeface="+mj-ea"/>
              </a:rPr>
              <a:t/>
            </a:r>
            <a:br>
              <a:rPr lang="en-US" altLang="ja-JP" sz="3600" dirty="0" smtClean="0">
                <a:latin typeface="+mj-ea"/>
                <a:ea typeface="+mj-ea"/>
              </a:rPr>
            </a:br>
            <a:r>
              <a:rPr lang="ja-JP" altLang="en-US" sz="3600" dirty="0" smtClean="0">
                <a:latin typeface="+mj-ea"/>
                <a:ea typeface="+mj-ea"/>
              </a:rPr>
              <a:t>四</a:t>
            </a:r>
            <a:r>
              <a:rPr lang="ja-JP" altLang="en-US" sz="3600" dirty="0">
                <a:latin typeface="+mj-ea"/>
                <a:ea typeface="+mj-ea"/>
              </a:rPr>
              <a:t>面体要素を用いたゴムの</a:t>
            </a:r>
            <a:r>
              <a:rPr lang="ja-JP" altLang="en-US" sz="3600" dirty="0" smtClean="0">
                <a:latin typeface="+mj-ea"/>
                <a:ea typeface="+mj-ea"/>
              </a:rPr>
              <a:t>大変形解析</a:t>
            </a:r>
            <a:endParaRPr kumimoji="1" lang="ja-JP" altLang="en-US" sz="3600" b="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zh-TW" altLang="en-US" b="1" u="sng" dirty="0"/>
              <a:t>大西　有希</a:t>
            </a:r>
            <a:r>
              <a:rPr lang="zh-TW" altLang="en-US" dirty="0"/>
              <a:t>， 天谷　賢治</a:t>
            </a:r>
          </a:p>
          <a:p>
            <a:r>
              <a:rPr lang="zh-TW" altLang="en-US" dirty="0"/>
              <a:t>東京工業大学</a:t>
            </a:r>
          </a:p>
          <a:p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Hat-enhanced </a:t>
            </a:r>
            <a:r>
              <a:rPr kumimoji="1" lang="en-US" altLang="ja-JP" dirty="0" smtClean="0"/>
              <a:t>ES-FEM (</a:t>
            </a:r>
            <a:r>
              <a:rPr kumimoji="1" lang="en-US" altLang="ja-JP" dirty="0" err="1" smtClean="0"/>
              <a:t>hES</a:t>
            </a:r>
            <a:r>
              <a:rPr kumimoji="1" lang="en-US" altLang="ja-JP" dirty="0" smtClean="0"/>
              <a:t>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スタンダードな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</a:t>
                </a:r>
                <a:r>
                  <a:rPr lang="ja-JP" altLang="en-US" sz="2400" dirty="0" smtClean="0"/>
                  <a:t>にサブ三角形要素の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を計算</a:t>
                </a:r>
                <a:r>
                  <a:rPr lang="ja-JP" altLang="en-US" sz="2400" dirty="0" smtClean="0"/>
                  <a:t>，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サブ三角形要素の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を各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にサブ三角形の面積を重みとして分配し，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b="0" i="1" smtClean="0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3068960"/>
            <a:ext cx="5764565" cy="2388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915543" y="5455008"/>
                <a:ext cx="5609356" cy="38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 ⟶</m:t>
                    </m:r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kumimoji="1" lang="ja-JP" alt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543" y="5455008"/>
                <a:ext cx="5609356" cy="3862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3400901" y="5863022"/>
            <a:ext cx="2331087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00FF"/>
                </a:solidFill>
              </a:rPr>
              <a:t>hES-FEM-T3+1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11648" y="1669267"/>
            <a:ext cx="332494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ハット節点</a:t>
            </a:r>
            <a:r>
              <a:rPr lang="en-US" altLang="ja-JP" sz="2000" dirty="0"/>
              <a:t>―</a:t>
            </a:r>
            <a:r>
              <a:rPr lang="ja-JP" altLang="en-US" sz="2000" dirty="0"/>
              <a:t>節点間の線分</a:t>
            </a:r>
            <a:r>
              <a:rPr lang="ja-JP" altLang="en-US" sz="2000" dirty="0" smtClean="0"/>
              <a:t>を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エッジ</a:t>
            </a:r>
            <a:r>
              <a:rPr lang="ja-JP" altLang="en-US" sz="2000" dirty="0"/>
              <a:t>と見なさない点が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/>
              <a:t>ES-FEM</a:t>
            </a:r>
            <a:r>
              <a:rPr lang="ja-JP" altLang="en-US" sz="2000" dirty="0"/>
              <a:t>と異なる</a:t>
            </a:r>
            <a:r>
              <a:rPr lang="ja-JP" altLang="en-US" sz="2000" dirty="0" smtClean="0"/>
              <a:t>．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0382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３次元の</a:t>
            </a:r>
            <a:r>
              <a:rPr kumimoji="1" lang="en-US" altLang="ja-JP" dirty="0" err="1" smtClean="0"/>
              <a:t>hES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スタンダードな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</a:t>
                </a:r>
                <a:r>
                  <a:rPr lang="ja-JP" altLang="en-US" sz="2400" dirty="0" smtClean="0"/>
                  <a:t>サブ四面体要素</a:t>
                </a:r>
                <a:r>
                  <a:rPr lang="ja-JP" altLang="en-US" sz="2400" dirty="0"/>
                  <a:t>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サブ四面体要素</a:t>
                </a:r>
                <a:r>
                  <a:rPr lang="ja-JP" altLang="en-US" sz="2400" dirty="0"/>
                  <a:t>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を各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にサブ四面体の体積</a:t>
                </a:r>
                <a:r>
                  <a:rPr lang="ja-JP" altLang="en-US" sz="2400" dirty="0"/>
                  <a:t>／</a:t>
                </a:r>
                <a:r>
                  <a:rPr lang="en-US" altLang="ja-JP" sz="2400" dirty="0" smtClean="0"/>
                  <a:t>3</a:t>
                </a:r>
                <a:r>
                  <a:rPr lang="ja-JP" altLang="en-US" sz="2400" dirty="0" smtClean="0"/>
                  <a:t>の重みで</a:t>
                </a:r>
                <a:r>
                  <a:rPr lang="ja-JP" altLang="en-US" sz="2400" dirty="0"/>
                  <a:t>分配し，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/>
                  <a:t>等を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で計算</a:t>
                </a:r>
                <a:r>
                  <a:rPr lang="ja-JP" altLang="en-US" sz="2400" dirty="0" smtClean="0"/>
                  <a:t>．</a:t>
                </a: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" y="2600908"/>
            <a:ext cx="8900625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835696" y="5476762"/>
                <a:ext cx="5609356" cy="38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 ⟶</m:t>
                    </m:r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kumimoji="1" lang="ja-JP" alt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476762"/>
                <a:ext cx="5609356" cy="3862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400901" y="5863022"/>
            <a:ext cx="2331087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err="1" smtClean="0"/>
              <a:t>hES</a:t>
            </a:r>
            <a:r>
              <a:rPr lang="en-US" altLang="ja-JP" sz="4000" dirty="0" smtClean="0"/>
              <a:t>-FEM</a:t>
            </a:r>
            <a:r>
              <a:rPr lang="ja-JP" altLang="en-US" sz="4000" dirty="0" smtClean="0"/>
              <a:t>の</a:t>
            </a:r>
            <a:r>
              <a:rPr lang="ja-JP" altLang="en-US" sz="4000" dirty="0"/>
              <a:t>精度検証</a:t>
            </a:r>
            <a:endParaRPr lang="en-US" altLang="ja-JP" sz="4000" dirty="0"/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98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 smtClean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sz="1000" dirty="0"/>
              </a:p>
              <a:p>
                <a:r>
                  <a:rPr lang="en-US" altLang="ja-JP" sz="2800" dirty="0" smtClean="0"/>
                  <a:t>10m x 1m x 1m </a:t>
                </a:r>
                <a:r>
                  <a:rPr lang="ja-JP" altLang="en-US" sz="2800" dirty="0" smtClean="0"/>
                  <a:t>の片持ち梁の先端に </a:t>
                </a:r>
                <a:r>
                  <a:rPr lang="en-US" altLang="ja-JP" sz="2800" dirty="0" smtClean="0"/>
                  <a:t>20 </a:t>
                </a:r>
                <a:r>
                  <a:rPr lang="en-US" altLang="ja-JP" sz="2800" dirty="0" err="1" smtClean="0"/>
                  <a:t>kN</a:t>
                </a:r>
                <a:r>
                  <a:rPr lang="ja-JP" altLang="en-US" sz="2800" dirty="0" smtClean="0"/>
                  <a:t>の死荷重．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ja-JP" altLang="en-US" sz="2800" dirty="0" smtClean="0"/>
                  <a:t>超弾性体：</a:t>
                </a:r>
                <a:endParaRPr lang="en-US" altLang="ja-JP" sz="2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ja-JP" altLang="en-US" sz="2800" dirty="0" smtClean="0"/>
                  <a:t>は </a:t>
                </a:r>
                <a:r>
                  <a:rPr lang="en-US" altLang="ja-JP" sz="2800" dirty="0" smtClean="0"/>
                  <a:t>1 </a:t>
                </a:r>
                <a:r>
                  <a:rPr lang="en-US" altLang="ja-JP" sz="2800" dirty="0" err="1" smtClean="0"/>
                  <a:t>GPa</a:t>
                </a:r>
                <a:r>
                  <a:rPr lang="en-US" altLang="ja-JP" sz="2800" dirty="0" smtClean="0"/>
                  <a:t> </a:t>
                </a:r>
                <a:r>
                  <a:rPr lang="ja-JP" altLang="en-US" sz="2800" dirty="0" smtClean="0"/>
                  <a:t>で一定，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ja-JP" altLang="en-US" sz="2800" dirty="0" smtClean="0"/>
                  <a:t> を様々に変化させて，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初期ポアソン比を</a:t>
                </a:r>
                <a:r>
                  <a:rPr lang="en-US" altLang="ja-JP" sz="2800" dirty="0" smtClean="0"/>
                  <a:t>0.4</a:t>
                </a:r>
                <a:r>
                  <a:rPr lang="ja-JP" altLang="en-US" sz="2800" dirty="0" smtClean="0"/>
                  <a:t>～</a:t>
                </a:r>
                <a:r>
                  <a:rPr lang="en-US" altLang="ja-JP" sz="2800" dirty="0" smtClean="0"/>
                  <a:t>0.499999</a:t>
                </a:r>
                <a:r>
                  <a:rPr lang="ja-JP" altLang="en-US" sz="2800" dirty="0" smtClean="0"/>
                  <a:t>の間で種々に設定．</a:t>
                </a:r>
                <a:endParaRPr lang="en-US" altLang="ja-JP" sz="2800" dirty="0" smtClean="0"/>
              </a:p>
              <a:p>
                <a:r>
                  <a:rPr kumimoji="1" lang="en-US" altLang="ja-JP" sz="2800" dirty="0" smtClean="0"/>
                  <a:t>Selective S-FEM,</a:t>
                </a:r>
                <a:r>
                  <a:rPr kumimoji="1" lang="ja-JP" altLang="en-US" sz="2800" dirty="0" smtClean="0"/>
                  <a:t>および</a:t>
                </a:r>
                <a:r>
                  <a:rPr kumimoji="1" lang="en-US" altLang="ja-JP" sz="2800" dirty="0" smtClean="0"/>
                  <a:t>ABAQUS</a:t>
                </a:r>
                <a:r>
                  <a:rPr lang="ja-JP" altLang="en-US" sz="2800" dirty="0" smtClean="0"/>
                  <a:t>の結果と比較．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 r="-31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980728"/>
            <a:ext cx="633327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圧力の符号の分布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ja-JP" sz="2800" b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9460" y="5839567"/>
            <a:ext cx="7713970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大たわみ問題で</a:t>
            </a:r>
            <a:r>
              <a:rPr lang="ja-JP" altLang="en-US" sz="2800" dirty="0" smtClean="0">
                <a:solidFill>
                  <a:srgbClr val="6600CC"/>
                </a:solidFill>
              </a:rPr>
              <a:t>圧力振動</a:t>
            </a:r>
            <a:r>
              <a:rPr lang="ja-JP" altLang="en-US" sz="2800" dirty="0" smtClean="0"/>
              <a:t>がほぼ抑制されている．</a:t>
            </a:r>
            <a:endParaRPr lang="en-US" altLang="ja-JP" sz="2800" dirty="0" smtClean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4900582" y="1191692"/>
            <a:ext cx="4117658" cy="4638125"/>
            <a:chOff x="4652022" y="1088744"/>
            <a:chExt cx="4117658" cy="463812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22" y="1088744"/>
              <a:ext cx="4117658" cy="4098798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015585" y="5265204"/>
              <a:ext cx="3741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ES/NS-FEM-T4</a:t>
              </a:r>
              <a:endParaRPr kumimoji="1" lang="ja-JP" altLang="en-US" sz="2400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264145" y="3340634"/>
            <a:ext cx="175240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チェッカーボード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になっている．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" y="1259963"/>
            <a:ext cx="4272517" cy="410819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32801" y="5368152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7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圧力の符号の分布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ja-JP" sz="2800" b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28351" y="5839567"/>
            <a:ext cx="5476179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7030A0"/>
                </a:solidFill>
              </a:rPr>
              <a:t>メッシュ依存性</a:t>
            </a:r>
            <a:r>
              <a:rPr lang="ja-JP" altLang="en-US" sz="2800" dirty="0" smtClean="0"/>
              <a:t>も無さそうに見える．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72" y="1058299"/>
            <a:ext cx="4824511" cy="463895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56273" y="4728891"/>
            <a:ext cx="35557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歪んだ初期メッシュで解析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00896" y="5253005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種々の初期ポアソン比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での先端たわみ量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の誤差比較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六面体２次ハイブリッド要素の結果を参照解とした時の誤差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449279"/>
            <a:ext cx="7545641" cy="47160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30488" y="2919176"/>
            <a:ext cx="2287752" cy="163121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 smtClean="0"/>
              <a:t>hES</a:t>
            </a:r>
            <a:r>
              <a:rPr lang="en-US" altLang="ja-JP" sz="2000" dirty="0" smtClean="0"/>
              <a:t>-FEM</a:t>
            </a:r>
            <a:r>
              <a:rPr lang="ja-JP" altLang="en-US" sz="2000" dirty="0" smtClean="0"/>
              <a:t>の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大たわみ問題の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解析精度は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ES/NS-FEM</a:t>
            </a:r>
            <a:r>
              <a:rPr lang="ja-JP" altLang="en-US" sz="2000" dirty="0" smtClean="0"/>
              <a:t>と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同じくらい高精度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9259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超弾性ブロックの部分押込解析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r>
                  <a:rPr lang="ja-JP" altLang="en-US" sz="2800" dirty="0" smtClean="0"/>
                  <a:t>上面の</a:t>
                </a:r>
                <a:r>
                  <a:rPr lang="en-US" altLang="ja-JP" sz="2800" dirty="0" smtClean="0"/>
                  <a:t>¼</a:t>
                </a:r>
                <a:r>
                  <a:rPr lang="ja-JP" altLang="en-US" sz="2800" dirty="0" smtClean="0"/>
                  <a:t>に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圧力荷重</a:t>
                </a:r>
                <a:r>
                  <a:rPr lang="ja-JP" altLang="en-US" sz="2800" dirty="0" smtClean="0"/>
                  <a:t>を負荷して押込む．</a:t>
                </a:r>
                <a:endParaRPr lang="en-US" altLang="ja-JP" sz="2800" dirty="0" smtClean="0"/>
              </a:p>
              <a:p>
                <a:r>
                  <a:rPr lang="en-US" altLang="ja-JP" sz="2800" dirty="0" err="1"/>
                  <a:t>Arruda</a:t>
                </a:r>
                <a:r>
                  <a:rPr lang="en-US" altLang="ja-JP" sz="2800" dirty="0"/>
                  <a:t>-Boyce</a:t>
                </a:r>
                <a:r>
                  <a:rPr lang="ja-JP" altLang="en-US" sz="2800" dirty="0" smtClean="0"/>
                  <a:t>超弾性体，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=79×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=7, </m:t>
                    </m:r>
                  </m:oMath>
                </a14:m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ja-JP" sz="28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 （</a:t>
                </a:r>
                <a:r>
                  <a:rPr lang="en-US" altLang="ja-JP" sz="2800" dirty="0" smtClean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ja-JP" altLang="en-US" sz="2800" dirty="0"/>
                  <a:t>）</a:t>
                </a:r>
                <a:endParaRPr lang="en-US" altLang="ja-JP" sz="2800" dirty="0" smtClean="0"/>
              </a:p>
              <a:p>
                <a:r>
                  <a:rPr lang="en-US" altLang="ja-JP" sz="2800" dirty="0"/>
                  <a:t>Selective S-FEM,</a:t>
                </a:r>
                <a:r>
                  <a:rPr lang="ja-JP" altLang="en-US" sz="2800" dirty="0"/>
                  <a:t>および</a:t>
                </a:r>
                <a:r>
                  <a:rPr lang="en-US" altLang="ja-JP" sz="2800" dirty="0"/>
                  <a:t>ABAQUS</a:t>
                </a:r>
                <a:r>
                  <a:rPr lang="ja-JP" altLang="en-US" sz="2800" dirty="0"/>
                  <a:t>の結果と比較</a:t>
                </a:r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 b="-34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45" y="664575"/>
            <a:ext cx="4906598" cy="36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超弾性</a:t>
            </a:r>
            <a:r>
              <a:rPr lang="ja-JP" altLang="en-US" dirty="0" smtClean="0"/>
              <a:t>ブロックの</a:t>
            </a:r>
            <a:r>
              <a:rPr lang="ja-JP" altLang="en-US" dirty="0"/>
              <a:t>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</a:t>
            </a:r>
            <a:r>
              <a:rPr lang="ja-JP" altLang="en-US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560748" y="657225"/>
            <a:ext cx="7403740" cy="57403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9679" y="3527424"/>
            <a:ext cx="124906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ほぼ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滑らかな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Mises</a:t>
            </a:r>
            <a:r>
              <a:rPr lang="ja-JP" altLang="en-US" dirty="0" smtClean="0"/>
              <a:t>応力</a:t>
            </a:r>
            <a:endParaRPr lang="en-US" altLang="ja-JP" dirty="0"/>
          </a:p>
          <a:p>
            <a:pPr algn="ctr"/>
            <a:r>
              <a:rPr kumimoji="1" lang="ja-JP" altLang="en-US" dirty="0" smtClean="0"/>
              <a:t>分布</a:t>
            </a:r>
            <a:r>
              <a:rPr lang="ja-JP" altLang="en-US" dirty="0" smtClean="0"/>
              <a:t>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64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超弾性ブロックの部分押込解析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</a:t>
            </a:r>
            <a:r>
              <a:rPr lang="ja-JP" altLang="en-US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endParaRPr lang="ja-JP" altLang="en-US" sz="2400" dirty="0">
              <a:solidFill>
                <a:srgbClr val="00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9912" y="3527424"/>
            <a:ext cx="1428596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ほぼ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滑らかな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Mises</a:t>
            </a:r>
            <a:r>
              <a:rPr lang="ja-JP" altLang="en-US" dirty="0" smtClean="0"/>
              <a:t>応力</a:t>
            </a:r>
            <a:endParaRPr lang="en-US" altLang="ja-JP" dirty="0"/>
          </a:p>
          <a:p>
            <a:pPr algn="ctr"/>
            <a:r>
              <a:rPr kumimoji="1" lang="ja-JP" altLang="en-US" dirty="0" smtClean="0"/>
              <a:t>分布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algn="ctr"/>
            <a:endParaRPr kumimoji="1" lang="en-US" altLang="ja-JP" dirty="0"/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kumimoji="1" lang="ja-JP" altLang="en-US" dirty="0" smtClean="0"/>
              <a:t>よりかなり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早い段階で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収束困難に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陥った．</a:t>
            </a:r>
            <a:endParaRPr kumimoji="1" lang="ja-JP" altLang="en-US" dirty="0"/>
          </a:p>
        </p:txBody>
      </p:sp>
      <p:pic>
        <p:nvPicPr>
          <p:cNvPr id="6" name="hesfem1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432" y="656335"/>
            <a:ext cx="6492980" cy="57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>
                <a:solidFill>
                  <a:srgbClr val="000000"/>
                </a:solidFill>
              </a:rPr>
              <a:t>柔らかい微圧縮材料の</a:t>
            </a:r>
            <a:r>
              <a:rPr lang="ja-JP" altLang="en-US" dirty="0" smtClean="0">
                <a:solidFill>
                  <a:srgbClr val="6600CC"/>
                </a:solidFill>
              </a:rPr>
              <a:t>静的超大変形問題</a:t>
            </a:r>
            <a:r>
              <a:rPr lang="ja-JP" altLang="en-US" dirty="0" smtClean="0">
                <a:solidFill>
                  <a:srgbClr val="000000"/>
                </a:solidFill>
              </a:rPr>
              <a:t>を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b="1" u="sng" dirty="0" smtClean="0">
                <a:solidFill>
                  <a:srgbClr val="000000"/>
                </a:solidFill>
              </a:rPr>
              <a:t>高精度かつ安定</a:t>
            </a:r>
            <a:r>
              <a:rPr lang="ja-JP" altLang="en-US" dirty="0" smtClean="0">
                <a:solidFill>
                  <a:srgbClr val="000000"/>
                </a:solidFill>
              </a:rPr>
              <a:t>に解きたい</a:t>
            </a:r>
            <a:r>
              <a:rPr lang="ja-JP" altLang="en-US" dirty="0">
                <a:solidFill>
                  <a:srgbClr val="000000"/>
                </a:solidFill>
              </a:rPr>
              <a:t>．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（最終目標：タイヤゴムの大変形，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　熱ナノインプリント樹脂成形など）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ja-JP" altLang="en-US" dirty="0"/>
              <a:t>メッシュ</a:t>
            </a:r>
            <a:r>
              <a:rPr lang="ja-JP" altLang="en-US" dirty="0" smtClean="0"/>
              <a:t>固定の</a:t>
            </a:r>
            <a:r>
              <a:rPr lang="en-US" altLang="ja-JP" dirty="0" smtClean="0"/>
              <a:t>FEM</a:t>
            </a:r>
            <a:r>
              <a:rPr lang="ja-JP" altLang="en-US" dirty="0">
                <a:solidFill>
                  <a:srgbClr val="000000"/>
                </a:solidFill>
              </a:rPr>
              <a:t>を</a:t>
            </a:r>
            <a:r>
              <a:rPr lang="ja-JP" altLang="en-US" dirty="0" smtClean="0">
                <a:solidFill>
                  <a:srgbClr val="000000"/>
                </a:solidFill>
              </a:rPr>
              <a:t>使用すると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メッシュがすぐに潰れ</a:t>
            </a:r>
            <a:r>
              <a:rPr lang="ja-JP" altLang="en-US" dirty="0" smtClean="0">
                <a:solidFill>
                  <a:srgbClr val="000000"/>
                </a:solidFill>
              </a:rPr>
              <a:t>てしまい，解</a:t>
            </a:r>
            <a:r>
              <a:rPr lang="en-US" altLang="ja-JP" dirty="0" smtClean="0">
                <a:solidFill>
                  <a:srgbClr val="000000"/>
                </a:solidFill>
              </a:rPr>
              <a:t/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が得られない．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メッシュリゾーニング</a:t>
            </a:r>
            <a:r>
              <a:rPr lang="ja-JP" altLang="en-US" dirty="0" smtClean="0"/>
              <a:t>（メッシュを何度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も切り直して計算を続行すること）</a:t>
            </a:r>
            <a:r>
              <a:rPr lang="ja-JP" altLang="en-US" dirty="0" smtClean="0">
                <a:solidFill>
                  <a:srgbClr val="000000"/>
                </a:solidFill>
              </a:rPr>
              <a:t>が</a:t>
            </a:r>
            <a:r>
              <a:rPr lang="en-US" altLang="ja-JP" dirty="0" smtClean="0">
                <a:solidFill>
                  <a:srgbClr val="000000"/>
                </a:solidFill>
              </a:rPr>
              <a:t/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不可欠．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663788" y="4148882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48975" t="43605" b="14536"/>
          <a:stretch>
            <a:fillRect/>
          </a:stretch>
        </p:blipFill>
        <p:spPr bwMode="auto">
          <a:xfrm>
            <a:off x="6666421" y="1101725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379083" y="2759253"/>
            <a:ext cx="2765425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990590" y="368721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Mold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98093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超弾性ブロックの</a:t>
            </a:r>
            <a:r>
              <a:rPr lang="ja-JP" altLang="en-US" dirty="0" smtClean="0"/>
              <a:t>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角点の垂直変位 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負荷圧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sz="2400" dirty="0" smtClean="0"/>
              <a:t>定ひずみ要素</a:t>
            </a:r>
            <a:r>
              <a:rPr lang="en-US" altLang="ja-JP" sz="2400" dirty="0" smtClean="0"/>
              <a:t> (C3D4)</a:t>
            </a:r>
            <a:r>
              <a:rPr lang="ja-JP" altLang="en-US" sz="2400" dirty="0" smtClean="0"/>
              <a:t>以外ロッキングしていない．</a:t>
            </a:r>
            <a:endParaRPr lang="en-US" altLang="ja-JP" sz="2400" dirty="0" smtClean="0"/>
          </a:p>
          <a:p>
            <a:r>
              <a:rPr lang="en-US" altLang="ja-JP" sz="2400" dirty="0" err="1" smtClean="0"/>
              <a:t>hES</a:t>
            </a:r>
            <a:r>
              <a:rPr lang="en-US" altLang="ja-JP" sz="2400" dirty="0" smtClean="0"/>
              <a:t>-FEM</a:t>
            </a:r>
            <a:r>
              <a:rPr lang="ja-JP" altLang="en-US" sz="2400" dirty="0" smtClean="0"/>
              <a:t>は公称で</a:t>
            </a:r>
            <a:r>
              <a:rPr lang="en-US" altLang="ja-JP" sz="2400" dirty="0" smtClean="0"/>
              <a:t>82</a:t>
            </a:r>
            <a:r>
              <a:rPr lang="ja-JP" altLang="en-US" sz="2400" dirty="0" smtClean="0"/>
              <a:t>％圧縮した所で収束困難に陥った．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他は約</a:t>
            </a:r>
            <a:r>
              <a:rPr lang="en-US" altLang="ja-JP" sz="2400" dirty="0" smtClean="0"/>
              <a:t>95%</a:t>
            </a:r>
            <a:r>
              <a:rPr lang="ja-JP" altLang="en-US" sz="2400" dirty="0" smtClean="0"/>
              <a:t>圧縮まで収束可能．</a:t>
            </a:r>
            <a:r>
              <a:rPr lang="ja-JP" altLang="en-US" sz="2000" dirty="0" smtClean="0"/>
              <a:t>（サブ四面体の早期裏返りが原因？）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28285" y="3284984"/>
            <a:ext cx="1944216" cy="2246769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 smtClean="0"/>
              <a:t>hES</a:t>
            </a:r>
            <a:r>
              <a:rPr lang="en-US" altLang="ja-JP" sz="2000" dirty="0" smtClean="0"/>
              <a:t>-FEM</a:t>
            </a:r>
            <a:r>
              <a:rPr lang="ja-JP" altLang="en-US" sz="2000" dirty="0" smtClean="0"/>
              <a:t>はロッキングフリーだが，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比較的軽度な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大ひずみ</a:t>
            </a:r>
            <a:r>
              <a:rPr lang="ja-JP" altLang="en-US" sz="2000" dirty="0" smtClean="0"/>
              <a:t>で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収束</a:t>
            </a:r>
            <a:r>
              <a:rPr lang="ja-JP" altLang="en-US" sz="2000" dirty="0" smtClean="0"/>
              <a:t>困難に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陥る．</a:t>
            </a:r>
            <a:endParaRPr lang="en-US" altLang="ja-JP" sz="20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r="3685"/>
          <a:stretch/>
        </p:blipFill>
        <p:spPr>
          <a:xfrm>
            <a:off x="288033" y="1016732"/>
            <a:ext cx="6699741" cy="41044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794034" y="3212976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定ひずみ要素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21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超弾性ブロックの部分押込解析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圧力の符号の分布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84" y="5517232"/>
            <a:ext cx="8194319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大ひずみ問題でも</a:t>
            </a:r>
            <a:r>
              <a:rPr lang="ja-JP" altLang="en-US" sz="2800" dirty="0" smtClean="0">
                <a:solidFill>
                  <a:srgbClr val="6600CC"/>
                </a:solidFill>
              </a:rPr>
              <a:t>圧力振動</a:t>
            </a:r>
            <a:r>
              <a:rPr lang="ja-JP" altLang="en-US" sz="2800" dirty="0" smtClean="0"/>
              <a:t>がほぼ抑制されている．</a:t>
            </a:r>
            <a:endParaRPr lang="en-US" altLang="ja-JP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94833" y="5022990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Selective ES/NS-FEM-T4</a:t>
            </a:r>
            <a:endParaRPr kumimoji="1" lang="ja-JP" altLang="en-US" sz="24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234041"/>
            <a:ext cx="4485355" cy="372541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384537" y="982469"/>
            <a:ext cx="175240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チェッカーボード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になっている．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1" y="1129447"/>
            <a:ext cx="4352278" cy="393460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302326" y="5022991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超弾性ブロックの部分押込解析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0824" y="5481694"/>
            <a:ext cx="8642041" cy="50359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7030A0"/>
                </a:solidFill>
              </a:rPr>
              <a:t>角部のロッキング</a:t>
            </a:r>
            <a:r>
              <a:rPr lang="ja-JP" altLang="en-US" sz="2800" dirty="0" smtClean="0"/>
              <a:t>は解消された様に見える．</a:t>
            </a:r>
            <a:endParaRPr lang="en-US" altLang="ja-JP" sz="2800" dirty="0" smtClean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4679897" y="1244599"/>
            <a:ext cx="4486275" cy="4265302"/>
            <a:chOff x="85725" y="1304764"/>
            <a:chExt cx="4486275" cy="4265302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" y="1304764"/>
              <a:ext cx="4486275" cy="372618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00937" y="5108401"/>
              <a:ext cx="3741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ES/NS-FEM-T4</a:t>
              </a:r>
              <a:endParaRPr kumimoji="1" lang="ja-JP" altLang="en-US" sz="2400" dirty="0"/>
            </a:p>
          </p:txBody>
        </p:sp>
      </p:grpSp>
      <p:cxnSp>
        <p:nvCxnSpPr>
          <p:cNvPr id="9" name="直線矢印コネクタ 8"/>
          <p:cNvCxnSpPr/>
          <p:nvPr/>
        </p:nvCxnSpPr>
        <p:spPr>
          <a:xfrm flipH="1" flipV="1">
            <a:off x="7020272" y="4799403"/>
            <a:ext cx="396044" cy="12578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124744"/>
            <a:ext cx="4584414" cy="39260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172863" y="5053000"/>
            <a:ext cx="233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超弾性</a:t>
            </a:r>
            <a:r>
              <a:rPr lang="en-US" altLang="ja-JP" dirty="0" smtClean="0"/>
              <a:t>1/8</a:t>
            </a:r>
            <a:r>
              <a:rPr lang="ja-JP" altLang="en-US" dirty="0" smtClean="0"/>
              <a:t>円柱の押込解析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05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ja-JP" altLang="en-US" sz="2800" dirty="0" smtClean="0"/>
                  <a:t>上面に軸方向の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強制変位</a:t>
                </a:r>
                <a:r>
                  <a:rPr lang="ja-JP" altLang="en-US" sz="2800" dirty="0" smtClean="0"/>
                  <a:t>を与えて圧縮．</a:t>
                </a:r>
                <a:endParaRPr lang="en-US" altLang="ja-JP" sz="2800" dirty="0" smtClean="0"/>
              </a:p>
              <a:p>
                <a:r>
                  <a:rPr lang="en-US" altLang="ja-JP" sz="2800" b="0" dirty="0" smtClean="0"/>
                  <a:t>Neo-</a:t>
                </a:r>
                <a:r>
                  <a:rPr lang="en-US" altLang="ja-JP" sz="2800" b="0" dirty="0" err="1" smtClean="0"/>
                  <a:t>Hookean</a:t>
                </a:r>
                <a:r>
                  <a:rPr lang="ja-JP" altLang="en-US" sz="2800" dirty="0" smtClean="0"/>
                  <a:t>超</a:t>
                </a:r>
                <a:r>
                  <a:rPr lang="ja-JP" altLang="en-US" sz="2800" b="0" dirty="0" smtClean="0"/>
                  <a:t>弾性体，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=40×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  </a:t>
                </a:r>
                <a:r>
                  <a:rPr lang="en-US" altLang="ja-JP" sz="2800" dirty="0" smtClean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800" dirty="0" smtClean="0"/>
                  <a:t>).</a:t>
                </a:r>
              </a:p>
              <a:p>
                <a:r>
                  <a:rPr lang="en-US" altLang="ja-JP" sz="2800" dirty="0"/>
                  <a:t>Selective S-FEM,</a:t>
                </a:r>
                <a:r>
                  <a:rPr lang="ja-JP" altLang="en-US" sz="2800" dirty="0"/>
                  <a:t>および</a:t>
                </a:r>
                <a:r>
                  <a:rPr lang="en-US" altLang="ja-JP" sz="2800" dirty="0"/>
                  <a:t>ABAQUS</a:t>
                </a:r>
                <a:r>
                  <a:rPr lang="ja-JP" altLang="en-US" sz="2800" dirty="0"/>
                  <a:t>の結果と比較</a:t>
                </a:r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 b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7" y="657225"/>
            <a:ext cx="4294473" cy="3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</a:t>
            </a:r>
            <a:r>
              <a:rPr lang="en-US" altLang="ja-JP" dirty="0" smtClean="0"/>
              <a:t>1/8</a:t>
            </a:r>
            <a:r>
              <a:rPr lang="ja-JP" altLang="en-US" dirty="0"/>
              <a:t>円柱の押込解析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</a:t>
            </a: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345" y="628506"/>
            <a:ext cx="6156071" cy="576911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6808" y="2564904"/>
            <a:ext cx="1818125" cy="34470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ほぼ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滑らかな</a:t>
            </a:r>
            <a:endParaRPr lang="en-US" altLang="ja-JP" sz="2000" dirty="0" smtClean="0"/>
          </a:p>
          <a:p>
            <a:pPr algn="ctr"/>
            <a:r>
              <a:rPr lang="en-US" altLang="ja-JP" sz="2000" dirty="0" smtClean="0"/>
              <a:t>Mises</a:t>
            </a:r>
            <a:r>
              <a:rPr lang="ja-JP" altLang="en-US" sz="2000" dirty="0" smtClean="0"/>
              <a:t>応力</a:t>
            </a:r>
            <a:endParaRPr lang="en-US" altLang="ja-JP" sz="2000" dirty="0"/>
          </a:p>
          <a:p>
            <a:pPr algn="ctr"/>
            <a:r>
              <a:rPr kumimoji="1" lang="ja-JP" altLang="en-US" sz="2000" dirty="0" smtClean="0"/>
              <a:t>分布</a:t>
            </a:r>
            <a:r>
              <a:rPr lang="ja-JP" altLang="en-US" sz="2000" dirty="0" smtClean="0"/>
              <a:t>．</a:t>
            </a:r>
            <a:endParaRPr lang="en-US" altLang="ja-JP" sz="2000" dirty="0" smtClean="0"/>
          </a:p>
          <a:p>
            <a:pPr algn="ctr"/>
            <a:endParaRPr lang="en-US" altLang="ja-JP" sz="2000" dirty="0"/>
          </a:p>
          <a:p>
            <a:pPr algn="ctr"/>
            <a:r>
              <a:rPr lang="ja-JP" altLang="en-US" sz="2000" dirty="0" smtClean="0"/>
              <a:t>公称で</a:t>
            </a:r>
            <a:r>
              <a:rPr lang="en-US" altLang="ja-JP" sz="2000" dirty="0" smtClean="0"/>
              <a:t>50%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圧縮でも収束．</a:t>
            </a:r>
            <a:endParaRPr lang="en-US" altLang="ja-JP" sz="2000" dirty="0" smtClean="0"/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C3D4D</a:t>
            </a:r>
            <a:r>
              <a:rPr lang="ja-JP" altLang="en-US" sz="2000" dirty="0" smtClean="0"/>
              <a:t>と</a:t>
            </a:r>
            <a:endParaRPr lang="en-US" altLang="ja-JP" sz="2000" dirty="0" smtClean="0"/>
          </a:p>
          <a:p>
            <a:pPr algn="ctr"/>
            <a:r>
              <a:rPr kumimoji="1" lang="ja-JP" altLang="en-US" sz="2000" dirty="0" smtClean="0"/>
              <a:t>結果が酷似．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15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</a:t>
            </a:r>
            <a:r>
              <a:rPr lang="en-US" altLang="ja-JP" dirty="0" smtClean="0"/>
              <a:t>1/8</a:t>
            </a:r>
            <a:r>
              <a:rPr lang="ja-JP" altLang="en-US" dirty="0"/>
              <a:t>円柱の押込解析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226" y="2564904"/>
            <a:ext cx="2098899" cy="3458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ja-JP" altLang="en-US" sz="2000" dirty="0" smtClean="0"/>
              <a:t>ほぼ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滑らかな</a:t>
            </a:r>
            <a:endParaRPr lang="en-US" altLang="ja-JP" sz="2000" dirty="0" smtClean="0"/>
          </a:p>
          <a:p>
            <a:pPr algn="ctr"/>
            <a:r>
              <a:rPr lang="en-US" altLang="ja-JP" sz="2000" dirty="0" smtClean="0"/>
              <a:t>Mises</a:t>
            </a:r>
            <a:r>
              <a:rPr lang="ja-JP" altLang="en-US" sz="2000" dirty="0" smtClean="0"/>
              <a:t>応力</a:t>
            </a:r>
            <a:endParaRPr lang="en-US" altLang="ja-JP" sz="2000" dirty="0"/>
          </a:p>
          <a:p>
            <a:pPr algn="ctr"/>
            <a:r>
              <a:rPr kumimoji="1" lang="ja-JP" altLang="en-US" sz="2000" dirty="0" smtClean="0"/>
              <a:t>分布</a:t>
            </a:r>
            <a:r>
              <a:rPr lang="ja-JP" altLang="en-US" sz="2000" dirty="0" smtClean="0"/>
              <a:t>．</a:t>
            </a:r>
            <a:endParaRPr lang="en-US" altLang="ja-JP" sz="2000" dirty="0" smtClean="0"/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 smtClean="0"/>
              <a:t>FS/NS-FEM</a:t>
            </a:r>
          </a:p>
          <a:p>
            <a:pPr algn="ctr"/>
            <a:r>
              <a:rPr kumimoji="1" lang="ja-JP" altLang="en-US" sz="2000" dirty="0" smtClean="0"/>
              <a:t>よりかなり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早い段階で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（公称</a:t>
            </a:r>
            <a:r>
              <a:rPr lang="en-US" altLang="ja-JP" sz="2000" dirty="0" smtClean="0"/>
              <a:t>25%</a:t>
            </a:r>
            <a:r>
              <a:rPr lang="ja-JP" altLang="en-US" sz="2000" dirty="0" smtClean="0"/>
              <a:t>圧縮で）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収束困難に</a:t>
            </a:r>
            <a:endParaRPr lang="en-US" altLang="ja-JP" sz="2000" dirty="0" smtClean="0"/>
          </a:p>
          <a:p>
            <a:pPr algn="ctr"/>
            <a:r>
              <a:rPr kumimoji="1" lang="ja-JP" altLang="en-US" sz="2000" dirty="0" smtClean="0"/>
              <a:t>陥った．</a:t>
            </a:r>
            <a:endParaRPr kumimoji="1" lang="en-US" altLang="ja-JP" sz="2000" dirty="0" smtClean="0"/>
          </a:p>
        </p:txBody>
      </p:sp>
      <p:pic>
        <p:nvPicPr>
          <p:cNvPr id="7" name="cylinder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23" r="4308"/>
          <a:stretch/>
        </p:blipFill>
        <p:spPr>
          <a:xfrm>
            <a:off x="2328537" y="656692"/>
            <a:ext cx="5555831" cy="57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</a:t>
            </a:r>
            <a:r>
              <a:rPr lang="en-US" altLang="ja-JP" dirty="0" smtClean="0"/>
              <a:t>1/8</a:t>
            </a:r>
            <a:r>
              <a:rPr lang="ja-JP" altLang="en-US" dirty="0"/>
              <a:t>円柱の押込解析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/>
              <a:t>両者共に特異性のある角部の変形が奇妙．</a:t>
            </a:r>
            <a:endParaRPr kumimoji="1" lang="en-US" altLang="ja-JP" sz="2800" dirty="0" smtClean="0"/>
          </a:p>
          <a:p>
            <a:r>
              <a:rPr lang="ja-JP" altLang="en-US" sz="2800" u="sng" dirty="0" smtClean="0"/>
              <a:t>圧力振動は</a:t>
            </a:r>
            <a:r>
              <a:rPr lang="en-US" altLang="ja-JP" sz="2800" u="sng" dirty="0" err="1" smtClean="0"/>
              <a:t>hES</a:t>
            </a:r>
            <a:r>
              <a:rPr lang="en-US" altLang="ja-JP" sz="2800" u="sng" dirty="0" smtClean="0"/>
              <a:t>-FEM</a:t>
            </a:r>
            <a:r>
              <a:rPr lang="ja-JP" altLang="en-US" sz="2800" u="sng" dirty="0" smtClean="0"/>
              <a:t>の方がはるかに少ない．</a:t>
            </a:r>
            <a:r>
              <a:rPr lang="en-US" altLang="ja-JP" sz="2800" u="sng" dirty="0"/>
              <a:t/>
            </a:r>
            <a:br>
              <a:rPr lang="en-US" altLang="ja-JP" sz="2800" u="sng" dirty="0"/>
            </a:br>
            <a:r>
              <a:rPr lang="ja-JP" altLang="en-US" sz="2800" dirty="0" smtClean="0"/>
              <a:t>しかし，</a:t>
            </a:r>
            <a:r>
              <a:rPr lang="en-US" altLang="ja-JP" sz="2800" dirty="0" err="1" smtClean="0"/>
              <a:t>hES</a:t>
            </a:r>
            <a:r>
              <a:rPr lang="en-US" altLang="ja-JP" sz="2800" dirty="0" smtClean="0"/>
              <a:t>-FEM</a:t>
            </a:r>
            <a:r>
              <a:rPr lang="ja-JP" altLang="en-US" sz="2800" dirty="0" smtClean="0"/>
              <a:t>でも角部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圧力振動はかなり大きい．</a:t>
            </a:r>
            <a:endParaRPr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" y="1067169"/>
            <a:ext cx="4438637" cy="388306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0824" y="4481769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FF"/>
                </a:solidFill>
              </a:rPr>
              <a:t>hES-FEM-T4+1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2" b="1160"/>
          <a:stretch/>
        </p:blipFill>
        <p:spPr>
          <a:xfrm>
            <a:off x="4201972" y="1067168"/>
            <a:ext cx="4762516" cy="38830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80012" y="4481769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ABAQUS C3D4H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6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53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 smtClean="0"/>
              <a:t>ハット節点を追加した新しい</a:t>
            </a:r>
            <a:r>
              <a:rPr lang="en-US" altLang="ja-JP" sz="2800" dirty="0" smtClean="0"/>
              <a:t>S-FEM</a:t>
            </a:r>
            <a:r>
              <a:rPr lang="ja-JP" altLang="en-US" sz="2800" dirty="0"/>
              <a:t>「</a:t>
            </a:r>
            <a:r>
              <a:rPr lang="en-US" altLang="ja-JP" sz="2800" dirty="0" smtClean="0">
                <a:solidFill>
                  <a:srgbClr val="FF00FF"/>
                </a:solidFill>
              </a:rPr>
              <a:t>Hat-enhanced ES-FEM: </a:t>
            </a:r>
            <a:r>
              <a:rPr lang="en-US" altLang="ja-JP" sz="2800" dirty="0" err="1" smtClean="0">
                <a:solidFill>
                  <a:srgbClr val="FF00FF"/>
                </a:solidFill>
              </a:rPr>
              <a:t>hES</a:t>
            </a:r>
            <a:r>
              <a:rPr lang="en-US" altLang="ja-JP" sz="2800" dirty="0" smtClean="0">
                <a:solidFill>
                  <a:srgbClr val="FF00FF"/>
                </a:solidFill>
              </a:rPr>
              <a:t>-FEM</a:t>
            </a:r>
            <a:r>
              <a:rPr lang="ja-JP" altLang="en-US" sz="2800" dirty="0" smtClean="0"/>
              <a:t>」を実装し，大変形問題における性能を評価した．</a:t>
            </a:r>
            <a:endParaRPr lang="en-US" altLang="ja-JP" sz="2800" dirty="0"/>
          </a:p>
          <a:p>
            <a:r>
              <a:rPr lang="ja-JP" altLang="en-US" sz="2800" dirty="0" smtClean="0"/>
              <a:t>従来の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（</a:t>
            </a:r>
            <a:r>
              <a:rPr lang="en-US" altLang="ja-JP" sz="2800" dirty="0" smtClean="0"/>
              <a:t>Selective S-FEM</a:t>
            </a:r>
            <a:r>
              <a:rPr lang="ja-JP" altLang="en-US" sz="2800" dirty="0" smtClean="0"/>
              <a:t>）で課題となっていた３問題：「材料構成則に制限がある」，「圧力振動がある」，「角部が局所ロッキングを起こす」について，</a:t>
            </a:r>
            <a:r>
              <a:rPr lang="en-US" altLang="ja-JP" sz="2800" dirty="0" smtClean="0">
                <a:solidFill>
                  <a:srgbClr val="0000CC"/>
                </a:solidFill>
              </a:rPr>
              <a:t>hES-FEM-T4+1</a:t>
            </a:r>
            <a:r>
              <a:rPr lang="ja-JP" altLang="en-US" sz="2800" dirty="0" smtClean="0">
                <a:solidFill>
                  <a:srgbClr val="0000CC"/>
                </a:solidFill>
              </a:rPr>
              <a:t>は課題をほぼ解決している</a:t>
            </a:r>
            <a:r>
              <a:rPr lang="ja-JP" altLang="en-US" sz="2800" dirty="0" smtClean="0"/>
              <a:t>ことを確認した．ただし，特異性</a:t>
            </a:r>
            <a:r>
              <a:rPr lang="ja-JP" altLang="en-US" sz="2800" dirty="0"/>
              <a:t>が</a:t>
            </a:r>
            <a:r>
              <a:rPr lang="ja-JP" altLang="en-US" sz="2800" dirty="0" smtClean="0"/>
              <a:t>ある問題の変形には課題が残る．</a:t>
            </a:r>
            <a:endParaRPr lang="en-US" altLang="ja-JP" sz="2800" dirty="0" smtClean="0"/>
          </a:p>
          <a:p>
            <a:r>
              <a:rPr lang="ja-JP" altLang="en-US" sz="2800" dirty="0" smtClean="0"/>
              <a:t>サブ四面体を利用する都合上，従来の</a:t>
            </a:r>
            <a:r>
              <a:rPr lang="en-US" altLang="ja-JP" sz="2800" dirty="0" smtClean="0"/>
              <a:t>S-FEM</a:t>
            </a:r>
            <a:r>
              <a:rPr lang="ja-JP" altLang="en-US" sz="2800" dirty="0"/>
              <a:t>より</a:t>
            </a:r>
            <a:r>
              <a:rPr lang="ja-JP" altLang="en-US" sz="2800" dirty="0" smtClean="0">
                <a:solidFill>
                  <a:srgbClr val="FF9900"/>
                </a:solidFill>
              </a:rPr>
              <a:t>比較的軽度な大ひずみで収束困難に陥ってしまう</a:t>
            </a:r>
            <a:r>
              <a:rPr lang="ja-JP" altLang="en-US" sz="2800" dirty="0" smtClean="0"/>
              <a:t>ことが明らかとなった．</a:t>
            </a:r>
            <a:endParaRPr lang="en-US" altLang="ja-JP" sz="2800" dirty="0" smtClean="0"/>
          </a:p>
          <a:p>
            <a:r>
              <a:rPr lang="ja-JP" altLang="en-US" sz="2800" dirty="0" smtClean="0"/>
              <a:t>高頻度なメッシュリゾーニングが必須なら，四面体２次ハイブリッド要素と大して変わらないんじゃないか・・・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59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28700" dirty="0" smtClean="0"/>
              <a:t>付録</a:t>
            </a:r>
            <a:endParaRPr lang="ja-JP" altLang="en-US" sz="28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47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実現したい解析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699183" y="2549013"/>
            <a:ext cx="2165978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微圧縮材料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大変形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静的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陰解法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/>
              <a:t>メッシュ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リゾーニング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133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微圧縮材料の大変形</a:t>
            </a:r>
            <a:r>
              <a:rPr lang="en-US" altLang="ja-JP" dirty="0" smtClean="0"/>
              <a:t>FEM</a:t>
            </a:r>
            <a:r>
              <a:rPr lang="ja-JP" altLang="en-US" dirty="0" smtClean="0"/>
              <a:t>における諸問題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ロッキング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せん</a:t>
            </a:r>
            <a:r>
              <a:rPr lang="ja-JP" altLang="en-US" dirty="0" smtClean="0"/>
              <a:t>断ロッキング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体積ロッキング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アスペクト比硬化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（要素が扁平になり過ぎるために生ずるロッキング）</a:t>
            </a:r>
            <a:endParaRPr lang="en-US" altLang="ja-JP" dirty="0" smtClean="0"/>
          </a:p>
          <a:p>
            <a:endParaRPr kumimoji="1" lang="en-US" altLang="ja-JP" sz="1000" dirty="0" smtClean="0"/>
          </a:p>
          <a:p>
            <a:r>
              <a:rPr kumimoji="1" lang="ja-JP" altLang="en-US" dirty="0" smtClean="0"/>
              <a:t>圧力振動（チェッカーボード）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800" dirty="0"/>
              <a:t>[</a:t>
            </a:r>
            <a:r>
              <a:rPr kumimoji="1" lang="ja-JP" altLang="en-US" sz="2800" dirty="0" smtClean="0"/>
              <a:t>注</a:t>
            </a:r>
            <a:r>
              <a:rPr lang="ja-JP" altLang="en-US" sz="2800" dirty="0" smtClean="0"/>
              <a:t>：体積ロッキングとは別の問題</a:t>
            </a:r>
            <a:r>
              <a:rPr lang="en-US" altLang="ja-JP" sz="2800" dirty="0"/>
              <a:t>]</a:t>
            </a:r>
            <a:endParaRPr kumimoji="1" lang="en-US" altLang="ja-JP" sz="2800" dirty="0" smtClean="0"/>
          </a:p>
          <a:p>
            <a:endParaRPr lang="en-US" altLang="ja-JP" sz="1000" dirty="0" smtClean="0"/>
          </a:p>
          <a:p>
            <a:r>
              <a:rPr lang="ja-JP" altLang="en-US" dirty="0" smtClean="0"/>
              <a:t>高次混合要素の精度低下と破綻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800" dirty="0" smtClean="0"/>
              <a:t>（中間節点が辺の中点から端にずれるにつれ積分精度が低下し，最終的には破綻する．）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9890" y="1529926"/>
            <a:ext cx="313258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ロッキングフリーな要素が必要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63390" y="3068960"/>
            <a:ext cx="283122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メッシュリゾーニングが必要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434" y="4257092"/>
            <a:ext cx="31630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圧力振動フリーな要素が必要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23295" y="5611460"/>
            <a:ext cx="216918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/>
              <a:t>低次要素が望ましい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7131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ロッキング回避のための従来法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ja-JP" altLang="en-US" sz="2400" dirty="0"/>
              <a:t>高次</a:t>
            </a:r>
            <a:r>
              <a:rPr lang="ja-JP" altLang="en-US" sz="2400" dirty="0" smtClean="0"/>
              <a:t>要素</a:t>
            </a:r>
            <a:r>
              <a:rPr lang="ja-JP" altLang="en-US" sz="2400" dirty="0"/>
              <a:t>：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体積ロッキングを回避できない．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   中間節点があるため大変形で積分精度が悪化する．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ja-JP" altLang="en-US" sz="2400" dirty="0" smtClean="0"/>
              <a:t>拡張ひずみ仮定法</a:t>
            </a:r>
            <a:r>
              <a:rPr lang="en-US" altLang="ja-JP" sz="2400" dirty="0" smtClean="0"/>
              <a:t>(EAS)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不安定．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B-bar</a:t>
            </a:r>
            <a:r>
              <a:rPr lang="ja-JP" altLang="en-US" sz="2400" dirty="0" smtClean="0"/>
              <a:t>法，</a:t>
            </a:r>
            <a:r>
              <a:rPr lang="en-US" altLang="ja-JP" sz="2400" dirty="0" smtClean="0"/>
              <a:t>F-bar</a:t>
            </a:r>
            <a:r>
              <a:rPr lang="ja-JP" altLang="en-US" sz="2400" dirty="0" smtClean="0"/>
              <a:t>法，選択的次数低減積分法：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四面体要素や三角形要素にはそのまま適用できない．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F-bar</a:t>
            </a:r>
            <a:r>
              <a:rPr lang="ja-JP" altLang="en-US" sz="2400" dirty="0" smtClean="0"/>
              <a:t>パッチ法：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400" dirty="0" smtClean="0"/>
              <a:t>良いパッチを作ることが難しい．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u/p</a:t>
            </a:r>
            <a:r>
              <a:rPr lang="ja-JP" altLang="en-US" sz="2400" dirty="0" smtClean="0"/>
              <a:t>混合（ハイブリッド）法：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ja-JP" altLang="en-US" sz="2400" dirty="0"/>
              <a:t>今</a:t>
            </a:r>
            <a:r>
              <a:rPr lang="ja-JP" altLang="en-US" sz="2400" dirty="0" smtClean="0"/>
              <a:t>のところ完全に満足できる定式化が提案されていない．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　ただし，ほぼ許容出来るものは提案されている．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　（例：</a:t>
            </a:r>
            <a:r>
              <a:rPr lang="en-US" altLang="ja-JP" sz="2400" dirty="0" smtClean="0"/>
              <a:t>ABAQUS/Standard</a:t>
            </a:r>
            <a:r>
              <a:rPr lang="ja-JP" altLang="en-US" sz="2400" dirty="0" smtClean="0"/>
              <a:t>の「</a:t>
            </a:r>
            <a:r>
              <a:rPr lang="en-US" altLang="ja-JP" sz="2400" dirty="0" smtClean="0"/>
              <a:t>C3D4H</a:t>
            </a:r>
            <a:r>
              <a:rPr lang="ja-JP" altLang="en-US" sz="2400" dirty="0" smtClean="0"/>
              <a:t>」や「</a:t>
            </a:r>
            <a:r>
              <a:rPr lang="en-US" altLang="ja-JP" sz="2400" dirty="0" smtClean="0"/>
              <a:t>C3D10H</a:t>
            </a:r>
            <a:r>
              <a:rPr lang="ja-JP" altLang="en-US" sz="2400" dirty="0" smtClean="0"/>
              <a:t>」など）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ja-JP" altLang="en-US" sz="2400" dirty="0" smtClean="0">
                <a:solidFill>
                  <a:srgbClr val="FF00FF"/>
                </a:solidFill>
              </a:rPr>
              <a:t>平滑化有限要素法（</a:t>
            </a:r>
            <a:r>
              <a:rPr lang="en-US" altLang="ja-JP" sz="2400" dirty="0" smtClean="0">
                <a:solidFill>
                  <a:srgbClr val="FF00FF"/>
                </a:solidFill>
              </a:rPr>
              <a:t>Smoothed FEM: S-FEM</a:t>
            </a:r>
            <a:r>
              <a:rPr lang="ja-JP" altLang="en-US" sz="2400" dirty="0" smtClean="0">
                <a:solidFill>
                  <a:srgbClr val="FF00FF"/>
                </a:solidFill>
              </a:rPr>
              <a:t>）：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可能性を模索中．（拙著論文</a:t>
            </a:r>
            <a:r>
              <a:rPr lang="en-US" altLang="ja-JP" sz="2400" dirty="0" smtClean="0"/>
              <a:t>(IJNME 2014)</a:t>
            </a:r>
            <a:r>
              <a:rPr lang="ja-JP" altLang="en-US" sz="2400" dirty="0" smtClean="0"/>
              <a:t>を参照）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9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スタンダードな</a:t>
                </a:r>
                <a:r>
                  <a:rPr lang="en-US" altLang="ja-JP" sz="2400" dirty="0" smtClean="0"/>
                  <a:t>FEM</a:t>
                </a:r>
                <a:r>
                  <a:rPr lang="ja-JP" altLang="en-US" sz="2400" dirty="0" smtClean="0"/>
                  <a:t>と同様に要素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を接する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に面積比で分配し，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b="0" i="1" smtClean="0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概して高精度</a:t>
                </a:r>
                <a:r>
                  <a:rPr lang="ja-JP" altLang="en-US" sz="2400" dirty="0" smtClean="0"/>
                  <a:t>だが，</a:t>
                </a:r>
                <a:r>
                  <a:rPr lang="ja-JP" altLang="en-US" sz="2400" b="1" u="sng" dirty="0" smtClean="0"/>
                  <a:t>体積ロッキングを起こす</a:t>
                </a:r>
                <a:r>
                  <a:rPr lang="ja-JP" altLang="en-US" sz="2400" dirty="0" smtClean="0"/>
                  <a:t>のが欠点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05576" y="4761148"/>
            <a:ext cx="218361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「エッジ」を「フェイス」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と読み替えれば</a:t>
            </a:r>
            <a:endParaRPr kumimoji="1" lang="en-US" altLang="ja-JP" dirty="0" smtClean="0"/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FS-FEM</a:t>
            </a:r>
            <a:r>
              <a:rPr lang="en-US" altLang="ja-JP" dirty="0" smtClean="0"/>
              <a:t> 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34791" y="4758141"/>
            <a:ext cx="167866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29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スタンダードな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を接する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に面積比で分配し，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せん断・体積ロッキングを起こさない</a:t>
                </a:r>
                <a:r>
                  <a:rPr lang="ja-JP" altLang="en-US" sz="2400" dirty="0" smtClean="0"/>
                  <a:t>が，</a:t>
                </a:r>
                <a:r>
                  <a:rPr lang="ja-JP" altLang="en-US" sz="2400" b="1" u="sng" dirty="0" smtClean="0"/>
                  <a:t>概して低精度</a:t>
                </a:r>
                <a:r>
                  <a:rPr lang="ja-JP" altLang="en-US" sz="2400" dirty="0" smtClean="0"/>
                  <a:t>なのが欠点</a:t>
                </a:r>
                <a:endParaRPr lang="ja-JP" altLang="en-US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 r="-4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20172" y="2326067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∵ゼロエネルギーモード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が現れてしまうから．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（低減積分要素で現れる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アワーグラスモードと同等）</a:t>
            </a:r>
            <a:endParaRPr lang="en-US" altLang="ja-JP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80666" y="4758141"/>
            <a:ext cx="138691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各ノードに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40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独自改良版</a:t>
            </a:r>
            <a:r>
              <a:rPr kumimoji="1" lang="en-US" altLang="ja-JP" dirty="0" smtClean="0"/>
              <a:t> Selective ES/NS-FEM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 smtClean="0"/>
              <a:t>応力を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“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deviatoric</a:t>
            </a:r>
            <a:r>
              <a:rPr lang="en-US" altLang="ja-JP" sz="2400" dirty="0" smtClean="0">
                <a:solidFill>
                  <a:srgbClr val="FF0000"/>
                </a:solidFill>
              </a:rPr>
              <a:t> (</a:t>
            </a:r>
            <a:r>
              <a:rPr lang="ja-JP" altLang="en-US" sz="2400" dirty="0" smtClean="0">
                <a:solidFill>
                  <a:srgbClr val="FF0000"/>
                </a:solidFill>
              </a:rPr>
              <a:t>偏差</a:t>
            </a:r>
            <a:r>
              <a:rPr lang="en-US" altLang="ja-JP" sz="2400" dirty="0" smtClean="0">
                <a:solidFill>
                  <a:srgbClr val="FF0000"/>
                </a:solidFill>
              </a:rPr>
              <a:t>) part”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と </a:t>
            </a:r>
            <a:r>
              <a:rPr lang="en-US" altLang="ja-JP" sz="2400" dirty="0" smtClean="0">
                <a:solidFill>
                  <a:srgbClr val="0000CC"/>
                </a:solidFill>
              </a:rPr>
              <a:t>“hydrostatic (</a:t>
            </a:r>
            <a:r>
              <a:rPr lang="ja-JP" altLang="en-US" sz="2400" dirty="0" smtClean="0">
                <a:solidFill>
                  <a:srgbClr val="0000CC"/>
                </a:solidFill>
              </a:rPr>
              <a:t>静水圧</a:t>
            </a:r>
            <a:r>
              <a:rPr lang="en-US" altLang="ja-JP" sz="2400" dirty="0" smtClean="0">
                <a:solidFill>
                  <a:srgbClr val="0000CC"/>
                </a:solidFill>
              </a:rPr>
              <a:t>) part”</a:t>
            </a:r>
            <a:br>
              <a:rPr lang="en-US" altLang="ja-JP" sz="2400" dirty="0" smtClean="0">
                <a:solidFill>
                  <a:srgbClr val="0000CC"/>
                </a:solidFill>
              </a:rPr>
            </a:br>
            <a:r>
              <a:rPr lang="ja-JP" altLang="en-US" sz="2400" dirty="0" smtClean="0"/>
              <a:t>に分解</a:t>
            </a:r>
            <a:r>
              <a:rPr lang="en-US" altLang="ja-JP" sz="2400" dirty="0" smtClean="0"/>
              <a:t>.(</a:t>
            </a:r>
            <a:r>
              <a:rPr lang="ja-JP" altLang="en-US" sz="2400" dirty="0" smtClean="0"/>
              <a:t>拙著</a:t>
            </a:r>
            <a:r>
              <a:rPr lang="en-US" altLang="ja-JP" sz="2400" dirty="0" smtClean="0"/>
              <a:t>IJNME2014</a:t>
            </a:r>
            <a:r>
              <a:rPr lang="ja-JP" altLang="en-US" sz="2400" dirty="0" smtClean="0"/>
              <a:t>参照</a:t>
            </a:r>
            <a:r>
              <a:rPr lang="en-US" altLang="ja-JP" sz="2400" dirty="0" smtClean="0"/>
              <a:t>)</a:t>
            </a:r>
          </a:p>
          <a:p>
            <a:r>
              <a:rPr lang="en-US" altLang="ja-JP" sz="2400" b="1" i="1" dirty="0"/>
              <a:t>F, T</a:t>
            </a:r>
            <a:r>
              <a:rPr lang="en-US" altLang="ja-JP" sz="2400" dirty="0"/>
              <a:t>, {</a:t>
            </a:r>
            <a:r>
              <a:rPr lang="en-US" altLang="ja-JP" sz="2400" i="1" dirty="0"/>
              <a:t>f </a:t>
            </a:r>
            <a:r>
              <a:rPr lang="en-US" altLang="ja-JP" sz="2400" baseline="30000" dirty="0" err="1"/>
              <a:t>int</a:t>
            </a:r>
            <a:r>
              <a:rPr lang="en-US" altLang="ja-JP" sz="2400" dirty="0"/>
              <a:t>} </a:t>
            </a:r>
            <a:r>
              <a:rPr lang="ja-JP" altLang="en-US" sz="2400" dirty="0"/>
              <a:t>等を</a:t>
            </a:r>
            <a:r>
              <a:rPr lang="ja-JP" altLang="en-US" sz="2400" dirty="0">
                <a:solidFill>
                  <a:srgbClr val="FF0000"/>
                </a:solidFill>
              </a:rPr>
              <a:t>エッジ</a:t>
            </a:r>
            <a:r>
              <a:rPr lang="ja-JP" altLang="en-US" sz="2400" dirty="0"/>
              <a:t>と</a:t>
            </a:r>
            <a:r>
              <a:rPr lang="ja-JP" altLang="en-US" sz="2400" dirty="0">
                <a:solidFill>
                  <a:srgbClr val="0000CC"/>
                </a:solidFill>
              </a:rPr>
              <a:t>ノード</a:t>
            </a:r>
            <a:r>
              <a:rPr lang="ja-JP" altLang="en-US" sz="2400" dirty="0"/>
              <a:t>の両方でそれぞれ計算して</a:t>
            </a:r>
            <a:r>
              <a:rPr lang="ja-JP" altLang="en-US" sz="2400" dirty="0">
                <a:solidFill>
                  <a:srgbClr val="FF00FF"/>
                </a:solidFill>
              </a:rPr>
              <a:t>合算</a:t>
            </a:r>
            <a:r>
              <a:rPr lang="ja-JP" altLang="en-US" sz="2400" dirty="0"/>
              <a:t>．</a:t>
            </a:r>
            <a:endParaRPr lang="en-US" altLang="ja-JP" sz="2400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高精度でロッキングを回避し，</a:t>
            </a:r>
            <a:r>
              <a:rPr lang="ja-JP" alt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ほぼ</a:t>
            </a: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任意の材料モデルに適用可能</a:t>
            </a:r>
            <a:endParaRPr kumimoji="1"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96782" y="4194954"/>
            <a:ext cx="154721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「エッジ」を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「フェイス」と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読み替えれば</a:t>
            </a:r>
            <a:endParaRPr kumimoji="1" lang="en-US" altLang="ja-JP" dirty="0" smtClean="0"/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selective</a:t>
            </a:r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FS/NS-FEM</a:t>
            </a:r>
          </a:p>
          <a:p>
            <a:pPr algn="ctr"/>
            <a:r>
              <a:rPr lang="en-US" altLang="ja-JP" dirty="0" smtClean="0"/>
              <a:t> for 3D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51920" y="2259707"/>
            <a:ext cx="1568058" cy="1477328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例外：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圧力依存性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など</a:t>
            </a:r>
            <a:r>
              <a:rPr lang="en-US" altLang="ja-JP" dirty="0" err="1" smtClean="0"/>
              <a:t>dev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vol</a:t>
            </a:r>
            <a:endParaRPr lang="en-US" altLang="ja-JP" dirty="0" smtClean="0"/>
          </a:p>
          <a:p>
            <a:pPr algn="ctr"/>
            <a:r>
              <a:rPr kumimoji="1" lang="ja-JP" altLang="en-US" dirty="0"/>
              <a:t>カップリング</a:t>
            </a:r>
            <a:r>
              <a:rPr kumimoji="1" lang="ja-JP" altLang="en-US" dirty="0" smtClean="0"/>
              <a:t>が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ある</a:t>
            </a:r>
            <a:r>
              <a:rPr lang="ja-JP" altLang="en-US" dirty="0"/>
              <a:t>材料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65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四面体を用いた２通りの</a:t>
            </a:r>
            <a:r>
              <a:rPr lang="en-US" altLang="ja-JP" dirty="0"/>
              <a:t>selective S-FEM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3823"/>
            <a:ext cx="3276607" cy="328879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884665"/>
            <a:ext cx="3264415" cy="326441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78011" y="4145686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Selective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</a:t>
            </a:r>
            <a:r>
              <a:rPr lang="en-US" altLang="ja-JP" sz="2400" dirty="0" smtClean="0"/>
              <a:t>/NS-FEM-T4</a:t>
            </a:r>
          </a:p>
          <a:p>
            <a:pPr algn="ctr"/>
            <a:endParaRPr lang="en-US" altLang="ja-JP" sz="800" dirty="0" smtClean="0"/>
          </a:p>
          <a:p>
            <a:pPr algn="ctr"/>
            <a:r>
              <a:rPr lang="ja-JP" altLang="en-US" sz="2400" dirty="0" smtClean="0"/>
              <a:t>ある要素が受け持つ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フェイス</a:t>
            </a:r>
            <a:r>
              <a:rPr lang="ja-JP" altLang="en-US" sz="2400" dirty="0" smtClean="0"/>
              <a:t>の</a:t>
            </a:r>
            <a:r>
              <a:rPr lang="ja-JP" altLang="en-US" sz="2400" dirty="0" smtClean="0">
                <a:solidFill>
                  <a:srgbClr val="FF0000"/>
                </a:solidFill>
              </a:rPr>
              <a:t>平滑化領域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1/4</a:t>
            </a:r>
            <a:r>
              <a:rPr lang="ja-JP" altLang="en-US" sz="2400" dirty="0" smtClean="0"/>
              <a:t>体積の三角錐（四面体）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5556" y="4145686"/>
            <a:ext cx="36567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Selective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altLang="ja-JP" sz="2400" dirty="0" smtClean="0"/>
              <a:t>/NS-FEM-T4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ja-JP" altLang="en-US" sz="2400" dirty="0" smtClean="0"/>
              <a:t>ある要素が受け持つ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エッジ</a:t>
            </a:r>
            <a:r>
              <a:rPr lang="ja-JP" altLang="en-US" sz="2400" dirty="0" smtClean="0"/>
              <a:t>の</a:t>
            </a:r>
            <a:r>
              <a:rPr lang="ja-JP" altLang="en-US" sz="2400" dirty="0" smtClean="0">
                <a:solidFill>
                  <a:srgbClr val="FF0000"/>
                </a:solidFill>
              </a:rPr>
              <a:t>平滑化領域</a:t>
            </a:r>
            <a:r>
              <a:rPr lang="ja-JP" altLang="en-US" sz="2400" dirty="0" smtClean="0"/>
              <a:t>は</a:t>
            </a:r>
            <a:endParaRPr lang="en-US" altLang="ja-JP" sz="2400" dirty="0" smtClean="0"/>
          </a:p>
          <a:p>
            <a:pPr algn="ctr"/>
            <a:r>
              <a:rPr kumimoji="1" lang="en-US" altLang="ja-JP" sz="2400" dirty="0" smtClean="0"/>
              <a:t>1/6</a:t>
            </a:r>
            <a:r>
              <a:rPr kumimoji="1" lang="ja-JP" altLang="en-US" sz="2400" dirty="0" smtClean="0"/>
              <a:t>体積の双三角錐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536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メッシュリゾーニングの問題</a:t>
            </a:r>
            <a:r>
              <a:rPr lang="ja-JP" altLang="en-US" dirty="0"/>
              <a:t>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任意の変形状態を持つ領域を良質な</a:t>
            </a:r>
            <a:r>
              <a:rPr lang="ja-JP" altLang="en-US" sz="2800" dirty="0" smtClean="0">
                <a:solidFill>
                  <a:srgbClr val="C00000"/>
                </a:solidFill>
              </a:rPr>
              <a:t>四角形要素</a:t>
            </a:r>
            <a:r>
              <a:rPr lang="ja-JP" altLang="en-US" sz="2800" dirty="0" smtClean="0"/>
              <a:t>（２</a:t>
            </a:r>
            <a:r>
              <a:rPr lang="en-US" altLang="ja-JP" sz="2800" dirty="0" smtClean="0"/>
              <a:t>D</a:t>
            </a:r>
            <a:r>
              <a:rPr lang="ja-JP" altLang="en-US" sz="2800" dirty="0" smtClean="0"/>
              <a:t>）および</a:t>
            </a:r>
            <a:r>
              <a:rPr lang="ja-JP" altLang="en-US" sz="2800" dirty="0" smtClean="0">
                <a:solidFill>
                  <a:srgbClr val="C00000"/>
                </a:solidFill>
              </a:rPr>
              <a:t>六面体要素</a:t>
            </a:r>
            <a:r>
              <a:rPr lang="ja-JP" altLang="en-US" sz="2800" dirty="0" smtClean="0"/>
              <a:t>（３</a:t>
            </a:r>
            <a:r>
              <a:rPr lang="en-US" altLang="ja-JP" sz="2800" dirty="0" smtClean="0"/>
              <a:t>D</a:t>
            </a:r>
            <a:r>
              <a:rPr lang="ja-JP" altLang="en-US" sz="2800" dirty="0" smtClean="0"/>
              <a:t>）でリメッシュすることが出来ない．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 algn="ctr">
              <a:buNone/>
            </a:pPr>
            <a:endParaRPr lang="en-US" altLang="ja-JP" sz="1200" dirty="0" smtClean="0"/>
          </a:p>
          <a:p>
            <a:pPr marL="0" indent="0">
              <a:buNone/>
            </a:pPr>
            <a:r>
              <a:rPr lang="ja-JP" altLang="en-US" sz="2400" dirty="0" smtClean="0"/>
              <a:t>しかし，標準的な（定ひずみ）三角形要素および四面体要素は容易に</a:t>
            </a:r>
            <a:r>
              <a:rPr lang="ja-JP" alt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せん断ロッキング</a:t>
            </a:r>
            <a:r>
              <a:rPr lang="ja-JP" altLang="en-US" sz="2400" dirty="0" smtClean="0"/>
              <a:t>および</a:t>
            </a:r>
            <a:r>
              <a:rPr lang="ja-JP" alt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体積ロッキング</a:t>
            </a:r>
            <a:r>
              <a:rPr lang="ja-JP" altLang="en-US" sz="2400" dirty="0" smtClean="0"/>
              <a:t>を引き起こす為，低精度</a:t>
            </a:r>
            <a:r>
              <a:rPr lang="ja-JP" altLang="en-US" sz="2400" dirty="0"/>
              <a:t>な</a:t>
            </a:r>
            <a:r>
              <a:rPr lang="ja-JP" altLang="en-US" sz="2400" dirty="0" smtClean="0"/>
              <a:t>解しか得ることが出来ない</a:t>
            </a:r>
            <a:r>
              <a:rPr lang="en-US" altLang="ja-JP" sz="2400" dirty="0" smtClean="0"/>
              <a:t>…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1484784"/>
            <a:ext cx="612068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1664805"/>
            <a:ext cx="2749327" cy="1040854"/>
          </a:xfrm>
          <a:prstGeom prst="rect">
            <a:avLst/>
          </a:prstGeom>
        </p:spPr>
      </p:pic>
      <p:sp>
        <p:nvSpPr>
          <p:cNvPr id="7" name="乗算記号 6"/>
          <p:cNvSpPr/>
          <p:nvPr/>
        </p:nvSpPr>
        <p:spPr>
          <a:xfrm>
            <a:off x="300546" y="1664804"/>
            <a:ext cx="1175110" cy="1112863"/>
          </a:xfrm>
          <a:prstGeom prst="mathMultiply">
            <a:avLst>
              <a:gd name="adj1" fmla="val 132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1707651"/>
            <a:ext cx="2739866" cy="1037273"/>
          </a:xfrm>
          <a:prstGeom prst="rect">
            <a:avLst/>
          </a:prstGeom>
        </p:spPr>
      </p:pic>
      <p:sp>
        <p:nvSpPr>
          <p:cNvPr id="8" name="円/楕円 7"/>
          <p:cNvSpPr>
            <a:spLocks noChangeAspect="1"/>
          </p:cNvSpPr>
          <p:nvPr/>
        </p:nvSpPr>
        <p:spPr>
          <a:xfrm>
            <a:off x="5112065" y="1895342"/>
            <a:ext cx="777687" cy="745283"/>
          </a:xfrm>
          <a:prstGeom prst="ellipse">
            <a:avLst/>
          </a:prstGeom>
          <a:noFill/>
          <a:ln w="1270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5308" y="3068960"/>
            <a:ext cx="8350363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000CC"/>
                </a:solidFill>
              </a:rPr>
              <a:t>三角形要素</a:t>
            </a:r>
            <a:r>
              <a:rPr lang="ja-JP" altLang="en-US" sz="2800" dirty="0" smtClean="0"/>
              <a:t>および</a:t>
            </a:r>
            <a:r>
              <a:rPr lang="ja-JP" altLang="en-US" sz="2800" dirty="0" smtClean="0">
                <a:solidFill>
                  <a:srgbClr val="0000CC"/>
                </a:solidFill>
              </a:rPr>
              <a:t>四面体要素</a:t>
            </a:r>
            <a:r>
              <a:rPr lang="ja-JP" altLang="en-US" sz="2800" dirty="0" smtClean="0"/>
              <a:t>を使用せざるを得ない．</a:t>
            </a:r>
            <a:endParaRPr lang="en-US" altLang="ja-JP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5184" y="4982331"/>
            <a:ext cx="7957627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三角形／四面体要素でもロッキングを防ぎ，かつ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ハイブリッド要素の様な追加変数の導入が必要ない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>
                <a:solidFill>
                  <a:srgbClr val="FF00FF"/>
                </a:solidFill>
              </a:rPr>
              <a:t>平滑化有限要素法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(S-FEM)</a:t>
            </a:r>
            <a:r>
              <a:rPr kumimoji="1" lang="ja-JP" altLang="en-US" sz="2800" dirty="0" smtClean="0"/>
              <a:t>の可能性を模索中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35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種々の</a:t>
            </a:r>
            <a:r>
              <a:rPr kumimoji="1" lang="en-US" altLang="ja-JP" dirty="0" smtClean="0"/>
              <a:t>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基本形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dirty="0" smtClean="0"/>
              <a:t>Node-based S-FEM (NS-FEM)</a:t>
            </a:r>
          </a:p>
          <a:p>
            <a:pPr lvl="1"/>
            <a:r>
              <a:rPr lang="en-US" altLang="ja-JP" dirty="0" smtClean="0"/>
              <a:t>Face-based S-FEM (FS-FEM)</a:t>
            </a:r>
          </a:p>
          <a:p>
            <a:pPr lvl="1"/>
            <a:r>
              <a:rPr lang="en-US" altLang="ja-JP" dirty="0" smtClean="0"/>
              <a:t>Edge-based S-FEM (ES-FEM)</a:t>
            </a:r>
          </a:p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dirty="0"/>
              <a:t>Selective </a:t>
            </a:r>
            <a:r>
              <a:rPr lang="en-US" altLang="ja-JP" dirty="0" smtClean="0"/>
              <a:t>FS/NS-FEM</a:t>
            </a:r>
          </a:p>
          <a:p>
            <a:pPr lvl="1"/>
            <a:r>
              <a:rPr lang="en-US" altLang="ja-JP" dirty="0" smtClean="0"/>
              <a:t>Selective ES/NS-FEM </a:t>
            </a:r>
          </a:p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Bubble-enhanced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系，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at-enhanced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dirty="0" err="1" smtClean="0"/>
              <a:t>bFS</a:t>
            </a:r>
            <a:r>
              <a:rPr lang="en-US" altLang="ja-JP" dirty="0" smtClean="0"/>
              <a:t>-FEM, </a:t>
            </a:r>
            <a:r>
              <a:rPr lang="en-US" altLang="ja-JP" dirty="0" err="1" smtClean="0"/>
              <a:t>hFS</a:t>
            </a:r>
            <a:r>
              <a:rPr lang="en-US" altLang="ja-JP" dirty="0" smtClean="0"/>
              <a:t>-FEM</a:t>
            </a:r>
            <a:endParaRPr lang="en-US" altLang="ja-JP" sz="2400" dirty="0" smtClean="0"/>
          </a:p>
          <a:p>
            <a:pPr lvl="1"/>
            <a:r>
              <a:rPr lang="en-US" altLang="ja-JP" dirty="0" err="1" smtClean="0"/>
              <a:t>bES</a:t>
            </a:r>
            <a:r>
              <a:rPr lang="en-US" altLang="ja-JP" dirty="0" smtClean="0"/>
              <a:t>-FEM, </a:t>
            </a:r>
            <a:r>
              <a:rPr lang="en-US" altLang="ja-JP" dirty="0" err="1" smtClean="0"/>
              <a:t>hES</a:t>
            </a:r>
            <a:r>
              <a:rPr lang="en-US" altLang="ja-JP" dirty="0" smtClean="0"/>
              <a:t>-FEM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 rot="19854224">
            <a:off x="-222081" y="4909299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9" name="正方形/長方形 8"/>
          <p:cNvSpPr/>
          <p:nvPr/>
        </p:nvSpPr>
        <p:spPr>
          <a:xfrm rot="19854224">
            <a:off x="-222079" y="5426181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84383" y="1979322"/>
            <a:ext cx="2539478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体積</a:t>
            </a:r>
            <a:r>
              <a:rPr lang="ja-JP" altLang="en-US" sz="2400" dirty="0" smtClean="0"/>
              <a:t>ロッキング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8144" y="1203139"/>
            <a:ext cx="3253579" cy="461665"/>
          </a:xfrm>
          <a:prstGeom prst="rect">
            <a:avLst/>
          </a:prstGeom>
          <a:solidFill>
            <a:schemeClr val="accent5"/>
          </a:solidFill>
        </p:spPr>
        <p:txBody>
          <a:bodyPr wrap="none" lIns="0" rIns="0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ゼロエネルギーモード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0032" y="3392996"/>
            <a:ext cx="3748142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材料構成則に制限，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圧力振動，角部のロック</a:t>
            </a:r>
            <a:endParaRPr kumimoji="1" lang="ja-JP" altLang="en-US" sz="2400" dirty="0"/>
          </a:p>
        </p:txBody>
      </p:sp>
      <p:sp>
        <p:nvSpPr>
          <p:cNvPr id="6" name="右中かっこ 5"/>
          <p:cNvSpPr/>
          <p:nvPr/>
        </p:nvSpPr>
        <p:spPr>
          <a:xfrm>
            <a:off x="5828248" y="1855406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/>
          <p:cNvSpPr/>
          <p:nvPr/>
        </p:nvSpPr>
        <p:spPr>
          <a:xfrm>
            <a:off x="4531889" y="3453745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35888" y="4974267"/>
            <a:ext cx="3539752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FF"/>
                </a:solidFill>
              </a:rPr>
              <a:t>二次元微小変形で高性能</a:t>
            </a:r>
            <a:r>
              <a:rPr lang="en-US" altLang="ja-JP" sz="2400" dirty="0" smtClean="0">
                <a:solidFill>
                  <a:srgbClr val="FF00FF"/>
                </a:solidFill>
              </a:rPr>
              <a:t/>
            </a:r>
            <a:br>
              <a:rPr lang="en-US" altLang="ja-JP" sz="2400" dirty="0" smtClean="0">
                <a:solidFill>
                  <a:srgbClr val="FF00FF"/>
                </a:solidFill>
              </a:rPr>
            </a:br>
            <a:r>
              <a:rPr lang="ja-JP" altLang="en-US" sz="2400" dirty="0" smtClean="0">
                <a:solidFill>
                  <a:srgbClr val="FF00FF"/>
                </a:solidFill>
              </a:rPr>
              <a:t>との報告あり．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1520" y="872716"/>
            <a:ext cx="8640960" cy="1836204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</a:t>
            </a:r>
            <a:r>
              <a:rPr lang="ja-JP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面体要素</a:t>
            </a:r>
            <a:r>
              <a:rPr lang="ja-JP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を用いる</a:t>
            </a:r>
            <a: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Hat-enhanced</a:t>
            </a:r>
            <a:r>
              <a:rPr lang="ja-JP" altLang="en-US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32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-FEM)</a:t>
            </a:r>
            <a:r>
              <a:rPr lang="ja-JP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の大変形解析ソルバーを開発し，</a:t>
            </a:r>
            <a:r>
              <a:rPr lang="en-US" altLang="ja-JP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その精度検証を行う．</a:t>
            </a:r>
            <a:endParaRPr lang="en-US" altLang="ja-JP" sz="3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1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97255" y="4045711"/>
            <a:ext cx="433837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ja-JP" sz="2800" dirty="0" err="1" smtClean="0"/>
              <a:t>hES</a:t>
            </a:r>
            <a:r>
              <a:rPr lang="en-US" altLang="ja-JP" sz="2800" dirty="0" smtClean="0"/>
              <a:t>-FEM</a:t>
            </a:r>
            <a:r>
              <a:rPr lang="ja-JP" altLang="en-US" sz="2800" dirty="0" smtClean="0"/>
              <a:t>の定式化概要</a:t>
            </a:r>
            <a:endParaRPr lang="en-US" altLang="ja-JP" sz="2800" dirty="0" smtClean="0"/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ja-JP" sz="2800" dirty="0" err="1" smtClean="0"/>
              <a:t>hES</a:t>
            </a:r>
            <a:r>
              <a:rPr lang="en-US" altLang="ja-JP" sz="2800" dirty="0" smtClean="0"/>
              <a:t>-FEM</a:t>
            </a:r>
            <a:r>
              <a:rPr lang="ja-JP" altLang="en-US" sz="2800" dirty="0" smtClean="0"/>
              <a:t>の精度検証</a:t>
            </a:r>
            <a:endParaRPr lang="en-US" altLang="ja-JP" sz="2800" dirty="0" smtClean="0"/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ja-JP" altLang="en-US" sz="2800" dirty="0" smtClean="0"/>
              <a:t>まとめ</a:t>
            </a:r>
            <a:endParaRPr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61774" y="2901134"/>
            <a:ext cx="5206875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（注）予稿とは定式化が</a:t>
            </a:r>
            <a:r>
              <a:rPr lang="ja-JP" altLang="en-US" sz="2000" dirty="0"/>
              <a:t>少々</a:t>
            </a:r>
            <a:r>
              <a:rPr lang="ja-JP" altLang="en-US" sz="2000" dirty="0" smtClean="0"/>
              <a:t>異なっております．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本</a:t>
            </a:r>
            <a:r>
              <a:rPr lang="ja-JP" altLang="en-US" sz="2000" dirty="0">
                <a:latin typeface="Arial" pitchFamily="34" charset="0"/>
                <a:cs typeface="Arial" pitchFamily="34" charset="0"/>
              </a:rPr>
              <a:t>発表</a:t>
            </a:r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で</a:t>
            </a:r>
            <a:r>
              <a:rPr lang="ja-JP" altLang="en-US" sz="2000" dirty="0">
                <a:latin typeface="Arial" pitchFamily="34" charset="0"/>
                <a:cs typeface="Arial" pitchFamily="34" charset="0"/>
              </a:rPr>
              <a:t>は</a:t>
            </a:r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メッシュリゾーニングは行わず，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2000" dirty="0" smtClean="0">
                <a:latin typeface="Arial" pitchFamily="34" charset="0"/>
                <a:cs typeface="Arial" pitchFamily="34" charset="0"/>
              </a:rPr>
            </a:br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固定メッシュでの性能を評価します．</a:t>
            </a:r>
            <a:endParaRPr lang="en-US" altLang="ja-JP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err="1" smtClean="0"/>
              <a:t>hES</a:t>
            </a:r>
            <a:r>
              <a:rPr lang="en-US" altLang="ja-JP" sz="4000" dirty="0" smtClean="0"/>
              <a:t>-FEM</a:t>
            </a:r>
            <a:r>
              <a:rPr lang="ja-JP" altLang="en-US" sz="4000" dirty="0" smtClean="0"/>
              <a:t>の定式化概要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（簡単のため，主に２次元三角形で説明します．）</a:t>
            </a:r>
            <a:endParaRPr lang="en-US" altLang="ja-JP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082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Edge-based S-FEM (ES-FEM)</a:t>
            </a:r>
            <a:r>
              <a:rPr kumimoji="1" lang="ja-JP" altLang="en-US" dirty="0" smtClean="0"/>
              <a:t>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スタンダードな</a:t>
                </a:r>
                <a:r>
                  <a:rPr lang="en-US" altLang="ja-JP" sz="2400" dirty="0" smtClean="0"/>
                  <a:t>FEM</a:t>
                </a:r>
                <a:r>
                  <a:rPr lang="ja-JP" altLang="en-US" sz="2400" dirty="0" smtClean="0"/>
                  <a:t>と同様に要素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を各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に要素面積</a:t>
                </a:r>
                <a:r>
                  <a:rPr lang="en-US" altLang="ja-JP" sz="2400" dirty="0" smtClean="0"/>
                  <a:t>/3</a:t>
                </a:r>
                <a:r>
                  <a:rPr lang="ja-JP" altLang="en-US" sz="2400" dirty="0" smtClean="0"/>
                  <a:t>の重みで分配し，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b="0" i="1" smtClean="0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概して高精度</a:t>
                </a:r>
                <a:r>
                  <a:rPr lang="ja-JP" altLang="en-US" sz="2400" dirty="0" smtClean="0"/>
                  <a:t>だが，</a:t>
                </a:r>
                <a:r>
                  <a:rPr lang="ja-JP" altLang="en-US" sz="2400" b="1" u="sng" dirty="0" smtClean="0"/>
                  <a:t>体積ロッキングを起こす</a:t>
                </a:r>
                <a:r>
                  <a:rPr lang="ja-JP" altLang="en-US" sz="2400" dirty="0" smtClean="0"/>
                  <a:t>のが欠点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 r="-44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385699" y="4617132"/>
            <a:ext cx="167866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99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ハット</a:t>
            </a:r>
            <a:r>
              <a:rPr kumimoji="1" lang="ja-JP" altLang="en-US" dirty="0" smtClean="0"/>
              <a:t>節点を持つ三角形要素とは？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800" dirty="0" smtClean="0"/>
              </a:p>
              <a:p>
                <a:endParaRPr lang="en-US" altLang="ja-JP" sz="2800" dirty="0"/>
              </a:p>
              <a:p>
                <a:endParaRPr kumimoji="1" lang="en-US" altLang="ja-JP" sz="2800" dirty="0" smtClean="0"/>
              </a:p>
              <a:p>
                <a:pPr marL="0" indent="0">
                  <a:buNone/>
                </a:pPr>
                <a:endParaRPr kumimoji="1" lang="en-US" altLang="ja-JP" sz="4800" dirty="0" smtClean="0"/>
              </a:p>
              <a:p>
                <a:r>
                  <a:rPr lang="ja-JP" altLang="en-US" sz="2800" dirty="0" smtClean="0"/>
                  <a:t>通常の三角形要素の内部にハット節点を追加．</a:t>
                </a:r>
                <a:endParaRPr lang="en-US" altLang="ja-JP" sz="2800" dirty="0" smtClean="0"/>
              </a:p>
              <a:p>
                <a:r>
                  <a:rPr lang="ja-JP" altLang="en-US" sz="2800" dirty="0"/>
                  <a:t>ハット</a:t>
                </a:r>
                <a:r>
                  <a:rPr lang="ja-JP" altLang="en-US" sz="2800" dirty="0" smtClean="0"/>
                  <a:t>節点は，他の節点とは完全に独立した変位自由度を持つ．（この点が予稿集と異なります．）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⇒三角形の重心に位置するのは一般に初期状態だけ．</a:t>
                </a:r>
                <a:endParaRPr lang="en-US" altLang="ja-JP" sz="2800" dirty="0" smtClean="0"/>
              </a:p>
              <a:p>
                <a:r>
                  <a:rPr lang="ja-JP" altLang="en-US" sz="2800" dirty="0" smtClean="0"/>
                  <a:t>ハット節点の形状関数はハット関数</a:t>
                </a:r>
                <a:r>
                  <a:rPr lang="ja-JP" altLang="en-US" sz="2800" dirty="0"/>
                  <a:t>．</a:t>
                </a:r>
                <a:endParaRPr lang="en-US" altLang="ja-JP" sz="2800" dirty="0" smtClean="0"/>
              </a:p>
              <a:p>
                <a:r>
                  <a:rPr lang="ja-JP" altLang="en-US" sz="2800" dirty="0" smtClean="0"/>
                  <a:t>つまり，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124,</m:t>
                    </m:r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ja-JP" altLang="en-US" sz="2800" dirty="0" smtClean="0"/>
                  <a:t>の各サブ三角形毎に通常の定ひずみ要素と同様の形状関数となる．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257" r="-1763" b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45" y="627832"/>
            <a:ext cx="3505559" cy="226110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28223" y="2278613"/>
            <a:ext cx="231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ハット節点で</a:t>
            </a:r>
            <a:r>
              <a:rPr lang="ja-JP" altLang="en-US" dirty="0"/>
              <a:t>値が１</a:t>
            </a:r>
            <a:r>
              <a:rPr lang="ja-JP" altLang="en-US" dirty="0" smtClean="0"/>
              <a:t>，</a:t>
            </a:r>
            <a:endParaRPr lang="en-US" altLang="ja-JP" dirty="0" smtClean="0"/>
          </a:p>
          <a:p>
            <a:r>
              <a:rPr lang="ja-JP" altLang="en-US" dirty="0" smtClean="0"/>
              <a:t>辺上</a:t>
            </a:r>
            <a:r>
              <a:rPr lang="ja-JP" altLang="en-US" dirty="0"/>
              <a:t>や頂点</a:t>
            </a:r>
            <a:r>
              <a:rPr lang="ja-JP" altLang="en-US" dirty="0" smtClean="0"/>
              <a:t>で値</a:t>
            </a:r>
            <a:r>
              <a:rPr lang="ja-JP" altLang="en-US" dirty="0"/>
              <a:t>が０．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63394" y="705890"/>
            <a:ext cx="11961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ハット関数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3886"/>
            <a:ext cx="4267858" cy="237306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0824" y="705890"/>
            <a:ext cx="11079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要素形状</a:t>
            </a: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6552236" y="1232756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552236" y="2816932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8100392" y="58468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4644008" y="134078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0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43492</TotalTime>
  <Words>1252</Words>
  <Application>Microsoft Office PowerPoint</Application>
  <PresentationFormat>画面に合わせる (4:3)</PresentationFormat>
  <Paragraphs>332</Paragraphs>
  <Slides>35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Cambria Math</vt:lpstr>
      <vt:lpstr>Wingdings</vt:lpstr>
      <vt:lpstr>デザインの設定</vt:lpstr>
      <vt:lpstr>平滑化有限要素法による 四面体要素を用いたゴムの大変形解析</vt:lpstr>
      <vt:lpstr>研究背景</vt:lpstr>
      <vt:lpstr>実現したい解析</vt:lpstr>
      <vt:lpstr>メッシュリゾーニングの問題点</vt:lpstr>
      <vt:lpstr>種々のS-FEM</vt:lpstr>
      <vt:lpstr>研究目的</vt:lpstr>
      <vt:lpstr>PowerPoint プレゼンテーション</vt:lpstr>
      <vt:lpstr>Edge-based S-FEM (ES-FEM)のおさらい</vt:lpstr>
      <vt:lpstr>ハット節点を持つ三角形要素とは？</vt:lpstr>
      <vt:lpstr>Hat-enhanced ES-FEM (hES-FEM)</vt:lpstr>
      <vt:lpstr>３次元のhES-FEM</vt:lpstr>
      <vt:lpstr>PowerPoint プレゼンテーション</vt:lpstr>
      <vt:lpstr>超弾性片持ち梁の曲げ解析</vt:lpstr>
      <vt:lpstr>超弾性片持ち梁の曲げ解析</vt:lpstr>
      <vt:lpstr>超弾性片持ち梁の曲げ解析</vt:lpstr>
      <vt:lpstr>超弾性片持ち梁の曲げ解析</vt:lpstr>
      <vt:lpstr>超弾性ブロックの部分押込解析</vt:lpstr>
      <vt:lpstr>超弾性ブロックの部分押込解析</vt:lpstr>
      <vt:lpstr>超弾性ブロックの部分押込解析</vt:lpstr>
      <vt:lpstr>超弾性ブロックの部分押込解析</vt:lpstr>
      <vt:lpstr>超弾性ブロックの部分押込解析</vt:lpstr>
      <vt:lpstr>超弾性ブロックの部分押込解析</vt:lpstr>
      <vt:lpstr>超弾性1/8円柱の押込解析</vt:lpstr>
      <vt:lpstr>超弾性1/8円柱の押込解析</vt:lpstr>
      <vt:lpstr>超弾性1/8円柱の押込解析</vt:lpstr>
      <vt:lpstr>超弾性1/8円柱の押込解析</vt:lpstr>
      <vt:lpstr>PowerPoint プレゼンテーション</vt:lpstr>
      <vt:lpstr>まとめ</vt:lpstr>
      <vt:lpstr>PowerPoint プレゼンテーション</vt:lpstr>
      <vt:lpstr>微圧縮材料の大変形FEMにおける諸問題</vt:lpstr>
      <vt:lpstr>ロッキング回避のための従来法</vt:lpstr>
      <vt:lpstr>Edge-based S-FEM (ES-FEM)</vt:lpstr>
      <vt:lpstr>Node-based S-FEM (NS-FEM)</vt:lpstr>
      <vt:lpstr>独自改良版 Selective ES/NS-FEM</vt:lpstr>
      <vt:lpstr>四面体を用いた２通りのselective S-FEM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1802</cp:revision>
  <cp:lastPrinted>2012-03-06T10:21:50Z</cp:lastPrinted>
  <dcterms:created xsi:type="dcterms:W3CDTF">2007-11-22T18:02:40Z</dcterms:created>
  <dcterms:modified xsi:type="dcterms:W3CDTF">2014-11-21T20:16:51Z</dcterms:modified>
</cp:coreProperties>
</file>