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33"/>
  </p:notesMasterIdLst>
  <p:sldIdLst>
    <p:sldId id="504" r:id="rId2"/>
    <p:sldId id="476" r:id="rId3"/>
    <p:sldId id="497" r:id="rId4"/>
    <p:sldId id="472" r:id="rId5"/>
    <p:sldId id="473" r:id="rId6"/>
    <p:sldId id="474" r:id="rId7"/>
    <p:sldId id="470" r:id="rId8"/>
    <p:sldId id="477" r:id="rId9"/>
    <p:sldId id="475" r:id="rId10"/>
    <p:sldId id="478" r:id="rId11"/>
    <p:sldId id="479" r:id="rId12"/>
    <p:sldId id="480" r:id="rId13"/>
    <p:sldId id="502" r:id="rId14"/>
    <p:sldId id="501" r:id="rId15"/>
    <p:sldId id="503" r:id="rId16"/>
    <p:sldId id="482" r:id="rId17"/>
    <p:sldId id="483" r:id="rId18"/>
    <p:sldId id="485" r:id="rId19"/>
    <p:sldId id="487" r:id="rId20"/>
    <p:sldId id="489" r:id="rId21"/>
    <p:sldId id="492" r:id="rId22"/>
    <p:sldId id="496" r:id="rId23"/>
    <p:sldId id="495" r:id="rId24"/>
    <p:sldId id="484" r:id="rId25"/>
    <p:sldId id="488" r:id="rId26"/>
    <p:sldId id="493" r:id="rId27"/>
    <p:sldId id="486" r:id="rId28"/>
    <p:sldId id="494" r:id="rId29"/>
    <p:sldId id="499" r:id="rId30"/>
    <p:sldId id="498" r:id="rId31"/>
    <p:sldId id="500" r:id="rId32"/>
  </p:sldIdLst>
  <p:sldSz cx="9144000" cy="6858000" type="screen4x3"/>
  <p:notesSz cx="9971088" cy="6823075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EDEF"/>
    <a:srgbClr val="D8EEC0"/>
    <a:srgbClr val="C2E49C"/>
    <a:srgbClr val="EAF5F6"/>
    <a:srgbClr val="C6E6A2"/>
    <a:srgbClr val="FFEFAB"/>
    <a:srgbClr val="CEEAB0"/>
    <a:srgbClr val="FFE575"/>
    <a:srgbClr val="FFCC00"/>
    <a:srgbClr val="EEDC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12" autoAdjust="0"/>
    <p:restoredTop sz="82028" autoAdjust="0"/>
  </p:normalViewPr>
  <p:slideViewPr>
    <p:cSldViewPr>
      <p:cViewPr varScale="1">
        <p:scale>
          <a:sx n="74" d="100"/>
          <a:sy n="74" d="100"/>
        </p:scale>
        <p:origin x="32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66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6864</a:t>
            </a:r>
            <a:r>
              <a:rPr lang="ja-JP"/>
              <a:t>自由度</a:t>
            </a:r>
            <a:r>
              <a:rPr lang="en-US"/>
              <a:t> 10000</a:t>
            </a:r>
            <a:r>
              <a:rPr lang="ja-JP"/>
              <a:t>ステップの計算時間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列3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0回</c:v>
                </c:pt>
                <c:pt idx="1">
                  <c:v>1回</c:v>
                </c:pt>
                <c:pt idx="2">
                  <c:v>2回</c:v>
                </c:pt>
                <c:pt idx="3">
                  <c:v>3回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108</c:v>
                </c:pt>
                <c:pt idx="1">
                  <c:v>292</c:v>
                </c:pt>
                <c:pt idx="2">
                  <c:v>684</c:v>
                </c:pt>
                <c:pt idx="3">
                  <c:v>1402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9285360"/>
        <c:axId val="208095920"/>
      </c:barChart>
      <c:catAx>
        <c:axId val="2092853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ja-JP"/>
                  <a:t>平滑化回数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08095920"/>
        <c:crosses val="autoZero"/>
        <c:auto val="1"/>
        <c:lblAlgn val="ctr"/>
        <c:lblOffset val="100"/>
        <c:noMultiLvlLbl val="0"/>
      </c:catAx>
      <c:valAx>
        <c:axId val="208095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ja-JP"/>
                  <a:t>計算時間</a:t>
                </a:r>
                <a:r>
                  <a:rPr lang="en-US"/>
                  <a:t>(</a:t>
                </a:r>
                <a:r>
                  <a:rPr lang="ja-JP"/>
                  <a:t>秒</a:t>
                </a:r>
                <a:r>
                  <a:rPr lang="en-US"/>
                  <a:t>)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09285360"/>
        <c:crosses val="autoZero"/>
        <c:crossBetween val="between"/>
        <c:majorUnit val="200"/>
        <c:minorUnit val="5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48797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2015/10/15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79775" y="511175"/>
            <a:ext cx="3411538" cy="255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7815" y="3240934"/>
            <a:ext cx="7975460" cy="3070878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48797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24906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まとめです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ja-JP" altLang="en-US" dirty="0" smtClean="0"/>
              <a:t>今後は接触を考慮した問題への拡張を中心に、研究を進めていくつもりです。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723EF-3F3E-45AB-85F1-D4F449C01DCD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6668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19138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66084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28388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91967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00172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83084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10036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94978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50425"/>
            <a:ext cx="7772400" cy="1470025"/>
          </a:xfrm>
        </p:spPr>
        <p:txBody>
          <a:bodyPr/>
          <a:lstStyle>
            <a:lvl1pPr>
              <a:defRPr lang="ja-JP" altLang="en-US" dirty="0"/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6207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4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6513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 flipV="1">
            <a:off x="0" y="574675"/>
            <a:ext cx="9144000" cy="71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4040"/>
              </a:gs>
            </a:gsLst>
            <a:lin ang="13500000" scaled="1"/>
          </a:gra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0375"/>
            <a:chOff x="0" y="6397625"/>
            <a:chExt cx="9144000" cy="460375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3887291" y="6446838"/>
              <a:ext cx="1417055" cy="17171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ja-JP" altLang="en-US" sz="1200" dirty="0" smtClean="0">
                  <a:solidFill>
                    <a:schemeClr val="bg1"/>
                  </a:solidFill>
                </a:rPr>
                <a:t>計算力学講演会</a:t>
              </a:r>
              <a:r>
                <a:rPr kumimoji="0" lang="en-US" altLang="ja-JP" sz="1200" dirty="0" smtClean="0">
                  <a:solidFill>
                    <a:schemeClr val="bg1"/>
                  </a:solidFill>
                </a:rPr>
                <a:t>2015</a:t>
              </a:r>
              <a:endParaRPr kumimoji="0" lang="en-GB" altLang="ja-JP" sz="1200" dirty="0">
                <a:solidFill>
                  <a:schemeClr val="bg1"/>
                </a:solidFill>
              </a:endParaRPr>
            </a:p>
          </p:txBody>
        </p:sp>
        <p:pic>
          <p:nvPicPr>
            <p:cNvPr id="2057" name="Picture 15" descr="ロゴのみ"/>
            <p:cNvPicPr>
              <a:picLocks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4" b="20924"/>
            <a:stretch>
              <a:fillRect/>
            </a:stretch>
          </p:blipFill>
          <p:spPr bwMode="auto">
            <a:xfrm>
              <a:off x="7200900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7" descr="logo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31940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accent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n"/>
        <a:defRPr kumimoji="1"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l"/>
        <a:defRPr kumimoji="1" sz="2800">
          <a:solidFill>
            <a:schemeClr val="tx1"/>
          </a:solidFill>
          <a:latin typeface="Arial" charset="0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SzPct val="80000"/>
        <a:buFont typeface="Wingdings" pitchFamily="2" charset="2"/>
        <a:buChar char="u"/>
        <a:defRPr kumimoji="1" sz="2400">
          <a:solidFill>
            <a:schemeClr val="tx1"/>
          </a:solidFill>
          <a:latin typeface="Arial" charset="0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p"/>
        <a:defRPr kumimoji="1" sz="2000">
          <a:solidFill>
            <a:schemeClr val="tx1"/>
          </a:solidFill>
          <a:latin typeface="Arial" charset="0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»"/>
        <a:defRPr kumimoji="1" sz="2000">
          <a:solidFill>
            <a:schemeClr val="tx1"/>
          </a:solidFill>
          <a:latin typeface="Arial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5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503548" y="1750425"/>
            <a:ext cx="7954652" cy="1470025"/>
          </a:xfrm>
        </p:spPr>
        <p:txBody>
          <a:bodyPr>
            <a:normAutofit/>
          </a:bodyPr>
          <a:lstStyle/>
          <a:p>
            <a:r>
              <a:rPr lang="ja-JP" altLang="en-US" sz="3600" dirty="0"/>
              <a:t>四面体を用いた</a:t>
            </a:r>
            <a:r>
              <a:rPr lang="en-US" altLang="ja-JP" sz="3600" dirty="0"/>
              <a:t>F-barES-FEM-T4</a:t>
            </a:r>
            <a:r>
              <a:rPr lang="ja-JP" altLang="en-US" sz="3600" dirty="0"/>
              <a:t>による微圧縮性材料の動的陽解法</a:t>
            </a:r>
            <a:endParaRPr kumimoji="1" lang="ja-JP" altLang="en-US" sz="3600" dirty="0"/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 b="1" u="sng" dirty="0">
                <a:latin typeface="+mj-ea"/>
                <a:cs typeface="メイリオ" panose="020B0604030504040204" pitchFamily="50" charset="-128"/>
              </a:rPr>
              <a:t>飯田 稜也</a:t>
            </a:r>
            <a:r>
              <a:rPr lang="ja-JP" altLang="en-US" dirty="0">
                <a:latin typeface="+mj-ea"/>
                <a:cs typeface="メイリオ" panose="020B0604030504040204" pitchFamily="50" charset="-128"/>
              </a:rPr>
              <a:t>，</a:t>
            </a:r>
            <a:r>
              <a:rPr lang="zh-TW" altLang="en-US" dirty="0">
                <a:latin typeface="+mj-ea"/>
                <a:cs typeface="メイリオ" panose="020B0604030504040204" pitchFamily="50" charset="-128"/>
              </a:rPr>
              <a:t>大西 有希， 天谷 賢治</a:t>
            </a:r>
          </a:p>
          <a:p>
            <a:r>
              <a:rPr lang="zh-TW" altLang="en-US" dirty="0">
                <a:latin typeface="+mj-ea"/>
                <a:cs typeface="メイリオ" panose="020B0604030504040204" pitchFamily="50" charset="-128"/>
              </a:rPr>
              <a:t>東京工業大学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3464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63388"/>
            <a:ext cx="9144000" cy="620712"/>
          </a:xfrm>
        </p:spPr>
        <p:txBody>
          <a:bodyPr/>
          <a:lstStyle/>
          <a:p>
            <a:r>
              <a:rPr kumimoji="1" lang="ja-JP" altLang="en-US" dirty="0" smtClean="0">
                <a:latin typeface="+mn-ea"/>
                <a:ea typeface="+mn-ea"/>
              </a:rPr>
              <a:t>おさらい</a:t>
            </a:r>
            <a:r>
              <a:rPr kumimoji="1" lang="en-US" altLang="ja-JP" dirty="0" smtClean="0">
                <a:latin typeface="+mn-ea"/>
                <a:ea typeface="+mn-ea"/>
              </a:rPr>
              <a:t>(2)</a:t>
            </a:r>
            <a:r>
              <a:rPr kumimoji="1" lang="ja-JP" altLang="en-US" dirty="0" smtClean="0">
                <a:latin typeface="+mn-ea"/>
                <a:ea typeface="+mn-ea"/>
              </a:rPr>
              <a:t>　</a:t>
            </a:r>
            <a:r>
              <a:rPr kumimoji="1" lang="en-US" altLang="ja-JP" dirty="0" smtClean="0">
                <a:solidFill>
                  <a:schemeClr val="accent6"/>
                </a:solidFill>
                <a:latin typeface="+mn-ea"/>
                <a:ea typeface="+mn-ea"/>
              </a:rPr>
              <a:t>F-bar</a:t>
            </a:r>
            <a:r>
              <a:rPr kumimoji="1" lang="ja-JP" altLang="en-US" dirty="0" smtClean="0">
                <a:solidFill>
                  <a:schemeClr val="accent6"/>
                </a:solidFill>
                <a:latin typeface="+mn-ea"/>
                <a:ea typeface="+mn-ea"/>
              </a:rPr>
              <a:t>法</a:t>
            </a:r>
            <a:endParaRPr kumimoji="1" lang="ja-JP" altLang="en-US" dirty="0">
              <a:solidFill>
                <a:schemeClr val="accent6"/>
              </a:solidFill>
              <a:latin typeface="+mn-ea"/>
              <a:ea typeface="+mn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>
                <a:latin typeface="+mn-ea"/>
                <a:ea typeface="+mn-ea"/>
              </a:rPr>
              <a:t>P. </a:t>
            </a:r>
            <a:fld id="{F8FDF831-B0A3-4B44-A20D-7581D5587101}" type="slidenum">
              <a:rPr lang="ja-JP" altLang="en-US" smtClean="0">
                <a:latin typeface="+mn-ea"/>
                <a:ea typeface="+mn-ea"/>
              </a:rPr>
              <a:pPr/>
              <a:t>10</a:t>
            </a:fld>
            <a:endParaRPr lang="ja-JP" altLang="en-US" dirty="0">
              <a:latin typeface="+mn-ea"/>
              <a:ea typeface="+mn-ea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2196420" y="1197077"/>
            <a:ext cx="1462088" cy="1468889"/>
            <a:chOff x="1262062" y="1400173"/>
            <a:chExt cx="2047875" cy="2057401"/>
          </a:xfrm>
        </p:grpSpPr>
        <p:sp>
          <p:nvSpPr>
            <p:cNvPr id="6" name="正方形/長方形 5"/>
            <p:cNvSpPr/>
            <p:nvPr/>
          </p:nvSpPr>
          <p:spPr>
            <a:xfrm>
              <a:off x="1352550" y="1490662"/>
              <a:ext cx="1857375" cy="185737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7" name="円/楕円 6"/>
            <p:cNvSpPr/>
            <p:nvPr/>
          </p:nvSpPr>
          <p:spPr>
            <a:xfrm>
              <a:off x="1262062" y="1400174"/>
              <a:ext cx="180975" cy="1809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8" name="円/楕円 7"/>
            <p:cNvSpPr/>
            <p:nvPr/>
          </p:nvSpPr>
          <p:spPr>
            <a:xfrm>
              <a:off x="3119437" y="1400173"/>
              <a:ext cx="180975" cy="1809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9" name="円/楕円 8"/>
            <p:cNvSpPr/>
            <p:nvPr/>
          </p:nvSpPr>
          <p:spPr>
            <a:xfrm>
              <a:off x="1271587" y="3276599"/>
              <a:ext cx="180975" cy="1809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0" name="円/楕円 9"/>
            <p:cNvSpPr/>
            <p:nvPr/>
          </p:nvSpPr>
          <p:spPr>
            <a:xfrm>
              <a:off x="3128962" y="3276598"/>
              <a:ext cx="180975" cy="1809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1" name="乗算記号 10"/>
            <p:cNvSpPr/>
            <p:nvPr/>
          </p:nvSpPr>
          <p:spPr>
            <a:xfrm>
              <a:off x="1714500" y="1786323"/>
              <a:ext cx="390525" cy="390525"/>
            </a:xfrm>
            <a:prstGeom prst="mathMultiply">
              <a:avLst>
                <a:gd name="adj1" fmla="val 8886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2" name="乗算記号 11"/>
            <p:cNvSpPr/>
            <p:nvPr/>
          </p:nvSpPr>
          <p:spPr>
            <a:xfrm>
              <a:off x="2462212" y="1779564"/>
              <a:ext cx="390525" cy="390525"/>
            </a:xfrm>
            <a:prstGeom prst="mathMultiply">
              <a:avLst>
                <a:gd name="adj1" fmla="val 8886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3" name="乗算記号 12"/>
            <p:cNvSpPr/>
            <p:nvPr/>
          </p:nvSpPr>
          <p:spPr>
            <a:xfrm>
              <a:off x="1714500" y="2662623"/>
              <a:ext cx="390525" cy="390525"/>
            </a:xfrm>
            <a:prstGeom prst="mathMultiply">
              <a:avLst>
                <a:gd name="adj1" fmla="val 8886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4" name="乗算記号 13"/>
            <p:cNvSpPr/>
            <p:nvPr/>
          </p:nvSpPr>
          <p:spPr>
            <a:xfrm>
              <a:off x="2462212" y="2655864"/>
              <a:ext cx="390525" cy="390525"/>
            </a:xfrm>
            <a:prstGeom prst="mathMultiply">
              <a:avLst>
                <a:gd name="adj1" fmla="val 8886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</p:grpSp>
      <p:grpSp>
        <p:nvGrpSpPr>
          <p:cNvPr id="15" name="グループ化 14"/>
          <p:cNvGrpSpPr/>
          <p:nvPr/>
        </p:nvGrpSpPr>
        <p:grpSpPr>
          <a:xfrm>
            <a:off x="5698127" y="1237671"/>
            <a:ext cx="1462088" cy="1468889"/>
            <a:chOff x="5672137" y="1400172"/>
            <a:chExt cx="2047875" cy="2057401"/>
          </a:xfrm>
        </p:grpSpPr>
        <p:sp>
          <p:nvSpPr>
            <p:cNvPr id="16" name="正方形/長方形 15"/>
            <p:cNvSpPr/>
            <p:nvPr/>
          </p:nvSpPr>
          <p:spPr>
            <a:xfrm>
              <a:off x="5762625" y="1490661"/>
              <a:ext cx="1857375" cy="185737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7" name="円/楕円 16"/>
            <p:cNvSpPr/>
            <p:nvPr/>
          </p:nvSpPr>
          <p:spPr>
            <a:xfrm>
              <a:off x="5672137" y="1400173"/>
              <a:ext cx="180975" cy="1809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8" name="円/楕円 17"/>
            <p:cNvSpPr/>
            <p:nvPr/>
          </p:nvSpPr>
          <p:spPr>
            <a:xfrm>
              <a:off x="7529512" y="1400172"/>
              <a:ext cx="180975" cy="1809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9" name="円/楕円 18"/>
            <p:cNvSpPr/>
            <p:nvPr/>
          </p:nvSpPr>
          <p:spPr>
            <a:xfrm>
              <a:off x="5681662" y="3276598"/>
              <a:ext cx="180975" cy="1809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20" name="円/楕円 19"/>
            <p:cNvSpPr/>
            <p:nvPr/>
          </p:nvSpPr>
          <p:spPr>
            <a:xfrm>
              <a:off x="7539037" y="3276597"/>
              <a:ext cx="180975" cy="1809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21" name="乗算記号 20"/>
            <p:cNvSpPr/>
            <p:nvPr/>
          </p:nvSpPr>
          <p:spPr>
            <a:xfrm>
              <a:off x="6496049" y="2224085"/>
              <a:ext cx="390525" cy="390525"/>
            </a:xfrm>
            <a:prstGeom prst="mathMultiply">
              <a:avLst>
                <a:gd name="adj1" fmla="val 8886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</p:grpSp>
      <p:sp>
        <p:nvSpPr>
          <p:cNvPr id="22" name="テキスト ボックス 21"/>
          <p:cNvSpPr txBox="1"/>
          <p:nvPr/>
        </p:nvSpPr>
        <p:spPr>
          <a:xfrm>
            <a:off x="533995" y="2160533"/>
            <a:ext cx="891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>
                <a:latin typeface="+mn-ea"/>
                <a:ea typeface="+mn-ea"/>
                <a:cs typeface="メイリオ" panose="020B0604030504040204" pitchFamily="50" charset="-128"/>
              </a:rPr>
              <a:t>節点</a:t>
            </a:r>
            <a:endParaRPr kumimoji="1" lang="ja-JP" altLang="en-US" sz="2000" dirty="0">
              <a:latin typeface="+mn-ea"/>
              <a:ea typeface="+mn-ea"/>
              <a:cs typeface="メイリオ" panose="020B0604030504040204" pitchFamily="50" charset="-128"/>
            </a:endParaRPr>
          </a:p>
        </p:txBody>
      </p:sp>
      <p:cxnSp>
        <p:nvCxnSpPr>
          <p:cNvPr id="23" name="直線コネクタ 22"/>
          <p:cNvCxnSpPr>
            <a:stCxn id="22" idx="3"/>
            <a:endCxn id="9" idx="1"/>
          </p:cNvCxnSpPr>
          <p:nvPr/>
        </p:nvCxnSpPr>
        <p:spPr>
          <a:xfrm>
            <a:off x="1425077" y="2360588"/>
            <a:ext cx="797065" cy="195092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519465" y="1632035"/>
            <a:ext cx="808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>
                <a:latin typeface="+mn-ea"/>
                <a:ea typeface="+mn-ea"/>
                <a:cs typeface="メイリオ" panose="020B0604030504040204" pitchFamily="50" charset="-128"/>
              </a:rPr>
              <a:t>要素</a:t>
            </a:r>
            <a:endParaRPr kumimoji="1" lang="ja-JP" altLang="en-US" dirty="0">
              <a:latin typeface="+mn-ea"/>
              <a:ea typeface="+mn-ea"/>
              <a:cs typeface="メイリオ" panose="020B0604030504040204" pitchFamily="50" charset="-128"/>
            </a:endParaRPr>
          </a:p>
        </p:txBody>
      </p:sp>
      <p:cxnSp>
        <p:nvCxnSpPr>
          <p:cNvPr id="25" name="直線コネクタ 24"/>
          <p:cNvCxnSpPr/>
          <p:nvPr/>
        </p:nvCxnSpPr>
        <p:spPr>
          <a:xfrm>
            <a:off x="1328324" y="1826106"/>
            <a:ext cx="1330524" cy="7131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401202" y="1088740"/>
            <a:ext cx="1018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>
                <a:latin typeface="+mn-ea"/>
                <a:ea typeface="+mn-ea"/>
                <a:cs typeface="メイリオ" panose="020B0604030504040204" pitchFamily="50" charset="-128"/>
              </a:rPr>
              <a:t>積分点</a:t>
            </a:r>
            <a:endParaRPr kumimoji="1" lang="ja-JP" altLang="en-US" sz="2000" dirty="0">
              <a:latin typeface="+mn-ea"/>
              <a:ea typeface="+mn-ea"/>
              <a:cs typeface="メイリオ" panose="020B0604030504040204" pitchFamily="50" charset="-128"/>
            </a:endParaRPr>
          </a:p>
        </p:txBody>
      </p:sp>
      <p:cxnSp>
        <p:nvCxnSpPr>
          <p:cNvPr id="27" name="直線コネクタ 26"/>
          <p:cNvCxnSpPr>
            <a:stCxn id="26" idx="3"/>
          </p:cNvCxnSpPr>
          <p:nvPr/>
        </p:nvCxnSpPr>
        <p:spPr>
          <a:xfrm>
            <a:off x="1419633" y="1288795"/>
            <a:ext cx="1105563" cy="30905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/>
              <p:cNvSpPr txBox="1"/>
              <p:nvPr/>
            </p:nvSpPr>
            <p:spPr>
              <a:xfrm>
                <a:off x="112965" y="3766152"/>
                <a:ext cx="9175559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000" dirty="0" smtClean="0">
                    <a:latin typeface="+mn-ea"/>
                    <a:ea typeface="+mn-ea"/>
                    <a:cs typeface="メイリオ" panose="020B0604030504040204" pitchFamily="50" charset="-128"/>
                  </a:rPr>
                  <a:t> - </a:t>
                </a:r>
                <a:r>
                  <a:rPr lang="ja-JP" altLang="en-US" sz="2000" dirty="0" smtClean="0">
                    <a:latin typeface="+mn-ea"/>
                    <a:ea typeface="+mn-ea"/>
                    <a:cs typeface="メイリオ" panose="020B0604030504040204" pitchFamily="50" charset="-128"/>
                  </a:rPr>
                  <a:t>体積変化成分の積分評価を緩めた変形</a:t>
                </a:r>
                <a:r>
                  <a:rPr lang="ja-JP" altLang="en-US" sz="2000" dirty="0">
                    <a:latin typeface="+mn-ea"/>
                    <a:ea typeface="+mn-ea"/>
                    <a:cs typeface="メイリオ" panose="020B0604030504040204" pitchFamily="50" charset="-128"/>
                  </a:rPr>
                  <a:t>勾配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000" i="1">
                            <a:latin typeface="Cambria Math" panose="02040503050406030204" pitchFamily="18" charset="0"/>
                            <a:ea typeface="+mn-ea"/>
                          </a:rPr>
                        </m:ctrlPr>
                      </m:accPr>
                      <m:e>
                        <m:r>
                          <a:rPr lang="en-US" altLang="ja-JP" sz="2000" b="1" i="1">
                            <a:latin typeface="Cambria Math" panose="02040503050406030204" pitchFamily="18" charset="0"/>
                            <a:ea typeface="+mn-ea"/>
                          </a:rPr>
                          <m:t>𝑭</m:t>
                        </m:r>
                      </m:e>
                    </m:acc>
                  </m:oMath>
                </a14:m>
                <a:r>
                  <a:rPr lang="ja-JP" altLang="en-US" sz="2000" dirty="0" smtClean="0">
                    <a:latin typeface="+mn-ea"/>
                    <a:ea typeface="+mn-ea"/>
                    <a:cs typeface="メイリオ" panose="020B0604030504040204" pitchFamily="50" charset="-128"/>
                  </a:rPr>
                  <a:t>をつくり</a:t>
                </a:r>
                <a:r>
                  <a:rPr lang="ja-JP" altLang="en-US" sz="2000" dirty="0" smtClean="0">
                    <a:solidFill>
                      <a:srgbClr val="FF0000"/>
                    </a:solidFill>
                    <a:latin typeface="+mn-ea"/>
                    <a:ea typeface="+mn-ea"/>
                    <a:cs typeface="メイリオ" panose="020B0604030504040204" pitchFamily="50" charset="-128"/>
                  </a:rPr>
                  <a:t>体積ロッキングを回避</a:t>
                </a:r>
                <a:endParaRPr lang="en-US" altLang="ja-JP" sz="2000" dirty="0">
                  <a:solidFill>
                    <a:srgbClr val="FF0000"/>
                  </a:solidFill>
                  <a:latin typeface="+mn-ea"/>
                  <a:ea typeface="+mn-ea"/>
                  <a:cs typeface="メイリオ" panose="020B0604030504040204" pitchFamily="50" charset="-128"/>
                </a:endParaRPr>
              </a:p>
              <a:p>
                <a:endParaRPr lang="en-US" altLang="ja-JP" sz="2000" dirty="0" smtClean="0">
                  <a:solidFill>
                    <a:srgbClr val="FF0000"/>
                  </a:solidFill>
                  <a:latin typeface="+mn-ea"/>
                  <a:ea typeface="+mn-ea"/>
                  <a:cs typeface="メイリオ" panose="020B0604030504040204" pitchFamily="50" charset="-128"/>
                </a:endParaRPr>
              </a:p>
              <a:p>
                <a:endParaRPr lang="en-US" altLang="ja-JP" sz="2000" dirty="0" smtClean="0">
                  <a:solidFill>
                    <a:srgbClr val="FF0000"/>
                  </a:solidFill>
                  <a:latin typeface="+mn-ea"/>
                  <a:ea typeface="+mn-ea"/>
                  <a:cs typeface="メイリオ" panose="020B0604030504040204" pitchFamily="50" charset="-128"/>
                </a:endParaRPr>
              </a:p>
              <a:p>
                <a:r>
                  <a:rPr lang="en-US" altLang="ja-JP" sz="2000" dirty="0" smtClean="0">
                    <a:latin typeface="+mn-ea"/>
                    <a:ea typeface="+mn-ea"/>
                    <a:cs typeface="メイリオ" panose="020B0604030504040204" pitchFamily="50" charset="-128"/>
                  </a:rPr>
                  <a:t> - </a:t>
                </a:r>
                <a:r>
                  <a:rPr lang="ja-JP" altLang="en-US" sz="2000" dirty="0" smtClean="0">
                    <a:latin typeface="+mn-ea"/>
                    <a:ea typeface="+mn-ea"/>
                    <a:cs typeface="メイリオ" panose="020B0604030504040204" pitchFamily="50" charset="-128"/>
                  </a:rPr>
                  <a:t>四</a:t>
                </a:r>
                <a:r>
                  <a:rPr lang="ja-JP" altLang="en-US" sz="2000" dirty="0">
                    <a:latin typeface="+mn-ea"/>
                    <a:ea typeface="+mn-ea"/>
                    <a:cs typeface="メイリオ" panose="020B0604030504040204" pitchFamily="50" charset="-128"/>
                  </a:rPr>
                  <a:t>面体要素には適用</a:t>
                </a:r>
                <a:r>
                  <a:rPr lang="ja-JP" altLang="en-US" sz="2000" dirty="0" smtClean="0">
                    <a:latin typeface="+mn-ea"/>
                    <a:ea typeface="+mn-ea"/>
                    <a:cs typeface="メイリオ" panose="020B0604030504040204" pitchFamily="50" charset="-128"/>
                  </a:rPr>
                  <a:t>できない</a:t>
                </a:r>
                <a:endParaRPr lang="en-US" altLang="ja-JP" sz="2000" dirty="0">
                  <a:latin typeface="+mn-ea"/>
                  <a:ea typeface="+mn-ea"/>
                  <a:cs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28" name="テキスト ボックス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65" y="3766152"/>
                <a:ext cx="9175559" cy="1323439"/>
              </a:xfrm>
              <a:prstGeom prst="rect">
                <a:avLst/>
              </a:prstGeom>
              <a:blipFill rotWithShape="0">
                <a:blip r:embed="rId3"/>
                <a:stretch>
                  <a:fillRect t="-3687" b="-73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テキスト ボックス 28"/>
          <p:cNvSpPr txBox="1"/>
          <p:nvPr/>
        </p:nvSpPr>
        <p:spPr>
          <a:xfrm>
            <a:off x="1419633" y="2879648"/>
            <a:ext cx="2930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+mn-ea"/>
                <a:ea typeface="+mn-ea"/>
                <a:cs typeface="メイリオ" panose="020B0604030504040204" pitchFamily="50" charset="-128"/>
              </a:rPr>
              <a:t>従来</a:t>
            </a:r>
            <a:r>
              <a:rPr lang="ja-JP" altLang="en-US" dirty="0" smtClean="0">
                <a:latin typeface="+mn-ea"/>
                <a:ea typeface="+mn-ea"/>
                <a:cs typeface="メイリオ" panose="020B0604030504040204" pitchFamily="50" charset="-128"/>
              </a:rPr>
              <a:t>の</a:t>
            </a:r>
            <a:r>
              <a:rPr lang="ja-JP" altLang="en-US" dirty="0">
                <a:latin typeface="+mn-ea"/>
                <a:ea typeface="+mn-ea"/>
                <a:cs typeface="メイリオ" panose="020B0604030504040204" pitchFamily="50" charset="-128"/>
              </a:rPr>
              <a:t>四</a:t>
            </a:r>
            <a:r>
              <a:rPr lang="ja-JP" altLang="en-US" dirty="0" smtClean="0">
                <a:latin typeface="+mn-ea"/>
                <a:ea typeface="+mn-ea"/>
                <a:cs typeface="メイリオ" panose="020B0604030504040204" pitchFamily="50" charset="-128"/>
              </a:rPr>
              <a:t>角形</a:t>
            </a:r>
            <a:r>
              <a:rPr lang="en-US" altLang="ja-JP" dirty="0" smtClean="0">
                <a:latin typeface="+mn-ea"/>
                <a:ea typeface="+mn-ea"/>
                <a:cs typeface="メイリオ" panose="020B0604030504040204" pitchFamily="50" charset="-128"/>
              </a:rPr>
              <a:t>/</a:t>
            </a:r>
            <a:r>
              <a:rPr lang="ja-JP" altLang="en-US" dirty="0" smtClean="0">
                <a:latin typeface="+mn-ea"/>
                <a:ea typeface="+mn-ea"/>
                <a:cs typeface="メイリオ" panose="020B0604030504040204" pitchFamily="50" charset="-128"/>
              </a:rPr>
              <a:t>六面体要素</a:t>
            </a:r>
            <a:endParaRPr kumimoji="1" lang="ja-JP" altLang="en-US" dirty="0">
              <a:latin typeface="+mn-ea"/>
              <a:ea typeface="+mn-ea"/>
              <a:cs typeface="メイリオ" panose="020B0604030504040204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952166" y="2836778"/>
            <a:ext cx="122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+mn-ea"/>
                <a:ea typeface="+mn-ea"/>
                <a:cs typeface="メイリオ" panose="020B0604030504040204" pitchFamily="50" charset="-128"/>
              </a:rPr>
              <a:t>F-bar</a:t>
            </a:r>
            <a:r>
              <a:rPr lang="ja-JP" altLang="en-US" dirty="0" smtClean="0">
                <a:latin typeface="+mn-ea"/>
                <a:ea typeface="+mn-ea"/>
                <a:cs typeface="メイリオ" panose="020B0604030504040204" pitchFamily="50" charset="-128"/>
              </a:rPr>
              <a:t>法</a:t>
            </a:r>
            <a:endParaRPr kumimoji="1" lang="ja-JP" altLang="en-US" dirty="0">
              <a:latin typeface="+mn-ea"/>
              <a:ea typeface="+mn-ea"/>
              <a:cs typeface="メイリオ" panose="020B0604030504040204" pitchFamily="50" charset="-128"/>
            </a:endParaRPr>
          </a:p>
        </p:txBody>
      </p:sp>
      <p:sp>
        <p:nvSpPr>
          <p:cNvPr id="31" name="右矢印 30"/>
          <p:cNvSpPr/>
          <p:nvPr/>
        </p:nvSpPr>
        <p:spPr>
          <a:xfrm>
            <a:off x="4179095" y="1799025"/>
            <a:ext cx="1128364" cy="40011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  <a:cs typeface="メイリオ" panose="020B0604030504040204" pitchFamily="50" charset="-128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042729" y="1436760"/>
            <a:ext cx="1567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latin typeface="+mn-ea"/>
                <a:ea typeface="+mn-ea"/>
                <a:cs typeface="メイリオ" panose="020B0604030504040204" pitchFamily="50" charset="-128"/>
              </a:rPr>
              <a:t>評価を緩和</a:t>
            </a:r>
            <a:endParaRPr kumimoji="1" lang="ja-JP" altLang="en-US" dirty="0">
              <a:latin typeface="+mn-ea"/>
              <a:ea typeface="+mn-ea"/>
              <a:cs typeface="メイリオ" panose="020B0604030504040204" pitchFamily="50" charset="-128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910417" y="5607226"/>
            <a:ext cx="820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latin typeface="+mn-ea"/>
                <a:ea typeface="+mn-ea"/>
                <a:cs typeface="メイリオ" panose="020B0604030504040204" pitchFamily="50" charset="-128"/>
              </a:rPr>
              <a:t>この「体積変化の評価を緩める」アイデアを利用</a:t>
            </a:r>
            <a:r>
              <a:rPr lang="en-US" altLang="ja-JP" sz="2800" dirty="0" smtClean="0">
                <a:latin typeface="+mn-ea"/>
                <a:ea typeface="+mn-ea"/>
                <a:cs typeface="メイリオ" panose="020B0604030504040204" pitchFamily="50" charset="-128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1218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直線コネクタ 58"/>
          <p:cNvCxnSpPr/>
          <p:nvPr/>
        </p:nvCxnSpPr>
        <p:spPr>
          <a:xfrm flipH="1" flipV="1">
            <a:off x="5688124" y="1758820"/>
            <a:ext cx="1044116" cy="1025476"/>
          </a:xfrm>
          <a:prstGeom prst="line">
            <a:avLst/>
          </a:prstGeom>
          <a:ln w="190500" cap="sq">
            <a:solidFill>
              <a:srgbClr val="FFEFAB"/>
            </a:solidFill>
            <a:bevel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 flipH="1">
            <a:off x="1871700" y="2052382"/>
            <a:ext cx="2160240" cy="725525"/>
          </a:xfrm>
          <a:prstGeom prst="line">
            <a:avLst/>
          </a:prstGeom>
          <a:ln w="190500" cap="sq">
            <a:solidFill>
              <a:srgbClr val="EAF5F6"/>
            </a:solidFill>
            <a:bevel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正方形/長方形 7"/>
          <p:cNvSpPr/>
          <p:nvPr/>
        </p:nvSpPr>
        <p:spPr>
          <a:xfrm>
            <a:off x="5148064" y="1448780"/>
            <a:ext cx="1044116" cy="694966"/>
          </a:xfrm>
          <a:prstGeom prst="rect">
            <a:avLst/>
          </a:prstGeom>
          <a:solidFill>
            <a:srgbClr val="FFE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35896" y="1448780"/>
            <a:ext cx="1044116" cy="694966"/>
          </a:xfrm>
          <a:prstGeom prst="rect">
            <a:avLst/>
          </a:prstGeom>
          <a:solidFill>
            <a:srgbClr val="EA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accent6"/>
                </a:solidFill>
              </a:rPr>
              <a:t>F-</a:t>
            </a:r>
            <a:r>
              <a:rPr kumimoji="1" lang="en-US" altLang="ja-JP" dirty="0" err="1" smtClean="0">
                <a:solidFill>
                  <a:schemeClr val="accent6"/>
                </a:solidFill>
              </a:rPr>
              <a:t>barES</a:t>
            </a:r>
            <a:r>
              <a:rPr kumimoji="1" lang="en-US" altLang="ja-JP" dirty="0" smtClean="0">
                <a:solidFill>
                  <a:schemeClr val="accent6"/>
                </a:solidFill>
              </a:rPr>
              <a:t>-FEM</a:t>
            </a:r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0" y="770149"/>
            <a:ext cx="8418355" cy="678631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 smtClean="0"/>
              <a:t>以下のように要素の</a:t>
            </a:r>
            <a:r>
              <a:rPr lang="en-US" altLang="ja-JP" dirty="0" smtClean="0">
                <a:solidFill>
                  <a:srgbClr val="FF0000"/>
                </a:solidFill>
              </a:rPr>
              <a:t>F-bar</a:t>
            </a:r>
            <a:r>
              <a:rPr kumimoji="1" lang="ja-JP" altLang="en-US" dirty="0" smtClean="0"/>
              <a:t>を計算する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2555776" y="1412776"/>
                <a:ext cx="3672407" cy="6939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</m:acc>
                      <m:r>
                        <a:rPr lang="en-US" altLang="ja-JP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sz="4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altLang="ja-JP" sz="4400" b="0" i="1" smtClean="0">
                              <a:latin typeface="Cambria Math" panose="02040503050406030204" pitchFamily="18" charset="0"/>
                            </a:rPr>
                            <m:t>𝑖𝑠𝑜</m:t>
                          </m:r>
                        </m:sub>
                      </m:sSub>
                      <m:r>
                        <a:rPr lang="en-US" altLang="ja-JP" sz="4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ja-JP" sz="4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ja-JP" sz="4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altLang="ja-JP" sz="4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4400" b="1" i="1" smtClean="0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b>
                          <m:r>
                            <a:rPr lang="en-US" altLang="ja-JP" sz="4400" b="0" i="1" smtClean="0">
                              <a:latin typeface="Cambria Math" panose="02040503050406030204" pitchFamily="18" charset="0"/>
                            </a:rPr>
                            <m:t>𝑣𝑜𝑙</m:t>
                          </m:r>
                        </m:sub>
                      </m:sSub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1412776"/>
                <a:ext cx="3672407" cy="69397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角丸四角形 20"/>
          <p:cNvSpPr/>
          <p:nvPr/>
        </p:nvSpPr>
        <p:spPr>
          <a:xfrm>
            <a:off x="77461" y="2348881"/>
            <a:ext cx="3774459" cy="3888431"/>
          </a:xfrm>
          <a:prstGeom prst="roundRect">
            <a:avLst>
              <a:gd name="adj" fmla="val 2910"/>
            </a:avLst>
          </a:prstGeom>
          <a:solidFill>
            <a:srgbClr val="EA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角丸四角形 22"/>
          <p:cNvSpPr/>
          <p:nvPr/>
        </p:nvSpPr>
        <p:spPr>
          <a:xfrm>
            <a:off x="1079612" y="2888940"/>
            <a:ext cx="1538191" cy="1683545"/>
          </a:xfrm>
          <a:prstGeom prst="roundRect">
            <a:avLst>
              <a:gd name="adj" fmla="val 55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角丸四角形 63"/>
          <p:cNvSpPr/>
          <p:nvPr/>
        </p:nvSpPr>
        <p:spPr>
          <a:xfrm>
            <a:off x="3964717" y="2348881"/>
            <a:ext cx="5071779" cy="3924434"/>
          </a:xfrm>
          <a:prstGeom prst="roundRect">
            <a:avLst>
              <a:gd name="adj" fmla="val 3798"/>
            </a:avLst>
          </a:prstGeom>
          <a:solidFill>
            <a:srgbClr val="FFE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" name="角丸四角形 83"/>
          <p:cNvSpPr/>
          <p:nvPr/>
        </p:nvSpPr>
        <p:spPr>
          <a:xfrm>
            <a:off x="4417122" y="2914168"/>
            <a:ext cx="4258118" cy="1671025"/>
          </a:xfrm>
          <a:prstGeom prst="roundRect">
            <a:avLst>
              <a:gd name="adj" fmla="val 55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3" name="グループ化 102"/>
          <p:cNvGrpSpPr/>
          <p:nvPr/>
        </p:nvGrpSpPr>
        <p:grpSpPr>
          <a:xfrm>
            <a:off x="4572000" y="2986177"/>
            <a:ext cx="1331371" cy="1117056"/>
            <a:chOff x="5136741" y="3494762"/>
            <a:chExt cx="2499155" cy="2096858"/>
          </a:xfrm>
        </p:grpSpPr>
        <p:sp>
          <p:nvSpPr>
            <p:cNvPr id="104" name="二等辺三角形 103"/>
            <p:cNvSpPr/>
            <p:nvPr/>
          </p:nvSpPr>
          <p:spPr>
            <a:xfrm rot="17663715" flipH="1">
              <a:off x="5872283" y="4647816"/>
              <a:ext cx="563877" cy="238062"/>
            </a:xfrm>
            <a:prstGeom prst="triangle">
              <a:avLst>
                <a:gd name="adj" fmla="val 89456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5" name="二等辺三角形 104"/>
            <p:cNvSpPr/>
            <p:nvPr/>
          </p:nvSpPr>
          <p:spPr>
            <a:xfrm rot="9601713" flipH="1">
              <a:off x="5682934" y="4682452"/>
              <a:ext cx="759311" cy="214969"/>
            </a:xfrm>
            <a:prstGeom prst="triangle">
              <a:avLst>
                <a:gd name="adj" fmla="val 32791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6" name="二等辺三角形 105"/>
            <p:cNvSpPr/>
            <p:nvPr/>
          </p:nvSpPr>
          <p:spPr>
            <a:xfrm rot="20401713" flipH="1">
              <a:off x="5594640" y="4411400"/>
              <a:ext cx="759311" cy="279320"/>
            </a:xfrm>
            <a:prstGeom prst="triangle">
              <a:avLst>
                <a:gd name="adj" fmla="val 82198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7" name="二等辺三角形 106"/>
            <p:cNvSpPr/>
            <p:nvPr/>
          </p:nvSpPr>
          <p:spPr>
            <a:xfrm rot="6819059" flipH="1">
              <a:off x="6117062" y="4715520"/>
              <a:ext cx="623674" cy="297732"/>
            </a:xfrm>
            <a:prstGeom prst="triangle">
              <a:avLst>
                <a:gd name="adj" fmla="val 10604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8" name="二等辺三角形 107"/>
            <p:cNvSpPr/>
            <p:nvPr/>
          </p:nvSpPr>
          <p:spPr>
            <a:xfrm rot="13520069" flipH="1">
              <a:off x="6186687" y="4677440"/>
              <a:ext cx="475703" cy="354522"/>
            </a:xfrm>
            <a:prstGeom prst="triangle">
              <a:avLst>
                <a:gd name="adj" fmla="val 100000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9" name="二等辺三角形 108"/>
            <p:cNvSpPr/>
            <p:nvPr/>
          </p:nvSpPr>
          <p:spPr>
            <a:xfrm rot="2720069" flipH="1">
              <a:off x="6430440" y="4441067"/>
              <a:ext cx="475703" cy="322266"/>
            </a:xfrm>
            <a:prstGeom prst="triangle">
              <a:avLst>
                <a:gd name="adj" fmla="val 1642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0" name="二等辺三角形 109"/>
            <p:cNvSpPr/>
            <p:nvPr/>
          </p:nvSpPr>
          <p:spPr>
            <a:xfrm rot="9613620" flipH="1">
              <a:off x="6433634" y="4444318"/>
              <a:ext cx="637046" cy="271280"/>
            </a:xfrm>
            <a:prstGeom prst="triangle">
              <a:avLst>
                <a:gd name="adj" fmla="val 75016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1" name="二等辺三角形 110"/>
            <p:cNvSpPr/>
            <p:nvPr/>
          </p:nvSpPr>
          <p:spPr>
            <a:xfrm rot="20344918" flipH="1">
              <a:off x="6341891" y="4237837"/>
              <a:ext cx="637046" cy="201604"/>
            </a:xfrm>
            <a:prstGeom prst="triangle">
              <a:avLst>
                <a:gd name="adj" fmla="val 1406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2" name="二等辺三角形 111"/>
            <p:cNvSpPr/>
            <p:nvPr/>
          </p:nvSpPr>
          <p:spPr>
            <a:xfrm rot="6852943" flipH="1">
              <a:off x="6362848" y="4192118"/>
              <a:ext cx="590555" cy="308431"/>
            </a:xfrm>
            <a:prstGeom prst="triangle">
              <a:avLst>
                <a:gd name="adj" fmla="val 100000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3" name="二等辺三角形 112"/>
            <p:cNvSpPr/>
            <p:nvPr/>
          </p:nvSpPr>
          <p:spPr>
            <a:xfrm rot="17652943" flipH="1">
              <a:off x="6049430" y="4050335"/>
              <a:ext cx="597081" cy="316226"/>
            </a:xfrm>
            <a:prstGeom prst="triangle">
              <a:avLst>
                <a:gd name="adj" fmla="val 0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4" name="二等辺三角形 113"/>
            <p:cNvSpPr/>
            <p:nvPr/>
          </p:nvSpPr>
          <p:spPr>
            <a:xfrm rot="13532799">
              <a:off x="5771670" y="4319401"/>
              <a:ext cx="535076" cy="447581"/>
            </a:xfrm>
            <a:prstGeom prst="triangle">
              <a:avLst>
                <a:gd name="adj" fmla="val 100000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5" name="二等辺三角形 114"/>
            <p:cNvSpPr/>
            <p:nvPr/>
          </p:nvSpPr>
          <p:spPr>
            <a:xfrm rot="2732799">
              <a:off x="6093515" y="3994746"/>
              <a:ext cx="515478" cy="447581"/>
            </a:xfrm>
            <a:prstGeom prst="triangle">
              <a:avLst>
                <a:gd name="adj" fmla="val 0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16" name="グループ化 115"/>
            <p:cNvGrpSpPr/>
            <p:nvPr/>
          </p:nvGrpSpPr>
          <p:grpSpPr>
            <a:xfrm>
              <a:off x="5136741" y="3494762"/>
              <a:ext cx="2499155" cy="2096858"/>
              <a:chOff x="5124552" y="3490538"/>
              <a:chExt cx="2499155" cy="2096858"/>
            </a:xfrm>
          </p:grpSpPr>
          <p:grpSp>
            <p:nvGrpSpPr>
              <p:cNvPr id="129" name="グループ化 128"/>
              <p:cNvGrpSpPr/>
              <p:nvPr/>
            </p:nvGrpSpPr>
            <p:grpSpPr>
              <a:xfrm>
                <a:off x="5124552" y="3577882"/>
                <a:ext cx="2499155" cy="1951912"/>
                <a:chOff x="5124552" y="3577882"/>
                <a:chExt cx="2499155" cy="1951912"/>
              </a:xfrm>
            </p:grpSpPr>
            <p:grpSp>
              <p:nvGrpSpPr>
                <p:cNvPr id="137" name="グループ化 136"/>
                <p:cNvGrpSpPr/>
                <p:nvPr/>
              </p:nvGrpSpPr>
              <p:grpSpPr>
                <a:xfrm>
                  <a:off x="5848102" y="3577882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142" name="二等辺三角形 141"/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43" name="二等辺三角形 142"/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44" name="二等辺三角形 143"/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  <p:grpSp>
              <p:nvGrpSpPr>
                <p:cNvPr id="138" name="グループ化 137"/>
                <p:cNvGrpSpPr/>
                <p:nvPr/>
              </p:nvGrpSpPr>
              <p:grpSpPr>
                <a:xfrm rot="10800000">
                  <a:off x="5124552" y="3972939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139" name="二等辺三角形 138"/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40" name="二等辺三角形 139"/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41" name="二等辺三角形 140"/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</p:grpSp>
          <p:sp>
            <p:nvSpPr>
              <p:cNvPr id="130" name="円/楕円 129"/>
              <p:cNvSpPr/>
              <p:nvPr/>
            </p:nvSpPr>
            <p:spPr>
              <a:xfrm>
                <a:off x="5693330" y="3857570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1" name="円/楕円 130"/>
              <p:cNvSpPr/>
              <p:nvPr/>
            </p:nvSpPr>
            <p:spPr>
              <a:xfrm>
                <a:off x="6761020" y="349053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2" name="円/楕円 131"/>
              <p:cNvSpPr/>
              <p:nvPr/>
            </p:nvSpPr>
            <p:spPr>
              <a:xfrm>
                <a:off x="6322023" y="449439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3" name="円/楕円 132"/>
              <p:cNvSpPr/>
              <p:nvPr/>
            </p:nvSpPr>
            <p:spPr>
              <a:xfrm>
                <a:off x="5242347" y="4890219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4" name="円/楕円 133"/>
              <p:cNvSpPr/>
              <p:nvPr/>
            </p:nvSpPr>
            <p:spPr>
              <a:xfrm>
                <a:off x="5870542" y="548732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5" name="円/楕円 134"/>
              <p:cNvSpPr/>
              <p:nvPr/>
            </p:nvSpPr>
            <p:spPr>
              <a:xfrm>
                <a:off x="6937087" y="5128553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6" name="円/楕円 135"/>
              <p:cNvSpPr/>
              <p:nvPr/>
            </p:nvSpPr>
            <p:spPr>
              <a:xfrm>
                <a:off x="7389714" y="411119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cxnSp>
          <p:nvCxnSpPr>
            <p:cNvPr id="117" name="直線コネクタ 116"/>
            <p:cNvCxnSpPr>
              <a:stCxn id="115" idx="0"/>
              <a:endCxn id="115" idx="2"/>
            </p:cNvCxnSpPr>
            <p:nvPr/>
          </p:nvCxnSpPr>
          <p:spPr>
            <a:xfrm flipH="1">
              <a:off x="6011006" y="3877830"/>
              <a:ext cx="319492" cy="31345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線コネクタ 117"/>
            <p:cNvCxnSpPr>
              <a:stCxn id="115" idx="0"/>
              <a:endCxn id="113" idx="2"/>
            </p:cNvCxnSpPr>
            <p:nvPr/>
          </p:nvCxnSpPr>
          <p:spPr>
            <a:xfrm>
              <a:off x="6330498" y="3877830"/>
              <a:ext cx="284126" cy="123201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線コネクタ 118"/>
            <p:cNvCxnSpPr>
              <a:stCxn id="112" idx="3"/>
              <a:endCxn id="111" idx="0"/>
            </p:cNvCxnSpPr>
            <p:nvPr/>
          </p:nvCxnSpPr>
          <p:spPr>
            <a:xfrm>
              <a:off x="6638595" y="4013783"/>
              <a:ext cx="274993" cy="120173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線コネクタ 119"/>
            <p:cNvCxnSpPr>
              <a:stCxn id="111" idx="0"/>
              <a:endCxn id="111" idx="2"/>
            </p:cNvCxnSpPr>
            <p:nvPr/>
          </p:nvCxnSpPr>
          <p:spPr>
            <a:xfrm>
              <a:off x="6913588" y="4133956"/>
              <a:ext cx="80345" cy="18511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線コネクタ 120"/>
            <p:cNvCxnSpPr>
              <a:stCxn id="110" idx="4"/>
              <a:endCxn id="109" idx="0"/>
            </p:cNvCxnSpPr>
            <p:nvPr/>
          </p:nvCxnSpPr>
          <p:spPr>
            <a:xfrm flipH="1">
              <a:off x="6944604" y="4344561"/>
              <a:ext cx="61410" cy="30797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線コネクタ 121"/>
            <p:cNvCxnSpPr>
              <a:stCxn id="109" idx="0"/>
              <a:endCxn id="109" idx="2"/>
            </p:cNvCxnSpPr>
            <p:nvPr/>
          </p:nvCxnSpPr>
          <p:spPr>
            <a:xfrm flipH="1">
              <a:off x="6720892" y="4652539"/>
              <a:ext cx="223712" cy="23209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線コネクタ 122"/>
            <p:cNvCxnSpPr>
              <a:stCxn id="108" idx="3"/>
              <a:endCxn id="107" idx="0"/>
            </p:cNvCxnSpPr>
            <p:nvPr/>
          </p:nvCxnSpPr>
          <p:spPr>
            <a:xfrm flipH="1">
              <a:off x="6466694" y="4899258"/>
              <a:ext cx="251118" cy="249913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線コネクタ 123"/>
            <p:cNvCxnSpPr>
              <a:stCxn id="107" idx="0"/>
              <a:endCxn id="107" idx="2"/>
            </p:cNvCxnSpPr>
            <p:nvPr/>
          </p:nvCxnSpPr>
          <p:spPr>
            <a:xfrm flipH="1" flipV="1">
              <a:off x="6167439" y="5090311"/>
              <a:ext cx="299255" cy="5886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線コネクタ 124"/>
            <p:cNvCxnSpPr>
              <a:stCxn id="104" idx="4"/>
              <a:endCxn id="104" idx="0"/>
            </p:cNvCxnSpPr>
            <p:nvPr/>
          </p:nvCxnSpPr>
          <p:spPr>
            <a:xfrm flipH="1" flipV="1">
              <a:off x="5953926" y="4920303"/>
              <a:ext cx="192251" cy="15247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線コネクタ 125"/>
            <p:cNvCxnSpPr>
              <a:stCxn id="105" idx="0"/>
            </p:cNvCxnSpPr>
            <p:nvPr/>
          </p:nvCxnSpPr>
          <p:spPr>
            <a:xfrm flipH="1" flipV="1">
              <a:off x="5692097" y="4823904"/>
              <a:ext cx="284393" cy="11168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線コネクタ 126"/>
            <p:cNvCxnSpPr>
              <a:stCxn id="106" idx="4"/>
              <a:endCxn id="114" idx="0"/>
            </p:cNvCxnSpPr>
            <p:nvPr/>
          </p:nvCxnSpPr>
          <p:spPr>
            <a:xfrm flipV="1">
              <a:off x="5665173" y="4508944"/>
              <a:ext cx="26924" cy="303049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線コネクタ 127"/>
            <p:cNvCxnSpPr>
              <a:stCxn id="106" idx="0"/>
              <a:endCxn id="114" idx="3"/>
            </p:cNvCxnSpPr>
            <p:nvPr/>
          </p:nvCxnSpPr>
          <p:spPr>
            <a:xfrm flipV="1">
              <a:off x="5696814" y="4195490"/>
              <a:ext cx="314776" cy="30781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" name="グループ化 144"/>
          <p:cNvGrpSpPr/>
          <p:nvPr/>
        </p:nvGrpSpPr>
        <p:grpSpPr>
          <a:xfrm>
            <a:off x="7096212" y="3022181"/>
            <a:ext cx="1303160" cy="1093386"/>
            <a:chOff x="529796" y="2656356"/>
            <a:chExt cx="3329508" cy="2793546"/>
          </a:xfrm>
        </p:grpSpPr>
        <p:sp>
          <p:nvSpPr>
            <p:cNvPr id="146" name="二等辺三角形 145"/>
            <p:cNvSpPr/>
            <p:nvPr/>
          </p:nvSpPr>
          <p:spPr>
            <a:xfrm rot="9609393">
              <a:off x="1490263" y="2948138"/>
              <a:ext cx="1529415" cy="1069108"/>
            </a:xfrm>
            <a:prstGeom prst="triangle">
              <a:avLst>
                <a:gd name="adj" fmla="val 67308"/>
              </a:avLst>
            </a:prstGeom>
            <a:solidFill>
              <a:srgbClr val="FF99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47" name="グループ化 146"/>
            <p:cNvGrpSpPr/>
            <p:nvPr/>
          </p:nvGrpSpPr>
          <p:grpSpPr>
            <a:xfrm>
              <a:off x="1493748" y="2772720"/>
              <a:ext cx="2365556" cy="2074126"/>
              <a:chOff x="1106569" y="3201088"/>
              <a:chExt cx="2365556" cy="2074126"/>
            </a:xfrm>
          </p:grpSpPr>
          <p:sp>
            <p:nvSpPr>
              <p:cNvPr id="159" name="二等辺三角形 158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60" name="二等辺三角形 159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61" name="二等辺三角形 160"/>
              <p:cNvSpPr/>
              <p:nvPr/>
            </p:nvSpPr>
            <p:spPr>
              <a:xfrm rot="9609393">
                <a:off x="1942709" y="4206105"/>
                <a:ext cx="1529416" cy="1069109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48" name="グループ化 147"/>
            <p:cNvGrpSpPr/>
            <p:nvPr/>
          </p:nvGrpSpPr>
          <p:grpSpPr>
            <a:xfrm rot="10800000">
              <a:off x="529796" y="3299036"/>
              <a:ext cx="2365555" cy="2074125"/>
              <a:chOff x="1106569" y="3201088"/>
              <a:chExt cx="2365555" cy="2074125"/>
            </a:xfrm>
          </p:grpSpPr>
          <p:sp>
            <p:nvSpPr>
              <p:cNvPr id="156" name="二等辺三角形 155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57" name="二等辺三角形 156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58" name="二等辺三角形 157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49" name="円/楕円 148"/>
            <p:cNvSpPr/>
            <p:nvPr/>
          </p:nvSpPr>
          <p:spPr>
            <a:xfrm>
              <a:off x="1287552" y="314533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0" name="円/楕円 149"/>
            <p:cNvSpPr/>
            <p:nvPr/>
          </p:nvSpPr>
          <p:spPr>
            <a:xfrm>
              <a:off x="2709986" y="26563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1" name="円/楕円 150"/>
            <p:cNvSpPr/>
            <p:nvPr/>
          </p:nvSpPr>
          <p:spPr>
            <a:xfrm>
              <a:off x="2125130" y="399374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2" name="円/楕円 151"/>
            <p:cNvSpPr/>
            <p:nvPr/>
          </p:nvSpPr>
          <p:spPr>
            <a:xfrm>
              <a:off x="703929" y="4503884"/>
              <a:ext cx="133326" cy="13332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3" name="円/楕円 152"/>
            <p:cNvSpPr/>
            <p:nvPr/>
          </p:nvSpPr>
          <p:spPr>
            <a:xfrm>
              <a:off x="1523644" y="531657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4" name="円/楕円 153"/>
            <p:cNvSpPr/>
            <p:nvPr/>
          </p:nvSpPr>
          <p:spPr>
            <a:xfrm>
              <a:off x="2944551" y="48386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5" name="円/楕円 154"/>
            <p:cNvSpPr/>
            <p:nvPr/>
          </p:nvSpPr>
          <p:spPr>
            <a:xfrm>
              <a:off x="3547566" y="3483233"/>
              <a:ext cx="133324" cy="13332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162" name="右矢印 161"/>
          <p:cNvSpPr/>
          <p:nvPr/>
        </p:nvSpPr>
        <p:spPr>
          <a:xfrm>
            <a:off x="6021843" y="3125688"/>
            <a:ext cx="932661" cy="339316"/>
          </a:xfrm>
          <a:prstGeom prst="rightArrow">
            <a:avLst>
              <a:gd name="adj1" fmla="val 50000"/>
              <a:gd name="adj2" fmla="val 9772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3" name="右矢印 162"/>
          <p:cNvSpPr/>
          <p:nvPr/>
        </p:nvSpPr>
        <p:spPr>
          <a:xfrm rot="10800000">
            <a:off x="5973954" y="3717032"/>
            <a:ext cx="932661" cy="339316"/>
          </a:xfrm>
          <a:prstGeom prst="rightArrow">
            <a:avLst>
              <a:gd name="adj1" fmla="val 50000"/>
              <a:gd name="adj2" fmla="val 9772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5" name="グループ化 184"/>
          <p:cNvGrpSpPr/>
          <p:nvPr/>
        </p:nvGrpSpPr>
        <p:grpSpPr>
          <a:xfrm>
            <a:off x="1205657" y="3086430"/>
            <a:ext cx="1303160" cy="1093386"/>
            <a:chOff x="529796" y="2656356"/>
            <a:chExt cx="3329508" cy="2793546"/>
          </a:xfrm>
        </p:grpSpPr>
        <p:sp>
          <p:nvSpPr>
            <p:cNvPr id="186" name="二等辺三角形 185"/>
            <p:cNvSpPr/>
            <p:nvPr/>
          </p:nvSpPr>
          <p:spPr>
            <a:xfrm rot="9609393">
              <a:off x="1490263" y="2948138"/>
              <a:ext cx="1529415" cy="1069108"/>
            </a:xfrm>
            <a:prstGeom prst="triangle">
              <a:avLst>
                <a:gd name="adj" fmla="val 67308"/>
              </a:avLst>
            </a:prstGeom>
            <a:solidFill>
              <a:srgbClr val="FF99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87" name="グループ化 186"/>
            <p:cNvGrpSpPr/>
            <p:nvPr/>
          </p:nvGrpSpPr>
          <p:grpSpPr>
            <a:xfrm>
              <a:off x="1493748" y="2772720"/>
              <a:ext cx="2365556" cy="2074126"/>
              <a:chOff x="1106569" y="3201088"/>
              <a:chExt cx="2365556" cy="2074126"/>
            </a:xfrm>
          </p:grpSpPr>
          <p:sp>
            <p:nvSpPr>
              <p:cNvPr id="199" name="二等辺三角形 198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00" name="二等辺三角形 199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01" name="二等辺三角形 200"/>
              <p:cNvSpPr/>
              <p:nvPr/>
            </p:nvSpPr>
            <p:spPr>
              <a:xfrm rot="9609393">
                <a:off x="1942709" y="4206105"/>
                <a:ext cx="1529416" cy="1069109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88" name="グループ化 187"/>
            <p:cNvGrpSpPr/>
            <p:nvPr/>
          </p:nvGrpSpPr>
          <p:grpSpPr>
            <a:xfrm rot="10800000">
              <a:off x="529796" y="3299036"/>
              <a:ext cx="2365555" cy="2074125"/>
              <a:chOff x="1106569" y="3201088"/>
              <a:chExt cx="2365555" cy="2074125"/>
            </a:xfrm>
          </p:grpSpPr>
          <p:sp>
            <p:nvSpPr>
              <p:cNvPr id="196" name="二等辺三角形 195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97" name="二等辺三角形 196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98" name="二等辺三角形 197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89" name="円/楕円 188"/>
            <p:cNvSpPr/>
            <p:nvPr/>
          </p:nvSpPr>
          <p:spPr>
            <a:xfrm>
              <a:off x="1287552" y="314533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0" name="円/楕円 189"/>
            <p:cNvSpPr/>
            <p:nvPr/>
          </p:nvSpPr>
          <p:spPr>
            <a:xfrm>
              <a:off x="2709986" y="26563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1" name="円/楕円 190"/>
            <p:cNvSpPr/>
            <p:nvPr/>
          </p:nvSpPr>
          <p:spPr>
            <a:xfrm>
              <a:off x="2125130" y="399374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2" name="円/楕円 191"/>
            <p:cNvSpPr/>
            <p:nvPr/>
          </p:nvSpPr>
          <p:spPr>
            <a:xfrm>
              <a:off x="703929" y="4503884"/>
              <a:ext cx="133326" cy="13332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3" name="円/楕円 192"/>
            <p:cNvSpPr/>
            <p:nvPr/>
          </p:nvSpPr>
          <p:spPr>
            <a:xfrm>
              <a:off x="1523644" y="531657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4" name="円/楕円 193"/>
            <p:cNvSpPr/>
            <p:nvPr/>
          </p:nvSpPr>
          <p:spPr>
            <a:xfrm>
              <a:off x="2944551" y="48386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5" name="円/楕円 194"/>
            <p:cNvSpPr/>
            <p:nvPr/>
          </p:nvSpPr>
          <p:spPr>
            <a:xfrm>
              <a:off x="3547566" y="3483233"/>
              <a:ext cx="133324" cy="13332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202" name="テキスト ボックス 201"/>
          <p:cNvSpPr txBox="1"/>
          <p:nvPr/>
        </p:nvSpPr>
        <p:spPr>
          <a:xfrm>
            <a:off x="89565" y="2276872"/>
            <a:ext cx="3126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+mn-ea"/>
                <a:ea typeface="+mn-ea"/>
                <a:cs typeface="メイリオ" panose="020B0604030504040204" pitchFamily="50" charset="-128"/>
              </a:rPr>
              <a:t> </a:t>
            </a:r>
            <a:r>
              <a:rPr lang="ja-JP" altLang="en-US" sz="3200" b="1" u="sng" dirty="0" smtClean="0">
                <a:latin typeface="+mn-ea"/>
                <a:ea typeface="+mn-ea"/>
                <a:cs typeface="メイリオ" panose="020B0604030504040204" pitchFamily="50" charset="-128"/>
              </a:rPr>
              <a:t>等積変形</a:t>
            </a:r>
            <a:r>
              <a:rPr lang="ja-JP" altLang="en-US" sz="2400" u="sng" dirty="0" smtClean="0">
                <a:latin typeface="+mn-ea"/>
                <a:ea typeface="+mn-ea"/>
                <a:cs typeface="メイリオ" panose="020B0604030504040204" pitchFamily="50" charset="-128"/>
              </a:rPr>
              <a:t>部分</a:t>
            </a:r>
            <a:endParaRPr lang="en-US" altLang="ja-JP" sz="2400" u="sng" dirty="0">
              <a:latin typeface="+mn-ea"/>
              <a:ea typeface="+mn-ea"/>
              <a:cs typeface="メイリオ" panose="020B0604030504040204" pitchFamily="50" charset="-128"/>
            </a:endParaRPr>
          </a:p>
        </p:txBody>
      </p:sp>
      <p:sp>
        <p:nvSpPr>
          <p:cNvPr id="203" name="テキスト ボックス 202"/>
          <p:cNvSpPr txBox="1"/>
          <p:nvPr/>
        </p:nvSpPr>
        <p:spPr>
          <a:xfrm>
            <a:off x="4242139" y="2312876"/>
            <a:ext cx="3126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+mn-ea"/>
                <a:ea typeface="+mn-ea"/>
                <a:cs typeface="メイリオ" panose="020B0604030504040204" pitchFamily="50" charset="-128"/>
              </a:rPr>
              <a:t> </a:t>
            </a:r>
            <a:r>
              <a:rPr lang="ja-JP" altLang="en-US" sz="3200" b="1" u="sng" dirty="0">
                <a:latin typeface="+mn-ea"/>
                <a:ea typeface="+mn-ea"/>
                <a:cs typeface="メイリオ" panose="020B0604030504040204" pitchFamily="50" charset="-128"/>
              </a:rPr>
              <a:t>体積</a:t>
            </a:r>
            <a:r>
              <a:rPr lang="ja-JP" altLang="en-US" sz="3200" b="1" u="sng" dirty="0" smtClean="0">
                <a:latin typeface="+mn-ea"/>
                <a:ea typeface="+mn-ea"/>
                <a:cs typeface="メイリオ" panose="020B0604030504040204" pitchFamily="50" charset="-128"/>
              </a:rPr>
              <a:t>変形</a:t>
            </a:r>
            <a:r>
              <a:rPr lang="ja-JP" altLang="en-US" sz="2400" u="sng" dirty="0" smtClean="0">
                <a:latin typeface="+mn-ea"/>
                <a:ea typeface="+mn-ea"/>
                <a:cs typeface="メイリオ" panose="020B0604030504040204" pitchFamily="50" charset="-128"/>
              </a:rPr>
              <a:t>部分</a:t>
            </a:r>
            <a:endParaRPr lang="en-US" altLang="ja-JP" sz="2400" u="sng" dirty="0">
              <a:latin typeface="+mn-ea"/>
              <a:ea typeface="+mn-ea"/>
              <a:cs typeface="メイリオ" panose="020B0604030504040204" pitchFamily="50" charset="-128"/>
            </a:endParaRPr>
          </a:p>
        </p:txBody>
      </p:sp>
      <p:sp>
        <p:nvSpPr>
          <p:cNvPr id="204" name="テキスト ボックス 203"/>
          <p:cNvSpPr txBox="1"/>
          <p:nvPr/>
        </p:nvSpPr>
        <p:spPr>
          <a:xfrm>
            <a:off x="46555" y="4947555"/>
            <a:ext cx="3836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+mn-ea"/>
                <a:ea typeface="+mn-ea"/>
                <a:cs typeface="メイリオ" panose="020B0604030504040204" pitchFamily="50" charset="-128"/>
              </a:rPr>
              <a:t> </a:t>
            </a:r>
            <a:r>
              <a:rPr lang="ja-JP" altLang="en-US" sz="2400" dirty="0" smtClean="0">
                <a:latin typeface="+mn-ea"/>
                <a:ea typeface="+mn-ea"/>
                <a:cs typeface="メイリオ" panose="020B0604030504040204" pitchFamily="50" charset="-128"/>
              </a:rPr>
              <a:t>要素の値をそのまま用いる</a:t>
            </a:r>
            <a:endParaRPr lang="en-US" altLang="ja-JP" sz="2000" dirty="0">
              <a:latin typeface="+mn-ea"/>
              <a:ea typeface="+mn-ea"/>
              <a:cs typeface="メイリオ" panose="020B0604030504040204" pitchFamily="50" charset="-128"/>
            </a:endParaRPr>
          </a:p>
        </p:txBody>
      </p:sp>
      <p:sp>
        <p:nvSpPr>
          <p:cNvPr id="205" name="テキスト ボックス 204"/>
          <p:cNvSpPr txBox="1"/>
          <p:nvPr/>
        </p:nvSpPr>
        <p:spPr>
          <a:xfrm>
            <a:off x="4427984" y="4617132"/>
            <a:ext cx="4431868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+mn-ea"/>
                <a:ea typeface="+mn-ea"/>
                <a:cs typeface="メイリオ" panose="020B0604030504040204" pitchFamily="50" charset="-128"/>
              </a:rPr>
              <a:t>(1)</a:t>
            </a:r>
            <a:r>
              <a:rPr lang="ja-JP" altLang="en-US" sz="2400" dirty="0" smtClean="0">
                <a:latin typeface="+mn-ea"/>
                <a:ea typeface="+mn-ea"/>
                <a:cs typeface="メイリオ" panose="020B0604030504040204" pitchFamily="50" charset="-128"/>
              </a:rPr>
              <a:t>要素の値で節点の値を計算</a:t>
            </a:r>
            <a:endParaRPr lang="en-US" altLang="ja-JP" sz="2400" dirty="0" smtClean="0">
              <a:latin typeface="+mn-ea"/>
              <a:ea typeface="+mn-ea"/>
              <a:cs typeface="メイリオ" panose="020B0604030504040204" pitchFamily="50" charset="-128"/>
            </a:endParaRPr>
          </a:p>
          <a:p>
            <a:r>
              <a:rPr lang="en-US" altLang="ja-JP" sz="2400" dirty="0" smtClean="0">
                <a:latin typeface="+mn-ea"/>
                <a:ea typeface="+mn-ea"/>
                <a:cs typeface="メイリオ" panose="020B0604030504040204" pitchFamily="50" charset="-128"/>
              </a:rPr>
              <a:t>(2)</a:t>
            </a:r>
            <a:r>
              <a:rPr lang="ja-JP" altLang="en-US" sz="2400" dirty="0" smtClean="0">
                <a:latin typeface="+mn-ea"/>
                <a:ea typeface="+mn-ea"/>
                <a:cs typeface="メイリオ" panose="020B0604030504040204" pitchFamily="50" charset="-128"/>
              </a:rPr>
              <a:t>節点の値で要素の値を計算</a:t>
            </a:r>
            <a:endParaRPr lang="en-US" altLang="ja-JP" sz="2400" dirty="0" smtClean="0">
              <a:latin typeface="+mn-ea"/>
              <a:ea typeface="+mn-ea"/>
              <a:cs typeface="メイリオ" panose="020B0604030504040204" pitchFamily="50" charset="-128"/>
            </a:endParaRPr>
          </a:p>
          <a:p>
            <a:endParaRPr lang="en-US" altLang="ja-JP" sz="700" dirty="0">
              <a:latin typeface="+mn-ea"/>
              <a:ea typeface="+mn-ea"/>
              <a:cs typeface="メイリオ" panose="020B0604030504040204" pitchFamily="50" charset="-128"/>
            </a:endParaRPr>
          </a:p>
          <a:p>
            <a:r>
              <a:rPr lang="en-US" altLang="ja-JP" sz="2400" dirty="0" smtClean="0">
                <a:latin typeface="+mn-ea"/>
                <a:ea typeface="+mn-ea"/>
                <a:cs typeface="メイリオ" panose="020B0604030504040204" pitchFamily="50" charset="-128"/>
              </a:rPr>
              <a:t>(1)(2)</a:t>
            </a:r>
            <a:r>
              <a:rPr lang="ja-JP" altLang="en-US" sz="2400" dirty="0" smtClean="0">
                <a:latin typeface="+mn-ea"/>
                <a:ea typeface="+mn-ea"/>
                <a:cs typeface="メイリオ" panose="020B0604030504040204" pitchFamily="50" charset="-128"/>
              </a:rPr>
              <a:t>を</a:t>
            </a:r>
            <a:r>
              <a:rPr lang="ja-JP" altLang="en-US" sz="2400" u="sng" dirty="0" smtClean="0">
                <a:latin typeface="+mn-ea"/>
                <a:ea typeface="+mn-ea"/>
                <a:cs typeface="メイリオ" panose="020B0604030504040204" pitchFamily="50" charset="-128"/>
              </a:rPr>
              <a:t>必要回数繰り返し</a:t>
            </a:r>
            <a:endParaRPr lang="en-US" altLang="ja-JP" sz="2400" u="sng" dirty="0" smtClean="0">
              <a:latin typeface="+mn-ea"/>
              <a:ea typeface="+mn-ea"/>
              <a:cs typeface="メイリオ" panose="020B0604030504040204" pitchFamily="50" charset="-128"/>
            </a:endParaRPr>
          </a:p>
          <a:p>
            <a:r>
              <a:rPr lang="ja-JP" altLang="en-US" sz="2400" dirty="0" smtClean="0">
                <a:latin typeface="+mn-ea"/>
                <a:ea typeface="+mn-ea"/>
                <a:cs typeface="メイリオ" panose="020B0604030504040204" pitchFamily="50" charset="-128"/>
              </a:rPr>
              <a:t>　　　　</a:t>
            </a:r>
            <a:r>
              <a:rPr lang="en-US" altLang="ja-JP" sz="2400" dirty="0" smtClean="0">
                <a:latin typeface="+mn-ea"/>
                <a:ea typeface="+mn-ea"/>
                <a:cs typeface="メイリオ" panose="020B0604030504040204" pitchFamily="50" charset="-128"/>
              </a:rPr>
              <a:t>(cyclic smoothing)</a:t>
            </a:r>
            <a:endParaRPr lang="en-US" altLang="ja-JP" sz="2000" dirty="0">
              <a:latin typeface="+mn-ea"/>
              <a:ea typeface="+mn-ea"/>
              <a:cs typeface="メイリオ" panose="020B0604030504040204" pitchFamily="50" charset="-128"/>
            </a:endParaRPr>
          </a:p>
        </p:txBody>
      </p:sp>
      <p:sp>
        <p:nvSpPr>
          <p:cNvPr id="206" name="テキスト ボックス 205"/>
          <p:cNvSpPr txBox="1"/>
          <p:nvPr/>
        </p:nvSpPr>
        <p:spPr>
          <a:xfrm>
            <a:off x="1403648" y="4185084"/>
            <a:ext cx="740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latin typeface="+mn-ea"/>
                <a:ea typeface="+mn-ea"/>
                <a:cs typeface="メイリオ" panose="020B0604030504040204" pitchFamily="50" charset="-128"/>
              </a:rPr>
              <a:t> FEM</a:t>
            </a:r>
            <a:endParaRPr lang="en-US" altLang="ja-JP" dirty="0">
              <a:latin typeface="+mn-ea"/>
              <a:ea typeface="+mn-ea"/>
              <a:cs typeface="メイリオ" panose="020B0604030504040204" pitchFamily="50" charset="-128"/>
            </a:endParaRPr>
          </a:p>
        </p:txBody>
      </p:sp>
      <p:sp>
        <p:nvSpPr>
          <p:cNvPr id="207" name="テキスト ボックス 206"/>
          <p:cNvSpPr txBox="1"/>
          <p:nvPr/>
        </p:nvSpPr>
        <p:spPr>
          <a:xfrm>
            <a:off x="7368605" y="4185084"/>
            <a:ext cx="740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latin typeface="+mn-ea"/>
                <a:ea typeface="+mn-ea"/>
                <a:cs typeface="メイリオ" panose="020B0604030504040204" pitchFamily="50" charset="-128"/>
              </a:rPr>
              <a:t> FEM</a:t>
            </a:r>
            <a:endParaRPr lang="en-US" altLang="ja-JP" dirty="0">
              <a:latin typeface="+mn-ea"/>
              <a:ea typeface="+mn-ea"/>
              <a:cs typeface="メイリオ" panose="020B0604030504040204" pitchFamily="50" charset="-128"/>
            </a:endParaRPr>
          </a:p>
        </p:txBody>
      </p:sp>
      <p:sp>
        <p:nvSpPr>
          <p:cNvPr id="208" name="テキスト ボックス 207"/>
          <p:cNvSpPr txBox="1"/>
          <p:nvPr/>
        </p:nvSpPr>
        <p:spPr>
          <a:xfrm>
            <a:off x="4655486" y="4178763"/>
            <a:ext cx="1256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latin typeface="+mn-ea"/>
                <a:ea typeface="+mn-ea"/>
                <a:cs typeface="メイリオ" panose="020B0604030504040204" pitchFamily="50" charset="-128"/>
              </a:rPr>
              <a:t>NS-FEM</a:t>
            </a:r>
            <a:endParaRPr lang="en-US" altLang="ja-JP" dirty="0">
              <a:latin typeface="+mn-ea"/>
              <a:ea typeface="+mn-ea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734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角丸四角形 23"/>
          <p:cNvSpPr/>
          <p:nvPr/>
        </p:nvSpPr>
        <p:spPr>
          <a:xfrm>
            <a:off x="72061" y="715603"/>
            <a:ext cx="8923220" cy="2281349"/>
          </a:xfrm>
          <a:prstGeom prst="roundRect">
            <a:avLst>
              <a:gd name="adj" fmla="val 5394"/>
            </a:avLst>
          </a:prstGeom>
          <a:solidFill>
            <a:srgbClr val="D9ED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25" name="角丸四角形 24"/>
          <p:cNvSpPr/>
          <p:nvPr/>
        </p:nvSpPr>
        <p:spPr>
          <a:xfrm>
            <a:off x="6419542" y="784808"/>
            <a:ext cx="2216455" cy="2140136"/>
          </a:xfrm>
          <a:prstGeom prst="roundRect">
            <a:avLst>
              <a:gd name="adj" fmla="val 55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accent6"/>
                </a:solidFill>
              </a:rPr>
              <a:t>F-</a:t>
            </a:r>
            <a:r>
              <a:rPr kumimoji="1" lang="en-US" altLang="ja-JP" dirty="0" err="1" smtClean="0">
                <a:solidFill>
                  <a:schemeClr val="accent6"/>
                </a:solidFill>
              </a:rPr>
              <a:t>barES</a:t>
            </a:r>
            <a:r>
              <a:rPr kumimoji="1" lang="en-US" altLang="ja-JP" dirty="0" smtClean="0">
                <a:solidFill>
                  <a:schemeClr val="accent6"/>
                </a:solidFill>
              </a:rPr>
              <a:t>-FEM</a:t>
            </a:r>
            <a:endParaRPr kumimoji="1" lang="ja-JP" altLang="en-US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250824" y="715603"/>
                <a:ext cx="8641655" cy="577373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ja-JP" altLang="en-US" dirty="0">
                    <a:latin typeface="+mn-ea"/>
                  </a:rPr>
                  <a:t>要素の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  <m:r>
                      <a:rPr lang="ja-JP" altLang="en-US" b="1" i="1">
                        <a:latin typeface="Cambria Math" panose="02040503050406030204" pitchFamily="18" charset="0"/>
                      </a:rPr>
                      <m:t>を</m:t>
                    </m:r>
                  </m:oMath>
                </a14:m>
                <a:r>
                  <a:rPr kumimoji="1" lang="ja-JP" altLang="en-US" dirty="0" smtClean="0">
                    <a:latin typeface="+mn-ea"/>
                  </a:rPr>
                  <a:t>用いて</a:t>
                </a:r>
                <a:r>
                  <a:rPr kumimoji="1" lang="ja-JP" altLang="en-US" dirty="0" smtClean="0">
                    <a:solidFill>
                      <a:srgbClr val="FF0000"/>
                    </a:solidFill>
                    <a:latin typeface="+mn-ea"/>
                  </a:rPr>
                  <a:t>エッジ回りに</a:t>
                </a:r>
                <a:r>
                  <a:rPr lang="ja-JP" altLang="en-US" dirty="0">
                    <a:solidFill>
                      <a:srgbClr val="FF0000"/>
                    </a:solidFill>
                    <a:latin typeface="+mn-ea"/>
                  </a:rPr>
                  <a:t>積分</a:t>
                </a:r>
                <a:endParaRPr kumimoji="1" lang="ja-JP" altLang="en-US" dirty="0">
                  <a:solidFill>
                    <a:srgbClr val="FF0000"/>
                  </a:solidFill>
                  <a:latin typeface="+mn-ea"/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0824" y="715603"/>
                <a:ext cx="8641655" cy="5773737"/>
              </a:xfrm>
              <a:blipFill rotWithShape="0">
                <a:blip r:embed="rId2"/>
                <a:stretch>
                  <a:fillRect l="-2821" t="-242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>
                <a:latin typeface="+mn-ea"/>
                <a:ea typeface="+mn-ea"/>
              </a:rPr>
              <a:t>P. </a:t>
            </a:r>
            <a:fld id="{F8FDF831-B0A3-4B44-A20D-7581D5587101}" type="slidenum">
              <a:rPr lang="ja-JP" altLang="en-US" smtClean="0">
                <a:latin typeface="+mn-ea"/>
                <a:ea typeface="+mn-ea"/>
              </a:rPr>
              <a:pPr/>
              <a:t>12</a:t>
            </a:fld>
            <a:endParaRPr lang="ja-JP" altLang="en-US" dirty="0">
              <a:latin typeface="+mn-ea"/>
              <a:ea typeface="+mn-ea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6565930" y="860243"/>
            <a:ext cx="1988801" cy="1668657"/>
            <a:chOff x="4860075" y="1560327"/>
            <a:chExt cx="3329507" cy="2793546"/>
          </a:xfrm>
        </p:grpSpPr>
        <p:sp>
          <p:nvSpPr>
            <p:cNvPr id="7" name="二等辺三角形 6"/>
            <p:cNvSpPr/>
            <p:nvPr/>
          </p:nvSpPr>
          <p:spPr>
            <a:xfrm rot="13532799">
              <a:off x="5295916" y="2480967"/>
              <a:ext cx="1216226" cy="600952"/>
            </a:xfrm>
            <a:prstGeom prst="triangle">
              <a:avLst>
                <a:gd name="adj" fmla="val 52895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8" name="二等辺三角形 7"/>
            <p:cNvSpPr/>
            <p:nvPr/>
          </p:nvSpPr>
          <p:spPr>
            <a:xfrm rot="2732799">
              <a:off x="5702498" y="2039122"/>
              <a:ext cx="1216226" cy="600952"/>
            </a:xfrm>
            <a:prstGeom prst="triangle">
              <a:avLst>
                <a:gd name="adj" fmla="val 57584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grpSp>
          <p:nvGrpSpPr>
            <p:cNvPr id="9" name="グループ化 8"/>
            <p:cNvGrpSpPr/>
            <p:nvPr/>
          </p:nvGrpSpPr>
          <p:grpSpPr>
            <a:xfrm>
              <a:off x="5824027" y="1676691"/>
              <a:ext cx="2365555" cy="2074125"/>
              <a:chOff x="1106569" y="3201088"/>
              <a:chExt cx="2365555" cy="2074125"/>
            </a:xfrm>
          </p:grpSpPr>
          <p:sp>
            <p:nvSpPr>
              <p:cNvPr id="21" name="二等辺三角形 20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22" name="二等辺三角形 21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23" name="二等辺三角形 22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0" name="グループ化 9"/>
            <p:cNvGrpSpPr/>
            <p:nvPr/>
          </p:nvGrpSpPr>
          <p:grpSpPr>
            <a:xfrm rot="10800000">
              <a:off x="4860075" y="2203007"/>
              <a:ext cx="2365555" cy="2074125"/>
              <a:chOff x="1106569" y="3201088"/>
              <a:chExt cx="2365555" cy="2074125"/>
            </a:xfrm>
          </p:grpSpPr>
          <p:sp>
            <p:nvSpPr>
              <p:cNvPr id="18" name="二等辺三角形 17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19" name="二等辺三角形 18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20" name="二等辺三角形 19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1" name="円/楕円 10"/>
            <p:cNvSpPr/>
            <p:nvPr/>
          </p:nvSpPr>
          <p:spPr>
            <a:xfrm>
              <a:off x="5617831" y="20493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2" name="円/楕円 11"/>
            <p:cNvSpPr/>
            <p:nvPr/>
          </p:nvSpPr>
          <p:spPr>
            <a:xfrm>
              <a:off x="7040265" y="156032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3" name="円/楕円 12"/>
            <p:cNvSpPr/>
            <p:nvPr/>
          </p:nvSpPr>
          <p:spPr>
            <a:xfrm>
              <a:off x="6455409" y="2897714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4" name="円/楕円 13"/>
            <p:cNvSpPr/>
            <p:nvPr/>
          </p:nvSpPr>
          <p:spPr>
            <a:xfrm>
              <a:off x="5017008" y="34250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5" name="円/楕円 14"/>
            <p:cNvSpPr/>
            <p:nvPr/>
          </p:nvSpPr>
          <p:spPr>
            <a:xfrm>
              <a:off x="5853923" y="422054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6" name="円/楕円 15"/>
            <p:cNvSpPr/>
            <p:nvPr/>
          </p:nvSpPr>
          <p:spPr>
            <a:xfrm>
              <a:off x="7274830" y="374257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7" name="円/楕円 16"/>
            <p:cNvSpPr/>
            <p:nvPr/>
          </p:nvSpPr>
          <p:spPr>
            <a:xfrm>
              <a:off x="7877844" y="238720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</p:grpSp>
      <p:sp>
        <p:nvSpPr>
          <p:cNvPr id="26" name="テキスト ボックス 25"/>
          <p:cNvSpPr txBox="1"/>
          <p:nvPr/>
        </p:nvSpPr>
        <p:spPr>
          <a:xfrm>
            <a:off x="6948677" y="2542283"/>
            <a:ext cx="1296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latin typeface="+mn-ea"/>
                <a:ea typeface="+mn-ea"/>
                <a:cs typeface="メイリオ" panose="020B0604030504040204" pitchFamily="50" charset="-128"/>
              </a:rPr>
              <a:t> ES-FEM</a:t>
            </a:r>
            <a:endParaRPr lang="en-US" altLang="ja-JP" dirty="0">
              <a:latin typeface="+mn-ea"/>
              <a:ea typeface="+mn-ea"/>
              <a:cs typeface="メイリオ" panose="020B0604030504040204" pitchFamily="50" charset="-128"/>
            </a:endParaRPr>
          </a:p>
        </p:txBody>
      </p:sp>
      <p:sp>
        <p:nvSpPr>
          <p:cNvPr id="32" name="角丸四角形 31"/>
          <p:cNvSpPr/>
          <p:nvPr/>
        </p:nvSpPr>
        <p:spPr>
          <a:xfrm>
            <a:off x="86845" y="3443538"/>
            <a:ext cx="8841639" cy="2768895"/>
          </a:xfrm>
          <a:prstGeom prst="roundRect">
            <a:avLst>
              <a:gd name="adj" fmla="val 5390"/>
            </a:avLst>
          </a:prstGeom>
          <a:solidFill>
            <a:srgbClr val="D8E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72061" y="3614278"/>
            <a:ext cx="56166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>
                <a:latin typeface="+mn-ea"/>
                <a:ea typeface="+mn-ea"/>
                <a:cs typeface="メイリオ" panose="020B0604030504040204" pitchFamily="50" charset="-128"/>
              </a:rPr>
              <a:t>NS-FEM</a:t>
            </a:r>
            <a:r>
              <a:rPr lang="ja-JP" altLang="en-US" sz="2800" dirty="0" smtClean="0">
                <a:latin typeface="+mn-ea"/>
                <a:ea typeface="+mn-ea"/>
                <a:cs typeface="メイリオ" panose="020B0604030504040204" pitchFamily="50" charset="-128"/>
              </a:rPr>
              <a:t> </a:t>
            </a:r>
            <a:r>
              <a:rPr lang="en-US" altLang="ja-JP" sz="3200" dirty="0" smtClean="0">
                <a:latin typeface="+mn-ea"/>
                <a:ea typeface="+mn-ea"/>
                <a:cs typeface="メイリオ" panose="020B0604030504040204" pitchFamily="50" charset="-128"/>
              </a:rPr>
              <a:t>F-bar</a:t>
            </a:r>
            <a:r>
              <a:rPr lang="ja-JP" altLang="en-US" sz="3200" dirty="0" smtClean="0">
                <a:latin typeface="+mn-ea"/>
                <a:ea typeface="+mn-ea"/>
                <a:cs typeface="メイリオ" panose="020B0604030504040204" pitchFamily="50" charset="-128"/>
              </a:rPr>
              <a:t>法</a:t>
            </a:r>
            <a:r>
              <a:rPr kumimoji="1" lang="ja-JP" altLang="en-US" sz="2400" dirty="0" smtClean="0">
                <a:latin typeface="+mn-ea"/>
                <a:ea typeface="+mn-ea"/>
                <a:cs typeface="メイリオ" panose="020B0604030504040204" pitchFamily="50" charset="-128"/>
              </a:rPr>
              <a:t>に体積変化部分</a:t>
            </a:r>
            <a:endParaRPr kumimoji="1" lang="en-US" altLang="ja-JP" sz="2400" dirty="0" smtClean="0">
              <a:latin typeface="+mn-ea"/>
              <a:ea typeface="+mn-ea"/>
              <a:cs typeface="メイリオ" panose="020B0604030504040204" pitchFamily="50" charset="-128"/>
            </a:endParaRPr>
          </a:p>
          <a:p>
            <a:endParaRPr lang="en-US" altLang="ja-JP" sz="2400" dirty="0">
              <a:latin typeface="+mn-ea"/>
              <a:ea typeface="+mn-ea"/>
              <a:cs typeface="メイリオ" panose="020B0604030504040204" pitchFamily="50" charset="-128"/>
            </a:endParaRPr>
          </a:p>
          <a:p>
            <a:r>
              <a:rPr kumimoji="1" lang="ja-JP" altLang="en-US" sz="2800" dirty="0" smtClean="0">
                <a:latin typeface="+mn-ea"/>
                <a:ea typeface="+mn-ea"/>
                <a:cs typeface="メイリオ" panose="020B0604030504040204" pitchFamily="50" charset="-128"/>
              </a:rPr>
              <a:t>　　 　</a:t>
            </a:r>
            <a:r>
              <a:rPr kumimoji="1" lang="en-US" altLang="ja-JP" sz="3200" dirty="0" smtClean="0">
                <a:latin typeface="+mn-ea"/>
                <a:ea typeface="+mn-ea"/>
                <a:cs typeface="メイリオ" panose="020B0604030504040204" pitchFamily="50" charset="-128"/>
              </a:rPr>
              <a:t>ES-FEM</a:t>
            </a:r>
            <a:r>
              <a:rPr lang="ja-JP" altLang="en-US" sz="2800" dirty="0" smtClean="0">
                <a:latin typeface="+mn-ea"/>
                <a:ea typeface="+mn-ea"/>
                <a:cs typeface="メイリオ" panose="020B0604030504040204" pitchFamily="50" charset="-128"/>
              </a:rPr>
              <a:t> </a:t>
            </a:r>
            <a:r>
              <a:rPr lang="ja-JP" altLang="en-US" sz="2800" dirty="0">
                <a:latin typeface="+mn-ea"/>
                <a:ea typeface="+mn-ea"/>
                <a:cs typeface="メイリオ" panose="020B0604030504040204" pitchFamily="50" charset="-128"/>
              </a:rPr>
              <a:t>　</a:t>
            </a:r>
            <a:r>
              <a:rPr kumimoji="1" lang="ja-JP" altLang="en-US" sz="2800" dirty="0" smtClean="0">
                <a:latin typeface="+mn-ea"/>
                <a:ea typeface="+mn-ea"/>
                <a:cs typeface="メイリオ" panose="020B0604030504040204" pitchFamily="50" charset="-128"/>
              </a:rPr>
              <a:t>　 </a:t>
            </a:r>
            <a:r>
              <a:rPr kumimoji="1" lang="ja-JP" altLang="en-US" sz="2400" dirty="0" smtClean="0">
                <a:latin typeface="+mn-ea"/>
                <a:ea typeface="+mn-ea"/>
                <a:cs typeface="メイリオ" panose="020B0604030504040204" pitchFamily="50" charset="-128"/>
              </a:rPr>
              <a:t>に等積変形部分</a:t>
            </a:r>
            <a:endParaRPr kumimoji="1" lang="ja-JP" altLang="en-US" sz="2400" dirty="0">
              <a:latin typeface="+mn-ea"/>
              <a:ea typeface="+mn-ea"/>
              <a:cs typeface="メイリオ" panose="020B0604030504040204" pitchFamily="50" charset="-128"/>
            </a:endParaRPr>
          </a:p>
        </p:txBody>
      </p:sp>
      <p:sp>
        <p:nvSpPr>
          <p:cNvPr id="34" name="右中かっこ 33"/>
          <p:cNvSpPr/>
          <p:nvPr/>
        </p:nvSpPr>
        <p:spPr>
          <a:xfrm>
            <a:off x="5220072" y="3798784"/>
            <a:ext cx="231368" cy="1178388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5544108" y="4155467"/>
            <a:ext cx="312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latin typeface="+mn-ea"/>
                <a:ea typeface="+mn-ea"/>
                <a:cs typeface="メイリオ" panose="020B0604030504040204" pitchFamily="50" charset="-128"/>
              </a:rPr>
              <a:t>を担当させることで</a:t>
            </a:r>
            <a:endParaRPr kumimoji="1" lang="ja-JP" altLang="en-US" sz="2400" dirty="0">
              <a:latin typeface="+mn-ea"/>
              <a:ea typeface="+mn-ea"/>
              <a:cs typeface="メイリオ" panose="020B0604030504040204" pitchFamily="50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637875" y="5223412"/>
            <a:ext cx="60357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>
                <a:latin typeface="+mn-ea"/>
                <a:ea typeface="+mn-ea"/>
                <a:cs typeface="メイリオ" panose="020B0604030504040204" pitchFamily="50" charset="-128"/>
              </a:rPr>
              <a:t>ロッキングフリー・圧力振動なしの</a:t>
            </a:r>
            <a:endParaRPr kumimoji="1" lang="en-US" altLang="ja-JP" sz="2800" dirty="0" smtClean="0">
              <a:latin typeface="+mn-ea"/>
              <a:ea typeface="+mn-ea"/>
              <a:cs typeface="メイリオ" panose="020B0604030504040204" pitchFamily="50" charset="-128"/>
            </a:endParaRPr>
          </a:p>
          <a:p>
            <a:r>
              <a:rPr lang="ja-JP" altLang="en-US" sz="2800" dirty="0" smtClean="0">
                <a:solidFill>
                  <a:srgbClr val="FF0000"/>
                </a:solidFill>
                <a:latin typeface="+mn-ea"/>
                <a:ea typeface="+mn-ea"/>
                <a:cs typeface="メイリオ" panose="020B0604030504040204" pitchFamily="50" charset="-128"/>
              </a:rPr>
              <a:t>万能な四面体</a:t>
            </a:r>
            <a:r>
              <a:rPr lang="en-US" altLang="ja-JP" sz="2800" dirty="0" smtClean="0">
                <a:solidFill>
                  <a:srgbClr val="FF0000"/>
                </a:solidFill>
                <a:latin typeface="+mn-ea"/>
                <a:ea typeface="+mn-ea"/>
                <a:cs typeface="メイリオ" panose="020B0604030504040204" pitchFamily="50" charset="-128"/>
              </a:rPr>
              <a:t>1</a:t>
            </a:r>
            <a:r>
              <a:rPr lang="ja-JP" altLang="en-US" sz="2800" dirty="0" smtClean="0">
                <a:solidFill>
                  <a:srgbClr val="FF0000"/>
                </a:solidFill>
                <a:latin typeface="+mn-ea"/>
                <a:ea typeface="+mn-ea"/>
                <a:cs typeface="メイリオ" panose="020B0604030504040204" pitchFamily="50" charset="-128"/>
              </a:rPr>
              <a:t>次要素が期待できる</a:t>
            </a:r>
            <a:endParaRPr kumimoji="1" lang="ja-JP" altLang="en-US" sz="2800" dirty="0">
              <a:solidFill>
                <a:srgbClr val="FF0000"/>
              </a:solidFill>
              <a:latin typeface="+mn-ea"/>
              <a:ea typeface="+mn-ea"/>
              <a:cs typeface="メイリオ" panose="020B0604030504040204" pitchFamily="50" charset="-128"/>
            </a:endParaRPr>
          </a:p>
        </p:txBody>
      </p:sp>
      <p:sp>
        <p:nvSpPr>
          <p:cNvPr id="38" name="角丸四角形 37"/>
          <p:cNvSpPr/>
          <p:nvPr/>
        </p:nvSpPr>
        <p:spPr>
          <a:xfrm>
            <a:off x="2375756" y="1342821"/>
            <a:ext cx="3937688" cy="826039"/>
          </a:xfrm>
          <a:prstGeom prst="roundRect">
            <a:avLst>
              <a:gd name="adj" fmla="val 90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/>
              <p:cNvSpPr txBox="1"/>
              <p:nvPr/>
            </p:nvSpPr>
            <p:spPr>
              <a:xfrm>
                <a:off x="2555776" y="1412776"/>
                <a:ext cx="3672407" cy="6939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</m:acc>
                      <m:r>
                        <a:rPr lang="en-US" altLang="ja-JP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sz="4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altLang="ja-JP" sz="4400" b="0" i="1" smtClean="0">
                              <a:latin typeface="Cambria Math" panose="02040503050406030204" pitchFamily="18" charset="0"/>
                            </a:rPr>
                            <m:t>𝑖𝑠𝑜</m:t>
                          </m:r>
                        </m:sub>
                      </m:sSub>
                      <m:r>
                        <a:rPr lang="en-US" altLang="ja-JP" sz="4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ja-JP" sz="4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ja-JP" sz="4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altLang="ja-JP" sz="4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4400" b="1" i="1" smtClean="0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b>
                          <m:r>
                            <a:rPr lang="en-US" altLang="ja-JP" sz="4400" b="0" i="1" smtClean="0">
                              <a:latin typeface="Cambria Math" panose="02040503050406030204" pitchFamily="18" charset="0"/>
                            </a:rPr>
                            <m:t>𝑣𝑜𝑙</m:t>
                          </m:r>
                        </m:sub>
                      </m:sSub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39" name="テキスト ボックス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1412776"/>
                <a:ext cx="3672407" cy="69397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270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角丸四角形 24"/>
          <p:cNvSpPr/>
          <p:nvPr/>
        </p:nvSpPr>
        <p:spPr>
          <a:xfrm>
            <a:off x="6419542" y="784808"/>
            <a:ext cx="2216455" cy="2140136"/>
          </a:xfrm>
          <a:prstGeom prst="roundRect">
            <a:avLst>
              <a:gd name="adj" fmla="val 55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accent6"/>
                </a:solidFill>
              </a:rPr>
              <a:t>F-</a:t>
            </a:r>
            <a:r>
              <a:rPr kumimoji="1" lang="en-US" altLang="ja-JP" dirty="0" err="1" smtClean="0">
                <a:solidFill>
                  <a:schemeClr val="accent6"/>
                </a:solidFill>
              </a:rPr>
              <a:t>barES</a:t>
            </a:r>
            <a:r>
              <a:rPr kumimoji="1" lang="en-US" altLang="ja-JP" dirty="0" smtClean="0">
                <a:solidFill>
                  <a:schemeClr val="accent6"/>
                </a:solidFill>
              </a:rPr>
              <a:t>-FEM</a:t>
            </a:r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824" y="715603"/>
            <a:ext cx="8641655" cy="5773737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 smtClean="0">
                <a:solidFill>
                  <a:srgbClr val="FF0000"/>
                </a:solidFill>
                <a:latin typeface="+mn-ea"/>
              </a:rPr>
              <a:t>エッジ回り</a:t>
            </a:r>
            <a:r>
              <a:rPr lang="ja-JP" altLang="en-US" dirty="0" smtClean="0">
                <a:latin typeface="+mn-ea"/>
              </a:rPr>
              <a:t>の変形勾配を乗算分解</a:t>
            </a:r>
            <a:endParaRPr lang="en-US" altLang="ja-JP" dirty="0" smtClean="0">
              <a:latin typeface="+mn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>
                <a:latin typeface="+mn-ea"/>
                <a:ea typeface="+mn-ea"/>
              </a:rPr>
              <a:t>P. </a:t>
            </a:r>
            <a:fld id="{F8FDF831-B0A3-4B44-A20D-7581D5587101}" type="slidenum">
              <a:rPr lang="ja-JP" altLang="en-US" smtClean="0">
                <a:latin typeface="+mn-ea"/>
                <a:ea typeface="+mn-ea"/>
              </a:rPr>
              <a:pPr/>
              <a:t>13</a:t>
            </a:fld>
            <a:endParaRPr lang="ja-JP" altLang="en-US" dirty="0">
              <a:latin typeface="+mn-ea"/>
              <a:ea typeface="+mn-ea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6565930" y="860243"/>
            <a:ext cx="1988801" cy="1668657"/>
            <a:chOff x="4860075" y="1560327"/>
            <a:chExt cx="3329507" cy="2793546"/>
          </a:xfrm>
        </p:grpSpPr>
        <p:sp>
          <p:nvSpPr>
            <p:cNvPr id="7" name="二等辺三角形 6"/>
            <p:cNvSpPr/>
            <p:nvPr/>
          </p:nvSpPr>
          <p:spPr>
            <a:xfrm rot="13532799">
              <a:off x="5295916" y="2480967"/>
              <a:ext cx="1216226" cy="600952"/>
            </a:xfrm>
            <a:prstGeom prst="triangle">
              <a:avLst>
                <a:gd name="adj" fmla="val 52895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8" name="二等辺三角形 7"/>
            <p:cNvSpPr/>
            <p:nvPr/>
          </p:nvSpPr>
          <p:spPr>
            <a:xfrm rot="2732799">
              <a:off x="5702498" y="2039122"/>
              <a:ext cx="1216226" cy="600952"/>
            </a:xfrm>
            <a:prstGeom prst="triangle">
              <a:avLst>
                <a:gd name="adj" fmla="val 57584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grpSp>
          <p:nvGrpSpPr>
            <p:cNvPr id="9" name="グループ化 8"/>
            <p:cNvGrpSpPr/>
            <p:nvPr/>
          </p:nvGrpSpPr>
          <p:grpSpPr>
            <a:xfrm>
              <a:off x="5824027" y="1676691"/>
              <a:ext cx="2365555" cy="2074125"/>
              <a:chOff x="1106569" y="3201088"/>
              <a:chExt cx="2365555" cy="2074125"/>
            </a:xfrm>
          </p:grpSpPr>
          <p:sp>
            <p:nvSpPr>
              <p:cNvPr id="21" name="二等辺三角形 20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22" name="二等辺三角形 21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23" name="二等辺三角形 22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0" name="グループ化 9"/>
            <p:cNvGrpSpPr/>
            <p:nvPr/>
          </p:nvGrpSpPr>
          <p:grpSpPr>
            <a:xfrm rot="10800000">
              <a:off x="4860075" y="2203007"/>
              <a:ext cx="2365555" cy="2074125"/>
              <a:chOff x="1106569" y="3201088"/>
              <a:chExt cx="2365555" cy="2074125"/>
            </a:xfrm>
          </p:grpSpPr>
          <p:sp>
            <p:nvSpPr>
              <p:cNvPr id="18" name="二等辺三角形 17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19" name="二等辺三角形 18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20" name="二等辺三角形 19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1" name="円/楕円 10"/>
            <p:cNvSpPr/>
            <p:nvPr/>
          </p:nvSpPr>
          <p:spPr>
            <a:xfrm>
              <a:off x="5617831" y="20493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2" name="円/楕円 11"/>
            <p:cNvSpPr/>
            <p:nvPr/>
          </p:nvSpPr>
          <p:spPr>
            <a:xfrm>
              <a:off x="7040265" y="156032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3" name="円/楕円 12"/>
            <p:cNvSpPr/>
            <p:nvPr/>
          </p:nvSpPr>
          <p:spPr>
            <a:xfrm>
              <a:off x="6455409" y="2897714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4" name="円/楕円 13"/>
            <p:cNvSpPr/>
            <p:nvPr/>
          </p:nvSpPr>
          <p:spPr>
            <a:xfrm>
              <a:off x="5017008" y="34250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5" name="円/楕円 14"/>
            <p:cNvSpPr/>
            <p:nvPr/>
          </p:nvSpPr>
          <p:spPr>
            <a:xfrm>
              <a:off x="5853923" y="422054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6" name="円/楕円 15"/>
            <p:cNvSpPr/>
            <p:nvPr/>
          </p:nvSpPr>
          <p:spPr>
            <a:xfrm>
              <a:off x="7274830" y="374257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7" name="円/楕円 16"/>
            <p:cNvSpPr/>
            <p:nvPr/>
          </p:nvSpPr>
          <p:spPr>
            <a:xfrm>
              <a:off x="7877844" y="238720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</p:grpSp>
      <p:sp>
        <p:nvSpPr>
          <p:cNvPr id="26" name="テキスト ボックス 25"/>
          <p:cNvSpPr txBox="1"/>
          <p:nvPr/>
        </p:nvSpPr>
        <p:spPr>
          <a:xfrm>
            <a:off x="6948677" y="2542283"/>
            <a:ext cx="1296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latin typeface="+mn-ea"/>
                <a:ea typeface="+mn-ea"/>
                <a:cs typeface="メイリオ" panose="020B0604030504040204" pitchFamily="50" charset="-128"/>
              </a:rPr>
              <a:t> ES-FEM</a:t>
            </a:r>
            <a:endParaRPr lang="en-US" altLang="ja-JP" dirty="0">
              <a:latin typeface="+mn-ea"/>
              <a:ea typeface="+mn-ea"/>
              <a:cs typeface="メイリオ" panose="020B0604030504040204" pitchFamily="50" charset="-128"/>
            </a:endParaRPr>
          </a:p>
        </p:txBody>
      </p:sp>
      <p:sp>
        <p:nvSpPr>
          <p:cNvPr id="38" name="角丸四角形 37"/>
          <p:cNvSpPr/>
          <p:nvPr/>
        </p:nvSpPr>
        <p:spPr>
          <a:xfrm>
            <a:off x="2375756" y="1342821"/>
            <a:ext cx="3937688" cy="826039"/>
          </a:xfrm>
          <a:prstGeom prst="roundRect">
            <a:avLst>
              <a:gd name="adj" fmla="val 90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/>
              <p:cNvSpPr txBox="1"/>
              <p:nvPr/>
            </p:nvSpPr>
            <p:spPr>
              <a:xfrm>
                <a:off x="2555776" y="1412776"/>
                <a:ext cx="3672407" cy="6939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</m:acc>
                      <m:r>
                        <a:rPr lang="en-US" altLang="ja-JP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sz="4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altLang="ja-JP" sz="4400" b="0" i="1" smtClean="0">
                              <a:latin typeface="Cambria Math" panose="02040503050406030204" pitchFamily="18" charset="0"/>
                            </a:rPr>
                            <m:t>𝑖𝑠𝑜</m:t>
                          </m:r>
                        </m:sub>
                      </m:sSub>
                      <m:r>
                        <a:rPr lang="en-US" altLang="ja-JP" sz="4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ja-JP" sz="4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ja-JP" sz="4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altLang="ja-JP" sz="4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4400" b="1" i="1" smtClean="0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b>
                          <m:r>
                            <a:rPr lang="en-US" altLang="ja-JP" sz="4400" b="0" i="1" smtClean="0">
                              <a:latin typeface="Cambria Math" panose="02040503050406030204" pitchFamily="18" charset="0"/>
                            </a:rPr>
                            <m:t>𝑣𝑜𝑙</m:t>
                          </m:r>
                        </m:sub>
                      </m:sSub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39" name="テキスト ボックス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1412776"/>
                <a:ext cx="3672407" cy="69397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172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直線コネクタ 58"/>
          <p:cNvCxnSpPr/>
          <p:nvPr/>
        </p:nvCxnSpPr>
        <p:spPr>
          <a:xfrm flipH="1" flipV="1">
            <a:off x="5688124" y="1758820"/>
            <a:ext cx="1044116" cy="1025476"/>
          </a:xfrm>
          <a:prstGeom prst="line">
            <a:avLst/>
          </a:prstGeom>
          <a:ln w="190500" cap="sq">
            <a:solidFill>
              <a:srgbClr val="FFEFAB"/>
            </a:solidFill>
            <a:bevel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 flipH="1">
            <a:off x="1871700" y="2052382"/>
            <a:ext cx="2160240" cy="725525"/>
          </a:xfrm>
          <a:prstGeom prst="line">
            <a:avLst/>
          </a:prstGeom>
          <a:ln w="190500" cap="sq">
            <a:solidFill>
              <a:srgbClr val="D9EDEF"/>
            </a:solidFill>
            <a:bevel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正方形/長方形 7"/>
          <p:cNvSpPr/>
          <p:nvPr/>
        </p:nvSpPr>
        <p:spPr>
          <a:xfrm>
            <a:off x="5148064" y="1448780"/>
            <a:ext cx="1044116" cy="694966"/>
          </a:xfrm>
          <a:prstGeom prst="rect">
            <a:avLst/>
          </a:prstGeom>
          <a:solidFill>
            <a:srgbClr val="FFE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35896" y="1448780"/>
            <a:ext cx="1044116" cy="694966"/>
          </a:xfrm>
          <a:prstGeom prst="rect">
            <a:avLst/>
          </a:prstGeom>
          <a:solidFill>
            <a:srgbClr val="D9ED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accent6"/>
                </a:solidFill>
              </a:rPr>
              <a:t>F-</a:t>
            </a:r>
            <a:r>
              <a:rPr kumimoji="1" lang="en-US" altLang="ja-JP" dirty="0" err="1" smtClean="0">
                <a:solidFill>
                  <a:schemeClr val="accent6"/>
                </a:solidFill>
              </a:rPr>
              <a:t>barES</a:t>
            </a:r>
            <a:r>
              <a:rPr kumimoji="1" lang="en-US" altLang="ja-JP" dirty="0" smtClean="0">
                <a:solidFill>
                  <a:schemeClr val="accent6"/>
                </a:solidFill>
              </a:rPr>
              <a:t>-FEM</a:t>
            </a:r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0" y="770149"/>
            <a:ext cx="8418355" cy="678631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 smtClean="0"/>
              <a:t>以下のように</a:t>
            </a:r>
            <a:r>
              <a:rPr lang="ja-JP" altLang="en-US" dirty="0"/>
              <a:t>エッジ</a:t>
            </a:r>
            <a:r>
              <a:rPr lang="ja-JP" altLang="en-US" dirty="0" smtClean="0"/>
              <a:t>の</a:t>
            </a:r>
            <a:r>
              <a:rPr lang="en-US" altLang="ja-JP" dirty="0" smtClean="0">
                <a:solidFill>
                  <a:srgbClr val="FF0000"/>
                </a:solidFill>
              </a:rPr>
              <a:t>F-bar</a:t>
            </a:r>
            <a:r>
              <a:rPr kumimoji="1" lang="ja-JP" altLang="en-US" dirty="0" smtClean="0"/>
              <a:t>を計算する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2555776" y="1412776"/>
                <a:ext cx="3672407" cy="6939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</m:acc>
                      <m:r>
                        <a:rPr lang="en-US" altLang="ja-JP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sz="4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altLang="ja-JP" sz="4400" b="0" i="1" smtClean="0">
                              <a:latin typeface="Cambria Math" panose="02040503050406030204" pitchFamily="18" charset="0"/>
                            </a:rPr>
                            <m:t>𝑖𝑠𝑜</m:t>
                          </m:r>
                        </m:sub>
                      </m:sSub>
                      <m:r>
                        <a:rPr lang="en-US" altLang="ja-JP" sz="4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ja-JP" sz="4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ja-JP" sz="4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altLang="ja-JP" sz="4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4400" b="1" i="1" smtClean="0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b>
                          <m:r>
                            <a:rPr lang="en-US" altLang="ja-JP" sz="4400" b="0" i="1" smtClean="0">
                              <a:latin typeface="Cambria Math" panose="02040503050406030204" pitchFamily="18" charset="0"/>
                            </a:rPr>
                            <m:t>𝑣𝑜𝑙</m:t>
                          </m:r>
                        </m:sub>
                      </m:sSub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1412776"/>
                <a:ext cx="3672407" cy="69397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角丸四角形 20"/>
          <p:cNvSpPr/>
          <p:nvPr/>
        </p:nvSpPr>
        <p:spPr>
          <a:xfrm>
            <a:off x="77461" y="2348881"/>
            <a:ext cx="3774459" cy="3888431"/>
          </a:xfrm>
          <a:prstGeom prst="roundRect">
            <a:avLst>
              <a:gd name="adj" fmla="val 2910"/>
            </a:avLst>
          </a:prstGeom>
          <a:solidFill>
            <a:srgbClr val="D9EDEF"/>
          </a:solidFill>
          <a:ln>
            <a:solidFill>
              <a:srgbClr val="D9ED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角丸四角形 22"/>
          <p:cNvSpPr/>
          <p:nvPr/>
        </p:nvSpPr>
        <p:spPr>
          <a:xfrm>
            <a:off x="1079612" y="2888940"/>
            <a:ext cx="1538191" cy="1683545"/>
          </a:xfrm>
          <a:prstGeom prst="roundRect">
            <a:avLst>
              <a:gd name="adj" fmla="val 55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角丸四角形 63"/>
          <p:cNvSpPr/>
          <p:nvPr/>
        </p:nvSpPr>
        <p:spPr>
          <a:xfrm>
            <a:off x="3964717" y="2348881"/>
            <a:ext cx="5071779" cy="3924434"/>
          </a:xfrm>
          <a:prstGeom prst="roundRect">
            <a:avLst>
              <a:gd name="adj" fmla="val 3798"/>
            </a:avLst>
          </a:prstGeom>
          <a:solidFill>
            <a:srgbClr val="FFE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" name="角丸四角形 83"/>
          <p:cNvSpPr/>
          <p:nvPr/>
        </p:nvSpPr>
        <p:spPr>
          <a:xfrm>
            <a:off x="4417122" y="2914168"/>
            <a:ext cx="4258118" cy="1671025"/>
          </a:xfrm>
          <a:prstGeom prst="roundRect">
            <a:avLst>
              <a:gd name="adj" fmla="val 55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3" name="グループ化 102"/>
          <p:cNvGrpSpPr/>
          <p:nvPr/>
        </p:nvGrpSpPr>
        <p:grpSpPr>
          <a:xfrm>
            <a:off x="4572000" y="2986177"/>
            <a:ext cx="1331371" cy="1117056"/>
            <a:chOff x="5136741" y="3494762"/>
            <a:chExt cx="2499155" cy="2096858"/>
          </a:xfrm>
        </p:grpSpPr>
        <p:sp>
          <p:nvSpPr>
            <p:cNvPr id="104" name="二等辺三角形 103"/>
            <p:cNvSpPr/>
            <p:nvPr/>
          </p:nvSpPr>
          <p:spPr>
            <a:xfrm rot="17663715" flipH="1">
              <a:off x="5872283" y="4647816"/>
              <a:ext cx="563877" cy="238062"/>
            </a:xfrm>
            <a:prstGeom prst="triangle">
              <a:avLst>
                <a:gd name="adj" fmla="val 89456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5" name="二等辺三角形 104"/>
            <p:cNvSpPr/>
            <p:nvPr/>
          </p:nvSpPr>
          <p:spPr>
            <a:xfrm rot="9601713" flipH="1">
              <a:off x="5682934" y="4682452"/>
              <a:ext cx="759311" cy="214969"/>
            </a:xfrm>
            <a:prstGeom prst="triangle">
              <a:avLst>
                <a:gd name="adj" fmla="val 32791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6" name="二等辺三角形 105"/>
            <p:cNvSpPr/>
            <p:nvPr/>
          </p:nvSpPr>
          <p:spPr>
            <a:xfrm rot="20401713" flipH="1">
              <a:off x="5594640" y="4411400"/>
              <a:ext cx="759311" cy="279320"/>
            </a:xfrm>
            <a:prstGeom prst="triangle">
              <a:avLst>
                <a:gd name="adj" fmla="val 82198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7" name="二等辺三角形 106"/>
            <p:cNvSpPr/>
            <p:nvPr/>
          </p:nvSpPr>
          <p:spPr>
            <a:xfrm rot="6819059" flipH="1">
              <a:off x="6117062" y="4715520"/>
              <a:ext cx="623674" cy="297732"/>
            </a:xfrm>
            <a:prstGeom prst="triangle">
              <a:avLst>
                <a:gd name="adj" fmla="val 10604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8" name="二等辺三角形 107"/>
            <p:cNvSpPr/>
            <p:nvPr/>
          </p:nvSpPr>
          <p:spPr>
            <a:xfrm rot="13520069" flipH="1">
              <a:off x="6186687" y="4677440"/>
              <a:ext cx="475703" cy="354522"/>
            </a:xfrm>
            <a:prstGeom prst="triangle">
              <a:avLst>
                <a:gd name="adj" fmla="val 100000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9" name="二等辺三角形 108"/>
            <p:cNvSpPr/>
            <p:nvPr/>
          </p:nvSpPr>
          <p:spPr>
            <a:xfrm rot="2720069" flipH="1">
              <a:off x="6430440" y="4441067"/>
              <a:ext cx="475703" cy="322266"/>
            </a:xfrm>
            <a:prstGeom prst="triangle">
              <a:avLst>
                <a:gd name="adj" fmla="val 1642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0" name="二等辺三角形 109"/>
            <p:cNvSpPr/>
            <p:nvPr/>
          </p:nvSpPr>
          <p:spPr>
            <a:xfrm rot="9613620" flipH="1">
              <a:off x="6433634" y="4444318"/>
              <a:ext cx="637046" cy="271280"/>
            </a:xfrm>
            <a:prstGeom prst="triangle">
              <a:avLst>
                <a:gd name="adj" fmla="val 75016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1" name="二等辺三角形 110"/>
            <p:cNvSpPr/>
            <p:nvPr/>
          </p:nvSpPr>
          <p:spPr>
            <a:xfrm rot="20344918" flipH="1">
              <a:off x="6341891" y="4237837"/>
              <a:ext cx="637046" cy="201604"/>
            </a:xfrm>
            <a:prstGeom prst="triangle">
              <a:avLst>
                <a:gd name="adj" fmla="val 1406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2" name="二等辺三角形 111"/>
            <p:cNvSpPr/>
            <p:nvPr/>
          </p:nvSpPr>
          <p:spPr>
            <a:xfrm rot="6852943" flipH="1">
              <a:off x="6362848" y="4192118"/>
              <a:ext cx="590555" cy="308431"/>
            </a:xfrm>
            <a:prstGeom prst="triangle">
              <a:avLst>
                <a:gd name="adj" fmla="val 100000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3" name="二等辺三角形 112"/>
            <p:cNvSpPr/>
            <p:nvPr/>
          </p:nvSpPr>
          <p:spPr>
            <a:xfrm rot="17652943" flipH="1">
              <a:off x="6049430" y="4050335"/>
              <a:ext cx="597081" cy="316226"/>
            </a:xfrm>
            <a:prstGeom prst="triangle">
              <a:avLst>
                <a:gd name="adj" fmla="val 0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4" name="二等辺三角形 113"/>
            <p:cNvSpPr/>
            <p:nvPr/>
          </p:nvSpPr>
          <p:spPr>
            <a:xfrm rot="13532799">
              <a:off x="5771670" y="4319401"/>
              <a:ext cx="535076" cy="447581"/>
            </a:xfrm>
            <a:prstGeom prst="triangle">
              <a:avLst>
                <a:gd name="adj" fmla="val 100000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5" name="二等辺三角形 114"/>
            <p:cNvSpPr/>
            <p:nvPr/>
          </p:nvSpPr>
          <p:spPr>
            <a:xfrm rot="2732799">
              <a:off x="6093515" y="3994746"/>
              <a:ext cx="515478" cy="447581"/>
            </a:xfrm>
            <a:prstGeom prst="triangle">
              <a:avLst>
                <a:gd name="adj" fmla="val 0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16" name="グループ化 115"/>
            <p:cNvGrpSpPr/>
            <p:nvPr/>
          </p:nvGrpSpPr>
          <p:grpSpPr>
            <a:xfrm>
              <a:off x="5136741" y="3494762"/>
              <a:ext cx="2499155" cy="2096858"/>
              <a:chOff x="5124552" y="3490538"/>
              <a:chExt cx="2499155" cy="2096858"/>
            </a:xfrm>
          </p:grpSpPr>
          <p:grpSp>
            <p:nvGrpSpPr>
              <p:cNvPr id="129" name="グループ化 128"/>
              <p:cNvGrpSpPr/>
              <p:nvPr/>
            </p:nvGrpSpPr>
            <p:grpSpPr>
              <a:xfrm>
                <a:off x="5124552" y="3577882"/>
                <a:ext cx="2499155" cy="1951912"/>
                <a:chOff x="5124552" y="3577882"/>
                <a:chExt cx="2499155" cy="1951912"/>
              </a:xfrm>
            </p:grpSpPr>
            <p:grpSp>
              <p:nvGrpSpPr>
                <p:cNvPr id="137" name="グループ化 136"/>
                <p:cNvGrpSpPr/>
                <p:nvPr/>
              </p:nvGrpSpPr>
              <p:grpSpPr>
                <a:xfrm>
                  <a:off x="5848102" y="3577882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142" name="二等辺三角形 141"/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43" name="二等辺三角形 142"/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44" name="二等辺三角形 143"/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  <p:grpSp>
              <p:nvGrpSpPr>
                <p:cNvPr id="138" name="グループ化 137"/>
                <p:cNvGrpSpPr/>
                <p:nvPr/>
              </p:nvGrpSpPr>
              <p:grpSpPr>
                <a:xfrm rot="10800000">
                  <a:off x="5124552" y="3972939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139" name="二等辺三角形 138"/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40" name="二等辺三角形 139"/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41" name="二等辺三角形 140"/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</p:grpSp>
          <p:sp>
            <p:nvSpPr>
              <p:cNvPr id="130" name="円/楕円 129"/>
              <p:cNvSpPr/>
              <p:nvPr/>
            </p:nvSpPr>
            <p:spPr>
              <a:xfrm>
                <a:off x="5693330" y="3857570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1" name="円/楕円 130"/>
              <p:cNvSpPr/>
              <p:nvPr/>
            </p:nvSpPr>
            <p:spPr>
              <a:xfrm>
                <a:off x="6761020" y="349053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2" name="円/楕円 131"/>
              <p:cNvSpPr/>
              <p:nvPr/>
            </p:nvSpPr>
            <p:spPr>
              <a:xfrm>
                <a:off x="6322023" y="449439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3" name="円/楕円 132"/>
              <p:cNvSpPr/>
              <p:nvPr/>
            </p:nvSpPr>
            <p:spPr>
              <a:xfrm>
                <a:off x="5242347" y="4890219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4" name="円/楕円 133"/>
              <p:cNvSpPr/>
              <p:nvPr/>
            </p:nvSpPr>
            <p:spPr>
              <a:xfrm>
                <a:off x="5870542" y="548732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5" name="円/楕円 134"/>
              <p:cNvSpPr/>
              <p:nvPr/>
            </p:nvSpPr>
            <p:spPr>
              <a:xfrm>
                <a:off x="6937087" y="5128553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6" name="円/楕円 135"/>
              <p:cNvSpPr/>
              <p:nvPr/>
            </p:nvSpPr>
            <p:spPr>
              <a:xfrm>
                <a:off x="7389714" y="411119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cxnSp>
          <p:nvCxnSpPr>
            <p:cNvPr id="117" name="直線コネクタ 116"/>
            <p:cNvCxnSpPr>
              <a:stCxn id="115" idx="0"/>
              <a:endCxn id="115" idx="2"/>
            </p:cNvCxnSpPr>
            <p:nvPr/>
          </p:nvCxnSpPr>
          <p:spPr>
            <a:xfrm flipH="1">
              <a:off x="6011006" y="3877830"/>
              <a:ext cx="319492" cy="31345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線コネクタ 117"/>
            <p:cNvCxnSpPr>
              <a:stCxn id="115" idx="0"/>
              <a:endCxn id="113" idx="2"/>
            </p:cNvCxnSpPr>
            <p:nvPr/>
          </p:nvCxnSpPr>
          <p:spPr>
            <a:xfrm>
              <a:off x="6330498" y="3877830"/>
              <a:ext cx="284126" cy="123201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線コネクタ 118"/>
            <p:cNvCxnSpPr>
              <a:stCxn id="112" idx="3"/>
              <a:endCxn id="111" idx="0"/>
            </p:cNvCxnSpPr>
            <p:nvPr/>
          </p:nvCxnSpPr>
          <p:spPr>
            <a:xfrm>
              <a:off x="6638595" y="4013783"/>
              <a:ext cx="274993" cy="120173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線コネクタ 119"/>
            <p:cNvCxnSpPr>
              <a:stCxn id="111" idx="0"/>
              <a:endCxn id="111" idx="2"/>
            </p:cNvCxnSpPr>
            <p:nvPr/>
          </p:nvCxnSpPr>
          <p:spPr>
            <a:xfrm>
              <a:off x="6913588" y="4133956"/>
              <a:ext cx="80345" cy="18511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線コネクタ 120"/>
            <p:cNvCxnSpPr>
              <a:stCxn id="110" idx="4"/>
              <a:endCxn id="109" idx="0"/>
            </p:cNvCxnSpPr>
            <p:nvPr/>
          </p:nvCxnSpPr>
          <p:spPr>
            <a:xfrm flipH="1">
              <a:off x="6944604" y="4344561"/>
              <a:ext cx="61410" cy="30797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線コネクタ 121"/>
            <p:cNvCxnSpPr>
              <a:stCxn id="109" idx="0"/>
              <a:endCxn id="109" idx="2"/>
            </p:cNvCxnSpPr>
            <p:nvPr/>
          </p:nvCxnSpPr>
          <p:spPr>
            <a:xfrm flipH="1">
              <a:off x="6720892" y="4652539"/>
              <a:ext cx="223712" cy="23209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線コネクタ 122"/>
            <p:cNvCxnSpPr>
              <a:stCxn id="108" idx="3"/>
              <a:endCxn id="107" idx="0"/>
            </p:cNvCxnSpPr>
            <p:nvPr/>
          </p:nvCxnSpPr>
          <p:spPr>
            <a:xfrm flipH="1">
              <a:off x="6466694" y="4899258"/>
              <a:ext cx="251118" cy="249913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線コネクタ 123"/>
            <p:cNvCxnSpPr>
              <a:stCxn id="107" idx="0"/>
              <a:endCxn id="107" idx="2"/>
            </p:cNvCxnSpPr>
            <p:nvPr/>
          </p:nvCxnSpPr>
          <p:spPr>
            <a:xfrm flipH="1" flipV="1">
              <a:off x="6167439" y="5090311"/>
              <a:ext cx="299255" cy="5886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線コネクタ 124"/>
            <p:cNvCxnSpPr>
              <a:stCxn id="104" idx="4"/>
              <a:endCxn id="104" idx="0"/>
            </p:cNvCxnSpPr>
            <p:nvPr/>
          </p:nvCxnSpPr>
          <p:spPr>
            <a:xfrm flipH="1" flipV="1">
              <a:off x="5953926" y="4920303"/>
              <a:ext cx="192251" cy="15247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線コネクタ 125"/>
            <p:cNvCxnSpPr>
              <a:stCxn id="105" idx="0"/>
            </p:cNvCxnSpPr>
            <p:nvPr/>
          </p:nvCxnSpPr>
          <p:spPr>
            <a:xfrm flipH="1" flipV="1">
              <a:off x="5692097" y="4823904"/>
              <a:ext cx="284393" cy="11168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線コネクタ 126"/>
            <p:cNvCxnSpPr>
              <a:stCxn id="106" idx="4"/>
              <a:endCxn id="114" idx="0"/>
            </p:cNvCxnSpPr>
            <p:nvPr/>
          </p:nvCxnSpPr>
          <p:spPr>
            <a:xfrm flipV="1">
              <a:off x="5665173" y="4508944"/>
              <a:ext cx="26924" cy="303049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線コネクタ 127"/>
            <p:cNvCxnSpPr>
              <a:stCxn id="106" idx="0"/>
              <a:endCxn id="114" idx="3"/>
            </p:cNvCxnSpPr>
            <p:nvPr/>
          </p:nvCxnSpPr>
          <p:spPr>
            <a:xfrm flipV="1">
              <a:off x="5696814" y="4195490"/>
              <a:ext cx="314776" cy="30781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" name="グループ化 144"/>
          <p:cNvGrpSpPr/>
          <p:nvPr/>
        </p:nvGrpSpPr>
        <p:grpSpPr>
          <a:xfrm>
            <a:off x="7096212" y="3022181"/>
            <a:ext cx="1303160" cy="1093386"/>
            <a:chOff x="529796" y="2656356"/>
            <a:chExt cx="3329508" cy="2793546"/>
          </a:xfrm>
        </p:grpSpPr>
        <p:sp>
          <p:nvSpPr>
            <p:cNvPr id="146" name="二等辺三角形 145"/>
            <p:cNvSpPr/>
            <p:nvPr/>
          </p:nvSpPr>
          <p:spPr>
            <a:xfrm rot="9609393">
              <a:off x="1490263" y="2948138"/>
              <a:ext cx="1529415" cy="1069108"/>
            </a:xfrm>
            <a:prstGeom prst="triangle">
              <a:avLst>
                <a:gd name="adj" fmla="val 67308"/>
              </a:avLst>
            </a:prstGeom>
            <a:solidFill>
              <a:srgbClr val="FF99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47" name="グループ化 146"/>
            <p:cNvGrpSpPr/>
            <p:nvPr/>
          </p:nvGrpSpPr>
          <p:grpSpPr>
            <a:xfrm>
              <a:off x="1493748" y="2772720"/>
              <a:ext cx="2365556" cy="2074126"/>
              <a:chOff x="1106569" y="3201088"/>
              <a:chExt cx="2365556" cy="2074126"/>
            </a:xfrm>
          </p:grpSpPr>
          <p:sp>
            <p:nvSpPr>
              <p:cNvPr id="159" name="二等辺三角形 158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60" name="二等辺三角形 159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61" name="二等辺三角形 160"/>
              <p:cNvSpPr/>
              <p:nvPr/>
            </p:nvSpPr>
            <p:spPr>
              <a:xfrm rot="9609393">
                <a:off x="1942709" y="4206105"/>
                <a:ext cx="1529416" cy="1069109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48" name="グループ化 147"/>
            <p:cNvGrpSpPr/>
            <p:nvPr/>
          </p:nvGrpSpPr>
          <p:grpSpPr>
            <a:xfrm rot="10800000">
              <a:off x="529796" y="3299036"/>
              <a:ext cx="2365555" cy="2074125"/>
              <a:chOff x="1106569" y="3201088"/>
              <a:chExt cx="2365555" cy="2074125"/>
            </a:xfrm>
          </p:grpSpPr>
          <p:sp>
            <p:nvSpPr>
              <p:cNvPr id="156" name="二等辺三角形 155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57" name="二等辺三角形 156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58" name="二等辺三角形 157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49" name="円/楕円 148"/>
            <p:cNvSpPr/>
            <p:nvPr/>
          </p:nvSpPr>
          <p:spPr>
            <a:xfrm>
              <a:off x="1287552" y="314533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0" name="円/楕円 149"/>
            <p:cNvSpPr/>
            <p:nvPr/>
          </p:nvSpPr>
          <p:spPr>
            <a:xfrm>
              <a:off x="2709986" y="26563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1" name="円/楕円 150"/>
            <p:cNvSpPr/>
            <p:nvPr/>
          </p:nvSpPr>
          <p:spPr>
            <a:xfrm>
              <a:off x="2125130" y="399374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2" name="円/楕円 151"/>
            <p:cNvSpPr/>
            <p:nvPr/>
          </p:nvSpPr>
          <p:spPr>
            <a:xfrm>
              <a:off x="703929" y="4503884"/>
              <a:ext cx="133326" cy="13332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3" name="円/楕円 152"/>
            <p:cNvSpPr/>
            <p:nvPr/>
          </p:nvSpPr>
          <p:spPr>
            <a:xfrm>
              <a:off x="1523644" y="531657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4" name="円/楕円 153"/>
            <p:cNvSpPr/>
            <p:nvPr/>
          </p:nvSpPr>
          <p:spPr>
            <a:xfrm>
              <a:off x="2944551" y="48386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5" name="円/楕円 154"/>
            <p:cNvSpPr/>
            <p:nvPr/>
          </p:nvSpPr>
          <p:spPr>
            <a:xfrm>
              <a:off x="3547566" y="3483233"/>
              <a:ext cx="133324" cy="13332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162" name="右矢印 161"/>
          <p:cNvSpPr/>
          <p:nvPr/>
        </p:nvSpPr>
        <p:spPr>
          <a:xfrm>
            <a:off x="6021843" y="3125688"/>
            <a:ext cx="932661" cy="339316"/>
          </a:xfrm>
          <a:prstGeom prst="rightArrow">
            <a:avLst>
              <a:gd name="adj1" fmla="val 50000"/>
              <a:gd name="adj2" fmla="val 9772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3" name="右矢印 162"/>
          <p:cNvSpPr/>
          <p:nvPr/>
        </p:nvSpPr>
        <p:spPr>
          <a:xfrm rot="10800000">
            <a:off x="5973954" y="3717032"/>
            <a:ext cx="932661" cy="339316"/>
          </a:xfrm>
          <a:prstGeom prst="rightArrow">
            <a:avLst>
              <a:gd name="adj1" fmla="val 50000"/>
              <a:gd name="adj2" fmla="val 9772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5" name="グループ化 184"/>
          <p:cNvGrpSpPr/>
          <p:nvPr/>
        </p:nvGrpSpPr>
        <p:grpSpPr>
          <a:xfrm>
            <a:off x="1205657" y="3086430"/>
            <a:ext cx="1303160" cy="1093386"/>
            <a:chOff x="529796" y="2656356"/>
            <a:chExt cx="3329508" cy="2793546"/>
          </a:xfrm>
        </p:grpSpPr>
        <p:sp>
          <p:nvSpPr>
            <p:cNvPr id="186" name="二等辺三角形 185"/>
            <p:cNvSpPr/>
            <p:nvPr/>
          </p:nvSpPr>
          <p:spPr>
            <a:xfrm rot="9609393">
              <a:off x="1490263" y="2948138"/>
              <a:ext cx="1529415" cy="1069108"/>
            </a:xfrm>
            <a:prstGeom prst="triangle">
              <a:avLst>
                <a:gd name="adj" fmla="val 67308"/>
              </a:avLst>
            </a:prstGeom>
            <a:solidFill>
              <a:srgbClr val="FF99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87" name="グループ化 186"/>
            <p:cNvGrpSpPr/>
            <p:nvPr/>
          </p:nvGrpSpPr>
          <p:grpSpPr>
            <a:xfrm>
              <a:off x="1493748" y="2772720"/>
              <a:ext cx="2365556" cy="2074126"/>
              <a:chOff x="1106569" y="3201088"/>
              <a:chExt cx="2365556" cy="2074126"/>
            </a:xfrm>
          </p:grpSpPr>
          <p:sp>
            <p:nvSpPr>
              <p:cNvPr id="199" name="二等辺三角形 198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00" name="二等辺三角形 199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01" name="二等辺三角形 200"/>
              <p:cNvSpPr/>
              <p:nvPr/>
            </p:nvSpPr>
            <p:spPr>
              <a:xfrm rot="9609393">
                <a:off x="1942709" y="4206105"/>
                <a:ext cx="1529416" cy="1069109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88" name="グループ化 187"/>
            <p:cNvGrpSpPr/>
            <p:nvPr/>
          </p:nvGrpSpPr>
          <p:grpSpPr>
            <a:xfrm rot="10800000">
              <a:off x="529796" y="3299036"/>
              <a:ext cx="2365555" cy="2074125"/>
              <a:chOff x="1106569" y="3201088"/>
              <a:chExt cx="2365555" cy="2074125"/>
            </a:xfrm>
          </p:grpSpPr>
          <p:sp>
            <p:nvSpPr>
              <p:cNvPr id="196" name="二等辺三角形 195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97" name="二等辺三角形 196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98" name="二等辺三角形 197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89" name="円/楕円 188"/>
            <p:cNvSpPr/>
            <p:nvPr/>
          </p:nvSpPr>
          <p:spPr>
            <a:xfrm>
              <a:off x="1287552" y="314533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0" name="円/楕円 189"/>
            <p:cNvSpPr/>
            <p:nvPr/>
          </p:nvSpPr>
          <p:spPr>
            <a:xfrm>
              <a:off x="2709986" y="26563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1" name="円/楕円 190"/>
            <p:cNvSpPr/>
            <p:nvPr/>
          </p:nvSpPr>
          <p:spPr>
            <a:xfrm>
              <a:off x="2125130" y="399374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2" name="円/楕円 191"/>
            <p:cNvSpPr/>
            <p:nvPr/>
          </p:nvSpPr>
          <p:spPr>
            <a:xfrm>
              <a:off x="703929" y="4503884"/>
              <a:ext cx="133326" cy="13332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3" name="円/楕円 192"/>
            <p:cNvSpPr/>
            <p:nvPr/>
          </p:nvSpPr>
          <p:spPr>
            <a:xfrm>
              <a:off x="1523644" y="531657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4" name="円/楕円 193"/>
            <p:cNvSpPr/>
            <p:nvPr/>
          </p:nvSpPr>
          <p:spPr>
            <a:xfrm>
              <a:off x="2944551" y="48386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5" name="円/楕円 194"/>
            <p:cNvSpPr/>
            <p:nvPr/>
          </p:nvSpPr>
          <p:spPr>
            <a:xfrm>
              <a:off x="3547566" y="3483233"/>
              <a:ext cx="133324" cy="13332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202" name="テキスト ボックス 201"/>
          <p:cNvSpPr txBox="1"/>
          <p:nvPr/>
        </p:nvSpPr>
        <p:spPr>
          <a:xfrm>
            <a:off x="89565" y="2276872"/>
            <a:ext cx="3126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+mn-ea"/>
                <a:ea typeface="+mn-ea"/>
                <a:cs typeface="メイリオ" panose="020B0604030504040204" pitchFamily="50" charset="-128"/>
              </a:rPr>
              <a:t> </a:t>
            </a:r>
            <a:r>
              <a:rPr lang="ja-JP" altLang="en-US" sz="3200" b="1" u="sng" dirty="0" smtClean="0">
                <a:latin typeface="+mn-ea"/>
                <a:ea typeface="+mn-ea"/>
                <a:cs typeface="メイリオ" panose="020B0604030504040204" pitchFamily="50" charset="-128"/>
              </a:rPr>
              <a:t>等積変形</a:t>
            </a:r>
            <a:r>
              <a:rPr lang="ja-JP" altLang="en-US" sz="2400" u="sng" dirty="0" smtClean="0">
                <a:latin typeface="+mn-ea"/>
                <a:ea typeface="+mn-ea"/>
                <a:cs typeface="メイリオ" panose="020B0604030504040204" pitchFamily="50" charset="-128"/>
              </a:rPr>
              <a:t>部分</a:t>
            </a:r>
            <a:endParaRPr lang="en-US" altLang="ja-JP" sz="2400" u="sng" dirty="0">
              <a:latin typeface="+mn-ea"/>
              <a:ea typeface="+mn-ea"/>
              <a:cs typeface="メイリオ" panose="020B0604030504040204" pitchFamily="50" charset="-128"/>
            </a:endParaRPr>
          </a:p>
        </p:txBody>
      </p:sp>
      <p:sp>
        <p:nvSpPr>
          <p:cNvPr id="203" name="テキスト ボックス 202"/>
          <p:cNvSpPr txBox="1"/>
          <p:nvPr/>
        </p:nvSpPr>
        <p:spPr>
          <a:xfrm>
            <a:off x="4242139" y="2312876"/>
            <a:ext cx="3126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+mn-ea"/>
                <a:ea typeface="+mn-ea"/>
                <a:cs typeface="メイリオ" panose="020B0604030504040204" pitchFamily="50" charset="-128"/>
              </a:rPr>
              <a:t> </a:t>
            </a:r>
            <a:r>
              <a:rPr lang="ja-JP" altLang="en-US" sz="3200" b="1" u="sng" dirty="0">
                <a:latin typeface="+mn-ea"/>
                <a:ea typeface="+mn-ea"/>
                <a:cs typeface="メイリオ" panose="020B0604030504040204" pitchFamily="50" charset="-128"/>
              </a:rPr>
              <a:t>体積</a:t>
            </a:r>
            <a:r>
              <a:rPr lang="ja-JP" altLang="en-US" sz="3200" b="1" u="sng" dirty="0" smtClean="0">
                <a:latin typeface="+mn-ea"/>
                <a:ea typeface="+mn-ea"/>
                <a:cs typeface="メイリオ" panose="020B0604030504040204" pitchFamily="50" charset="-128"/>
              </a:rPr>
              <a:t>変形</a:t>
            </a:r>
            <a:r>
              <a:rPr lang="ja-JP" altLang="en-US" sz="2400" u="sng" dirty="0" smtClean="0">
                <a:latin typeface="+mn-ea"/>
                <a:ea typeface="+mn-ea"/>
                <a:cs typeface="メイリオ" panose="020B0604030504040204" pitchFamily="50" charset="-128"/>
              </a:rPr>
              <a:t>部分</a:t>
            </a:r>
            <a:endParaRPr lang="en-US" altLang="ja-JP" sz="2400" u="sng" dirty="0">
              <a:latin typeface="+mn-ea"/>
              <a:ea typeface="+mn-ea"/>
              <a:cs typeface="メイリオ" panose="020B0604030504040204" pitchFamily="50" charset="-128"/>
            </a:endParaRPr>
          </a:p>
        </p:txBody>
      </p:sp>
      <p:sp>
        <p:nvSpPr>
          <p:cNvPr id="204" name="テキスト ボックス 203"/>
          <p:cNvSpPr txBox="1"/>
          <p:nvPr/>
        </p:nvSpPr>
        <p:spPr>
          <a:xfrm>
            <a:off x="303682" y="4947555"/>
            <a:ext cx="3836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+mn-ea"/>
                <a:ea typeface="+mn-ea"/>
                <a:cs typeface="メイリオ" panose="020B0604030504040204" pitchFamily="50" charset="-128"/>
              </a:rPr>
              <a:t> </a:t>
            </a:r>
            <a:r>
              <a:rPr lang="ja-JP" altLang="en-US" sz="2400" dirty="0" smtClean="0">
                <a:latin typeface="+mn-ea"/>
                <a:ea typeface="+mn-ea"/>
                <a:cs typeface="メイリオ" panose="020B0604030504040204" pitchFamily="50" charset="-128"/>
              </a:rPr>
              <a:t>隣接する要素の値を</a:t>
            </a:r>
            <a:endParaRPr lang="en-US" altLang="ja-JP" sz="2400" dirty="0" smtClean="0">
              <a:latin typeface="+mn-ea"/>
              <a:ea typeface="+mn-ea"/>
              <a:cs typeface="メイリオ" panose="020B0604030504040204" pitchFamily="50" charset="-128"/>
            </a:endParaRPr>
          </a:p>
          <a:p>
            <a:r>
              <a:rPr lang="ja-JP" altLang="en-US" sz="2400" dirty="0" smtClean="0">
                <a:latin typeface="+mn-ea"/>
                <a:ea typeface="+mn-ea"/>
                <a:cs typeface="メイリオ" panose="020B0604030504040204" pitchFamily="50" charset="-128"/>
              </a:rPr>
              <a:t>そのまま平滑化する</a:t>
            </a:r>
            <a:endParaRPr lang="en-US" altLang="ja-JP" sz="2000" dirty="0">
              <a:latin typeface="+mn-ea"/>
              <a:ea typeface="+mn-ea"/>
              <a:cs typeface="メイリオ" panose="020B0604030504040204" pitchFamily="50" charset="-128"/>
            </a:endParaRPr>
          </a:p>
        </p:txBody>
      </p:sp>
      <p:sp>
        <p:nvSpPr>
          <p:cNvPr id="205" name="テキスト ボックス 204"/>
          <p:cNvSpPr txBox="1"/>
          <p:nvPr/>
        </p:nvSpPr>
        <p:spPr>
          <a:xfrm>
            <a:off x="4427984" y="4617132"/>
            <a:ext cx="4431868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+mn-ea"/>
                <a:ea typeface="+mn-ea"/>
                <a:cs typeface="メイリオ" panose="020B0604030504040204" pitchFamily="50" charset="-128"/>
              </a:rPr>
              <a:t>(1)</a:t>
            </a:r>
            <a:r>
              <a:rPr lang="ja-JP" altLang="en-US" sz="2400" dirty="0" smtClean="0">
                <a:latin typeface="+mn-ea"/>
                <a:ea typeface="+mn-ea"/>
                <a:cs typeface="メイリオ" panose="020B0604030504040204" pitchFamily="50" charset="-128"/>
              </a:rPr>
              <a:t>要素の値で節点の値を計算</a:t>
            </a:r>
            <a:endParaRPr lang="en-US" altLang="ja-JP" sz="2400" dirty="0" smtClean="0">
              <a:latin typeface="+mn-ea"/>
              <a:ea typeface="+mn-ea"/>
              <a:cs typeface="メイリオ" panose="020B0604030504040204" pitchFamily="50" charset="-128"/>
            </a:endParaRPr>
          </a:p>
          <a:p>
            <a:r>
              <a:rPr lang="en-US" altLang="ja-JP" sz="2400" dirty="0" smtClean="0">
                <a:latin typeface="+mn-ea"/>
                <a:ea typeface="+mn-ea"/>
                <a:cs typeface="メイリオ" panose="020B0604030504040204" pitchFamily="50" charset="-128"/>
              </a:rPr>
              <a:t>(2)</a:t>
            </a:r>
            <a:r>
              <a:rPr lang="ja-JP" altLang="en-US" sz="2400" dirty="0" smtClean="0">
                <a:latin typeface="+mn-ea"/>
                <a:ea typeface="+mn-ea"/>
                <a:cs typeface="メイリオ" panose="020B0604030504040204" pitchFamily="50" charset="-128"/>
              </a:rPr>
              <a:t>節点の値で要素の値を計算</a:t>
            </a:r>
            <a:endParaRPr lang="en-US" altLang="ja-JP" sz="2400" dirty="0" smtClean="0">
              <a:latin typeface="+mn-ea"/>
              <a:ea typeface="+mn-ea"/>
              <a:cs typeface="メイリオ" panose="020B0604030504040204" pitchFamily="50" charset="-128"/>
            </a:endParaRPr>
          </a:p>
          <a:p>
            <a:endParaRPr lang="en-US" altLang="ja-JP" sz="700" dirty="0">
              <a:latin typeface="+mn-ea"/>
              <a:ea typeface="+mn-ea"/>
              <a:cs typeface="メイリオ" panose="020B0604030504040204" pitchFamily="50" charset="-128"/>
            </a:endParaRPr>
          </a:p>
          <a:p>
            <a:r>
              <a:rPr lang="en-US" altLang="ja-JP" sz="2400" dirty="0" smtClean="0">
                <a:latin typeface="+mn-ea"/>
                <a:ea typeface="+mn-ea"/>
                <a:cs typeface="メイリオ" panose="020B0604030504040204" pitchFamily="50" charset="-128"/>
              </a:rPr>
              <a:t>(1)(2)</a:t>
            </a:r>
            <a:r>
              <a:rPr lang="ja-JP" altLang="en-US" sz="2400" dirty="0" smtClean="0">
                <a:latin typeface="+mn-ea"/>
                <a:ea typeface="+mn-ea"/>
                <a:cs typeface="メイリオ" panose="020B0604030504040204" pitchFamily="50" charset="-128"/>
              </a:rPr>
              <a:t>を</a:t>
            </a:r>
            <a:r>
              <a:rPr lang="ja-JP" altLang="en-US" sz="2400" u="sng" dirty="0" smtClean="0">
                <a:latin typeface="+mn-ea"/>
                <a:ea typeface="+mn-ea"/>
                <a:cs typeface="メイリオ" panose="020B0604030504040204" pitchFamily="50" charset="-128"/>
              </a:rPr>
              <a:t>必要回数繰り返し</a:t>
            </a:r>
            <a:endParaRPr lang="en-US" altLang="ja-JP" sz="2400" u="sng" dirty="0" smtClean="0">
              <a:latin typeface="+mn-ea"/>
              <a:ea typeface="+mn-ea"/>
              <a:cs typeface="メイリオ" panose="020B0604030504040204" pitchFamily="50" charset="-128"/>
            </a:endParaRPr>
          </a:p>
          <a:p>
            <a:r>
              <a:rPr lang="ja-JP" altLang="en-US" sz="2400" dirty="0" smtClean="0">
                <a:latin typeface="+mn-ea"/>
                <a:ea typeface="+mn-ea"/>
                <a:cs typeface="メイリオ" panose="020B0604030504040204" pitchFamily="50" charset="-128"/>
              </a:rPr>
              <a:t>　　　　</a:t>
            </a:r>
            <a:r>
              <a:rPr lang="en-US" altLang="ja-JP" sz="2400" dirty="0" smtClean="0">
                <a:latin typeface="+mn-ea"/>
                <a:ea typeface="+mn-ea"/>
                <a:cs typeface="メイリオ" panose="020B0604030504040204" pitchFamily="50" charset="-128"/>
              </a:rPr>
              <a:t>(cyclic smoothing)</a:t>
            </a:r>
            <a:endParaRPr lang="en-US" altLang="ja-JP" sz="2000" dirty="0">
              <a:latin typeface="+mn-ea"/>
              <a:ea typeface="+mn-ea"/>
              <a:cs typeface="メイリオ" panose="020B0604030504040204" pitchFamily="50" charset="-128"/>
            </a:endParaRPr>
          </a:p>
        </p:txBody>
      </p:sp>
      <p:sp>
        <p:nvSpPr>
          <p:cNvPr id="206" name="テキスト ボックス 205"/>
          <p:cNvSpPr txBox="1"/>
          <p:nvPr/>
        </p:nvSpPr>
        <p:spPr>
          <a:xfrm>
            <a:off x="1403648" y="4185084"/>
            <a:ext cx="740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latin typeface="+mn-ea"/>
                <a:ea typeface="+mn-ea"/>
                <a:cs typeface="メイリオ" panose="020B0604030504040204" pitchFamily="50" charset="-128"/>
              </a:rPr>
              <a:t> FEM</a:t>
            </a:r>
            <a:endParaRPr lang="en-US" altLang="ja-JP" dirty="0">
              <a:latin typeface="+mn-ea"/>
              <a:ea typeface="+mn-ea"/>
              <a:cs typeface="メイリオ" panose="020B0604030504040204" pitchFamily="50" charset="-128"/>
            </a:endParaRPr>
          </a:p>
        </p:txBody>
      </p:sp>
      <p:sp>
        <p:nvSpPr>
          <p:cNvPr id="207" name="テキスト ボックス 206"/>
          <p:cNvSpPr txBox="1"/>
          <p:nvPr/>
        </p:nvSpPr>
        <p:spPr>
          <a:xfrm>
            <a:off x="7368605" y="4185084"/>
            <a:ext cx="740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latin typeface="+mn-ea"/>
                <a:ea typeface="+mn-ea"/>
                <a:cs typeface="メイリオ" panose="020B0604030504040204" pitchFamily="50" charset="-128"/>
              </a:rPr>
              <a:t> FEM</a:t>
            </a:r>
            <a:endParaRPr lang="en-US" altLang="ja-JP" dirty="0">
              <a:latin typeface="+mn-ea"/>
              <a:ea typeface="+mn-ea"/>
              <a:cs typeface="メイリオ" panose="020B0604030504040204" pitchFamily="50" charset="-128"/>
            </a:endParaRPr>
          </a:p>
        </p:txBody>
      </p:sp>
      <p:sp>
        <p:nvSpPr>
          <p:cNvPr id="208" name="テキスト ボックス 207"/>
          <p:cNvSpPr txBox="1"/>
          <p:nvPr/>
        </p:nvSpPr>
        <p:spPr>
          <a:xfrm>
            <a:off x="4655486" y="4178763"/>
            <a:ext cx="1256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latin typeface="+mn-ea"/>
                <a:ea typeface="+mn-ea"/>
                <a:cs typeface="メイリオ" panose="020B0604030504040204" pitchFamily="50" charset="-128"/>
              </a:rPr>
              <a:t>NS-FEM</a:t>
            </a:r>
            <a:endParaRPr lang="en-US" altLang="ja-JP" dirty="0">
              <a:latin typeface="+mn-ea"/>
              <a:ea typeface="+mn-ea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5303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accent6"/>
                </a:solidFill>
              </a:rPr>
              <a:t>F-</a:t>
            </a:r>
            <a:r>
              <a:rPr kumimoji="1" lang="en-US" altLang="ja-JP" dirty="0" err="1" smtClean="0">
                <a:solidFill>
                  <a:schemeClr val="accent6"/>
                </a:solidFill>
              </a:rPr>
              <a:t>barES</a:t>
            </a:r>
            <a:r>
              <a:rPr kumimoji="1" lang="en-US" altLang="ja-JP" dirty="0" smtClean="0">
                <a:solidFill>
                  <a:schemeClr val="accent6"/>
                </a:solidFill>
              </a:rPr>
              <a:t>-FEM</a:t>
            </a:r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>
                <a:latin typeface="+mn-ea"/>
                <a:ea typeface="+mn-ea"/>
              </a:rPr>
              <a:t>P. </a:t>
            </a:r>
            <a:fld id="{F8FDF831-B0A3-4B44-A20D-7581D5587101}" type="slidenum">
              <a:rPr lang="ja-JP" altLang="en-US" smtClean="0">
                <a:latin typeface="+mn-ea"/>
                <a:ea typeface="+mn-ea"/>
              </a:rPr>
              <a:pPr/>
              <a:t>15</a:t>
            </a:fld>
            <a:endParaRPr lang="ja-JP" altLang="en-US" dirty="0">
              <a:latin typeface="+mn-ea"/>
              <a:ea typeface="+mn-ea"/>
            </a:endParaRPr>
          </a:p>
        </p:txBody>
      </p:sp>
      <p:sp>
        <p:nvSpPr>
          <p:cNvPr id="32" name="角丸四角形 31"/>
          <p:cNvSpPr/>
          <p:nvPr/>
        </p:nvSpPr>
        <p:spPr>
          <a:xfrm>
            <a:off x="158853" y="3540425"/>
            <a:ext cx="8841639" cy="2768895"/>
          </a:xfrm>
          <a:prstGeom prst="roundRect">
            <a:avLst>
              <a:gd name="adj" fmla="val 5390"/>
            </a:avLst>
          </a:prstGeom>
          <a:solidFill>
            <a:srgbClr val="D8E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-36512" y="3710642"/>
            <a:ext cx="56166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 smtClean="0">
                <a:latin typeface="+mn-ea"/>
                <a:ea typeface="+mn-ea"/>
                <a:cs typeface="メイリオ" panose="020B0604030504040204" pitchFamily="50" charset="-128"/>
              </a:rPr>
              <a:t>    　</a:t>
            </a:r>
            <a:r>
              <a:rPr kumimoji="1" lang="en-US" altLang="ja-JP" sz="3200" dirty="0" smtClean="0">
                <a:latin typeface="+mn-ea"/>
                <a:ea typeface="+mn-ea"/>
                <a:cs typeface="メイリオ" panose="020B0604030504040204" pitchFamily="50" charset="-128"/>
              </a:rPr>
              <a:t>ES-FEM</a:t>
            </a:r>
            <a:r>
              <a:rPr lang="ja-JP" altLang="en-US" sz="2800" dirty="0" smtClean="0">
                <a:latin typeface="+mn-ea"/>
                <a:ea typeface="+mn-ea"/>
                <a:cs typeface="メイリオ" panose="020B0604030504040204" pitchFamily="50" charset="-128"/>
              </a:rPr>
              <a:t> </a:t>
            </a:r>
            <a:r>
              <a:rPr lang="ja-JP" altLang="en-US" sz="2800" dirty="0">
                <a:latin typeface="+mn-ea"/>
                <a:ea typeface="+mn-ea"/>
                <a:cs typeface="メイリオ" panose="020B0604030504040204" pitchFamily="50" charset="-128"/>
              </a:rPr>
              <a:t>　</a:t>
            </a:r>
            <a:r>
              <a:rPr kumimoji="1" lang="ja-JP" altLang="en-US" sz="2800" dirty="0" smtClean="0">
                <a:latin typeface="+mn-ea"/>
                <a:ea typeface="+mn-ea"/>
                <a:cs typeface="メイリオ" panose="020B0604030504040204" pitchFamily="50" charset="-128"/>
              </a:rPr>
              <a:t>     </a:t>
            </a:r>
            <a:r>
              <a:rPr kumimoji="1" lang="ja-JP" altLang="en-US" sz="2400" dirty="0" smtClean="0">
                <a:latin typeface="+mn-ea"/>
                <a:ea typeface="+mn-ea"/>
                <a:cs typeface="メイリオ" panose="020B0604030504040204" pitchFamily="50" charset="-128"/>
              </a:rPr>
              <a:t>に等積変形部分</a:t>
            </a:r>
            <a:endParaRPr kumimoji="1" lang="en-US" altLang="ja-JP" sz="2400" dirty="0" smtClean="0">
              <a:latin typeface="+mn-ea"/>
              <a:ea typeface="+mn-ea"/>
              <a:cs typeface="メイリオ" panose="020B0604030504040204" pitchFamily="50" charset="-128"/>
            </a:endParaRPr>
          </a:p>
          <a:p>
            <a:pPr algn="ctr"/>
            <a:endParaRPr lang="en-US" altLang="ja-JP" sz="2400" dirty="0" smtClean="0">
              <a:latin typeface="+mn-ea"/>
              <a:ea typeface="+mn-ea"/>
              <a:cs typeface="メイリオ" panose="020B0604030504040204" pitchFamily="50" charset="-128"/>
            </a:endParaRPr>
          </a:p>
          <a:p>
            <a:pPr algn="ctr"/>
            <a:r>
              <a:rPr lang="en-US" altLang="ja-JP" sz="3200" dirty="0" smtClean="0">
                <a:latin typeface="+mn-ea"/>
                <a:cs typeface="メイリオ" panose="020B0604030504040204" pitchFamily="50" charset="-128"/>
              </a:rPr>
              <a:t>NS-FEM</a:t>
            </a:r>
            <a:r>
              <a:rPr lang="ja-JP" altLang="en-US" sz="3200" dirty="0" smtClean="0">
                <a:latin typeface="+mn-ea"/>
                <a:cs typeface="メイリオ" panose="020B0604030504040204" pitchFamily="50" charset="-128"/>
              </a:rPr>
              <a:t> </a:t>
            </a:r>
            <a:r>
              <a:rPr lang="en-US" altLang="ja-JP" sz="3200" dirty="0">
                <a:latin typeface="+mn-ea"/>
                <a:cs typeface="メイリオ" panose="020B0604030504040204" pitchFamily="50" charset="-128"/>
              </a:rPr>
              <a:t>F-bar</a:t>
            </a:r>
            <a:r>
              <a:rPr lang="ja-JP" altLang="en-US" sz="3200" dirty="0">
                <a:latin typeface="+mn-ea"/>
                <a:cs typeface="メイリオ" panose="020B0604030504040204" pitchFamily="50" charset="-128"/>
              </a:rPr>
              <a:t>法</a:t>
            </a:r>
            <a:r>
              <a:rPr lang="ja-JP" altLang="en-US" sz="2400" dirty="0">
                <a:latin typeface="+mn-ea"/>
                <a:cs typeface="メイリオ" panose="020B0604030504040204" pitchFamily="50" charset="-128"/>
              </a:rPr>
              <a:t>に体積変化部分</a:t>
            </a:r>
            <a:endParaRPr lang="en-US" altLang="ja-JP" sz="2400" dirty="0">
              <a:latin typeface="+mn-ea"/>
              <a:cs typeface="メイリオ" panose="020B0604030504040204" pitchFamily="50" charset="-128"/>
            </a:endParaRPr>
          </a:p>
          <a:p>
            <a:pPr algn="ctr"/>
            <a:endParaRPr kumimoji="1" lang="ja-JP" altLang="en-US" sz="2400" dirty="0">
              <a:latin typeface="+mn-ea"/>
              <a:ea typeface="+mn-ea"/>
              <a:cs typeface="メイリオ" panose="020B0604030504040204" pitchFamily="50" charset="-128"/>
            </a:endParaRPr>
          </a:p>
        </p:txBody>
      </p:sp>
      <p:sp>
        <p:nvSpPr>
          <p:cNvPr id="34" name="右中かっこ 33"/>
          <p:cNvSpPr/>
          <p:nvPr/>
        </p:nvSpPr>
        <p:spPr>
          <a:xfrm>
            <a:off x="5384748" y="3978804"/>
            <a:ext cx="231368" cy="1178388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5842146" y="4299483"/>
            <a:ext cx="312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latin typeface="+mn-ea"/>
                <a:ea typeface="+mn-ea"/>
                <a:cs typeface="メイリオ" panose="020B0604030504040204" pitchFamily="50" charset="-128"/>
              </a:rPr>
              <a:t>を担当させることで</a:t>
            </a:r>
            <a:endParaRPr kumimoji="1" lang="ja-JP" altLang="en-US" sz="2400" dirty="0">
              <a:latin typeface="+mn-ea"/>
              <a:ea typeface="+mn-ea"/>
              <a:cs typeface="メイリオ" panose="020B0604030504040204" pitchFamily="50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637875" y="5283205"/>
            <a:ext cx="60357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>
                <a:latin typeface="+mn-ea"/>
                <a:ea typeface="+mn-ea"/>
                <a:cs typeface="メイリオ" panose="020B0604030504040204" pitchFamily="50" charset="-128"/>
              </a:rPr>
              <a:t>ロッキングフリー・圧力振動なしの</a:t>
            </a:r>
            <a:endParaRPr kumimoji="1" lang="en-US" altLang="ja-JP" sz="2800" dirty="0" smtClean="0">
              <a:latin typeface="+mn-ea"/>
              <a:ea typeface="+mn-ea"/>
              <a:cs typeface="メイリオ" panose="020B0604030504040204" pitchFamily="50" charset="-128"/>
            </a:endParaRPr>
          </a:p>
          <a:p>
            <a:r>
              <a:rPr lang="ja-JP" altLang="en-US" sz="2800" dirty="0" smtClean="0">
                <a:solidFill>
                  <a:srgbClr val="FF0000"/>
                </a:solidFill>
                <a:latin typeface="+mn-ea"/>
                <a:ea typeface="+mn-ea"/>
                <a:cs typeface="メイリオ" panose="020B0604030504040204" pitchFamily="50" charset="-128"/>
              </a:rPr>
              <a:t>万能な四面体</a:t>
            </a:r>
            <a:r>
              <a:rPr lang="en-US" altLang="ja-JP" sz="2800" dirty="0" smtClean="0">
                <a:solidFill>
                  <a:srgbClr val="FF0000"/>
                </a:solidFill>
                <a:latin typeface="+mn-ea"/>
                <a:ea typeface="+mn-ea"/>
                <a:cs typeface="メイリオ" panose="020B0604030504040204" pitchFamily="50" charset="-128"/>
              </a:rPr>
              <a:t>1</a:t>
            </a:r>
            <a:r>
              <a:rPr lang="ja-JP" altLang="en-US" sz="2800" dirty="0" smtClean="0">
                <a:solidFill>
                  <a:srgbClr val="FF0000"/>
                </a:solidFill>
                <a:latin typeface="+mn-ea"/>
                <a:ea typeface="+mn-ea"/>
                <a:cs typeface="メイリオ" panose="020B0604030504040204" pitchFamily="50" charset="-128"/>
              </a:rPr>
              <a:t>次要素が期待できる</a:t>
            </a:r>
            <a:endParaRPr kumimoji="1" lang="ja-JP" altLang="en-US" sz="2800" dirty="0">
              <a:solidFill>
                <a:srgbClr val="FF0000"/>
              </a:solidFill>
              <a:latin typeface="+mn-ea"/>
              <a:ea typeface="+mn-ea"/>
              <a:cs typeface="メイリオ" panose="020B0604030504040204" pitchFamily="50" charset="-128"/>
            </a:endParaRPr>
          </a:p>
        </p:txBody>
      </p:sp>
      <p:grpSp>
        <p:nvGrpSpPr>
          <p:cNvPr id="37" name="グループ化 36"/>
          <p:cNvGrpSpPr/>
          <p:nvPr/>
        </p:nvGrpSpPr>
        <p:grpSpPr>
          <a:xfrm>
            <a:off x="750346" y="968255"/>
            <a:ext cx="1872208" cy="1614427"/>
            <a:chOff x="4860075" y="1560327"/>
            <a:chExt cx="3329507" cy="2793546"/>
          </a:xfrm>
        </p:grpSpPr>
        <p:sp>
          <p:nvSpPr>
            <p:cNvPr id="40" name="二等辺三角形 39"/>
            <p:cNvSpPr/>
            <p:nvPr/>
          </p:nvSpPr>
          <p:spPr>
            <a:xfrm rot="13532799">
              <a:off x="5295916" y="2480967"/>
              <a:ext cx="1216226" cy="600952"/>
            </a:xfrm>
            <a:prstGeom prst="triangle">
              <a:avLst>
                <a:gd name="adj" fmla="val 52895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1" name="二等辺三角形 40"/>
            <p:cNvSpPr/>
            <p:nvPr/>
          </p:nvSpPr>
          <p:spPr>
            <a:xfrm rot="2732799">
              <a:off x="5702498" y="2039122"/>
              <a:ext cx="1216226" cy="600952"/>
            </a:xfrm>
            <a:prstGeom prst="triangle">
              <a:avLst>
                <a:gd name="adj" fmla="val 57584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42" name="グループ化 41"/>
            <p:cNvGrpSpPr/>
            <p:nvPr/>
          </p:nvGrpSpPr>
          <p:grpSpPr>
            <a:xfrm>
              <a:off x="5824027" y="1676691"/>
              <a:ext cx="2365555" cy="2074125"/>
              <a:chOff x="1106569" y="3201088"/>
              <a:chExt cx="2365555" cy="2074125"/>
            </a:xfrm>
          </p:grpSpPr>
          <p:sp>
            <p:nvSpPr>
              <p:cNvPr id="54" name="二等辺三角形 53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55" name="二等辺三角形 54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56" name="二等辺三角形 55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43" name="グループ化 42"/>
            <p:cNvGrpSpPr/>
            <p:nvPr/>
          </p:nvGrpSpPr>
          <p:grpSpPr>
            <a:xfrm rot="10800000">
              <a:off x="4860075" y="2203007"/>
              <a:ext cx="2365555" cy="2074125"/>
              <a:chOff x="1106569" y="3201088"/>
              <a:chExt cx="2365555" cy="2074125"/>
            </a:xfrm>
          </p:grpSpPr>
          <p:sp>
            <p:nvSpPr>
              <p:cNvPr id="51" name="二等辺三角形 50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52" name="二等辺三角形 51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53" name="二等辺三角形 52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44" name="円/楕円 43"/>
            <p:cNvSpPr/>
            <p:nvPr/>
          </p:nvSpPr>
          <p:spPr>
            <a:xfrm>
              <a:off x="5617831" y="20493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5" name="円/楕円 44"/>
            <p:cNvSpPr/>
            <p:nvPr/>
          </p:nvSpPr>
          <p:spPr>
            <a:xfrm>
              <a:off x="7040265" y="156032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6" name="円/楕円 45"/>
            <p:cNvSpPr/>
            <p:nvPr/>
          </p:nvSpPr>
          <p:spPr>
            <a:xfrm>
              <a:off x="6455409" y="2897714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7" name="円/楕円 46"/>
            <p:cNvSpPr/>
            <p:nvPr/>
          </p:nvSpPr>
          <p:spPr>
            <a:xfrm>
              <a:off x="5017008" y="34250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8" name="円/楕円 47"/>
            <p:cNvSpPr/>
            <p:nvPr/>
          </p:nvSpPr>
          <p:spPr>
            <a:xfrm>
              <a:off x="5853923" y="422054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9" name="円/楕円 48"/>
            <p:cNvSpPr/>
            <p:nvPr/>
          </p:nvSpPr>
          <p:spPr>
            <a:xfrm>
              <a:off x="7274830" y="374257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0" name="円/楕円 49"/>
            <p:cNvSpPr/>
            <p:nvPr/>
          </p:nvSpPr>
          <p:spPr>
            <a:xfrm>
              <a:off x="7877844" y="238720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57" name="グループ化 56"/>
          <p:cNvGrpSpPr/>
          <p:nvPr/>
        </p:nvGrpSpPr>
        <p:grpSpPr>
          <a:xfrm>
            <a:off x="3635896" y="950046"/>
            <a:ext cx="1795945" cy="1506846"/>
            <a:chOff x="5136741" y="3494762"/>
            <a:chExt cx="2499155" cy="2096858"/>
          </a:xfrm>
        </p:grpSpPr>
        <p:sp>
          <p:nvSpPr>
            <p:cNvPr id="58" name="二等辺三角形 57"/>
            <p:cNvSpPr/>
            <p:nvPr/>
          </p:nvSpPr>
          <p:spPr>
            <a:xfrm rot="17663715" flipH="1">
              <a:off x="5872283" y="4647816"/>
              <a:ext cx="563877" cy="238062"/>
            </a:xfrm>
            <a:prstGeom prst="triangle">
              <a:avLst>
                <a:gd name="adj" fmla="val 89456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9" name="二等辺三角形 58"/>
            <p:cNvSpPr/>
            <p:nvPr/>
          </p:nvSpPr>
          <p:spPr>
            <a:xfrm rot="9601713" flipH="1">
              <a:off x="5682934" y="4682452"/>
              <a:ext cx="759311" cy="214969"/>
            </a:xfrm>
            <a:prstGeom prst="triangle">
              <a:avLst>
                <a:gd name="adj" fmla="val 32791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0" name="二等辺三角形 59"/>
            <p:cNvSpPr/>
            <p:nvPr/>
          </p:nvSpPr>
          <p:spPr>
            <a:xfrm rot="20401713" flipH="1">
              <a:off x="5594640" y="4411400"/>
              <a:ext cx="759311" cy="279320"/>
            </a:xfrm>
            <a:prstGeom prst="triangle">
              <a:avLst>
                <a:gd name="adj" fmla="val 82198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1" name="二等辺三角形 60"/>
            <p:cNvSpPr/>
            <p:nvPr/>
          </p:nvSpPr>
          <p:spPr>
            <a:xfrm rot="6819059" flipH="1">
              <a:off x="6117062" y="4715520"/>
              <a:ext cx="623674" cy="297732"/>
            </a:xfrm>
            <a:prstGeom prst="triangle">
              <a:avLst>
                <a:gd name="adj" fmla="val 10604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2" name="二等辺三角形 61"/>
            <p:cNvSpPr/>
            <p:nvPr/>
          </p:nvSpPr>
          <p:spPr>
            <a:xfrm rot="13520069" flipH="1">
              <a:off x="6186687" y="4677440"/>
              <a:ext cx="475703" cy="354522"/>
            </a:xfrm>
            <a:prstGeom prst="triangle">
              <a:avLst>
                <a:gd name="adj" fmla="val 100000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3" name="二等辺三角形 62"/>
            <p:cNvSpPr/>
            <p:nvPr/>
          </p:nvSpPr>
          <p:spPr>
            <a:xfrm rot="2720069" flipH="1">
              <a:off x="6430440" y="4441067"/>
              <a:ext cx="475703" cy="322266"/>
            </a:xfrm>
            <a:prstGeom prst="triangle">
              <a:avLst>
                <a:gd name="adj" fmla="val 1642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4" name="二等辺三角形 63"/>
            <p:cNvSpPr/>
            <p:nvPr/>
          </p:nvSpPr>
          <p:spPr>
            <a:xfrm rot="9613620" flipH="1">
              <a:off x="6433634" y="4444318"/>
              <a:ext cx="637046" cy="271280"/>
            </a:xfrm>
            <a:prstGeom prst="triangle">
              <a:avLst>
                <a:gd name="adj" fmla="val 75016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5" name="二等辺三角形 64"/>
            <p:cNvSpPr/>
            <p:nvPr/>
          </p:nvSpPr>
          <p:spPr>
            <a:xfrm rot="20344918" flipH="1">
              <a:off x="6341891" y="4237837"/>
              <a:ext cx="637046" cy="201604"/>
            </a:xfrm>
            <a:prstGeom prst="triangle">
              <a:avLst>
                <a:gd name="adj" fmla="val 1406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6" name="二等辺三角形 65"/>
            <p:cNvSpPr/>
            <p:nvPr/>
          </p:nvSpPr>
          <p:spPr>
            <a:xfrm rot="6852943" flipH="1">
              <a:off x="6362848" y="4192118"/>
              <a:ext cx="590555" cy="308431"/>
            </a:xfrm>
            <a:prstGeom prst="triangle">
              <a:avLst>
                <a:gd name="adj" fmla="val 100000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7" name="二等辺三角形 66"/>
            <p:cNvSpPr/>
            <p:nvPr/>
          </p:nvSpPr>
          <p:spPr>
            <a:xfrm rot="17652943" flipH="1">
              <a:off x="6049430" y="4050335"/>
              <a:ext cx="597081" cy="316226"/>
            </a:xfrm>
            <a:prstGeom prst="triangle">
              <a:avLst>
                <a:gd name="adj" fmla="val 0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8" name="二等辺三角形 67"/>
            <p:cNvSpPr/>
            <p:nvPr/>
          </p:nvSpPr>
          <p:spPr>
            <a:xfrm rot="13532799">
              <a:off x="5771670" y="4319401"/>
              <a:ext cx="535076" cy="447581"/>
            </a:xfrm>
            <a:prstGeom prst="triangle">
              <a:avLst>
                <a:gd name="adj" fmla="val 100000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9" name="二等辺三角形 68"/>
            <p:cNvSpPr/>
            <p:nvPr/>
          </p:nvSpPr>
          <p:spPr>
            <a:xfrm rot="2732799">
              <a:off x="6093515" y="3994746"/>
              <a:ext cx="515478" cy="447581"/>
            </a:xfrm>
            <a:prstGeom prst="triangle">
              <a:avLst>
                <a:gd name="adj" fmla="val 0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70" name="グループ化 69"/>
            <p:cNvGrpSpPr/>
            <p:nvPr/>
          </p:nvGrpSpPr>
          <p:grpSpPr>
            <a:xfrm>
              <a:off x="5136741" y="3494762"/>
              <a:ext cx="2499155" cy="2096858"/>
              <a:chOff x="5124552" y="3490538"/>
              <a:chExt cx="2499155" cy="2096858"/>
            </a:xfrm>
          </p:grpSpPr>
          <p:grpSp>
            <p:nvGrpSpPr>
              <p:cNvPr id="83" name="グループ化 82"/>
              <p:cNvGrpSpPr/>
              <p:nvPr/>
            </p:nvGrpSpPr>
            <p:grpSpPr>
              <a:xfrm>
                <a:off x="5124552" y="3577882"/>
                <a:ext cx="2499155" cy="1951912"/>
                <a:chOff x="5124552" y="3577882"/>
                <a:chExt cx="2499155" cy="1951912"/>
              </a:xfrm>
            </p:grpSpPr>
            <p:grpSp>
              <p:nvGrpSpPr>
                <p:cNvPr id="91" name="グループ化 90"/>
                <p:cNvGrpSpPr/>
                <p:nvPr/>
              </p:nvGrpSpPr>
              <p:grpSpPr>
                <a:xfrm>
                  <a:off x="5848102" y="3577882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96" name="二等辺三角形 95"/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97" name="二等辺三角形 96"/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98" name="二等辺三角形 97"/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  <p:grpSp>
              <p:nvGrpSpPr>
                <p:cNvPr id="92" name="グループ化 91"/>
                <p:cNvGrpSpPr/>
                <p:nvPr/>
              </p:nvGrpSpPr>
              <p:grpSpPr>
                <a:xfrm rot="10800000">
                  <a:off x="5124552" y="3972939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93" name="二等辺三角形 92"/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94" name="二等辺三角形 93"/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95" name="二等辺三角形 94"/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</p:grpSp>
          <p:sp>
            <p:nvSpPr>
              <p:cNvPr id="84" name="円/楕円 83"/>
              <p:cNvSpPr/>
              <p:nvPr/>
            </p:nvSpPr>
            <p:spPr>
              <a:xfrm>
                <a:off x="5693330" y="3857570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5" name="円/楕円 84"/>
              <p:cNvSpPr/>
              <p:nvPr/>
            </p:nvSpPr>
            <p:spPr>
              <a:xfrm>
                <a:off x="6761020" y="349053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6" name="円/楕円 85"/>
              <p:cNvSpPr/>
              <p:nvPr/>
            </p:nvSpPr>
            <p:spPr>
              <a:xfrm>
                <a:off x="6322023" y="449439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7" name="円/楕円 86"/>
              <p:cNvSpPr/>
              <p:nvPr/>
            </p:nvSpPr>
            <p:spPr>
              <a:xfrm>
                <a:off x="5242347" y="4890219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8" name="円/楕円 87"/>
              <p:cNvSpPr/>
              <p:nvPr/>
            </p:nvSpPr>
            <p:spPr>
              <a:xfrm>
                <a:off x="5870542" y="548732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9" name="円/楕円 88"/>
              <p:cNvSpPr/>
              <p:nvPr/>
            </p:nvSpPr>
            <p:spPr>
              <a:xfrm>
                <a:off x="6937087" y="5128553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0" name="円/楕円 89"/>
              <p:cNvSpPr/>
              <p:nvPr/>
            </p:nvSpPr>
            <p:spPr>
              <a:xfrm>
                <a:off x="7389714" y="411119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cxnSp>
          <p:nvCxnSpPr>
            <p:cNvPr id="71" name="直線コネクタ 70"/>
            <p:cNvCxnSpPr>
              <a:stCxn id="69" idx="0"/>
              <a:endCxn id="69" idx="2"/>
            </p:cNvCxnSpPr>
            <p:nvPr/>
          </p:nvCxnSpPr>
          <p:spPr>
            <a:xfrm flipH="1">
              <a:off x="6011006" y="3877830"/>
              <a:ext cx="319492" cy="31345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コネクタ 71"/>
            <p:cNvCxnSpPr>
              <a:stCxn id="69" idx="0"/>
              <a:endCxn id="67" idx="2"/>
            </p:cNvCxnSpPr>
            <p:nvPr/>
          </p:nvCxnSpPr>
          <p:spPr>
            <a:xfrm>
              <a:off x="6330498" y="3877830"/>
              <a:ext cx="284126" cy="123201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コネクタ 72"/>
            <p:cNvCxnSpPr>
              <a:stCxn id="66" idx="3"/>
              <a:endCxn id="65" idx="0"/>
            </p:cNvCxnSpPr>
            <p:nvPr/>
          </p:nvCxnSpPr>
          <p:spPr>
            <a:xfrm>
              <a:off x="6638595" y="4013783"/>
              <a:ext cx="274993" cy="120173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コネクタ 73"/>
            <p:cNvCxnSpPr>
              <a:stCxn id="65" idx="0"/>
              <a:endCxn id="65" idx="2"/>
            </p:cNvCxnSpPr>
            <p:nvPr/>
          </p:nvCxnSpPr>
          <p:spPr>
            <a:xfrm>
              <a:off x="6913588" y="4133956"/>
              <a:ext cx="80345" cy="18511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コネクタ 74"/>
            <p:cNvCxnSpPr>
              <a:stCxn id="64" idx="4"/>
              <a:endCxn id="63" idx="0"/>
            </p:cNvCxnSpPr>
            <p:nvPr/>
          </p:nvCxnSpPr>
          <p:spPr>
            <a:xfrm flipH="1">
              <a:off x="6944604" y="4344561"/>
              <a:ext cx="61410" cy="30797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コネクタ 75"/>
            <p:cNvCxnSpPr>
              <a:stCxn id="63" idx="0"/>
              <a:endCxn id="63" idx="2"/>
            </p:cNvCxnSpPr>
            <p:nvPr/>
          </p:nvCxnSpPr>
          <p:spPr>
            <a:xfrm flipH="1">
              <a:off x="6720892" y="4652539"/>
              <a:ext cx="223712" cy="23209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コネクタ 76"/>
            <p:cNvCxnSpPr>
              <a:stCxn id="62" idx="3"/>
              <a:endCxn id="61" idx="0"/>
            </p:cNvCxnSpPr>
            <p:nvPr/>
          </p:nvCxnSpPr>
          <p:spPr>
            <a:xfrm flipH="1">
              <a:off x="6466694" y="4899258"/>
              <a:ext cx="251118" cy="249913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コネクタ 77"/>
            <p:cNvCxnSpPr>
              <a:stCxn id="61" idx="0"/>
              <a:endCxn id="61" idx="2"/>
            </p:cNvCxnSpPr>
            <p:nvPr/>
          </p:nvCxnSpPr>
          <p:spPr>
            <a:xfrm flipH="1" flipV="1">
              <a:off x="6167439" y="5090311"/>
              <a:ext cx="299255" cy="5886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コネクタ 78"/>
            <p:cNvCxnSpPr>
              <a:stCxn id="58" idx="4"/>
              <a:endCxn id="58" idx="0"/>
            </p:cNvCxnSpPr>
            <p:nvPr/>
          </p:nvCxnSpPr>
          <p:spPr>
            <a:xfrm flipH="1" flipV="1">
              <a:off x="5953926" y="4920303"/>
              <a:ext cx="192251" cy="15247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コネクタ 79"/>
            <p:cNvCxnSpPr>
              <a:stCxn id="59" idx="0"/>
            </p:cNvCxnSpPr>
            <p:nvPr/>
          </p:nvCxnSpPr>
          <p:spPr>
            <a:xfrm flipH="1" flipV="1">
              <a:off x="5692097" y="4823904"/>
              <a:ext cx="284393" cy="11168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コネクタ 80"/>
            <p:cNvCxnSpPr>
              <a:stCxn id="60" idx="4"/>
              <a:endCxn id="68" idx="0"/>
            </p:cNvCxnSpPr>
            <p:nvPr/>
          </p:nvCxnSpPr>
          <p:spPr>
            <a:xfrm flipV="1">
              <a:off x="5665173" y="4508944"/>
              <a:ext cx="26924" cy="303049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コネクタ 81"/>
            <p:cNvCxnSpPr>
              <a:stCxn id="60" idx="0"/>
              <a:endCxn id="68" idx="3"/>
            </p:cNvCxnSpPr>
            <p:nvPr/>
          </p:nvCxnSpPr>
          <p:spPr>
            <a:xfrm flipV="1">
              <a:off x="5696814" y="4195490"/>
              <a:ext cx="314776" cy="30781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テキスト ボックス 98"/>
              <p:cNvSpPr txBox="1"/>
              <p:nvPr/>
            </p:nvSpPr>
            <p:spPr>
              <a:xfrm>
                <a:off x="6137418" y="1492761"/>
                <a:ext cx="2683054" cy="5048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sz="32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32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</m:acc>
                      <m:r>
                        <a:rPr lang="en-US" altLang="ja-JP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32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altLang="ja-JP" sz="3200" b="0" i="1" smtClean="0">
                              <a:latin typeface="Cambria Math" panose="02040503050406030204" pitchFamily="18" charset="0"/>
                            </a:rPr>
                            <m:t>𝑖𝑠𝑜</m:t>
                          </m:r>
                        </m:sub>
                      </m:sSub>
                      <m:r>
                        <a:rPr lang="en-US" altLang="ja-JP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ja-JP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ja-JP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altLang="ja-JP" sz="32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3200" b="1" i="1" smtClean="0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b>
                          <m:r>
                            <a:rPr lang="en-US" altLang="ja-JP" sz="3200" b="0" i="1" smtClean="0">
                              <a:latin typeface="Cambria Math" panose="02040503050406030204" pitchFamily="18" charset="0"/>
                            </a:rPr>
                            <m:t>𝑣𝑜𝑙</m:t>
                          </m:r>
                        </m:sub>
                      </m:sSub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99" name="テキスト ボックス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7418" y="1492761"/>
                <a:ext cx="2683054" cy="50481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テキスト ボックス 99"/>
          <p:cNvSpPr txBox="1"/>
          <p:nvPr/>
        </p:nvSpPr>
        <p:spPr>
          <a:xfrm>
            <a:off x="0" y="2621657"/>
            <a:ext cx="324634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ES-FEM</a:t>
            </a:r>
          </a:p>
          <a:p>
            <a:pPr algn="ctr"/>
            <a:r>
              <a:rPr kumimoji="1" lang="ja-JP" altLang="en-US" sz="2000" dirty="0" smtClean="0">
                <a:solidFill>
                  <a:srgbClr val="FF0000"/>
                </a:solidFill>
              </a:rPr>
              <a:t>曲げ解析</a:t>
            </a:r>
            <a:r>
              <a:rPr lang="ja-JP" altLang="en-US" sz="2000" dirty="0">
                <a:solidFill>
                  <a:srgbClr val="FF0000"/>
                </a:solidFill>
              </a:rPr>
              <a:t>○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01" name="テキスト ボックス 100"/>
          <p:cNvSpPr txBox="1"/>
          <p:nvPr/>
        </p:nvSpPr>
        <p:spPr>
          <a:xfrm>
            <a:off x="3239852" y="2519820"/>
            <a:ext cx="2625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/>
              <a:t>N</a:t>
            </a:r>
            <a:r>
              <a:rPr kumimoji="1" lang="en-US" altLang="ja-JP" sz="2000" dirty="0" smtClean="0"/>
              <a:t>S-FEM</a:t>
            </a:r>
            <a:endParaRPr lang="en-US" altLang="ja-JP" sz="2000" i="1" dirty="0" smtClean="0"/>
          </a:p>
          <a:p>
            <a:pPr algn="ctr"/>
            <a:r>
              <a:rPr kumimoji="1" lang="ja-JP" altLang="en-US" sz="2400" dirty="0" smtClean="0">
                <a:solidFill>
                  <a:srgbClr val="FF0000"/>
                </a:solidFill>
              </a:rPr>
              <a:t>圧力振動を緩和</a:t>
            </a:r>
            <a:r>
              <a:rPr lang="ja-JP" altLang="en-US" sz="2400" dirty="0">
                <a:solidFill>
                  <a:srgbClr val="FF0000"/>
                </a:solidFill>
              </a:rPr>
              <a:t>○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02" name="テキスト ボックス 101"/>
          <p:cNvSpPr txBox="1"/>
          <p:nvPr/>
        </p:nvSpPr>
        <p:spPr>
          <a:xfrm>
            <a:off x="5919327" y="2519636"/>
            <a:ext cx="31975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/>
              <a:t>F-bar</a:t>
            </a:r>
            <a:r>
              <a:rPr lang="ja-JP" altLang="en-US" sz="2000" dirty="0" smtClean="0"/>
              <a:t>法</a:t>
            </a:r>
            <a:endParaRPr lang="en-US" altLang="ja-JP" sz="2000" i="1" dirty="0" smtClean="0"/>
          </a:p>
          <a:p>
            <a:pPr algn="ctr"/>
            <a:r>
              <a:rPr lang="ja-JP" altLang="en-US" sz="2400" dirty="0" smtClean="0">
                <a:solidFill>
                  <a:srgbClr val="FF0000"/>
                </a:solidFill>
              </a:rPr>
              <a:t>体積ロッキング回避○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07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250824" y="3356992"/>
            <a:ext cx="5473304" cy="4320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5436096" y="1448780"/>
            <a:ext cx="1584176" cy="5760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kumimoji="1" lang="ja-JP" altLang="en-US" dirty="0" smtClean="0">
                <a:solidFill>
                  <a:schemeClr val="accent6"/>
                </a:solidFill>
              </a:rPr>
              <a:t>運動方程式</a:t>
            </a:r>
            <a:r>
              <a:rPr lang="ja-JP" altLang="en-US" dirty="0" smtClean="0">
                <a:solidFill>
                  <a:schemeClr val="accent6"/>
                </a:solidFill>
              </a:rPr>
              <a:t>の離散化</a:t>
            </a:r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250824" y="620688"/>
                <a:ext cx="8641655" cy="577373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kumimoji="1" lang="ja-JP" altLang="en-US" sz="2400" dirty="0" smtClean="0"/>
                  <a:t>運動方程式は以下のように</a:t>
                </a:r>
                <a:r>
                  <a:rPr lang="ja-JP" altLang="en-US" sz="2400" dirty="0" smtClean="0"/>
                  <a:t>表せる</a:t>
                </a:r>
                <a:endParaRPr lang="en-US" altLang="ja-JP" sz="2400" dirty="0" smtClean="0"/>
              </a:p>
              <a:p>
                <a:pPr marL="0" indent="0">
                  <a:buNone/>
                </a:pPr>
                <a:endParaRPr lang="en-US" altLang="ja-JP" sz="1400" dirty="0" smtClean="0"/>
              </a:p>
              <a:p>
                <a:pPr marL="0" indent="0">
                  <a:buNone/>
                </a:pPr>
                <a:endParaRPr lang="en-US" altLang="ja-JP" sz="14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b="1" i="1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̈"/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b="1" i="1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</m:acc>
                        </m:e>
                      </m:d>
                      <m:r>
                        <a:rPr lang="en-US" altLang="ja-JP" i="1">
                          <a:latin typeface="Cambria Math" panose="02040503050406030204" pitchFamily="18" charset="0"/>
                        </a:rPr>
                        <m:t>={</m:t>
                      </m:r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b="1" i="1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𝑒𝑥𝑡</m:t>
                          </m:r>
                        </m:sup>
                      </m:sSup>
                      <m:r>
                        <a:rPr lang="en-US" altLang="ja-JP" i="1">
                          <a:latin typeface="Cambria Math" panose="02040503050406030204" pitchFamily="18" charset="0"/>
                        </a:rPr>
                        <m:t>}−{</m:t>
                      </m:r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b="1" i="1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p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𝑖𝑛𝑡</m:t>
                          </m:r>
                        </m:sup>
                      </m:sSup>
                      <m:r>
                        <a:rPr lang="en-US" altLang="ja-JP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b="1" i="1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US" altLang="ja-JP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altLang="ja-JP" sz="28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pPr marL="0" indent="0">
                  <a:buNone/>
                </a:pPr>
                <a:endParaRPr lang="en-US" altLang="ja-JP" sz="110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110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</m:d>
                  </m:oMath>
                </a14:m>
                <a:r>
                  <a:rPr lang="en-US" altLang="ja-JP" sz="2400" dirty="0" smtClean="0">
                    <a:latin typeface="Cambria Math" panose="02040503050406030204" pitchFamily="18" charset="0"/>
                  </a:rPr>
                  <a:t>:</a:t>
                </a:r>
                <a:r>
                  <a:rPr lang="ja-JP" altLang="en-US" sz="2400" dirty="0" smtClean="0">
                    <a:latin typeface="Cambria Math" panose="02040503050406030204" pitchFamily="18" charset="0"/>
                  </a:rPr>
                  <a:t>集中質量マトリックス</a:t>
                </a:r>
                <a:endParaRPr lang="en-US" altLang="ja-JP" sz="2400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1" i="1">
                                <a:latin typeface="Cambria Math" panose="02040503050406030204" pitchFamily="18" charset="0"/>
                              </a:rPr>
                              <m:t>𝒇</m:t>
                            </m:r>
                          </m:e>
                          <m:sup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𝑒𝑥𝑡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ja-JP" sz="2400" dirty="0" smtClean="0">
                    <a:latin typeface="Cambria Math" panose="02040503050406030204" pitchFamily="18" charset="0"/>
                  </a:rPr>
                  <a:t>:</a:t>
                </a:r>
                <a:r>
                  <a:rPr lang="ja-JP" altLang="en-US" sz="2400" dirty="0" smtClean="0">
                    <a:latin typeface="Cambria Math" panose="02040503050406030204" pitchFamily="18" charset="0"/>
                  </a:rPr>
                  <a:t>外力ベクトル</a:t>
                </a:r>
                <a:endParaRPr lang="en-US" altLang="ja-JP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p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𝑖𝑛𝑡</m:t>
                        </m:r>
                      </m:sup>
                    </m:sSup>
                    <m:r>
                      <a:rPr lang="en-US" altLang="ja-JP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)}</m:t>
                    </m:r>
                  </m:oMath>
                </a14:m>
                <a:r>
                  <a:rPr lang="en-US" altLang="ja-JP" sz="2000" dirty="0" smtClean="0">
                    <a:latin typeface="+mn-ea"/>
                    <a:cs typeface="メイリオ" panose="020B0604030504040204" pitchFamily="50" charset="-128"/>
                  </a:rPr>
                  <a:t>:</a:t>
                </a:r>
                <a:r>
                  <a:rPr lang="ja-JP" altLang="en-US" sz="2400" dirty="0" smtClean="0">
                    <a:latin typeface="+mn-ea"/>
                    <a:cs typeface="メイリオ" panose="020B0604030504040204" pitchFamily="50" charset="-128"/>
                  </a:rPr>
                  <a:t>内力ベクトル</a:t>
                </a:r>
                <a:r>
                  <a:rPr lang="en-US" altLang="ja-JP" sz="2400" dirty="0" smtClean="0">
                    <a:latin typeface="+mn-ea"/>
                    <a:cs typeface="メイリオ" panose="020B0604030504040204" pitchFamily="50" charset="-128"/>
                  </a:rPr>
                  <a:t>(</a:t>
                </a:r>
                <a:r>
                  <a:rPr lang="ja-JP" altLang="en-US" sz="2400" dirty="0" smtClean="0">
                    <a:latin typeface="+mn-ea"/>
                    <a:cs typeface="メイリオ" panose="020B0604030504040204" pitchFamily="50" charset="-128"/>
                  </a:rPr>
                  <a:t>提案手法で計算</a:t>
                </a:r>
                <a:r>
                  <a:rPr lang="en-US" altLang="ja-JP" sz="2400" dirty="0" smtClean="0">
                    <a:latin typeface="+mn-ea"/>
                    <a:cs typeface="メイリオ" panose="020B0604030504040204" pitchFamily="50" charset="-128"/>
                  </a:rPr>
                  <a:t>)</a:t>
                </a:r>
                <a:endParaRPr lang="en-US" altLang="ja-JP" sz="2800" dirty="0">
                  <a:latin typeface="+mn-ea"/>
                  <a:cs typeface="メイリオ" panose="020B0604030504040204" pitchFamily="50" charset="-128"/>
                </a:endParaRPr>
              </a:p>
              <a:p>
                <a:pPr marL="0" indent="0">
                  <a:buNone/>
                </a:pPr>
                <a:endParaRPr kumimoji="1" lang="en-US" altLang="ja-JP" sz="2400" dirty="0" smtClean="0"/>
              </a:p>
              <a:p>
                <a:pPr marL="0" indent="0">
                  <a:buNone/>
                </a:pPr>
                <a:endParaRPr kumimoji="1" lang="en-US" altLang="ja-JP" sz="2400" dirty="0" smtClean="0"/>
              </a:p>
              <a:p>
                <a:pPr marL="0" indent="0">
                  <a:buNone/>
                </a:pPr>
                <a:r>
                  <a:rPr lang="ja-JP" altLang="en-US" dirty="0" smtClean="0"/>
                  <a:t>この</a:t>
                </a:r>
                <a:r>
                  <a:rPr lang="en-US" altLang="ja-JP" dirty="0" smtClean="0"/>
                  <a:t>2</a:t>
                </a:r>
                <a:r>
                  <a:rPr lang="ja-JP" altLang="en-US" dirty="0" smtClean="0"/>
                  <a:t>階の微分方程式を</a:t>
                </a:r>
                <a:r>
                  <a:rPr lang="ja-JP" altLang="en-US" dirty="0" smtClean="0">
                    <a:solidFill>
                      <a:srgbClr val="FF0000"/>
                    </a:solidFill>
                  </a:rPr>
                  <a:t>速度</a:t>
                </a:r>
                <a:r>
                  <a:rPr lang="en-US" altLang="ja-JP" dirty="0" err="1" smtClean="0">
                    <a:solidFill>
                      <a:srgbClr val="FF0000"/>
                    </a:solidFill>
                  </a:rPr>
                  <a:t>Verlet</a:t>
                </a:r>
                <a:r>
                  <a:rPr lang="ja-JP" altLang="en-US" dirty="0" smtClean="0">
                    <a:solidFill>
                      <a:srgbClr val="FF0000"/>
                    </a:solidFill>
                  </a:rPr>
                  <a:t>法</a:t>
                </a:r>
                <a:r>
                  <a:rPr lang="ja-JP" altLang="en-US" dirty="0" smtClean="0"/>
                  <a:t>で解く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0824" y="620688"/>
                <a:ext cx="8641655" cy="5773737"/>
              </a:xfrm>
              <a:blipFill rotWithShape="0">
                <a:blip r:embed="rId2"/>
                <a:stretch>
                  <a:fillRect l="-2821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293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角丸四角形 12"/>
          <p:cNvSpPr/>
          <p:nvPr/>
        </p:nvSpPr>
        <p:spPr>
          <a:xfrm>
            <a:off x="359532" y="1088740"/>
            <a:ext cx="8568952" cy="3420380"/>
          </a:xfrm>
          <a:prstGeom prst="roundRect">
            <a:avLst>
              <a:gd name="adj" fmla="val 2910"/>
            </a:avLst>
          </a:prstGeom>
          <a:solidFill>
            <a:srgbClr val="D9ED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kumimoji="1" lang="ja-JP" altLang="en-US" dirty="0" smtClean="0"/>
              <a:t>参考</a:t>
            </a:r>
            <a:r>
              <a:rPr kumimoji="1" lang="en-US" altLang="ja-JP" dirty="0" smtClean="0"/>
              <a:t>:</a:t>
            </a:r>
            <a:r>
              <a:rPr kumimoji="1" lang="ja-JP" altLang="en-US" dirty="0" smtClean="0"/>
              <a:t>　</a:t>
            </a:r>
            <a:r>
              <a:rPr kumimoji="1" lang="ja-JP" altLang="en-US" dirty="0" smtClean="0">
                <a:solidFill>
                  <a:srgbClr val="FF0000"/>
                </a:solidFill>
              </a:rPr>
              <a:t>速度</a:t>
            </a:r>
            <a:r>
              <a:rPr kumimoji="1" lang="en-US" altLang="ja-JP" dirty="0" err="1" smtClean="0">
                <a:solidFill>
                  <a:srgbClr val="FF0000"/>
                </a:solidFill>
              </a:rPr>
              <a:t>Verlet</a:t>
            </a:r>
            <a:r>
              <a:rPr kumimoji="1" lang="ja-JP" altLang="en-US" dirty="0" smtClean="0">
                <a:solidFill>
                  <a:srgbClr val="FF0000"/>
                </a:solidFill>
              </a:rPr>
              <a:t>法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2032529" y="1617191"/>
                <a:ext cx="4957576" cy="521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1" i="1" smtClean="0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1" i="1" smtClean="0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{"/>
                        <m:endChr m:val="}"/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ja-JP" sz="2400" b="1" i="1" smtClean="0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</m:e>
                            </m:acc>
                          </m:e>
                          <m:sub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m:rPr>
                        <m:sty m:val="p"/>
                      </m:rPr>
                      <a:rPr kumimoji="1" lang="en-US" altLang="ja-JP" sz="2400" b="0" i="0" smtClean="0">
                        <a:latin typeface="Cambria Math" panose="02040503050406030204" pitchFamily="18" charset="0"/>
                      </a:rPr>
                      <m:t>Δt</m:t>
                    </m:r>
                    <m:r>
                      <a:rPr kumimoji="1" lang="en-US" altLang="ja-JP" sz="2400" b="0" i="0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sz="24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1" lang="en-US" altLang="ja-JP" sz="2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begChr m:val="{"/>
                        <m:endChr m:val="}"/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̈"/>
                                <m:ctrlPr>
                                  <a:rPr kumimoji="1" lang="en-US" altLang="ja-JP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ja-JP" sz="2400" b="1" i="1" smtClean="0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</m:e>
                            </m:acc>
                          </m:e>
                          <m:sub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m:rPr>
                        <m:sty m:val="p"/>
                      </m:rPr>
                      <a:rPr kumimoji="1" lang="en-US" altLang="ja-JP" sz="2400" b="0" i="0" smtClean="0">
                        <a:latin typeface="Cambria Math" panose="02040503050406030204" pitchFamily="18" charset="0"/>
                      </a:rPr>
                      <m:t>Δ</m:t>
                    </m:r>
                    <m:sSup>
                      <m:sSup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p>
                        <m:r>
                          <a:rPr kumimoji="1" lang="en-US" altLang="ja-JP" sz="2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ja-JP" altLang="en-US" dirty="0" smtClean="0"/>
                  <a:t> 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529" y="1617191"/>
                <a:ext cx="4957576" cy="52155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575556" y="1232755"/>
                <a:ext cx="742363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ja-JP" sz="2400" dirty="0" smtClean="0"/>
                  <a:t>1.</a:t>
                </a:r>
                <a:r>
                  <a:rPr lang="ja-JP" altLang="en-US" sz="2400" dirty="0" smtClean="0"/>
                  <a:t>　前の時刻の諸量で次の時刻の節点変位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b="1" i="1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  <m:sub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</m:oMath>
                </a14:m>
                <a:r>
                  <a:rPr kumimoji="1" lang="ja-JP" altLang="en-US" sz="2400" dirty="0" smtClean="0"/>
                  <a:t>を表す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556" y="1232755"/>
                <a:ext cx="7423635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2463" t="-29508" r="-1560" b="-5082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574214" y="2303583"/>
                <a:ext cx="787420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ja-JP" sz="2400" dirty="0"/>
                  <a:t>2</a:t>
                </a:r>
                <a:r>
                  <a:rPr lang="en-US" altLang="ja-JP" sz="2400" dirty="0" smtClean="0"/>
                  <a:t>.</a:t>
                </a:r>
                <a:r>
                  <a:rPr lang="ja-JP" altLang="en-US" sz="2400" dirty="0" smtClean="0"/>
                  <a:t>　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b="1" i="1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  <m:sub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</m:oMath>
                </a14:m>
                <a:r>
                  <a:rPr lang="ja-JP" altLang="en-US" sz="2400" dirty="0" smtClean="0"/>
                  <a:t>を運動方程式に代入して節点加速度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̈"/>
                                <m:ctrlPr>
                                  <a:rPr lang="en-US" altLang="ja-JP" sz="2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sz="2400" b="1" i="1" dirty="0" smtClean="0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ja-JP" sz="24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ja-JP" sz="2400" b="0" i="1" dirty="0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</m:oMath>
                </a14:m>
                <a:r>
                  <a:rPr kumimoji="1" lang="ja-JP" altLang="en-US" sz="2400" dirty="0" smtClean="0"/>
                  <a:t>を</a:t>
                </a:r>
                <a:r>
                  <a:rPr lang="ja-JP" altLang="en-US" sz="2400" dirty="0"/>
                  <a:t>表</a:t>
                </a:r>
                <a:r>
                  <a:rPr lang="ja-JP" altLang="en-US" sz="2400" dirty="0" smtClean="0"/>
                  <a:t>す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214" y="2303583"/>
                <a:ext cx="7874207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2322" t="-31667" r="-1393" b="-51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1946409" y="2790142"/>
                <a:ext cx="5251181" cy="3817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̈"/>
                                  <m:ctrlPr>
                                    <a:rPr kumimoji="1" lang="en-US" altLang="ja-JP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ja-JP" sz="2400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p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e>
                      </m:d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sz="2400" i="1">
                          <a:latin typeface="Cambria Math" panose="02040503050406030204" pitchFamily="18" charset="0"/>
                        </a:rPr>
                        <m:t>{</m:t>
                      </m:r>
                      <m:sSup>
                        <m:sSupPr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p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𝑒𝑥𝑡</m:t>
                          </m:r>
                        </m:sup>
                      </m:sSup>
                      <m:r>
                        <a:rPr lang="en-US" altLang="ja-JP" sz="2400" i="1">
                          <a:latin typeface="Cambria Math" panose="02040503050406030204" pitchFamily="18" charset="0"/>
                        </a:rPr>
                        <m:t>}−{</m:t>
                      </m:r>
                      <m:sSup>
                        <m:sSupPr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p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𝑖𝑛𝑡</m:t>
                          </m:r>
                        </m:sup>
                      </m:sSup>
                      <m:r>
                        <a:rPr lang="en-US" altLang="ja-JP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  <m:sub>
                          <m:r>
                            <a:rPr lang="en-US" altLang="ja-JP" sz="24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altLang="ja-JP" sz="24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ja-JP" sz="2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altLang="ja-JP" sz="2400" i="1">
                          <a:latin typeface="Cambria Math" panose="02040503050406030204" pitchFamily="18" charset="0"/>
                        </a:rPr>
                        <m:t>)}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6409" y="2790142"/>
                <a:ext cx="5251181" cy="38177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574214" y="3409182"/>
                <a:ext cx="36116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ja-JP" sz="2400" dirty="0" smtClean="0"/>
                  <a:t>3.</a:t>
                </a:r>
                <a:r>
                  <a:rPr lang="ja-JP" altLang="en-US" sz="2400" dirty="0" smtClean="0"/>
                  <a:t>　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altLang="ja-JP" sz="2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sz="2400" b="1" i="1" dirty="0" smtClean="0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</m:oMath>
                </a14:m>
                <a:r>
                  <a:rPr lang="ja-JP" altLang="en-US" sz="2400" dirty="0" smtClean="0"/>
                  <a:t>を</a:t>
                </a:r>
                <a:r>
                  <a:rPr kumimoji="1" lang="ja-JP" altLang="en-US" sz="2400" dirty="0" smtClean="0"/>
                  <a:t>次</a:t>
                </a:r>
                <a:r>
                  <a:rPr kumimoji="1" lang="ja-JP" altLang="en-US" sz="2400" dirty="0" smtClean="0"/>
                  <a:t>のように表す</a:t>
                </a:r>
                <a:endParaRPr kumimoji="1" lang="ja-JP" altLang="en-US" sz="2400" dirty="0"/>
              </a:p>
            </p:txBody>
          </p:sp>
        </mc:Choice>
        <mc:Fallback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214" y="3409182"/>
                <a:ext cx="3611694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5059" t="-29508" r="-4047" b="-5082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1946409" y="3889551"/>
                <a:ext cx="513288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altLang="ja-JP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altLang="ja-JP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2400" b="1" i="1" dirty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 =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24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altLang="ja-JP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2400" b="1" i="1" dirty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ja-JP" sz="2400" i="1" dirty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altLang="ja-JP" sz="24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ja-JP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ja-JP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̈"/>
                                      <m:ctrlPr>
                                        <a:rPr lang="en-US" altLang="ja-JP" sz="24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ja-JP" sz="2400" b="1" i="1" dirty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ja-JP" sz="2400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ja-JP" sz="24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ja-JP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̈"/>
                                      <m:ctrlPr>
                                        <a:rPr lang="en-US" altLang="ja-JP" sz="24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ja-JP" sz="2400" b="1" i="1" dirty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ja-JP" sz="2400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ja-JP" sz="2400" i="1" dirty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m:rPr>
                          <m:sty m:val="p"/>
                        </m:rPr>
                        <a:rPr lang="en-US" altLang="ja-JP" sz="2400" b="0" i="0" dirty="0" smtClean="0">
                          <a:latin typeface="Cambria Math" panose="02040503050406030204" pitchFamily="18" charset="0"/>
                        </a:rPr>
                        <m:t>Δt</m:t>
                      </m:r>
                      <m:r>
                        <a:rPr lang="en-US" altLang="ja-JP" sz="2400" b="0" i="0" dirty="0" smtClean="0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6409" y="3889551"/>
                <a:ext cx="5132880" cy="369332"/>
              </a:xfrm>
              <a:prstGeom prst="rect">
                <a:avLst/>
              </a:prstGeom>
              <a:blipFill rotWithShape="0">
                <a:blip r:embed="rId7"/>
                <a:stretch>
                  <a:fillRect t="-1639" r="-950" b="-377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正方形/長方形 14"/>
          <p:cNvSpPr/>
          <p:nvPr/>
        </p:nvSpPr>
        <p:spPr>
          <a:xfrm>
            <a:off x="359532" y="4706778"/>
            <a:ext cx="85689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ja-JP" altLang="en-US" sz="2400" dirty="0"/>
              <a:t>・</a:t>
            </a:r>
            <a:r>
              <a:rPr lang="ja-JP" altLang="en-US" sz="2400" dirty="0" smtClean="0"/>
              <a:t>ルンゲクッタ法よりも長時間の解析でも発散しにくい</a:t>
            </a:r>
            <a:r>
              <a:rPr lang="ja-JP" altLang="en-US" sz="2400" dirty="0"/>
              <a:t>解法</a:t>
            </a:r>
            <a:endParaRPr lang="en-US" altLang="ja-JP" sz="2400" dirty="0" smtClean="0"/>
          </a:p>
          <a:p>
            <a:pPr marL="0" indent="0">
              <a:buNone/>
            </a:pPr>
            <a:endParaRPr lang="en-US" altLang="ja-JP" sz="1600" dirty="0" smtClean="0"/>
          </a:p>
          <a:p>
            <a:pPr marL="0" indent="0">
              <a:buNone/>
            </a:pPr>
            <a:r>
              <a:rPr lang="ja-JP" altLang="en-US" sz="2400" dirty="0" smtClean="0"/>
              <a:t>・時間について</a:t>
            </a:r>
            <a:r>
              <a:rPr lang="en-US" altLang="ja-JP" sz="2400" dirty="0" smtClean="0"/>
              <a:t>2</a:t>
            </a:r>
            <a:r>
              <a:rPr lang="ja-JP" altLang="en-US" sz="2400" dirty="0" smtClean="0"/>
              <a:t>次精度のシンプレティック解法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43060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0" y="3068960"/>
            <a:ext cx="9144000" cy="620712"/>
          </a:xfrm>
        </p:spPr>
        <p:txBody>
          <a:bodyPr>
            <a:noAutofit/>
          </a:bodyPr>
          <a:lstStyle/>
          <a:p>
            <a:r>
              <a:rPr lang="ja-JP" altLang="en-US" sz="4800" dirty="0" smtClean="0"/>
              <a:t>解析</a:t>
            </a:r>
            <a:r>
              <a:rPr lang="ja-JP" altLang="en-US" sz="4800" dirty="0"/>
              <a:t>結果</a:t>
            </a:r>
            <a:endParaRPr kumimoji="1" lang="ja-JP" altLang="en-US" sz="4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8655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lang="ja-JP" altLang="en-US" dirty="0" smtClean="0"/>
              <a:t>解析例</a:t>
            </a:r>
            <a:r>
              <a:rPr lang="en-US" altLang="ja-JP" dirty="0" smtClean="0"/>
              <a:t>(1)</a:t>
            </a:r>
            <a:r>
              <a:rPr lang="ja-JP" altLang="en-US" dirty="0" smtClean="0"/>
              <a:t>　</a:t>
            </a:r>
            <a:r>
              <a:rPr lang="ja-JP" altLang="en-US" dirty="0" smtClean="0">
                <a:solidFill>
                  <a:srgbClr val="FF0000"/>
                </a:solidFill>
              </a:rPr>
              <a:t>片持ち梁の曲げ変形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987" y="687524"/>
            <a:ext cx="5534025" cy="2057400"/>
          </a:xfrm>
          <a:prstGeom prst="rect">
            <a:avLst/>
          </a:prstGeom>
        </p:spPr>
      </p:pic>
      <p:sp>
        <p:nvSpPr>
          <p:cNvPr id="6" name="コンテンツ プレースホルダー 8"/>
          <p:cNvSpPr txBox="1">
            <a:spLocks/>
          </p:cNvSpPr>
          <p:nvPr/>
        </p:nvSpPr>
        <p:spPr>
          <a:xfrm>
            <a:off x="179512" y="2996952"/>
            <a:ext cx="8568952" cy="316835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ja-JP" altLang="en-US" sz="2400" kern="0" dirty="0"/>
              <a:t>初期</a:t>
            </a:r>
            <a:r>
              <a:rPr lang="ja-JP" altLang="en-US" sz="2400" kern="0" dirty="0" smtClean="0"/>
              <a:t>ヤング率</a:t>
            </a:r>
            <a:r>
              <a:rPr lang="en-US" altLang="ja-JP" sz="2400" kern="0" dirty="0" smtClean="0"/>
              <a:t>:</a:t>
            </a:r>
            <a:r>
              <a:rPr lang="en-US" altLang="ja-JP" sz="2400" kern="0" dirty="0"/>
              <a:t>6.0</a:t>
            </a:r>
            <a:r>
              <a:rPr lang="en-US" altLang="ja-JP" sz="2400" kern="0" dirty="0" smtClean="0"/>
              <a:t>MPa</a:t>
            </a:r>
            <a:r>
              <a:rPr lang="ja-JP" altLang="en-US" sz="2000" kern="0" dirty="0" smtClean="0"/>
              <a:t>　</a:t>
            </a:r>
            <a:endParaRPr lang="en-US" altLang="ja-JP" sz="2000" kern="0" dirty="0" smtClean="0"/>
          </a:p>
          <a:p>
            <a:pPr marL="0" indent="0">
              <a:buNone/>
            </a:pPr>
            <a:r>
              <a:rPr lang="ja-JP" altLang="en-US" sz="2400" kern="0" dirty="0" smtClean="0"/>
              <a:t>初期ポアソン比</a:t>
            </a:r>
            <a:r>
              <a:rPr lang="en-US" altLang="ja-JP" sz="2400" kern="0" dirty="0" smtClean="0"/>
              <a:t>:0.499</a:t>
            </a:r>
            <a:r>
              <a:rPr lang="en-US" altLang="ja-JP" sz="2000" kern="0" dirty="0" smtClean="0"/>
              <a:t>	</a:t>
            </a:r>
            <a:r>
              <a:rPr lang="ja-JP" altLang="en-US" sz="2000" kern="0" dirty="0" smtClean="0"/>
              <a:t>ゴムを模した</a:t>
            </a:r>
            <a:r>
              <a:rPr lang="en-US" altLang="ja-JP" sz="2400" kern="0" dirty="0" smtClean="0">
                <a:solidFill>
                  <a:srgbClr val="FF0000"/>
                </a:solidFill>
              </a:rPr>
              <a:t>Neo-</a:t>
            </a:r>
            <a:r>
              <a:rPr lang="en-US" altLang="ja-JP" sz="2400" kern="0" dirty="0" err="1" smtClean="0">
                <a:solidFill>
                  <a:srgbClr val="FF0000"/>
                </a:solidFill>
              </a:rPr>
              <a:t>Hookean</a:t>
            </a:r>
            <a:r>
              <a:rPr lang="ja-JP" altLang="en-US" sz="2400" kern="0" dirty="0" smtClean="0">
                <a:solidFill>
                  <a:srgbClr val="FF0000"/>
                </a:solidFill>
              </a:rPr>
              <a:t>超弾性</a:t>
            </a:r>
            <a:r>
              <a:rPr lang="ja-JP" altLang="en-US" sz="2400" kern="0" dirty="0">
                <a:solidFill>
                  <a:srgbClr val="FF0000"/>
                </a:solidFill>
              </a:rPr>
              <a:t>体</a:t>
            </a:r>
            <a:r>
              <a:rPr lang="ja-JP" altLang="en-US" sz="2000" kern="0" dirty="0"/>
              <a:t>　</a:t>
            </a:r>
            <a:endParaRPr lang="en-US" altLang="ja-JP" sz="2000" kern="0" dirty="0" smtClean="0"/>
          </a:p>
          <a:p>
            <a:pPr marL="0" indent="0">
              <a:buFont typeface="Wingdings" pitchFamily="2" charset="2"/>
              <a:buNone/>
            </a:pPr>
            <a:r>
              <a:rPr lang="ja-JP" altLang="en-US" sz="2400" kern="0" dirty="0" smtClean="0"/>
              <a:t>密度　</a:t>
            </a:r>
            <a:r>
              <a:rPr lang="en-US" altLang="ja-JP" sz="2400" kern="0" dirty="0"/>
              <a:t>1000</a:t>
            </a:r>
            <a:r>
              <a:rPr lang="en-US" altLang="ja-JP" sz="2400" kern="0" dirty="0" smtClean="0"/>
              <a:t>0 kg/m^3 </a:t>
            </a:r>
          </a:p>
          <a:p>
            <a:pPr marL="0" indent="0">
              <a:buFont typeface="Wingdings" pitchFamily="2" charset="2"/>
              <a:buNone/>
            </a:pPr>
            <a:endParaRPr lang="en-US" altLang="ja-JP" sz="2400" kern="0" dirty="0"/>
          </a:p>
          <a:p>
            <a:pPr marL="0" indent="0">
              <a:buFont typeface="Wingdings" pitchFamily="2" charset="2"/>
              <a:buNone/>
            </a:pPr>
            <a:r>
              <a:rPr lang="ja-JP" altLang="en-US" sz="2400" kern="0" dirty="0" smtClean="0"/>
              <a:t>一様な初速度を鉛直下向きに与える</a:t>
            </a:r>
            <a:endParaRPr lang="en-US" altLang="ja-JP" sz="2400" kern="0" dirty="0" smtClean="0"/>
          </a:p>
          <a:p>
            <a:pPr marL="0" indent="0">
              <a:buFont typeface="Wingdings" pitchFamily="2" charset="2"/>
              <a:buNone/>
            </a:pPr>
            <a:endParaRPr lang="en-US" altLang="ja-JP" sz="2400" kern="0" dirty="0"/>
          </a:p>
          <a:p>
            <a:pPr marL="0" indent="0">
              <a:buFont typeface="Wingdings" pitchFamily="2" charset="2"/>
              <a:buNone/>
            </a:pPr>
            <a:r>
              <a:rPr lang="ja-JP" altLang="en-US" sz="2400" kern="0" dirty="0" smtClean="0"/>
              <a:t>この問題を</a:t>
            </a:r>
            <a:r>
              <a:rPr lang="ja-JP" altLang="en-US" sz="2800" kern="0" dirty="0" smtClean="0">
                <a:solidFill>
                  <a:srgbClr val="FF0000"/>
                </a:solidFill>
              </a:rPr>
              <a:t>陽解法</a:t>
            </a:r>
            <a:r>
              <a:rPr lang="ja-JP" altLang="en-US" sz="2400" kern="0" dirty="0" smtClean="0"/>
              <a:t>で解いていく</a:t>
            </a:r>
            <a:endParaRPr lang="en-US" altLang="ja-JP" sz="2400" kern="0" dirty="0" smtClean="0"/>
          </a:p>
        </p:txBody>
      </p:sp>
      <p:sp>
        <p:nvSpPr>
          <p:cNvPr id="7" name="右中かっこ 6"/>
          <p:cNvSpPr/>
          <p:nvPr/>
        </p:nvSpPr>
        <p:spPr>
          <a:xfrm>
            <a:off x="3383868" y="3068960"/>
            <a:ext cx="180020" cy="1224136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59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0" y="3068960"/>
            <a:ext cx="9144000" cy="620712"/>
          </a:xfrm>
        </p:spPr>
        <p:txBody>
          <a:bodyPr>
            <a:noAutofit/>
          </a:bodyPr>
          <a:lstStyle/>
          <a:p>
            <a:r>
              <a:rPr kumimoji="1" lang="ja-JP" altLang="en-US" sz="4800" dirty="0" smtClean="0"/>
              <a:t>研究背景・研究目的</a:t>
            </a:r>
            <a:endParaRPr kumimoji="1" lang="ja-JP" altLang="en-US" sz="4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7265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408204" y="4431883"/>
            <a:ext cx="2484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 smtClean="0"/>
              <a:t>F-</a:t>
            </a:r>
            <a:r>
              <a:rPr lang="en-US" altLang="ja-JP" sz="2000" dirty="0" err="1" smtClean="0"/>
              <a:t>barES</a:t>
            </a:r>
            <a:r>
              <a:rPr lang="en-US" altLang="ja-JP" sz="2000" dirty="0" smtClean="0"/>
              <a:t>-FEM(2)</a:t>
            </a:r>
          </a:p>
          <a:p>
            <a:pPr marL="0" indent="0" algn="ctr">
              <a:buNone/>
            </a:pPr>
            <a:r>
              <a:rPr kumimoji="1" lang="ja-JP" altLang="en-US" sz="2000" dirty="0" smtClean="0"/>
              <a:t>提案</a:t>
            </a:r>
            <a:r>
              <a:rPr kumimoji="1" lang="ja-JP" altLang="en-US" sz="2000" dirty="0"/>
              <a:t>手法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6512" y="4387835"/>
            <a:ext cx="32762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kumimoji="1" lang="en-US" altLang="ja-JP" sz="2000" dirty="0" smtClean="0"/>
              <a:t>ABAQUS</a:t>
            </a:r>
            <a:r>
              <a:rPr kumimoji="1" lang="ja-JP" altLang="en-US" sz="2000" dirty="0" smtClean="0"/>
              <a:t>　</a:t>
            </a:r>
            <a:r>
              <a:rPr kumimoji="1" lang="en-US" altLang="ja-JP" sz="2000" dirty="0" smtClean="0"/>
              <a:t>C3D4</a:t>
            </a:r>
          </a:p>
          <a:p>
            <a:pPr marL="0" indent="0" algn="ctr">
              <a:buNone/>
            </a:pPr>
            <a:r>
              <a:rPr lang="ja-JP" altLang="en-US" sz="2000" dirty="0"/>
              <a:t>四</a:t>
            </a:r>
            <a:r>
              <a:rPr lang="ja-JP" altLang="en-US" sz="2000" dirty="0" smtClean="0"/>
              <a:t>面体</a:t>
            </a:r>
            <a:r>
              <a:rPr lang="en-US" altLang="ja-JP" sz="2000" dirty="0" smtClean="0"/>
              <a:t>1</a:t>
            </a:r>
            <a:r>
              <a:rPr lang="ja-JP" altLang="en-US" sz="2000" dirty="0" smtClean="0"/>
              <a:t>次要素</a:t>
            </a:r>
            <a:endParaRPr lang="en-US" altLang="ja-JP" sz="2000" dirty="0" smtClean="0"/>
          </a:p>
          <a:p>
            <a:pPr algn="ctr"/>
            <a:r>
              <a:rPr lang="ja-JP" altLang="en-US" sz="2400" b="1" dirty="0" smtClean="0">
                <a:solidFill>
                  <a:srgbClr val="FF0000"/>
                </a:solidFill>
                <a:latin typeface="+mn-ea"/>
                <a:ea typeface="+mn-ea"/>
                <a:cs typeface="メイリオ" panose="020B0604030504040204" pitchFamily="50" charset="-128"/>
              </a:rPr>
              <a:t>✗</a:t>
            </a:r>
            <a:r>
              <a:rPr lang="ja-JP" altLang="en-US" dirty="0" smtClean="0">
                <a:latin typeface="+mn-ea"/>
                <a:ea typeface="+mn-ea"/>
                <a:cs typeface="メイリオ" panose="020B0604030504040204" pitchFamily="50" charset="-128"/>
              </a:rPr>
              <a:t>ロッキング</a:t>
            </a:r>
            <a:r>
              <a:rPr lang="ja-JP" altLang="en-US" dirty="0">
                <a:latin typeface="+mn-ea"/>
                <a:ea typeface="+mn-ea"/>
                <a:cs typeface="メイリオ" panose="020B0604030504040204" pitchFamily="50" charset="-128"/>
              </a:rPr>
              <a:t>・</a:t>
            </a:r>
            <a:r>
              <a:rPr lang="ja-JP" altLang="en-US" dirty="0" smtClean="0">
                <a:latin typeface="+mn-ea"/>
                <a:ea typeface="+mn-ea"/>
                <a:cs typeface="メイリオ" panose="020B0604030504040204" pitchFamily="50" charset="-128"/>
              </a:rPr>
              <a:t>圧力振動あり</a:t>
            </a:r>
            <a:endParaRPr lang="en-US" altLang="ja-JP" dirty="0">
              <a:latin typeface="+mn-ea"/>
              <a:ea typeface="+mn-ea"/>
              <a:cs typeface="メイリオ" panose="020B0604030504040204" pitchFamily="50" charset="-128"/>
            </a:endParaRPr>
          </a:p>
          <a:p>
            <a:pPr marL="0" indent="0" algn="ctr">
              <a:buNone/>
            </a:pPr>
            <a:endParaRPr kumimoji="1" lang="ja-JP" altLang="en-US" sz="20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275856" y="4431883"/>
            <a:ext cx="2538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kumimoji="1" lang="en-US" altLang="ja-JP" sz="2000" dirty="0" smtClean="0"/>
              <a:t>ABAQUS</a:t>
            </a:r>
            <a:r>
              <a:rPr lang="ja-JP" altLang="en-US" sz="2000" dirty="0"/>
              <a:t> </a:t>
            </a:r>
            <a:r>
              <a:rPr lang="en-US" altLang="ja-JP" sz="2000" dirty="0" smtClean="0"/>
              <a:t>C3D8</a:t>
            </a:r>
            <a:endParaRPr kumimoji="1" lang="en-US" altLang="ja-JP" sz="2000" dirty="0" smtClean="0"/>
          </a:p>
          <a:p>
            <a:pPr marL="0" indent="0" algn="ctr">
              <a:buNone/>
            </a:pPr>
            <a:r>
              <a:rPr lang="ja-JP" altLang="en-US" sz="2000" dirty="0"/>
              <a:t>六</a:t>
            </a:r>
            <a:r>
              <a:rPr lang="ja-JP" altLang="en-US" sz="2000" dirty="0" smtClean="0"/>
              <a:t>面体</a:t>
            </a:r>
            <a:r>
              <a:rPr lang="en-US" altLang="ja-JP" sz="2000" dirty="0" smtClean="0"/>
              <a:t>Selective</a:t>
            </a:r>
            <a:r>
              <a:rPr lang="ja-JP" altLang="en-US" sz="2000" dirty="0" smtClean="0"/>
              <a:t>要素</a:t>
            </a:r>
            <a:endParaRPr kumimoji="1" lang="ja-JP" altLang="en-US" sz="2000" dirty="0"/>
          </a:p>
        </p:txBody>
      </p:sp>
      <p:pic>
        <p:nvPicPr>
          <p:cNvPr id="20" name="outp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5499"/>
            <a:ext cx="9144000" cy="3678237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50668" y="582277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/>
              <a:t>提案手法はロッキング・圧力振動を起こさず解析できている</a:t>
            </a:r>
            <a:endParaRPr lang="ja-JP" altLang="en-US" sz="28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lang="ja-JP" altLang="en-US" dirty="0" smtClean="0"/>
              <a:t>変形の様子</a:t>
            </a:r>
            <a:endParaRPr kumimoji="1"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04" b="75965"/>
          <a:stretch/>
        </p:blipFill>
        <p:spPr>
          <a:xfrm>
            <a:off x="7794357" y="97622"/>
            <a:ext cx="1098123" cy="71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0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lang="ja-JP" altLang="en-US" dirty="0" smtClean="0"/>
              <a:t>変位の時間変化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56"/>
          <a:stretch/>
        </p:blipFill>
        <p:spPr>
          <a:xfrm>
            <a:off x="0" y="625031"/>
            <a:ext cx="3492388" cy="9001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1340768"/>
            <a:ext cx="8486657" cy="396044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90307" y="5301208"/>
            <a:ext cx="87741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n"/>
            </a:pPr>
            <a:r>
              <a:rPr lang="ja-JP" altLang="en-US" sz="2800" dirty="0" smtClean="0"/>
              <a:t>提案手法はロッキングを起こしていない</a:t>
            </a:r>
            <a:endParaRPr lang="en-US" altLang="ja-JP" sz="2800" dirty="0" smtClean="0"/>
          </a:p>
          <a:p>
            <a:pPr marL="457200" indent="-457200">
              <a:buFont typeface="Wingdings" panose="05000000000000000000" pitchFamily="2" charset="2"/>
              <a:buChar char="n"/>
            </a:pPr>
            <a:r>
              <a:rPr lang="ja-JP" altLang="en-US" sz="2800" dirty="0" smtClean="0"/>
              <a:t>平滑化の回数によらず、変位については一致している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93043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kumimoji="1" lang="ja-JP" altLang="en-US" dirty="0" smtClean="0"/>
              <a:t>時刻</a:t>
            </a:r>
            <a:r>
              <a:rPr kumimoji="1" lang="en-US" altLang="ja-JP" dirty="0" smtClean="0"/>
              <a:t>t=1.5s</a:t>
            </a:r>
            <a:r>
              <a:rPr kumimoji="1" lang="ja-JP" altLang="en-US" dirty="0" smtClean="0"/>
              <a:t>　圧力分布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2" r="26671"/>
          <a:stretch/>
        </p:blipFill>
        <p:spPr>
          <a:xfrm>
            <a:off x="4860032" y="198286"/>
            <a:ext cx="3630732" cy="5390954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91" t="49337" r="-4076"/>
          <a:stretch/>
        </p:blipFill>
        <p:spPr>
          <a:xfrm>
            <a:off x="7639112" y="836712"/>
            <a:ext cx="1602924" cy="218862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700465" y="4847799"/>
            <a:ext cx="2784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ja-JP" altLang="en-US" sz="2400" dirty="0" smtClean="0"/>
              <a:t>参照解</a:t>
            </a:r>
            <a:r>
              <a:rPr lang="en-US" altLang="ja-JP" sz="2400" dirty="0" smtClean="0"/>
              <a:t>:</a:t>
            </a:r>
            <a:br>
              <a:rPr lang="en-US" altLang="ja-JP" sz="2400" dirty="0" smtClean="0"/>
            </a:br>
            <a:r>
              <a:rPr lang="en-US" altLang="ja-JP" sz="2400" dirty="0" smtClean="0"/>
              <a:t>ABAQUS C3D8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364088" y="4881354"/>
            <a:ext cx="2543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400" dirty="0" smtClean="0"/>
              <a:t>F-</a:t>
            </a:r>
            <a:r>
              <a:rPr lang="en-US" altLang="ja-JP" sz="2400" dirty="0" err="1" smtClean="0"/>
              <a:t>barES</a:t>
            </a:r>
            <a:r>
              <a:rPr lang="en-US" altLang="ja-JP" sz="2400" dirty="0" smtClean="0"/>
              <a:t>-FEM(</a:t>
            </a:r>
            <a:r>
              <a:rPr lang="en-US" altLang="ja-JP" sz="2400" dirty="0"/>
              <a:t>2</a:t>
            </a:r>
            <a:r>
              <a:rPr lang="en-US" altLang="ja-JP" sz="2400" dirty="0" smtClean="0"/>
              <a:t>)</a:t>
            </a:r>
            <a:endParaRPr lang="en-US" altLang="ja-JP" sz="2800" dirty="0" smtClean="0"/>
          </a:p>
          <a:p>
            <a:pPr marL="0" indent="0" algn="ctr">
              <a:buNone/>
            </a:pPr>
            <a:r>
              <a:rPr lang="ja-JP" altLang="en-US" sz="2000" dirty="0" smtClean="0"/>
              <a:t>提案手法</a:t>
            </a:r>
            <a:endParaRPr lang="ja-JP" altLang="en-US" sz="24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115616" y="5776063"/>
            <a:ext cx="7195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ja-JP" altLang="en-US" sz="2800" dirty="0" smtClean="0"/>
              <a:t>十分な精度で圧力分布を示せている</a:t>
            </a:r>
            <a:endParaRPr lang="ja-JP" altLang="en-US" sz="2800" dirty="0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8" t="-109" r="31095" b="20809"/>
          <a:stretch/>
        </p:blipFill>
        <p:spPr>
          <a:xfrm>
            <a:off x="215516" y="1088740"/>
            <a:ext cx="4118517" cy="3707773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3" t="-1119" r="83441" b="58654"/>
          <a:stretch/>
        </p:blipFill>
        <p:spPr>
          <a:xfrm>
            <a:off x="2721393" y="764704"/>
            <a:ext cx="1526571" cy="190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7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kumimoji="1" lang="ja-JP" altLang="en-US" dirty="0" smtClean="0"/>
              <a:t>時刻</a:t>
            </a:r>
            <a:r>
              <a:rPr kumimoji="1" lang="en-US" altLang="ja-JP" dirty="0" smtClean="0"/>
              <a:t>t=1.5s</a:t>
            </a:r>
            <a:r>
              <a:rPr kumimoji="1" lang="ja-JP" altLang="en-US" dirty="0" smtClean="0"/>
              <a:t>　圧力分布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" r="83393" b="49152"/>
          <a:stretch/>
        </p:blipFill>
        <p:spPr>
          <a:xfrm>
            <a:off x="3014220" y="780151"/>
            <a:ext cx="1332149" cy="206520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2" r="26671"/>
          <a:stretch/>
        </p:blipFill>
        <p:spPr>
          <a:xfrm>
            <a:off x="4860032" y="198286"/>
            <a:ext cx="3630732" cy="5390954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91" t="49337" r="-4076"/>
          <a:stretch/>
        </p:blipFill>
        <p:spPr>
          <a:xfrm>
            <a:off x="7639112" y="836712"/>
            <a:ext cx="1602924" cy="218862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1422583" y="4947555"/>
            <a:ext cx="2393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400" dirty="0" smtClean="0"/>
              <a:t>ABAQUS C3D4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364088" y="4881354"/>
            <a:ext cx="2543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400" dirty="0" smtClean="0"/>
              <a:t>F-</a:t>
            </a:r>
            <a:r>
              <a:rPr lang="en-US" altLang="ja-JP" sz="2400" dirty="0" err="1" smtClean="0"/>
              <a:t>barES</a:t>
            </a:r>
            <a:r>
              <a:rPr lang="en-US" altLang="ja-JP" sz="2400" dirty="0" smtClean="0"/>
              <a:t>-FEM(</a:t>
            </a:r>
            <a:r>
              <a:rPr lang="en-US" altLang="ja-JP" sz="2400" dirty="0"/>
              <a:t>2</a:t>
            </a:r>
            <a:r>
              <a:rPr lang="en-US" altLang="ja-JP" sz="2400" dirty="0" smtClean="0"/>
              <a:t>)</a:t>
            </a:r>
            <a:endParaRPr lang="en-US" altLang="ja-JP" sz="2800" dirty="0" smtClean="0"/>
          </a:p>
          <a:p>
            <a:pPr marL="0" indent="0" algn="ctr">
              <a:buNone/>
            </a:pPr>
            <a:r>
              <a:rPr lang="ja-JP" altLang="en-US" sz="2000" dirty="0" smtClean="0"/>
              <a:t>提案手法</a:t>
            </a:r>
            <a:endParaRPr lang="ja-JP" altLang="en-US" sz="24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t="-20480" r="37006" b="20480"/>
          <a:stretch/>
        </p:blipFill>
        <p:spPr>
          <a:xfrm>
            <a:off x="529945" y="-639452"/>
            <a:ext cx="3816424" cy="5539363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115616" y="5776063"/>
            <a:ext cx="7195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ja-JP" altLang="en-US" sz="2800" dirty="0" smtClean="0"/>
              <a:t>従来の四面体</a:t>
            </a:r>
            <a:r>
              <a:rPr lang="en-US" altLang="ja-JP" sz="2800" dirty="0" smtClean="0"/>
              <a:t>1</a:t>
            </a:r>
            <a:r>
              <a:rPr lang="ja-JP" altLang="en-US" sz="2800" dirty="0" smtClean="0"/>
              <a:t>次要素よりもはるかに高性能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93438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771" y="944724"/>
            <a:ext cx="4853717" cy="497717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36028"/>
            <a:ext cx="9144000" cy="620712"/>
          </a:xfrm>
        </p:spPr>
        <p:txBody>
          <a:bodyPr/>
          <a:lstStyle/>
          <a:p>
            <a:r>
              <a:rPr kumimoji="1" lang="ja-JP" altLang="en-US" dirty="0" smtClean="0"/>
              <a:t>解析例</a:t>
            </a:r>
            <a:r>
              <a:rPr kumimoji="1" lang="en-US" altLang="ja-JP" dirty="0" smtClean="0"/>
              <a:t>(2)</a:t>
            </a:r>
            <a:r>
              <a:rPr kumimoji="1" lang="ja-JP" altLang="en-US" dirty="0" smtClean="0"/>
              <a:t>　</a:t>
            </a:r>
            <a:r>
              <a:rPr kumimoji="1" lang="ja-JP" altLang="en-US" dirty="0" smtClean="0">
                <a:solidFill>
                  <a:srgbClr val="FF0000"/>
                </a:solidFill>
              </a:rPr>
              <a:t>円柱のモード解析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sp>
        <p:nvSpPr>
          <p:cNvPr id="9" name="コンテンツ プレースホルダー 8"/>
          <p:cNvSpPr>
            <a:spLocks noGrp="1"/>
          </p:cNvSpPr>
          <p:nvPr>
            <p:ph idx="1"/>
          </p:nvPr>
        </p:nvSpPr>
        <p:spPr>
          <a:xfrm>
            <a:off x="143508" y="3032956"/>
            <a:ext cx="4841695" cy="3168352"/>
          </a:xfrm>
        </p:spPr>
        <p:txBody>
          <a:bodyPr/>
          <a:lstStyle/>
          <a:p>
            <a:pPr marL="0" indent="0">
              <a:buNone/>
            </a:pPr>
            <a:endParaRPr lang="en-US" altLang="ja-JP" sz="2400" dirty="0" smtClean="0"/>
          </a:p>
          <a:p>
            <a:r>
              <a:rPr lang="ja-JP" altLang="en-US" sz="2400" dirty="0" smtClean="0"/>
              <a:t>材料は</a:t>
            </a:r>
            <a:r>
              <a:rPr lang="ja-JP" altLang="en-US" sz="2800" dirty="0" smtClean="0">
                <a:solidFill>
                  <a:srgbClr val="FF0000"/>
                </a:solidFill>
              </a:rPr>
              <a:t>線形弾性モデル</a:t>
            </a:r>
            <a:endParaRPr lang="en-US" altLang="ja-JP" sz="2400" dirty="0" smtClean="0">
              <a:solidFill>
                <a:srgbClr val="FF0000"/>
              </a:solidFill>
            </a:endParaRPr>
          </a:p>
          <a:p>
            <a:r>
              <a:rPr lang="ja-JP" altLang="en-US" sz="2400" dirty="0"/>
              <a:t>底を完全</a:t>
            </a:r>
            <a:r>
              <a:rPr lang="ja-JP" altLang="en-US" sz="2400" dirty="0" smtClean="0"/>
              <a:t>拘束した円柱の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en-US" altLang="ja-JP" sz="2400" dirty="0" smtClean="0"/>
              <a:t>1/4</a:t>
            </a:r>
            <a:r>
              <a:rPr lang="ja-JP" altLang="en-US" sz="2400" dirty="0" smtClean="0"/>
              <a:t>モデルのモード解析</a:t>
            </a:r>
            <a:endParaRPr lang="en-US" altLang="ja-JP" sz="2400" dirty="0" smtClean="0"/>
          </a:p>
          <a:p>
            <a:r>
              <a:rPr lang="ja-JP" altLang="en-US" sz="2400" dirty="0" smtClean="0"/>
              <a:t>ただし、ねじり</a:t>
            </a:r>
            <a:r>
              <a:rPr lang="ja-JP" altLang="en-US" sz="2400" dirty="0"/>
              <a:t>・</a:t>
            </a:r>
            <a:r>
              <a:rPr lang="ja-JP" altLang="en-US" sz="2400" dirty="0" smtClean="0"/>
              <a:t>曲げのモードは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ja-JP" altLang="en-US" sz="2400" dirty="0" smtClean="0"/>
              <a:t>現れない</a:t>
            </a:r>
            <a:endParaRPr lang="en-US" altLang="ja-JP" sz="2400" dirty="0" smtClean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63629" y="1412776"/>
            <a:ext cx="24842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ja-JP" altLang="en-US" sz="2000" u="sng" dirty="0" smtClean="0"/>
              <a:t>下段</a:t>
            </a:r>
            <a:r>
              <a:rPr lang="ja-JP" altLang="en-US" sz="2000" dirty="0" smtClean="0"/>
              <a:t> </a:t>
            </a:r>
            <a:r>
              <a:rPr lang="ja-JP" altLang="en-US" sz="2000" dirty="0"/>
              <a:t>ゴム材料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ヤング率</a:t>
            </a:r>
            <a:r>
              <a:rPr lang="en-US" altLang="ja-JP" sz="2000" dirty="0" smtClean="0"/>
              <a:t>: 6.0 MPa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ポアソン比</a:t>
            </a:r>
            <a:r>
              <a:rPr lang="en-US" altLang="ja-JP" sz="2000" dirty="0" smtClean="0"/>
              <a:t>: 0.499</a:t>
            </a:r>
            <a:endParaRPr lang="en-US" altLang="ja-JP" sz="2000" dirty="0"/>
          </a:p>
          <a:p>
            <a:r>
              <a:rPr lang="ja-JP" altLang="en-US" sz="2000" dirty="0"/>
              <a:t>密度</a:t>
            </a:r>
            <a:r>
              <a:rPr lang="en-US" altLang="ja-JP" sz="2000" dirty="0" smtClean="0"/>
              <a:t>: 920 kg/m^3</a:t>
            </a:r>
          </a:p>
          <a:p>
            <a:r>
              <a:rPr lang="ja-JP" altLang="en-US" sz="2000" dirty="0" smtClean="0"/>
              <a:t>平滑化</a:t>
            </a:r>
            <a:r>
              <a:rPr lang="en-US" altLang="ja-JP" sz="2000" dirty="0" smtClean="0"/>
              <a:t>: 2</a:t>
            </a:r>
            <a:r>
              <a:rPr lang="ja-JP" altLang="en-US" sz="2000" dirty="0" smtClean="0"/>
              <a:t>回</a:t>
            </a:r>
            <a:endParaRPr lang="ja-JP" altLang="en-US" sz="2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0079" y="1412776"/>
            <a:ext cx="24842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ja-JP" altLang="en-US" sz="2000" u="sng" dirty="0" smtClean="0"/>
              <a:t>上段</a:t>
            </a:r>
            <a:r>
              <a:rPr lang="ja-JP" altLang="en-US" sz="2000" dirty="0"/>
              <a:t>　</a:t>
            </a:r>
            <a:r>
              <a:rPr lang="ja-JP" altLang="en-US" sz="2000" dirty="0" smtClean="0"/>
              <a:t>鉄鋼</a:t>
            </a:r>
            <a:r>
              <a:rPr lang="ja-JP" altLang="en-US" sz="2000" dirty="0"/>
              <a:t>材料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ヤング率</a:t>
            </a:r>
            <a:r>
              <a:rPr lang="en-US" altLang="ja-JP" sz="2000" dirty="0" smtClean="0"/>
              <a:t>: 200 </a:t>
            </a:r>
            <a:r>
              <a:rPr lang="en-US" altLang="ja-JP" sz="2000" dirty="0" err="1" smtClean="0"/>
              <a:t>GPa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ポアソン比</a:t>
            </a:r>
            <a:r>
              <a:rPr lang="en-US" altLang="ja-JP" sz="2000" dirty="0" smtClean="0"/>
              <a:t>: 0.3</a:t>
            </a:r>
            <a:endParaRPr lang="en-US" altLang="ja-JP" sz="2000" dirty="0"/>
          </a:p>
          <a:p>
            <a:r>
              <a:rPr kumimoji="1" lang="ja-JP" altLang="en-US" sz="2000" dirty="0" smtClean="0"/>
              <a:t>密度</a:t>
            </a:r>
            <a:r>
              <a:rPr kumimoji="1" lang="en-US" altLang="ja-JP" sz="2000" dirty="0" smtClean="0"/>
              <a:t>: 7800 kg/m^3</a:t>
            </a:r>
          </a:p>
          <a:p>
            <a:r>
              <a:rPr lang="ja-JP" altLang="en-US" sz="2000" dirty="0" smtClean="0"/>
              <a:t>平滑化</a:t>
            </a:r>
            <a:r>
              <a:rPr lang="en-US" altLang="ja-JP" sz="2000" dirty="0" smtClean="0"/>
              <a:t>: 0</a:t>
            </a:r>
            <a:r>
              <a:rPr lang="ja-JP" altLang="en-US" sz="2000" dirty="0" smtClean="0"/>
              <a:t>回</a:t>
            </a:r>
            <a:endParaRPr kumimoji="1" lang="ja-JP" altLang="en-US" sz="2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640452" y="4905164"/>
            <a:ext cx="383118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200" dirty="0" smtClean="0"/>
              <a:t>0.499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58076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kumimoji="1" lang="ja-JP" altLang="en-US" dirty="0" smtClean="0"/>
              <a:t>各要素の固有振動数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sp>
        <p:nvSpPr>
          <p:cNvPr id="5" name="コンテンツ プレースホルダー 8"/>
          <p:cNvSpPr>
            <a:spLocks noGrp="1"/>
          </p:cNvSpPr>
          <p:nvPr>
            <p:ph idx="1"/>
          </p:nvPr>
        </p:nvSpPr>
        <p:spPr>
          <a:xfrm>
            <a:off x="971600" y="5519726"/>
            <a:ext cx="7740860" cy="648072"/>
          </a:xfrm>
        </p:spPr>
        <p:txBody>
          <a:bodyPr/>
          <a:lstStyle/>
          <a:p>
            <a:pPr marL="0" indent="0">
              <a:buNone/>
            </a:pPr>
            <a:r>
              <a:rPr lang="ja-JP" altLang="en-US" sz="2800" dirty="0" smtClean="0"/>
              <a:t>固有振動数は十分な精度で再現できている</a:t>
            </a:r>
            <a:endParaRPr lang="en-US" altLang="ja-JP" sz="2800" dirty="0" smtClean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28700"/>
            <a:ext cx="7416316" cy="4719474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799692" y="475185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1150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kumimoji="1" lang="ja-JP" altLang="en-US" dirty="0" smtClean="0"/>
              <a:t>モード形状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903" y="1880828"/>
            <a:ext cx="3213595" cy="159485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792780"/>
            <a:ext cx="3283456" cy="162952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899" y="3753036"/>
            <a:ext cx="3493205" cy="245577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053" y="3609020"/>
            <a:ext cx="3508775" cy="2466719"/>
          </a:xfrm>
          <a:prstGeom prst="rect">
            <a:avLst/>
          </a:prstGeom>
        </p:spPr>
      </p:pic>
      <p:cxnSp>
        <p:nvCxnSpPr>
          <p:cNvPr id="13" name="直線コネクタ 12"/>
          <p:cNvCxnSpPr/>
          <p:nvPr/>
        </p:nvCxnSpPr>
        <p:spPr>
          <a:xfrm>
            <a:off x="5472100" y="800708"/>
            <a:ext cx="36004" cy="4752528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277872" y="3825044"/>
            <a:ext cx="8460940" cy="0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287524" y="1448780"/>
            <a:ext cx="8460940" cy="0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2123728" y="800708"/>
            <a:ext cx="14190" cy="4752528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2843809" y="887214"/>
            <a:ext cx="2880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altLang="ja-JP" sz="2400" dirty="0"/>
              <a:t>1</a:t>
            </a:r>
            <a:r>
              <a:rPr lang="ja-JP" altLang="en-US" sz="2400" dirty="0" smtClean="0"/>
              <a:t>次モード</a:t>
            </a:r>
            <a:endParaRPr lang="ja-JP" altLang="en-US" sz="24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197934" y="873767"/>
            <a:ext cx="1776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altLang="ja-JP" sz="2400" dirty="0" smtClean="0"/>
              <a:t>1</a:t>
            </a:r>
            <a:r>
              <a:rPr lang="en-US" altLang="ja-JP" sz="2400" dirty="0"/>
              <a:t>1</a:t>
            </a:r>
            <a:r>
              <a:rPr lang="ja-JP" altLang="en-US" sz="2400" dirty="0" smtClean="0"/>
              <a:t>次モード</a:t>
            </a:r>
            <a:endParaRPr lang="ja-JP" altLang="en-US" sz="24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-183564" y="2386045"/>
            <a:ext cx="25202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200" dirty="0" smtClean="0"/>
              <a:t>ABAQUS</a:t>
            </a:r>
            <a:r>
              <a:rPr lang="ja-JP" altLang="en-US" sz="2200" dirty="0" smtClean="0"/>
              <a:t> </a:t>
            </a:r>
            <a:r>
              <a:rPr lang="en-US" altLang="ja-JP" sz="2200" dirty="0" smtClean="0"/>
              <a:t>C3D8</a:t>
            </a:r>
            <a:endParaRPr lang="ja-JP" altLang="en-US" sz="22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-89742" y="4437112"/>
            <a:ext cx="23214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 smtClean="0"/>
              <a:t>F-</a:t>
            </a:r>
            <a:r>
              <a:rPr lang="en-US" altLang="ja-JP" sz="2000" dirty="0" err="1" smtClean="0"/>
              <a:t>barES</a:t>
            </a:r>
            <a:r>
              <a:rPr lang="en-US" altLang="ja-JP" sz="2000" dirty="0" smtClean="0"/>
              <a:t>-FEM(</a:t>
            </a:r>
            <a:r>
              <a:rPr lang="en-US" altLang="ja-JP" sz="2000" dirty="0"/>
              <a:t>2</a:t>
            </a:r>
            <a:r>
              <a:rPr lang="en-US" altLang="ja-JP" sz="2000" dirty="0" smtClean="0"/>
              <a:t>)</a:t>
            </a:r>
            <a:endParaRPr lang="en-US" altLang="ja-JP" sz="2400" dirty="0" smtClean="0"/>
          </a:p>
          <a:p>
            <a:pPr marL="0" indent="0" algn="ctr">
              <a:buNone/>
            </a:pPr>
            <a:r>
              <a:rPr lang="ja-JP" altLang="en-US" sz="2000" dirty="0" smtClean="0"/>
              <a:t>提案</a:t>
            </a:r>
            <a:r>
              <a:rPr lang="ja-JP" altLang="en-US" sz="2000" dirty="0"/>
              <a:t>手法</a:t>
            </a:r>
            <a:endParaRPr lang="ja-JP" altLang="en-US" sz="24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19572" y="5661248"/>
            <a:ext cx="795688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kumimoji="1" lang="ja-JP" altLang="en-US" sz="2800" dirty="0" smtClean="0"/>
              <a:t>比較的高次のモードまで</a:t>
            </a:r>
            <a:r>
              <a:rPr lang="ja-JP" altLang="en-US" sz="2800" dirty="0" smtClean="0"/>
              <a:t>一致</a:t>
            </a:r>
            <a:r>
              <a:rPr lang="ja-JP" altLang="en-US" sz="2800" dirty="0"/>
              <a:t>し</a:t>
            </a:r>
            <a:r>
              <a:rPr kumimoji="1" lang="ja-JP" altLang="en-US" sz="2800" dirty="0" smtClean="0"/>
              <a:t>ている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08703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20316" r="26375" b="22556"/>
          <a:stretch/>
        </p:blipFill>
        <p:spPr>
          <a:xfrm rot="10800000">
            <a:off x="5327774" y="2164444"/>
            <a:ext cx="2844626" cy="245070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t="10234" r="22831" b="22556"/>
          <a:stretch/>
        </p:blipFill>
        <p:spPr>
          <a:xfrm>
            <a:off x="1115616" y="1876655"/>
            <a:ext cx="3104222" cy="30285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36028"/>
            <a:ext cx="9144000" cy="620712"/>
          </a:xfrm>
        </p:spPr>
        <p:txBody>
          <a:bodyPr/>
          <a:lstStyle/>
          <a:p>
            <a:r>
              <a:rPr kumimoji="1" lang="ja-JP" altLang="en-US" dirty="0" smtClean="0"/>
              <a:t>解析例</a:t>
            </a:r>
            <a:r>
              <a:rPr kumimoji="1" lang="en-US" altLang="ja-JP" dirty="0" smtClean="0"/>
              <a:t>(3)</a:t>
            </a:r>
            <a:r>
              <a:rPr kumimoji="1" lang="ja-JP" altLang="en-US" dirty="0" smtClean="0"/>
              <a:t>　</a:t>
            </a:r>
            <a:r>
              <a:rPr kumimoji="1" lang="ja-JP" altLang="en-US" dirty="0" smtClean="0">
                <a:solidFill>
                  <a:srgbClr val="FF0000"/>
                </a:solidFill>
              </a:rPr>
              <a:t>複雑形状の大変形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7504" y="4905164"/>
            <a:ext cx="8892479" cy="1244968"/>
          </a:xfrm>
        </p:spPr>
        <p:txBody>
          <a:bodyPr/>
          <a:lstStyle/>
          <a:p>
            <a:r>
              <a:rPr lang="ja-JP" altLang="en-US" sz="2800" dirty="0" smtClean="0"/>
              <a:t>足を完全拘束したウサギ</a:t>
            </a:r>
            <a:endParaRPr lang="en-US" altLang="ja-JP" sz="2800" dirty="0" smtClean="0"/>
          </a:p>
          <a:p>
            <a:r>
              <a:rPr lang="ja-JP" altLang="en-US" sz="2800" dirty="0" smtClean="0"/>
              <a:t>両耳にそれぞれ一様な初速度を与える</a:t>
            </a:r>
            <a:endParaRPr lang="en-US" altLang="ja-JP" sz="2800" dirty="0"/>
          </a:p>
          <a:p>
            <a:r>
              <a:rPr kumimoji="1" lang="ja-JP" altLang="en-US" sz="2800" dirty="0" smtClean="0"/>
              <a:t>材料は</a:t>
            </a:r>
            <a:r>
              <a:rPr kumimoji="1" lang="en-US" altLang="ja-JP" sz="2800" dirty="0" smtClean="0"/>
              <a:t>Neo-</a:t>
            </a:r>
            <a:r>
              <a:rPr kumimoji="1" lang="en-US" altLang="ja-JP" sz="2800" dirty="0" err="1" smtClean="0"/>
              <a:t>Hookean</a:t>
            </a:r>
            <a:r>
              <a:rPr kumimoji="1" lang="ja-JP" altLang="en-US" sz="2800" dirty="0" smtClean="0"/>
              <a:t>超弾性体</a:t>
            </a:r>
            <a:endParaRPr kumimoji="1" lang="en-US" altLang="ja-JP" sz="28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cxnSp>
        <p:nvCxnSpPr>
          <p:cNvPr id="8" name="直線コネクタ 7"/>
          <p:cNvCxnSpPr/>
          <p:nvPr/>
        </p:nvCxnSpPr>
        <p:spPr>
          <a:xfrm>
            <a:off x="1619672" y="4761148"/>
            <a:ext cx="18362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103768" y="4330599"/>
            <a:ext cx="1116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完全拘束</a:t>
            </a:r>
            <a:endParaRPr kumimoji="1" lang="ja-JP" altLang="en-US" dirty="0"/>
          </a:p>
        </p:txBody>
      </p:sp>
      <p:cxnSp>
        <p:nvCxnSpPr>
          <p:cNvPr id="12" name="直線コネクタ 11"/>
          <p:cNvCxnSpPr>
            <a:stCxn id="10" idx="3"/>
          </p:cNvCxnSpPr>
          <p:nvPr/>
        </p:nvCxnSpPr>
        <p:spPr>
          <a:xfrm>
            <a:off x="1219892" y="4515265"/>
            <a:ext cx="399780" cy="229601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下矢印 14"/>
          <p:cNvSpPr/>
          <p:nvPr/>
        </p:nvSpPr>
        <p:spPr>
          <a:xfrm>
            <a:off x="6413889" y="3144477"/>
            <a:ext cx="390359" cy="648072"/>
          </a:xfrm>
          <a:prstGeom prst="downArrow">
            <a:avLst>
              <a:gd name="adj1" fmla="val 34555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下矢印 15"/>
          <p:cNvSpPr/>
          <p:nvPr/>
        </p:nvSpPr>
        <p:spPr>
          <a:xfrm rot="16200000">
            <a:off x="6033004" y="2220591"/>
            <a:ext cx="390359" cy="648072"/>
          </a:xfrm>
          <a:prstGeom prst="downArrow">
            <a:avLst>
              <a:gd name="adj1" fmla="val 34555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319678" y="679349"/>
            <a:ext cx="288031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ja-JP" altLang="en-US" sz="2000" b="1" u="sng" dirty="0" smtClean="0"/>
              <a:t>そのほか</a:t>
            </a:r>
            <a:r>
              <a:rPr lang="ja-JP" altLang="en-US" sz="2000" b="1" dirty="0" smtClean="0"/>
              <a:t> ・・・ </a:t>
            </a:r>
            <a:r>
              <a:rPr lang="ja-JP" altLang="en-US" sz="2000" dirty="0" smtClean="0"/>
              <a:t>ゴム</a:t>
            </a:r>
            <a:r>
              <a:rPr lang="ja-JP" altLang="en-US" sz="2000" dirty="0"/>
              <a:t>材料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初期</a:t>
            </a:r>
            <a:r>
              <a:rPr lang="ja-JP" altLang="en-US" sz="2000" dirty="0" smtClean="0"/>
              <a:t>ヤング率</a:t>
            </a:r>
            <a:r>
              <a:rPr lang="en-US" altLang="ja-JP" sz="2000" dirty="0" smtClean="0"/>
              <a:t>: 6.0MPa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 smtClean="0"/>
              <a:t>初期ポアソン比</a:t>
            </a:r>
            <a:r>
              <a:rPr lang="en-US" altLang="ja-JP" sz="2000" dirty="0" smtClean="0"/>
              <a:t>: 0.49</a:t>
            </a:r>
            <a:endParaRPr lang="en-US" altLang="ja-JP" sz="2000" dirty="0"/>
          </a:p>
          <a:p>
            <a:r>
              <a:rPr lang="ja-JP" altLang="en-US" sz="2000" dirty="0"/>
              <a:t>密度</a:t>
            </a:r>
            <a:r>
              <a:rPr lang="en-US" altLang="ja-JP" sz="2000" dirty="0" smtClean="0"/>
              <a:t>: 920 kg/m^3</a:t>
            </a:r>
          </a:p>
          <a:p>
            <a:r>
              <a:rPr lang="ja-JP" altLang="en-US" sz="2000" dirty="0" smtClean="0"/>
              <a:t>平滑化</a:t>
            </a:r>
            <a:r>
              <a:rPr lang="en-US" altLang="ja-JP" sz="2000" dirty="0" smtClean="0"/>
              <a:t>: 1</a:t>
            </a:r>
            <a:r>
              <a:rPr lang="ja-JP" altLang="en-US" sz="2000" dirty="0" smtClean="0"/>
              <a:t>回</a:t>
            </a:r>
            <a:endParaRPr lang="ja-JP" altLang="en-US" sz="20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07504" y="651145"/>
            <a:ext cx="29883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ja-JP" altLang="en-US" b="1" u="sng" dirty="0" smtClean="0"/>
              <a:t>耳</a:t>
            </a:r>
            <a:r>
              <a:rPr lang="ja-JP" altLang="en-US" dirty="0"/>
              <a:t> </a:t>
            </a:r>
            <a:r>
              <a:rPr lang="ja-JP" altLang="en-US" dirty="0" smtClean="0"/>
              <a:t>・・・ 鉄鋼</a:t>
            </a:r>
            <a:r>
              <a:rPr lang="ja-JP" altLang="en-US" dirty="0"/>
              <a:t>材料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 smtClean="0"/>
              <a:t>初期ヤング率</a:t>
            </a:r>
            <a:r>
              <a:rPr lang="en-US" altLang="ja-JP" dirty="0" smtClean="0"/>
              <a:t>:</a:t>
            </a:r>
            <a:r>
              <a:rPr lang="ja-JP" altLang="en-US" dirty="0"/>
              <a:t> </a:t>
            </a:r>
            <a:r>
              <a:rPr lang="en-US" altLang="ja-JP" dirty="0" smtClean="0"/>
              <a:t>200 </a:t>
            </a:r>
            <a:r>
              <a:rPr lang="en-US" altLang="ja-JP" dirty="0" err="1" smtClean="0"/>
              <a:t>GPa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 smtClean="0"/>
              <a:t>初期ポアソン比</a:t>
            </a:r>
            <a:r>
              <a:rPr lang="en-US" altLang="ja-JP" dirty="0" smtClean="0"/>
              <a:t>: 0.3</a:t>
            </a:r>
            <a:endParaRPr lang="en-US" altLang="ja-JP" dirty="0"/>
          </a:p>
          <a:p>
            <a:r>
              <a:rPr kumimoji="1" lang="ja-JP" altLang="en-US" dirty="0" smtClean="0"/>
              <a:t>密度</a:t>
            </a:r>
            <a:r>
              <a:rPr kumimoji="1" lang="en-US" altLang="ja-JP" dirty="0" smtClean="0"/>
              <a:t>: 7800 kg/m^3</a:t>
            </a:r>
          </a:p>
          <a:p>
            <a:r>
              <a:rPr lang="ja-JP" altLang="en-US" dirty="0" smtClean="0"/>
              <a:t>平滑化</a:t>
            </a:r>
            <a:r>
              <a:rPr lang="en-US" altLang="ja-JP" dirty="0" smtClean="0"/>
              <a:t>: 0</a:t>
            </a:r>
            <a:r>
              <a:rPr lang="ja-JP" altLang="en-US" dirty="0" smtClean="0"/>
              <a:t>回</a:t>
            </a:r>
            <a:endParaRPr kumimoji="1" lang="ja-JP" altLang="en-US" dirty="0"/>
          </a:p>
        </p:txBody>
      </p:sp>
      <p:cxnSp>
        <p:nvCxnSpPr>
          <p:cNvPr id="20" name="直線コネクタ 19"/>
          <p:cNvCxnSpPr/>
          <p:nvPr/>
        </p:nvCxnSpPr>
        <p:spPr>
          <a:xfrm flipH="1">
            <a:off x="3095838" y="2348880"/>
            <a:ext cx="941787" cy="731495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1619672" y="1876655"/>
            <a:ext cx="0" cy="472225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1619672" y="1876655"/>
            <a:ext cx="821726" cy="258728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6846316" y="1133324"/>
            <a:ext cx="1830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ja-JP" altLang="en-US" sz="2800" dirty="0" smtClean="0"/>
              <a:t>初速度</a:t>
            </a:r>
            <a:endParaRPr lang="ja-JP" altLang="en-US" sz="2800" dirty="0"/>
          </a:p>
        </p:txBody>
      </p:sp>
      <p:cxnSp>
        <p:nvCxnSpPr>
          <p:cNvPr id="23" name="直線コネクタ 22"/>
          <p:cNvCxnSpPr>
            <a:stCxn id="22" idx="1"/>
          </p:cNvCxnSpPr>
          <p:nvPr/>
        </p:nvCxnSpPr>
        <p:spPr>
          <a:xfrm flipH="1">
            <a:off x="6199997" y="1394934"/>
            <a:ext cx="646319" cy="1016586"/>
          </a:xfrm>
          <a:prstGeom prst="line">
            <a:avLst/>
          </a:prstGeom>
          <a:ln w="28575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>
            <a:stCxn id="22" idx="1"/>
          </p:cNvCxnSpPr>
          <p:nvPr/>
        </p:nvCxnSpPr>
        <p:spPr>
          <a:xfrm flipH="1">
            <a:off x="6589760" y="1394934"/>
            <a:ext cx="256556" cy="1626469"/>
          </a:xfrm>
          <a:prstGeom prst="line">
            <a:avLst/>
          </a:prstGeom>
          <a:ln w="28575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419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unn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9532" y="593328"/>
            <a:ext cx="8540571" cy="4270286"/>
          </a:xfr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kumimoji="1" lang="ja-JP" altLang="en-US" dirty="0" smtClean="0"/>
              <a:t>変形の様子　圧力の符号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580112" y="4485310"/>
            <a:ext cx="2484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 smtClean="0"/>
              <a:t>F-</a:t>
            </a:r>
            <a:r>
              <a:rPr lang="en-US" altLang="ja-JP" sz="2000" dirty="0" err="1" smtClean="0"/>
              <a:t>barES</a:t>
            </a:r>
            <a:r>
              <a:rPr lang="en-US" altLang="ja-JP" sz="2000" dirty="0" smtClean="0"/>
              <a:t>-FEM(1)</a:t>
            </a:r>
          </a:p>
          <a:p>
            <a:pPr marL="0" indent="0" algn="ctr">
              <a:buNone/>
            </a:pPr>
            <a:r>
              <a:rPr kumimoji="1" lang="ja-JP" altLang="en-US" sz="2000" dirty="0" smtClean="0"/>
              <a:t>提案</a:t>
            </a:r>
            <a:r>
              <a:rPr kumimoji="1" lang="ja-JP" altLang="en-US" sz="2000" dirty="0"/>
              <a:t>手法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79612" y="4437112"/>
            <a:ext cx="2484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kumimoji="1" lang="en-US" altLang="ja-JP" sz="2000" dirty="0" smtClean="0"/>
              <a:t>ABAQUS</a:t>
            </a:r>
            <a:r>
              <a:rPr kumimoji="1" lang="ja-JP" altLang="en-US" sz="2000" dirty="0" smtClean="0"/>
              <a:t>　</a:t>
            </a:r>
            <a:r>
              <a:rPr kumimoji="1" lang="en-US" altLang="ja-JP" sz="2000" dirty="0" smtClean="0"/>
              <a:t>C3D4</a:t>
            </a:r>
          </a:p>
          <a:p>
            <a:pPr marL="0" indent="0" algn="ctr">
              <a:buNone/>
            </a:pPr>
            <a:r>
              <a:rPr kumimoji="1" lang="ja-JP" altLang="en-US" sz="2000" dirty="0" smtClean="0"/>
              <a:t>四面体</a:t>
            </a:r>
            <a:r>
              <a:rPr kumimoji="1" lang="en-US" altLang="ja-JP" sz="2000" dirty="0" smtClean="0"/>
              <a:t>1</a:t>
            </a:r>
            <a:r>
              <a:rPr kumimoji="1" lang="ja-JP" altLang="en-US" sz="2000" dirty="0" smtClean="0"/>
              <a:t>次要素</a:t>
            </a:r>
            <a:endParaRPr kumimoji="1" lang="ja-JP" altLang="en-US" sz="20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04" b="75965"/>
          <a:stretch/>
        </p:blipFill>
        <p:spPr>
          <a:xfrm>
            <a:off x="4022938" y="4293096"/>
            <a:ext cx="1098123" cy="715616"/>
          </a:xfrm>
          <a:prstGeom prst="rect">
            <a:avLst/>
          </a:prstGeom>
        </p:spPr>
      </p:pic>
      <p:sp>
        <p:nvSpPr>
          <p:cNvPr id="9" name="コンテンツ プレースホルダー 8"/>
          <p:cNvSpPr txBox="1">
            <a:spLocks/>
          </p:cNvSpPr>
          <p:nvPr/>
        </p:nvSpPr>
        <p:spPr bwMode="auto">
          <a:xfrm>
            <a:off x="701569" y="5121188"/>
            <a:ext cx="7740860" cy="1596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ja-JP" altLang="en-US" sz="2400" kern="0" dirty="0" smtClean="0"/>
              <a:t>提案手法は圧力波の影響で、まだらではあるがチェッカーボードではない</a:t>
            </a:r>
            <a:endParaRPr lang="en-US" altLang="ja-JP" sz="2400" kern="0" dirty="0" smtClean="0"/>
          </a:p>
          <a:p>
            <a:r>
              <a:rPr lang="en-US" altLang="ja-JP" sz="2400" kern="0" dirty="0" smtClean="0"/>
              <a:t>ABAQUS</a:t>
            </a:r>
            <a:r>
              <a:rPr lang="ja-JP" altLang="en-US" sz="2400" kern="0" dirty="0"/>
              <a:t> </a:t>
            </a:r>
            <a:r>
              <a:rPr lang="en-US" altLang="ja-JP" sz="2400" kern="0" dirty="0" smtClean="0"/>
              <a:t>C3D</a:t>
            </a:r>
            <a:r>
              <a:rPr lang="en-US" altLang="ja-JP" sz="2400" kern="0" dirty="0"/>
              <a:t>4</a:t>
            </a:r>
            <a:r>
              <a:rPr lang="ja-JP" altLang="en-US" sz="2400" kern="0" dirty="0" smtClean="0"/>
              <a:t>は完全にチェッカーボードを示している</a:t>
            </a:r>
            <a:endParaRPr lang="en-US" altLang="ja-JP" sz="2400" kern="0" dirty="0" smtClean="0"/>
          </a:p>
        </p:txBody>
      </p:sp>
    </p:spTree>
    <p:extLst>
      <p:ext uri="{BB962C8B-B14F-4D97-AF65-F5344CB8AC3E}">
        <p14:creationId xmlns:p14="http://schemas.microsoft.com/office/powerpoint/2010/main" val="41206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5" r="18889"/>
          <a:stretch/>
        </p:blipFill>
        <p:spPr>
          <a:xfrm>
            <a:off x="681573" y="1467003"/>
            <a:ext cx="3674403" cy="2754085"/>
          </a:xfrm>
          <a:prstGeom prst="rect">
            <a:avLst/>
          </a:prstGeom>
        </p:spPr>
      </p:pic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kumimoji="1" lang="ja-JP" altLang="en-US" dirty="0" smtClean="0"/>
              <a:t>同時刻の圧力分布</a:t>
            </a:r>
            <a:endParaRPr kumimoji="1" lang="ja-JP" altLang="en-US" dirty="0"/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idx="1"/>
          </p:nvPr>
        </p:nvSpPr>
        <p:spPr>
          <a:xfrm>
            <a:off x="143508" y="5217006"/>
            <a:ext cx="8856984" cy="1128318"/>
          </a:xfrm>
        </p:spPr>
        <p:txBody>
          <a:bodyPr/>
          <a:lstStyle/>
          <a:p>
            <a:r>
              <a:rPr lang="en-US" altLang="ja-JP" sz="2800" dirty="0" smtClean="0"/>
              <a:t>ABAQUS</a:t>
            </a:r>
            <a:r>
              <a:rPr lang="ja-JP" altLang="en-US" sz="2800" dirty="0"/>
              <a:t> </a:t>
            </a:r>
            <a:r>
              <a:rPr lang="en-US" altLang="ja-JP" sz="2800" dirty="0" smtClean="0"/>
              <a:t>C3D</a:t>
            </a:r>
            <a:r>
              <a:rPr lang="en-US" altLang="ja-JP" sz="2800" dirty="0"/>
              <a:t>4</a:t>
            </a:r>
            <a:r>
              <a:rPr lang="ja-JP" altLang="en-US" sz="2800" dirty="0" smtClean="0"/>
              <a:t>は、鉄にまで圧力振動が伝播している</a:t>
            </a:r>
            <a:endParaRPr lang="en-US" altLang="ja-JP" sz="2800" dirty="0" smtClean="0"/>
          </a:p>
          <a:p>
            <a:r>
              <a:rPr kumimoji="1" lang="ja-JP" altLang="en-US" sz="2800" dirty="0" smtClean="0"/>
              <a:t>提案手法は接合部を除き滑らかに圧力が分布している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r="18501"/>
          <a:stretch/>
        </p:blipFill>
        <p:spPr>
          <a:xfrm>
            <a:off x="5092519" y="1052736"/>
            <a:ext cx="3417111" cy="3766115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5580112" y="4329100"/>
            <a:ext cx="2484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 smtClean="0"/>
              <a:t>F-</a:t>
            </a:r>
            <a:r>
              <a:rPr lang="en-US" altLang="ja-JP" sz="2000" dirty="0" err="1" smtClean="0"/>
              <a:t>barES</a:t>
            </a:r>
            <a:r>
              <a:rPr lang="en-US" altLang="ja-JP" sz="2000" dirty="0" smtClean="0"/>
              <a:t>-FEM(1)</a:t>
            </a:r>
          </a:p>
          <a:p>
            <a:pPr marL="0" indent="0" algn="ctr">
              <a:buNone/>
            </a:pPr>
            <a:r>
              <a:rPr kumimoji="1" lang="ja-JP" altLang="en-US" sz="2000" dirty="0" smtClean="0"/>
              <a:t>提案</a:t>
            </a:r>
            <a:r>
              <a:rPr kumimoji="1" lang="ja-JP" altLang="en-US" sz="2000" dirty="0"/>
              <a:t>手法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079612" y="4293096"/>
            <a:ext cx="2484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kumimoji="1" lang="en-US" altLang="ja-JP" sz="2000" dirty="0" smtClean="0"/>
              <a:t>ABAQUS</a:t>
            </a:r>
            <a:r>
              <a:rPr lang="ja-JP" altLang="en-US" sz="2000" dirty="0"/>
              <a:t> </a:t>
            </a:r>
            <a:r>
              <a:rPr kumimoji="1" lang="en-US" altLang="ja-JP" sz="2000" dirty="0" smtClean="0"/>
              <a:t>C3D4</a:t>
            </a:r>
          </a:p>
          <a:p>
            <a:pPr marL="0" indent="0" algn="ctr">
              <a:buNone/>
            </a:pPr>
            <a:r>
              <a:rPr kumimoji="1" lang="ja-JP" altLang="en-US" sz="2000" dirty="0" smtClean="0"/>
              <a:t>四面体</a:t>
            </a:r>
            <a:r>
              <a:rPr kumimoji="1" lang="en-US" altLang="ja-JP" sz="2000" dirty="0" smtClean="0"/>
              <a:t>1</a:t>
            </a:r>
            <a:r>
              <a:rPr kumimoji="1" lang="ja-JP" altLang="en-US" sz="2000" dirty="0" smtClean="0"/>
              <a:t>次要素　</a:t>
            </a:r>
            <a:endParaRPr kumimoji="1" lang="ja-JP" altLang="en-US" sz="2000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" t="-1" r="85548" b="56070"/>
          <a:stretch/>
        </p:blipFill>
        <p:spPr>
          <a:xfrm>
            <a:off x="251520" y="737344"/>
            <a:ext cx="1044116" cy="1719548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96" t="49109" r="-1930"/>
          <a:stretch/>
        </p:blipFill>
        <p:spPr>
          <a:xfrm>
            <a:off x="4612382" y="638820"/>
            <a:ext cx="1116124" cy="19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3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角丸四角形 5"/>
          <p:cNvSpPr/>
          <p:nvPr/>
        </p:nvSpPr>
        <p:spPr>
          <a:xfrm>
            <a:off x="253421" y="2924944"/>
            <a:ext cx="8639058" cy="2232248"/>
          </a:xfrm>
          <a:prstGeom prst="roundRect">
            <a:avLst>
              <a:gd name="adj" fmla="val 6334"/>
            </a:avLst>
          </a:prstGeom>
          <a:solidFill>
            <a:srgbClr val="EA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kumimoji="1" lang="ja-JP" altLang="en-US" dirty="0" smtClean="0"/>
              <a:t>研究</a:t>
            </a:r>
            <a:r>
              <a:rPr lang="ja-JP" altLang="en-US" dirty="0"/>
              <a:t>目的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824" y="623887"/>
            <a:ext cx="8641655" cy="2481077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sz="2400" u="sng" dirty="0" smtClean="0"/>
              <a:t>実現したい解析</a:t>
            </a:r>
            <a:r>
              <a:rPr kumimoji="1" lang="ja-JP" altLang="en-US" dirty="0" smtClean="0"/>
              <a:t>　</a:t>
            </a:r>
            <a:endParaRPr kumimoji="1"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　</a:t>
            </a:r>
            <a:r>
              <a:rPr kumimoji="1" lang="ja-JP" altLang="en-US" sz="3600" dirty="0" smtClean="0"/>
              <a:t>ゴムの衝突や接触を含む動的・大変形解析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 smtClean="0"/>
              <a:t>　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sz="2400" dirty="0" smtClean="0"/>
              <a:t>そのために</a:t>
            </a:r>
            <a:r>
              <a:rPr lang="en-US" altLang="ja-JP" sz="2400" dirty="0" smtClean="0"/>
              <a:t>…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50824" y="2935974"/>
            <a:ext cx="865791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(1)</a:t>
            </a:r>
            <a:r>
              <a:rPr kumimoji="1" lang="ja-JP" altLang="en-US" sz="2400" dirty="0" smtClean="0"/>
              <a:t>任意形状の大変形解析に利用できる</a:t>
            </a:r>
            <a:r>
              <a:rPr kumimoji="1" lang="ja-JP" altLang="en-US" sz="3200" dirty="0" smtClean="0">
                <a:solidFill>
                  <a:srgbClr val="FF0000"/>
                </a:solidFill>
              </a:rPr>
              <a:t>四面体</a:t>
            </a:r>
            <a:r>
              <a:rPr kumimoji="1" lang="en-US" altLang="ja-JP" sz="3200" dirty="0" smtClean="0">
                <a:solidFill>
                  <a:srgbClr val="FF0000"/>
                </a:solidFill>
              </a:rPr>
              <a:t>1</a:t>
            </a:r>
            <a:r>
              <a:rPr lang="ja-JP" altLang="en-US" sz="3200" dirty="0">
                <a:solidFill>
                  <a:srgbClr val="FF0000"/>
                </a:solidFill>
              </a:rPr>
              <a:t>次</a:t>
            </a:r>
            <a:r>
              <a:rPr kumimoji="1" lang="ja-JP" altLang="en-US" sz="3200" dirty="0" smtClean="0">
                <a:solidFill>
                  <a:srgbClr val="FF0000"/>
                </a:solidFill>
              </a:rPr>
              <a:t>要素</a:t>
            </a:r>
            <a:endParaRPr kumimoji="1" lang="en-US" altLang="ja-JP" sz="3200" dirty="0" smtClean="0">
              <a:solidFill>
                <a:srgbClr val="FF0000"/>
              </a:solidFill>
            </a:endParaRPr>
          </a:p>
          <a:p>
            <a:endParaRPr kumimoji="1" lang="en-US" altLang="ja-JP" sz="2000" dirty="0" smtClean="0">
              <a:solidFill>
                <a:srgbClr val="FF0000"/>
              </a:solidFill>
            </a:endParaRPr>
          </a:p>
          <a:p>
            <a:r>
              <a:rPr lang="en-US" altLang="ja-JP" sz="2400" dirty="0" smtClean="0"/>
              <a:t>(2)</a:t>
            </a:r>
            <a:r>
              <a:rPr lang="ja-JP" altLang="en-US" sz="2400" dirty="0" smtClean="0"/>
              <a:t>ロッキング・圧力振動を防げる</a:t>
            </a:r>
            <a:r>
              <a:rPr lang="ja-JP" altLang="en-US" sz="3200" dirty="0" smtClean="0">
                <a:solidFill>
                  <a:srgbClr val="FF0000"/>
                </a:solidFill>
              </a:rPr>
              <a:t>微圧縮性に強い要素</a:t>
            </a:r>
            <a:endParaRPr lang="en-US" altLang="ja-JP" sz="3200" dirty="0" smtClean="0">
              <a:solidFill>
                <a:srgbClr val="FF0000"/>
              </a:solidFill>
            </a:endParaRPr>
          </a:p>
          <a:p>
            <a:endParaRPr lang="en-US" altLang="ja-JP" sz="2000" dirty="0" smtClean="0"/>
          </a:p>
          <a:p>
            <a:r>
              <a:rPr lang="en-US" altLang="ja-JP" sz="2400" dirty="0" smtClean="0"/>
              <a:t>(3)</a:t>
            </a:r>
            <a:r>
              <a:rPr kumimoji="1" lang="ja-JP" altLang="en-US" sz="2400" dirty="0" smtClean="0"/>
              <a:t>変位型変分原理に基づく</a:t>
            </a:r>
            <a:r>
              <a:rPr lang="ja-JP" altLang="en-US" sz="3200" dirty="0" smtClean="0">
                <a:solidFill>
                  <a:srgbClr val="FF0000"/>
                </a:solidFill>
              </a:rPr>
              <a:t>陽解法に適用できる要素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452320" y="5369644"/>
            <a:ext cx="1764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が必要！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14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0412" y="-27384"/>
            <a:ext cx="7886700" cy="569479"/>
          </a:xfrm>
        </p:spPr>
        <p:txBody>
          <a:bodyPr>
            <a:normAutofit fontScale="90000"/>
          </a:bodyPr>
          <a:lstStyle/>
          <a:p>
            <a:pPr algn="ctr"/>
            <a:r>
              <a:rPr lang="ja-JP" altLang="en-US" dirty="0" smtClean="0">
                <a:latin typeface="+mj-ea"/>
                <a:cs typeface="メイリオ" panose="020B0604030504040204" pitchFamily="50" charset="-128"/>
              </a:rPr>
              <a:t>まとめ</a:t>
            </a:r>
            <a:endParaRPr kumimoji="1" lang="ja-JP" altLang="en-US" sz="4400" dirty="0">
              <a:latin typeface="+mj-ea"/>
              <a:cs typeface="メイリオ" panose="020B060403050404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84387" y="1430781"/>
            <a:ext cx="87587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kumimoji="1" lang="ja-JP" altLang="en-US" sz="2400" dirty="0" smtClean="0">
                <a:latin typeface="+mn-ea"/>
                <a:ea typeface="+mn-ea"/>
                <a:cs typeface="メイリオ" panose="020B0604030504040204" pitchFamily="50" charset="-128"/>
              </a:rPr>
              <a:t>任意形状のゴム材料の動的問題にも適用可能な</a:t>
            </a:r>
            <a:r>
              <a:rPr lang="ja-JP" altLang="en-US" sz="2400" dirty="0" smtClean="0">
                <a:latin typeface="+mn-ea"/>
                <a:ea typeface="+mn-ea"/>
                <a:cs typeface="メイリオ" panose="020B0604030504040204" pitchFamily="50" charset="-128"/>
              </a:rPr>
              <a:t>平滑化有限要素法</a:t>
            </a:r>
            <a:r>
              <a:rPr lang="en-US" altLang="ja-JP" sz="2400" dirty="0" smtClean="0">
                <a:latin typeface="+mn-ea"/>
                <a:ea typeface="+mn-ea"/>
                <a:cs typeface="メイリオ" panose="020B0604030504040204" pitchFamily="50" charset="-128"/>
              </a:rPr>
              <a:t>F-barES-FEM-T4</a:t>
            </a:r>
            <a:r>
              <a:rPr kumimoji="1" lang="ja-JP" altLang="en-US" sz="2400" dirty="0" smtClean="0">
                <a:latin typeface="+mn-ea"/>
                <a:ea typeface="+mn-ea"/>
                <a:cs typeface="メイリオ" panose="020B0604030504040204" pitchFamily="50" charset="-128"/>
              </a:rPr>
              <a:t>を提案した</a:t>
            </a:r>
            <a:endParaRPr kumimoji="1" lang="en-US" altLang="ja-JP" sz="2400" dirty="0" smtClean="0">
              <a:latin typeface="+mn-ea"/>
              <a:ea typeface="+mn-ea"/>
              <a:cs typeface="メイリオ" panose="020B0604030504040204" pitchFamily="50" charset="-128"/>
            </a:endParaRPr>
          </a:p>
          <a:p>
            <a:pPr marL="342900" indent="-342900">
              <a:buFont typeface="Wingdings" panose="05000000000000000000" pitchFamily="2" charset="2"/>
              <a:buChar char="n"/>
            </a:pPr>
            <a:endParaRPr kumimoji="1" lang="en-US" altLang="ja-JP" sz="2400" dirty="0" smtClean="0">
              <a:latin typeface="+mn-ea"/>
              <a:ea typeface="+mn-ea"/>
              <a:cs typeface="メイリオ" panose="020B0604030504040204" pitchFamily="50" charset="-128"/>
            </a:endParaRPr>
          </a:p>
          <a:p>
            <a:pPr marL="342900" indent="-342900">
              <a:buFont typeface="Wingdings" panose="05000000000000000000" pitchFamily="2" charset="2"/>
              <a:buChar char="n"/>
            </a:pPr>
            <a:endParaRPr kumimoji="1" lang="en-US" altLang="ja-JP" sz="2400" dirty="0" smtClean="0">
              <a:latin typeface="+mn-ea"/>
              <a:ea typeface="+mn-ea"/>
              <a:cs typeface="メイリオ" panose="020B0604030504040204" pitchFamily="50" charset="-128"/>
            </a:endParaRP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ja-JP" altLang="en-US" sz="2400" dirty="0" smtClean="0">
                <a:latin typeface="+mn-ea"/>
                <a:ea typeface="+mn-ea"/>
                <a:cs typeface="メイリオ" panose="020B0604030504040204" pitchFamily="50" charset="-128"/>
              </a:rPr>
              <a:t>提案手法は、微圧縮性材料の動解析およびモード解析において十分な精度での解が得られた</a:t>
            </a:r>
            <a:endParaRPr lang="en-US" altLang="ja-JP" sz="2400" dirty="0" smtClean="0">
              <a:latin typeface="+mn-ea"/>
              <a:ea typeface="+mn-ea"/>
              <a:cs typeface="メイリオ" panose="020B0604030504040204" pitchFamily="50" charset="-128"/>
            </a:endParaRPr>
          </a:p>
          <a:p>
            <a:pPr marL="342900" indent="-342900">
              <a:buFont typeface="Wingdings" panose="05000000000000000000" pitchFamily="2" charset="2"/>
              <a:buChar char="n"/>
            </a:pPr>
            <a:endParaRPr lang="en-US" altLang="ja-JP" sz="2400" dirty="0" smtClean="0">
              <a:latin typeface="+mn-ea"/>
              <a:ea typeface="+mn-ea"/>
              <a:cs typeface="メイリオ" panose="020B0604030504040204" pitchFamily="50" charset="-128"/>
            </a:endParaRPr>
          </a:p>
          <a:p>
            <a:pPr marL="342900" indent="-342900">
              <a:buFont typeface="Wingdings" panose="05000000000000000000" pitchFamily="2" charset="2"/>
              <a:buChar char="n"/>
            </a:pPr>
            <a:endParaRPr lang="en-US" altLang="ja-JP" sz="2400" dirty="0">
              <a:latin typeface="+mn-ea"/>
              <a:ea typeface="+mn-ea"/>
              <a:cs typeface="メイリオ" panose="020B0604030504040204" pitchFamily="50" charset="-128"/>
            </a:endParaRP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ja-JP" altLang="en-US" sz="2400" dirty="0" smtClean="0">
                <a:latin typeface="+mn-ea"/>
                <a:ea typeface="+mn-ea"/>
                <a:cs typeface="メイリオ" panose="020B0604030504040204" pitchFamily="50" charset="-128"/>
              </a:rPr>
              <a:t>今後は接触も考慮した問題への拡張をすすめていく</a:t>
            </a:r>
            <a:endParaRPr kumimoji="1" lang="en-US" altLang="ja-JP" sz="2400" dirty="0" smtClean="0">
              <a:latin typeface="+mn-ea"/>
              <a:ea typeface="+mn-ea"/>
              <a:cs typeface="メイリオ" panose="020B0604030504040204" pitchFamily="50" charset="-128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294967295"/>
          </p:nvPr>
        </p:nvSpPr>
        <p:spPr>
          <a:xfrm>
            <a:off x="3535061" y="6525344"/>
            <a:ext cx="2057400" cy="365125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dirty="0" smtClean="0"/>
              <a:t>P. </a:t>
            </a:r>
            <a:fld id="{07015E4A-0C89-43D0-8D9E-5143E80DED9C}" type="slidenum">
              <a:rPr kumimoji="1" lang="ja-JP" altLang="en-US" smtClean="0"/>
              <a:t>30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663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kumimoji="1" lang="ja-JP" altLang="en-US" dirty="0" smtClean="0"/>
              <a:t>平滑化回数と計算時間の関係</a:t>
            </a:r>
            <a:endParaRPr kumimoji="1" lang="ja-JP" altLang="en-US" dirty="0"/>
          </a:p>
        </p:txBody>
      </p:sp>
      <p:graphicFrame>
        <p:nvGraphicFramePr>
          <p:cNvPr id="7" name="コンテンツ プレースホルダー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7420717"/>
              </p:ext>
            </p:extLst>
          </p:nvPr>
        </p:nvGraphicFramePr>
        <p:xfrm>
          <a:off x="117883" y="656692"/>
          <a:ext cx="8894378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31</a:t>
            </a:fld>
            <a:endParaRPr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19572" y="5589240"/>
            <a:ext cx="7956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ja-JP" altLang="en-US" sz="2800" dirty="0" smtClean="0"/>
              <a:t>平滑化が</a:t>
            </a:r>
            <a:r>
              <a:rPr lang="en-US" altLang="ja-JP" sz="2800" dirty="0" smtClean="0"/>
              <a:t>1</a:t>
            </a:r>
            <a:r>
              <a:rPr lang="ja-JP" altLang="en-US" sz="2800" dirty="0" smtClean="0"/>
              <a:t>回増える度に、計算時間は</a:t>
            </a:r>
            <a:r>
              <a:rPr lang="en-US" altLang="ja-JP" sz="2800" dirty="0" smtClean="0"/>
              <a:t>2~3</a:t>
            </a:r>
            <a:r>
              <a:rPr lang="ja-JP" altLang="en-US" sz="2800" dirty="0" smtClean="0"/>
              <a:t>倍になる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55704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lang="en-US" altLang="ja-JP" dirty="0" smtClean="0"/>
              <a:t>(1)</a:t>
            </a:r>
            <a:r>
              <a:rPr kumimoji="1" lang="ja-JP" altLang="en-US" dirty="0" smtClean="0"/>
              <a:t>なぜ</a:t>
            </a:r>
            <a:r>
              <a:rPr kumimoji="1" lang="ja-JP" altLang="en-US" dirty="0" smtClean="0">
                <a:solidFill>
                  <a:srgbClr val="FF0000"/>
                </a:solidFill>
              </a:rPr>
              <a:t>四面体</a:t>
            </a:r>
            <a:r>
              <a:rPr kumimoji="1" lang="en-US" altLang="ja-JP" dirty="0" smtClean="0">
                <a:solidFill>
                  <a:srgbClr val="FF0000"/>
                </a:solidFill>
              </a:rPr>
              <a:t>1</a:t>
            </a:r>
            <a:r>
              <a:rPr kumimoji="1" lang="ja-JP" altLang="en-US" dirty="0" smtClean="0">
                <a:solidFill>
                  <a:srgbClr val="FF0000"/>
                </a:solidFill>
              </a:rPr>
              <a:t>次要素</a:t>
            </a:r>
            <a:r>
              <a:rPr kumimoji="1" lang="ja-JP" altLang="en-US" dirty="0" smtClean="0"/>
              <a:t>か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grpSp>
        <p:nvGrpSpPr>
          <p:cNvPr id="45" name="グループ化 44"/>
          <p:cNvGrpSpPr/>
          <p:nvPr/>
        </p:nvGrpSpPr>
        <p:grpSpPr>
          <a:xfrm>
            <a:off x="5760132" y="3201002"/>
            <a:ext cx="3177824" cy="2386271"/>
            <a:chOff x="5414008" y="3393076"/>
            <a:chExt cx="3232496" cy="2427324"/>
          </a:xfrm>
        </p:grpSpPr>
        <p:grpSp>
          <p:nvGrpSpPr>
            <p:cNvPr id="43" name="グループ化 42"/>
            <p:cNvGrpSpPr/>
            <p:nvPr/>
          </p:nvGrpSpPr>
          <p:grpSpPr>
            <a:xfrm>
              <a:off x="5414008" y="3537012"/>
              <a:ext cx="3232496" cy="2283388"/>
              <a:chOff x="5414008" y="3537012"/>
              <a:chExt cx="3232496" cy="2283388"/>
            </a:xfrm>
          </p:grpSpPr>
          <p:grpSp>
            <p:nvGrpSpPr>
              <p:cNvPr id="11" name="グループ化 10"/>
              <p:cNvGrpSpPr/>
              <p:nvPr/>
            </p:nvGrpSpPr>
            <p:grpSpPr>
              <a:xfrm>
                <a:off x="5414008" y="3537012"/>
                <a:ext cx="3232496" cy="2283388"/>
                <a:chOff x="756761" y="3317138"/>
                <a:chExt cx="3232496" cy="2283388"/>
              </a:xfrm>
            </p:grpSpPr>
            <p:pic>
              <p:nvPicPr>
                <p:cNvPr id="12" name="図 11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696" r="27496"/>
                <a:stretch/>
              </p:blipFill>
              <p:spPr>
                <a:xfrm>
                  <a:off x="756761" y="3734361"/>
                  <a:ext cx="1090967" cy="1374736"/>
                </a:xfrm>
                <a:prstGeom prst="rect">
                  <a:avLst/>
                </a:prstGeom>
              </p:spPr>
            </p:pic>
            <p:grpSp>
              <p:nvGrpSpPr>
                <p:cNvPr id="13" name="グループ化 12"/>
                <p:cNvGrpSpPr/>
                <p:nvPr/>
              </p:nvGrpSpPr>
              <p:grpSpPr>
                <a:xfrm>
                  <a:off x="1747039" y="3569170"/>
                  <a:ext cx="435352" cy="1682871"/>
                  <a:chOff x="1889125" y="3818123"/>
                  <a:chExt cx="556604" cy="1006112"/>
                </a:xfrm>
              </p:grpSpPr>
              <p:sp>
                <p:nvSpPr>
                  <p:cNvPr id="40" name="正方形/長方形 39"/>
                  <p:cNvSpPr/>
                  <p:nvPr/>
                </p:nvSpPr>
                <p:spPr>
                  <a:xfrm>
                    <a:off x="2289174" y="3818123"/>
                    <a:ext cx="156555" cy="100611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41" name="正方形/長方形 40"/>
                  <p:cNvSpPr/>
                  <p:nvPr/>
                </p:nvSpPr>
                <p:spPr>
                  <a:xfrm>
                    <a:off x="1889125" y="4262744"/>
                    <a:ext cx="400050" cy="130175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grpSp>
              <p:nvGrpSpPr>
                <p:cNvPr id="14" name="グループ化 13"/>
                <p:cNvGrpSpPr/>
                <p:nvPr/>
              </p:nvGrpSpPr>
              <p:grpSpPr>
                <a:xfrm>
                  <a:off x="2856948" y="3317138"/>
                  <a:ext cx="1132309" cy="877747"/>
                  <a:chOff x="2710227" y="3568480"/>
                  <a:chExt cx="833185" cy="640927"/>
                </a:xfrm>
              </p:grpSpPr>
              <p:cxnSp>
                <p:nvCxnSpPr>
                  <p:cNvPr id="32" name="直線コネクタ 31"/>
                  <p:cNvCxnSpPr>
                    <a:stCxn id="33" idx="2"/>
                    <a:endCxn id="38" idx="2"/>
                  </p:cNvCxnSpPr>
                  <p:nvPr/>
                </p:nvCxnSpPr>
                <p:spPr>
                  <a:xfrm flipV="1">
                    <a:off x="2766275" y="3943401"/>
                    <a:ext cx="691412" cy="216704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3" name="二等辺三角形 32"/>
                  <p:cNvSpPr/>
                  <p:nvPr/>
                </p:nvSpPr>
                <p:spPr>
                  <a:xfrm>
                    <a:off x="2766275" y="3640971"/>
                    <a:ext cx="508000" cy="519134"/>
                  </a:xfrm>
                  <a:prstGeom prst="triangle">
                    <a:avLst>
                      <a:gd name="adj" fmla="val 63125"/>
                    </a:avLst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4" name="二等辺三角形 33"/>
                  <p:cNvSpPr/>
                  <p:nvPr/>
                </p:nvSpPr>
                <p:spPr>
                  <a:xfrm rot="4162743">
                    <a:off x="3030022" y="3710976"/>
                    <a:ext cx="571719" cy="286727"/>
                  </a:xfrm>
                  <a:prstGeom prst="triangle">
                    <a:avLst>
                      <a:gd name="adj" fmla="val 75906"/>
                    </a:avLst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5" name="円/楕円 34"/>
                  <p:cNvSpPr/>
                  <p:nvPr/>
                </p:nvSpPr>
                <p:spPr>
                  <a:xfrm>
                    <a:off x="3037032" y="3606736"/>
                    <a:ext cx="85725" cy="8572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6" name="円/楕円 35"/>
                  <p:cNvSpPr/>
                  <p:nvPr/>
                </p:nvSpPr>
                <p:spPr>
                  <a:xfrm>
                    <a:off x="2710227" y="4117242"/>
                    <a:ext cx="85725" cy="8572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7" name="円/楕円 36"/>
                  <p:cNvSpPr/>
                  <p:nvPr/>
                </p:nvSpPr>
                <p:spPr>
                  <a:xfrm>
                    <a:off x="3244598" y="4123682"/>
                    <a:ext cx="85725" cy="8572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8" name="円/楕円 37"/>
                  <p:cNvSpPr/>
                  <p:nvPr/>
                </p:nvSpPr>
                <p:spPr>
                  <a:xfrm>
                    <a:off x="3457687" y="3900538"/>
                    <a:ext cx="85725" cy="8572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15" name="乗算記号 14"/>
                <p:cNvSpPr/>
                <p:nvPr/>
              </p:nvSpPr>
              <p:spPr>
                <a:xfrm>
                  <a:off x="2518523" y="4363694"/>
                  <a:ext cx="570488" cy="570488"/>
                </a:xfrm>
                <a:prstGeom prst="mathMultiply">
                  <a:avLst>
                    <a:gd name="adj1" fmla="val 11276"/>
                  </a:avLst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" name="右矢印 15"/>
                <p:cNvSpPr/>
                <p:nvPr/>
              </p:nvSpPr>
              <p:spPr>
                <a:xfrm>
                  <a:off x="2182394" y="3491786"/>
                  <a:ext cx="357600" cy="329408"/>
                </a:xfrm>
                <a:prstGeom prst="rightArrow">
                  <a:avLst>
                    <a:gd name="adj1" fmla="val 52891"/>
                    <a:gd name="adj2" fmla="val 50000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17" name="グループ化 16"/>
                <p:cNvGrpSpPr/>
                <p:nvPr/>
              </p:nvGrpSpPr>
              <p:grpSpPr>
                <a:xfrm>
                  <a:off x="2898632" y="4728545"/>
                  <a:ext cx="1063119" cy="871981"/>
                  <a:chOff x="2968116" y="4675741"/>
                  <a:chExt cx="1245091" cy="1021236"/>
                </a:xfrm>
              </p:grpSpPr>
              <p:sp>
                <p:nvSpPr>
                  <p:cNvPr id="18" name="正方形/長方形 17"/>
                  <p:cNvSpPr/>
                  <p:nvPr/>
                </p:nvSpPr>
                <p:spPr>
                  <a:xfrm>
                    <a:off x="3023753" y="4865794"/>
                    <a:ext cx="784992" cy="772483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9" name="平行四辺形 18"/>
                  <p:cNvSpPr/>
                  <p:nvPr/>
                </p:nvSpPr>
                <p:spPr>
                  <a:xfrm>
                    <a:off x="3048113" y="4749303"/>
                    <a:ext cx="1086697" cy="116491"/>
                  </a:xfrm>
                  <a:prstGeom prst="parallelogram">
                    <a:avLst>
                      <a:gd name="adj" fmla="val 277359"/>
                    </a:avLst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0" name="平行四辺形 19"/>
                  <p:cNvSpPr/>
                  <p:nvPr/>
                </p:nvSpPr>
                <p:spPr>
                  <a:xfrm rot="5400000" flipH="1">
                    <a:off x="3536780" y="5022175"/>
                    <a:ext cx="893754" cy="348010"/>
                  </a:xfrm>
                  <a:prstGeom prst="parallelogram">
                    <a:avLst>
                      <a:gd name="adj" fmla="val 31292"/>
                    </a:avLst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1" name="円/楕円 20"/>
                  <p:cNvSpPr/>
                  <p:nvPr/>
                </p:nvSpPr>
                <p:spPr>
                  <a:xfrm>
                    <a:off x="3750948" y="4816880"/>
                    <a:ext cx="116501" cy="1174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2" name="円/楕円 21"/>
                  <p:cNvSpPr/>
                  <p:nvPr/>
                </p:nvSpPr>
                <p:spPr>
                  <a:xfrm>
                    <a:off x="2972880" y="4816880"/>
                    <a:ext cx="116501" cy="1174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3" name="円/楕円 22"/>
                  <p:cNvSpPr/>
                  <p:nvPr/>
                </p:nvSpPr>
                <p:spPr>
                  <a:xfrm>
                    <a:off x="3750948" y="5579577"/>
                    <a:ext cx="116501" cy="1174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4" name="円/楕円 23"/>
                  <p:cNvSpPr/>
                  <p:nvPr/>
                </p:nvSpPr>
                <p:spPr>
                  <a:xfrm>
                    <a:off x="4088779" y="4699869"/>
                    <a:ext cx="116501" cy="1174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5" name="円/楕円 24"/>
                  <p:cNvSpPr/>
                  <p:nvPr/>
                </p:nvSpPr>
                <p:spPr>
                  <a:xfrm>
                    <a:off x="3334051" y="4675741"/>
                    <a:ext cx="116501" cy="1174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/>
                  </a:p>
                </p:txBody>
              </p:sp>
              <p:cxnSp>
                <p:nvCxnSpPr>
                  <p:cNvPr id="26" name="直線コネクタ 25"/>
                  <p:cNvCxnSpPr>
                    <a:stCxn id="25" idx="4"/>
                  </p:cNvCxnSpPr>
                  <p:nvPr/>
                </p:nvCxnSpPr>
                <p:spPr>
                  <a:xfrm>
                    <a:off x="3392302" y="4793141"/>
                    <a:ext cx="0" cy="714689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直線コネクタ 26"/>
                  <p:cNvCxnSpPr/>
                  <p:nvPr/>
                </p:nvCxnSpPr>
                <p:spPr>
                  <a:xfrm>
                    <a:off x="3389288" y="5515088"/>
                    <a:ext cx="726353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直線コネクタ 27"/>
                  <p:cNvCxnSpPr/>
                  <p:nvPr/>
                </p:nvCxnSpPr>
                <p:spPr>
                  <a:xfrm flipH="1">
                    <a:off x="3027139" y="5512610"/>
                    <a:ext cx="354655" cy="12521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" name="円/楕円 28"/>
                  <p:cNvSpPr/>
                  <p:nvPr/>
                </p:nvSpPr>
                <p:spPr>
                  <a:xfrm>
                    <a:off x="3330611" y="5443132"/>
                    <a:ext cx="116501" cy="1174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/>
                  </a:p>
                </p:txBody>
              </p:sp>
              <p:sp>
                <p:nvSpPr>
                  <p:cNvPr id="30" name="円/楕円 29"/>
                  <p:cNvSpPr/>
                  <p:nvPr/>
                </p:nvSpPr>
                <p:spPr>
                  <a:xfrm>
                    <a:off x="2968116" y="5579577"/>
                    <a:ext cx="116501" cy="1174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1" name="円/楕円 30"/>
                  <p:cNvSpPr/>
                  <p:nvPr/>
                </p:nvSpPr>
                <p:spPr>
                  <a:xfrm>
                    <a:off x="4096706" y="5461343"/>
                    <a:ext cx="116501" cy="1174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</p:grpSp>
          <p:sp>
            <p:nvSpPr>
              <p:cNvPr id="42" name="右矢印 41"/>
              <p:cNvSpPr/>
              <p:nvPr/>
            </p:nvSpPr>
            <p:spPr>
              <a:xfrm>
                <a:off x="6832650" y="5220934"/>
                <a:ext cx="357600" cy="329408"/>
              </a:xfrm>
              <a:prstGeom prst="rightArrow">
                <a:avLst>
                  <a:gd name="adj1" fmla="val 52891"/>
                  <a:gd name="adj2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44" name="フレーム (半分) 43"/>
            <p:cNvSpPr/>
            <p:nvPr/>
          </p:nvSpPr>
          <p:spPr>
            <a:xfrm rot="13313717">
              <a:off x="7393914" y="3393076"/>
              <a:ext cx="222119" cy="445942"/>
            </a:xfrm>
            <a:prstGeom prst="halfFrame">
              <a:avLst>
                <a:gd name="adj1" fmla="val 22076"/>
                <a:gd name="adj2" fmla="val 2587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49" name="テキスト ボックス 48"/>
          <p:cNvSpPr txBox="1"/>
          <p:nvPr/>
        </p:nvSpPr>
        <p:spPr>
          <a:xfrm>
            <a:off x="110238" y="1556792"/>
            <a:ext cx="6048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メッシュ固定の</a:t>
            </a:r>
            <a:r>
              <a:rPr lang="en-US" altLang="ja-JP" sz="2400" dirty="0" smtClean="0"/>
              <a:t>FEM</a:t>
            </a:r>
            <a:r>
              <a:rPr lang="ja-JP" altLang="en-US" sz="2400" dirty="0" smtClean="0"/>
              <a:t>では要素が</a:t>
            </a:r>
            <a:endParaRPr lang="en-US" altLang="ja-JP" sz="2400" dirty="0" smtClean="0"/>
          </a:p>
          <a:p>
            <a:r>
              <a:rPr lang="ja-JP" altLang="en-US" sz="2400" dirty="0" smtClean="0"/>
              <a:t>つぶれてしまい、解析精度が大幅に悪化する</a:t>
            </a:r>
            <a:endParaRPr lang="en-US" altLang="ja-JP" sz="2400" dirty="0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118493" y="4182179"/>
            <a:ext cx="6223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任意形状に対しては</a:t>
            </a:r>
            <a:endParaRPr lang="en-US" altLang="ja-JP" sz="2400" dirty="0"/>
          </a:p>
          <a:p>
            <a:r>
              <a:rPr lang="ja-JP" altLang="en-US" sz="2400" dirty="0" smtClean="0">
                <a:solidFill>
                  <a:srgbClr val="FF0000"/>
                </a:solidFill>
              </a:rPr>
              <a:t>四面体要素</a:t>
            </a:r>
            <a:r>
              <a:rPr lang="ja-JP" altLang="en-US" sz="2400" dirty="0" smtClean="0"/>
              <a:t>でしか自動でメッシングできない</a:t>
            </a:r>
            <a:endParaRPr lang="en-US" altLang="ja-JP" sz="2400" dirty="0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106986" y="5775647"/>
            <a:ext cx="8645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加えて大変形だと、ロバスト性の観点から</a:t>
            </a:r>
            <a:r>
              <a:rPr lang="ja-JP" altLang="en-US" sz="2400" dirty="0" smtClean="0">
                <a:solidFill>
                  <a:srgbClr val="FF0000"/>
                </a:solidFill>
              </a:rPr>
              <a:t>低次要素が好まれる</a:t>
            </a:r>
            <a:endParaRPr lang="en-US" altLang="ja-JP" sz="2400" dirty="0">
              <a:solidFill>
                <a:srgbClr val="FF0000"/>
              </a:solidFill>
            </a:endParaRPr>
          </a:p>
        </p:txBody>
      </p:sp>
      <p:sp>
        <p:nvSpPr>
          <p:cNvPr id="53" name="下矢印 52"/>
          <p:cNvSpPr/>
          <p:nvPr/>
        </p:nvSpPr>
        <p:spPr>
          <a:xfrm>
            <a:off x="2625711" y="2456386"/>
            <a:ext cx="490979" cy="484264"/>
          </a:xfrm>
          <a:prstGeom prst="downArrow">
            <a:avLst/>
          </a:prstGeom>
          <a:solidFill>
            <a:schemeClr val="accent4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正方形/長方形 53"/>
          <p:cNvSpPr/>
          <p:nvPr/>
        </p:nvSpPr>
        <p:spPr>
          <a:xfrm>
            <a:off x="1060249" y="2991099"/>
            <a:ext cx="3852468" cy="4530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400" b="1" dirty="0" smtClean="0">
                <a:solidFill>
                  <a:schemeClr val="tx1"/>
                </a:solidFill>
              </a:rPr>
              <a:t>メッシュリゾーニング</a:t>
            </a:r>
            <a:r>
              <a:rPr kumimoji="1" lang="ja-JP" altLang="en-US" sz="2000" dirty="0" smtClean="0">
                <a:solidFill>
                  <a:schemeClr val="tx1"/>
                </a:solidFill>
              </a:rPr>
              <a:t>が不可欠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  <p:sp>
        <p:nvSpPr>
          <p:cNvPr id="55" name="下矢印 54"/>
          <p:cNvSpPr/>
          <p:nvPr/>
        </p:nvSpPr>
        <p:spPr>
          <a:xfrm>
            <a:off x="2625711" y="3592808"/>
            <a:ext cx="490979" cy="484264"/>
          </a:xfrm>
          <a:prstGeom prst="downArrow">
            <a:avLst/>
          </a:prstGeom>
          <a:solidFill>
            <a:schemeClr val="accent4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6" r="29525" b="3190"/>
          <a:stretch/>
        </p:blipFill>
        <p:spPr>
          <a:xfrm>
            <a:off x="6428640" y="918105"/>
            <a:ext cx="2370995" cy="226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5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lang="en-US" altLang="ja-JP" dirty="0" smtClean="0"/>
              <a:t>(2)</a:t>
            </a:r>
            <a:r>
              <a:rPr kumimoji="1" lang="ja-JP" altLang="en-US" dirty="0" smtClean="0"/>
              <a:t>なぜ</a:t>
            </a:r>
            <a:r>
              <a:rPr kumimoji="1" lang="ja-JP" altLang="en-US" dirty="0" smtClean="0">
                <a:solidFill>
                  <a:srgbClr val="FF0000"/>
                </a:solidFill>
              </a:rPr>
              <a:t>微圧縮性に強い要素</a:t>
            </a:r>
            <a:r>
              <a:rPr kumimoji="1" lang="ja-JP" altLang="en-US" dirty="0" smtClean="0"/>
              <a:t>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43508" y="666526"/>
            <a:ext cx="9145016" cy="1096333"/>
          </a:xfrm>
        </p:spPr>
        <p:txBody>
          <a:bodyPr/>
          <a:lstStyle/>
          <a:p>
            <a:pPr marL="0" indent="0">
              <a:buNone/>
            </a:pPr>
            <a:r>
              <a:rPr lang="ja-JP" altLang="en-US" sz="2800" dirty="0" smtClean="0"/>
              <a:t>ゴムのような微圧縮性材料の解析では</a:t>
            </a:r>
            <a:endParaRPr lang="en-US" altLang="ja-JP" sz="2800" dirty="0" smtClean="0"/>
          </a:p>
          <a:p>
            <a:pPr marL="0" indent="0">
              <a:buNone/>
            </a:pPr>
            <a:r>
              <a:rPr kumimoji="1" lang="ja-JP" altLang="en-US" dirty="0" smtClean="0">
                <a:solidFill>
                  <a:srgbClr val="FF0000"/>
                </a:solidFill>
              </a:rPr>
              <a:t>　　　　　　　　　　　　　　ロッキング</a:t>
            </a:r>
            <a:r>
              <a:rPr kumimoji="1" lang="ja-JP" altLang="en-US" sz="2800" dirty="0" smtClean="0"/>
              <a:t>や</a:t>
            </a:r>
            <a:r>
              <a:rPr lang="ja-JP" altLang="en-US" dirty="0" smtClean="0">
                <a:solidFill>
                  <a:srgbClr val="FF0000"/>
                </a:solidFill>
              </a:rPr>
              <a:t>圧力振動</a:t>
            </a:r>
            <a:r>
              <a:rPr lang="ja-JP" altLang="en-US" sz="2800" dirty="0" smtClean="0"/>
              <a:t>が生じる</a:t>
            </a:r>
            <a:endParaRPr lang="en-US" altLang="ja-JP" sz="28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065313"/>
            <a:ext cx="3348372" cy="2977415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49152" y="5547611"/>
            <a:ext cx="8645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 smtClean="0"/>
              <a:t>定式化の工夫が必要</a:t>
            </a:r>
            <a:endParaRPr lang="en-US" altLang="ja-JP" sz="2800" dirty="0">
              <a:solidFill>
                <a:srgbClr val="FF0000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3"/>
          <a:stretch/>
        </p:blipFill>
        <p:spPr>
          <a:xfrm>
            <a:off x="676223" y="1762860"/>
            <a:ext cx="2825210" cy="320323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04" b="75965"/>
          <a:stretch/>
        </p:blipFill>
        <p:spPr>
          <a:xfrm>
            <a:off x="3563888" y="1988840"/>
            <a:ext cx="1098123" cy="715616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4932040" y="2060848"/>
            <a:ext cx="115212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570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lang="en-US" altLang="ja-JP" dirty="0" smtClean="0"/>
              <a:t>(3)</a:t>
            </a:r>
            <a:r>
              <a:rPr kumimoji="1" lang="ja-JP" altLang="en-US" dirty="0" smtClean="0"/>
              <a:t>なぜ</a:t>
            </a:r>
            <a:r>
              <a:rPr lang="ja-JP" altLang="en-US" dirty="0" smtClean="0">
                <a:solidFill>
                  <a:srgbClr val="FF0000"/>
                </a:solidFill>
              </a:rPr>
              <a:t>陽</a:t>
            </a:r>
            <a:r>
              <a:rPr lang="ja-JP" altLang="en-US" dirty="0">
                <a:solidFill>
                  <a:srgbClr val="FF0000"/>
                </a:solidFill>
              </a:rPr>
              <a:t>解法</a:t>
            </a:r>
            <a:r>
              <a:rPr kumimoji="1" lang="ja-JP" altLang="en-US" dirty="0" smtClean="0"/>
              <a:t>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825" y="623887"/>
            <a:ext cx="8641655" cy="2085033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sz="2800" u="sng" dirty="0" smtClean="0"/>
              <a:t>動的問題の解法</a:t>
            </a:r>
            <a:endParaRPr lang="en-US" altLang="ja-JP" sz="2800" u="sng" dirty="0"/>
          </a:p>
          <a:p>
            <a:pPr marL="0" indent="0">
              <a:buNone/>
            </a:pPr>
            <a:r>
              <a:rPr lang="en-US" altLang="ja-JP" sz="2800" dirty="0" smtClean="0"/>
              <a:t>	</a:t>
            </a:r>
            <a:r>
              <a:rPr lang="ja-JP" altLang="en-US" sz="3600" dirty="0"/>
              <a:t>陰</a:t>
            </a:r>
            <a:r>
              <a:rPr lang="ja-JP" altLang="en-US" sz="2800" dirty="0"/>
              <a:t>解法 ・・・ 長時間</a:t>
            </a:r>
            <a:r>
              <a:rPr lang="ja-JP" altLang="en-US" sz="2800" dirty="0" smtClean="0"/>
              <a:t>の応答解析に</a:t>
            </a:r>
            <a:r>
              <a:rPr lang="ja-JP" altLang="en-US" sz="2800" dirty="0"/>
              <a:t>優れて</a:t>
            </a:r>
            <a:r>
              <a:rPr lang="ja-JP" altLang="en-US" sz="2800" dirty="0" smtClean="0"/>
              <a:t>いる</a:t>
            </a:r>
            <a:endParaRPr lang="en-US" altLang="ja-JP" sz="2800" dirty="0" smtClean="0"/>
          </a:p>
          <a:p>
            <a:pPr marL="0" indent="0">
              <a:buNone/>
            </a:pPr>
            <a:endParaRPr lang="en-US" altLang="ja-JP" sz="1100" dirty="0"/>
          </a:p>
          <a:p>
            <a:pPr marL="0" indent="0">
              <a:buNone/>
            </a:pPr>
            <a:r>
              <a:rPr lang="en-US" altLang="ja-JP" sz="2800" dirty="0" smtClean="0"/>
              <a:t>	</a:t>
            </a:r>
            <a:r>
              <a:rPr lang="ja-JP" altLang="en-US" sz="3600" dirty="0" smtClean="0">
                <a:solidFill>
                  <a:srgbClr val="FF0000"/>
                </a:solidFill>
              </a:rPr>
              <a:t>陽</a:t>
            </a:r>
            <a:r>
              <a:rPr lang="ja-JP" altLang="en-US" sz="2800" dirty="0" smtClean="0">
                <a:solidFill>
                  <a:srgbClr val="FF0000"/>
                </a:solidFill>
              </a:rPr>
              <a:t>解法</a:t>
            </a:r>
            <a:r>
              <a:rPr lang="en-US" altLang="ja-JP" sz="2800" dirty="0">
                <a:solidFill>
                  <a:srgbClr val="FF0000"/>
                </a:solidFill>
              </a:rPr>
              <a:t> </a:t>
            </a:r>
            <a:r>
              <a:rPr lang="ja-JP" altLang="en-US" sz="2800" dirty="0" smtClean="0"/>
              <a:t>・・・ 短時間の</a:t>
            </a:r>
            <a:r>
              <a:rPr lang="ja-JP" altLang="en-US" sz="2800" u="sng" dirty="0" smtClean="0"/>
              <a:t>過渡応答</a:t>
            </a:r>
            <a:r>
              <a:rPr lang="ja-JP" altLang="en-US" sz="2800" dirty="0" smtClean="0"/>
              <a:t>解析に優れている</a:t>
            </a:r>
            <a:endParaRPr lang="en-US" altLang="ja-JP" sz="28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 bwMode="auto">
          <a:xfrm>
            <a:off x="4572000" y="2996990"/>
            <a:ext cx="1620180" cy="483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ja-JP" altLang="en-US" sz="2800" kern="0" dirty="0"/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 bwMode="auto">
          <a:xfrm>
            <a:off x="239627" y="4035449"/>
            <a:ext cx="8796870" cy="2129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ja-JP" altLang="en-US" sz="2800" kern="0" dirty="0" smtClean="0"/>
              <a:t>微圧縮に強い四面体要素であるハイブリッド要素は</a:t>
            </a:r>
            <a:endParaRPr lang="en-US" altLang="ja-JP" sz="2800" kern="0" dirty="0" smtClean="0"/>
          </a:p>
          <a:p>
            <a:pPr marL="0" indent="0">
              <a:buFont typeface="Wingdings" pitchFamily="2" charset="2"/>
              <a:buNone/>
            </a:pPr>
            <a:r>
              <a:rPr lang="ja-JP" altLang="en-US" sz="2800" kern="0" dirty="0" smtClean="0"/>
              <a:t>そのままの形で</a:t>
            </a:r>
            <a:r>
              <a:rPr lang="ja-JP" altLang="en-US" sz="2800" kern="0" dirty="0" smtClean="0">
                <a:solidFill>
                  <a:srgbClr val="FF0000"/>
                </a:solidFill>
              </a:rPr>
              <a:t>陽解法に適用できない</a:t>
            </a:r>
            <a:endParaRPr lang="en-US" altLang="ja-JP" sz="2800" kern="0" dirty="0" smtClean="0">
              <a:solidFill>
                <a:srgbClr val="FF0000"/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sz="2800" kern="0" dirty="0">
              <a:solidFill>
                <a:srgbClr val="FF0000"/>
              </a:solidFill>
            </a:endParaRPr>
          </a:p>
          <a:p>
            <a:r>
              <a:rPr lang="ja-JP" altLang="en-US" sz="2800" kern="0" dirty="0" smtClean="0">
                <a:solidFill>
                  <a:srgbClr val="FF0000"/>
                </a:solidFill>
              </a:rPr>
              <a:t>すべての条件をみたす万能な要素は未だ存在しない</a:t>
            </a:r>
            <a:r>
              <a:rPr lang="en-US" altLang="ja-JP" sz="2800" kern="0" dirty="0" smtClean="0">
                <a:solidFill>
                  <a:srgbClr val="FF0000"/>
                </a:solidFill>
              </a:rPr>
              <a:t>!</a:t>
            </a:r>
            <a:endParaRPr lang="en-US" altLang="ja-JP" sz="2800" kern="0" dirty="0">
              <a:solidFill>
                <a:srgbClr val="FF0000"/>
              </a:solidFill>
            </a:endParaRPr>
          </a:p>
        </p:txBody>
      </p:sp>
      <p:sp>
        <p:nvSpPr>
          <p:cNvPr id="8" name="角丸四角形吹き出し 7"/>
          <p:cNvSpPr/>
          <p:nvPr/>
        </p:nvSpPr>
        <p:spPr>
          <a:xfrm>
            <a:off x="4571652" y="2777581"/>
            <a:ext cx="1944216" cy="791076"/>
          </a:xfrm>
          <a:prstGeom prst="wedgeRoundRectCallout">
            <a:avLst>
              <a:gd name="adj1" fmla="val -21227"/>
              <a:gd name="adj2" fmla="val -71878"/>
              <a:gd name="adj3" fmla="val 1666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Wingdings" pitchFamily="2" charset="2"/>
              <a:buNone/>
            </a:pPr>
            <a:r>
              <a:rPr lang="ja-JP" altLang="en-US" sz="2800" kern="0" dirty="0">
                <a:solidFill>
                  <a:schemeClr val="tx1"/>
                </a:solidFill>
              </a:rPr>
              <a:t>衝突・</a:t>
            </a:r>
            <a:r>
              <a:rPr lang="ja-JP" altLang="en-US" sz="2800" kern="0" dirty="0" smtClean="0">
                <a:solidFill>
                  <a:schemeClr val="tx1"/>
                </a:solidFill>
              </a:rPr>
              <a:t>接触</a:t>
            </a:r>
            <a:endParaRPr lang="ja-JP" altLang="en-US" sz="28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18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角丸四角形 5"/>
          <p:cNvSpPr/>
          <p:nvPr/>
        </p:nvSpPr>
        <p:spPr>
          <a:xfrm>
            <a:off x="253421" y="2924944"/>
            <a:ext cx="8639058" cy="2232248"/>
          </a:xfrm>
          <a:prstGeom prst="roundRect">
            <a:avLst>
              <a:gd name="adj" fmla="val 6334"/>
            </a:avLst>
          </a:prstGeom>
          <a:solidFill>
            <a:srgbClr val="EA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kumimoji="1" lang="ja-JP" altLang="en-US" dirty="0" smtClean="0"/>
              <a:t>研究</a:t>
            </a:r>
            <a:r>
              <a:rPr lang="ja-JP" altLang="en-US" dirty="0"/>
              <a:t>目的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824" y="623887"/>
            <a:ext cx="8641655" cy="2481077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sz="2400" u="sng" dirty="0" smtClean="0"/>
              <a:t>実現したい解析</a:t>
            </a:r>
            <a:r>
              <a:rPr kumimoji="1" lang="ja-JP" altLang="en-US" dirty="0" smtClean="0"/>
              <a:t>　</a:t>
            </a:r>
            <a:endParaRPr kumimoji="1"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　</a:t>
            </a:r>
            <a:r>
              <a:rPr kumimoji="1" lang="ja-JP" altLang="en-US" sz="3600" dirty="0" smtClean="0"/>
              <a:t>ゴムの衝突や接触を含む動的・大変形解析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 smtClean="0"/>
              <a:t>　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sz="2400" dirty="0" smtClean="0"/>
              <a:t>そのために</a:t>
            </a:r>
            <a:r>
              <a:rPr lang="en-US" altLang="ja-JP" sz="2400" dirty="0" smtClean="0"/>
              <a:t>…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50824" y="2935974"/>
            <a:ext cx="865791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(1)</a:t>
            </a:r>
            <a:r>
              <a:rPr kumimoji="1" lang="ja-JP" altLang="en-US" sz="2400" dirty="0" smtClean="0"/>
              <a:t>任意形状の大変形解析に利用できる</a:t>
            </a:r>
            <a:r>
              <a:rPr kumimoji="1" lang="ja-JP" altLang="en-US" sz="3200" dirty="0" smtClean="0">
                <a:solidFill>
                  <a:srgbClr val="FF0000"/>
                </a:solidFill>
              </a:rPr>
              <a:t>四面体</a:t>
            </a:r>
            <a:r>
              <a:rPr kumimoji="1" lang="en-US" altLang="ja-JP" sz="3200" dirty="0" smtClean="0">
                <a:solidFill>
                  <a:srgbClr val="FF0000"/>
                </a:solidFill>
              </a:rPr>
              <a:t>1</a:t>
            </a:r>
            <a:r>
              <a:rPr lang="ja-JP" altLang="en-US" sz="3200" dirty="0">
                <a:solidFill>
                  <a:srgbClr val="FF0000"/>
                </a:solidFill>
              </a:rPr>
              <a:t>次</a:t>
            </a:r>
            <a:r>
              <a:rPr kumimoji="1" lang="ja-JP" altLang="en-US" sz="3200" dirty="0" smtClean="0">
                <a:solidFill>
                  <a:srgbClr val="FF0000"/>
                </a:solidFill>
              </a:rPr>
              <a:t>要素</a:t>
            </a:r>
            <a:endParaRPr kumimoji="1" lang="en-US" altLang="ja-JP" sz="3200" dirty="0" smtClean="0">
              <a:solidFill>
                <a:srgbClr val="FF0000"/>
              </a:solidFill>
            </a:endParaRPr>
          </a:p>
          <a:p>
            <a:endParaRPr kumimoji="1" lang="en-US" altLang="ja-JP" sz="2000" dirty="0" smtClean="0">
              <a:solidFill>
                <a:srgbClr val="FF0000"/>
              </a:solidFill>
            </a:endParaRPr>
          </a:p>
          <a:p>
            <a:r>
              <a:rPr lang="en-US" altLang="ja-JP" sz="2400" dirty="0" smtClean="0"/>
              <a:t>(2)</a:t>
            </a:r>
            <a:r>
              <a:rPr lang="ja-JP" altLang="en-US" sz="2400" dirty="0" smtClean="0"/>
              <a:t>ロッキング・圧力振動を防げる</a:t>
            </a:r>
            <a:r>
              <a:rPr lang="ja-JP" altLang="en-US" sz="3200" dirty="0" smtClean="0">
                <a:solidFill>
                  <a:srgbClr val="FF0000"/>
                </a:solidFill>
              </a:rPr>
              <a:t>微圧縮性に強い要素</a:t>
            </a:r>
            <a:endParaRPr lang="en-US" altLang="ja-JP" sz="3200" dirty="0" smtClean="0">
              <a:solidFill>
                <a:srgbClr val="FF0000"/>
              </a:solidFill>
            </a:endParaRPr>
          </a:p>
          <a:p>
            <a:endParaRPr lang="en-US" altLang="ja-JP" sz="2000" dirty="0" smtClean="0"/>
          </a:p>
          <a:p>
            <a:r>
              <a:rPr lang="en-US" altLang="ja-JP" sz="2400" dirty="0" smtClean="0"/>
              <a:t>(3)</a:t>
            </a:r>
            <a:r>
              <a:rPr kumimoji="1" lang="ja-JP" altLang="en-US" sz="2400" dirty="0" smtClean="0"/>
              <a:t>変位型変分原理に基づく</a:t>
            </a:r>
            <a:r>
              <a:rPr lang="ja-JP" altLang="en-US" sz="3200" dirty="0" smtClean="0">
                <a:solidFill>
                  <a:srgbClr val="FF0000"/>
                </a:solidFill>
              </a:rPr>
              <a:t>陽解法に適用できる要素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452320" y="5369644"/>
            <a:ext cx="1764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が必要！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31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0" y="3068960"/>
            <a:ext cx="9144000" cy="620712"/>
          </a:xfrm>
        </p:spPr>
        <p:txBody>
          <a:bodyPr>
            <a:noAutofit/>
          </a:bodyPr>
          <a:lstStyle/>
          <a:p>
            <a:r>
              <a:rPr lang="ja-JP" altLang="en-US" sz="4800" dirty="0"/>
              <a:t>提案</a:t>
            </a:r>
            <a:r>
              <a:rPr lang="ja-JP" altLang="en-US" sz="4800" dirty="0" smtClean="0"/>
              <a:t>手法</a:t>
            </a:r>
            <a:endParaRPr kumimoji="1" lang="ja-JP" altLang="en-US" sz="4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844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 4"/>
          <p:cNvSpPr/>
          <p:nvPr/>
        </p:nvSpPr>
        <p:spPr>
          <a:xfrm>
            <a:off x="325990" y="882241"/>
            <a:ext cx="8524875" cy="1523586"/>
          </a:xfrm>
          <a:prstGeom prst="roundRect">
            <a:avLst>
              <a:gd name="adj" fmla="val 7197"/>
            </a:avLst>
          </a:prstGeom>
          <a:solidFill>
            <a:srgbClr val="EA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36028"/>
            <a:ext cx="9144000" cy="620712"/>
          </a:xfrm>
        </p:spPr>
        <p:txBody>
          <a:bodyPr/>
          <a:lstStyle/>
          <a:p>
            <a:r>
              <a:rPr kumimoji="1" lang="ja-JP" altLang="en-US" dirty="0" smtClean="0"/>
              <a:t>おさらい</a:t>
            </a:r>
            <a:r>
              <a:rPr kumimoji="1" lang="en-US" altLang="ja-JP" dirty="0" smtClean="0"/>
              <a:t>(1)</a:t>
            </a:r>
            <a:r>
              <a:rPr kumimoji="1" lang="ja-JP" altLang="en-US" dirty="0" smtClean="0"/>
              <a:t>　</a:t>
            </a:r>
            <a:r>
              <a:rPr kumimoji="1" lang="ja-JP" altLang="en-US" dirty="0" smtClean="0">
                <a:solidFill>
                  <a:schemeClr val="accent6"/>
                </a:solidFill>
              </a:rPr>
              <a:t>平滑化有限要素法</a:t>
            </a:r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sp>
        <p:nvSpPr>
          <p:cNvPr id="6" name="角丸四角形 5"/>
          <p:cNvSpPr/>
          <p:nvPr/>
        </p:nvSpPr>
        <p:spPr>
          <a:xfrm>
            <a:off x="541835" y="922370"/>
            <a:ext cx="2854252" cy="1426510"/>
          </a:xfrm>
          <a:prstGeom prst="roundRect">
            <a:avLst>
              <a:gd name="adj" fmla="val 80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" name="グループ化 6"/>
          <p:cNvGrpSpPr/>
          <p:nvPr/>
        </p:nvGrpSpPr>
        <p:grpSpPr>
          <a:xfrm>
            <a:off x="1817920" y="1196752"/>
            <a:ext cx="1303160" cy="1093386"/>
            <a:chOff x="529796" y="2656356"/>
            <a:chExt cx="3329508" cy="2793546"/>
          </a:xfrm>
        </p:grpSpPr>
        <p:sp>
          <p:nvSpPr>
            <p:cNvPr id="8" name="二等辺三角形 7"/>
            <p:cNvSpPr/>
            <p:nvPr/>
          </p:nvSpPr>
          <p:spPr>
            <a:xfrm rot="9609393">
              <a:off x="1490263" y="2948138"/>
              <a:ext cx="1529415" cy="1069108"/>
            </a:xfrm>
            <a:prstGeom prst="triangle">
              <a:avLst>
                <a:gd name="adj" fmla="val 67308"/>
              </a:avLst>
            </a:prstGeom>
            <a:solidFill>
              <a:srgbClr val="FF99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9" name="グループ化 8"/>
            <p:cNvGrpSpPr/>
            <p:nvPr/>
          </p:nvGrpSpPr>
          <p:grpSpPr>
            <a:xfrm>
              <a:off x="1493748" y="2772720"/>
              <a:ext cx="2365556" cy="2074126"/>
              <a:chOff x="1106569" y="3201088"/>
              <a:chExt cx="2365556" cy="2074126"/>
            </a:xfrm>
          </p:grpSpPr>
          <p:sp>
            <p:nvSpPr>
              <p:cNvPr id="21" name="二等辺三角形 20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2" name="二等辺三角形 21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3" name="二等辺三角形 22"/>
              <p:cNvSpPr/>
              <p:nvPr/>
            </p:nvSpPr>
            <p:spPr>
              <a:xfrm rot="9609393">
                <a:off x="1942709" y="4206105"/>
                <a:ext cx="1529416" cy="1069109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0" name="グループ化 9"/>
            <p:cNvGrpSpPr/>
            <p:nvPr/>
          </p:nvGrpSpPr>
          <p:grpSpPr>
            <a:xfrm rot="10800000">
              <a:off x="529796" y="3299036"/>
              <a:ext cx="2365555" cy="2074125"/>
              <a:chOff x="1106569" y="3201088"/>
              <a:chExt cx="2365555" cy="2074125"/>
            </a:xfrm>
          </p:grpSpPr>
          <p:sp>
            <p:nvSpPr>
              <p:cNvPr id="18" name="二等辺三角形 17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9" name="二等辺三角形 18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0" name="二等辺三角形 19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1" name="円/楕円 10"/>
            <p:cNvSpPr/>
            <p:nvPr/>
          </p:nvSpPr>
          <p:spPr>
            <a:xfrm>
              <a:off x="1287552" y="314533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2" name="円/楕円 11"/>
            <p:cNvSpPr/>
            <p:nvPr/>
          </p:nvSpPr>
          <p:spPr>
            <a:xfrm>
              <a:off x="2709986" y="26563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3" name="円/楕円 12"/>
            <p:cNvSpPr/>
            <p:nvPr/>
          </p:nvSpPr>
          <p:spPr>
            <a:xfrm>
              <a:off x="2125130" y="399374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4" name="円/楕円 13"/>
            <p:cNvSpPr/>
            <p:nvPr/>
          </p:nvSpPr>
          <p:spPr>
            <a:xfrm>
              <a:off x="703929" y="4503884"/>
              <a:ext cx="133326" cy="13332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" name="円/楕円 14"/>
            <p:cNvSpPr/>
            <p:nvPr/>
          </p:nvSpPr>
          <p:spPr>
            <a:xfrm>
              <a:off x="1523644" y="531657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6" name="円/楕円 15"/>
            <p:cNvSpPr/>
            <p:nvPr/>
          </p:nvSpPr>
          <p:spPr>
            <a:xfrm>
              <a:off x="2944551" y="48386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7" name="円/楕円 16"/>
            <p:cNvSpPr/>
            <p:nvPr/>
          </p:nvSpPr>
          <p:spPr>
            <a:xfrm>
              <a:off x="3547566" y="3483233"/>
              <a:ext cx="133324" cy="13332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cxnSp>
        <p:nvCxnSpPr>
          <p:cNvPr id="25" name="直線コネクタ 24"/>
          <p:cNvCxnSpPr>
            <a:endCxn id="14" idx="2"/>
          </p:cNvCxnSpPr>
          <p:nvPr/>
        </p:nvCxnSpPr>
        <p:spPr>
          <a:xfrm flipV="1">
            <a:off x="1359669" y="1945961"/>
            <a:ext cx="526406" cy="35986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>
            <a:off x="1326275" y="1564561"/>
            <a:ext cx="856005" cy="19611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>
            <a:off x="2107481" y="1163093"/>
            <a:ext cx="334848" cy="35978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グループ化 29"/>
          <p:cNvGrpSpPr/>
          <p:nvPr/>
        </p:nvGrpSpPr>
        <p:grpSpPr>
          <a:xfrm>
            <a:off x="1280504" y="3156638"/>
            <a:ext cx="1988801" cy="1668657"/>
            <a:chOff x="4860075" y="1560327"/>
            <a:chExt cx="3329507" cy="2793546"/>
          </a:xfrm>
        </p:grpSpPr>
        <p:sp>
          <p:nvSpPr>
            <p:cNvPr id="31" name="二等辺三角形 30"/>
            <p:cNvSpPr/>
            <p:nvPr/>
          </p:nvSpPr>
          <p:spPr>
            <a:xfrm rot="13532799">
              <a:off x="5295916" y="2480967"/>
              <a:ext cx="1216226" cy="600952"/>
            </a:xfrm>
            <a:prstGeom prst="triangle">
              <a:avLst>
                <a:gd name="adj" fmla="val 52895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2" name="二等辺三角形 31"/>
            <p:cNvSpPr/>
            <p:nvPr/>
          </p:nvSpPr>
          <p:spPr>
            <a:xfrm rot="2732799">
              <a:off x="5702498" y="2039122"/>
              <a:ext cx="1216226" cy="600952"/>
            </a:xfrm>
            <a:prstGeom prst="triangle">
              <a:avLst>
                <a:gd name="adj" fmla="val 57584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33" name="グループ化 32"/>
            <p:cNvGrpSpPr/>
            <p:nvPr/>
          </p:nvGrpSpPr>
          <p:grpSpPr>
            <a:xfrm>
              <a:off x="5824027" y="1676691"/>
              <a:ext cx="2365555" cy="2074125"/>
              <a:chOff x="1106569" y="3201088"/>
              <a:chExt cx="2365555" cy="2074125"/>
            </a:xfrm>
          </p:grpSpPr>
          <p:sp>
            <p:nvSpPr>
              <p:cNvPr id="45" name="二等辺三角形 44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46" name="二等辺三角形 45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47" name="二等辺三角形 46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34" name="グループ化 33"/>
            <p:cNvGrpSpPr/>
            <p:nvPr/>
          </p:nvGrpSpPr>
          <p:grpSpPr>
            <a:xfrm rot="10800000">
              <a:off x="4860075" y="2203007"/>
              <a:ext cx="2365555" cy="2074125"/>
              <a:chOff x="1106569" y="3201088"/>
              <a:chExt cx="2365555" cy="2074125"/>
            </a:xfrm>
          </p:grpSpPr>
          <p:sp>
            <p:nvSpPr>
              <p:cNvPr id="42" name="二等辺三角形 41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43" name="二等辺三角形 42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44" name="二等辺三角形 43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35" name="円/楕円 34"/>
            <p:cNvSpPr/>
            <p:nvPr/>
          </p:nvSpPr>
          <p:spPr>
            <a:xfrm>
              <a:off x="5617831" y="20493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6" name="円/楕円 35"/>
            <p:cNvSpPr/>
            <p:nvPr/>
          </p:nvSpPr>
          <p:spPr>
            <a:xfrm>
              <a:off x="7040265" y="156032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7" name="円/楕円 36"/>
            <p:cNvSpPr/>
            <p:nvPr/>
          </p:nvSpPr>
          <p:spPr>
            <a:xfrm>
              <a:off x="6455409" y="2897714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8" name="円/楕円 37"/>
            <p:cNvSpPr/>
            <p:nvPr/>
          </p:nvSpPr>
          <p:spPr>
            <a:xfrm>
              <a:off x="5017008" y="34250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9" name="円/楕円 38"/>
            <p:cNvSpPr/>
            <p:nvPr/>
          </p:nvSpPr>
          <p:spPr>
            <a:xfrm>
              <a:off x="5853923" y="422054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0" name="円/楕円 39"/>
            <p:cNvSpPr/>
            <p:nvPr/>
          </p:nvSpPr>
          <p:spPr>
            <a:xfrm>
              <a:off x="7274830" y="374257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1" name="円/楕円 40"/>
            <p:cNvSpPr/>
            <p:nvPr/>
          </p:nvSpPr>
          <p:spPr>
            <a:xfrm>
              <a:off x="7877844" y="238720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48" name="グループ化 47"/>
          <p:cNvGrpSpPr/>
          <p:nvPr/>
        </p:nvGrpSpPr>
        <p:grpSpPr>
          <a:xfrm>
            <a:off x="5197121" y="3072130"/>
            <a:ext cx="2110406" cy="1770687"/>
            <a:chOff x="5136741" y="3494762"/>
            <a:chExt cx="2499155" cy="2096858"/>
          </a:xfrm>
        </p:grpSpPr>
        <p:sp>
          <p:nvSpPr>
            <p:cNvPr id="49" name="二等辺三角形 48"/>
            <p:cNvSpPr/>
            <p:nvPr/>
          </p:nvSpPr>
          <p:spPr>
            <a:xfrm rot="17663715" flipH="1">
              <a:off x="5872283" y="4647816"/>
              <a:ext cx="563877" cy="238062"/>
            </a:xfrm>
            <a:prstGeom prst="triangle">
              <a:avLst>
                <a:gd name="adj" fmla="val 89456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0" name="二等辺三角形 49"/>
            <p:cNvSpPr/>
            <p:nvPr/>
          </p:nvSpPr>
          <p:spPr>
            <a:xfrm rot="9601713" flipH="1">
              <a:off x="5682934" y="4682452"/>
              <a:ext cx="759311" cy="214969"/>
            </a:xfrm>
            <a:prstGeom prst="triangle">
              <a:avLst>
                <a:gd name="adj" fmla="val 32791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1" name="二等辺三角形 50"/>
            <p:cNvSpPr/>
            <p:nvPr/>
          </p:nvSpPr>
          <p:spPr>
            <a:xfrm rot="20401713" flipH="1">
              <a:off x="5594640" y="4411400"/>
              <a:ext cx="759311" cy="279320"/>
            </a:xfrm>
            <a:prstGeom prst="triangle">
              <a:avLst>
                <a:gd name="adj" fmla="val 82198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2" name="二等辺三角形 51"/>
            <p:cNvSpPr/>
            <p:nvPr/>
          </p:nvSpPr>
          <p:spPr>
            <a:xfrm rot="6819059" flipH="1">
              <a:off x="6117062" y="4715520"/>
              <a:ext cx="623674" cy="297732"/>
            </a:xfrm>
            <a:prstGeom prst="triangle">
              <a:avLst>
                <a:gd name="adj" fmla="val 10604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3" name="二等辺三角形 52"/>
            <p:cNvSpPr/>
            <p:nvPr/>
          </p:nvSpPr>
          <p:spPr>
            <a:xfrm rot="13520069" flipH="1">
              <a:off x="6186687" y="4677440"/>
              <a:ext cx="475703" cy="354522"/>
            </a:xfrm>
            <a:prstGeom prst="triangle">
              <a:avLst>
                <a:gd name="adj" fmla="val 100000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4" name="二等辺三角形 53"/>
            <p:cNvSpPr/>
            <p:nvPr/>
          </p:nvSpPr>
          <p:spPr>
            <a:xfrm rot="2720069" flipH="1">
              <a:off x="6430440" y="4441067"/>
              <a:ext cx="475703" cy="322266"/>
            </a:xfrm>
            <a:prstGeom prst="triangle">
              <a:avLst>
                <a:gd name="adj" fmla="val 1642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5" name="二等辺三角形 54"/>
            <p:cNvSpPr/>
            <p:nvPr/>
          </p:nvSpPr>
          <p:spPr>
            <a:xfrm rot="9613620" flipH="1">
              <a:off x="6433634" y="4444318"/>
              <a:ext cx="637046" cy="271280"/>
            </a:xfrm>
            <a:prstGeom prst="triangle">
              <a:avLst>
                <a:gd name="adj" fmla="val 75016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6" name="二等辺三角形 55"/>
            <p:cNvSpPr/>
            <p:nvPr/>
          </p:nvSpPr>
          <p:spPr>
            <a:xfrm rot="20344918" flipH="1">
              <a:off x="6341891" y="4237837"/>
              <a:ext cx="637046" cy="201604"/>
            </a:xfrm>
            <a:prstGeom prst="triangle">
              <a:avLst>
                <a:gd name="adj" fmla="val 1406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7" name="二等辺三角形 56"/>
            <p:cNvSpPr/>
            <p:nvPr/>
          </p:nvSpPr>
          <p:spPr>
            <a:xfrm rot="6852943" flipH="1">
              <a:off x="6362848" y="4192118"/>
              <a:ext cx="590555" cy="308431"/>
            </a:xfrm>
            <a:prstGeom prst="triangle">
              <a:avLst>
                <a:gd name="adj" fmla="val 100000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8" name="二等辺三角形 57"/>
            <p:cNvSpPr/>
            <p:nvPr/>
          </p:nvSpPr>
          <p:spPr>
            <a:xfrm rot="17652943" flipH="1">
              <a:off x="6049430" y="4050335"/>
              <a:ext cx="597081" cy="316226"/>
            </a:xfrm>
            <a:prstGeom prst="triangle">
              <a:avLst>
                <a:gd name="adj" fmla="val 0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9" name="二等辺三角形 58"/>
            <p:cNvSpPr/>
            <p:nvPr/>
          </p:nvSpPr>
          <p:spPr>
            <a:xfrm rot="13532799">
              <a:off x="5771670" y="4319401"/>
              <a:ext cx="535076" cy="447581"/>
            </a:xfrm>
            <a:prstGeom prst="triangle">
              <a:avLst>
                <a:gd name="adj" fmla="val 100000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0" name="二等辺三角形 59"/>
            <p:cNvSpPr/>
            <p:nvPr/>
          </p:nvSpPr>
          <p:spPr>
            <a:xfrm rot="2732799">
              <a:off x="6093515" y="3994746"/>
              <a:ext cx="515478" cy="447581"/>
            </a:xfrm>
            <a:prstGeom prst="triangle">
              <a:avLst>
                <a:gd name="adj" fmla="val 0"/>
              </a:avLst>
            </a:prstGeom>
            <a:solidFill>
              <a:srgbClr val="FF990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61" name="グループ化 60"/>
            <p:cNvGrpSpPr/>
            <p:nvPr/>
          </p:nvGrpSpPr>
          <p:grpSpPr>
            <a:xfrm>
              <a:off x="5136741" y="3494762"/>
              <a:ext cx="2499155" cy="2096858"/>
              <a:chOff x="5124552" y="3490538"/>
              <a:chExt cx="2499155" cy="2096858"/>
            </a:xfrm>
          </p:grpSpPr>
          <p:grpSp>
            <p:nvGrpSpPr>
              <p:cNvPr id="74" name="グループ化 73"/>
              <p:cNvGrpSpPr/>
              <p:nvPr/>
            </p:nvGrpSpPr>
            <p:grpSpPr>
              <a:xfrm>
                <a:off x="5124552" y="3577882"/>
                <a:ext cx="2499155" cy="1951912"/>
                <a:chOff x="5124552" y="3577882"/>
                <a:chExt cx="2499155" cy="1951912"/>
              </a:xfrm>
            </p:grpSpPr>
            <p:grpSp>
              <p:nvGrpSpPr>
                <p:cNvPr id="82" name="グループ化 81"/>
                <p:cNvGrpSpPr/>
                <p:nvPr/>
              </p:nvGrpSpPr>
              <p:grpSpPr>
                <a:xfrm>
                  <a:off x="5848102" y="3577882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87" name="二等辺三角形 86"/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88" name="二等辺三角形 87"/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89" name="二等辺三角形 88"/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  <p:grpSp>
              <p:nvGrpSpPr>
                <p:cNvPr id="83" name="グループ化 82"/>
                <p:cNvGrpSpPr/>
                <p:nvPr/>
              </p:nvGrpSpPr>
              <p:grpSpPr>
                <a:xfrm rot="10800000">
                  <a:off x="5124552" y="3972939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84" name="二等辺三角形 83"/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85" name="二等辺三角形 84"/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86" name="二等辺三角形 85"/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</p:grpSp>
          <p:sp>
            <p:nvSpPr>
              <p:cNvPr id="75" name="円/楕円 74"/>
              <p:cNvSpPr/>
              <p:nvPr/>
            </p:nvSpPr>
            <p:spPr>
              <a:xfrm>
                <a:off x="5693330" y="3857570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76" name="円/楕円 75"/>
              <p:cNvSpPr/>
              <p:nvPr/>
            </p:nvSpPr>
            <p:spPr>
              <a:xfrm>
                <a:off x="6761020" y="349053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77" name="円/楕円 76"/>
              <p:cNvSpPr/>
              <p:nvPr/>
            </p:nvSpPr>
            <p:spPr>
              <a:xfrm>
                <a:off x="6322023" y="449439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78" name="円/楕円 77"/>
              <p:cNvSpPr/>
              <p:nvPr/>
            </p:nvSpPr>
            <p:spPr>
              <a:xfrm>
                <a:off x="5242347" y="4890219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79" name="円/楕円 78"/>
              <p:cNvSpPr/>
              <p:nvPr/>
            </p:nvSpPr>
            <p:spPr>
              <a:xfrm>
                <a:off x="5870542" y="548732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0" name="円/楕円 79"/>
              <p:cNvSpPr/>
              <p:nvPr/>
            </p:nvSpPr>
            <p:spPr>
              <a:xfrm>
                <a:off x="6937087" y="5128553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81" name="円/楕円 80"/>
              <p:cNvSpPr/>
              <p:nvPr/>
            </p:nvSpPr>
            <p:spPr>
              <a:xfrm>
                <a:off x="7389714" y="411119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cxnSp>
          <p:nvCxnSpPr>
            <p:cNvPr id="62" name="直線コネクタ 61"/>
            <p:cNvCxnSpPr>
              <a:stCxn id="60" idx="0"/>
              <a:endCxn id="60" idx="2"/>
            </p:cNvCxnSpPr>
            <p:nvPr/>
          </p:nvCxnSpPr>
          <p:spPr>
            <a:xfrm flipH="1">
              <a:off x="6011006" y="3877830"/>
              <a:ext cx="319492" cy="31345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コネクタ 62"/>
            <p:cNvCxnSpPr>
              <a:stCxn id="60" idx="0"/>
              <a:endCxn id="58" idx="2"/>
            </p:cNvCxnSpPr>
            <p:nvPr/>
          </p:nvCxnSpPr>
          <p:spPr>
            <a:xfrm>
              <a:off x="6330498" y="3877830"/>
              <a:ext cx="284126" cy="123201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コネクタ 63"/>
            <p:cNvCxnSpPr>
              <a:stCxn id="57" idx="3"/>
              <a:endCxn id="56" idx="0"/>
            </p:cNvCxnSpPr>
            <p:nvPr/>
          </p:nvCxnSpPr>
          <p:spPr>
            <a:xfrm>
              <a:off x="6638595" y="4013783"/>
              <a:ext cx="274993" cy="120173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コネクタ 64"/>
            <p:cNvCxnSpPr>
              <a:stCxn id="56" idx="0"/>
              <a:endCxn id="56" idx="2"/>
            </p:cNvCxnSpPr>
            <p:nvPr/>
          </p:nvCxnSpPr>
          <p:spPr>
            <a:xfrm>
              <a:off x="6913588" y="4133956"/>
              <a:ext cx="80345" cy="18511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コネクタ 65"/>
            <p:cNvCxnSpPr>
              <a:stCxn id="55" idx="4"/>
              <a:endCxn id="54" idx="0"/>
            </p:cNvCxnSpPr>
            <p:nvPr/>
          </p:nvCxnSpPr>
          <p:spPr>
            <a:xfrm flipH="1">
              <a:off x="6944604" y="4344561"/>
              <a:ext cx="61410" cy="30797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コネクタ 66"/>
            <p:cNvCxnSpPr>
              <a:stCxn id="54" idx="0"/>
              <a:endCxn id="54" idx="2"/>
            </p:cNvCxnSpPr>
            <p:nvPr/>
          </p:nvCxnSpPr>
          <p:spPr>
            <a:xfrm flipH="1">
              <a:off x="6720892" y="4652539"/>
              <a:ext cx="223712" cy="23209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コネクタ 67"/>
            <p:cNvCxnSpPr>
              <a:stCxn id="53" idx="3"/>
              <a:endCxn id="52" idx="0"/>
            </p:cNvCxnSpPr>
            <p:nvPr/>
          </p:nvCxnSpPr>
          <p:spPr>
            <a:xfrm flipH="1">
              <a:off x="6466694" y="4899258"/>
              <a:ext cx="251118" cy="249913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コネクタ 68"/>
            <p:cNvCxnSpPr>
              <a:stCxn id="52" idx="0"/>
              <a:endCxn id="52" idx="2"/>
            </p:cNvCxnSpPr>
            <p:nvPr/>
          </p:nvCxnSpPr>
          <p:spPr>
            <a:xfrm flipH="1" flipV="1">
              <a:off x="6167439" y="5090311"/>
              <a:ext cx="299255" cy="5886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コネクタ 69"/>
            <p:cNvCxnSpPr>
              <a:stCxn id="49" idx="4"/>
              <a:endCxn id="49" idx="0"/>
            </p:cNvCxnSpPr>
            <p:nvPr/>
          </p:nvCxnSpPr>
          <p:spPr>
            <a:xfrm flipH="1" flipV="1">
              <a:off x="5953926" y="4920303"/>
              <a:ext cx="192251" cy="15247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コネクタ 70"/>
            <p:cNvCxnSpPr>
              <a:stCxn id="50" idx="0"/>
            </p:cNvCxnSpPr>
            <p:nvPr/>
          </p:nvCxnSpPr>
          <p:spPr>
            <a:xfrm flipH="1" flipV="1">
              <a:off x="5692097" y="4823904"/>
              <a:ext cx="284393" cy="11168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コネクタ 71"/>
            <p:cNvCxnSpPr>
              <a:stCxn id="51" idx="4"/>
              <a:endCxn id="59" idx="0"/>
            </p:cNvCxnSpPr>
            <p:nvPr/>
          </p:nvCxnSpPr>
          <p:spPr>
            <a:xfrm flipV="1">
              <a:off x="5665173" y="4508944"/>
              <a:ext cx="26924" cy="303049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コネクタ 72"/>
            <p:cNvCxnSpPr>
              <a:stCxn id="51" idx="0"/>
              <a:endCxn id="59" idx="3"/>
            </p:cNvCxnSpPr>
            <p:nvPr/>
          </p:nvCxnSpPr>
          <p:spPr>
            <a:xfrm flipV="1">
              <a:off x="5696814" y="4195490"/>
              <a:ext cx="314776" cy="30781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テキスト ボックス 93"/>
          <p:cNvSpPr txBox="1"/>
          <p:nvPr/>
        </p:nvSpPr>
        <p:spPr>
          <a:xfrm>
            <a:off x="870631" y="983450"/>
            <a:ext cx="1236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積分領域</a:t>
            </a:r>
            <a:endParaRPr kumimoji="1" lang="ja-JP" altLang="en-US" sz="2000" dirty="0"/>
          </a:p>
        </p:txBody>
      </p:sp>
      <p:sp>
        <p:nvSpPr>
          <p:cNvPr id="95" name="テキスト ボックス 94"/>
          <p:cNvSpPr txBox="1"/>
          <p:nvPr/>
        </p:nvSpPr>
        <p:spPr>
          <a:xfrm>
            <a:off x="575229" y="1372862"/>
            <a:ext cx="739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/>
              <a:t>要素</a:t>
            </a:r>
            <a:endParaRPr kumimoji="1" lang="ja-JP" altLang="en-US" sz="2000" dirty="0"/>
          </a:p>
        </p:txBody>
      </p:sp>
      <p:sp>
        <p:nvSpPr>
          <p:cNvPr id="96" name="テキスト ボックス 95"/>
          <p:cNvSpPr txBox="1"/>
          <p:nvPr/>
        </p:nvSpPr>
        <p:spPr>
          <a:xfrm>
            <a:off x="648115" y="1848160"/>
            <a:ext cx="739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 smtClean="0"/>
              <a:t>節</a:t>
            </a:r>
            <a:r>
              <a:rPr lang="ja-JP" altLang="en-US" sz="2000" dirty="0"/>
              <a:t>点</a:t>
            </a:r>
            <a:endParaRPr kumimoji="1" lang="ja-JP" altLang="en-US" sz="2000" dirty="0"/>
          </a:p>
        </p:txBody>
      </p:sp>
      <p:sp>
        <p:nvSpPr>
          <p:cNvPr id="97" name="テキスト ボックス 96"/>
          <p:cNvSpPr txBox="1"/>
          <p:nvPr/>
        </p:nvSpPr>
        <p:spPr>
          <a:xfrm>
            <a:off x="395227" y="2645261"/>
            <a:ext cx="3885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u="sng" dirty="0" smtClean="0"/>
              <a:t>平滑化有限要素法</a:t>
            </a:r>
            <a:r>
              <a:rPr lang="en-US" altLang="ja-JP" sz="2400" u="sng" dirty="0" smtClean="0"/>
              <a:t>(S-FEM)</a:t>
            </a:r>
            <a:endParaRPr kumimoji="1" lang="ja-JP" altLang="en-US" sz="2400" u="sng" dirty="0"/>
          </a:p>
        </p:txBody>
      </p:sp>
      <p:sp>
        <p:nvSpPr>
          <p:cNvPr id="98" name="テキスト ボックス 97"/>
          <p:cNvSpPr txBox="1"/>
          <p:nvPr/>
        </p:nvSpPr>
        <p:spPr>
          <a:xfrm>
            <a:off x="395227" y="4842817"/>
            <a:ext cx="41463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ES-FEM(</a:t>
            </a:r>
            <a:r>
              <a:rPr kumimoji="1" lang="en-US" altLang="ja-JP" sz="2000" i="1" dirty="0" smtClean="0"/>
              <a:t>Edge</a:t>
            </a:r>
            <a:r>
              <a:rPr kumimoji="1" lang="ja-JP" altLang="en-US" sz="2000" dirty="0" smtClean="0"/>
              <a:t> </a:t>
            </a:r>
            <a:r>
              <a:rPr kumimoji="1" lang="en-US" altLang="ja-JP" sz="2000" dirty="0" smtClean="0"/>
              <a:t>based</a:t>
            </a:r>
            <a:r>
              <a:rPr kumimoji="1" lang="ja-JP" altLang="en-US" sz="2000" dirty="0" smtClean="0"/>
              <a:t> </a:t>
            </a:r>
            <a:r>
              <a:rPr kumimoji="1" lang="en-US" altLang="ja-JP" sz="2000" dirty="0" smtClean="0"/>
              <a:t>S-FEM)</a:t>
            </a:r>
          </a:p>
          <a:p>
            <a:r>
              <a:rPr lang="en-US" altLang="ja-JP" sz="2000" dirty="0"/>
              <a:t>	</a:t>
            </a:r>
            <a:r>
              <a:rPr lang="en-US" altLang="ja-JP" sz="2000" dirty="0" smtClean="0"/>
              <a:t>	-</a:t>
            </a:r>
            <a:r>
              <a:rPr lang="ja-JP" altLang="en-US" sz="2400" dirty="0" smtClean="0"/>
              <a:t>辺</a:t>
            </a:r>
            <a:r>
              <a:rPr lang="ja-JP" altLang="en-US" sz="2000" dirty="0" smtClean="0"/>
              <a:t>ごとに積分</a:t>
            </a:r>
            <a:endParaRPr lang="en-US" altLang="ja-JP" sz="2000" dirty="0" smtClean="0"/>
          </a:p>
          <a:p>
            <a:endParaRPr lang="en-US" altLang="ja-JP" sz="2000" dirty="0" smtClean="0"/>
          </a:p>
          <a:p>
            <a:pPr algn="ctr"/>
            <a:r>
              <a:rPr kumimoji="1" lang="ja-JP" altLang="en-US" sz="2400" dirty="0" smtClean="0">
                <a:solidFill>
                  <a:srgbClr val="FF0000"/>
                </a:solidFill>
              </a:rPr>
              <a:t>曲げ解析に優れた要素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99" name="テキスト ボックス 98"/>
          <p:cNvSpPr txBox="1"/>
          <p:nvPr/>
        </p:nvSpPr>
        <p:spPr>
          <a:xfrm>
            <a:off x="4280895" y="4838582"/>
            <a:ext cx="41463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N</a:t>
            </a:r>
            <a:r>
              <a:rPr kumimoji="1" lang="en-US" altLang="ja-JP" sz="2000" dirty="0" smtClean="0"/>
              <a:t>S-FEM(</a:t>
            </a:r>
            <a:r>
              <a:rPr lang="en-US" altLang="ja-JP" sz="2000" i="1" dirty="0" smtClean="0"/>
              <a:t>Nod</a:t>
            </a:r>
            <a:r>
              <a:rPr lang="en-US" altLang="ja-JP" sz="2000" i="1" dirty="0"/>
              <a:t>e</a:t>
            </a:r>
            <a:r>
              <a:rPr kumimoji="1" lang="ja-JP" altLang="en-US" sz="2000" dirty="0" smtClean="0"/>
              <a:t> </a:t>
            </a:r>
            <a:r>
              <a:rPr kumimoji="1" lang="en-US" altLang="ja-JP" sz="2000" dirty="0" smtClean="0"/>
              <a:t>based</a:t>
            </a:r>
            <a:r>
              <a:rPr kumimoji="1" lang="ja-JP" altLang="en-US" sz="2000" dirty="0" smtClean="0"/>
              <a:t> </a:t>
            </a:r>
            <a:r>
              <a:rPr kumimoji="1" lang="en-US" altLang="ja-JP" sz="2000" dirty="0" smtClean="0"/>
              <a:t>S-FEM)</a:t>
            </a:r>
          </a:p>
          <a:p>
            <a:r>
              <a:rPr lang="en-US" altLang="ja-JP" sz="2000" dirty="0"/>
              <a:t>	</a:t>
            </a:r>
            <a:r>
              <a:rPr lang="en-US" altLang="ja-JP" sz="2000" dirty="0" smtClean="0"/>
              <a:t>	-</a:t>
            </a:r>
            <a:r>
              <a:rPr lang="ja-JP" altLang="en-US" sz="2400" dirty="0" smtClean="0"/>
              <a:t>節</a:t>
            </a:r>
            <a:r>
              <a:rPr lang="ja-JP" altLang="en-US" sz="2400" dirty="0"/>
              <a:t>点</a:t>
            </a:r>
            <a:r>
              <a:rPr lang="ja-JP" altLang="en-US" sz="2000" dirty="0" smtClean="0"/>
              <a:t>ごとに積分</a:t>
            </a:r>
            <a:endParaRPr lang="en-US" altLang="ja-JP" sz="2000" dirty="0" smtClean="0"/>
          </a:p>
          <a:p>
            <a:pPr algn="ctr"/>
            <a:endParaRPr lang="en-US" altLang="ja-JP" sz="2000" dirty="0"/>
          </a:p>
          <a:p>
            <a:pPr algn="ctr"/>
            <a:r>
              <a:rPr kumimoji="1" lang="ja-JP" altLang="en-US" sz="2400" dirty="0" smtClean="0">
                <a:solidFill>
                  <a:srgbClr val="FF0000"/>
                </a:solidFill>
              </a:rPr>
              <a:t>圧力振動を緩和できる要素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00" name="テキスト ボックス 99"/>
          <p:cNvSpPr txBox="1"/>
          <p:nvPr/>
        </p:nvSpPr>
        <p:spPr>
          <a:xfrm>
            <a:off x="3532482" y="910951"/>
            <a:ext cx="504769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u="sng" dirty="0" smtClean="0"/>
              <a:t>従来の有限要素法</a:t>
            </a:r>
            <a:endParaRPr lang="en-US" altLang="ja-JP" sz="2400" u="sng" dirty="0" smtClean="0"/>
          </a:p>
          <a:p>
            <a:endParaRPr kumimoji="1" lang="en-US" altLang="ja-JP" sz="2000" u="sng" dirty="0"/>
          </a:p>
          <a:p>
            <a:r>
              <a:rPr lang="ja-JP" altLang="en-US" sz="2000" dirty="0"/>
              <a:t>　</a:t>
            </a:r>
            <a:r>
              <a:rPr lang="ja-JP" altLang="en-US" sz="2400" dirty="0" smtClean="0"/>
              <a:t>要素ごとに積分して節点内力を計算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9201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MS PGothic"/>
        <a:ea typeface="MS PGothic"/>
        <a:cs typeface=""/>
      </a:majorFont>
      <a:minorFont>
        <a:latin typeface="MS PGothic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36128</TotalTime>
  <Words>1131</Words>
  <Application>Microsoft Office PowerPoint</Application>
  <PresentationFormat>画面に合わせる (4:3)</PresentationFormat>
  <Paragraphs>300</Paragraphs>
  <Slides>31</Slides>
  <Notes>10</Notes>
  <HiddenSlides>3</HiddenSlides>
  <MMClips>2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31</vt:i4>
      </vt:variant>
    </vt:vector>
  </HeadingPairs>
  <TitlesOfParts>
    <vt:vector size="38" baseType="lpstr">
      <vt:lpstr>MS PGothic</vt:lpstr>
      <vt:lpstr>メイリオ</vt:lpstr>
      <vt:lpstr>Arial</vt:lpstr>
      <vt:lpstr>Calibri</vt:lpstr>
      <vt:lpstr>Cambria Math</vt:lpstr>
      <vt:lpstr>Wingdings</vt:lpstr>
      <vt:lpstr>デザインの設定</vt:lpstr>
      <vt:lpstr>四面体を用いたF-barES-FEM-T4による微圧縮性材料の動的陽解法</vt:lpstr>
      <vt:lpstr>研究背景・研究目的</vt:lpstr>
      <vt:lpstr>研究目的</vt:lpstr>
      <vt:lpstr>(1)なぜ四面体1次要素か</vt:lpstr>
      <vt:lpstr>(2)なぜ微圧縮性に強い要素か</vt:lpstr>
      <vt:lpstr>(3)なぜ陽解法か</vt:lpstr>
      <vt:lpstr>研究目的</vt:lpstr>
      <vt:lpstr>提案手法</vt:lpstr>
      <vt:lpstr>おさらい(1)　平滑化有限要素法</vt:lpstr>
      <vt:lpstr>おさらい(2)　F-bar法</vt:lpstr>
      <vt:lpstr>F-barES-FEM</vt:lpstr>
      <vt:lpstr>F-barES-FEM</vt:lpstr>
      <vt:lpstr>F-barES-FEM</vt:lpstr>
      <vt:lpstr>F-barES-FEM</vt:lpstr>
      <vt:lpstr>F-barES-FEM</vt:lpstr>
      <vt:lpstr>運動方程式の離散化</vt:lpstr>
      <vt:lpstr>参考:　速度Verlet法</vt:lpstr>
      <vt:lpstr>解析結果</vt:lpstr>
      <vt:lpstr>解析例(1)　片持ち梁の曲げ変形</vt:lpstr>
      <vt:lpstr>変形の様子</vt:lpstr>
      <vt:lpstr>変位の時間変化</vt:lpstr>
      <vt:lpstr>時刻t=1.5s　圧力分布</vt:lpstr>
      <vt:lpstr>時刻t=1.5s　圧力分布</vt:lpstr>
      <vt:lpstr>解析例(2)　円柱のモード解析</vt:lpstr>
      <vt:lpstr>各要素の固有振動数</vt:lpstr>
      <vt:lpstr>モード形状</vt:lpstr>
      <vt:lpstr>解析例(3)　複雑形状の大変形</vt:lpstr>
      <vt:lpstr>変形の様子　圧力の符号</vt:lpstr>
      <vt:lpstr>同時刻の圧力分布</vt:lpstr>
      <vt:lpstr>まとめ</vt:lpstr>
      <vt:lpstr>平滑化回数と計算時間の関係</vt:lpstr>
    </vt:vector>
  </TitlesOfParts>
  <Company>みずほ情報総研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Yuki ONISHI</dc:creator>
  <cp:lastModifiedBy>yuki</cp:lastModifiedBy>
  <cp:revision>1704</cp:revision>
  <cp:lastPrinted>2012-03-06T10:21:50Z</cp:lastPrinted>
  <dcterms:created xsi:type="dcterms:W3CDTF">2007-11-22T18:02:40Z</dcterms:created>
  <dcterms:modified xsi:type="dcterms:W3CDTF">2015-10-15T09:18:35Z</dcterms:modified>
</cp:coreProperties>
</file>