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469" r:id="rId2"/>
    <p:sldId id="695" r:id="rId3"/>
    <p:sldId id="736" r:id="rId4"/>
    <p:sldId id="697" r:id="rId5"/>
    <p:sldId id="639" r:id="rId6"/>
    <p:sldId id="645" r:id="rId7"/>
    <p:sldId id="754" r:id="rId8"/>
    <p:sldId id="738" r:id="rId9"/>
    <p:sldId id="755" r:id="rId10"/>
    <p:sldId id="756" r:id="rId11"/>
    <p:sldId id="737" r:id="rId12"/>
    <p:sldId id="744" r:id="rId13"/>
    <p:sldId id="785" r:id="rId14"/>
    <p:sldId id="786" r:id="rId15"/>
    <p:sldId id="713" r:id="rId16"/>
    <p:sldId id="759" r:id="rId17"/>
    <p:sldId id="760" r:id="rId18"/>
    <p:sldId id="788" r:id="rId19"/>
    <p:sldId id="719" r:id="rId20"/>
    <p:sldId id="761" r:id="rId21"/>
    <p:sldId id="733" r:id="rId22"/>
    <p:sldId id="640" r:id="rId23"/>
    <p:sldId id="699" r:id="rId24"/>
    <p:sldId id="764" r:id="rId25"/>
    <p:sldId id="765" r:id="rId26"/>
    <p:sldId id="762" r:id="rId27"/>
    <p:sldId id="763" r:id="rId28"/>
  </p:sldIdLst>
  <p:sldSz cx="9144000" cy="6858000" type="screen4x3"/>
  <p:notesSz cx="9971088" cy="6823075"/>
  <p:defaultTextStyle>
    <a:defPPr>
      <a:defRPr lang="ja-JP"/>
    </a:defPPr>
    <a:lvl1pPr algn="l" rtl="0" fontAlgn="base">
      <a:spcBef>
        <a:spcPct val="0"/>
      </a:spcBef>
      <a:spcAft>
        <a:spcPct val="0"/>
      </a:spcAft>
      <a:defRPr kumimoji="1" kern="1200">
        <a:solidFill>
          <a:schemeClr val="tx1"/>
        </a:solidFill>
        <a:latin typeface="Arial" charset="0"/>
        <a:ea typeface="MS PGothic" pitchFamily="50" charset="-128"/>
        <a:cs typeface="+mn-cs"/>
      </a:defRPr>
    </a:lvl1pPr>
    <a:lvl2pPr marL="457200" algn="l" rtl="0" fontAlgn="base">
      <a:spcBef>
        <a:spcPct val="0"/>
      </a:spcBef>
      <a:spcAft>
        <a:spcPct val="0"/>
      </a:spcAft>
      <a:defRPr kumimoji="1" kern="1200">
        <a:solidFill>
          <a:schemeClr val="tx1"/>
        </a:solidFill>
        <a:latin typeface="Arial" charset="0"/>
        <a:ea typeface="MS PGothic" pitchFamily="50" charset="-128"/>
        <a:cs typeface="+mn-cs"/>
      </a:defRPr>
    </a:lvl2pPr>
    <a:lvl3pPr marL="914400" algn="l" rtl="0" fontAlgn="base">
      <a:spcBef>
        <a:spcPct val="0"/>
      </a:spcBef>
      <a:spcAft>
        <a:spcPct val="0"/>
      </a:spcAft>
      <a:defRPr kumimoji="1" kern="1200">
        <a:solidFill>
          <a:schemeClr val="tx1"/>
        </a:solidFill>
        <a:latin typeface="Arial" charset="0"/>
        <a:ea typeface="MS PGothic" pitchFamily="50" charset="-128"/>
        <a:cs typeface="+mn-cs"/>
      </a:defRPr>
    </a:lvl3pPr>
    <a:lvl4pPr marL="1371600" algn="l" rtl="0" fontAlgn="base">
      <a:spcBef>
        <a:spcPct val="0"/>
      </a:spcBef>
      <a:spcAft>
        <a:spcPct val="0"/>
      </a:spcAft>
      <a:defRPr kumimoji="1" kern="1200">
        <a:solidFill>
          <a:schemeClr val="tx1"/>
        </a:solidFill>
        <a:latin typeface="Arial" charset="0"/>
        <a:ea typeface="MS PGothic" pitchFamily="50" charset="-128"/>
        <a:cs typeface="+mn-cs"/>
      </a:defRPr>
    </a:lvl4pPr>
    <a:lvl5pPr marL="1828800" algn="l" rtl="0" fontAlgn="base">
      <a:spcBef>
        <a:spcPct val="0"/>
      </a:spcBef>
      <a:spcAft>
        <a:spcPct val="0"/>
      </a:spcAft>
      <a:defRPr kumimoji="1" kern="1200">
        <a:solidFill>
          <a:schemeClr val="tx1"/>
        </a:solidFill>
        <a:latin typeface="Arial" charset="0"/>
        <a:ea typeface="MS PGothic" pitchFamily="50" charset="-128"/>
        <a:cs typeface="+mn-cs"/>
      </a:defRPr>
    </a:lvl5pPr>
    <a:lvl6pPr marL="2286000" algn="l" defTabSz="914400" rtl="0" eaLnBrk="1" latinLnBrk="0" hangingPunct="1">
      <a:defRPr kumimoji="1" kern="1200">
        <a:solidFill>
          <a:schemeClr val="tx1"/>
        </a:solidFill>
        <a:latin typeface="Arial" charset="0"/>
        <a:ea typeface="MS PGothic" pitchFamily="50" charset="-128"/>
        <a:cs typeface="+mn-cs"/>
      </a:defRPr>
    </a:lvl6pPr>
    <a:lvl7pPr marL="2743200" algn="l" defTabSz="914400" rtl="0" eaLnBrk="1" latinLnBrk="0" hangingPunct="1">
      <a:defRPr kumimoji="1" kern="1200">
        <a:solidFill>
          <a:schemeClr val="tx1"/>
        </a:solidFill>
        <a:latin typeface="Arial" charset="0"/>
        <a:ea typeface="MS PGothic" pitchFamily="50" charset="-128"/>
        <a:cs typeface="+mn-cs"/>
      </a:defRPr>
    </a:lvl7pPr>
    <a:lvl8pPr marL="3200400" algn="l" defTabSz="914400" rtl="0" eaLnBrk="1" latinLnBrk="0" hangingPunct="1">
      <a:defRPr kumimoji="1" kern="1200">
        <a:solidFill>
          <a:schemeClr val="tx1"/>
        </a:solidFill>
        <a:latin typeface="Arial" charset="0"/>
        <a:ea typeface="MS PGothic" pitchFamily="50" charset="-128"/>
        <a:cs typeface="+mn-cs"/>
      </a:defRPr>
    </a:lvl8pPr>
    <a:lvl9pPr marL="3657600" algn="l" defTabSz="914400" rtl="0" eaLnBrk="1" latinLnBrk="0" hangingPunct="1">
      <a:defRPr kumimoji="1" kern="1200">
        <a:solidFill>
          <a:schemeClr val="tx1"/>
        </a:solidFill>
        <a:latin typeface="Arial" charset="0"/>
        <a:ea typeface="MS PGothic"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9">
          <p15:clr>
            <a:srgbClr val="A4A3A4"/>
          </p15:clr>
        </p15:guide>
        <p15:guide id="2" pos="3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CC"/>
    <a:srgbClr val="008000"/>
    <a:srgbClr val="FF9900"/>
    <a:srgbClr val="99FF99"/>
    <a:srgbClr val="FFFF80"/>
    <a:srgbClr val="FF0000"/>
    <a:srgbClr val="666699"/>
    <a:srgbClr val="EDF6F7"/>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9" autoAdjust="0"/>
    <p:restoredTop sz="88252" autoAdjust="0"/>
  </p:normalViewPr>
  <p:slideViewPr>
    <p:cSldViewPr>
      <p:cViewPr varScale="1">
        <p:scale>
          <a:sx n="45" d="100"/>
          <a:sy n="45" d="100"/>
        </p:scale>
        <p:origin x="109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94" d="100"/>
          <a:sy n="94" d="100"/>
        </p:scale>
        <p:origin x="-1380" y="-96"/>
      </p:cViewPr>
      <p:guideLst>
        <p:guide orient="horz" pos="2149"/>
        <p:guide pos="3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21175"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48325" y="0"/>
            <a:ext cx="4321175" cy="341313"/>
          </a:xfrm>
          <a:prstGeom prst="rect">
            <a:avLst/>
          </a:prstGeom>
        </p:spPr>
        <p:txBody>
          <a:bodyPr vert="horz" lIns="91440" tIns="45720" rIns="91440" bIns="45720" rtlCol="0"/>
          <a:lstStyle>
            <a:lvl1pPr algn="r">
              <a:defRPr sz="1200"/>
            </a:lvl1pPr>
          </a:lstStyle>
          <a:p>
            <a:fld id="{907F8867-4283-4A96-9771-3601A6259625}" type="datetimeFigureOut">
              <a:rPr kumimoji="1" lang="ja-JP" altLang="en-US" smtClean="0"/>
              <a:t>2015/10/10</a:t>
            </a:fld>
            <a:endParaRPr kumimoji="1" lang="ja-JP" altLang="en-US"/>
          </a:p>
        </p:txBody>
      </p:sp>
      <p:sp>
        <p:nvSpPr>
          <p:cNvPr id="4" name="フッター プレースホルダー 3"/>
          <p:cNvSpPr>
            <a:spLocks noGrp="1"/>
          </p:cNvSpPr>
          <p:nvPr>
            <p:ph type="ftr" sz="quarter" idx="2"/>
          </p:nvPr>
        </p:nvSpPr>
        <p:spPr>
          <a:xfrm>
            <a:off x="0" y="6480175"/>
            <a:ext cx="4321175" cy="34131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48325" y="6480175"/>
            <a:ext cx="4321175" cy="341313"/>
          </a:xfrm>
          <a:prstGeom prst="rect">
            <a:avLst/>
          </a:prstGeom>
        </p:spPr>
        <p:txBody>
          <a:bodyPr vert="horz" lIns="91440" tIns="45720" rIns="91440" bIns="45720" rtlCol="0" anchor="b"/>
          <a:lstStyle>
            <a:lvl1pPr algn="r">
              <a:defRPr sz="1200"/>
            </a:lvl1pPr>
          </a:lstStyle>
          <a:p>
            <a:fld id="{BA55A802-9E04-459A-9DBB-836DB47BD77E}" type="slidenum">
              <a:rPr kumimoji="1" lang="ja-JP" altLang="en-US" smtClean="0"/>
              <a:t>‹#›</a:t>
            </a:fld>
            <a:endParaRPr kumimoji="1" lang="ja-JP" altLang="en-US"/>
          </a:p>
        </p:txBody>
      </p:sp>
    </p:spTree>
    <p:extLst>
      <p:ext uri="{BB962C8B-B14F-4D97-AF65-F5344CB8AC3E}">
        <p14:creationId xmlns:p14="http://schemas.microsoft.com/office/powerpoint/2010/main" val="2529170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19943" cy="341209"/>
          </a:xfrm>
          <a:prstGeom prst="rect">
            <a:avLst/>
          </a:prstGeom>
        </p:spPr>
        <p:txBody>
          <a:bodyPr vert="horz" lIns="92418" tIns="46209" rIns="92418" bIns="46209" rtlCol="0"/>
          <a:lstStyle>
            <a:lvl1pPr algn="l">
              <a:defRPr sz="1200" smtClean="0"/>
            </a:lvl1pPr>
          </a:lstStyle>
          <a:p>
            <a:pPr>
              <a:defRPr/>
            </a:pPr>
            <a:endParaRPr lang="ja-JP" altLang="en-US"/>
          </a:p>
        </p:txBody>
      </p:sp>
      <p:sp>
        <p:nvSpPr>
          <p:cNvPr id="3" name="日付プレースホルダ 2"/>
          <p:cNvSpPr>
            <a:spLocks noGrp="1"/>
          </p:cNvSpPr>
          <p:nvPr>
            <p:ph type="dt" idx="1"/>
          </p:nvPr>
        </p:nvSpPr>
        <p:spPr>
          <a:xfrm>
            <a:off x="5648797" y="0"/>
            <a:ext cx="4319943" cy="341209"/>
          </a:xfrm>
          <a:prstGeom prst="rect">
            <a:avLst/>
          </a:prstGeom>
        </p:spPr>
        <p:txBody>
          <a:bodyPr vert="horz" lIns="92418" tIns="46209" rIns="92418" bIns="46209" rtlCol="0"/>
          <a:lstStyle>
            <a:lvl1pPr algn="r">
              <a:defRPr sz="1200" smtClean="0"/>
            </a:lvl1pPr>
          </a:lstStyle>
          <a:p>
            <a:pPr>
              <a:defRPr/>
            </a:pPr>
            <a:fld id="{C3B1C3B4-0EFA-4E9A-BE43-AB531CD70431}" type="datetimeFigureOut">
              <a:rPr lang="ja-JP" altLang="en-US"/>
              <a:pPr>
                <a:defRPr/>
              </a:pPr>
              <a:t>2015/10/10</a:t>
            </a:fld>
            <a:endParaRPr lang="ja-JP" altLang="en-US"/>
          </a:p>
        </p:txBody>
      </p:sp>
      <p:sp>
        <p:nvSpPr>
          <p:cNvPr id="4" name="スライド イメージ プレースホルダ 3"/>
          <p:cNvSpPr>
            <a:spLocks noGrp="1" noRot="1" noChangeAspect="1"/>
          </p:cNvSpPr>
          <p:nvPr>
            <p:ph type="sldImg" idx="2"/>
          </p:nvPr>
        </p:nvSpPr>
        <p:spPr>
          <a:xfrm>
            <a:off x="3279775" y="511175"/>
            <a:ext cx="3411538" cy="2559050"/>
          </a:xfrm>
          <a:prstGeom prst="rect">
            <a:avLst/>
          </a:prstGeom>
          <a:noFill/>
          <a:ln w="12700">
            <a:solidFill>
              <a:prstClr val="black"/>
            </a:solidFill>
          </a:ln>
        </p:spPr>
        <p:txBody>
          <a:bodyPr vert="horz" lIns="92418" tIns="46209" rIns="92418" bIns="46209" rtlCol="0" anchor="ctr"/>
          <a:lstStyle/>
          <a:p>
            <a:pPr lvl="0"/>
            <a:endParaRPr lang="ja-JP" altLang="en-US" noProof="0" smtClean="0"/>
          </a:p>
        </p:txBody>
      </p:sp>
      <p:sp>
        <p:nvSpPr>
          <p:cNvPr id="5" name="ノート プレースホルダ 4"/>
          <p:cNvSpPr>
            <a:spLocks noGrp="1"/>
          </p:cNvSpPr>
          <p:nvPr>
            <p:ph type="body" sz="quarter" idx="3"/>
          </p:nvPr>
        </p:nvSpPr>
        <p:spPr>
          <a:xfrm>
            <a:off x="997815" y="3240934"/>
            <a:ext cx="7975460" cy="3070878"/>
          </a:xfrm>
          <a:prstGeom prst="rect">
            <a:avLst/>
          </a:prstGeom>
        </p:spPr>
        <p:txBody>
          <a:bodyPr vert="horz" lIns="92418" tIns="46209" rIns="92418" bIns="46209"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1" y="6480770"/>
            <a:ext cx="4319943" cy="341208"/>
          </a:xfrm>
          <a:prstGeom prst="rect">
            <a:avLst/>
          </a:prstGeom>
        </p:spPr>
        <p:txBody>
          <a:bodyPr vert="horz" lIns="92418" tIns="46209" rIns="92418" bIns="46209" rtlCol="0" anchor="b"/>
          <a:lstStyle>
            <a:lvl1pPr algn="l">
              <a:defRPr sz="1200" smtClean="0"/>
            </a:lvl1pPr>
          </a:lstStyle>
          <a:p>
            <a:pPr>
              <a:defRPr/>
            </a:pPr>
            <a:endParaRPr lang="ja-JP" altLang="en-US"/>
          </a:p>
        </p:txBody>
      </p:sp>
      <p:sp>
        <p:nvSpPr>
          <p:cNvPr id="7" name="スライド番号プレースホルダ 6"/>
          <p:cNvSpPr>
            <a:spLocks noGrp="1"/>
          </p:cNvSpPr>
          <p:nvPr>
            <p:ph type="sldNum" sz="quarter" idx="5"/>
          </p:nvPr>
        </p:nvSpPr>
        <p:spPr>
          <a:xfrm>
            <a:off x="5648797" y="6480770"/>
            <a:ext cx="4319943" cy="341208"/>
          </a:xfrm>
          <a:prstGeom prst="rect">
            <a:avLst/>
          </a:prstGeom>
        </p:spPr>
        <p:txBody>
          <a:bodyPr vert="horz" lIns="92418" tIns="46209" rIns="92418" bIns="46209" rtlCol="0" anchor="b"/>
          <a:lstStyle>
            <a:lvl1pPr algn="r">
              <a:defRPr sz="1200" smtClean="0"/>
            </a:lvl1pPr>
          </a:lstStyle>
          <a:p>
            <a:pPr>
              <a:defRPr/>
            </a:pPr>
            <a:fld id="{24E7511A-E19B-4650-9FBF-BD8447E14FDF}" type="slidenum">
              <a:rPr lang="ja-JP" altLang="en-US"/>
              <a:pPr>
                <a:defRPr/>
              </a:pPr>
              <a:t>‹#›</a:t>
            </a:fld>
            <a:endParaRPr lang="ja-JP" altLang="en-US"/>
          </a:p>
        </p:txBody>
      </p:sp>
    </p:spTree>
    <p:extLst>
      <p:ext uri="{BB962C8B-B14F-4D97-AF65-F5344CB8AC3E}">
        <p14:creationId xmlns:p14="http://schemas.microsoft.com/office/powerpoint/2010/main" val="1399943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S PGothic" pitchFamily="50" charset="-128"/>
        <a:cs typeface="+mn-cs"/>
      </a:defRPr>
    </a:lvl1pPr>
    <a:lvl2pPr marL="457200" algn="l" rtl="0" fontAlgn="base">
      <a:spcBef>
        <a:spcPct val="30000"/>
      </a:spcBef>
      <a:spcAft>
        <a:spcPct val="0"/>
      </a:spcAft>
      <a:defRPr kumimoji="1" sz="1200" kern="1200">
        <a:solidFill>
          <a:schemeClr val="tx1"/>
        </a:solidFill>
        <a:latin typeface="+mn-lt"/>
        <a:ea typeface="MS PGothic" pitchFamily="50" charset="-128"/>
        <a:cs typeface="+mn-cs"/>
      </a:defRPr>
    </a:lvl2pPr>
    <a:lvl3pPr marL="914400" algn="l" rtl="0" fontAlgn="base">
      <a:spcBef>
        <a:spcPct val="30000"/>
      </a:spcBef>
      <a:spcAft>
        <a:spcPct val="0"/>
      </a:spcAft>
      <a:defRPr kumimoji="1" sz="1200" kern="1200">
        <a:solidFill>
          <a:schemeClr val="tx1"/>
        </a:solidFill>
        <a:latin typeface="+mn-lt"/>
        <a:ea typeface="MS PGothic" pitchFamily="50" charset="-128"/>
        <a:cs typeface="+mn-cs"/>
      </a:defRPr>
    </a:lvl3pPr>
    <a:lvl4pPr marL="1371600" algn="l" rtl="0" fontAlgn="base">
      <a:spcBef>
        <a:spcPct val="30000"/>
      </a:spcBef>
      <a:spcAft>
        <a:spcPct val="0"/>
      </a:spcAft>
      <a:defRPr kumimoji="1" sz="1200" kern="1200">
        <a:solidFill>
          <a:schemeClr val="tx1"/>
        </a:solidFill>
        <a:latin typeface="+mn-lt"/>
        <a:ea typeface="MS PGothic" pitchFamily="50" charset="-128"/>
        <a:cs typeface="+mn-cs"/>
      </a:defRPr>
    </a:lvl4pPr>
    <a:lvl5pPr marL="1828800" algn="l" rtl="0" fontAlgn="base">
      <a:spcBef>
        <a:spcPct val="30000"/>
      </a:spcBef>
      <a:spcAft>
        <a:spcPct val="0"/>
      </a:spcAft>
      <a:defRPr kumimoji="1" sz="1200" kern="1200">
        <a:solidFill>
          <a:schemeClr val="tx1"/>
        </a:solidFill>
        <a:latin typeface="+mn-lt"/>
        <a:ea typeface="MS PGothic"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13</a:t>
            </a:fld>
            <a:endParaRPr lang="ja-JP" altLang="en-US"/>
          </a:p>
        </p:txBody>
      </p:sp>
    </p:spTree>
    <p:extLst>
      <p:ext uri="{BB962C8B-B14F-4D97-AF65-F5344CB8AC3E}">
        <p14:creationId xmlns:p14="http://schemas.microsoft.com/office/powerpoint/2010/main" val="113921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14</a:t>
            </a:fld>
            <a:endParaRPr lang="ja-JP" altLang="en-US"/>
          </a:p>
        </p:txBody>
      </p:sp>
    </p:spTree>
    <p:extLst>
      <p:ext uri="{BB962C8B-B14F-4D97-AF65-F5344CB8AC3E}">
        <p14:creationId xmlns:p14="http://schemas.microsoft.com/office/powerpoint/2010/main" val="96393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4E7511A-E19B-4650-9FBF-BD8447E14FDF}" type="slidenum">
              <a:rPr lang="ja-JP" altLang="en-US" smtClean="0"/>
              <a:pPr>
                <a:defRPr/>
              </a:pPr>
              <a:t>18</a:t>
            </a:fld>
            <a:endParaRPr lang="ja-JP" altLang="en-US"/>
          </a:p>
        </p:txBody>
      </p:sp>
    </p:spTree>
    <p:extLst>
      <p:ext uri="{BB962C8B-B14F-4D97-AF65-F5344CB8AC3E}">
        <p14:creationId xmlns:p14="http://schemas.microsoft.com/office/powerpoint/2010/main" val="245547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50425"/>
            <a:ext cx="7772400" cy="1470025"/>
          </a:xfrm>
        </p:spPr>
        <p:txBody>
          <a:bodyPr/>
          <a:lstStyle>
            <a:lvl1pPr>
              <a:defRPr>
                <a:latin typeface="Arial" panose="020B0604020202020204" pitchFamily="34" charset="0"/>
                <a:cs typeface="Arial" panose="020B0604020202020204" pitchFamily="34" charset="0"/>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 サブタイトルの書式設定</a:t>
            </a:r>
            <a:endParaRPr lang="ja-JP" altLang="en-US" dirty="0"/>
          </a:p>
        </p:txBody>
      </p:sp>
      <p:sp>
        <p:nvSpPr>
          <p:cNvPr id="6" name="スライド番号プレースホルダー 4"/>
          <p:cNvSpPr txBox="1">
            <a:spLocks/>
          </p:cNvSpPr>
          <p:nvPr userDrawn="1"/>
        </p:nvSpPr>
        <p:spPr>
          <a:xfrm>
            <a:off x="4038997" y="6661032"/>
            <a:ext cx="1054894" cy="196968"/>
          </a:xfrm>
          <a:prstGeom prst="rect">
            <a:avLst/>
          </a:prstGeom>
        </p:spPr>
        <p:txBody>
          <a:bodyPr vert="horz" lIns="36000" tIns="36000" rIns="36000" bIns="36000" rtlCol="0" anchor="ctr"/>
          <a:lstStyle>
            <a:defPPr>
              <a:defRPr lang="ja-JP"/>
            </a:defPPr>
            <a:lvl1pPr algn="ctr" rtl="0" fontAlgn="base">
              <a:spcBef>
                <a:spcPct val="0"/>
              </a:spcBef>
              <a:spcAft>
                <a:spcPct val="0"/>
              </a:spcAft>
              <a:defRPr kumimoji="1" sz="1400" kern="1200">
                <a:solidFill>
                  <a:schemeClr val="bg1"/>
                </a:solidFill>
                <a:latin typeface="Arial" charset="0"/>
                <a:ea typeface="MS PGothic" pitchFamily="50" charset="-128"/>
                <a:cs typeface="+mn-cs"/>
              </a:defRPr>
            </a:lvl1pPr>
            <a:lvl2pPr marL="457200" algn="l" rtl="0" fontAlgn="base">
              <a:spcBef>
                <a:spcPct val="0"/>
              </a:spcBef>
              <a:spcAft>
                <a:spcPct val="0"/>
              </a:spcAft>
              <a:defRPr kumimoji="1" kern="1200">
                <a:solidFill>
                  <a:schemeClr val="tx1"/>
                </a:solidFill>
                <a:latin typeface="Arial" charset="0"/>
                <a:ea typeface="MS PGothic" pitchFamily="50" charset="-128"/>
                <a:cs typeface="+mn-cs"/>
              </a:defRPr>
            </a:lvl2pPr>
            <a:lvl3pPr marL="914400" algn="l" rtl="0" fontAlgn="base">
              <a:spcBef>
                <a:spcPct val="0"/>
              </a:spcBef>
              <a:spcAft>
                <a:spcPct val="0"/>
              </a:spcAft>
              <a:defRPr kumimoji="1" kern="1200">
                <a:solidFill>
                  <a:schemeClr val="tx1"/>
                </a:solidFill>
                <a:latin typeface="Arial" charset="0"/>
                <a:ea typeface="MS PGothic" pitchFamily="50" charset="-128"/>
                <a:cs typeface="+mn-cs"/>
              </a:defRPr>
            </a:lvl3pPr>
            <a:lvl4pPr marL="1371600" algn="l" rtl="0" fontAlgn="base">
              <a:spcBef>
                <a:spcPct val="0"/>
              </a:spcBef>
              <a:spcAft>
                <a:spcPct val="0"/>
              </a:spcAft>
              <a:defRPr kumimoji="1" kern="1200">
                <a:solidFill>
                  <a:schemeClr val="tx1"/>
                </a:solidFill>
                <a:latin typeface="Arial" charset="0"/>
                <a:ea typeface="MS PGothic" pitchFamily="50" charset="-128"/>
                <a:cs typeface="+mn-cs"/>
              </a:defRPr>
            </a:lvl4pPr>
            <a:lvl5pPr marL="1828800" algn="l" rtl="0" fontAlgn="base">
              <a:spcBef>
                <a:spcPct val="0"/>
              </a:spcBef>
              <a:spcAft>
                <a:spcPct val="0"/>
              </a:spcAft>
              <a:defRPr kumimoji="1" kern="1200">
                <a:solidFill>
                  <a:schemeClr val="tx1"/>
                </a:solidFill>
                <a:latin typeface="Arial" charset="0"/>
                <a:ea typeface="MS PGothic" pitchFamily="50" charset="-128"/>
                <a:cs typeface="+mn-cs"/>
              </a:defRPr>
            </a:lvl5pPr>
            <a:lvl6pPr marL="2286000" algn="l" defTabSz="914400" rtl="0" eaLnBrk="1" latinLnBrk="0" hangingPunct="1">
              <a:defRPr kumimoji="1" kern="1200">
                <a:solidFill>
                  <a:schemeClr val="tx1"/>
                </a:solidFill>
                <a:latin typeface="Arial" charset="0"/>
                <a:ea typeface="MS PGothic" pitchFamily="50" charset="-128"/>
                <a:cs typeface="+mn-cs"/>
              </a:defRPr>
            </a:lvl6pPr>
            <a:lvl7pPr marL="2743200" algn="l" defTabSz="914400" rtl="0" eaLnBrk="1" latinLnBrk="0" hangingPunct="1">
              <a:defRPr kumimoji="1" kern="1200">
                <a:solidFill>
                  <a:schemeClr val="tx1"/>
                </a:solidFill>
                <a:latin typeface="Arial" charset="0"/>
                <a:ea typeface="MS PGothic" pitchFamily="50" charset="-128"/>
                <a:cs typeface="+mn-cs"/>
              </a:defRPr>
            </a:lvl7pPr>
            <a:lvl8pPr marL="3200400" algn="l" defTabSz="914400" rtl="0" eaLnBrk="1" latinLnBrk="0" hangingPunct="1">
              <a:defRPr kumimoji="1" kern="1200">
                <a:solidFill>
                  <a:schemeClr val="tx1"/>
                </a:solidFill>
                <a:latin typeface="Arial" charset="0"/>
                <a:ea typeface="MS PGothic" pitchFamily="50" charset="-128"/>
                <a:cs typeface="+mn-cs"/>
              </a:defRPr>
            </a:lvl8pPr>
            <a:lvl9pPr marL="3657600" algn="l" defTabSz="914400" rtl="0" eaLnBrk="1" latinLnBrk="0" hangingPunct="1">
              <a:defRPr kumimoji="1" kern="1200">
                <a:solidFill>
                  <a:schemeClr val="tx1"/>
                </a:solidFill>
                <a:latin typeface="Arial" charset="0"/>
                <a:ea typeface="MS PGothic" pitchFamily="50" charset="-128"/>
                <a:cs typeface="+mn-cs"/>
              </a:defRPr>
            </a:lvl9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903033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3"/>
            <a:ext cx="9144000" cy="620712"/>
          </a:xfrm>
        </p:spPr>
        <p:txBody>
          <a:bodyPr>
            <a:normAutofit/>
          </a:bodyPr>
          <a:lstStyle>
            <a:lvl1pPr algn="ctr">
              <a:defRPr sz="4000">
                <a:latin typeface="Arial" panose="020B0604020202020204" pitchFamily="34" charset="0"/>
                <a:cs typeface="Arial" panose="020B0604020202020204"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4"/>
          </p:nvPr>
        </p:nvSpPr>
        <p:spPr>
          <a:xfrm>
            <a:off x="4038997" y="6661032"/>
            <a:ext cx="1054894" cy="196968"/>
          </a:xfrm>
          <a:prstGeom prst="rect">
            <a:avLst/>
          </a:prstGeom>
        </p:spPr>
        <p:txBody>
          <a:bodyPr vert="horz" lIns="36000" tIns="36000" rIns="36000" bIns="36000" rtlCol="0" anchor="ctr"/>
          <a:lstStyle>
            <a:lvl1pPr algn="ctr">
              <a:defRPr sz="14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889541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ja-JP" altLang="en-US" dirty="0" smtClean="0"/>
              <a:t>マスタ タイトルの書式設定</a:t>
            </a:r>
            <a:endParaRPr lang="ja-JP" altLang="en-US" dirty="0"/>
          </a:p>
        </p:txBody>
      </p:sp>
      <p:sp>
        <p:nvSpPr>
          <p:cNvPr id="5" name="スライド番号プレースホルダー 4"/>
          <p:cNvSpPr>
            <a:spLocks noGrp="1"/>
          </p:cNvSpPr>
          <p:nvPr>
            <p:ph type="sldNum" sz="quarter" idx="4"/>
          </p:nvPr>
        </p:nvSpPr>
        <p:spPr>
          <a:xfrm>
            <a:off x="4038997" y="6661032"/>
            <a:ext cx="1054894" cy="196968"/>
          </a:xfrm>
          <a:prstGeom prst="rect">
            <a:avLst/>
          </a:prstGeom>
        </p:spPr>
        <p:txBody>
          <a:bodyPr vert="horz" lIns="36000" tIns="36000" rIns="36000" bIns="36000" rtlCol="0" anchor="ctr"/>
          <a:lstStyle>
            <a:lvl1pPr algn="ctr">
              <a:defRPr sz="14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3086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36513"/>
            <a:ext cx="9144000" cy="620712"/>
          </a:xfrm>
          <a:prstGeom prst="rect">
            <a:avLst/>
          </a:prstGeom>
          <a:noFill/>
          <a:ln w="9525">
            <a:noFill/>
            <a:miter lim="800000"/>
            <a:headEnd/>
            <a:tailEnd/>
          </a:ln>
          <a:effectLst>
            <a:outerShdw dist="35921" dir="2700000" algn="ctr" rotWithShape="0">
              <a:schemeClr val="accent1"/>
            </a:outerShdw>
          </a:effectLst>
        </p:spPr>
        <p:txBody>
          <a:bodyPr vert="horz" wrap="square" lIns="0" tIns="0" rIns="0" bIns="0" numCol="1" anchor="t" anchorCtr="0" compatLnSpc="1">
            <a:prstTxWarp prst="textNoShape">
              <a:avLst/>
            </a:prstTxWarp>
            <a:normAutofit/>
          </a:bodyPr>
          <a:lstStyle/>
          <a:p>
            <a:pPr lvl="0"/>
            <a:r>
              <a:rPr lang="ja-JP" altLang="en-US" dirty="0" smtClean="0"/>
              <a:t>マスタ タイトルの書式設定</a:t>
            </a:r>
          </a:p>
        </p:txBody>
      </p:sp>
      <p:sp>
        <p:nvSpPr>
          <p:cNvPr id="2051" name="Rectangle 3"/>
          <p:cNvSpPr>
            <a:spLocks noGrp="1" noChangeArrowheads="1"/>
          </p:cNvSpPr>
          <p:nvPr>
            <p:ph type="body" idx="1"/>
          </p:nvPr>
        </p:nvSpPr>
        <p:spPr bwMode="auto">
          <a:xfrm>
            <a:off x="250824" y="623887"/>
            <a:ext cx="8641655"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3086" name="Rectangle 14"/>
          <p:cNvSpPr>
            <a:spLocks noChangeArrowheads="1"/>
          </p:cNvSpPr>
          <p:nvPr userDrawn="1"/>
        </p:nvSpPr>
        <p:spPr bwMode="auto">
          <a:xfrm flipV="1">
            <a:off x="0" y="574675"/>
            <a:ext cx="9144000" cy="71438"/>
          </a:xfrm>
          <a:prstGeom prst="rect">
            <a:avLst/>
          </a:prstGeom>
          <a:gradFill rotWithShape="0">
            <a:gsLst>
              <a:gs pos="0">
                <a:srgbClr val="FFFFFF"/>
              </a:gs>
              <a:gs pos="100000">
                <a:srgbClr val="404040"/>
              </a:gs>
            </a:gsLst>
            <a:lin ang="13500000" scaled="1"/>
          </a:gradFill>
          <a:ln w="9525">
            <a:noFill/>
            <a:round/>
            <a:headEnd/>
            <a:tailEnd/>
          </a:ln>
        </p:spPr>
        <p:txBody>
          <a:bodyPr rot="10800000" wrap="none" anchor="ctr"/>
          <a:lstStyle/>
          <a:p>
            <a:pPr>
              <a:defRPr/>
            </a:pPr>
            <a:endParaRPr lang="ja-JP" altLang="en-US"/>
          </a:p>
        </p:txBody>
      </p:sp>
      <p:grpSp>
        <p:nvGrpSpPr>
          <p:cNvPr id="6" name="グループ化 5"/>
          <p:cNvGrpSpPr/>
          <p:nvPr userDrawn="1"/>
        </p:nvGrpSpPr>
        <p:grpSpPr>
          <a:xfrm>
            <a:off x="0" y="6397625"/>
            <a:ext cx="9144000" cy="460375"/>
            <a:chOff x="0" y="6397625"/>
            <a:chExt cx="9144000" cy="460375"/>
          </a:xfrm>
        </p:grpSpPr>
        <p:sp>
          <p:nvSpPr>
            <p:cNvPr id="3080" name="Rectangle 8"/>
            <p:cNvSpPr>
              <a:spLocks noChangeArrowheads="1"/>
            </p:cNvSpPr>
            <p:nvPr userDrawn="1"/>
          </p:nvSpPr>
          <p:spPr bwMode="auto">
            <a:xfrm flipV="1">
              <a:off x="0" y="6397625"/>
              <a:ext cx="9144000" cy="460375"/>
            </a:xfrm>
            <a:prstGeom prst="rect">
              <a:avLst/>
            </a:prstGeom>
            <a:solidFill>
              <a:srgbClr val="404040"/>
            </a:solidFill>
            <a:ln w="9525">
              <a:noFill/>
              <a:round/>
              <a:headEnd/>
              <a:tailEnd/>
            </a:ln>
          </p:spPr>
          <p:txBody>
            <a:bodyPr rot="10800000" wrap="none" anchor="ctr"/>
            <a:lstStyle/>
            <a:p>
              <a:pPr>
                <a:defRPr/>
              </a:pPr>
              <a:endParaRPr lang="ja-JP" altLang="en-US"/>
            </a:p>
          </p:txBody>
        </p:sp>
        <p:sp>
          <p:nvSpPr>
            <p:cNvPr id="3081" name="Text Box 9"/>
            <p:cNvSpPr txBox="1">
              <a:spLocks noChangeArrowheads="1"/>
            </p:cNvSpPr>
            <p:nvPr userDrawn="1"/>
          </p:nvSpPr>
          <p:spPr bwMode="auto">
            <a:xfrm>
              <a:off x="3698424" y="6402186"/>
              <a:ext cx="1727002" cy="273079"/>
            </a:xfrm>
            <a:prstGeom prst="rect">
              <a:avLst/>
            </a:prstGeom>
            <a:noFill/>
            <a:ln w="9525">
              <a:noFill/>
              <a:round/>
              <a:headEnd/>
              <a:tailEnd/>
            </a:ln>
            <a:effectLst/>
          </p:spPr>
          <p:txBody>
            <a:bodyPr wrap="none" lIns="36000" tIns="36000" rIns="36000" bIns="36000" anchor="ctr" anchorCtr="0">
              <a:spAutoFit/>
            </a:bodyPr>
            <a:lstStyle/>
            <a:p>
              <a:pPr algn="ctr" defTabSz="45720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ja-JP" altLang="en-US" sz="1400" dirty="0" smtClean="0">
                  <a:solidFill>
                    <a:schemeClr val="bg1"/>
                  </a:solidFill>
                  <a:latin typeface="Arial" pitchFamily="34" charset="0"/>
                  <a:cs typeface="Arial" pitchFamily="34" charset="0"/>
                </a:rPr>
                <a:t>計算力学講演会</a:t>
              </a:r>
              <a:r>
                <a:rPr kumimoji="0" lang="en-US" altLang="ja-JP" sz="1400" dirty="0" smtClean="0">
                  <a:solidFill>
                    <a:schemeClr val="bg1"/>
                  </a:solidFill>
                  <a:latin typeface="Arial" pitchFamily="34" charset="0"/>
                  <a:cs typeface="Arial" pitchFamily="34" charset="0"/>
                </a:rPr>
                <a:t>2</a:t>
              </a:r>
              <a:r>
                <a:rPr kumimoji="0" lang="en-GB" altLang="ja-JP" sz="1400" dirty="0" smtClean="0">
                  <a:solidFill>
                    <a:schemeClr val="bg1"/>
                  </a:solidFill>
                  <a:latin typeface="Arial" pitchFamily="34" charset="0"/>
                  <a:cs typeface="Arial" pitchFamily="34" charset="0"/>
                </a:rPr>
                <a:t>015</a:t>
              </a:r>
              <a:endParaRPr kumimoji="0" lang="en-GB" altLang="ja-JP" sz="1400" dirty="0">
                <a:solidFill>
                  <a:schemeClr val="bg1"/>
                </a:solidFill>
                <a:latin typeface="Arial" pitchFamily="34" charset="0"/>
                <a:cs typeface="Arial" pitchFamily="34" charset="0"/>
              </a:endParaRPr>
            </a:p>
          </p:txBody>
        </p:sp>
        <p:pic>
          <p:nvPicPr>
            <p:cNvPr id="2057" name="Picture 15" descr="ロゴのみ"/>
            <p:cNvPicPr>
              <a:picLocks noChangeArrowheads="1"/>
            </p:cNvPicPr>
            <p:nvPr userDrawn="1"/>
          </p:nvPicPr>
          <p:blipFill>
            <a:blip r:embed="rId5" cstate="print">
              <a:extLst>
                <a:ext uri="{28A0092B-C50C-407E-A947-70E740481C1C}">
                  <a14:useLocalDpi xmlns:a14="http://schemas.microsoft.com/office/drawing/2010/main" val="0"/>
                </a:ext>
              </a:extLst>
            </a:blip>
            <a:srcRect t="20924" b="20924"/>
            <a:stretch>
              <a:fillRect/>
            </a:stretch>
          </p:blipFill>
          <p:spPr bwMode="auto">
            <a:xfrm>
              <a:off x="7200900"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0825"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スライド番号プレースホルダー 4"/>
          <p:cNvSpPr>
            <a:spLocks noGrp="1"/>
          </p:cNvSpPr>
          <p:nvPr userDrawn="1">
            <p:ph type="sldNum" sz="quarter" idx="4"/>
          </p:nvPr>
        </p:nvSpPr>
        <p:spPr>
          <a:xfrm>
            <a:off x="4038997" y="6661032"/>
            <a:ext cx="1054894" cy="196968"/>
          </a:xfrm>
          <a:prstGeom prst="rect">
            <a:avLst/>
          </a:prstGeom>
        </p:spPr>
        <p:txBody>
          <a:bodyPr vert="horz" lIns="36000" tIns="36000" rIns="36000" bIns="36000" rtlCol="0" anchor="ctr"/>
          <a:lstStyle>
            <a:lvl1pPr algn="ctr">
              <a:defRPr sz="1400">
                <a:solidFill>
                  <a:schemeClr val="bg1"/>
                </a:solidFill>
                <a:latin typeface="ＭＳ Ｐゴシック" panose="020B0600070205080204" pitchFamily="50" charset="-128"/>
                <a:ea typeface="ＭＳ Ｐゴシック" panose="020B0600070205080204" pitchFamily="50" charset="-128"/>
              </a:defRPr>
            </a:lvl1pPr>
          </a:lstStyle>
          <a:p>
            <a:r>
              <a:rPr lang="en-US" altLang="ja-JP" dirty="0" smtClean="0"/>
              <a:t>P. </a:t>
            </a:r>
            <a:fld id="{F8FDF831-B0A3-4B44-A20D-7581D5587101}"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b="1">
          <a:solidFill>
            <a:schemeClr val="accent2"/>
          </a:solidFill>
          <a:latin typeface="Arial" panose="020B0604020202020204" pitchFamily="34" charset="0"/>
          <a:ea typeface="ＭＳ Ｐゴシック" panose="020B0600070205080204" pitchFamily="50" charset="-128"/>
          <a:cs typeface="Arial" panose="020B0604020202020204" pitchFamily="34" charset="0"/>
        </a:defRPr>
      </a:lvl1pPr>
      <a:lvl2pPr algn="l" rtl="0" eaLnBrk="0" fontAlgn="base" hangingPunct="0">
        <a:spcBef>
          <a:spcPct val="0"/>
        </a:spcBef>
        <a:spcAft>
          <a:spcPct val="0"/>
        </a:spcAft>
        <a:defRPr kumimoji="1" sz="3600" b="1">
          <a:solidFill>
            <a:schemeClr val="accent2"/>
          </a:solidFill>
          <a:latin typeface="Arial" charset="0"/>
          <a:ea typeface="MS PGothic" pitchFamily="50" charset="-128"/>
        </a:defRPr>
      </a:lvl2pPr>
      <a:lvl3pPr algn="l" rtl="0" eaLnBrk="0" fontAlgn="base" hangingPunct="0">
        <a:spcBef>
          <a:spcPct val="0"/>
        </a:spcBef>
        <a:spcAft>
          <a:spcPct val="0"/>
        </a:spcAft>
        <a:defRPr kumimoji="1" sz="3600" b="1">
          <a:solidFill>
            <a:schemeClr val="accent2"/>
          </a:solidFill>
          <a:latin typeface="Arial" charset="0"/>
          <a:ea typeface="MS PGothic" pitchFamily="50" charset="-128"/>
        </a:defRPr>
      </a:lvl3pPr>
      <a:lvl4pPr algn="l" rtl="0" eaLnBrk="0" fontAlgn="base" hangingPunct="0">
        <a:spcBef>
          <a:spcPct val="0"/>
        </a:spcBef>
        <a:spcAft>
          <a:spcPct val="0"/>
        </a:spcAft>
        <a:defRPr kumimoji="1" sz="3600" b="1">
          <a:solidFill>
            <a:schemeClr val="accent2"/>
          </a:solidFill>
          <a:latin typeface="Arial" charset="0"/>
          <a:ea typeface="MS PGothic" pitchFamily="50" charset="-128"/>
        </a:defRPr>
      </a:lvl4pPr>
      <a:lvl5pPr algn="l" rtl="0" eaLnBrk="0" fontAlgn="base" hangingPunct="0">
        <a:spcBef>
          <a:spcPct val="0"/>
        </a:spcBef>
        <a:spcAft>
          <a:spcPct val="0"/>
        </a:spcAft>
        <a:defRPr kumimoji="1" sz="3600" b="1">
          <a:solidFill>
            <a:schemeClr val="accent2"/>
          </a:solidFill>
          <a:latin typeface="Arial" charset="0"/>
          <a:ea typeface="MS PGothic" pitchFamily="50" charset="-128"/>
        </a:defRPr>
      </a:lvl5pPr>
      <a:lvl6pPr marL="457200" algn="l" rtl="0" fontAlgn="base">
        <a:spcBef>
          <a:spcPct val="0"/>
        </a:spcBef>
        <a:spcAft>
          <a:spcPct val="0"/>
        </a:spcAft>
        <a:defRPr kumimoji="1" sz="3600" b="1">
          <a:solidFill>
            <a:schemeClr val="accent2"/>
          </a:solidFill>
          <a:latin typeface="MS PGothic" pitchFamily="50" charset="-128"/>
          <a:ea typeface="MS PGothic" pitchFamily="50" charset="-128"/>
        </a:defRPr>
      </a:lvl6pPr>
      <a:lvl7pPr marL="914400" algn="l" rtl="0" fontAlgn="base">
        <a:spcBef>
          <a:spcPct val="0"/>
        </a:spcBef>
        <a:spcAft>
          <a:spcPct val="0"/>
        </a:spcAft>
        <a:defRPr kumimoji="1" sz="3600" b="1">
          <a:solidFill>
            <a:schemeClr val="accent2"/>
          </a:solidFill>
          <a:latin typeface="MS PGothic" pitchFamily="50" charset="-128"/>
          <a:ea typeface="MS PGothic" pitchFamily="50" charset="-128"/>
        </a:defRPr>
      </a:lvl7pPr>
      <a:lvl8pPr marL="1371600" algn="l" rtl="0" fontAlgn="base">
        <a:spcBef>
          <a:spcPct val="0"/>
        </a:spcBef>
        <a:spcAft>
          <a:spcPct val="0"/>
        </a:spcAft>
        <a:defRPr kumimoji="1" sz="3600" b="1">
          <a:solidFill>
            <a:schemeClr val="accent2"/>
          </a:solidFill>
          <a:latin typeface="MS PGothic" pitchFamily="50" charset="-128"/>
          <a:ea typeface="MS PGothic" pitchFamily="50" charset="-128"/>
        </a:defRPr>
      </a:lvl8pPr>
      <a:lvl9pPr marL="1828800" algn="l" rtl="0" fontAlgn="base">
        <a:spcBef>
          <a:spcPct val="0"/>
        </a:spcBef>
        <a:spcAft>
          <a:spcPct val="0"/>
        </a:spcAft>
        <a:defRPr kumimoji="1" sz="3600" b="1">
          <a:solidFill>
            <a:schemeClr val="accent2"/>
          </a:solidFill>
          <a:latin typeface="MS PGothic" pitchFamily="50" charset="-128"/>
          <a:ea typeface="MS PGothic" pitchFamily="50" charset="-128"/>
        </a:defRPr>
      </a:lvl9pPr>
    </p:titleStyle>
    <p:bodyStyle>
      <a:lvl1pPr marL="342900" indent="-342900" algn="l" rtl="0" eaLnBrk="1" fontAlgn="base" hangingPunct="1">
        <a:spcBef>
          <a:spcPct val="20000"/>
        </a:spcBef>
        <a:spcAft>
          <a:spcPct val="0"/>
        </a:spcAft>
        <a:buClr>
          <a:schemeClr val="tx1"/>
        </a:buClr>
        <a:buFont typeface="Wingdings" pitchFamily="2" charset="2"/>
        <a:buChar char="n"/>
        <a:defRPr kumimoji="1" sz="3200">
          <a:solidFill>
            <a:schemeClr val="tx1"/>
          </a:solidFill>
          <a:latin typeface="Arial" panose="020B0604020202020204" pitchFamily="34" charset="0"/>
          <a:ea typeface="ＭＳ Ｐゴシック" panose="020B0600070205080204" pitchFamily="50" charset="-128"/>
          <a:cs typeface="Arial" pitchFamily="34" charset="0"/>
        </a:defRPr>
      </a:lvl1pPr>
      <a:lvl2pPr marL="742950" indent="-285750" algn="l" rtl="0" eaLnBrk="1" fontAlgn="base" hangingPunct="1">
        <a:spcBef>
          <a:spcPct val="20000"/>
        </a:spcBef>
        <a:spcAft>
          <a:spcPct val="0"/>
        </a:spcAft>
        <a:buClr>
          <a:schemeClr val="tx1"/>
        </a:buClr>
        <a:buFont typeface="Wingdings" pitchFamily="2" charset="2"/>
        <a:buChar char="l"/>
        <a:defRPr kumimoji="1" sz="2800">
          <a:solidFill>
            <a:schemeClr val="tx1"/>
          </a:solidFill>
          <a:latin typeface="Arial" panose="020B0604020202020204" pitchFamily="34" charset="0"/>
          <a:ea typeface="ＭＳ Ｐゴシック" panose="020B0600070205080204" pitchFamily="50" charset="-128"/>
          <a:cs typeface="Arial" pitchFamily="34" charset="0"/>
        </a:defRPr>
      </a:lvl2pPr>
      <a:lvl3pPr marL="1143000" indent="-228600" algn="l" rtl="0" eaLnBrk="1" fontAlgn="base" hangingPunct="1">
        <a:spcBef>
          <a:spcPct val="20000"/>
        </a:spcBef>
        <a:spcAft>
          <a:spcPct val="0"/>
        </a:spcAft>
        <a:buClr>
          <a:schemeClr val="tx1"/>
        </a:buClr>
        <a:buSzPct val="80000"/>
        <a:buFont typeface="Wingdings" pitchFamily="2" charset="2"/>
        <a:buChar char="u"/>
        <a:defRPr kumimoji="1" sz="2400">
          <a:solidFill>
            <a:schemeClr val="tx1"/>
          </a:solidFill>
          <a:latin typeface="Arial" panose="020B0604020202020204" pitchFamily="34" charset="0"/>
          <a:ea typeface="ＭＳ Ｐゴシック" panose="020B0600070205080204" pitchFamily="50" charset="-128"/>
          <a:cs typeface="Arial" pitchFamily="34" charset="0"/>
        </a:defRPr>
      </a:lvl3pPr>
      <a:lvl4pPr marL="1600200" indent="-228600" algn="l" rtl="0" eaLnBrk="1" fontAlgn="base" hangingPunct="1">
        <a:spcBef>
          <a:spcPct val="20000"/>
        </a:spcBef>
        <a:spcAft>
          <a:spcPct val="0"/>
        </a:spcAft>
        <a:buClr>
          <a:schemeClr val="tx1"/>
        </a:buClr>
        <a:buFont typeface="Wingdings" pitchFamily="2" charset="2"/>
        <a:buChar char="p"/>
        <a:defRPr kumimoji="1" sz="2000">
          <a:solidFill>
            <a:schemeClr val="tx1"/>
          </a:solidFill>
          <a:latin typeface="Arial" panose="020B0604020202020204" pitchFamily="34" charset="0"/>
          <a:ea typeface="ＭＳ Ｐゴシック" panose="020B0600070205080204" pitchFamily="50" charset="-128"/>
          <a:cs typeface="Arial" pitchFamily="34" charset="0"/>
        </a:defRPr>
      </a:lvl4pPr>
      <a:lvl5pPr marL="2057400" indent="-228600" algn="l" rtl="0" eaLnBrk="1" fontAlgn="base" hangingPunct="1">
        <a:spcBef>
          <a:spcPct val="20000"/>
        </a:spcBef>
        <a:spcAft>
          <a:spcPct val="0"/>
        </a:spcAft>
        <a:buClr>
          <a:schemeClr val="tx1"/>
        </a:buClr>
        <a:buChar char="»"/>
        <a:defRPr kumimoji="1" sz="2000">
          <a:solidFill>
            <a:schemeClr val="tx1"/>
          </a:solidFill>
          <a:latin typeface="Arial" panose="020B0604020202020204" pitchFamily="34" charset="0"/>
          <a:ea typeface="ＭＳ Ｐゴシック" panose="020B0600070205080204" pitchFamily="50" charset="-128"/>
          <a:cs typeface="Arial" pitchFamily="34"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avi"/><Relationship Id="rId1" Type="http://schemas.microsoft.com/office/2007/relationships/media" Target="../media/media2.avi"/><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FEM.avi"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37.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41.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45.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49.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0" y="1077144"/>
            <a:ext cx="9144000" cy="3467980"/>
          </a:xfrm>
        </p:spPr>
        <p:txBody>
          <a:bodyPr>
            <a:noAutofit/>
          </a:bodyPr>
          <a:lstStyle/>
          <a:p>
            <a:r>
              <a:rPr lang="ja-JP" altLang="en-US" sz="3600" dirty="0">
                <a:latin typeface="+mj-ea"/>
                <a:ea typeface="+mj-ea"/>
              </a:rPr>
              <a:t>四面体要素を</a:t>
            </a:r>
            <a:r>
              <a:rPr lang="ja-JP" altLang="en-US" sz="3600" dirty="0" smtClean="0">
                <a:latin typeface="+mj-ea"/>
                <a:ea typeface="+mj-ea"/>
              </a:rPr>
              <a:t>用いた</a:t>
            </a:r>
            <a:r>
              <a:rPr lang="en-US" altLang="ja-JP" sz="3600" dirty="0">
                <a:latin typeface="+mj-ea"/>
                <a:ea typeface="+mj-ea"/>
              </a:rPr>
              <a:t/>
            </a:r>
            <a:br>
              <a:rPr lang="en-US" altLang="ja-JP" sz="3600" dirty="0">
                <a:latin typeface="+mj-ea"/>
                <a:ea typeface="+mj-ea"/>
              </a:rPr>
            </a:br>
            <a:r>
              <a:rPr lang="en-US" altLang="ja-JP" sz="3600" dirty="0" smtClean="0">
                <a:latin typeface="+mj-ea"/>
                <a:ea typeface="+mj-ea"/>
              </a:rPr>
              <a:t>F-bar </a:t>
            </a:r>
            <a:r>
              <a:rPr lang="en-US" altLang="ja-JP" sz="3600" dirty="0">
                <a:latin typeface="+mj-ea"/>
                <a:ea typeface="+mj-ea"/>
              </a:rPr>
              <a:t>aided </a:t>
            </a:r>
            <a:r>
              <a:rPr lang="en-US" altLang="ja-JP" sz="3600" dirty="0" smtClean="0">
                <a:latin typeface="+mj-ea"/>
                <a:ea typeface="+mj-ea"/>
              </a:rPr>
              <a:t>edge-based</a:t>
            </a:r>
            <a:br>
              <a:rPr lang="en-US" altLang="ja-JP" sz="3600" dirty="0" smtClean="0">
                <a:latin typeface="+mj-ea"/>
                <a:ea typeface="+mj-ea"/>
              </a:rPr>
            </a:br>
            <a:r>
              <a:rPr lang="en-US" altLang="ja-JP" sz="3600" dirty="0" smtClean="0">
                <a:latin typeface="+mj-ea"/>
                <a:ea typeface="+mj-ea"/>
              </a:rPr>
              <a:t>smoothed </a:t>
            </a:r>
            <a:r>
              <a:rPr lang="en-US" altLang="ja-JP" sz="3600" dirty="0">
                <a:latin typeface="+mj-ea"/>
                <a:ea typeface="+mj-ea"/>
              </a:rPr>
              <a:t>finite element </a:t>
            </a:r>
            <a:r>
              <a:rPr lang="en-US" altLang="ja-JP" sz="3600" dirty="0" smtClean="0">
                <a:latin typeface="+mj-ea"/>
                <a:ea typeface="+mj-ea"/>
              </a:rPr>
              <a:t>method</a:t>
            </a:r>
            <a:br>
              <a:rPr lang="en-US" altLang="ja-JP" sz="3600" dirty="0" smtClean="0">
                <a:latin typeface="+mj-ea"/>
                <a:ea typeface="+mj-ea"/>
              </a:rPr>
            </a:br>
            <a:r>
              <a:rPr lang="en-US" altLang="ja-JP" sz="3600" dirty="0" smtClean="0">
                <a:latin typeface="+mj-ea"/>
                <a:ea typeface="+mj-ea"/>
              </a:rPr>
              <a:t>(</a:t>
            </a:r>
            <a:r>
              <a:rPr lang="en-US" altLang="ja-JP" sz="3600" dirty="0" smtClean="0">
                <a:solidFill>
                  <a:srgbClr val="FF00FF"/>
                </a:solidFill>
                <a:latin typeface="+mj-ea"/>
                <a:ea typeface="+mj-ea"/>
              </a:rPr>
              <a:t>F-barES-FEM-T4</a:t>
            </a:r>
            <a:r>
              <a:rPr lang="en-US" altLang="ja-JP" sz="3600" dirty="0">
                <a:latin typeface="+mj-ea"/>
                <a:ea typeface="+mj-ea"/>
              </a:rPr>
              <a:t>) </a:t>
            </a:r>
            <a:br>
              <a:rPr lang="en-US" altLang="ja-JP" sz="3600" dirty="0">
                <a:latin typeface="+mj-ea"/>
                <a:ea typeface="+mj-ea"/>
              </a:rPr>
            </a:br>
            <a:r>
              <a:rPr lang="ja-JP" altLang="en-US" sz="3600" dirty="0" smtClean="0">
                <a:latin typeface="+mj-ea"/>
                <a:ea typeface="+mj-ea"/>
              </a:rPr>
              <a:t>に</a:t>
            </a:r>
            <a:r>
              <a:rPr lang="ja-JP" altLang="en-US" sz="3600" dirty="0">
                <a:latin typeface="+mj-ea"/>
                <a:ea typeface="+mj-ea"/>
              </a:rPr>
              <a:t>よる微圧縮性材料</a:t>
            </a:r>
            <a:r>
              <a:rPr lang="ja-JP" altLang="en-US" sz="3600" dirty="0" smtClean="0">
                <a:latin typeface="+mj-ea"/>
                <a:ea typeface="+mj-ea"/>
              </a:rPr>
              <a:t>の</a:t>
            </a:r>
            <a:r>
              <a:rPr lang="en-US" altLang="ja-JP" sz="3600" dirty="0" smtClean="0">
                <a:latin typeface="+mj-ea"/>
                <a:ea typeface="+mj-ea"/>
              </a:rPr>
              <a:t/>
            </a:r>
            <a:br>
              <a:rPr lang="en-US" altLang="ja-JP" sz="3600" dirty="0" smtClean="0">
                <a:latin typeface="+mj-ea"/>
                <a:ea typeface="+mj-ea"/>
              </a:rPr>
            </a:br>
            <a:r>
              <a:rPr lang="ja-JP" altLang="en-US" sz="3600" u="sng" dirty="0" smtClean="0">
                <a:latin typeface="+mj-ea"/>
                <a:ea typeface="+mj-ea"/>
              </a:rPr>
              <a:t>静的</a:t>
            </a:r>
            <a:r>
              <a:rPr lang="ja-JP" altLang="en-US" sz="3600" u="sng" dirty="0">
                <a:latin typeface="+mj-ea"/>
                <a:ea typeface="+mj-ea"/>
              </a:rPr>
              <a:t>陰解法</a:t>
            </a:r>
            <a:r>
              <a:rPr lang="ja-JP" altLang="en-US" sz="3600" dirty="0">
                <a:latin typeface="+mj-ea"/>
                <a:ea typeface="+mj-ea"/>
              </a:rPr>
              <a:t>大変形</a:t>
            </a:r>
            <a:r>
              <a:rPr lang="ja-JP" altLang="en-US" sz="3600" dirty="0" smtClean="0">
                <a:latin typeface="+mj-ea"/>
                <a:ea typeface="+mj-ea"/>
              </a:rPr>
              <a:t>解析</a:t>
            </a:r>
            <a:endParaRPr kumimoji="1" lang="ja-JP" altLang="en-US" sz="3600" b="0" dirty="0">
              <a:solidFill>
                <a:srgbClr val="FF0000"/>
              </a:solidFill>
              <a:latin typeface="+mj-ea"/>
              <a:ea typeface="+mj-ea"/>
            </a:endParaRPr>
          </a:p>
        </p:txBody>
      </p:sp>
      <p:sp>
        <p:nvSpPr>
          <p:cNvPr id="6" name="サブタイトル 5"/>
          <p:cNvSpPr>
            <a:spLocks noGrp="1"/>
          </p:cNvSpPr>
          <p:nvPr>
            <p:ph type="subTitle" idx="1"/>
          </p:nvPr>
        </p:nvSpPr>
        <p:spPr>
          <a:xfrm>
            <a:off x="1371600" y="4628728"/>
            <a:ext cx="6400800" cy="1752600"/>
          </a:xfrm>
        </p:spPr>
        <p:txBody>
          <a:bodyPr anchor="b"/>
          <a:lstStyle/>
          <a:p>
            <a:r>
              <a:rPr lang="zh-TW" altLang="en-US" b="1" u="sng" dirty="0"/>
              <a:t>大西　有希</a:t>
            </a:r>
            <a:r>
              <a:rPr lang="zh-TW" altLang="en-US" dirty="0"/>
              <a:t>， 天谷　賢治</a:t>
            </a:r>
          </a:p>
          <a:p>
            <a:r>
              <a:rPr lang="zh-TW" altLang="en-US" dirty="0"/>
              <a:t>東京工業</a:t>
            </a:r>
            <a:r>
              <a:rPr lang="zh-TW" altLang="en-US" dirty="0" smtClean="0"/>
              <a:t>大学</a:t>
            </a:r>
            <a:endParaRPr lang="en-US" altLang="zh-TW" dirty="0"/>
          </a:p>
          <a:p>
            <a:endParaRPr lang="zh-TW" altLang="en-US" dirty="0"/>
          </a:p>
        </p:txBody>
      </p:sp>
      <p:sp>
        <p:nvSpPr>
          <p:cNvPr id="4" name="スライド番号プレースホルダー 3"/>
          <p:cNvSpPr>
            <a:spLocks noGrp="1"/>
          </p:cNvSpPr>
          <p:nvPr>
            <p:ph type="sldNum" sz="quarter" idx="4294967295"/>
          </p:nvPr>
        </p:nvSpPr>
        <p:spPr>
          <a:xfrm>
            <a:off x="0" y="6626225"/>
            <a:ext cx="1055688" cy="196850"/>
          </a:xfrm>
        </p:spPr>
        <p:txBody>
          <a:bodyPr/>
          <a:lstStyle/>
          <a:p>
            <a:r>
              <a:rPr lang="en-US" altLang="ja-JP" smtClean="0"/>
              <a:t>P. </a:t>
            </a:r>
            <a:fld id="{F8FDF831-B0A3-4B44-A20D-7581D5587101}" type="slidenum">
              <a:rPr lang="ja-JP" altLang="en-US" smtClean="0"/>
              <a:pPr/>
              <a:t>1</a:t>
            </a:fld>
            <a:endParaRPr lang="ja-JP" altLang="en-US" dirty="0"/>
          </a:p>
        </p:txBody>
      </p:sp>
    </p:spTree>
    <p:extLst>
      <p:ext uri="{BB962C8B-B14F-4D97-AF65-F5344CB8AC3E}">
        <p14:creationId xmlns:p14="http://schemas.microsoft.com/office/powerpoint/2010/main" val="1259588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F-</a:t>
            </a:r>
            <a:r>
              <a:rPr lang="en-US" altLang="ja-JP" dirty="0" err="1" smtClean="0"/>
              <a:t>barES</a:t>
            </a:r>
            <a:r>
              <a:rPr lang="en-US" altLang="ja-JP" dirty="0" smtClean="0"/>
              <a:t>-FEM</a:t>
            </a:r>
            <a:r>
              <a:rPr lang="ja-JP" altLang="en-US" dirty="0" smtClean="0"/>
              <a:t>の定式化</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kumimoji="1" lang="ja-JP" altLang="en-US" sz="2800" b="1" i="1" u="sng" dirty="0" smtClean="0">
                    <a:effectLst>
                      <a:outerShdw blurRad="38100" dist="38100" dir="2700000" algn="tl">
                        <a:srgbClr val="000000">
                          <a:alpha val="43137"/>
                        </a:srgbClr>
                      </a:outerShdw>
                    </a:effectLst>
                  </a:rPr>
                  <a:t>定式化概略</a:t>
                </a:r>
                <a:endParaRPr kumimoji="1" lang="en-US" altLang="ja-JP" sz="2800" b="1" i="1" u="sng" dirty="0" smtClean="0">
                  <a:effectLst>
                    <a:outerShdw blurRad="38100" dist="38100" dir="2700000" algn="tl">
                      <a:srgbClr val="000000">
                        <a:alpha val="43137"/>
                      </a:srgbClr>
                    </a:outerShdw>
                  </a:effectLst>
                </a:endParaRPr>
              </a:p>
              <a:p>
                <a:pPr marL="514350" indent="-514350">
                  <a:buFont typeface="+mj-lt"/>
                  <a:buAutoNum type="arabicPeriod"/>
                </a:pPr>
                <a:r>
                  <a:rPr lang="ja-JP" altLang="en-US" sz="2800" dirty="0" smtClean="0">
                    <a:solidFill>
                      <a:srgbClr val="008000"/>
                    </a:solidFill>
                  </a:rPr>
                  <a:t>要素の</a:t>
                </a:r>
                <a14:m>
                  <m:oMath xmlns:m="http://schemas.openxmlformats.org/officeDocument/2006/math">
                    <m:r>
                      <a:rPr lang="en-US" altLang="ja-JP" sz="2800" b="0" i="0" smtClean="0">
                        <a:solidFill>
                          <a:srgbClr val="008000"/>
                        </a:solidFill>
                        <a:latin typeface="Cambria Math" panose="02040503050406030204" pitchFamily="18" charset="0"/>
                      </a:rPr>
                      <m:t> </m:t>
                    </m:r>
                    <m:r>
                      <a:rPr lang="en-US" altLang="ja-JP" sz="2800" b="0" i="1" smtClean="0">
                        <a:solidFill>
                          <a:srgbClr val="008000"/>
                        </a:solidFill>
                        <a:latin typeface="Cambria Math" panose="02040503050406030204" pitchFamily="18" charset="0"/>
                      </a:rPr>
                      <m:t>𝐽</m:t>
                    </m:r>
                    <m:r>
                      <a:rPr lang="en-US" altLang="ja-JP" sz="2800" b="0" i="0" smtClean="0">
                        <a:solidFill>
                          <a:srgbClr val="008000"/>
                        </a:solidFill>
                        <a:latin typeface="Cambria Math" panose="02040503050406030204" pitchFamily="18" charset="0"/>
                      </a:rPr>
                      <m:t> </m:t>
                    </m:r>
                  </m:oMath>
                </a14:m>
                <a:r>
                  <a:rPr lang="ja-JP" altLang="en-US" sz="2800" dirty="0" smtClean="0"/>
                  <a:t>を標準的</a:t>
                </a:r>
                <a:r>
                  <a:rPr lang="en-US" altLang="ja-JP" sz="2800" dirty="0" smtClean="0"/>
                  <a:t>FEM</a:t>
                </a:r>
                <a:r>
                  <a:rPr lang="ja-JP" altLang="en-US" sz="2800" dirty="0" smtClean="0"/>
                  <a:t>と同様に計算．</a:t>
                </a:r>
                <a:endParaRPr lang="en-US" altLang="ja-JP" sz="2800" dirty="0" smtClean="0"/>
              </a:p>
              <a:p>
                <a:pPr marL="514350" indent="-514350">
                  <a:buFont typeface="+mj-lt"/>
                  <a:buAutoNum type="arabicPeriod"/>
                </a:pPr>
                <a:endParaRPr lang="en-US" altLang="ja-JP" sz="1200" dirty="0" smtClean="0"/>
              </a:p>
              <a:p>
                <a:pPr marL="514350" indent="-514350">
                  <a:buFont typeface="+mj-lt"/>
                  <a:buAutoNum type="arabicPeriod"/>
                </a:pPr>
                <a:r>
                  <a:rPr lang="ja-JP" altLang="en-US" sz="2800" dirty="0" smtClean="0">
                    <a:solidFill>
                      <a:srgbClr val="008000"/>
                    </a:solidFill>
                  </a:rPr>
                  <a:t>要素の</a:t>
                </a:r>
                <a:r>
                  <a:rPr lang="en-US" altLang="ja-JP" sz="2800" dirty="0" smtClean="0">
                    <a:solidFill>
                      <a:srgbClr val="008000"/>
                    </a:solidFill>
                  </a:rPr>
                  <a:t> </a:t>
                </a:r>
                <a14:m>
                  <m:oMath xmlns:m="http://schemas.openxmlformats.org/officeDocument/2006/math">
                    <m:r>
                      <a:rPr lang="en-US" altLang="ja-JP" sz="2800" b="0" i="1" smtClean="0">
                        <a:solidFill>
                          <a:srgbClr val="008000"/>
                        </a:solidFill>
                        <a:latin typeface="Cambria Math" panose="02040503050406030204" pitchFamily="18" charset="0"/>
                      </a:rPr>
                      <m:t>𝐽</m:t>
                    </m:r>
                    <m:r>
                      <a:rPr lang="en-US" altLang="ja-JP" sz="2800" b="0" i="1" smtClean="0">
                        <a:solidFill>
                          <a:srgbClr val="008000"/>
                        </a:solidFill>
                        <a:latin typeface="Cambria Math" panose="02040503050406030204" pitchFamily="18" charset="0"/>
                      </a:rPr>
                      <m:t> </m:t>
                    </m:r>
                  </m:oMath>
                </a14:m>
                <a:r>
                  <a:rPr lang="ja-JP" altLang="en-US" sz="2800" dirty="0" smtClean="0"/>
                  <a:t>を節点で平滑化し，</a:t>
                </a:r>
                <a:r>
                  <a:rPr lang="ja-JP" altLang="en-US" sz="2800" dirty="0" smtClean="0">
                    <a:solidFill>
                      <a:srgbClr val="7030A0"/>
                    </a:solidFill>
                  </a:rPr>
                  <a:t>節点の</a:t>
                </a:r>
                <a14:m>
                  <m:oMath xmlns:m="http://schemas.openxmlformats.org/officeDocument/2006/math">
                    <m:acc>
                      <m:accPr>
                        <m:chr m:val="̃"/>
                        <m:ctrlPr>
                          <a:rPr lang="ja-JP" altLang="en-US" sz="2800" i="1" smtClean="0">
                            <a:solidFill>
                              <a:srgbClr val="7030A0"/>
                            </a:solidFill>
                            <a:latin typeface="Cambria Math" panose="02040503050406030204" pitchFamily="18" charset="0"/>
                          </a:rPr>
                        </m:ctrlPr>
                      </m:accPr>
                      <m:e>
                        <m:r>
                          <a:rPr lang="en-US" altLang="ja-JP" sz="2800" b="0" i="1" smtClean="0">
                            <a:solidFill>
                              <a:srgbClr val="7030A0"/>
                            </a:solidFill>
                            <a:latin typeface="Cambria Math" panose="02040503050406030204" pitchFamily="18" charset="0"/>
                          </a:rPr>
                          <m:t> </m:t>
                        </m:r>
                        <m:r>
                          <a:rPr lang="en-US" altLang="ja-JP" sz="2800" b="0" i="1" smtClean="0">
                            <a:solidFill>
                              <a:srgbClr val="7030A0"/>
                            </a:solidFill>
                            <a:latin typeface="Cambria Math" panose="02040503050406030204" pitchFamily="18" charset="0"/>
                          </a:rPr>
                          <m:t>𝐽</m:t>
                        </m:r>
                        <m:r>
                          <a:rPr lang="en-US" altLang="ja-JP" sz="2800" b="0" i="1" smtClean="0">
                            <a:solidFill>
                              <a:srgbClr val="7030A0"/>
                            </a:solidFill>
                            <a:latin typeface="Cambria Math" panose="02040503050406030204" pitchFamily="18" charset="0"/>
                          </a:rPr>
                          <m:t> </m:t>
                        </m:r>
                      </m:e>
                    </m:acc>
                  </m:oMath>
                </a14:m>
                <a:r>
                  <a:rPr lang="ja-JP" altLang="en-US" sz="2800" dirty="0" smtClean="0"/>
                  <a:t>とする．</a:t>
                </a:r>
                <a:endParaRPr lang="en-US" altLang="ja-JP" sz="2800" dirty="0" smtClean="0"/>
              </a:p>
              <a:p>
                <a:pPr marL="514350" indent="-514350">
                  <a:buFont typeface="+mj-lt"/>
                  <a:buAutoNum type="arabicPeriod"/>
                </a:pPr>
                <a:r>
                  <a:rPr lang="ja-JP" altLang="en-US" sz="2800" dirty="0" smtClean="0">
                    <a:solidFill>
                      <a:srgbClr val="7030A0"/>
                    </a:solidFill>
                  </a:rPr>
                  <a:t>節点の</a:t>
                </a:r>
                <a14:m>
                  <m:oMath xmlns:m="http://schemas.openxmlformats.org/officeDocument/2006/math">
                    <m:acc>
                      <m:accPr>
                        <m:chr m:val="̃"/>
                        <m:ctrlPr>
                          <a:rPr lang="ja-JP" altLang="en-US" sz="2800" i="1">
                            <a:solidFill>
                              <a:srgbClr val="7030A0"/>
                            </a:solidFill>
                            <a:latin typeface="Cambria Math" panose="02040503050406030204" pitchFamily="18" charset="0"/>
                          </a:rPr>
                        </m:ctrlPr>
                      </m:accPr>
                      <m:e>
                        <m:r>
                          <a:rPr lang="en-US" altLang="ja-JP" sz="2800" i="1">
                            <a:solidFill>
                              <a:srgbClr val="7030A0"/>
                            </a:solidFill>
                            <a:latin typeface="Cambria Math" panose="02040503050406030204" pitchFamily="18" charset="0"/>
                          </a:rPr>
                          <m:t> </m:t>
                        </m:r>
                        <m:r>
                          <a:rPr lang="en-US" altLang="ja-JP" sz="2800" i="1">
                            <a:solidFill>
                              <a:srgbClr val="7030A0"/>
                            </a:solidFill>
                            <a:latin typeface="Cambria Math" panose="02040503050406030204" pitchFamily="18" charset="0"/>
                          </a:rPr>
                          <m:t>𝐽</m:t>
                        </m:r>
                        <m:r>
                          <a:rPr lang="en-US" altLang="ja-JP" sz="2800" i="1">
                            <a:solidFill>
                              <a:srgbClr val="7030A0"/>
                            </a:solidFill>
                            <a:latin typeface="Cambria Math" panose="02040503050406030204" pitchFamily="18" charset="0"/>
                          </a:rPr>
                          <m:t> </m:t>
                        </m:r>
                      </m:e>
                    </m:acc>
                  </m:oMath>
                </a14:m>
                <a:r>
                  <a:rPr lang="ja-JP" altLang="en-US" sz="2800" dirty="0" smtClean="0"/>
                  <a:t>を要素で平滑化し，</a:t>
                </a:r>
                <a:r>
                  <a:rPr lang="ja-JP" altLang="en-US" sz="2800" dirty="0" smtClean="0">
                    <a:solidFill>
                      <a:srgbClr val="008000"/>
                    </a:solidFill>
                  </a:rPr>
                  <a:t>要素の</a:t>
                </a:r>
                <a14:m>
                  <m:oMath xmlns:m="http://schemas.openxmlformats.org/officeDocument/2006/math">
                    <m:acc>
                      <m:accPr>
                        <m:chr m:val="̃"/>
                        <m:ctrlPr>
                          <a:rPr lang="ja-JP" altLang="en-US" sz="2800" i="1" smtClean="0">
                            <a:solidFill>
                              <a:srgbClr val="008000"/>
                            </a:solidFill>
                            <a:latin typeface="Cambria Math" panose="02040503050406030204" pitchFamily="18" charset="0"/>
                          </a:rPr>
                        </m:ctrlPr>
                      </m:accPr>
                      <m:e>
                        <m:r>
                          <a:rPr lang="en-US" altLang="ja-JP" sz="2800" b="0" i="1" smtClean="0">
                            <a:solidFill>
                              <a:srgbClr val="008000"/>
                            </a:solidFill>
                            <a:latin typeface="Cambria Math" panose="02040503050406030204" pitchFamily="18" charset="0"/>
                          </a:rPr>
                          <m:t> </m:t>
                        </m:r>
                        <m:r>
                          <a:rPr lang="en-US" altLang="ja-JP" sz="2800" b="0" i="1" smtClean="0">
                            <a:solidFill>
                              <a:srgbClr val="008000"/>
                            </a:solidFill>
                            <a:latin typeface="Cambria Math" panose="02040503050406030204" pitchFamily="18" charset="0"/>
                          </a:rPr>
                          <m:t>𝐽</m:t>
                        </m:r>
                        <m:r>
                          <a:rPr lang="en-US" altLang="ja-JP" sz="2800" b="0" i="1" smtClean="0">
                            <a:solidFill>
                              <a:srgbClr val="008000"/>
                            </a:solidFill>
                            <a:latin typeface="Cambria Math" panose="02040503050406030204" pitchFamily="18" charset="0"/>
                          </a:rPr>
                          <m:t> </m:t>
                        </m:r>
                      </m:e>
                    </m:acc>
                  </m:oMath>
                </a14:m>
                <a:r>
                  <a:rPr lang="ja-JP" altLang="en-US" sz="2800" dirty="0" smtClean="0"/>
                  <a:t>とする．</a:t>
                </a:r>
                <a:endParaRPr lang="en-US" altLang="ja-JP" sz="2800" dirty="0" smtClean="0"/>
              </a:p>
              <a:p>
                <a:pPr marL="514350" indent="-514350">
                  <a:buFont typeface="+mj-lt"/>
                  <a:buAutoNum type="arabicPeriod"/>
                </a:pPr>
                <a:r>
                  <a:rPr lang="ja-JP" altLang="en-US" sz="2800" dirty="0" smtClean="0"/>
                  <a:t>上記</a:t>
                </a:r>
                <a:r>
                  <a:rPr lang="en-US" altLang="ja-JP" sz="2800" dirty="0" smtClean="0"/>
                  <a:t> 2.</a:t>
                </a:r>
                <a:r>
                  <a:rPr lang="ja-JP" altLang="en-US" sz="2800" dirty="0" smtClean="0"/>
                  <a:t>と</a:t>
                </a:r>
                <a:r>
                  <a:rPr lang="en-US" altLang="ja-JP" sz="2800" dirty="0" smtClean="0"/>
                  <a:t>3.</a:t>
                </a:r>
                <a:r>
                  <a:rPr lang="ja-JP" altLang="en-US" sz="2800" dirty="0" smtClean="0"/>
                  <a:t>を必要回数</a:t>
                </a:r>
                <a:r>
                  <a:rPr lang="en-US" altLang="ja-JP" sz="2800" dirty="0" smtClean="0"/>
                  <a:t>(</a:t>
                </a:r>
                <a:r>
                  <a:rPr lang="en-US" altLang="ja-JP" sz="2800" i="1" dirty="0" smtClean="0">
                    <a:solidFill>
                      <a:srgbClr val="0000CC"/>
                    </a:solidFill>
                  </a:rPr>
                  <a:t>k</a:t>
                </a:r>
                <a:r>
                  <a:rPr lang="ja-JP" altLang="en-US" sz="2800" dirty="0" smtClean="0">
                    <a:solidFill>
                      <a:srgbClr val="0000CC"/>
                    </a:solidFill>
                  </a:rPr>
                  <a:t>回</a:t>
                </a:r>
                <a:r>
                  <a:rPr lang="en-US" altLang="ja-JP" sz="2800" dirty="0" smtClean="0">
                    <a:solidFill>
                      <a:srgbClr val="0000CC"/>
                    </a:solidFill>
                  </a:rPr>
                  <a:t>)</a:t>
                </a:r>
                <a:r>
                  <a:rPr lang="ja-JP" altLang="en-US" sz="2800" dirty="0" smtClean="0"/>
                  <a:t>繰り返す．</a:t>
                </a:r>
                <a:endParaRPr lang="en-US" altLang="ja-JP" sz="900" dirty="0" smtClean="0"/>
              </a:p>
              <a:p>
                <a:pPr marL="514350" indent="-514350">
                  <a:buFont typeface="+mj-lt"/>
                  <a:buAutoNum type="arabicPeriod"/>
                </a:pPr>
                <a:r>
                  <a:rPr lang="ja-JP" altLang="en-US" sz="2800" dirty="0" smtClean="0">
                    <a:solidFill>
                      <a:srgbClr val="008000"/>
                    </a:solidFill>
                  </a:rPr>
                  <a:t>要素の</a:t>
                </a:r>
                <a14:m>
                  <m:oMath xmlns:m="http://schemas.openxmlformats.org/officeDocument/2006/math">
                    <m:acc>
                      <m:accPr>
                        <m:chr m:val="̇"/>
                        <m:ctrlPr>
                          <a:rPr lang="en-US" altLang="ja-JP" sz="2800" i="1" smtClean="0">
                            <a:solidFill>
                              <a:srgbClr val="008000"/>
                            </a:solidFill>
                            <a:latin typeface="Cambria Math" panose="02040503050406030204" pitchFamily="18" charset="0"/>
                          </a:rPr>
                        </m:ctrlPr>
                      </m:accPr>
                      <m:e>
                        <m:acc>
                          <m:accPr>
                            <m:chr m:val="̇"/>
                            <m:ctrlPr>
                              <a:rPr lang="en-US" altLang="ja-JP" sz="2800" i="1" smtClean="0">
                                <a:solidFill>
                                  <a:srgbClr val="008000"/>
                                </a:solidFill>
                                <a:latin typeface="Cambria Math" panose="02040503050406030204" pitchFamily="18" charset="0"/>
                              </a:rPr>
                            </m:ctrlPr>
                          </m:accPr>
                          <m:e>
                            <m:acc>
                              <m:accPr>
                                <m:chr m:val="̇"/>
                                <m:ctrlPr>
                                  <a:rPr lang="en-US" altLang="ja-JP" sz="2800" i="1" smtClean="0">
                                    <a:solidFill>
                                      <a:srgbClr val="008000"/>
                                    </a:solidFill>
                                    <a:latin typeface="Cambria Math" panose="02040503050406030204" pitchFamily="18" charset="0"/>
                                  </a:rPr>
                                </m:ctrlPr>
                              </m:accPr>
                              <m:e>
                                <m:acc>
                                  <m:accPr>
                                    <m:chr m:val="̃"/>
                                    <m:ctrlPr>
                                      <a:rPr lang="en-US" altLang="ja-JP" sz="2800" i="1" smtClean="0">
                                        <a:solidFill>
                                          <a:srgbClr val="008000"/>
                                        </a:solidFill>
                                        <a:latin typeface="Cambria Math" panose="02040503050406030204" pitchFamily="18" charset="0"/>
                                      </a:rPr>
                                    </m:ctrlPr>
                                  </m:accPr>
                                  <m:e>
                                    <m:acc>
                                      <m:accPr>
                                        <m:chr m:val="̃"/>
                                        <m:ctrlPr>
                                          <a:rPr lang="en-US" altLang="ja-JP" sz="2800" i="1" smtClean="0">
                                            <a:solidFill>
                                              <a:srgbClr val="008000"/>
                                            </a:solidFill>
                                            <a:latin typeface="Cambria Math" panose="02040503050406030204" pitchFamily="18" charset="0"/>
                                          </a:rPr>
                                        </m:ctrlPr>
                                      </m:accPr>
                                      <m:e>
                                        <m:r>
                                          <a:rPr lang="en-US" altLang="ja-JP" sz="2800" b="0" i="1" smtClean="0">
                                            <a:solidFill>
                                              <a:srgbClr val="008000"/>
                                            </a:solidFill>
                                            <a:latin typeface="Cambria Math" panose="02040503050406030204" pitchFamily="18" charset="0"/>
                                          </a:rPr>
                                          <m:t> </m:t>
                                        </m:r>
                                        <m:r>
                                          <a:rPr lang="en-US" altLang="ja-JP" sz="2800" b="0" i="1" smtClean="0">
                                            <a:solidFill>
                                              <a:srgbClr val="008000"/>
                                            </a:solidFill>
                                            <a:latin typeface="Cambria Math" panose="02040503050406030204" pitchFamily="18" charset="0"/>
                                          </a:rPr>
                                          <m:t>𝐽</m:t>
                                        </m:r>
                                        <m:r>
                                          <a:rPr lang="en-US" altLang="ja-JP" sz="2800" b="0" i="1" smtClean="0">
                                            <a:solidFill>
                                              <a:srgbClr val="008000"/>
                                            </a:solidFill>
                                            <a:latin typeface="Cambria Math" panose="02040503050406030204" pitchFamily="18" charset="0"/>
                                          </a:rPr>
                                          <m:t> </m:t>
                                        </m:r>
                                      </m:e>
                                    </m:acc>
                                  </m:e>
                                </m:acc>
                              </m:e>
                            </m:acc>
                          </m:e>
                        </m:acc>
                      </m:e>
                    </m:acc>
                  </m:oMath>
                </a14:m>
                <a:r>
                  <a:rPr lang="ja-JP" altLang="en-US" sz="2800" dirty="0" smtClean="0"/>
                  <a:t>をエッジで平滑化し，</a:t>
                </a:r>
                <a:r>
                  <a:rPr lang="ja-JP" altLang="en-US" sz="2800" dirty="0" smtClean="0">
                    <a:solidFill>
                      <a:srgbClr val="FF0000"/>
                    </a:solidFill>
                  </a:rPr>
                  <a:t>エッジの</a:t>
                </a:r>
                <a14:m>
                  <m:oMath xmlns:m="http://schemas.openxmlformats.org/officeDocument/2006/math">
                    <m:acc>
                      <m:accPr>
                        <m:chr m:val="̅"/>
                        <m:ctrlPr>
                          <a:rPr lang="en-US" altLang="ja-JP" sz="2800" i="1">
                            <a:solidFill>
                              <a:srgbClr val="FF0000"/>
                            </a:solidFill>
                            <a:latin typeface="Cambria Math" panose="02040503050406030204" pitchFamily="18" charset="0"/>
                          </a:rPr>
                        </m:ctrlPr>
                      </m:accPr>
                      <m:e>
                        <m:r>
                          <a:rPr lang="en-US" altLang="ja-JP" sz="2800" b="0" i="1" smtClean="0">
                            <a:solidFill>
                              <a:srgbClr val="FF0000"/>
                            </a:solidFill>
                            <a:latin typeface="Cambria Math" panose="02040503050406030204" pitchFamily="18" charset="0"/>
                          </a:rPr>
                          <m:t> </m:t>
                        </m:r>
                        <m:r>
                          <a:rPr lang="en-US" altLang="ja-JP" sz="2800" i="1">
                            <a:solidFill>
                              <a:srgbClr val="FF0000"/>
                            </a:solidFill>
                            <a:latin typeface="Cambria Math" panose="02040503050406030204" pitchFamily="18" charset="0"/>
                          </a:rPr>
                          <m:t>𝐽</m:t>
                        </m:r>
                        <m:r>
                          <a:rPr lang="en-US" altLang="ja-JP" sz="2800" b="0" i="1" smtClean="0">
                            <a:solidFill>
                              <a:srgbClr val="FF0000"/>
                            </a:solidFill>
                            <a:latin typeface="Cambria Math" panose="02040503050406030204" pitchFamily="18" charset="0"/>
                          </a:rPr>
                          <m:t> </m:t>
                        </m:r>
                      </m:e>
                    </m:acc>
                  </m:oMath>
                </a14:m>
                <a:r>
                  <a:rPr lang="ja-JP" altLang="en-US" sz="2800" dirty="0" smtClean="0"/>
                  <a:t>とする．</a:t>
                </a:r>
                <a:endParaRPr lang="en-US" altLang="ja-JP" sz="2800" dirty="0" smtClean="0"/>
              </a:p>
              <a:p>
                <a:pPr marL="514350" indent="-514350">
                  <a:buFont typeface="+mj-lt"/>
                  <a:buAutoNum type="arabicPeriod"/>
                </a:pPr>
                <a:r>
                  <a:rPr lang="en-US" altLang="ja-JP" sz="2800" dirty="0"/>
                  <a:t>F-bar</a:t>
                </a:r>
                <a:r>
                  <a:rPr lang="ja-JP" altLang="en-US" sz="2800" dirty="0"/>
                  <a:t>法</a:t>
                </a:r>
                <a:r>
                  <a:rPr lang="ja-JP" altLang="en-US" sz="2800" dirty="0" smtClean="0"/>
                  <a:t>に倣い，</a:t>
                </a:r>
                <a:r>
                  <a:rPr lang="en-US" altLang="ja-JP" sz="2800" dirty="0" smtClean="0"/>
                  <a:t>ES-FEM</a:t>
                </a:r>
                <a:r>
                  <a:rPr lang="ja-JP" altLang="en-US" sz="2800" dirty="0" smtClean="0"/>
                  <a:t>で得られる</a:t>
                </a:r>
                <a14:m>
                  <m:oMath xmlns:m="http://schemas.openxmlformats.org/officeDocument/2006/math">
                    <m:r>
                      <a:rPr lang="en-US" altLang="ja-JP" sz="2800" b="0" i="0" smtClean="0">
                        <a:latin typeface="Cambria Math" panose="02040503050406030204" pitchFamily="18" charset="0"/>
                      </a:rPr>
                      <m:t> </m:t>
                    </m:r>
                    <m:sSup>
                      <m:sSupPr>
                        <m:ctrlPr>
                          <a:rPr lang="en-US" altLang="ja-JP" sz="2800" i="1">
                            <a:latin typeface="Cambria Math" panose="02040503050406030204" pitchFamily="18" charset="0"/>
                          </a:rPr>
                        </m:ctrlPr>
                      </m:sSupPr>
                      <m:e>
                        <m:r>
                          <a:rPr lang="en-US" altLang="ja-JP" sz="2800" b="1" i="1">
                            <a:latin typeface="Cambria Math" panose="02040503050406030204" pitchFamily="18" charset="0"/>
                          </a:rPr>
                          <m:t>𝑭</m:t>
                        </m:r>
                      </m:e>
                      <m:sup>
                        <m:r>
                          <m:rPr>
                            <m:sty m:val="p"/>
                          </m:rPr>
                          <a:rPr lang="en-US" altLang="ja-JP" sz="2800">
                            <a:latin typeface="Cambria Math" panose="02040503050406030204" pitchFamily="18" charset="0"/>
                          </a:rPr>
                          <m:t>iso</m:t>
                        </m:r>
                      </m:sup>
                    </m:sSup>
                  </m:oMath>
                </a14:m>
                <a:r>
                  <a:rPr lang="en-US" altLang="ja-JP" sz="2800" dirty="0"/>
                  <a:t> </a:t>
                </a:r>
                <a:r>
                  <a:rPr lang="ja-JP" altLang="en-US" sz="2800" dirty="0" smtClean="0"/>
                  <a:t>と </a:t>
                </a:r>
                <a14:m>
                  <m:oMath xmlns:m="http://schemas.openxmlformats.org/officeDocument/2006/math">
                    <m:acc>
                      <m:accPr>
                        <m:chr m:val="̅"/>
                        <m:ctrlPr>
                          <a:rPr lang="en-US" altLang="ja-JP" sz="2800" i="1">
                            <a:latin typeface="Cambria Math" panose="02040503050406030204" pitchFamily="18" charset="0"/>
                          </a:rPr>
                        </m:ctrlPr>
                      </m:accPr>
                      <m:e>
                        <m:r>
                          <a:rPr lang="en-US" altLang="ja-JP" sz="2800" b="0" i="1" smtClean="0">
                            <a:latin typeface="Cambria Math" panose="02040503050406030204" pitchFamily="18" charset="0"/>
                          </a:rPr>
                          <m:t> </m:t>
                        </m:r>
                        <m:r>
                          <a:rPr lang="en-US" altLang="ja-JP" sz="2800" i="1">
                            <a:latin typeface="Cambria Math" panose="02040503050406030204" pitchFamily="18" charset="0"/>
                          </a:rPr>
                          <m:t>𝐽</m:t>
                        </m:r>
                        <m:r>
                          <a:rPr lang="en-US" altLang="ja-JP" sz="2800" b="0" i="1" smtClean="0">
                            <a:latin typeface="Cambria Math" panose="02040503050406030204" pitchFamily="18" charset="0"/>
                          </a:rPr>
                          <m:t> </m:t>
                        </m:r>
                      </m:e>
                    </m:acc>
                  </m:oMath>
                </a14:m>
                <a:r>
                  <a:rPr lang="en-US" altLang="ja-JP" sz="2800" dirty="0" smtClean="0"/>
                  <a:t> </a:t>
                </a:r>
                <a:r>
                  <a:rPr lang="ja-JP" altLang="en-US" sz="2800" dirty="0" smtClean="0"/>
                  <a:t>を</a:t>
                </a:r>
                <a:r>
                  <a:rPr lang="en-US" altLang="ja-JP" sz="2800" dirty="0" smtClean="0"/>
                  <a:t/>
                </a:r>
                <a:br>
                  <a:rPr lang="en-US" altLang="ja-JP" sz="2800" dirty="0" smtClean="0"/>
                </a:br>
                <a:r>
                  <a:rPr lang="en-US" altLang="ja-JP" sz="2800" dirty="0" smtClean="0"/>
                  <a:t> </a:t>
                </a:r>
                <a14:m>
                  <m:oMath xmlns:m="http://schemas.openxmlformats.org/officeDocument/2006/math">
                    <m:acc>
                      <m:accPr>
                        <m:chr m:val="̅"/>
                        <m:ctrlPr>
                          <a:rPr kumimoji="1" lang="en-US" altLang="ja-JP" sz="2800" b="0" i="1" smtClean="0">
                            <a:effectLst/>
                            <a:latin typeface="Cambria Math" panose="02040503050406030204" pitchFamily="18" charset="0"/>
                          </a:rPr>
                        </m:ctrlPr>
                      </m:accPr>
                      <m:e>
                        <m:r>
                          <a:rPr kumimoji="1" lang="en-US" altLang="ja-JP" sz="2800" b="1" i="1" smtClean="0">
                            <a:effectLst/>
                            <a:latin typeface="Cambria Math" panose="02040503050406030204" pitchFamily="18" charset="0"/>
                          </a:rPr>
                          <m:t>𝑭</m:t>
                        </m:r>
                        <m:r>
                          <a:rPr kumimoji="1" lang="en-US" altLang="ja-JP" sz="2800" b="1" i="1" smtClean="0">
                            <a:effectLst/>
                            <a:latin typeface="Cambria Math" panose="02040503050406030204" pitchFamily="18" charset="0"/>
                          </a:rPr>
                          <m:t> </m:t>
                        </m:r>
                      </m:e>
                    </m:acc>
                    <m:r>
                      <a:rPr lang="en-US" altLang="ja-JP" sz="2800" b="0" i="1" smtClean="0">
                        <a:latin typeface="Cambria Math" panose="02040503050406030204" pitchFamily="18" charset="0"/>
                      </a:rPr>
                      <m:t>=</m:t>
                    </m:r>
                    <m:sSup>
                      <m:sSupPr>
                        <m:ctrlPr>
                          <a:rPr lang="en-US" altLang="ja-JP" sz="2800" b="0" i="1" smtClean="0">
                            <a:latin typeface="Cambria Math" panose="02040503050406030204" pitchFamily="18" charset="0"/>
                          </a:rPr>
                        </m:ctrlPr>
                      </m:sSupPr>
                      <m:e>
                        <m:acc>
                          <m:accPr>
                            <m:chr m:val="̅"/>
                            <m:ctrlPr>
                              <a:rPr lang="en-US" altLang="ja-JP" sz="2800" b="0" i="1" smtClean="0">
                                <a:latin typeface="Cambria Math" panose="02040503050406030204" pitchFamily="18" charset="0"/>
                              </a:rPr>
                            </m:ctrlPr>
                          </m:accPr>
                          <m:e>
                            <m:r>
                              <a:rPr lang="en-US" altLang="ja-JP" sz="2800" b="0" i="1" smtClean="0">
                                <a:latin typeface="Cambria Math" panose="02040503050406030204" pitchFamily="18" charset="0"/>
                              </a:rPr>
                              <m:t> </m:t>
                            </m:r>
                            <m:r>
                              <a:rPr lang="en-US" altLang="ja-JP" sz="2800" b="0" i="1" smtClean="0">
                                <a:latin typeface="Cambria Math" panose="02040503050406030204" pitchFamily="18" charset="0"/>
                              </a:rPr>
                              <m:t>𝐽</m:t>
                            </m:r>
                            <m:r>
                              <a:rPr lang="en-US" altLang="ja-JP" sz="2800" b="0" i="1" smtClean="0">
                                <a:latin typeface="Cambria Math" panose="02040503050406030204" pitchFamily="18" charset="0"/>
                              </a:rPr>
                              <m:t> </m:t>
                            </m:r>
                          </m:e>
                        </m:acc>
                      </m:e>
                      <m:sup>
                        <m:r>
                          <a:rPr lang="en-US" altLang="ja-JP" sz="2800" b="0" i="1" smtClean="0">
                            <a:latin typeface="Cambria Math" panose="02040503050406030204" pitchFamily="18" charset="0"/>
                          </a:rPr>
                          <m:t>1/3</m:t>
                        </m:r>
                      </m:sup>
                    </m:sSup>
                    <m:r>
                      <a:rPr lang="en-US" altLang="ja-JP" sz="2800" b="0" i="1" smtClean="0">
                        <a:latin typeface="Cambria Math" panose="02040503050406030204" pitchFamily="18" charset="0"/>
                      </a:rPr>
                      <m:t> </m:t>
                    </m:r>
                    <m:sSup>
                      <m:sSupPr>
                        <m:ctrlPr>
                          <a:rPr lang="en-US" altLang="ja-JP" sz="2800" i="1">
                            <a:latin typeface="Cambria Math" panose="02040503050406030204" pitchFamily="18" charset="0"/>
                          </a:rPr>
                        </m:ctrlPr>
                      </m:sSupPr>
                      <m:e>
                        <m:r>
                          <a:rPr lang="en-US" altLang="ja-JP" sz="2800" b="1" i="1">
                            <a:latin typeface="Cambria Math" panose="02040503050406030204" pitchFamily="18" charset="0"/>
                          </a:rPr>
                          <m:t>𝑭</m:t>
                        </m:r>
                      </m:e>
                      <m:sup>
                        <m:r>
                          <m:rPr>
                            <m:sty m:val="p"/>
                          </m:rPr>
                          <a:rPr lang="en-US" altLang="ja-JP" sz="2800">
                            <a:latin typeface="Cambria Math" panose="02040503050406030204" pitchFamily="18" charset="0"/>
                          </a:rPr>
                          <m:t>iso</m:t>
                        </m:r>
                      </m:sup>
                    </m:sSup>
                  </m:oMath>
                </a14:m>
                <a:r>
                  <a:rPr lang="ja-JP" altLang="en-US" sz="2800" dirty="0" smtClean="0"/>
                  <a:t>で合成する．</a:t>
                </a:r>
                <a:r>
                  <a:rPr lang="en-US" altLang="ja-JP" sz="2800" dirty="0" smtClean="0"/>
                  <a:t/>
                </a:r>
                <a:br>
                  <a:rPr lang="en-US" altLang="ja-JP" sz="2800" dirty="0" smtClean="0"/>
                </a:br>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539" t="-232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10</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7757503" y="2085237"/>
                <a:ext cx="994183" cy="923330"/>
              </a:xfrm>
              <a:prstGeom prst="rect">
                <a:avLst/>
              </a:prstGeom>
              <a:solidFill>
                <a:srgbClr val="0000CC"/>
              </a:solidFill>
            </p:spPr>
            <p:txBody>
              <a:bodyPr wrap="none" rtlCol="0">
                <a:spAutoFit/>
              </a:bodyPr>
              <a:lstStyle/>
              <a:p>
                <a:pPr algn="ctr"/>
                <a14:m>
                  <m:oMath xmlns:m="http://schemas.openxmlformats.org/officeDocument/2006/math">
                    <m:r>
                      <a:rPr lang="en-US" altLang="ja-JP" b="0" i="1" smtClean="0">
                        <a:solidFill>
                          <a:schemeClr val="bg1"/>
                        </a:solidFill>
                        <a:latin typeface="Cambria Math" panose="02040503050406030204" pitchFamily="18" charset="0"/>
                      </a:rPr>
                      <m:t>𝐽</m:t>
                    </m:r>
                  </m:oMath>
                </a14:m>
                <a:r>
                  <a:rPr lang="en-US" altLang="ja-JP" dirty="0" smtClean="0">
                    <a:solidFill>
                      <a:schemeClr val="bg1"/>
                    </a:solidFill>
                  </a:rPr>
                  <a:t> </a:t>
                </a:r>
                <a:r>
                  <a:rPr lang="ja-JP" altLang="en-US" dirty="0" smtClean="0">
                    <a:solidFill>
                      <a:schemeClr val="bg1"/>
                    </a:solidFill>
                  </a:rPr>
                  <a:t>の</a:t>
                </a:r>
                <a:endParaRPr lang="en-US" altLang="ja-JP" dirty="0" smtClean="0">
                  <a:solidFill>
                    <a:schemeClr val="bg1"/>
                  </a:solidFill>
                </a:endParaRPr>
              </a:p>
              <a:p>
                <a:pPr algn="ctr"/>
                <a:r>
                  <a:rPr lang="ja-JP" altLang="en-US" dirty="0" smtClean="0">
                    <a:solidFill>
                      <a:schemeClr val="bg1"/>
                    </a:solidFill>
                  </a:rPr>
                  <a:t>繰り返し</a:t>
                </a:r>
                <a:r>
                  <a:rPr lang="en-US" altLang="ja-JP" dirty="0" smtClean="0">
                    <a:solidFill>
                      <a:schemeClr val="bg1"/>
                    </a:solidFill>
                  </a:rPr>
                  <a:t/>
                </a:r>
                <a:br>
                  <a:rPr lang="en-US" altLang="ja-JP" dirty="0" smtClean="0">
                    <a:solidFill>
                      <a:schemeClr val="bg1"/>
                    </a:solidFill>
                  </a:rPr>
                </a:br>
                <a:r>
                  <a:rPr lang="ja-JP" altLang="en-US" dirty="0" smtClean="0">
                    <a:solidFill>
                      <a:schemeClr val="bg1"/>
                    </a:solidFill>
                  </a:rPr>
                  <a:t>平滑化</a:t>
                </a:r>
                <a:endParaRPr kumimoji="1" lang="ja-JP" altLang="en-US" i="1" dirty="0">
                  <a:solidFill>
                    <a:schemeClr val="bg1"/>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7757503" y="2085237"/>
                <a:ext cx="994183" cy="923330"/>
              </a:xfrm>
              <a:prstGeom prst="rect">
                <a:avLst/>
              </a:prstGeom>
              <a:blipFill rotWithShape="0">
                <a:blip r:embed="rId3"/>
                <a:stretch>
                  <a:fillRect l="-5521" t="-4605" r="-4908" b="-7895"/>
                </a:stretch>
              </a:blipFill>
            </p:spPr>
            <p:txBody>
              <a:bodyPr/>
              <a:lstStyle/>
              <a:p>
                <a:r>
                  <a:rPr lang="ja-JP" altLang="en-US">
                    <a:noFill/>
                  </a:rPr>
                  <a:t> </a:t>
                </a:r>
              </a:p>
            </p:txBody>
          </p:sp>
        </mc:Fallback>
      </mc:AlternateContent>
      <p:sp>
        <p:nvSpPr>
          <p:cNvPr id="6" name="右大かっこ 5"/>
          <p:cNvSpPr/>
          <p:nvPr/>
        </p:nvSpPr>
        <p:spPr>
          <a:xfrm>
            <a:off x="7070711" y="1772816"/>
            <a:ext cx="576064" cy="1548172"/>
          </a:xfrm>
          <a:prstGeom prst="rightBracket">
            <a:avLst/>
          </a:prstGeom>
          <a:noFill/>
          <a:ln>
            <a:solidFill>
              <a:srgbClr val="0000CC"/>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solidFill>
                <a:srgbClr val="0000CC"/>
              </a:solidFill>
            </a:endParaRPr>
          </a:p>
        </p:txBody>
      </p:sp>
      <p:sp>
        <p:nvSpPr>
          <p:cNvPr id="7" name="テキスト ボックス 6"/>
          <p:cNvSpPr txBox="1"/>
          <p:nvPr/>
        </p:nvSpPr>
        <p:spPr>
          <a:xfrm>
            <a:off x="1677672" y="5262299"/>
            <a:ext cx="5777544" cy="830997"/>
          </a:xfrm>
          <a:prstGeom prst="rect">
            <a:avLst/>
          </a:prstGeom>
          <a:solidFill>
            <a:schemeClr val="bg1">
              <a:lumMod val="85000"/>
            </a:schemeClr>
          </a:solidFill>
        </p:spPr>
        <p:txBody>
          <a:bodyPr wrap="none" rtlCol="0">
            <a:spAutoFit/>
          </a:bodyPr>
          <a:lstStyle/>
          <a:p>
            <a:pPr algn="ctr"/>
            <a:r>
              <a:rPr lang="ja-JP" altLang="en-US" sz="2400" dirty="0" smtClean="0"/>
              <a:t>繰り返し平滑化回数を</a:t>
            </a:r>
            <a:r>
              <a:rPr lang="en-US" altLang="ja-JP" sz="2400" i="1" dirty="0">
                <a:solidFill>
                  <a:srgbClr val="0000CC"/>
                </a:solidFill>
              </a:rPr>
              <a:t>k</a:t>
            </a:r>
            <a:r>
              <a:rPr kumimoji="1" lang="ja-JP" altLang="en-US" sz="2400" dirty="0" smtClean="0">
                <a:solidFill>
                  <a:srgbClr val="0000CC"/>
                </a:solidFill>
              </a:rPr>
              <a:t>回</a:t>
            </a:r>
            <a:r>
              <a:rPr kumimoji="1" lang="ja-JP" altLang="en-US" sz="2400" dirty="0" smtClean="0"/>
              <a:t>とした時の手法を</a:t>
            </a:r>
            <a:r>
              <a:rPr kumimoji="1" lang="en-US" altLang="ja-JP" sz="2400" dirty="0" smtClean="0"/>
              <a:t/>
            </a:r>
            <a:br>
              <a:rPr kumimoji="1" lang="en-US" altLang="ja-JP" sz="2400" dirty="0" smtClean="0"/>
            </a:br>
            <a:r>
              <a:rPr kumimoji="1" lang="ja-JP" altLang="en-US" sz="2400" dirty="0" smtClean="0"/>
              <a:t>「</a:t>
            </a:r>
            <a:r>
              <a:rPr kumimoji="1" lang="en-US" altLang="ja-JP" sz="2400" dirty="0" smtClean="0"/>
              <a:t>F-</a:t>
            </a:r>
            <a:r>
              <a:rPr kumimoji="1" lang="en-US" altLang="ja-JP" sz="2400" dirty="0" err="1" smtClean="0"/>
              <a:t>barES</a:t>
            </a:r>
            <a:r>
              <a:rPr kumimoji="1" lang="en-US" altLang="ja-JP" sz="2400" dirty="0" smtClean="0"/>
              <a:t>-FEM</a:t>
            </a:r>
            <a:r>
              <a:rPr kumimoji="1" lang="en-US" altLang="ja-JP" sz="2400" dirty="0" smtClean="0">
                <a:solidFill>
                  <a:srgbClr val="0000CC"/>
                </a:solidFill>
              </a:rPr>
              <a:t>(</a:t>
            </a:r>
            <a:r>
              <a:rPr kumimoji="1" lang="en-US" altLang="ja-JP" sz="2400" i="1" dirty="0" smtClean="0">
                <a:solidFill>
                  <a:srgbClr val="0000CC"/>
                </a:solidFill>
              </a:rPr>
              <a:t>k</a:t>
            </a:r>
            <a:r>
              <a:rPr kumimoji="1" lang="en-US" altLang="ja-JP" sz="2400" dirty="0" smtClean="0">
                <a:solidFill>
                  <a:srgbClr val="0000CC"/>
                </a:solidFill>
              </a:rPr>
              <a:t>)</a:t>
            </a:r>
            <a:r>
              <a:rPr kumimoji="1" lang="ja-JP" altLang="en-US" sz="2400" dirty="0" smtClean="0"/>
              <a:t>」と表記する．</a:t>
            </a:r>
            <a:endParaRPr kumimoji="1" lang="ja-JP" altLang="en-US" sz="2400" dirty="0"/>
          </a:p>
        </p:txBody>
      </p:sp>
      <p:sp>
        <p:nvSpPr>
          <p:cNvPr id="8" name="テキスト ボックス 7"/>
          <p:cNvSpPr txBox="1"/>
          <p:nvPr/>
        </p:nvSpPr>
        <p:spPr>
          <a:xfrm>
            <a:off x="1979712" y="3429000"/>
            <a:ext cx="1050288" cy="369332"/>
          </a:xfrm>
          <a:prstGeom prst="rect">
            <a:avLst/>
          </a:prstGeom>
          <a:noFill/>
        </p:spPr>
        <p:txBody>
          <a:bodyPr wrap="none" rtlCol="0">
            <a:spAutoFit/>
          </a:bodyPr>
          <a:lstStyle/>
          <a:p>
            <a:r>
              <a:rPr kumimoji="1" lang="en-US" altLang="ja-JP" dirty="0" smtClean="0">
                <a:solidFill>
                  <a:srgbClr val="008000"/>
                </a:solidFill>
              </a:rPr>
              <a:t>(~</a:t>
            </a:r>
            <a:r>
              <a:rPr kumimoji="1" lang="ja-JP" altLang="en-US" dirty="0" smtClean="0">
                <a:solidFill>
                  <a:srgbClr val="008000"/>
                </a:solidFill>
              </a:rPr>
              <a:t>が</a:t>
            </a:r>
            <a:r>
              <a:rPr kumimoji="1" lang="en-US" altLang="ja-JP" i="1" dirty="0" smtClean="0">
                <a:solidFill>
                  <a:srgbClr val="008000"/>
                </a:solidFill>
              </a:rPr>
              <a:t>k</a:t>
            </a:r>
            <a:r>
              <a:rPr kumimoji="1" lang="ja-JP" altLang="en-US" dirty="0" smtClean="0">
                <a:solidFill>
                  <a:srgbClr val="008000"/>
                </a:solidFill>
              </a:rPr>
              <a:t>個</a:t>
            </a:r>
            <a:r>
              <a:rPr kumimoji="1" lang="en-US" altLang="ja-JP" dirty="0" smtClean="0">
                <a:solidFill>
                  <a:srgbClr val="008000"/>
                </a:solidFill>
              </a:rPr>
              <a:t>)</a:t>
            </a:r>
            <a:endParaRPr kumimoji="1" lang="ja-JP" altLang="en-US" dirty="0">
              <a:solidFill>
                <a:srgbClr val="008000"/>
              </a:solidFill>
            </a:endParaRPr>
          </a:p>
        </p:txBody>
      </p:sp>
      <p:sp>
        <p:nvSpPr>
          <p:cNvPr id="9" name="テキスト ボックス 8"/>
          <p:cNvSpPr txBox="1"/>
          <p:nvPr/>
        </p:nvSpPr>
        <p:spPr>
          <a:xfrm>
            <a:off x="7694790" y="786770"/>
            <a:ext cx="1149674" cy="1200329"/>
          </a:xfrm>
          <a:prstGeom prst="rect">
            <a:avLst/>
          </a:prstGeom>
          <a:solidFill>
            <a:schemeClr val="bg1">
              <a:lumMod val="85000"/>
            </a:schemeClr>
          </a:solidFill>
        </p:spPr>
        <p:txBody>
          <a:bodyPr wrap="none" rtlCol="0">
            <a:spAutoFit/>
          </a:bodyPr>
          <a:lstStyle/>
          <a:p>
            <a:pPr algn="ctr"/>
            <a:r>
              <a:rPr lang="ja-JP" altLang="en-US" dirty="0"/>
              <a:t>一種</a:t>
            </a:r>
            <a:r>
              <a:rPr lang="ja-JP" altLang="en-US" dirty="0" smtClean="0"/>
              <a:t>の</a:t>
            </a:r>
            <a:r>
              <a:rPr lang="en-US" altLang="ja-JP" dirty="0" smtClean="0"/>
              <a:t/>
            </a:r>
            <a:br>
              <a:rPr lang="en-US" altLang="ja-JP" dirty="0" smtClean="0"/>
            </a:br>
            <a:r>
              <a:rPr lang="ja-JP" altLang="en-US" dirty="0" smtClean="0"/>
              <a:t>ローパス</a:t>
            </a:r>
            <a:r>
              <a:rPr lang="en-US" altLang="ja-JP" dirty="0"/>
              <a:t/>
            </a:r>
            <a:br>
              <a:rPr lang="en-US" altLang="ja-JP" dirty="0"/>
            </a:br>
            <a:r>
              <a:rPr kumimoji="1" lang="ja-JP" altLang="en-US" dirty="0" smtClean="0"/>
              <a:t>フィルター</a:t>
            </a:r>
            <a:r>
              <a:rPr kumimoji="1" lang="en-US" altLang="ja-JP" dirty="0" smtClean="0"/>
              <a:t/>
            </a:r>
            <a:br>
              <a:rPr kumimoji="1" lang="en-US" altLang="ja-JP" dirty="0" smtClean="0"/>
            </a:br>
            <a:r>
              <a:rPr kumimoji="1" lang="ja-JP" altLang="en-US" dirty="0" smtClean="0"/>
              <a:t>と言える</a:t>
            </a:r>
            <a:endParaRPr kumimoji="1" lang="ja-JP" altLang="en-US" dirty="0"/>
          </a:p>
        </p:txBody>
      </p:sp>
    </p:spTree>
    <p:extLst>
      <p:ext uri="{BB962C8B-B14F-4D97-AF65-F5344CB8AC3E}">
        <p14:creationId xmlns:p14="http://schemas.microsoft.com/office/powerpoint/2010/main" val="1560120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chor="ctr"/>
          <a:lstStyle/>
          <a:p>
            <a:pPr marL="0" indent="0" algn="ctr">
              <a:buNone/>
            </a:pPr>
            <a:endParaRPr lang="en-US" altLang="ja-JP" sz="4000" dirty="0" smtClean="0"/>
          </a:p>
          <a:p>
            <a:pPr marL="0" indent="0" algn="ctr">
              <a:buNone/>
            </a:pPr>
            <a:r>
              <a:rPr lang="en-US" altLang="ja-JP" sz="4000" dirty="0" smtClean="0"/>
              <a:t>F-</a:t>
            </a:r>
            <a:r>
              <a:rPr lang="en-US" altLang="ja-JP" sz="4000" dirty="0" err="1" smtClean="0"/>
              <a:t>barES</a:t>
            </a:r>
            <a:r>
              <a:rPr lang="en-US" altLang="ja-JP" sz="4000" dirty="0" smtClean="0"/>
              <a:t>-FEM</a:t>
            </a:r>
            <a:r>
              <a:rPr lang="ja-JP" altLang="en-US" sz="4000" dirty="0" smtClean="0"/>
              <a:t>の</a:t>
            </a:r>
            <a:r>
              <a:rPr lang="ja-JP" altLang="en-US" sz="4000" dirty="0"/>
              <a:t>精度</a:t>
            </a:r>
            <a:r>
              <a:rPr lang="ja-JP" altLang="en-US" sz="4000" dirty="0" smtClean="0"/>
              <a:t>検証</a:t>
            </a:r>
            <a:r>
              <a:rPr lang="en-US" altLang="ja-JP" sz="4000" dirty="0" smtClean="0"/>
              <a:t/>
            </a:r>
            <a:br>
              <a:rPr lang="en-US" altLang="ja-JP" sz="4000" dirty="0" smtClean="0"/>
            </a:br>
            <a:r>
              <a:rPr lang="ja-JP" altLang="en-US" dirty="0" smtClean="0">
                <a:solidFill>
                  <a:schemeClr val="bg1">
                    <a:lumMod val="50000"/>
                  </a:schemeClr>
                </a:solidFill>
              </a:rPr>
              <a:t>（本発表では超弾性体の例のみを示します．）</a:t>
            </a:r>
            <a:endParaRPr lang="en-US" altLang="ja-JP" dirty="0">
              <a:solidFill>
                <a:schemeClr val="bg1">
                  <a:lumMod val="50000"/>
                </a:schemeClr>
              </a:solidFill>
            </a:endParaRPr>
          </a:p>
          <a:p>
            <a:pPr marL="0" indent="0" algn="ctr">
              <a:buNone/>
            </a:pPr>
            <a:endParaRPr kumimoji="1" lang="ja-JP" altLang="en-US" sz="40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11</a:t>
            </a:fld>
            <a:endParaRPr lang="ja-JP" altLang="en-US" dirty="0"/>
          </a:p>
        </p:txBody>
      </p:sp>
    </p:spTree>
    <p:extLst>
      <p:ext uri="{BB962C8B-B14F-4D97-AF65-F5344CB8AC3E}">
        <p14:creationId xmlns:p14="http://schemas.microsoft.com/office/powerpoint/2010/main" val="1639828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超弾性ブロックの部分押込解析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chor="t"/>
              <a:lstStyle/>
              <a:p>
                <a:pPr marL="0" indent="0">
                  <a:buNone/>
                </a:pPr>
                <a:r>
                  <a:rPr lang="ja-JP" altLang="en-US" sz="2800" b="1" i="1" u="sng" dirty="0" smtClean="0">
                    <a:effectLst>
                      <a:outerShdw blurRad="38100" dist="38100" dir="2700000" algn="tl">
                        <a:srgbClr val="000000">
                          <a:alpha val="43137"/>
                        </a:srgbClr>
                      </a:outerShdw>
                    </a:effectLst>
                  </a:rPr>
                  <a:t>概要</a:t>
                </a:r>
                <a:endParaRPr lang="en-US" altLang="ja-JP" sz="2800" b="1" i="1" u="sng" dirty="0" smtClean="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sz="2800" b="1" i="1" u="sng" dirty="0" smtClean="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sz="2800" b="1" i="1" u="sng" dirty="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sz="2800" b="1" i="1" u="sng" dirty="0" smtClean="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sz="2800" b="1" i="1" u="sng" dirty="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sz="2800" b="1" i="1" u="sng" dirty="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dirty="0"/>
              </a:p>
              <a:p>
                <a:r>
                  <a:rPr lang="ja-JP" altLang="en-US" sz="2800" dirty="0" smtClean="0"/>
                  <a:t>上面の</a:t>
                </a:r>
                <a:r>
                  <a:rPr lang="en-US" altLang="ja-JP" sz="2800" dirty="0" smtClean="0"/>
                  <a:t>¼</a:t>
                </a:r>
                <a:r>
                  <a:rPr lang="ja-JP" altLang="en-US" sz="2800" dirty="0" smtClean="0"/>
                  <a:t>に</a:t>
                </a:r>
                <a:r>
                  <a:rPr lang="ja-JP" altLang="en-US" sz="2800" dirty="0" smtClean="0">
                    <a:solidFill>
                      <a:srgbClr val="FF0000"/>
                    </a:solidFill>
                  </a:rPr>
                  <a:t>圧力荷重</a:t>
                </a:r>
                <a:r>
                  <a:rPr lang="ja-JP" altLang="en-US" sz="2800" dirty="0" smtClean="0"/>
                  <a:t>を負荷して押込む．</a:t>
                </a:r>
                <a:endParaRPr lang="en-US" altLang="ja-JP" sz="2800" dirty="0" smtClean="0"/>
              </a:p>
              <a:p>
                <a:r>
                  <a:rPr lang="en-US" altLang="ja-JP" sz="2800" dirty="0" err="1"/>
                  <a:t>Arruda</a:t>
                </a:r>
                <a:r>
                  <a:rPr lang="en-US" altLang="ja-JP" sz="2800" dirty="0"/>
                  <a:t>-Boyce</a:t>
                </a:r>
                <a:r>
                  <a:rPr lang="ja-JP" altLang="en-US" sz="2800" dirty="0" smtClean="0"/>
                  <a:t>超弾性体，初期ポアソン比</a:t>
                </a:r>
                <a14:m>
                  <m:oMath xmlns:m="http://schemas.openxmlformats.org/officeDocument/2006/math">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𝜈</m:t>
                        </m:r>
                      </m:e>
                      <m:sub>
                        <m:r>
                          <m:rPr>
                            <m:sty m:val="p"/>
                          </m:rPr>
                          <a:rPr lang="en-US" altLang="ja-JP" sz="2800">
                            <a:latin typeface="Cambria Math" panose="02040503050406030204" pitchFamily="18" charset="0"/>
                          </a:rPr>
                          <m:t>ini</m:t>
                        </m:r>
                      </m:sub>
                    </m:sSub>
                    <m:r>
                      <a:rPr lang="en-US" altLang="ja-JP" sz="2800" i="1">
                        <a:latin typeface="Cambria Math" panose="02040503050406030204" pitchFamily="18" charset="0"/>
                      </a:rPr>
                      <m:t>=0.499</m:t>
                    </m:r>
                  </m:oMath>
                </a14:m>
                <a:r>
                  <a:rPr lang="ja-JP" altLang="en-US" sz="2800" dirty="0" smtClean="0"/>
                  <a:t>．</a:t>
                </a:r>
                <a:endParaRPr lang="en-US" altLang="ja-JP" sz="2800" dirty="0" smtClean="0"/>
              </a:p>
              <a:p>
                <a:r>
                  <a:rPr lang="en-US" altLang="ja-JP" sz="2800" dirty="0" smtClean="0"/>
                  <a:t>F-</a:t>
                </a:r>
                <a:r>
                  <a:rPr lang="en-US" altLang="ja-JP" sz="2800" dirty="0" err="1" smtClean="0"/>
                  <a:t>barES</a:t>
                </a:r>
                <a:r>
                  <a:rPr lang="en-US" altLang="ja-JP" sz="2800" dirty="0" smtClean="0"/>
                  <a:t>-FEM</a:t>
                </a:r>
                <a:r>
                  <a:rPr lang="en-US" altLang="ja-JP" sz="2800" dirty="0" smtClean="0">
                    <a:solidFill>
                      <a:srgbClr val="0000CC"/>
                    </a:solidFill>
                  </a:rPr>
                  <a:t>(2), (3), (4)</a:t>
                </a:r>
                <a:r>
                  <a:rPr lang="ja-JP" altLang="en-US" sz="2800" dirty="0" smtClean="0"/>
                  <a:t>を用いて解析．</a:t>
                </a:r>
                <a:endParaRPr lang="en-US" altLang="ja-JP" sz="2800" dirty="0"/>
              </a:p>
              <a:p>
                <a:r>
                  <a:rPr lang="en-US" altLang="ja-JP" sz="2800" dirty="0" smtClean="0"/>
                  <a:t>ABAQUS</a:t>
                </a:r>
                <a:r>
                  <a:rPr lang="ja-JP" altLang="en-US" sz="2800" dirty="0" smtClean="0"/>
                  <a:t>の四面体ハイブリッド要素</a:t>
                </a:r>
                <a:r>
                  <a:rPr lang="en-US" altLang="ja-JP" sz="2800" dirty="0" smtClean="0"/>
                  <a:t>(C3D4H)</a:t>
                </a:r>
                <a:r>
                  <a:rPr lang="ja-JP" altLang="en-US" sz="2800" dirty="0" smtClean="0"/>
                  <a:t>と比較．</a:t>
                </a:r>
                <a:endParaRPr lang="en-US" altLang="ja-JP" sz="2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539" t="-2323" r="-1410" b="-116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12</a:t>
            </a:fld>
            <a:endParaRPr lang="ja-JP" altLang="en-US" dirty="0"/>
          </a:p>
        </p:txBody>
      </p:sp>
      <p:grpSp>
        <p:nvGrpSpPr>
          <p:cNvPr id="7" name="グループ化 6"/>
          <p:cNvGrpSpPr/>
          <p:nvPr/>
        </p:nvGrpSpPr>
        <p:grpSpPr>
          <a:xfrm>
            <a:off x="2447763" y="657225"/>
            <a:ext cx="4697993" cy="3563863"/>
            <a:chOff x="2113145" y="664575"/>
            <a:chExt cx="4906598" cy="3671875"/>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3145" y="664575"/>
              <a:ext cx="4906598" cy="3671875"/>
            </a:xfrm>
            <a:prstGeom prst="rect">
              <a:avLst/>
            </a:prstGeom>
          </p:spPr>
        </p:pic>
        <p:sp>
          <p:nvSpPr>
            <p:cNvPr id="5" name="テキスト ボックス 4"/>
            <p:cNvSpPr txBox="1"/>
            <p:nvPr/>
          </p:nvSpPr>
          <p:spPr>
            <a:xfrm>
              <a:off x="5652119" y="1187460"/>
              <a:ext cx="1116125" cy="369332"/>
            </a:xfrm>
            <a:prstGeom prst="rect">
              <a:avLst/>
            </a:prstGeom>
            <a:solidFill>
              <a:schemeClr val="bg1"/>
            </a:solidFill>
          </p:spPr>
          <p:txBody>
            <a:bodyPr wrap="square" rtlCol="0">
              <a:spAutoFit/>
            </a:bodyPr>
            <a:lstStyle/>
            <a:p>
              <a:pPr algn="ctr"/>
              <a:r>
                <a:rPr kumimoji="1" lang="en-US" altLang="ja-JP" dirty="0" smtClean="0">
                  <a:solidFill>
                    <a:srgbClr val="FF0000"/>
                  </a:solidFill>
                </a:rPr>
                <a:t>Load</a:t>
              </a:r>
              <a:endParaRPr kumimoji="1" lang="ja-JP" altLang="en-US" dirty="0">
                <a:solidFill>
                  <a:srgbClr val="FF0000"/>
                </a:solidFill>
              </a:endParaRPr>
            </a:p>
          </p:txBody>
        </p:sp>
      </p:grpSp>
    </p:spTree>
    <p:extLst>
      <p:ext uri="{BB962C8B-B14F-4D97-AF65-F5344CB8AC3E}">
        <p14:creationId xmlns:p14="http://schemas.microsoft.com/office/powerpoint/2010/main" val="1368744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超弾性ブロックの部分押込解析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800" b="1" i="1" u="sng" dirty="0" smtClean="0">
                <a:effectLst>
                  <a:outerShdw blurRad="38100" dist="38100" dir="2700000" algn="tl">
                    <a:srgbClr val="000000">
                      <a:alpha val="43137"/>
                    </a:srgbClr>
                  </a:outerShdw>
                </a:effectLst>
              </a:rPr>
              <a:t>圧力分布</a:t>
            </a:r>
            <a:endParaRPr kumimoji="1" lang="ja-JP" altLang="en-US" sz="28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13</a:t>
            </a:fld>
            <a:endParaRPr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531" y="1426135"/>
            <a:ext cx="2808000" cy="223718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6959" y="1426135"/>
            <a:ext cx="2808000" cy="2237180"/>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959" y="1426135"/>
            <a:ext cx="2808000" cy="2237180"/>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531" y="3949022"/>
            <a:ext cx="2808000" cy="2248855"/>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6959" y="3952145"/>
            <a:ext cx="2808000" cy="2249213"/>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4959" y="3952145"/>
            <a:ext cx="2808000" cy="2249213"/>
          </a:xfrm>
          <a:prstGeom prst="rect">
            <a:avLst/>
          </a:prstGeom>
        </p:spPr>
      </p:pic>
      <p:sp>
        <p:nvSpPr>
          <p:cNvPr id="15" name="テキスト ボックス 14"/>
          <p:cNvSpPr txBox="1"/>
          <p:nvPr/>
        </p:nvSpPr>
        <p:spPr>
          <a:xfrm>
            <a:off x="-18237" y="2243096"/>
            <a:ext cx="1255473" cy="707886"/>
          </a:xfrm>
          <a:prstGeom prst="rect">
            <a:avLst/>
          </a:prstGeom>
          <a:noFill/>
        </p:spPr>
        <p:txBody>
          <a:bodyPr wrap="none" rtlCol="0">
            <a:spAutoFit/>
          </a:bodyPr>
          <a:lstStyle/>
          <a:p>
            <a:pPr algn="ctr"/>
            <a:r>
              <a:rPr kumimoji="1" lang="en-US" altLang="ja-JP" sz="2000" dirty="0" smtClean="0"/>
              <a:t>ABAQUS</a:t>
            </a:r>
            <a:br>
              <a:rPr kumimoji="1" lang="en-US" altLang="ja-JP" sz="2000" dirty="0" smtClean="0"/>
            </a:br>
            <a:r>
              <a:rPr kumimoji="1" lang="en-US" altLang="ja-JP" sz="2000" dirty="0" smtClean="0"/>
              <a:t>C3D4H</a:t>
            </a:r>
            <a:endParaRPr kumimoji="1" lang="ja-JP" altLang="en-US" sz="2000" dirty="0"/>
          </a:p>
        </p:txBody>
      </p:sp>
      <p:sp>
        <p:nvSpPr>
          <p:cNvPr id="16" name="テキスト ボックス 15"/>
          <p:cNvSpPr txBox="1"/>
          <p:nvPr/>
        </p:nvSpPr>
        <p:spPr>
          <a:xfrm>
            <a:off x="-5952" y="4565617"/>
            <a:ext cx="1239442" cy="1015663"/>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p>
          <a:p>
            <a:pPr algn="ctr"/>
            <a:r>
              <a:rPr lang="en-US" altLang="ja-JP" sz="2000" dirty="0" smtClean="0"/>
              <a:t>T4</a:t>
            </a:r>
            <a:r>
              <a:rPr lang="en-US" altLang="ja-JP" sz="2000" dirty="0" smtClean="0">
                <a:solidFill>
                  <a:srgbClr val="0000CC"/>
                </a:solidFill>
              </a:rPr>
              <a:t>(2)</a:t>
            </a:r>
            <a:endParaRPr kumimoji="1" lang="ja-JP" altLang="en-US" sz="2000" dirty="0">
              <a:solidFill>
                <a:srgbClr val="0000CC"/>
              </a:solidFill>
            </a:endParaRPr>
          </a:p>
        </p:txBody>
      </p:sp>
      <p:sp>
        <p:nvSpPr>
          <p:cNvPr id="17" name="テキスト ボックス 16"/>
          <p:cNvSpPr txBox="1"/>
          <p:nvPr/>
        </p:nvSpPr>
        <p:spPr>
          <a:xfrm>
            <a:off x="1763688" y="1048670"/>
            <a:ext cx="6660798" cy="400110"/>
          </a:xfrm>
          <a:prstGeom prst="rect">
            <a:avLst/>
          </a:prstGeom>
          <a:noFill/>
        </p:spPr>
        <p:txBody>
          <a:bodyPr wrap="none" rtlCol="0">
            <a:spAutoFit/>
          </a:bodyPr>
          <a:lstStyle/>
          <a:p>
            <a:r>
              <a:rPr kumimoji="1" lang="ja-JP" altLang="en-US" sz="2000" dirty="0" smtClean="0"/>
              <a:t>変形初期</a:t>
            </a:r>
            <a:r>
              <a:rPr lang="ja-JP" altLang="en-US" sz="2000" dirty="0" smtClean="0"/>
              <a:t>　　　　　　　　　</a:t>
            </a:r>
            <a:r>
              <a:rPr kumimoji="1" lang="ja-JP" altLang="en-US" sz="2000" dirty="0" smtClean="0"/>
              <a:t>変形中期　　　　　　</a:t>
            </a:r>
            <a:r>
              <a:rPr lang="ja-JP" altLang="en-US" sz="2000" dirty="0"/>
              <a:t>　</a:t>
            </a:r>
            <a:r>
              <a:rPr kumimoji="1" lang="ja-JP" altLang="en-US" sz="2000" dirty="0" smtClean="0"/>
              <a:t>　　　　変形後期</a:t>
            </a:r>
            <a:endParaRPr kumimoji="1" lang="ja-JP" altLang="en-US" sz="2000" dirty="0"/>
          </a:p>
        </p:txBody>
      </p:sp>
    </p:spTree>
    <p:extLst>
      <p:ext uri="{BB962C8B-B14F-4D97-AF65-F5344CB8AC3E}">
        <p14:creationId xmlns:p14="http://schemas.microsoft.com/office/powerpoint/2010/main" val="1623989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超弾性ブロックの部分押込解析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800" b="1" i="1" u="sng" dirty="0" smtClean="0">
                <a:effectLst>
                  <a:outerShdw blurRad="38100" dist="38100" dir="2700000" algn="tl">
                    <a:srgbClr val="000000">
                      <a:alpha val="43137"/>
                    </a:srgbClr>
                  </a:outerShdw>
                </a:effectLst>
              </a:rPr>
              <a:t>圧力分布</a:t>
            </a:r>
            <a:endParaRPr kumimoji="1" lang="ja-JP" altLang="en-US" sz="28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14</a:t>
            </a:fld>
            <a:endParaRPr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908" y="1409583"/>
            <a:ext cx="2808000" cy="2249213"/>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6959" y="1394541"/>
            <a:ext cx="2808000" cy="2249213"/>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959" y="1394540"/>
            <a:ext cx="2808000" cy="2249213"/>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5908" y="3948841"/>
            <a:ext cx="2808000" cy="2249213"/>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6959" y="3952145"/>
            <a:ext cx="2808000" cy="2249213"/>
          </a:xfrm>
          <a:prstGeom prst="rect">
            <a:avLst/>
          </a:prstGeom>
        </p:spPr>
      </p:pic>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3499" y="3955449"/>
            <a:ext cx="2808000" cy="2249213"/>
          </a:xfrm>
          <a:prstGeom prst="rect">
            <a:avLst/>
          </a:prstGeom>
        </p:spPr>
      </p:pic>
      <p:sp>
        <p:nvSpPr>
          <p:cNvPr id="18" name="テキスト ボックス 17"/>
          <p:cNvSpPr txBox="1"/>
          <p:nvPr/>
        </p:nvSpPr>
        <p:spPr>
          <a:xfrm>
            <a:off x="-5952" y="2128201"/>
            <a:ext cx="1239443" cy="1015663"/>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br>
              <a:rPr lang="en-US" altLang="ja-JP" sz="2000" dirty="0" smtClean="0"/>
            </a:br>
            <a:r>
              <a:rPr lang="en-US" altLang="ja-JP" sz="2000" dirty="0" smtClean="0"/>
              <a:t>T4</a:t>
            </a:r>
            <a:r>
              <a:rPr lang="en-US" altLang="ja-JP" sz="2000" dirty="0" smtClean="0">
                <a:solidFill>
                  <a:srgbClr val="0000CC"/>
                </a:solidFill>
              </a:rPr>
              <a:t>(3)</a:t>
            </a:r>
            <a:endParaRPr kumimoji="1" lang="ja-JP" altLang="en-US" sz="2000" dirty="0">
              <a:solidFill>
                <a:srgbClr val="0000CC"/>
              </a:solidFill>
            </a:endParaRPr>
          </a:p>
        </p:txBody>
      </p:sp>
      <p:sp>
        <p:nvSpPr>
          <p:cNvPr id="16" name="テキスト ボックス 15"/>
          <p:cNvSpPr txBox="1"/>
          <p:nvPr/>
        </p:nvSpPr>
        <p:spPr>
          <a:xfrm>
            <a:off x="-5952" y="4565617"/>
            <a:ext cx="1239443" cy="1015663"/>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br>
              <a:rPr lang="en-US" altLang="ja-JP" sz="2000" dirty="0" smtClean="0"/>
            </a:br>
            <a:r>
              <a:rPr lang="en-US" altLang="ja-JP" sz="2000" dirty="0" smtClean="0"/>
              <a:t>T4</a:t>
            </a:r>
            <a:r>
              <a:rPr lang="en-US" altLang="ja-JP" sz="2000" dirty="0" smtClean="0">
                <a:solidFill>
                  <a:srgbClr val="0000CC"/>
                </a:solidFill>
              </a:rPr>
              <a:t>(4)</a:t>
            </a:r>
            <a:endParaRPr kumimoji="1" lang="ja-JP" altLang="en-US" sz="2000" dirty="0">
              <a:solidFill>
                <a:srgbClr val="0000CC"/>
              </a:solidFill>
            </a:endParaRPr>
          </a:p>
        </p:txBody>
      </p:sp>
      <p:sp>
        <p:nvSpPr>
          <p:cNvPr id="21" name="テキスト ボックス 20"/>
          <p:cNvSpPr txBox="1"/>
          <p:nvPr/>
        </p:nvSpPr>
        <p:spPr>
          <a:xfrm>
            <a:off x="304885" y="3203654"/>
            <a:ext cx="8523117" cy="830997"/>
          </a:xfrm>
          <a:prstGeom prst="rect">
            <a:avLst/>
          </a:prstGeom>
          <a:solidFill>
            <a:schemeClr val="accent1"/>
          </a:solidFill>
          <a:scene3d>
            <a:camera prst="orthographicFront"/>
            <a:lightRig rig="threePt" dir="t"/>
          </a:scene3d>
          <a:sp3d>
            <a:bevelT/>
          </a:sp3d>
        </p:spPr>
        <p:txBody>
          <a:bodyPr wrap="square" rtlCol="0">
            <a:spAutoFit/>
          </a:bodyPr>
          <a:lstStyle/>
          <a:p>
            <a:pPr algn="ctr"/>
            <a:r>
              <a:rPr lang="ja-JP" altLang="en-US" sz="2400" dirty="0" smtClean="0"/>
              <a:t>ポアソン比が</a:t>
            </a:r>
            <a:r>
              <a:rPr lang="en-US" altLang="ja-JP" sz="2400" dirty="0" smtClean="0">
                <a:solidFill>
                  <a:srgbClr val="0000CC"/>
                </a:solidFill>
              </a:rPr>
              <a:t>0.499</a:t>
            </a:r>
            <a:r>
              <a:rPr lang="ja-JP" altLang="en-US" sz="2400" dirty="0" smtClean="0"/>
              <a:t>であれば，</a:t>
            </a:r>
            <a:r>
              <a:rPr lang="en-US" altLang="ja-JP" sz="2400" dirty="0" smtClean="0"/>
              <a:t> </a:t>
            </a:r>
            <a:br>
              <a:rPr lang="en-US" altLang="ja-JP" sz="2400" dirty="0" smtClean="0"/>
            </a:br>
            <a:r>
              <a:rPr lang="en-US" altLang="ja-JP" sz="2400" dirty="0" smtClean="0"/>
              <a:t>F-barES-FEM-T4</a:t>
            </a:r>
            <a:r>
              <a:rPr lang="en-US" altLang="ja-JP" sz="2400" dirty="0" smtClean="0">
                <a:solidFill>
                  <a:srgbClr val="0000CC"/>
                </a:solidFill>
              </a:rPr>
              <a:t>(2)</a:t>
            </a:r>
            <a:r>
              <a:rPr lang="ja-JP" altLang="en-US" sz="2400" dirty="0" smtClean="0">
                <a:solidFill>
                  <a:srgbClr val="0000CC"/>
                </a:solidFill>
              </a:rPr>
              <a:t>以上</a:t>
            </a:r>
            <a:r>
              <a:rPr lang="ja-JP" altLang="en-US" sz="2400" dirty="0" smtClean="0"/>
              <a:t>で</a:t>
            </a:r>
            <a:r>
              <a:rPr lang="ja-JP" altLang="en-US" sz="2400" dirty="0" smtClean="0">
                <a:solidFill>
                  <a:srgbClr val="FF0000"/>
                </a:solidFill>
              </a:rPr>
              <a:t>圧力振動を抑制できる．</a:t>
            </a:r>
            <a:endParaRPr lang="en-US" altLang="ja-JP" sz="2400" dirty="0"/>
          </a:p>
        </p:txBody>
      </p:sp>
      <p:sp>
        <p:nvSpPr>
          <p:cNvPr id="15" name="テキスト ボックス 14"/>
          <p:cNvSpPr txBox="1"/>
          <p:nvPr/>
        </p:nvSpPr>
        <p:spPr>
          <a:xfrm>
            <a:off x="1763688" y="1048670"/>
            <a:ext cx="6660798" cy="400110"/>
          </a:xfrm>
          <a:prstGeom prst="rect">
            <a:avLst/>
          </a:prstGeom>
          <a:noFill/>
        </p:spPr>
        <p:txBody>
          <a:bodyPr wrap="none" rtlCol="0">
            <a:spAutoFit/>
          </a:bodyPr>
          <a:lstStyle/>
          <a:p>
            <a:r>
              <a:rPr kumimoji="1" lang="ja-JP" altLang="en-US" sz="2000" dirty="0" smtClean="0"/>
              <a:t>変形初期</a:t>
            </a:r>
            <a:r>
              <a:rPr lang="ja-JP" altLang="en-US" sz="2000" dirty="0" smtClean="0"/>
              <a:t>　　　　　　　　　</a:t>
            </a:r>
            <a:r>
              <a:rPr kumimoji="1" lang="ja-JP" altLang="en-US" sz="2000" dirty="0" smtClean="0"/>
              <a:t>変形中期　　　　　　</a:t>
            </a:r>
            <a:r>
              <a:rPr lang="ja-JP" altLang="en-US" sz="2000" dirty="0"/>
              <a:t>　</a:t>
            </a:r>
            <a:r>
              <a:rPr kumimoji="1" lang="ja-JP" altLang="en-US" sz="2000" dirty="0" smtClean="0"/>
              <a:t>　　　　変形後期</a:t>
            </a:r>
            <a:endParaRPr kumimoji="1" lang="ja-JP" altLang="en-US" sz="2000" dirty="0"/>
          </a:p>
        </p:txBody>
      </p:sp>
    </p:spTree>
    <p:extLst>
      <p:ext uri="{BB962C8B-B14F-4D97-AF65-F5344CB8AC3E}">
        <p14:creationId xmlns:p14="http://schemas.microsoft.com/office/powerpoint/2010/main" val="193560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marL="0" indent="0">
              <a:buNone/>
            </a:pPr>
            <a:r>
              <a:rPr lang="ja-JP" altLang="en-US" dirty="0" smtClean="0"/>
              <a:t>超弾性</a:t>
            </a:r>
            <a:r>
              <a:rPr lang="en-US" altLang="ja-JP" dirty="0" smtClean="0"/>
              <a:t>1/8</a:t>
            </a:r>
            <a:r>
              <a:rPr lang="ja-JP" altLang="en-US" dirty="0" smtClean="0"/>
              <a:t>円柱</a:t>
            </a:r>
            <a:r>
              <a:rPr lang="ja-JP" altLang="en-US" dirty="0"/>
              <a:t>のバレリング解析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chor="t"/>
              <a:lstStyle/>
              <a:p>
                <a:pPr marL="0" indent="0">
                  <a:buNone/>
                </a:pPr>
                <a:r>
                  <a:rPr lang="ja-JP" altLang="en-US" sz="2800" b="1" i="1" u="sng" dirty="0" smtClean="0">
                    <a:effectLst>
                      <a:outerShdw blurRad="38100" dist="38100" dir="2700000" algn="tl">
                        <a:srgbClr val="000000">
                          <a:alpha val="43137"/>
                        </a:srgbClr>
                      </a:outerShdw>
                    </a:effectLst>
                  </a:rPr>
                  <a:t>概要</a:t>
                </a: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b="1" i="1" u="sng" dirty="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5400" dirty="0" smtClean="0"/>
              </a:p>
              <a:p>
                <a:r>
                  <a:rPr lang="ja-JP" altLang="en-US" sz="2800" dirty="0"/>
                  <a:t>上面に軸方向の</a:t>
                </a:r>
                <a:r>
                  <a:rPr lang="ja-JP" altLang="en-US" sz="2800" dirty="0">
                    <a:solidFill>
                      <a:srgbClr val="FF0000"/>
                    </a:solidFill>
                  </a:rPr>
                  <a:t>強制変位</a:t>
                </a:r>
                <a:r>
                  <a:rPr lang="ja-JP" altLang="en-US" sz="2800" dirty="0"/>
                  <a:t>を与えて圧縮</a:t>
                </a:r>
                <a:r>
                  <a:rPr lang="ja-JP" altLang="en-US" sz="2800" dirty="0" smtClean="0"/>
                  <a:t>．</a:t>
                </a:r>
                <a:endParaRPr lang="en-US" altLang="ja-JP" sz="2800" dirty="0" smtClean="0"/>
              </a:p>
              <a:p>
                <a:r>
                  <a:rPr lang="en-US" altLang="ja-JP" sz="2800" dirty="0" smtClean="0"/>
                  <a:t>Neo-</a:t>
                </a:r>
                <a:r>
                  <a:rPr lang="en-US" altLang="ja-JP" sz="2800" dirty="0" err="1" smtClean="0"/>
                  <a:t>Hookean</a:t>
                </a:r>
                <a:r>
                  <a:rPr lang="ja-JP" altLang="en-US" sz="2800" dirty="0" smtClean="0"/>
                  <a:t>超弾性体</a:t>
                </a:r>
                <a:r>
                  <a:rPr lang="ja-JP" altLang="en-US" sz="2800" dirty="0"/>
                  <a:t>，</a:t>
                </a:r>
                <a:r>
                  <a:rPr lang="ja-JP" altLang="en-US" sz="2800" dirty="0" smtClean="0"/>
                  <a:t>初期</a:t>
                </a:r>
                <a:r>
                  <a:rPr lang="ja-JP" altLang="en-US" sz="2800" dirty="0"/>
                  <a:t>ポアソン比</a:t>
                </a:r>
                <a14:m>
                  <m:oMath xmlns:m="http://schemas.openxmlformats.org/officeDocument/2006/math">
                    <m:sSub>
                      <m:sSubPr>
                        <m:ctrlPr>
                          <a:rPr lang="en-US" altLang="ja-JP" sz="2800" i="1" dirty="0">
                            <a:latin typeface="Cambria Math" panose="02040503050406030204" pitchFamily="18" charset="0"/>
                          </a:rPr>
                        </m:ctrlPr>
                      </m:sSubPr>
                      <m:e>
                        <m:r>
                          <a:rPr lang="en-US" altLang="ja-JP" sz="2800" i="1" dirty="0">
                            <a:latin typeface="Cambria Math" panose="02040503050406030204" pitchFamily="18" charset="0"/>
                          </a:rPr>
                          <m:t>𝜈</m:t>
                        </m:r>
                      </m:e>
                      <m:sub>
                        <m:r>
                          <m:rPr>
                            <m:sty m:val="p"/>
                          </m:rPr>
                          <a:rPr lang="en-US" altLang="ja-JP" sz="2800" dirty="0">
                            <a:latin typeface="Cambria Math" panose="02040503050406030204" pitchFamily="18" charset="0"/>
                          </a:rPr>
                          <m:t>ini</m:t>
                        </m:r>
                      </m:sub>
                    </m:sSub>
                    <m:r>
                      <a:rPr lang="en-US" altLang="ja-JP" sz="2800" i="1" dirty="0">
                        <a:latin typeface="Cambria Math" panose="02040503050406030204" pitchFamily="18" charset="0"/>
                      </a:rPr>
                      <m:t>=0.499</m:t>
                    </m:r>
                  </m:oMath>
                </a14:m>
                <a:r>
                  <a:rPr lang="ja-JP" altLang="en-US" sz="2800" dirty="0" smtClean="0"/>
                  <a:t>．</a:t>
                </a:r>
                <a:endParaRPr lang="en-US" altLang="ja-JP" sz="2800" dirty="0" smtClean="0"/>
              </a:p>
              <a:p>
                <a:r>
                  <a:rPr lang="en-US" altLang="ja-JP" sz="2800" dirty="0" smtClean="0"/>
                  <a:t>F-</a:t>
                </a:r>
                <a:r>
                  <a:rPr lang="en-US" altLang="ja-JP" sz="2800" dirty="0" err="1" smtClean="0"/>
                  <a:t>barES</a:t>
                </a:r>
                <a:r>
                  <a:rPr lang="en-US" altLang="ja-JP" sz="2800" dirty="0" smtClean="0"/>
                  <a:t>-FEM</a:t>
                </a:r>
                <a:r>
                  <a:rPr lang="en-US" altLang="ja-JP" sz="2800" dirty="0" smtClean="0">
                    <a:solidFill>
                      <a:srgbClr val="0000CC"/>
                    </a:solidFill>
                  </a:rPr>
                  <a:t>(2), (3), (4)</a:t>
                </a:r>
                <a:r>
                  <a:rPr lang="ja-JP" altLang="en-US" sz="2800" dirty="0" smtClean="0"/>
                  <a:t>を</a:t>
                </a:r>
                <a:r>
                  <a:rPr lang="ja-JP" altLang="en-US" sz="2800" dirty="0"/>
                  <a:t>用いて解析</a:t>
                </a:r>
                <a:r>
                  <a:rPr lang="ja-JP" altLang="en-US" sz="2800" dirty="0" smtClean="0"/>
                  <a:t>．</a:t>
                </a:r>
                <a:endParaRPr lang="en-US" altLang="ja-JP" sz="2800" dirty="0"/>
              </a:p>
              <a:p>
                <a:r>
                  <a:rPr lang="en-US" altLang="ja-JP" sz="2800" dirty="0"/>
                  <a:t>ABAQUS</a:t>
                </a:r>
                <a:r>
                  <a:rPr lang="ja-JP" altLang="en-US" sz="2800" dirty="0"/>
                  <a:t>の四面体ハイブリッド要素</a:t>
                </a:r>
                <a:r>
                  <a:rPr lang="en-US" altLang="ja-JP" sz="2800" dirty="0"/>
                  <a:t>(C3D4H)</a:t>
                </a:r>
                <a:r>
                  <a:rPr lang="ja-JP" altLang="en-US" sz="2800" dirty="0"/>
                  <a:t>と比較．</a:t>
                </a:r>
                <a:endParaRPr lang="en-US" altLang="ja-JP" sz="2800" dirty="0"/>
              </a:p>
              <a:p>
                <a:endParaRPr lang="en-US" altLang="ja-JP" sz="2800" dirty="0"/>
              </a:p>
              <a:p>
                <a:endParaRPr lang="en-US" altLang="ja-JP" sz="2800" dirty="0" smtClean="0"/>
              </a:p>
              <a:p>
                <a:endParaRPr lang="en-US" altLang="ja-JP" sz="2800" dirty="0" smtClean="0"/>
              </a:p>
              <a:p>
                <a:endParaRPr lang="en-US" altLang="ja-JP"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539" t="-2323" r="-1622" b="-179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15</a:t>
            </a:fld>
            <a:endParaRPr lang="ja-JP" altLang="en-US" dirty="0"/>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912" b="1"/>
          <a:stretch/>
        </p:blipFill>
        <p:spPr>
          <a:xfrm>
            <a:off x="2627784" y="656692"/>
            <a:ext cx="4212468" cy="3708876"/>
          </a:xfrm>
          <a:prstGeom prst="rect">
            <a:avLst/>
          </a:prstGeom>
        </p:spPr>
      </p:pic>
    </p:spTree>
    <p:extLst>
      <p:ext uri="{BB962C8B-B14F-4D97-AF65-F5344CB8AC3E}">
        <p14:creationId xmlns:p14="http://schemas.microsoft.com/office/powerpoint/2010/main" val="1728099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超弾性</a:t>
            </a:r>
            <a:r>
              <a:rPr lang="en-US" altLang="ja-JP" dirty="0"/>
              <a:t>1/8</a:t>
            </a:r>
            <a:r>
              <a:rPr lang="ja-JP" altLang="en-US" dirty="0"/>
              <a:t>円柱のバレリング解析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b="1" i="1" u="sng" dirty="0" smtClean="0">
                <a:effectLst>
                  <a:outerShdw blurRad="38100" dist="38100" dir="2700000" algn="tl">
                    <a:srgbClr val="000000">
                      <a:alpha val="43137"/>
                    </a:srgbClr>
                  </a:outerShdw>
                </a:effectLst>
              </a:rPr>
              <a:t>F-bar</a:t>
            </a:r>
            <a:br>
              <a:rPr lang="en-US" altLang="ja-JP" sz="2400" b="1" i="1" u="sng" dirty="0" smtClean="0">
                <a:effectLst>
                  <a:outerShdw blurRad="38100" dist="38100" dir="2700000" algn="tl">
                    <a:srgbClr val="000000">
                      <a:alpha val="43137"/>
                    </a:srgbClr>
                  </a:outerShdw>
                </a:effectLst>
              </a:rPr>
            </a:br>
            <a:r>
              <a:rPr lang="en-US" altLang="ja-JP" sz="2400" b="1" i="1" u="sng" dirty="0" smtClean="0">
                <a:effectLst>
                  <a:outerShdw blurRad="38100" dist="38100" dir="2700000" algn="tl">
                    <a:srgbClr val="000000">
                      <a:alpha val="43137"/>
                    </a:srgbClr>
                  </a:outerShdw>
                </a:effectLst>
              </a:rPr>
              <a:t>ES-FEM</a:t>
            </a:r>
            <a:r>
              <a:rPr lang="en-US" altLang="ja-JP" sz="2400" b="1" i="1" u="sng" dirty="0" smtClean="0">
                <a:solidFill>
                  <a:srgbClr val="0000CC"/>
                </a:solidFill>
                <a:effectLst>
                  <a:outerShdw blurRad="38100" dist="38100" dir="2700000" algn="tl">
                    <a:srgbClr val="000000">
                      <a:alpha val="43137"/>
                    </a:srgbClr>
                  </a:outerShdw>
                </a:effectLst>
              </a:rPr>
              <a:t>(2)</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ja-JP" altLang="en-US" sz="2400" b="1" i="1" u="sng" dirty="0" smtClean="0">
                <a:effectLst>
                  <a:outerShdw blurRad="38100" dist="38100" dir="2700000" algn="tl">
                    <a:srgbClr val="000000">
                      <a:alpha val="43137"/>
                    </a:srgbClr>
                  </a:outerShdw>
                </a:effectLst>
              </a:rPr>
              <a:t>の解析結果</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ja-JP" altLang="en-US" sz="2400" b="1" i="1" u="sng" dirty="0" smtClean="0">
                <a:solidFill>
                  <a:srgbClr val="008000"/>
                </a:solidFill>
                <a:effectLst>
                  <a:outerShdw blurRad="38100" dist="38100" dir="2700000" algn="tl">
                    <a:srgbClr val="000000">
                      <a:alpha val="43137"/>
                    </a:srgbClr>
                  </a:outerShdw>
                </a:effectLst>
              </a:rPr>
              <a:t>（圧力分布）</a:t>
            </a:r>
            <a:endParaRPr kumimoji="1" lang="ja-JP" altLang="en-US" sz="2400" b="1" i="1" u="sng" dirty="0">
              <a:solidFill>
                <a:srgbClr val="008000"/>
              </a:solidFill>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16</a:t>
            </a:fld>
            <a:endParaRPr lang="ja-JP" altLang="en-US" dirty="0"/>
          </a:p>
        </p:txBody>
      </p:sp>
      <p:pic>
        <p:nvPicPr>
          <p:cNvPr id="7" name="cylinder-0.05m.499.NOCS2.pressur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85880" y="657225"/>
            <a:ext cx="5550516" cy="5740399"/>
          </a:xfrm>
          <a:prstGeom prst="rect">
            <a:avLst/>
          </a:prstGeom>
        </p:spPr>
      </p:pic>
      <p:sp>
        <p:nvSpPr>
          <p:cNvPr id="8" name="テキスト ボックス 7"/>
          <p:cNvSpPr txBox="1"/>
          <p:nvPr/>
        </p:nvSpPr>
        <p:spPr>
          <a:xfrm>
            <a:off x="250824" y="3104964"/>
            <a:ext cx="1532792" cy="646331"/>
          </a:xfrm>
          <a:prstGeom prst="rect">
            <a:avLst/>
          </a:prstGeom>
          <a:noFill/>
        </p:spPr>
        <p:txBody>
          <a:bodyPr wrap="none" rtlCol="0">
            <a:spAutoFit/>
          </a:bodyPr>
          <a:lstStyle/>
          <a:p>
            <a:r>
              <a:rPr lang="ja-JP" altLang="en-US" dirty="0" smtClean="0"/>
              <a:t>公称ひずみで</a:t>
            </a:r>
            <a:r>
              <a:rPr lang="en-US" altLang="ja-JP" dirty="0" smtClean="0"/>
              <a:t/>
            </a:r>
            <a:br>
              <a:rPr lang="en-US" altLang="ja-JP" dirty="0" smtClean="0"/>
            </a:br>
            <a:r>
              <a:rPr kumimoji="1" lang="en-US" altLang="ja-JP" dirty="0" smtClean="0"/>
              <a:t>50%</a:t>
            </a:r>
            <a:r>
              <a:rPr kumimoji="1" lang="ja-JP" altLang="en-US" dirty="0" smtClean="0"/>
              <a:t>の圧縮</a:t>
            </a:r>
            <a:endParaRPr kumimoji="1" lang="ja-JP" altLang="en-US" dirty="0"/>
          </a:p>
        </p:txBody>
      </p:sp>
      <p:sp>
        <p:nvSpPr>
          <p:cNvPr id="9" name="テキスト ボックス 8"/>
          <p:cNvSpPr txBox="1"/>
          <p:nvPr/>
        </p:nvSpPr>
        <p:spPr>
          <a:xfrm>
            <a:off x="219904" y="4797152"/>
            <a:ext cx="2073003" cy="1323439"/>
          </a:xfrm>
          <a:prstGeom prst="rect">
            <a:avLst/>
          </a:prstGeom>
          <a:solidFill>
            <a:schemeClr val="accent1"/>
          </a:solidFill>
          <a:scene3d>
            <a:camera prst="orthographicFront"/>
            <a:lightRig rig="threePt" dir="t"/>
          </a:scene3d>
          <a:sp3d>
            <a:bevelT/>
          </a:sp3d>
        </p:spPr>
        <p:txBody>
          <a:bodyPr wrap="none" rtlCol="0">
            <a:spAutoFit/>
          </a:bodyPr>
          <a:lstStyle/>
          <a:p>
            <a:pPr algn="ctr"/>
            <a:r>
              <a:rPr lang="ja-JP" altLang="en-US" sz="2000" dirty="0" smtClean="0"/>
              <a:t>縁の近傍を除き，</a:t>
            </a:r>
            <a:r>
              <a:rPr lang="en-US" altLang="ja-JP" sz="2000" dirty="0"/>
              <a:t/>
            </a:r>
            <a:br>
              <a:rPr lang="en-US" altLang="ja-JP" sz="2000" dirty="0"/>
            </a:br>
            <a:r>
              <a:rPr lang="ja-JP" altLang="en-US" sz="2000" dirty="0" smtClean="0"/>
              <a:t>ほぼ滑らかな</a:t>
            </a:r>
            <a:r>
              <a:rPr lang="en-US" altLang="ja-JP" sz="2000" dirty="0" smtClean="0"/>
              <a:t/>
            </a:r>
            <a:br>
              <a:rPr lang="en-US" altLang="ja-JP" sz="2000" dirty="0" smtClean="0"/>
            </a:br>
            <a:r>
              <a:rPr lang="ja-JP" altLang="en-US" sz="2000" dirty="0" smtClean="0"/>
              <a:t>圧力分布が</a:t>
            </a:r>
            <a:r>
              <a:rPr lang="en-US" altLang="ja-JP" sz="2000" dirty="0" smtClean="0"/>
              <a:t/>
            </a:r>
            <a:br>
              <a:rPr lang="en-US" altLang="ja-JP" sz="2000" dirty="0" smtClean="0"/>
            </a:br>
            <a:r>
              <a:rPr lang="ja-JP" altLang="en-US" sz="2000" dirty="0" smtClean="0"/>
              <a:t>得られている．</a:t>
            </a:r>
            <a:endParaRPr kumimoji="1" lang="ja-JP" altLang="en-US" sz="2000" dirty="0"/>
          </a:p>
        </p:txBody>
      </p:sp>
    </p:spTree>
    <p:extLst>
      <p:ext uri="{BB962C8B-B14F-4D97-AF65-F5344CB8AC3E}">
        <p14:creationId xmlns:p14="http://schemas.microsoft.com/office/powerpoint/2010/main" val="298827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超弾性</a:t>
            </a:r>
            <a:r>
              <a:rPr lang="en-US" altLang="ja-JP" dirty="0"/>
              <a:t>1/8</a:t>
            </a:r>
            <a:r>
              <a:rPr lang="ja-JP" altLang="en-US" dirty="0"/>
              <a:t>円柱のバレリング解析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b="1" i="1" u="sng" dirty="0" smtClean="0">
                <a:effectLst>
                  <a:outerShdw blurRad="38100" dist="38100" dir="2700000" algn="tl">
                    <a:srgbClr val="000000">
                      <a:alpha val="43137"/>
                    </a:srgbClr>
                  </a:outerShdw>
                </a:effectLst>
              </a:rPr>
              <a:t>F-bar</a:t>
            </a:r>
            <a:br>
              <a:rPr lang="en-US" altLang="ja-JP" sz="2400" b="1" i="1" u="sng" dirty="0" smtClean="0">
                <a:effectLst>
                  <a:outerShdw blurRad="38100" dist="38100" dir="2700000" algn="tl">
                    <a:srgbClr val="000000">
                      <a:alpha val="43137"/>
                    </a:srgbClr>
                  </a:outerShdw>
                </a:effectLst>
              </a:rPr>
            </a:br>
            <a:r>
              <a:rPr lang="en-US" altLang="ja-JP" sz="2400" b="1" i="1" u="sng" dirty="0" smtClean="0">
                <a:effectLst>
                  <a:outerShdw blurRad="38100" dist="38100" dir="2700000" algn="tl">
                    <a:srgbClr val="000000">
                      <a:alpha val="43137"/>
                    </a:srgbClr>
                  </a:outerShdw>
                </a:effectLst>
              </a:rPr>
              <a:t>ES-FEM</a:t>
            </a:r>
            <a:r>
              <a:rPr lang="en-US" altLang="ja-JP" sz="2400" b="1" i="1" u="sng" dirty="0" smtClean="0">
                <a:solidFill>
                  <a:srgbClr val="0000CC"/>
                </a:solidFill>
                <a:effectLst>
                  <a:outerShdw blurRad="38100" dist="38100" dir="2700000" algn="tl">
                    <a:srgbClr val="000000">
                      <a:alpha val="43137"/>
                    </a:srgbClr>
                  </a:outerShdw>
                </a:effectLst>
              </a:rPr>
              <a:t>(2)</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ja-JP" altLang="en-US" sz="2400" b="1" i="1" u="sng" dirty="0" smtClean="0">
                <a:effectLst>
                  <a:outerShdw blurRad="38100" dist="38100" dir="2700000" algn="tl">
                    <a:srgbClr val="000000">
                      <a:alpha val="43137"/>
                    </a:srgbClr>
                  </a:outerShdw>
                </a:effectLst>
              </a:rPr>
              <a:t>の解析結果</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en-US" altLang="ja-JP" sz="2400" b="1" i="1" u="sng" dirty="0" smtClean="0">
                <a:solidFill>
                  <a:srgbClr val="008000"/>
                </a:solidFill>
                <a:effectLst>
                  <a:outerShdw blurRad="38100" dist="38100" dir="2700000" algn="tl">
                    <a:srgbClr val="000000">
                      <a:alpha val="43137"/>
                    </a:srgbClr>
                  </a:outerShdw>
                </a:effectLst>
              </a:rPr>
              <a:t>(Mises</a:t>
            </a:r>
            <a:r>
              <a:rPr lang="ja-JP" altLang="en-US" sz="2400" b="1" i="1" u="sng" dirty="0" smtClean="0">
                <a:solidFill>
                  <a:srgbClr val="008000"/>
                </a:solidFill>
                <a:effectLst>
                  <a:outerShdw blurRad="38100" dist="38100" dir="2700000" algn="tl">
                    <a:srgbClr val="000000">
                      <a:alpha val="43137"/>
                    </a:srgbClr>
                  </a:outerShdw>
                </a:effectLst>
              </a:rPr>
              <a:t>応力分布</a:t>
            </a:r>
            <a:r>
              <a:rPr lang="en-US" altLang="ja-JP" sz="2400" b="1" i="1" u="sng" dirty="0" smtClean="0">
                <a:solidFill>
                  <a:srgbClr val="008000"/>
                </a:solidFill>
                <a:effectLst>
                  <a:outerShdw blurRad="38100" dist="38100" dir="2700000" algn="tl">
                    <a:srgbClr val="000000">
                      <a:alpha val="43137"/>
                    </a:srgbClr>
                  </a:outerShdw>
                </a:effectLst>
              </a:rPr>
              <a:t>)</a:t>
            </a:r>
            <a:endParaRPr kumimoji="1" lang="ja-JP" altLang="en-US" sz="2400" b="1" i="1" u="sng" dirty="0">
              <a:solidFill>
                <a:srgbClr val="008000"/>
              </a:solidFill>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17</a:t>
            </a:fld>
            <a:endParaRPr lang="ja-JP" altLang="en-US" dirty="0"/>
          </a:p>
        </p:txBody>
      </p:sp>
      <p:pic>
        <p:nvPicPr>
          <p:cNvPr id="5" name="cylinder-0.05m.499.NOCS2.mis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91781" y="663328"/>
            <a:ext cx="5544615" cy="5734296"/>
          </a:xfrm>
          <a:prstGeom prst="rect">
            <a:avLst/>
          </a:prstGeom>
        </p:spPr>
      </p:pic>
      <p:sp>
        <p:nvSpPr>
          <p:cNvPr id="8" name="テキスト ボックス 7"/>
          <p:cNvSpPr txBox="1"/>
          <p:nvPr/>
        </p:nvSpPr>
        <p:spPr>
          <a:xfrm>
            <a:off x="250824" y="3104964"/>
            <a:ext cx="1532792" cy="646331"/>
          </a:xfrm>
          <a:prstGeom prst="rect">
            <a:avLst/>
          </a:prstGeom>
          <a:noFill/>
        </p:spPr>
        <p:txBody>
          <a:bodyPr wrap="none" rtlCol="0">
            <a:spAutoFit/>
          </a:bodyPr>
          <a:lstStyle/>
          <a:p>
            <a:r>
              <a:rPr lang="ja-JP" altLang="en-US" dirty="0" smtClean="0"/>
              <a:t>公称ひずみで</a:t>
            </a:r>
            <a:r>
              <a:rPr lang="en-US" altLang="ja-JP" dirty="0" smtClean="0"/>
              <a:t/>
            </a:r>
            <a:br>
              <a:rPr lang="en-US" altLang="ja-JP" dirty="0" smtClean="0"/>
            </a:br>
            <a:r>
              <a:rPr kumimoji="1" lang="en-US" altLang="ja-JP" dirty="0" smtClean="0"/>
              <a:t>50%</a:t>
            </a:r>
            <a:r>
              <a:rPr kumimoji="1" lang="ja-JP" altLang="en-US" dirty="0" smtClean="0"/>
              <a:t>の圧縮</a:t>
            </a:r>
            <a:endParaRPr kumimoji="1" lang="ja-JP" altLang="en-US" dirty="0"/>
          </a:p>
        </p:txBody>
      </p:sp>
      <p:sp>
        <p:nvSpPr>
          <p:cNvPr id="9" name="テキスト ボックス 8"/>
          <p:cNvSpPr txBox="1"/>
          <p:nvPr/>
        </p:nvSpPr>
        <p:spPr>
          <a:xfrm>
            <a:off x="187844" y="4797152"/>
            <a:ext cx="2137124" cy="1323439"/>
          </a:xfrm>
          <a:prstGeom prst="rect">
            <a:avLst/>
          </a:prstGeom>
          <a:solidFill>
            <a:schemeClr val="accent1"/>
          </a:solidFill>
          <a:scene3d>
            <a:camera prst="orthographicFront"/>
            <a:lightRig rig="threePt" dir="t"/>
          </a:scene3d>
          <a:sp3d>
            <a:bevelT/>
          </a:sp3d>
        </p:spPr>
        <p:txBody>
          <a:bodyPr wrap="none" rtlCol="0">
            <a:spAutoFit/>
          </a:bodyPr>
          <a:lstStyle/>
          <a:p>
            <a:pPr algn="ctr"/>
            <a:r>
              <a:rPr lang="ja-JP" altLang="en-US" sz="2000" dirty="0" smtClean="0"/>
              <a:t>縁の近傍を除き，</a:t>
            </a:r>
            <a:r>
              <a:rPr lang="en-US" altLang="ja-JP" sz="2000" dirty="0"/>
              <a:t/>
            </a:r>
            <a:br>
              <a:rPr lang="en-US" altLang="ja-JP" sz="2000" dirty="0"/>
            </a:br>
            <a:r>
              <a:rPr lang="ja-JP" altLang="en-US" sz="2000" dirty="0" smtClean="0"/>
              <a:t>ほぼ滑らかな</a:t>
            </a:r>
            <a:r>
              <a:rPr lang="en-US" altLang="ja-JP" sz="2000" dirty="0" smtClean="0"/>
              <a:t/>
            </a:r>
            <a:br>
              <a:rPr lang="en-US" altLang="ja-JP" sz="2000" dirty="0" smtClean="0"/>
            </a:br>
            <a:r>
              <a:rPr lang="en-US" altLang="ja-JP" sz="2000" dirty="0" smtClean="0"/>
              <a:t>Mises</a:t>
            </a:r>
            <a:r>
              <a:rPr lang="ja-JP" altLang="en-US" sz="2000" dirty="0" smtClean="0"/>
              <a:t>応力分布が</a:t>
            </a:r>
            <a:r>
              <a:rPr lang="en-US" altLang="ja-JP" sz="2000" dirty="0" smtClean="0"/>
              <a:t/>
            </a:r>
            <a:br>
              <a:rPr lang="en-US" altLang="ja-JP" sz="2000" dirty="0" smtClean="0"/>
            </a:br>
            <a:r>
              <a:rPr lang="ja-JP" altLang="en-US" sz="2000" dirty="0" smtClean="0"/>
              <a:t>得られている．</a:t>
            </a:r>
            <a:endParaRPr kumimoji="1" lang="ja-JP" altLang="en-US" sz="2000" dirty="0"/>
          </a:p>
        </p:txBody>
      </p:sp>
    </p:spTree>
    <p:extLst>
      <p:ext uri="{BB962C8B-B14F-4D97-AF65-F5344CB8AC3E}">
        <p14:creationId xmlns:p14="http://schemas.microsoft.com/office/powerpoint/2010/main" val="303298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超弾性</a:t>
            </a:r>
            <a:r>
              <a:rPr lang="en-US" altLang="ja-JP" dirty="0"/>
              <a:t>1/8</a:t>
            </a:r>
            <a:r>
              <a:rPr lang="ja-JP" altLang="en-US" dirty="0"/>
              <a:t>円柱のバレリング解析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b="1" i="1" u="sng" dirty="0" smtClean="0">
                <a:effectLst>
                  <a:outerShdw blurRad="38100" dist="38100" dir="2700000" algn="tl">
                    <a:srgbClr val="000000">
                      <a:alpha val="43137"/>
                    </a:srgbClr>
                  </a:outerShdw>
                </a:effectLst>
              </a:rPr>
              <a:t>圧力分布</a:t>
            </a:r>
            <a:endParaRPr kumimoji="1" lang="ja-JP" altLang="en-US" sz="28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18</a:t>
            </a:fld>
            <a:endParaRPr lang="ja-JP" altLang="en-US" dirty="0"/>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996" y="1052736"/>
            <a:ext cx="3476467" cy="2471909"/>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017" y="3939302"/>
            <a:ext cx="3476467" cy="2471909"/>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5996" y="3958572"/>
            <a:ext cx="3476467" cy="2471909"/>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220" y="1067491"/>
            <a:ext cx="3657776" cy="2442397"/>
          </a:xfrm>
          <a:prstGeom prst="rect">
            <a:avLst/>
          </a:prstGeom>
        </p:spPr>
      </p:pic>
      <p:sp>
        <p:nvSpPr>
          <p:cNvPr id="5" name="テキスト ボックス 4"/>
          <p:cNvSpPr txBox="1"/>
          <p:nvPr/>
        </p:nvSpPr>
        <p:spPr>
          <a:xfrm>
            <a:off x="-42480" y="1934747"/>
            <a:ext cx="1255473" cy="707886"/>
          </a:xfrm>
          <a:prstGeom prst="rect">
            <a:avLst/>
          </a:prstGeom>
          <a:noFill/>
        </p:spPr>
        <p:txBody>
          <a:bodyPr wrap="none" rtlCol="0">
            <a:spAutoFit/>
          </a:bodyPr>
          <a:lstStyle/>
          <a:p>
            <a:pPr algn="ctr"/>
            <a:r>
              <a:rPr kumimoji="1" lang="en-US" altLang="ja-JP" sz="2000" dirty="0" smtClean="0"/>
              <a:t>ABAQUS</a:t>
            </a:r>
            <a:br>
              <a:rPr kumimoji="1" lang="en-US" altLang="ja-JP" sz="2000" dirty="0" smtClean="0"/>
            </a:br>
            <a:r>
              <a:rPr kumimoji="1" lang="en-US" altLang="ja-JP" sz="2000" dirty="0" smtClean="0"/>
              <a:t>C3D4H</a:t>
            </a:r>
            <a:endParaRPr kumimoji="1" lang="ja-JP" altLang="en-US" sz="2000" dirty="0"/>
          </a:p>
        </p:txBody>
      </p:sp>
      <p:sp>
        <p:nvSpPr>
          <p:cNvPr id="14" name="テキスト ボックス 13"/>
          <p:cNvSpPr txBox="1"/>
          <p:nvPr/>
        </p:nvSpPr>
        <p:spPr>
          <a:xfrm>
            <a:off x="-42480" y="4624433"/>
            <a:ext cx="1239442" cy="1015663"/>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p>
          <a:p>
            <a:pPr algn="ctr"/>
            <a:r>
              <a:rPr lang="en-US" altLang="ja-JP" sz="2000" dirty="0" smtClean="0"/>
              <a:t>T4</a:t>
            </a:r>
            <a:r>
              <a:rPr lang="en-US" altLang="ja-JP" sz="2000" dirty="0" smtClean="0">
                <a:solidFill>
                  <a:srgbClr val="0000CC"/>
                </a:solidFill>
              </a:rPr>
              <a:t>(3)</a:t>
            </a:r>
            <a:endParaRPr kumimoji="1" lang="ja-JP" altLang="en-US" sz="2000" dirty="0">
              <a:solidFill>
                <a:srgbClr val="0000CC"/>
              </a:solidFill>
            </a:endParaRPr>
          </a:p>
        </p:txBody>
      </p:sp>
      <p:sp>
        <p:nvSpPr>
          <p:cNvPr id="15" name="テキスト ボックス 14"/>
          <p:cNvSpPr txBox="1"/>
          <p:nvPr/>
        </p:nvSpPr>
        <p:spPr>
          <a:xfrm>
            <a:off x="7896642" y="4624432"/>
            <a:ext cx="1239442" cy="1015663"/>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p>
          <a:p>
            <a:pPr algn="ctr"/>
            <a:r>
              <a:rPr lang="en-US" altLang="ja-JP" sz="2000" dirty="0" smtClean="0"/>
              <a:t>T4</a:t>
            </a:r>
            <a:r>
              <a:rPr lang="en-US" altLang="ja-JP" sz="2000" dirty="0" smtClean="0">
                <a:solidFill>
                  <a:srgbClr val="0000CC"/>
                </a:solidFill>
              </a:rPr>
              <a:t>(4)</a:t>
            </a:r>
            <a:endParaRPr kumimoji="1" lang="ja-JP" altLang="en-US" sz="2000" dirty="0">
              <a:solidFill>
                <a:srgbClr val="0000CC"/>
              </a:solidFill>
            </a:endParaRPr>
          </a:p>
        </p:txBody>
      </p:sp>
      <p:sp>
        <p:nvSpPr>
          <p:cNvPr id="6" name="テキスト ボックス 5"/>
          <p:cNvSpPr txBox="1"/>
          <p:nvPr/>
        </p:nvSpPr>
        <p:spPr>
          <a:xfrm>
            <a:off x="7894484" y="1683315"/>
            <a:ext cx="1239443" cy="1015663"/>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br>
              <a:rPr lang="en-US" altLang="ja-JP" sz="2000" dirty="0" smtClean="0"/>
            </a:br>
            <a:r>
              <a:rPr lang="en-US" altLang="ja-JP" sz="2000" dirty="0" smtClean="0"/>
              <a:t>T4</a:t>
            </a:r>
            <a:r>
              <a:rPr lang="en-US" altLang="ja-JP" sz="2000" dirty="0" smtClean="0">
                <a:solidFill>
                  <a:srgbClr val="0000CC"/>
                </a:solidFill>
              </a:rPr>
              <a:t>(2)</a:t>
            </a:r>
            <a:endParaRPr kumimoji="1" lang="ja-JP" altLang="en-US" sz="2000" dirty="0">
              <a:solidFill>
                <a:srgbClr val="0000CC"/>
              </a:solidFill>
            </a:endParaRPr>
          </a:p>
        </p:txBody>
      </p:sp>
      <p:sp>
        <p:nvSpPr>
          <p:cNvPr id="16" name="テキスト ボックス 15"/>
          <p:cNvSpPr txBox="1"/>
          <p:nvPr/>
        </p:nvSpPr>
        <p:spPr>
          <a:xfrm>
            <a:off x="304885" y="3203654"/>
            <a:ext cx="8523117" cy="830997"/>
          </a:xfrm>
          <a:prstGeom prst="rect">
            <a:avLst/>
          </a:prstGeom>
          <a:solidFill>
            <a:schemeClr val="accent1"/>
          </a:solidFill>
          <a:scene3d>
            <a:camera prst="orthographicFront"/>
            <a:lightRig rig="threePt" dir="t"/>
          </a:scene3d>
          <a:sp3d>
            <a:bevelT/>
          </a:sp3d>
        </p:spPr>
        <p:txBody>
          <a:bodyPr wrap="square" rtlCol="0">
            <a:spAutoFit/>
          </a:bodyPr>
          <a:lstStyle/>
          <a:p>
            <a:pPr algn="ctr"/>
            <a:r>
              <a:rPr lang="ja-JP" altLang="en-US" sz="2400" dirty="0" smtClean="0"/>
              <a:t>平滑化回数を充分増やした</a:t>
            </a:r>
            <a:r>
              <a:rPr lang="en-US" altLang="ja-JP" sz="2400" dirty="0" smtClean="0"/>
              <a:t>F-barES-FEM-T4</a:t>
            </a:r>
            <a:r>
              <a:rPr lang="ja-JP" altLang="en-US" sz="2400" dirty="0" smtClean="0"/>
              <a:t>は</a:t>
            </a:r>
            <a:r>
              <a:rPr lang="en-US" altLang="ja-JP" sz="2400" dirty="0" smtClean="0"/>
              <a:t/>
            </a:r>
            <a:br>
              <a:rPr lang="en-US" altLang="ja-JP" sz="2400" dirty="0" smtClean="0"/>
            </a:br>
            <a:r>
              <a:rPr lang="ja-JP" altLang="en-US" sz="2400" dirty="0" smtClean="0">
                <a:solidFill>
                  <a:srgbClr val="FF00FF"/>
                </a:solidFill>
              </a:rPr>
              <a:t>コーナーロッキングも回避できる．</a:t>
            </a:r>
            <a:endParaRPr lang="en-US" altLang="ja-JP" sz="2400" dirty="0">
              <a:solidFill>
                <a:srgbClr val="FF00FF"/>
              </a:solidFill>
            </a:endParaRPr>
          </a:p>
        </p:txBody>
      </p:sp>
      <p:cxnSp>
        <p:nvCxnSpPr>
          <p:cNvPr id="8" name="直線矢印コネクタ 7"/>
          <p:cNvCxnSpPr/>
          <p:nvPr/>
        </p:nvCxnSpPr>
        <p:spPr>
          <a:xfrm flipH="1">
            <a:off x="3401872" y="1034634"/>
            <a:ext cx="414044" cy="9823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327912" y="656692"/>
            <a:ext cx="5628464" cy="369332"/>
          </a:xfrm>
          <a:prstGeom prst="rect">
            <a:avLst/>
          </a:prstGeom>
          <a:solidFill>
            <a:schemeClr val="bg1">
              <a:lumMod val="85000"/>
            </a:schemeClr>
          </a:solidFill>
        </p:spPr>
        <p:txBody>
          <a:bodyPr wrap="none" rtlCol="0">
            <a:spAutoFit/>
          </a:bodyPr>
          <a:lstStyle/>
          <a:p>
            <a:r>
              <a:rPr lang="ja-JP" altLang="en-US" dirty="0"/>
              <a:t>角部が不自然</a:t>
            </a:r>
            <a:r>
              <a:rPr lang="ja-JP" altLang="en-US" dirty="0" smtClean="0"/>
              <a:t>に硬くなる</a:t>
            </a:r>
            <a:r>
              <a:rPr lang="ja-JP" altLang="en-US" dirty="0" smtClean="0">
                <a:solidFill>
                  <a:srgbClr val="FF00FF"/>
                </a:solidFill>
              </a:rPr>
              <a:t>コーナロッキング</a:t>
            </a:r>
            <a:r>
              <a:rPr lang="ja-JP" altLang="en-US" dirty="0" smtClean="0"/>
              <a:t>が起きている．</a:t>
            </a:r>
            <a:endParaRPr kumimoji="1" lang="ja-JP" altLang="en-US" dirty="0"/>
          </a:p>
        </p:txBody>
      </p:sp>
      <p:cxnSp>
        <p:nvCxnSpPr>
          <p:cNvPr id="22" name="直線矢印コネクタ 21"/>
          <p:cNvCxnSpPr>
            <a:stCxn id="11" idx="0"/>
          </p:cNvCxnSpPr>
          <p:nvPr/>
        </p:nvCxnSpPr>
        <p:spPr>
          <a:xfrm>
            <a:off x="6274230" y="1052736"/>
            <a:ext cx="494014" cy="8013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03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chor="ctr"/>
          <a:lstStyle/>
          <a:p>
            <a:pPr marL="0" indent="0" algn="ctr">
              <a:buNone/>
            </a:pPr>
            <a:r>
              <a:rPr lang="ja-JP" altLang="en-US" sz="4000" dirty="0" smtClean="0"/>
              <a:t>まとめ</a:t>
            </a:r>
            <a:endParaRPr lang="en-US" altLang="ja-JP" sz="4000" dirty="0" smtClean="0"/>
          </a:p>
          <a:p>
            <a:pPr marL="0" indent="0" algn="ctr">
              <a:buNone/>
            </a:pPr>
            <a:endParaRPr lang="ja-JP" altLang="en-US" sz="40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19</a:t>
            </a:fld>
            <a:endParaRPr lang="ja-JP" altLang="en-US" dirty="0"/>
          </a:p>
        </p:txBody>
      </p:sp>
    </p:spTree>
    <p:extLst>
      <p:ext uri="{BB962C8B-B14F-4D97-AF65-F5344CB8AC3E}">
        <p14:creationId xmlns:p14="http://schemas.microsoft.com/office/powerpoint/2010/main" val="80530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a:t>
            </a:r>
            <a:r>
              <a:rPr lang="ja-JP" altLang="en-US" dirty="0" smtClean="0"/>
              <a:t>背景</a:t>
            </a:r>
            <a:endParaRPr kumimoji="1" lang="ja-JP" altLang="en-US" dirty="0"/>
          </a:p>
        </p:txBody>
      </p:sp>
      <p:sp>
        <p:nvSpPr>
          <p:cNvPr id="3" name="コンテンツ プレースホルダー 2"/>
          <p:cNvSpPr>
            <a:spLocks noGrp="1"/>
          </p:cNvSpPr>
          <p:nvPr>
            <p:ph idx="1"/>
          </p:nvPr>
        </p:nvSpPr>
        <p:spPr/>
        <p:txBody>
          <a:bodyPr/>
          <a:lstStyle/>
          <a:p>
            <a:pPr lvl="0"/>
            <a:r>
              <a:rPr lang="ja-JP" altLang="en-US" sz="2800" dirty="0" smtClean="0">
                <a:solidFill>
                  <a:srgbClr val="000000"/>
                </a:solidFill>
              </a:rPr>
              <a:t>微圧縮性材料の</a:t>
            </a:r>
            <a:r>
              <a:rPr lang="ja-JP" altLang="en-US" sz="2800" dirty="0" smtClean="0">
                <a:solidFill>
                  <a:srgbClr val="6600CC"/>
                </a:solidFill>
              </a:rPr>
              <a:t>超大変形問題</a:t>
            </a:r>
            <a:r>
              <a:rPr lang="ja-JP" altLang="en-US" sz="2800" dirty="0" smtClean="0">
                <a:solidFill>
                  <a:srgbClr val="000000"/>
                </a:solidFill>
              </a:rPr>
              <a:t>を</a:t>
            </a:r>
            <a:r>
              <a:rPr lang="en-US" altLang="ja-JP" sz="2800" dirty="0" smtClean="0">
                <a:solidFill>
                  <a:srgbClr val="000000"/>
                </a:solidFill>
              </a:rPr>
              <a:t/>
            </a:r>
            <a:br>
              <a:rPr lang="en-US" altLang="ja-JP" sz="2800" dirty="0" smtClean="0">
                <a:solidFill>
                  <a:srgbClr val="000000"/>
                </a:solidFill>
              </a:rPr>
            </a:br>
            <a:r>
              <a:rPr lang="ja-JP" altLang="en-US" sz="2800" u="sng" dirty="0" smtClean="0">
                <a:solidFill>
                  <a:srgbClr val="000000"/>
                </a:solidFill>
                <a:effectLst>
                  <a:outerShdw blurRad="38100" dist="38100" dir="2700000" algn="tl">
                    <a:srgbClr val="000000">
                      <a:alpha val="43137"/>
                    </a:srgbClr>
                  </a:outerShdw>
                </a:effectLst>
              </a:rPr>
              <a:t>高精度かつ安定</a:t>
            </a:r>
            <a:r>
              <a:rPr lang="ja-JP" altLang="en-US" sz="2800" dirty="0" smtClean="0">
                <a:solidFill>
                  <a:srgbClr val="000000"/>
                </a:solidFill>
              </a:rPr>
              <a:t>に解きたい</a:t>
            </a:r>
            <a:r>
              <a:rPr lang="ja-JP" altLang="en-US" sz="2800" dirty="0">
                <a:solidFill>
                  <a:srgbClr val="000000"/>
                </a:solidFill>
              </a:rPr>
              <a:t>．</a:t>
            </a:r>
            <a:r>
              <a:rPr lang="en-US" altLang="ja-JP" sz="2800" dirty="0">
                <a:solidFill>
                  <a:srgbClr val="000000"/>
                </a:solidFill>
              </a:rPr>
              <a:t/>
            </a:r>
            <a:br>
              <a:rPr lang="en-US" altLang="ja-JP" sz="2800" dirty="0">
                <a:solidFill>
                  <a:srgbClr val="000000"/>
                </a:solidFill>
              </a:rPr>
            </a:br>
            <a:r>
              <a:rPr lang="ja-JP" altLang="en-US" sz="2800" dirty="0" smtClean="0">
                <a:solidFill>
                  <a:srgbClr val="000000"/>
                </a:solidFill>
              </a:rPr>
              <a:t>最終目標：タイヤゴムの大変形，</a:t>
            </a:r>
            <a:r>
              <a:rPr lang="en-US" altLang="ja-JP" sz="2800" dirty="0">
                <a:solidFill>
                  <a:srgbClr val="000000"/>
                </a:solidFill>
              </a:rPr>
              <a:t/>
            </a:r>
            <a:br>
              <a:rPr lang="en-US" altLang="ja-JP" sz="2800" dirty="0">
                <a:solidFill>
                  <a:srgbClr val="000000"/>
                </a:solidFill>
              </a:rPr>
            </a:br>
            <a:r>
              <a:rPr lang="ja-JP" altLang="en-US" sz="2800" dirty="0" smtClean="0">
                <a:solidFill>
                  <a:srgbClr val="000000"/>
                </a:solidFill>
              </a:rPr>
              <a:t>熱ナノインプリント樹脂成形など．</a:t>
            </a:r>
            <a:endParaRPr lang="en-US" altLang="ja-JP" sz="2800" dirty="0">
              <a:solidFill>
                <a:srgbClr val="000000"/>
              </a:solidFill>
            </a:endParaRPr>
          </a:p>
          <a:p>
            <a:pPr lvl="0"/>
            <a:r>
              <a:rPr lang="ja-JP" altLang="en-US" sz="2800" dirty="0"/>
              <a:t>メッシュ</a:t>
            </a:r>
            <a:r>
              <a:rPr lang="ja-JP" altLang="en-US" sz="2800" dirty="0" smtClean="0"/>
              <a:t>固定の</a:t>
            </a:r>
            <a:r>
              <a:rPr lang="en-US" altLang="ja-JP" sz="2800" dirty="0" smtClean="0"/>
              <a:t>FEM</a:t>
            </a:r>
            <a:r>
              <a:rPr lang="ja-JP" altLang="en-US" sz="2800" dirty="0" smtClean="0"/>
              <a:t>では</a:t>
            </a:r>
            <a:r>
              <a:rPr lang="ja-JP" altLang="en-US" sz="2800" dirty="0" smtClean="0">
                <a:solidFill>
                  <a:srgbClr val="000000"/>
                </a:solidFill>
              </a:rPr>
              <a:t>メッシュがすぐ</a:t>
            </a:r>
            <a:r>
              <a:rPr lang="en-US" altLang="ja-JP" sz="2800" dirty="0" smtClean="0">
                <a:solidFill>
                  <a:srgbClr val="000000"/>
                </a:solidFill>
              </a:rPr>
              <a:t/>
            </a:r>
            <a:br>
              <a:rPr lang="en-US" altLang="ja-JP" sz="2800" dirty="0" smtClean="0">
                <a:solidFill>
                  <a:srgbClr val="000000"/>
                </a:solidFill>
              </a:rPr>
            </a:br>
            <a:r>
              <a:rPr lang="ja-JP" altLang="en-US" sz="2800" dirty="0" smtClean="0">
                <a:solidFill>
                  <a:srgbClr val="000000"/>
                </a:solidFill>
              </a:rPr>
              <a:t>潰れてしまい，解が得られない．</a:t>
            </a:r>
            <a:r>
              <a:rPr lang="en-US" altLang="ja-JP" sz="2800" dirty="0">
                <a:solidFill>
                  <a:srgbClr val="000000"/>
                </a:solidFill>
              </a:rPr>
              <a:t/>
            </a:r>
            <a:br>
              <a:rPr lang="en-US" altLang="ja-JP" sz="2800" dirty="0">
                <a:solidFill>
                  <a:srgbClr val="000000"/>
                </a:solidFill>
              </a:rPr>
            </a:br>
            <a:r>
              <a:rPr lang="en-US" altLang="ja-JP" sz="2000" dirty="0" smtClean="0">
                <a:solidFill>
                  <a:srgbClr val="000000"/>
                </a:solidFill>
              </a:rPr>
              <a:t/>
            </a:r>
            <a:br>
              <a:rPr lang="en-US" altLang="ja-JP" sz="2000" dirty="0" smtClean="0">
                <a:solidFill>
                  <a:srgbClr val="000000"/>
                </a:solidFill>
              </a:rPr>
            </a:br>
            <a:r>
              <a:rPr lang="ja-JP" altLang="en-US" sz="2800" dirty="0" smtClean="0"/>
              <a:t>メッシュリゾーニング（メッシュを何度</a:t>
            </a:r>
            <a:r>
              <a:rPr lang="en-US" altLang="ja-JP" sz="2800" dirty="0" smtClean="0"/>
              <a:t/>
            </a:r>
            <a:br>
              <a:rPr lang="en-US" altLang="ja-JP" sz="2800" dirty="0" smtClean="0"/>
            </a:br>
            <a:r>
              <a:rPr lang="ja-JP" altLang="en-US" sz="2800" dirty="0" smtClean="0"/>
              <a:t>も切り直して計算を続行）</a:t>
            </a:r>
            <a:r>
              <a:rPr lang="ja-JP" altLang="en-US" sz="2800" dirty="0" smtClean="0">
                <a:solidFill>
                  <a:srgbClr val="000000"/>
                </a:solidFill>
              </a:rPr>
              <a:t>が不可欠．</a:t>
            </a:r>
            <a:r>
              <a:rPr lang="en-US" altLang="ja-JP" sz="2800" dirty="0" smtClean="0">
                <a:solidFill>
                  <a:srgbClr val="000000"/>
                </a:solidFill>
              </a:rPr>
              <a:t/>
            </a:r>
            <a:br>
              <a:rPr lang="en-US" altLang="ja-JP" sz="2800" dirty="0" smtClean="0">
                <a:solidFill>
                  <a:srgbClr val="000000"/>
                </a:solidFill>
              </a:rPr>
            </a:br>
            <a:r>
              <a:rPr lang="en-US" altLang="ja-JP" sz="2000" dirty="0" smtClean="0">
                <a:solidFill>
                  <a:srgbClr val="000000"/>
                </a:solidFill>
              </a:rPr>
              <a:t/>
            </a:r>
            <a:br>
              <a:rPr lang="en-US" altLang="ja-JP" sz="2000" dirty="0" smtClean="0">
                <a:solidFill>
                  <a:srgbClr val="000000"/>
                </a:solidFill>
              </a:rPr>
            </a:br>
            <a:r>
              <a:rPr lang="ja-JP" altLang="en-US" sz="2800" dirty="0" smtClean="0">
                <a:solidFill>
                  <a:srgbClr val="FF0000"/>
                </a:solidFill>
              </a:rPr>
              <a:t>四面体要素</a:t>
            </a:r>
            <a:r>
              <a:rPr lang="ja-JP" altLang="en-US" sz="2800" dirty="0" smtClean="0">
                <a:solidFill>
                  <a:srgbClr val="000000"/>
                </a:solidFill>
              </a:rPr>
              <a:t>を使用せざるを得ない．</a:t>
            </a:r>
            <a:r>
              <a:rPr lang="en-US" altLang="ja-JP" sz="2800" dirty="0" smtClean="0">
                <a:solidFill>
                  <a:srgbClr val="000000"/>
                </a:solidFill>
              </a:rPr>
              <a:t/>
            </a:r>
            <a:br>
              <a:rPr lang="en-US" altLang="ja-JP" sz="2800" dirty="0" smtClean="0">
                <a:solidFill>
                  <a:srgbClr val="000000"/>
                </a:solidFill>
              </a:rPr>
            </a:br>
            <a:r>
              <a:rPr lang="en-US" altLang="ja-JP" sz="2000" dirty="0" smtClean="0">
                <a:solidFill>
                  <a:srgbClr val="000000"/>
                </a:solidFill>
              </a:rPr>
              <a:t/>
            </a:r>
            <a:br>
              <a:rPr lang="en-US" altLang="ja-JP" sz="2000" dirty="0" smtClean="0">
                <a:solidFill>
                  <a:srgbClr val="000000"/>
                </a:solidFill>
              </a:rPr>
            </a:br>
            <a:r>
              <a:rPr lang="ja-JP" altLang="en-US" sz="2800" dirty="0" smtClean="0">
                <a:solidFill>
                  <a:srgbClr val="000000"/>
                </a:solidFill>
              </a:rPr>
              <a:t>通常の</a:t>
            </a:r>
            <a:r>
              <a:rPr lang="en-US" altLang="ja-JP" sz="2800" dirty="0" smtClean="0">
                <a:solidFill>
                  <a:srgbClr val="000000"/>
                </a:solidFill>
              </a:rPr>
              <a:t>FEM</a:t>
            </a:r>
            <a:r>
              <a:rPr lang="ja-JP" altLang="en-US" sz="2800" dirty="0" smtClean="0">
                <a:solidFill>
                  <a:srgbClr val="000000"/>
                </a:solidFill>
              </a:rPr>
              <a:t>定式化では</a:t>
            </a:r>
            <a:r>
              <a:rPr lang="ja-JP" altLang="en-US" sz="2800" dirty="0" smtClean="0">
                <a:solidFill>
                  <a:srgbClr val="0000CC"/>
                </a:solidFill>
              </a:rPr>
              <a:t>ロッキングや</a:t>
            </a:r>
            <a:r>
              <a:rPr lang="en-US" altLang="ja-JP" sz="2800" dirty="0" smtClean="0">
                <a:solidFill>
                  <a:srgbClr val="0000CC"/>
                </a:solidFill>
              </a:rPr>
              <a:t/>
            </a:r>
            <a:br>
              <a:rPr lang="en-US" altLang="ja-JP" sz="2800" dirty="0" smtClean="0">
                <a:solidFill>
                  <a:srgbClr val="0000CC"/>
                </a:solidFill>
              </a:rPr>
            </a:br>
            <a:r>
              <a:rPr lang="ja-JP" altLang="en-US" sz="2800" dirty="0" smtClean="0">
                <a:solidFill>
                  <a:srgbClr val="0000CC"/>
                </a:solidFill>
              </a:rPr>
              <a:t>圧力振動</a:t>
            </a:r>
            <a:r>
              <a:rPr lang="ja-JP" altLang="en-US" sz="2800" dirty="0" smtClean="0">
                <a:solidFill>
                  <a:srgbClr val="000000"/>
                </a:solidFill>
              </a:rPr>
              <a:t>が起き，</a:t>
            </a:r>
            <a:r>
              <a:rPr lang="ja-JP" altLang="en-US" sz="2800" u="sng" dirty="0" smtClean="0">
                <a:solidFill>
                  <a:srgbClr val="000000"/>
                </a:solidFill>
                <a:effectLst>
                  <a:outerShdw blurRad="38100" dist="38100" dir="2700000" algn="tl">
                    <a:srgbClr val="000000">
                      <a:alpha val="43137"/>
                    </a:srgbClr>
                  </a:outerShdw>
                </a:effectLst>
              </a:rPr>
              <a:t>低精度</a:t>
            </a:r>
            <a:r>
              <a:rPr lang="ja-JP" altLang="en-US" sz="2800" dirty="0" smtClean="0">
                <a:solidFill>
                  <a:srgbClr val="000000"/>
                </a:solidFill>
              </a:rPr>
              <a:t>になる．</a:t>
            </a:r>
            <a:r>
              <a:rPr lang="en-US" altLang="ja-JP" sz="2800" dirty="0" smtClean="0">
                <a:solidFill>
                  <a:srgbClr val="000000"/>
                </a:solidFill>
              </a:rPr>
              <a:t/>
            </a:r>
            <a:br>
              <a:rPr lang="en-US" altLang="ja-JP" sz="2800" dirty="0" smtClean="0">
                <a:solidFill>
                  <a:srgbClr val="000000"/>
                </a:solidFill>
              </a:rPr>
            </a:br>
            <a:endParaRPr lang="en-US" altLang="ja-JP" sz="2800" dirty="0" smtClean="0">
              <a:solidFill>
                <a:srgbClr val="000000"/>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a:t>
            </a:fld>
            <a:endParaRPr lang="ja-JP" altLang="en-US" dirty="0"/>
          </a:p>
        </p:txBody>
      </p:sp>
      <p:sp>
        <p:nvSpPr>
          <p:cNvPr id="5" name="AutoShape 9"/>
          <p:cNvSpPr>
            <a:spLocks noChangeArrowheads="1"/>
          </p:cNvSpPr>
          <p:nvPr/>
        </p:nvSpPr>
        <p:spPr bwMode="auto">
          <a:xfrm>
            <a:off x="2915816" y="3284984"/>
            <a:ext cx="360825" cy="324036"/>
          </a:xfrm>
          <a:prstGeom prst="downArrow">
            <a:avLst>
              <a:gd name="adj1" fmla="val 52195"/>
              <a:gd name="adj2" fmla="val 48486"/>
            </a:avLst>
          </a:prstGeom>
          <a:solidFill>
            <a:schemeClr val="bg2"/>
          </a:solidFill>
          <a:ln w="9525">
            <a:solidFill>
              <a:schemeClr val="tx1"/>
            </a:solidFill>
            <a:miter lim="800000"/>
            <a:headEnd/>
            <a:tailEnd/>
          </a:ln>
        </p:spPr>
        <p:txBody>
          <a:bodyPr vert="eaVert" wrap="none" anchor="ctr"/>
          <a:lstStyle/>
          <a:p>
            <a:endParaRPr lang="ja-JP" altLang="en-US" dirty="0"/>
          </a:p>
        </p:txBody>
      </p:sp>
      <p:pic>
        <p:nvPicPr>
          <p:cNvPr id="6" name="Picture 7"/>
          <p:cNvPicPr>
            <a:picLocks noChangeAspect="1" noChangeArrowheads="1"/>
          </p:cNvPicPr>
          <p:nvPr/>
        </p:nvPicPr>
        <p:blipFill>
          <a:blip r:embed="rId2" cstate="print"/>
          <a:srcRect l="48975" t="43605" b="14536"/>
          <a:stretch>
            <a:fillRect/>
          </a:stretch>
        </p:blipFill>
        <p:spPr bwMode="auto">
          <a:xfrm>
            <a:off x="6372200" y="815981"/>
            <a:ext cx="2478087" cy="1554163"/>
          </a:xfrm>
          <a:prstGeom prst="rect">
            <a:avLst/>
          </a:prstGeom>
          <a:noFill/>
          <a:ln w="9525">
            <a:noFill/>
            <a:miter lim="800000"/>
            <a:headEnd/>
            <a:tailEnd/>
          </a:ln>
          <a:effectLst/>
        </p:spPr>
      </p:pic>
      <p:pic>
        <p:nvPicPr>
          <p:cNvPr id="7" name="Picture 5">
            <a:hlinkClick r:id="rId3" action="ppaction://hlinkfile"/>
          </p:cNvPr>
          <p:cNvPicPr>
            <a:picLocks noChangeAspect="1" noChangeArrowheads="1"/>
          </p:cNvPicPr>
          <p:nvPr/>
        </p:nvPicPr>
        <p:blipFill rotWithShape="1">
          <a:blip r:embed="rId4" cstate="print"/>
          <a:srcRect l="34059" t="3392" r="31032" b="39569"/>
          <a:stretch/>
        </p:blipFill>
        <p:spPr bwMode="auto">
          <a:xfrm>
            <a:off x="6372200" y="2528900"/>
            <a:ext cx="2412268" cy="3632353"/>
          </a:xfrm>
          <a:prstGeom prst="rect">
            <a:avLst/>
          </a:prstGeom>
          <a:noFill/>
          <a:ln w="9525">
            <a:noFill/>
            <a:round/>
            <a:headEnd/>
            <a:tailEnd/>
          </a:ln>
        </p:spPr>
      </p:pic>
      <p:sp>
        <p:nvSpPr>
          <p:cNvPr id="8" name="テキスト ボックス 7"/>
          <p:cNvSpPr txBox="1"/>
          <p:nvPr/>
        </p:nvSpPr>
        <p:spPr>
          <a:xfrm>
            <a:off x="7848364" y="3573016"/>
            <a:ext cx="853119" cy="461665"/>
          </a:xfrm>
          <a:prstGeom prst="rect">
            <a:avLst/>
          </a:prstGeom>
          <a:noFill/>
        </p:spPr>
        <p:txBody>
          <a:bodyPr wrap="none" rtlCol="0">
            <a:spAutoFit/>
          </a:bodyPr>
          <a:lstStyle/>
          <a:p>
            <a:r>
              <a:rPr kumimoji="1" lang="en-US" altLang="ja-JP" sz="2400" dirty="0" smtClean="0">
                <a:solidFill>
                  <a:schemeClr val="bg1"/>
                </a:solidFill>
              </a:rPr>
              <a:t>Mold</a:t>
            </a:r>
            <a:endParaRPr kumimoji="1" lang="ja-JP" altLang="en-US" sz="2400" dirty="0">
              <a:solidFill>
                <a:schemeClr val="bg1"/>
              </a:solidFill>
            </a:endParaRPr>
          </a:p>
        </p:txBody>
      </p:sp>
      <p:sp>
        <p:nvSpPr>
          <p:cNvPr id="9" name="テキスト ボックス 8"/>
          <p:cNvSpPr txBox="1"/>
          <p:nvPr/>
        </p:nvSpPr>
        <p:spPr>
          <a:xfrm>
            <a:off x="7020272" y="5517232"/>
            <a:ext cx="1314784" cy="461665"/>
          </a:xfrm>
          <a:prstGeom prst="rect">
            <a:avLst/>
          </a:prstGeom>
          <a:noFill/>
        </p:spPr>
        <p:txBody>
          <a:bodyPr wrap="none" rtlCol="0">
            <a:spAutoFit/>
          </a:bodyPr>
          <a:lstStyle/>
          <a:p>
            <a:r>
              <a:rPr lang="en-US" altLang="ja-JP" sz="2400" dirty="0" smtClean="0">
                <a:solidFill>
                  <a:schemeClr val="bg1"/>
                </a:solidFill>
              </a:rPr>
              <a:t>Polymer</a:t>
            </a:r>
            <a:endParaRPr kumimoji="1" lang="ja-JP" altLang="en-US" sz="2400" dirty="0">
              <a:solidFill>
                <a:schemeClr val="bg1"/>
              </a:solidFill>
            </a:endParaRPr>
          </a:p>
        </p:txBody>
      </p:sp>
      <p:sp>
        <p:nvSpPr>
          <p:cNvPr id="15" name="AutoShape 9"/>
          <p:cNvSpPr>
            <a:spLocks noChangeArrowheads="1"/>
          </p:cNvSpPr>
          <p:nvPr/>
        </p:nvSpPr>
        <p:spPr bwMode="auto">
          <a:xfrm>
            <a:off x="2915815" y="4413411"/>
            <a:ext cx="360825" cy="324036"/>
          </a:xfrm>
          <a:prstGeom prst="downArrow">
            <a:avLst>
              <a:gd name="adj1" fmla="val 52195"/>
              <a:gd name="adj2" fmla="val 48486"/>
            </a:avLst>
          </a:prstGeom>
          <a:solidFill>
            <a:schemeClr val="bg2"/>
          </a:solidFill>
          <a:ln w="9525">
            <a:solidFill>
              <a:schemeClr val="tx1"/>
            </a:solidFill>
            <a:miter lim="800000"/>
            <a:headEnd/>
            <a:tailEnd/>
          </a:ln>
        </p:spPr>
        <p:txBody>
          <a:bodyPr vert="eaVert" wrap="none" anchor="ctr"/>
          <a:lstStyle/>
          <a:p>
            <a:endParaRPr lang="ja-JP" altLang="en-US" dirty="0"/>
          </a:p>
        </p:txBody>
      </p:sp>
      <p:sp>
        <p:nvSpPr>
          <p:cNvPr id="16" name="AutoShape 9"/>
          <p:cNvSpPr>
            <a:spLocks noChangeArrowheads="1"/>
          </p:cNvSpPr>
          <p:nvPr/>
        </p:nvSpPr>
        <p:spPr bwMode="auto">
          <a:xfrm>
            <a:off x="2915814" y="5182323"/>
            <a:ext cx="360825" cy="324036"/>
          </a:xfrm>
          <a:prstGeom prst="downArrow">
            <a:avLst>
              <a:gd name="adj1" fmla="val 52195"/>
              <a:gd name="adj2" fmla="val 48486"/>
            </a:avLst>
          </a:prstGeom>
          <a:solidFill>
            <a:schemeClr val="bg2"/>
          </a:solidFill>
          <a:ln w="9525">
            <a:solidFill>
              <a:schemeClr val="tx1"/>
            </a:solidFill>
            <a:miter lim="800000"/>
            <a:headEnd/>
            <a:tailEnd/>
          </a:ln>
        </p:spPr>
        <p:txBody>
          <a:bodyPr vert="eaVert" wrap="none" anchor="ctr"/>
          <a:lstStyle/>
          <a:p>
            <a:endParaRPr lang="ja-JP" altLang="en-US" dirty="0"/>
          </a:p>
        </p:txBody>
      </p:sp>
    </p:spTree>
    <p:extLst>
      <p:ext uri="{BB962C8B-B14F-4D97-AF65-F5344CB8AC3E}">
        <p14:creationId xmlns:p14="http://schemas.microsoft.com/office/powerpoint/2010/main" val="3582315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a:t>
            </a:r>
            <a:r>
              <a:rPr kumimoji="1" lang="en-US" altLang="ja-JP" dirty="0" err="1" smtClean="0"/>
              <a:t>barES</a:t>
            </a:r>
            <a:r>
              <a:rPr kumimoji="1" lang="en-US" altLang="ja-JP" dirty="0" smtClean="0"/>
              <a:t>-FEM</a:t>
            </a:r>
            <a:r>
              <a:rPr kumimoji="1" lang="ja-JP" altLang="en-US" dirty="0" smtClean="0"/>
              <a:t>の特徴</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sz="2800" u="sng" dirty="0" smtClean="0">
                    <a:effectLst>
                      <a:outerShdw blurRad="38100" dist="38100" dir="2700000" algn="tl">
                        <a:srgbClr val="000000">
                          <a:alpha val="43137"/>
                        </a:srgbClr>
                      </a:outerShdw>
                    </a:effectLst>
                  </a:rPr>
                  <a:t>利点</a:t>
                </a:r>
                <a:endParaRPr lang="en-US" altLang="ja-JP" u="sng" dirty="0" smtClean="0">
                  <a:effectLst>
                    <a:outerShdw blurRad="38100" dist="38100" dir="2700000" algn="tl">
                      <a:srgbClr val="000000">
                        <a:alpha val="43137"/>
                      </a:srgbClr>
                    </a:outerShdw>
                  </a:effectLst>
                </a:endParaRPr>
              </a:p>
              <a:p>
                <a:pPr lvl="1">
                  <a:buClr>
                    <a:srgbClr val="0000CC"/>
                  </a:buClr>
                  <a:buFont typeface="Wingdings" panose="05000000000000000000" pitchFamily="2" charset="2"/>
                  <a:buChar char="ü"/>
                </a:pPr>
                <a:r>
                  <a:rPr lang="ja-JP" altLang="en-US" dirty="0"/>
                  <a:t> </a:t>
                </a:r>
                <a:r>
                  <a:rPr lang="ja-JP" altLang="en-US" dirty="0" smtClean="0"/>
                  <a:t>四面体でもロッキングフリーである．</a:t>
                </a:r>
                <a:endParaRPr lang="en-US" altLang="ja-JP" dirty="0" smtClean="0"/>
              </a:p>
              <a:p>
                <a:pPr lvl="1">
                  <a:buClr>
                    <a:srgbClr val="0000CC"/>
                  </a:buClr>
                  <a:buFont typeface="Wingdings" panose="05000000000000000000" pitchFamily="2" charset="2"/>
                  <a:buChar char="ü"/>
                </a:pPr>
                <a:r>
                  <a:rPr lang="en-US" altLang="ja-JP" dirty="0" smtClean="0"/>
                  <a:t> </a:t>
                </a:r>
                <a:r>
                  <a:rPr lang="ja-JP" altLang="en-US" dirty="0" smtClean="0"/>
                  <a:t>未知数の数が一切増加せず，静的縮約も不要．</a:t>
                </a:r>
                <a:r>
                  <a:rPr lang="en-US" altLang="ja-JP" dirty="0" smtClean="0"/>
                  <a:t/>
                </a:r>
                <a:br>
                  <a:rPr lang="en-US" altLang="ja-JP" dirty="0" smtClean="0"/>
                </a:br>
                <a:r>
                  <a:rPr lang="en-US" altLang="ja-JP" dirty="0" smtClean="0"/>
                  <a:t>  </a:t>
                </a:r>
                <a:r>
                  <a:rPr lang="ja-JP" altLang="en-US" sz="2400" dirty="0" smtClean="0"/>
                  <a:t>⇒　動的陽解法にも適用出来る（次の講演で発表）．</a:t>
                </a:r>
                <a:endParaRPr lang="en-US" altLang="ja-JP" sz="2400" dirty="0" smtClean="0"/>
              </a:p>
              <a:p>
                <a:pPr lvl="1">
                  <a:buClr>
                    <a:srgbClr val="0000CC"/>
                  </a:buClr>
                  <a:buFont typeface="Wingdings" panose="05000000000000000000" pitchFamily="2" charset="2"/>
                  <a:buChar char="ü"/>
                </a:pPr>
                <a:r>
                  <a:rPr lang="ja-JP" altLang="en-US" dirty="0" smtClean="0"/>
                  <a:t> 繰り返し平滑化の回数</a:t>
                </a:r>
                <a:r>
                  <a:rPr lang="en-US" altLang="ja-JP" dirty="0" smtClean="0"/>
                  <a:t>(</a:t>
                </a:r>
                <a:r>
                  <a:rPr lang="en-US" altLang="ja-JP" i="1" dirty="0" smtClean="0"/>
                  <a:t>k</a:t>
                </a:r>
                <a:r>
                  <a:rPr lang="en-US" altLang="ja-JP" dirty="0" smtClean="0"/>
                  <a:t>)</a:t>
                </a:r>
                <a:r>
                  <a:rPr lang="ja-JP" altLang="en-US" dirty="0" smtClean="0"/>
                  <a:t>を増やせば増やすほど</a:t>
                </a:r>
                <a:r>
                  <a:rPr lang="en-US" altLang="ja-JP" dirty="0" smtClean="0"/>
                  <a:t/>
                </a:r>
                <a:br>
                  <a:rPr lang="en-US" altLang="ja-JP" dirty="0" smtClean="0"/>
                </a:br>
                <a:r>
                  <a:rPr lang="en-US" altLang="ja-JP" dirty="0" smtClean="0"/>
                  <a:t> </a:t>
                </a:r>
                <a:r>
                  <a:rPr lang="ja-JP" altLang="en-US" dirty="0" smtClean="0"/>
                  <a:t>圧力振動やコーナーロッキングが抑えられる．</a:t>
                </a:r>
                <a:endParaRPr lang="en-US" altLang="ja-JP" dirty="0"/>
              </a:p>
              <a:p>
                <a:r>
                  <a:rPr lang="ja-JP" altLang="en-US" sz="2800" u="sng" dirty="0" smtClean="0">
                    <a:effectLst>
                      <a:outerShdw blurRad="38100" dist="38100" dir="2700000" algn="tl">
                        <a:srgbClr val="000000">
                          <a:alpha val="43137"/>
                        </a:srgbClr>
                      </a:outerShdw>
                    </a:effectLst>
                  </a:rPr>
                  <a:t>欠点</a:t>
                </a:r>
                <a:endParaRPr lang="en-US" altLang="ja-JP" u="sng" dirty="0" smtClean="0">
                  <a:effectLst>
                    <a:outerShdw blurRad="38100" dist="38100" dir="2700000" algn="tl">
                      <a:srgbClr val="000000">
                        <a:alpha val="43137"/>
                      </a:srgbClr>
                    </a:outerShdw>
                  </a:effectLst>
                </a:endParaRPr>
              </a:p>
              <a:p>
                <a:pPr marL="457200" lvl="1" indent="0">
                  <a:buNone/>
                </a:pPr>
                <a:r>
                  <a:rPr lang="en-US" altLang="ja-JP" b="1" dirty="0">
                    <a:solidFill>
                      <a:srgbClr val="FF0000"/>
                    </a:solidFill>
                  </a:rPr>
                  <a:t>✗</a:t>
                </a:r>
                <a:r>
                  <a:rPr lang="ja-JP" altLang="en-US" b="1" dirty="0">
                    <a:solidFill>
                      <a:srgbClr val="FF0000"/>
                    </a:solidFill>
                  </a:rPr>
                  <a:t> </a:t>
                </a:r>
                <a:r>
                  <a:rPr lang="ja-JP" altLang="en-US" dirty="0" smtClean="0"/>
                  <a:t>空間的に高周波な圧力分布はぼやけてしまう．</a:t>
                </a:r>
                <a:endParaRPr lang="en-US" altLang="ja-JP" dirty="0" smtClean="0"/>
              </a:p>
              <a:p>
                <a:pPr marL="457200" lvl="1" indent="0">
                  <a:buNone/>
                </a:pPr>
                <a:r>
                  <a:rPr lang="en-US" altLang="ja-JP" b="1" dirty="0" smtClean="0">
                    <a:solidFill>
                      <a:srgbClr val="FF0000"/>
                    </a:solidFill>
                  </a:rPr>
                  <a:t>✗</a:t>
                </a:r>
                <a:r>
                  <a:rPr lang="ja-JP" altLang="en-US" b="1" dirty="0" smtClean="0">
                    <a:solidFill>
                      <a:srgbClr val="FF0000"/>
                    </a:solidFill>
                  </a:rPr>
                  <a:t> </a:t>
                </a:r>
                <a:r>
                  <a:rPr lang="ja-JP" altLang="en-US" dirty="0" smtClean="0"/>
                  <a:t>剛性マトリックス</a:t>
                </a:r>
                <a14:m>
                  <m:oMath xmlns:m="http://schemas.openxmlformats.org/officeDocument/2006/math">
                    <m:r>
                      <a:rPr lang="en-US" altLang="ja-JP" b="0" i="1" smtClean="0">
                        <a:latin typeface="Cambria Math" panose="02040503050406030204" pitchFamily="18" charset="0"/>
                      </a:rPr>
                      <m:t>[</m:t>
                    </m:r>
                    <m:r>
                      <a:rPr lang="en-US" altLang="ja-JP" b="0" i="1" smtClean="0">
                        <a:latin typeface="Cambria Math" panose="02040503050406030204" pitchFamily="18" charset="0"/>
                      </a:rPr>
                      <m:t>𝐾</m:t>
                    </m:r>
                    <m:r>
                      <a:rPr lang="en-US" altLang="ja-JP" b="0" i="1" smtClean="0">
                        <a:latin typeface="Cambria Math" panose="02040503050406030204" pitchFamily="18" charset="0"/>
                      </a:rPr>
                      <m:t>]</m:t>
                    </m:r>
                  </m:oMath>
                </a14:m>
                <a:r>
                  <a:rPr lang="ja-JP" altLang="en-US" dirty="0" smtClean="0"/>
                  <a:t>のバンド幅が広がってしまう．</a:t>
                </a:r>
                <a:r>
                  <a:rPr lang="en-US" altLang="ja-JP" dirty="0" smtClean="0"/>
                  <a:t/>
                </a:r>
                <a:br>
                  <a:rPr lang="en-US" altLang="ja-JP" dirty="0" smtClean="0"/>
                </a:br>
                <a:r>
                  <a:rPr lang="ja-JP" altLang="en-US" sz="2400" dirty="0"/>
                  <a:t> </a:t>
                </a:r>
                <a:r>
                  <a:rPr lang="ja-JP" altLang="en-US" sz="2400" dirty="0" smtClean="0"/>
                  <a:t>     一般的な非構造四面体</a:t>
                </a:r>
                <a:r>
                  <a:rPr lang="en-US" altLang="ja-JP" sz="2400" dirty="0" smtClean="0"/>
                  <a:t>(T4)</a:t>
                </a:r>
                <a:r>
                  <a:rPr lang="ja-JP" altLang="en-US" sz="2400" dirty="0" smtClean="0"/>
                  <a:t>メッシュの場合，</a:t>
                </a:r>
                <a:r>
                  <a:rPr lang="en-US" altLang="ja-JP" sz="2400" dirty="0" smtClean="0"/>
                  <a:t/>
                </a:r>
                <a:br>
                  <a:rPr lang="en-US" altLang="ja-JP" sz="2400" dirty="0" smtClean="0"/>
                </a:br>
                <a:r>
                  <a:rPr lang="en-US" altLang="ja-JP" sz="2400" dirty="0" smtClean="0"/>
                  <a:t>          F-</a:t>
                </a:r>
                <a:r>
                  <a:rPr lang="en-US" altLang="ja-JP" sz="2400" dirty="0" err="1" smtClean="0"/>
                  <a:t>barES</a:t>
                </a:r>
                <a:r>
                  <a:rPr lang="en-US" altLang="ja-JP" sz="2400" dirty="0" smtClean="0"/>
                  <a:t>-FEM(1):</a:t>
                </a:r>
                <a:r>
                  <a:rPr lang="ja-JP" altLang="en-US" sz="2400" dirty="0" smtClean="0"/>
                  <a:t> </a:t>
                </a:r>
                <a:r>
                  <a:rPr lang="en-US" altLang="ja-JP" sz="2400" dirty="0" smtClean="0"/>
                  <a:t>FEM-T4</a:t>
                </a:r>
                <a:r>
                  <a:rPr lang="ja-JP" altLang="en-US" sz="2400" dirty="0" smtClean="0"/>
                  <a:t>の</a:t>
                </a:r>
                <a:r>
                  <a:rPr lang="ja-JP" altLang="en-US" sz="2400" u="sng" dirty="0" smtClean="0"/>
                  <a:t>約</a:t>
                </a:r>
                <a:r>
                  <a:rPr lang="en-US" altLang="ja-JP" sz="2400" u="sng" dirty="0" smtClean="0"/>
                  <a:t>10</a:t>
                </a:r>
                <a:r>
                  <a:rPr lang="ja-JP" altLang="en-US" sz="2400" u="sng" dirty="0" smtClean="0"/>
                  <a:t>倍</a:t>
                </a:r>
                <a:r>
                  <a:rPr lang="ja-JP" altLang="en-US" sz="2400" dirty="0" smtClean="0"/>
                  <a:t>のバンド幅，</a:t>
                </a:r>
                <a:r>
                  <a:rPr lang="en-US" altLang="ja-JP" sz="2400" dirty="0"/>
                  <a:t/>
                </a:r>
                <a:br>
                  <a:rPr lang="en-US" altLang="ja-JP" sz="2400" dirty="0"/>
                </a:br>
                <a:r>
                  <a:rPr lang="en-US" altLang="ja-JP" sz="2400" dirty="0" smtClean="0"/>
                  <a:t>          F-</a:t>
                </a:r>
                <a:r>
                  <a:rPr lang="en-US" altLang="ja-JP" sz="2400" dirty="0" err="1" smtClean="0"/>
                  <a:t>barES</a:t>
                </a:r>
                <a:r>
                  <a:rPr lang="en-US" altLang="ja-JP" sz="2400" dirty="0" smtClean="0"/>
                  <a:t>-FEM(2):</a:t>
                </a:r>
                <a:r>
                  <a:rPr lang="ja-JP" altLang="en-US" sz="2400" dirty="0" smtClean="0"/>
                  <a:t> </a:t>
                </a:r>
                <a:r>
                  <a:rPr lang="en-US" altLang="ja-JP" sz="2400" dirty="0" smtClean="0"/>
                  <a:t>FEM-T4</a:t>
                </a:r>
                <a:r>
                  <a:rPr lang="ja-JP" altLang="en-US" sz="2400" dirty="0" smtClean="0"/>
                  <a:t>の</a:t>
                </a:r>
                <a:r>
                  <a:rPr lang="ja-JP" altLang="en-US" sz="2400" u="sng" dirty="0" smtClean="0"/>
                  <a:t>約</a:t>
                </a:r>
                <a:r>
                  <a:rPr lang="en-US" altLang="ja-JP" sz="2400" u="sng" dirty="0" smtClean="0"/>
                  <a:t>20</a:t>
                </a:r>
                <a:r>
                  <a:rPr lang="ja-JP" altLang="en-US" sz="2400" u="sng" dirty="0" smtClean="0"/>
                  <a:t>倍</a:t>
                </a:r>
                <a:r>
                  <a:rPr lang="ja-JP" altLang="en-US" sz="2400" dirty="0" smtClean="0"/>
                  <a:t>のバンド幅．</a:t>
                </a:r>
                <a:r>
                  <a:rPr lang="en-US" altLang="ja-JP" sz="2400" dirty="0"/>
                  <a:t/>
                </a:r>
                <a:br>
                  <a:rPr lang="en-US" altLang="ja-JP" sz="2400" dirty="0"/>
                </a:br>
                <a:r>
                  <a:rPr lang="en-US" altLang="ja-JP" sz="2400" dirty="0" smtClean="0"/>
                  <a:t>      </a:t>
                </a:r>
                <a:r>
                  <a:rPr lang="ja-JP" altLang="en-US" sz="2400" dirty="0" smtClean="0"/>
                  <a:t>収束計算の高速化には工夫を要する．</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327" t="-2323" b="-369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20</a:t>
            </a:fld>
            <a:endParaRPr lang="ja-JP" altLang="en-US" dirty="0"/>
          </a:p>
        </p:txBody>
      </p:sp>
    </p:spTree>
    <p:extLst>
      <p:ext uri="{BB962C8B-B14F-4D97-AF65-F5344CB8AC3E}">
        <p14:creationId xmlns:p14="http://schemas.microsoft.com/office/powerpoint/2010/main" val="1863213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pPr algn="just"/>
            <a:r>
              <a:rPr lang="en-US" altLang="ja-JP" sz="2800" dirty="0" smtClean="0"/>
              <a:t>F-bar</a:t>
            </a:r>
            <a:r>
              <a:rPr lang="ja-JP" altLang="en-US" sz="2800" dirty="0" smtClean="0"/>
              <a:t>法と四面体</a:t>
            </a:r>
            <a:r>
              <a:rPr lang="en-US" altLang="ja-JP" sz="2800" dirty="0" smtClean="0"/>
              <a:t>ES-FEM</a:t>
            </a:r>
            <a:r>
              <a:rPr lang="ja-JP" altLang="en-US" sz="2800" dirty="0" smtClean="0"/>
              <a:t>を融合させた新たな</a:t>
            </a:r>
            <a:r>
              <a:rPr lang="ja-JP" altLang="en-US" sz="2800" dirty="0"/>
              <a:t>平滑化有限</a:t>
            </a:r>
            <a:r>
              <a:rPr lang="ja-JP" altLang="en-US" sz="2800" dirty="0" smtClean="0"/>
              <a:t>要素法「</a:t>
            </a:r>
            <a:r>
              <a:rPr lang="en-US" altLang="ja-JP" sz="2800" dirty="0" smtClean="0">
                <a:solidFill>
                  <a:srgbClr val="FF00FF"/>
                </a:solidFill>
              </a:rPr>
              <a:t>F-barES-FEM-T4</a:t>
            </a:r>
            <a:r>
              <a:rPr lang="ja-JP" altLang="en-US" sz="2800" dirty="0" smtClean="0"/>
              <a:t>」を提案した．</a:t>
            </a:r>
            <a:endParaRPr lang="en-US" altLang="ja-JP" sz="2800" dirty="0"/>
          </a:p>
          <a:p>
            <a:pPr algn="just"/>
            <a:r>
              <a:rPr lang="ja-JP" altLang="en-US" sz="2800" dirty="0" smtClean="0"/>
              <a:t>従来の</a:t>
            </a:r>
            <a:r>
              <a:rPr lang="en-US" altLang="ja-JP" sz="2800" dirty="0" smtClean="0"/>
              <a:t>S-FEM</a:t>
            </a:r>
            <a:r>
              <a:rPr lang="ja-JP" altLang="en-US" sz="2800" dirty="0" smtClean="0"/>
              <a:t>（</a:t>
            </a:r>
            <a:r>
              <a:rPr lang="en-US" altLang="ja-JP" sz="2800" dirty="0" smtClean="0"/>
              <a:t>Selective S-FEM</a:t>
            </a:r>
            <a:r>
              <a:rPr lang="ja-JP" altLang="en-US" sz="2800" dirty="0" smtClean="0"/>
              <a:t>）で課題となっていた３問題：「材料構成則に制限がある」，「圧力振動がある」，「</a:t>
            </a:r>
            <a:r>
              <a:rPr lang="ja-JP" altLang="en-US" sz="2800" dirty="0"/>
              <a:t>コーナー</a:t>
            </a:r>
            <a:r>
              <a:rPr lang="ja-JP" altLang="en-US" sz="2800" dirty="0" smtClean="0"/>
              <a:t>ロッキングを起こす」について，</a:t>
            </a:r>
            <a:r>
              <a:rPr lang="ja-JP" altLang="en-US" sz="2800" dirty="0" smtClean="0">
                <a:solidFill>
                  <a:srgbClr val="0000CC"/>
                </a:solidFill>
              </a:rPr>
              <a:t>提案手法は課題をほぼ解決している</a:t>
            </a:r>
            <a:r>
              <a:rPr lang="ja-JP" altLang="en-US" sz="2800" dirty="0" smtClean="0"/>
              <a:t>ことを確認した．</a:t>
            </a:r>
            <a:endParaRPr lang="en-US" altLang="ja-JP" sz="2800" dirty="0" smtClean="0"/>
          </a:p>
          <a:p>
            <a:pPr algn="just"/>
            <a:r>
              <a:rPr lang="ja-JP" altLang="en-US" sz="2800" dirty="0" smtClean="0">
                <a:solidFill>
                  <a:srgbClr val="008000"/>
                </a:solidFill>
              </a:rPr>
              <a:t>弾塑性体</a:t>
            </a:r>
            <a:r>
              <a:rPr lang="ja-JP" altLang="en-US" sz="2800" dirty="0" smtClean="0"/>
              <a:t>および</a:t>
            </a:r>
            <a:r>
              <a:rPr lang="ja-JP" altLang="en-US" sz="2800" dirty="0" smtClean="0">
                <a:solidFill>
                  <a:srgbClr val="008000"/>
                </a:solidFill>
              </a:rPr>
              <a:t>微圧縮粘弾性体</a:t>
            </a:r>
            <a:r>
              <a:rPr lang="ja-JP" altLang="en-US" sz="2800" dirty="0" smtClean="0"/>
              <a:t>のロッキングや圧力振動も解決できると考えられる．</a:t>
            </a:r>
            <a:endParaRPr lang="en-US" altLang="ja-JP" sz="2800" dirty="0" smtClean="0"/>
          </a:p>
          <a:p>
            <a:pPr algn="just"/>
            <a:endParaRPr lang="en-US" altLang="ja-JP" sz="2000" dirty="0" smtClean="0"/>
          </a:p>
          <a:p>
            <a:pPr algn="just"/>
            <a:r>
              <a:rPr lang="ja-JP" altLang="en-US" sz="2800" dirty="0" smtClean="0"/>
              <a:t>提案手法の陰解法における現状ほぼ唯一の欠点は剛性マトリックスのバンド幅が広がる</a:t>
            </a:r>
            <a:r>
              <a:rPr lang="ja-JP" altLang="en-US" sz="2800" dirty="0"/>
              <a:t>為</a:t>
            </a:r>
            <a:r>
              <a:rPr lang="ja-JP" altLang="en-US" sz="2800" dirty="0" smtClean="0"/>
              <a:t>に計算時間がかかることであり，</a:t>
            </a:r>
            <a:r>
              <a:rPr lang="ja-JP" altLang="en-US" sz="2800" b="1" dirty="0" smtClean="0">
                <a:effectLst>
                  <a:outerShdw blurRad="38100" dist="38100" dir="2700000" algn="tl">
                    <a:srgbClr val="000000">
                      <a:alpha val="43137"/>
                    </a:srgbClr>
                  </a:outerShdw>
                </a:effectLst>
              </a:rPr>
              <a:t>収束計算の高速化が今後の課題</a:t>
            </a:r>
            <a:r>
              <a:rPr lang="ja-JP" altLang="en-US" sz="2800" dirty="0" smtClean="0"/>
              <a:t>である．</a:t>
            </a:r>
            <a:endParaRPr lang="en-US" altLang="ja-JP" sz="28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21</a:t>
            </a:fld>
            <a:endParaRPr lang="ja-JP" altLang="en-US" dirty="0"/>
          </a:p>
        </p:txBody>
      </p:sp>
    </p:spTree>
    <p:extLst>
      <p:ext uri="{BB962C8B-B14F-4D97-AF65-F5344CB8AC3E}">
        <p14:creationId xmlns:p14="http://schemas.microsoft.com/office/powerpoint/2010/main" val="3935987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nchor="ctr"/>
          <a:lstStyle/>
          <a:p>
            <a:pPr marL="0" indent="0" algn="ctr">
              <a:buNone/>
            </a:pPr>
            <a:r>
              <a:rPr lang="ja-JP" altLang="en-US" sz="28700" dirty="0" smtClean="0"/>
              <a:t>付録</a:t>
            </a:r>
            <a:endParaRPr lang="ja-JP" altLang="en-US" sz="287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22</a:t>
            </a:fld>
            <a:endParaRPr lang="ja-JP" altLang="en-US" dirty="0"/>
          </a:p>
        </p:txBody>
      </p:sp>
    </p:spTree>
    <p:extLst>
      <p:ext uri="{BB962C8B-B14F-4D97-AF65-F5344CB8AC3E}">
        <p14:creationId xmlns:p14="http://schemas.microsoft.com/office/powerpoint/2010/main" val="2834720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超弾性片持ち梁</a:t>
            </a:r>
            <a:r>
              <a:rPr lang="ja-JP" altLang="en-US" dirty="0"/>
              <a:t>の曲げ</a:t>
            </a:r>
            <a:r>
              <a:rPr lang="ja-JP" altLang="en-US" dirty="0" smtClean="0"/>
              <a:t>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ja-JP" altLang="en-US" sz="2800" b="1" i="1" u="sng" dirty="0" smtClean="0">
                    <a:effectLst>
                      <a:outerShdw blurRad="38100" dist="38100" dir="2700000" algn="tl">
                        <a:srgbClr val="000000">
                          <a:alpha val="43137"/>
                        </a:srgbClr>
                      </a:outerShdw>
                    </a:effectLst>
                  </a:rPr>
                  <a:t>概要</a:t>
                </a:r>
                <a:endParaRPr lang="en-US" altLang="ja-JP" sz="2800" b="1" i="1" u="sng" dirty="0" smtClean="0">
                  <a:effectLst>
                    <a:outerShdw blurRad="38100" dist="38100" dir="2700000" algn="tl">
                      <a:srgbClr val="000000">
                        <a:alpha val="43137"/>
                      </a:srgbClr>
                    </a:outerShdw>
                  </a:effectLst>
                </a:endParaRPr>
              </a:p>
              <a:p>
                <a:endParaRPr lang="en-US" altLang="ja-JP" sz="2800" dirty="0" smtClean="0"/>
              </a:p>
              <a:p>
                <a:endParaRPr lang="en-US" altLang="ja-JP" sz="2800" dirty="0"/>
              </a:p>
              <a:p>
                <a:endParaRPr lang="en-US" altLang="ja-JP" sz="2800" dirty="0" smtClean="0"/>
              </a:p>
              <a:p>
                <a:r>
                  <a:rPr lang="en-US" altLang="ja-JP" sz="2800" dirty="0" smtClean="0"/>
                  <a:t>10m x 1m x 1m </a:t>
                </a:r>
                <a:r>
                  <a:rPr lang="ja-JP" altLang="en-US" sz="2800" dirty="0" smtClean="0"/>
                  <a:t>の片持ち梁の先端に死荷重．</a:t>
                </a:r>
                <a:endParaRPr lang="en-US" altLang="ja-JP" sz="2800" dirty="0" smtClean="0"/>
              </a:p>
              <a:p>
                <a:r>
                  <a:rPr lang="en-US" altLang="ja-JP" sz="2800" dirty="0" smtClean="0"/>
                  <a:t>Neo-</a:t>
                </a:r>
                <a:r>
                  <a:rPr lang="en-US" altLang="ja-JP" sz="2800" dirty="0" err="1" smtClean="0"/>
                  <a:t>Hookean</a:t>
                </a:r>
                <a:r>
                  <a:rPr lang="ja-JP" altLang="en-US" sz="2800" dirty="0" smtClean="0"/>
                  <a:t>超弾性体： </a:t>
                </a:r>
                <a14:m>
                  <m:oMath xmlns:m="http://schemas.openxmlformats.org/officeDocument/2006/math">
                    <m:r>
                      <a:rPr lang="en-US" altLang="ja-JP" sz="2400" b="1" i="1" smtClean="0">
                        <a:latin typeface="Cambria Math" panose="02040503050406030204" pitchFamily="18" charset="0"/>
                      </a:rPr>
                      <m:t>𝑻</m:t>
                    </m:r>
                    <m:r>
                      <a:rPr lang="en-US" altLang="ja-JP" sz="2400" b="0" i="1" smtClean="0">
                        <a:latin typeface="Cambria Math"/>
                      </a:rPr>
                      <m:t>=2</m:t>
                    </m:r>
                    <m:sSub>
                      <m:sSubPr>
                        <m:ctrlPr>
                          <a:rPr lang="en-US" altLang="ja-JP" sz="2400" b="0" i="1" smtClean="0">
                            <a:latin typeface="Cambria Math" panose="02040503050406030204" pitchFamily="18" charset="0"/>
                          </a:rPr>
                        </m:ctrlPr>
                      </m:sSubPr>
                      <m:e>
                        <m:r>
                          <a:rPr lang="en-US" altLang="ja-JP" sz="2400" b="0" i="1" smtClean="0">
                            <a:latin typeface="Cambria Math"/>
                          </a:rPr>
                          <m:t>𝐶</m:t>
                        </m:r>
                      </m:e>
                      <m:sub>
                        <m:r>
                          <a:rPr lang="en-US" altLang="ja-JP" sz="2400" b="0" i="1" smtClean="0">
                            <a:latin typeface="Cambria Math"/>
                          </a:rPr>
                          <m:t>10</m:t>
                        </m:r>
                      </m:sub>
                    </m:sSub>
                    <m:f>
                      <m:fPr>
                        <m:ctrlPr>
                          <a:rPr lang="en-US" altLang="ja-JP" sz="2400" b="0" i="1" smtClean="0">
                            <a:latin typeface="Cambria Math" panose="02040503050406030204" pitchFamily="18" charset="0"/>
                          </a:rPr>
                        </m:ctrlPr>
                      </m:fPr>
                      <m:num>
                        <m:r>
                          <m:rPr>
                            <m:sty m:val="p"/>
                          </m:rPr>
                          <a:rPr lang="en-US" altLang="ja-JP" sz="2400" b="0" i="0" smtClean="0">
                            <a:latin typeface="Cambria Math"/>
                          </a:rPr>
                          <m:t>Dev</m:t>
                        </m:r>
                        <m:r>
                          <a:rPr lang="en-US" altLang="ja-JP" sz="2400" b="0" i="1" smtClean="0">
                            <a:latin typeface="Cambria Math"/>
                          </a:rPr>
                          <m:t>(</m:t>
                        </m:r>
                        <m:acc>
                          <m:accPr>
                            <m:chr m:val="̅"/>
                            <m:ctrlPr>
                              <a:rPr lang="en-US" altLang="ja-JP" sz="2400" b="1" i="1" smtClean="0">
                                <a:latin typeface="Cambria Math" panose="02040503050406030204" pitchFamily="18" charset="0"/>
                              </a:rPr>
                            </m:ctrlPr>
                          </m:accPr>
                          <m:e>
                            <m:r>
                              <a:rPr lang="en-US" altLang="ja-JP" sz="2400" b="1" i="1" smtClean="0">
                                <a:latin typeface="Cambria Math"/>
                              </a:rPr>
                              <m:t>𝑩</m:t>
                            </m:r>
                          </m:e>
                        </m:acc>
                        <m:r>
                          <a:rPr lang="en-US" altLang="ja-JP" sz="2400" b="0" i="1" smtClean="0">
                            <a:latin typeface="Cambria Math"/>
                          </a:rPr>
                          <m:t>)</m:t>
                        </m:r>
                      </m:num>
                      <m:den>
                        <m:r>
                          <a:rPr lang="en-US" altLang="ja-JP" sz="2400" b="0" i="1" smtClean="0">
                            <a:latin typeface="Cambria Math"/>
                          </a:rPr>
                          <m:t>𝐽</m:t>
                        </m:r>
                      </m:den>
                    </m:f>
                    <m:r>
                      <a:rPr lang="en-US" altLang="ja-JP" sz="2400" b="0" i="1" smtClean="0">
                        <a:latin typeface="Cambria Math"/>
                      </a:rPr>
                      <m:t>+</m:t>
                    </m:r>
                    <m:f>
                      <m:fPr>
                        <m:ctrlPr>
                          <a:rPr lang="en-US" altLang="ja-JP" sz="2400" b="0" i="1" smtClean="0">
                            <a:latin typeface="Cambria Math" panose="02040503050406030204" pitchFamily="18" charset="0"/>
                          </a:rPr>
                        </m:ctrlPr>
                      </m:fPr>
                      <m:num>
                        <m:r>
                          <a:rPr lang="en-US" altLang="ja-JP" sz="2400" b="0" i="1" smtClean="0">
                            <a:latin typeface="Cambria Math"/>
                          </a:rPr>
                          <m:t>2</m:t>
                        </m:r>
                      </m:num>
                      <m:den>
                        <m:sSub>
                          <m:sSubPr>
                            <m:ctrlPr>
                              <a:rPr lang="en-US" altLang="ja-JP" sz="2400" b="0" i="1" smtClean="0">
                                <a:latin typeface="Cambria Math" panose="02040503050406030204" pitchFamily="18" charset="0"/>
                              </a:rPr>
                            </m:ctrlPr>
                          </m:sSubPr>
                          <m:e>
                            <m:r>
                              <a:rPr lang="en-US" altLang="ja-JP" sz="2400" b="0" i="1" smtClean="0">
                                <a:latin typeface="Cambria Math"/>
                              </a:rPr>
                              <m:t>𝐷</m:t>
                            </m:r>
                          </m:e>
                          <m:sub>
                            <m:r>
                              <a:rPr lang="en-US" altLang="ja-JP" sz="2400" b="0" i="1" smtClean="0">
                                <a:latin typeface="Cambria Math"/>
                              </a:rPr>
                              <m:t>1</m:t>
                            </m:r>
                          </m:sub>
                        </m:sSub>
                      </m:den>
                    </m:f>
                    <m:d>
                      <m:dPr>
                        <m:ctrlPr>
                          <a:rPr lang="en-US" altLang="ja-JP" sz="2400" b="0" i="1" smtClean="0">
                            <a:latin typeface="Cambria Math" panose="02040503050406030204" pitchFamily="18" charset="0"/>
                          </a:rPr>
                        </m:ctrlPr>
                      </m:dPr>
                      <m:e>
                        <m:r>
                          <a:rPr lang="en-US" altLang="ja-JP" sz="2400" b="0" i="1" smtClean="0">
                            <a:latin typeface="Cambria Math"/>
                          </a:rPr>
                          <m:t>𝐽</m:t>
                        </m:r>
                        <m:r>
                          <a:rPr lang="en-US" altLang="ja-JP" sz="2400" b="0" i="1" smtClean="0">
                            <a:latin typeface="Cambria Math"/>
                          </a:rPr>
                          <m:t>−1</m:t>
                        </m:r>
                      </m:e>
                    </m:d>
                    <m:r>
                      <a:rPr lang="en-US" altLang="ja-JP" sz="2400" b="0" i="1" smtClean="0">
                        <a:latin typeface="Cambria Math" panose="02040503050406030204" pitchFamily="18" charset="0"/>
                      </a:rPr>
                      <m:t> </m:t>
                    </m:r>
                    <m:r>
                      <a:rPr lang="en-US" altLang="ja-JP" sz="2400" b="1" i="1" smtClean="0">
                        <a:latin typeface="Cambria Math" panose="02040503050406030204" pitchFamily="18" charset="0"/>
                      </a:rPr>
                      <m:t>𝑰</m:t>
                    </m:r>
                  </m:oMath>
                </a14:m>
                <a:r>
                  <a:rPr lang="ja-JP" altLang="en-US" sz="2400" dirty="0" smtClean="0"/>
                  <a:t>．</a:t>
                </a:r>
                <a:endParaRPr lang="en-US" altLang="ja-JP" sz="2400" dirty="0"/>
              </a:p>
              <a:p>
                <a14:m>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a:rPr>
                          <m:t>𝐶</m:t>
                        </m:r>
                      </m:e>
                      <m:sub>
                        <m:r>
                          <a:rPr lang="en-US" altLang="ja-JP" sz="2800" b="0" i="1" smtClean="0">
                            <a:latin typeface="Cambria Math"/>
                          </a:rPr>
                          <m:t>10</m:t>
                        </m:r>
                      </m:sub>
                    </m:sSub>
                  </m:oMath>
                </a14:m>
                <a:r>
                  <a:rPr lang="ja-JP" altLang="en-US" sz="2800" dirty="0" smtClean="0"/>
                  <a:t>は </a:t>
                </a:r>
                <a:r>
                  <a:rPr lang="en-US" altLang="ja-JP" sz="2800" dirty="0" smtClean="0"/>
                  <a:t>1 </a:t>
                </a:r>
                <a:r>
                  <a:rPr lang="en-US" altLang="ja-JP" sz="2800" dirty="0" err="1" smtClean="0"/>
                  <a:t>GPa</a:t>
                </a:r>
                <a:r>
                  <a:rPr lang="en-US" altLang="ja-JP" sz="2800" dirty="0" smtClean="0"/>
                  <a:t> </a:t>
                </a:r>
                <a:r>
                  <a:rPr lang="ja-JP" altLang="en-US" sz="2800" dirty="0" smtClean="0"/>
                  <a:t>で一定とし，</a:t>
                </a:r>
                <a14:m>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a:rPr>
                          <m:t>𝐷</m:t>
                        </m:r>
                      </m:e>
                      <m:sub>
                        <m:r>
                          <a:rPr lang="en-US" altLang="ja-JP" sz="2800" b="0" i="1" smtClean="0">
                            <a:latin typeface="Cambria Math"/>
                          </a:rPr>
                          <m:t>1</m:t>
                        </m:r>
                      </m:sub>
                    </m:sSub>
                  </m:oMath>
                </a14:m>
                <a:r>
                  <a:rPr lang="ja-JP" altLang="en-US" sz="2800" dirty="0" smtClean="0"/>
                  <a:t> を変化させて</a:t>
                </a:r>
                <a:r>
                  <a:rPr lang="en-US" altLang="ja-JP" sz="2800" dirty="0" smtClean="0"/>
                  <a:t/>
                </a:r>
                <a:br>
                  <a:rPr lang="en-US" altLang="ja-JP" sz="2800" dirty="0" smtClean="0"/>
                </a:br>
                <a:r>
                  <a:rPr lang="ja-JP" altLang="en-US" sz="2800" dirty="0" smtClean="0"/>
                  <a:t>初期ポアソン比を</a:t>
                </a:r>
                <a:r>
                  <a:rPr lang="en-US" altLang="ja-JP" sz="2800" dirty="0" smtClean="0"/>
                  <a:t>0.49, 0.499</a:t>
                </a:r>
                <a:r>
                  <a:rPr lang="ja-JP" altLang="en-US" sz="2800" dirty="0" smtClean="0"/>
                  <a:t>の２通りに設定．</a:t>
                </a:r>
                <a:endParaRPr lang="en-US" altLang="ja-JP" sz="2800" dirty="0"/>
              </a:p>
              <a:p>
                <a:r>
                  <a:rPr lang="ja-JP" altLang="en-US" sz="2800" dirty="0" smtClean="0"/>
                  <a:t>四面体の構造メッシュと非構造メッシュの２つを用意．</a:t>
                </a:r>
                <a:endParaRPr lang="en-US" altLang="ja-JP" sz="2800" dirty="0" smtClean="0"/>
              </a:p>
              <a:p>
                <a:r>
                  <a:rPr kumimoji="1" lang="en-US" altLang="ja-JP" sz="2800" dirty="0" smtClean="0"/>
                  <a:t>ABAQUS</a:t>
                </a:r>
                <a:r>
                  <a:rPr lang="ja-JP" altLang="en-US" sz="2800" dirty="0" smtClean="0"/>
                  <a:t>の４節点四面体ハイブリッド要素</a:t>
                </a:r>
                <a:r>
                  <a:rPr lang="en-US" altLang="ja-JP" sz="2800" dirty="0" smtClean="0"/>
                  <a:t>(C3D4H)</a:t>
                </a:r>
                <a:br>
                  <a:rPr lang="en-US" altLang="ja-JP" sz="2800" dirty="0" smtClean="0"/>
                </a:br>
                <a:r>
                  <a:rPr lang="ja-JP" altLang="en-US" sz="2800" dirty="0" smtClean="0"/>
                  <a:t>と比較．</a:t>
                </a:r>
                <a:endParaRPr kumimoji="1" lang="en-US" altLang="ja-JP" sz="2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539" t="-2323" b="-42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23</a:t>
            </a:fld>
            <a:endParaRPr lang="ja-JP" altLang="en-US" dirty="0"/>
          </a:p>
        </p:txBody>
      </p:sp>
      <p:grpSp>
        <p:nvGrpSpPr>
          <p:cNvPr id="7" name="グループ化 6"/>
          <p:cNvGrpSpPr/>
          <p:nvPr/>
        </p:nvGrpSpPr>
        <p:grpSpPr>
          <a:xfrm>
            <a:off x="1655676" y="764704"/>
            <a:ext cx="6389744" cy="1944216"/>
            <a:chOff x="1655676" y="980728"/>
            <a:chExt cx="6389744" cy="1944216"/>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676" y="980728"/>
              <a:ext cx="6333279" cy="1944216"/>
            </a:xfrm>
            <a:prstGeom prst="rect">
              <a:avLst/>
            </a:prstGeom>
          </p:spPr>
        </p:pic>
        <p:sp>
          <p:nvSpPr>
            <p:cNvPr id="6" name="テキスト ボックス 5"/>
            <p:cNvSpPr txBox="1"/>
            <p:nvPr/>
          </p:nvSpPr>
          <p:spPr>
            <a:xfrm>
              <a:off x="6732240" y="2303584"/>
              <a:ext cx="1313180" cy="369332"/>
            </a:xfrm>
            <a:prstGeom prst="rect">
              <a:avLst/>
            </a:prstGeom>
            <a:solidFill>
              <a:schemeClr val="bg1"/>
            </a:solidFill>
          </p:spPr>
          <p:txBody>
            <a:bodyPr wrap="none" rtlCol="0">
              <a:spAutoFit/>
            </a:bodyPr>
            <a:lstStyle/>
            <a:p>
              <a:r>
                <a:rPr lang="en-US" altLang="ja-JP" dirty="0" smtClean="0">
                  <a:solidFill>
                    <a:srgbClr val="FF0000"/>
                  </a:solidFill>
                </a:rPr>
                <a:t>Dead Load</a:t>
              </a:r>
              <a:endParaRPr kumimoji="1" lang="ja-JP" altLang="en-US" dirty="0">
                <a:solidFill>
                  <a:srgbClr val="FF0000"/>
                </a:solidFill>
              </a:endParaRPr>
            </a:p>
          </p:txBody>
        </p:sp>
      </p:grpSp>
    </p:spTree>
    <p:extLst>
      <p:ext uri="{BB962C8B-B14F-4D97-AF65-F5344CB8AC3E}">
        <p14:creationId xmlns:p14="http://schemas.microsoft.com/office/powerpoint/2010/main" val="2673629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超弾性片持ち梁の曲げ解析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400" b="1" i="1" u="sng" dirty="0" smtClean="0">
                <a:effectLst>
                  <a:outerShdw blurRad="38100" dist="38100" dir="2700000" algn="tl">
                    <a:srgbClr val="000000">
                      <a:alpha val="43137"/>
                    </a:srgbClr>
                  </a:outerShdw>
                </a:effectLst>
              </a:rPr>
              <a:t>構造メッシュ</a:t>
            </a:r>
            <a:r>
              <a:rPr kumimoji="1" lang="en-US" altLang="ja-JP" sz="2400" b="1" i="1" u="sng" dirty="0" smtClean="0">
                <a:effectLst>
                  <a:outerShdw blurRad="38100" dist="38100" dir="2700000" algn="tl">
                    <a:srgbClr val="000000">
                      <a:alpha val="43137"/>
                    </a:srgbClr>
                  </a:outerShdw>
                </a:effectLst>
              </a:rPr>
              <a:t/>
            </a:r>
            <a:br>
              <a:rPr kumimoji="1" lang="en-US" altLang="ja-JP" sz="2400" b="1" i="1" u="sng" dirty="0" smtClean="0">
                <a:effectLst>
                  <a:outerShdw blurRad="38100" dist="38100" dir="2700000" algn="tl">
                    <a:srgbClr val="000000">
                      <a:alpha val="43137"/>
                    </a:srgbClr>
                  </a:outerShdw>
                </a:effectLst>
              </a:rPr>
            </a:br>
            <a:r>
              <a:rPr kumimoji="1" lang="ja-JP" altLang="en-US" sz="2400" b="1" i="1" u="sng" dirty="0" smtClean="0">
                <a:effectLst>
                  <a:outerShdw blurRad="38100" dist="38100" dir="2700000" algn="tl">
                    <a:srgbClr val="000000">
                      <a:alpha val="43137"/>
                    </a:srgbClr>
                  </a:outerShdw>
                </a:effectLst>
              </a:rPr>
              <a:t>の解析結果</a:t>
            </a:r>
            <a:endParaRPr kumimoji="1" lang="ja-JP" altLang="en-US" sz="24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24</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2123722" y="773451"/>
                <a:ext cx="1712328"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m:t>
                      </m:r>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123722" y="773451"/>
                <a:ext cx="1712328" cy="47359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6051338" y="773451"/>
                <a:ext cx="1882247"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=0.499</m:t>
                      </m:r>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051338" y="773451"/>
                <a:ext cx="1882247" cy="473591"/>
              </a:xfrm>
              <a:prstGeom prst="rect">
                <a:avLst/>
              </a:prstGeom>
              <a:blipFill rotWithShape="0">
                <a:blip r:embed="rId3"/>
                <a:stretch>
                  <a:fillRect/>
                </a:stretch>
              </a:blipFill>
            </p:spPr>
            <p:txBody>
              <a:bodyPr/>
              <a:lstStyle/>
              <a:p>
                <a:r>
                  <a:rPr lang="ja-JP" altLang="en-US">
                    <a:noFill/>
                  </a:rPr>
                  <a:t> </a:t>
                </a:r>
              </a:p>
            </p:txBody>
          </p:sp>
        </mc:Fallback>
      </mc:AlternateContent>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47" y="1363267"/>
            <a:ext cx="3828819" cy="2502667"/>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5891" y="1363267"/>
            <a:ext cx="3828819" cy="2502667"/>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647" y="3865934"/>
            <a:ext cx="3840665" cy="2377721"/>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5891" y="3854338"/>
            <a:ext cx="3840665" cy="2377721"/>
          </a:xfrm>
          <a:prstGeom prst="rect">
            <a:avLst/>
          </a:prstGeom>
        </p:spPr>
      </p:pic>
      <p:sp>
        <p:nvSpPr>
          <p:cNvPr id="8" name="テキスト ボックス 7"/>
          <p:cNvSpPr txBox="1"/>
          <p:nvPr/>
        </p:nvSpPr>
        <p:spPr>
          <a:xfrm>
            <a:off x="-13967" y="2345970"/>
            <a:ext cx="1255473" cy="707886"/>
          </a:xfrm>
          <a:prstGeom prst="rect">
            <a:avLst/>
          </a:prstGeom>
          <a:noFill/>
        </p:spPr>
        <p:txBody>
          <a:bodyPr wrap="none" rtlCol="0">
            <a:spAutoFit/>
          </a:bodyPr>
          <a:lstStyle/>
          <a:p>
            <a:pPr algn="ctr"/>
            <a:r>
              <a:rPr kumimoji="1" lang="en-US" altLang="ja-JP" sz="2000" dirty="0" smtClean="0"/>
              <a:t>ABAQUS</a:t>
            </a:r>
            <a:br>
              <a:rPr kumimoji="1" lang="en-US" altLang="ja-JP" sz="2000" dirty="0" smtClean="0"/>
            </a:br>
            <a:r>
              <a:rPr kumimoji="1" lang="en-US" altLang="ja-JP" sz="2000" dirty="0" smtClean="0"/>
              <a:t>C3D4H</a:t>
            </a:r>
            <a:endParaRPr kumimoji="1" lang="ja-JP" altLang="en-US" sz="2000" dirty="0"/>
          </a:p>
        </p:txBody>
      </p:sp>
      <p:sp>
        <p:nvSpPr>
          <p:cNvPr id="9" name="テキスト ボックス 8"/>
          <p:cNvSpPr txBox="1"/>
          <p:nvPr/>
        </p:nvSpPr>
        <p:spPr>
          <a:xfrm>
            <a:off x="10344" y="4700852"/>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(1)</a:t>
            </a:r>
            <a:endParaRPr kumimoji="1" lang="ja-JP" altLang="en-US" sz="2000" dirty="0">
              <a:solidFill>
                <a:srgbClr val="0000CC"/>
              </a:solidFill>
            </a:endParaRPr>
          </a:p>
        </p:txBody>
      </p:sp>
    </p:spTree>
    <p:extLst>
      <p:ext uri="{BB962C8B-B14F-4D97-AF65-F5344CB8AC3E}">
        <p14:creationId xmlns:p14="http://schemas.microsoft.com/office/powerpoint/2010/main" val="4241942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超弾性片持ち梁の曲げ解析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400" b="1" i="1" u="sng" dirty="0" smtClean="0">
                <a:effectLst>
                  <a:outerShdw blurRad="38100" dist="38100" dir="2700000" algn="tl">
                    <a:srgbClr val="000000">
                      <a:alpha val="43137"/>
                    </a:srgbClr>
                  </a:outerShdw>
                </a:effectLst>
              </a:rPr>
              <a:t>構造メッシュ</a:t>
            </a:r>
            <a:r>
              <a:rPr kumimoji="1" lang="en-US" altLang="ja-JP" sz="2400" b="1" i="1" u="sng" dirty="0" smtClean="0">
                <a:effectLst>
                  <a:outerShdw blurRad="38100" dist="38100" dir="2700000" algn="tl">
                    <a:srgbClr val="000000">
                      <a:alpha val="43137"/>
                    </a:srgbClr>
                  </a:outerShdw>
                </a:effectLst>
              </a:rPr>
              <a:t/>
            </a:r>
            <a:br>
              <a:rPr kumimoji="1" lang="en-US" altLang="ja-JP" sz="2400" b="1" i="1" u="sng" dirty="0" smtClean="0">
                <a:effectLst>
                  <a:outerShdw blurRad="38100" dist="38100" dir="2700000" algn="tl">
                    <a:srgbClr val="000000">
                      <a:alpha val="43137"/>
                    </a:srgbClr>
                  </a:outerShdw>
                </a:effectLst>
              </a:rPr>
            </a:br>
            <a:r>
              <a:rPr kumimoji="1" lang="ja-JP" altLang="en-US" sz="2400" b="1" i="1" u="sng" dirty="0" smtClean="0">
                <a:effectLst>
                  <a:outerShdw blurRad="38100" dist="38100" dir="2700000" algn="tl">
                    <a:srgbClr val="000000">
                      <a:alpha val="43137"/>
                    </a:srgbClr>
                  </a:outerShdw>
                </a:effectLst>
              </a:rPr>
              <a:t>の解析結果</a:t>
            </a:r>
            <a:endParaRPr kumimoji="1" lang="ja-JP" altLang="en-US" sz="24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25</a:t>
            </a:fld>
            <a:endParaRPr lang="ja-JP" altLang="en-US"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123722" y="773451"/>
                <a:ext cx="1712328"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m:t>
                      </m:r>
                    </m:oMath>
                  </m:oMathPara>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123722" y="773451"/>
                <a:ext cx="1712328" cy="47359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6051338" y="773451"/>
                <a:ext cx="1882247"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=0.499</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051338" y="773451"/>
                <a:ext cx="1882247" cy="473591"/>
              </a:xfrm>
              <a:prstGeom prst="rect">
                <a:avLst/>
              </a:prstGeom>
              <a:blipFill rotWithShape="0">
                <a:blip r:embed="rId3"/>
                <a:stretch>
                  <a:fillRect/>
                </a:stretch>
              </a:blipFill>
            </p:spPr>
            <p:txBody>
              <a:bodyPr/>
              <a:lstStyle/>
              <a:p>
                <a:r>
                  <a:rPr lang="ja-JP" altLang="en-US">
                    <a:noFill/>
                  </a:rPr>
                  <a:t> </a:t>
                </a:r>
              </a:p>
            </p:txBody>
          </p:sp>
        </mc:Fallback>
      </mc:AlternateContent>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371" y="1405950"/>
            <a:ext cx="3840665" cy="2377721"/>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814" y="1416422"/>
            <a:ext cx="3840665" cy="2377721"/>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371" y="3861242"/>
            <a:ext cx="3840665" cy="2377721"/>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1815" y="3861243"/>
            <a:ext cx="3840665" cy="2377721"/>
          </a:xfrm>
          <a:prstGeom prst="rect">
            <a:avLst/>
          </a:prstGeom>
        </p:spPr>
      </p:pic>
      <p:sp>
        <p:nvSpPr>
          <p:cNvPr id="15" name="テキスト ボックス 14"/>
          <p:cNvSpPr txBox="1"/>
          <p:nvPr/>
        </p:nvSpPr>
        <p:spPr>
          <a:xfrm>
            <a:off x="-16832" y="2240868"/>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(2)</a:t>
            </a:r>
            <a:endParaRPr kumimoji="1" lang="ja-JP" altLang="en-US" sz="2000" dirty="0">
              <a:solidFill>
                <a:srgbClr val="0000CC"/>
              </a:solidFill>
            </a:endParaRPr>
          </a:p>
        </p:txBody>
      </p:sp>
      <p:sp>
        <p:nvSpPr>
          <p:cNvPr id="9" name="テキスト ボックス 8"/>
          <p:cNvSpPr txBox="1"/>
          <p:nvPr/>
        </p:nvSpPr>
        <p:spPr>
          <a:xfrm>
            <a:off x="10344" y="4700852"/>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(3)</a:t>
            </a:r>
            <a:endParaRPr kumimoji="1" lang="ja-JP" altLang="en-US" sz="2000" dirty="0">
              <a:solidFill>
                <a:srgbClr val="0000CC"/>
              </a:solidFill>
            </a:endParaRPr>
          </a:p>
        </p:txBody>
      </p:sp>
      <p:sp>
        <p:nvSpPr>
          <p:cNvPr id="12" name="テキスト ボックス 11"/>
          <p:cNvSpPr txBox="1"/>
          <p:nvPr/>
        </p:nvSpPr>
        <p:spPr>
          <a:xfrm>
            <a:off x="4551747" y="4696395"/>
            <a:ext cx="2614818" cy="923330"/>
          </a:xfrm>
          <a:prstGeom prst="rect">
            <a:avLst/>
          </a:prstGeom>
          <a:noFill/>
        </p:spPr>
        <p:txBody>
          <a:bodyPr wrap="none" rtlCol="0">
            <a:spAutoFit/>
          </a:bodyPr>
          <a:lstStyle/>
          <a:p>
            <a:r>
              <a:rPr lang="ja-JP" altLang="en-US" dirty="0" smtClean="0">
                <a:solidFill>
                  <a:srgbClr val="FF00FF"/>
                </a:solidFill>
              </a:rPr>
              <a:t>繰り返し平滑化</a:t>
            </a:r>
            <a:r>
              <a:rPr lang="en-US" altLang="ja-JP" dirty="0" smtClean="0">
                <a:solidFill>
                  <a:srgbClr val="FF00FF"/>
                </a:solidFill>
              </a:rPr>
              <a:t/>
            </a:r>
            <a:br>
              <a:rPr lang="en-US" altLang="ja-JP" dirty="0" smtClean="0">
                <a:solidFill>
                  <a:srgbClr val="FF00FF"/>
                </a:solidFill>
              </a:rPr>
            </a:br>
            <a:r>
              <a:rPr lang="ja-JP" altLang="en-US" dirty="0" smtClean="0">
                <a:solidFill>
                  <a:srgbClr val="FF00FF"/>
                </a:solidFill>
              </a:rPr>
              <a:t>の回数を増やせば，</a:t>
            </a:r>
            <a:r>
              <a:rPr lang="en-US" altLang="ja-JP" dirty="0" smtClean="0">
                <a:solidFill>
                  <a:srgbClr val="FF00FF"/>
                </a:solidFill>
              </a:rPr>
              <a:t/>
            </a:r>
            <a:br>
              <a:rPr lang="en-US" altLang="ja-JP" dirty="0" smtClean="0">
                <a:solidFill>
                  <a:srgbClr val="FF00FF"/>
                </a:solidFill>
              </a:rPr>
            </a:br>
            <a:r>
              <a:rPr lang="ja-JP" altLang="en-US" dirty="0" smtClean="0">
                <a:solidFill>
                  <a:srgbClr val="FF00FF"/>
                </a:solidFill>
              </a:rPr>
              <a:t>圧力振動が抑制出来る．</a:t>
            </a:r>
            <a:endParaRPr kumimoji="1" lang="ja-JP" altLang="en-US" dirty="0">
              <a:solidFill>
                <a:srgbClr val="FF00FF"/>
              </a:solidFill>
            </a:endParaRPr>
          </a:p>
        </p:txBody>
      </p:sp>
    </p:spTree>
    <p:extLst>
      <p:ext uri="{BB962C8B-B14F-4D97-AF65-F5344CB8AC3E}">
        <p14:creationId xmlns:p14="http://schemas.microsoft.com/office/powerpoint/2010/main" val="3406348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超弾性片持ち梁の曲げ解析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400" b="1" i="1" u="sng" dirty="0" smtClean="0">
                <a:solidFill>
                  <a:srgbClr val="FF0000"/>
                </a:solidFill>
                <a:effectLst>
                  <a:outerShdw blurRad="38100" dist="38100" dir="2700000" algn="tl">
                    <a:srgbClr val="000000">
                      <a:alpha val="43137"/>
                    </a:srgbClr>
                  </a:outerShdw>
                </a:effectLst>
              </a:rPr>
              <a:t>非</a:t>
            </a:r>
            <a:r>
              <a:rPr lang="ja-JP" altLang="en-US" sz="2400" b="1" i="1" u="sng" dirty="0" smtClean="0">
                <a:effectLst>
                  <a:outerShdw blurRad="38100" dist="38100" dir="2700000" algn="tl">
                    <a:srgbClr val="000000">
                      <a:alpha val="43137"/>
                    </a:srgbClr>
                  </a:outerShdw>
                </a:effectLst>
              </a:rPr>
              <a:t>構造メッシュ</a:t>
            </a:r>
            <a:r>
              <a:rPr kumimoji="1" lang="en-US" altLang="ja-JP" sz="2400" b="1" i="1" u="sng" dirty="0" smtClean="0">
                <a:effectLst>
                  <a:outerShdw blurRad="38100" dist="38100" dir="2700000" algn="tl">
                    <a:srgbClr val="000000">
                      <a:alpha val="43137"/>
                    </a:srgbClr>
                  </a:outerShdw>
                </a:effectLst>
              </a:rPr>
              <a:t/>
            </a:r>
            <a:br>
              <a:rPr kumimoji="1" lang="en-US" altLang="ja-JP" sz="2400" b="1" i="1" u="sng" dirty="0" smtClean="0">
                <a:effectLst>
                  <a:outerShdw blurRad="38100" dist="38100" dir="2700000" algn="tl">
                    <a:srgbClr val="000000">
                      <a:alpha val="43137"/>
                    </a:srgbClr>
                  </a:outerShdw>
                </a:effectLst>
              </a:rPr>
            </a:br>
            <a:r>
              <a:rPr kumimoji="1" lang="ja-JP" altLang="en-US" sz="2400" b="1" i="1" u="sng" dirty="0" smtClean="0">
                <a:effectLst>
                  <a:outerShdw blurRad="38100" dist="38100" dir="2700000" algn="tl">
                    <a:srgbClr val="000000">
                      <a:alpha val="43137"/>
                    </a:srgbClr>
                  </a:outerShdw>
                </a:effectLst>
              </a:rPr>
              <a:t>の解析結果</a:t>
            </a:r>
            <a:endParaRPr kumimoji="1" lang="ja-JP" altLang="en-US" sz="24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26</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2123722" y="773451"/>
                <a:ext cx="1712328"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m:t>
                      </m:r>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123722" y="773451"/>
                <a:ext cx="1712328" cy="47359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6051338" y="773451"/>
                <a:ext cx="1882247"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=0.499</m:t>
                      </m:r>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051338" y="773451"/>
                <a:ext cx="1882247" cy="473591"/>
              </a:xfrm>
              <a:prstGeom prst="rect">
                <a:avLst/>
              </a:prstGeom>
              <a:blipFill rotWithShape="0">
                <a:blip r:embed="rId3"/>
                <a:stretch>
                  <a:fillRect/>
                </a:stretch>
              </a:blipFill>
            </p:spPr>
            <p:txBody>
              <a:bodyPr/>
              <a:lstStyle/>
              <a:p>
                <a:r>
                  <a:rPr lang="ja-JP" altLang="en-US">
                    <a:noFill/>
                  </a:rPr>
                  <a:t> </a:t>
                </a:r>
              </a:p>
            </p:txBody>
          </p:sp>
        </mc:Fallback>
      </mc:AlternateContent>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025" y="1363268"/>
            <a:ext cx="3828819" cy="2502667"/>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8053" y="1363268"/>
            <a:ext cx="3828819" cy="2502667"/>
          </a:xfrm>
          <a:prstGeom prst="rect">
            <a:avLst/>
          </a:prstGeom>
        </p:spPr>
      </p:pic>
      <p:sp>
        <p:nvSpPr>
          <p:cNvPr id="8" name="テキスト ボックス 7"/>
          <p:cNvSpPr txBox="1"/>
          <p:nvPr/>
        </p:nvSpPr>
        <p:spPr>
          <a:xfrm>
            <a:off x="-13967" y="2345970"/>
            <a:ext cx="1255473" cy="707886"/>
          </a:xfrm>
          <a:prstGeom prst="rect">
            <a:avLst/>
          </a:prstGeom>
          <a:noFill/>
        </p:spPr>
        <p:txBody>
          <a:bodyPr wrap="none" rtlCol="0">
            <a:spAutoFit/>
          </a:bodyPr>
          <a:lstStyle/>
          <a:p>
            <a:pPr algn="ctr"/>
            <a:r>
              <a:rPr kumimoji="1" lang="en-US" altLang="ja-JP" sz="2000" dirty="0" smtClean="0"/>
              <a:t>ABAQUS</a:t>
            </a:r>
            <a:br>
              <a:rPr kumimoji="1" lang="en-US" altLang="ja-JP" sz="2000" dirty="0" smtClean="0"/>
            </a:br>
            <a:r>
              <a:rPr kumimoji="1" lang="en-US" altLang="ja-JP" sz="2000" dirty="0" smtClean="0"/>
              <a:t>C3D4H</a:t>
            </a:r>
            <a:endParaRPr kumimoji="1" lang="ja-JP" altLang="en-US" sz="2000" dirty="0"/>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928" y="3880890"/>
            <a:ext cx="3815916" cy="2362766"/>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3891" y="3865935"/>
            <a:ext cx="3840665" cy="2377721"/>
          </a:xfrm>
          <a:prstGeom prst="rect">
            <a:avLst/>
          </a:prstGeom>
        </p:spPr>
      </p:pic>
      <p:sp>
        <p:nvSpPr>
          <p:cNvPr id="9" name="テキスト ボックス 8"/>
          <p:cNvSpPr txBox="1"/>
          <p:nvPr/>
        </p:nvSpPr>
        <p:spPr>
          <a:xfrm>
            <a:off x="10344" y="4700852"/>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(1)</a:t>
            </a:r>
            <a:endParaRPr kumimoji="1" lang="ja-JP" altLang="en-US" sz="2000" dirty="0">
              <a:solidFill>
                <a:srgbClr val="0000CC"/>
              </a:solidFill>
            </a:endParaRPr>
          </a:p>
        </p:txBody>
      </p:sp>
    </p:spTree>
    <p:extLst>
      <p:ext uri="{BB962C8B-B14F-4D97-AF65-F5344CB8AC3E}">
        <p14:creationId xmlns:p14="http://schemas.microsoft.com/office/powerpoint/2010/main" val="4176744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超弾性片持ち梁の曲げ解析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400" b="1" i="1" u="sng" dirty="0" smtClean="0">
                <a:solidFill>
                  <a:srgbClr val="FF0000"/>
                </a:solidFill>
                <a:effectLst>
                  <a:outerShdw blurRad="38100" dist="38100" dir="2700000" algn="tl">
                    <a:srgbClr val="000000">
                      <a:alpha val="43137"/>
                    </a:srgbClr>
                  </a:outerShdw>
                </a:effectLst>
              </a:rPr>
              <a:t>非</a:t>
            </a:r>
            <a:r>
              <a:rPr lang="ja-JP" altLang="en-US" sz="2400" b="1" i="1" u="sng" dirty="0" smtClean="0">
                <a:effectLst>
                  <a:outerShdw blurRad="38100" dist="38100" dir="2700000" algn="tl">
                    <a:srgbClr val="000000">
                      <a:alpha val="43137"/>
                    </a:srgbClr>
                  </a:outerShdw>
                </a:effectLst>
              </a:rPr>
              <a:t>構造メッシュ</a:t>
            </a:r>
            <a:r>
              <a:rPr kumimoji="1" lang="en-US" altLang="ja-JP" sz="2400" b="1" i="1" u="sng" dirty="0" smtClean="0">
                <a:effectLst>
                  <a:outerShdw blurRad="38100" dist="38100" dir="2700000" algn="tl">
                    <a:srgbClr val="000000">
                      <a:alpha val="43137"/>
                    </a:srgbClr>
                  </a:outerShdw>
                </a:effectLst>
              </a:rPr>
              <a:t/>
            </a:r>
            <a:br>
              <a:rPr kumimoji="1" lang="en-US" altLang="ja-JP" sz="2400" b="1" i="1" u="sng" dirty="0" smtClean="0">
                <a:effectLst>
                  <a:outerShdw blurRad="38100" dist="38100" dir="2700000" algn="tl">
                    <a:srgbClr val="000000">
                      <a:alpha val="43137"/>
                    </a:srgbClr>
                  </a:outerShdw>
                </a:effectLst>
              </a:rPr>
            </a:br>
            <a:r>
              <a:rPr kumimoji="1" lang="ja-JP" altLang="en-US" sz="2400" b="1" i="1" u="sng" dirty="0" smtClean="0">
                <a:effectLst>
                  <a:outerShdw blurRad="38100" dist="38100" dir="2700000" algn="tl">
                    <a:srgbClr val="000000">
                      <a:alpha val="43137"/>
                    </a:srgbClr>
                  </a:outerShdw>
                </a:effectLst>
              </a:rPr>
              <a:t>の解析結果</a:t>
            </a:r>
            <a:endParaRPr kumimoji="1" lang="ja-JP" altLang="en-US" sz="24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27</a:t>
            </a:fld>
            <a:endParaRPr lang="ja-JP" altLang="en-US"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123722" y="773451"/>
                <a:ext cx="1712328"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m:t>
                      </m:r>
                    </m:oMath>
                  </m:oMathPara>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123722" y="773451"/>
                <a:ext cx="1712328" cy="47359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6051338" y="773451"/>
                <a:ext cx="1882247"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=0.499</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051338" y="773451"/>
                <a:ext cx="1882247" cy="473591"/>
              </a:xfrm>
              <a:prstGeom prst="rect">
                <a:avLst/>
              </a:prstGeom>
              <a:blipFill rotWithShape="0">
                <a:blip r:embed="rId3"/>
                <a:stretch>
                  <a:fillRect/>
                </a:stretch>
              </a:blipFill>
            </p:spPr>
            <p:txBody>
              <a:bodyPr/>
              <a:lstStyle/>
              <a:p>
                <a:r>
                  <a:rPr lang="ja-JP" altLang="en-US">
                    <a:noFill/>
                  </a:rPr>
                  <a:t> </a:t>
                </a:r>
              </a:p>
            </p:txBody>
          </p:sp>
        </mc:Fallback>
      </mc:AlternateContent>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370" y="1405950"/>
            <a:ext cx="3840665" cy="2377721"/>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814" y="1405950"/>
            <a:ext cx="3840665" cy="2377721"/>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371" y="3865934"/>
            <a:ext cx="3840665" cy="2377721"/>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1815" y="3864430"/>
            <a:ext cx="3840665" cy="2377721"/>
          </a:xfrm>
          <a:prstGeom prst="rect">
            <a:avLst/>
          </a:prstGeom>
        </p:spPr>
      </p:pic>
      <p:sp>
        <p:nvSpPr>
          <p:cNvPr id="9" name="テキスト ボックス 8"/>
          <p:cNvSpPr txBox="1"/>
          <p:nvPr/>
        </p:nvSpPr>
        <p:spPr>
          <a:xfrm>
            <a:off x="10344" y="4700852"/>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(3)</a:t>
            </a:r>
            <a:endParaRPr kumimoji="1" lang="ja-JP" altLang="en-US" sz="2000" dirty="0">
              <a:solidFill>
                <a:srgbClr val="0000CC"/>
              </a:solidFill>
            </a:endParaRPr>
          </a:p>
        </p:txBody>
      </p:sp>
      <p:sp>
        <p:nvSpPr>
          <p:cNvPr id="15" name="テキスト ボックス 14"/>
          <p:cNvSpPr txBox="1"/>
          <p:nvPr/>
        </p:nvSpPr>
        <p:spPr>
          <a:xfrm>
            <a:off x="-16832" y="2240868"/>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(2)</a:t>
            </a:r>
            <a:endParaRPr kumimoji="1" lang="ja-JP" altLang="en-US" sz="2000" dirty="0">
              <a:solidFill>
                <a:srgbClr val="0000CC"/>
              </a:solidFill>
            </a:endParaRPr>
          </a:p>
        </p:txBody>
      </p:sp>
      <p:sp>
        <p:nvSpPr>
          <p:cNvPr id="20" name="テキスト ボックス 19"/>
          <p:cNvSpPr txBox="1"/>
          <p:nvPr/>
        </p:nvSpPr>
        <p:spPr>
          <a:xfrm>
            <a:off x="4680012" y="4791559"/>
            <a:ext cx="1832553" cy="646331"/>
          </a:xfrm>
          <a:prstGeom prst="rect">
            <a:avLst/>
          </a:prstGeom>
          <a:noFill/>
        </p:spPr>
        <p:txBody>
          <a:bodyPr wrap="none" rtlCol="0">
            <a:spAutoFit/>
          </a:bodyPr>
          <a:lstStyle/>
          <a:p>
            <a:r>
              <a:rPr lang="ja-JP" altLang="en-US" dirty="0" smtClean="0">
                <a:solidFill>
                  <a:srgbClr val="FF00FF"/>
                </a:solidFill>
              </a:rPr>
              <a:t>メッシュ依存性</a:t>
            </a:r>
            <a:r>
              <a:rPr lang="en-US" altLang="ja-JP" dirty="0" smtClean="0">
                <a:solidFill>
                  <a:srgbClr val="FF00FF"/>
                </a:solidFill>
              </a:rPr>
              <a:t/>
            </a:r>
            <a:br>
              <a:rPr lang="en-US" altLang="ja-JP" dirty="0" smtClean="0">
                <a:solidFill>
                  <a:srgbClr val="FF00FF"/>
                </a:solidFill>
              </a:rPr>
            </a:br>
            <a:r>
              <a:rPr lang="ja-JP" altLang="en-US" dirty="0" smtClean="0">
                <a:solidFill>
                  <a:srgbClr val="FF00FF"/>
                </a:solidFill>
              </a:rPr>
              <a:t>は無いと言える．</a:t>
            </a:r>
            <a:endParaRPr kumimoji="1" lang="ja-JP" altLang="en-US" dirty="0">
              <a:solidFill>
                <a:srgbClr val="FF00FF"/>
              </a:solidFill>
            </a:endParaRPr>
          </a:p>
        </p:txBody>
      </p:sp>
    </p:spTree>
    <p:extLst>
      <p:ext uri="{BB962C8B-B14F-4D97-AF65-F5344CB8AC3E}">
        <p14:creationId xmlns:p14="http://schemas.microsoft.com/office/powerpoint/2010/main" val="1588612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ロッキング回避のための従来法</a:t>
            </a:r>
            <a:endParaRPr kumimoji="1" lang="ja-JP" altLang="en-US" dirty="0"/>
          </a:p>
        </p:txBody>
      </p:sp>
      <p:sp>
        <p:nvSpPr>
          <p:cNvPr id="3" name="コンテンツ プレースホルダー 2"/>
          <p:cNvSpPr>
            <a:spLocks noGrp="1"/>
          </p:cNvSpPr>
          <p:nvPr>
            <p:ph idx="1"/>
          </p:nvPr>
        </p:nvSpPr>
        <p:spPr/>
        <p:txBody>
          <a:bodyPr/>
          <a:lstStyle/>
          <a:p>
            <a:pPr>
              <a:lnSpc>
                <a:spcPct val="98000"/>
              </a:lnSpc>
            </a:pPr>
            <a:r>
              <a:rPr lang="ja-JP" altLang="en-US" sz="2400" u="sng" dirty="0">
                <a:effectLst>
                  <a:outerShdw blurRad="38100" dist="38100" dir="2700000" algn="tl">
                    <a:srgbClr val="000000">
                      <a:alpha val="43137"/>
                    </a:srgbClr>
                  </a:outerShdw>
                </a:effectLst>
              </a:rPr>
              <a:t>高次</a:t>
            </a:r>
            <a:r>
              <a:rPr lang="ja-JP" altLang="en-US" sz="2400" u="sng" dirty="0" smtClean="0">
                <a:effectLst>
                  <a:outerShdw blurRad="38100" dist="38100" dir="2700000" algn="tl">
                    <a:srgbClr val="000000">
                      <a:alpha val="43137"/>
                    </a:srgbClr>
                  </a:outerShdw>
                </a:effectLst>
              </a:rPr>
              <a:t>要素</a:t>
            </a:r>
            <a:r>
              <a:rPr lang="ja-JP" altLang="en-US" sz="2400" dirty="0"/>
              <a:t>：</a:t>
            </a:r>
            <a:r>
              <a:rPr lang="en-US" altLang="ja-JP" sz="2400" u="sng" dirty="0">
                <a:effectLst>
                  <a:outerShdw blurRad="38100" dist="38100" dir="2700000" algn="tl">
                    <a:srgbClr val="000000">
                      <a:alpha val="43137"/>
                    </a:srgbClr>
                  </a:outerShdw>
                </a:effectLst>
              </a:rPr>
              <a:t/>
            </a:r>
            <a:br>
              <a:rPr lang="en-US" altLang="ja-JP" sz="2400" u="sng" dirty="0">
                <a:effectLst>
                  <a:outerShdw blurRad="38100" dist="38100" dir="2700000" algn="tl">
                    <a:srgbClr val="000000">
                      <a:alpha val="43137"/>
                    </a:srgbClr>
                  </a:outerShdw>
                </a:effectLst>
              </a:rPr>
            </a:br>
            <a:r>
              <a:rPr lang="en-US" altLang="ja-JP" sz="2400" dirty="0" smtClean="0"/>
              <a:t>  </a:t>
            </a:r>
            <a:r>
              <a:rPr lang="en-US" altLang="ja-JP" sz="2400" b="1" dirty="0" smtClean="0">
                <a:solidFill>
                  <a:srgbClr val="FF0000"/>
                </a:solidFill>
              </a:rPr>
              <a:t>✗</a:t>
            </a:r>
            <a:r>
              <a:rPr lang="ja-JP" altLang="en-US" sz="2400" dirty="0" smtClean="0"/>
              <a:t> 体積ロッキングを回避できない．</a:t>
            </a:r>
            <a:r>
              <a:rPr lang="en-US" altLang="ja-JP" sz="2400" dirty="0" smtClean="0"/>
              <a:t/>
            </a:r>
            <a:br>
              <a:rPr lang="en-US" altLang="ja-JP" sz="2400" dirty="0" smtClean="0"/>
            </a:br>
            <a:r>
              <a:rPr lang="ja-JP" altLang="en-US" sz="2400" dirty="0" smtClean="0"/>
              <a:t>　</a:t>
            </a:r>
            <a:r>
              <a:rPr lang="ja-JP" altLang="en-US" sz="2400" dirty="0"/>
              <a:t> </a:t>
            </a:r>
            <a:r>
              <a:rPr lang="ja-JP" altLang="en-US" sz="2400" dirty="0" smtClean="0"/>
              <a:t>   中間節点があるため大変形で積分精度が悪化する．</a:t>
            </a:r>
            <a:endParaRPr lang="en-US" altLang="ja-JP" sz="2400" dirty="0" smtClean="0"/>
          </a:p>
          <a:p>
            <a:pPr>
              <a:lnSpc>
                <a:spcPct val="98000"/>
              </a:lnSpc>
            </a:pPr>
            <a:r>
              <a:rPr lang="ja-JP" altLang="en-US" sz="2400" u="sng" dirty="0" smtClean="0">
                <a:effectLst>
                  <a:outerShdw blurRad="38100" dist="38100" dir="2700000" algn="tl">
                    <a:srgbClr val="000000">
                      <a:alpha val="43137"/>
                    </a:srgbClr>
                  </a:outerShdw>
                </a:effectLst>
              </a:rPr>
              <a:t>拡張ひずみ仮定法</a:t>
            </a:r>
            <a:r>
              <a:rPr lang="en-US" altLang="ja-JP" sz="2400" u="sng" dirty="0" smtClean="0">
                <a:effectLst>
                  <a:outerShdw blurRad="38100" dist="38100" dir="2700000" algn="tl">
                    <a:srgbClr val="000000">
                      <a:alpha val="43137"/>
                    </a:srgbClr>
                  </a:outerShdw>
                </a:effectLst>
              </a:rPr>
              <a:t>(EAS)</a:t>
            </a:r>
            <a:r>
              <a:rPr lang="ja-JP" altLang="en-US" sz="2400" dirty="0" smtClean="0"/>
              <a:t>：</a:t>
            </a:r>
            <a:r>
              <a:rPr lang="en-US" altLang="ja-JP" sz="2400" u="sng" dirty="0" smtClean="0">
                <a:effectLst>
                  <a:outerShdw blurRad="38100" dist="38100" dir="2700000" algn="tl">
                    <a:srgbClr val="000000">
                      <a:alpha val="43137"/>
                    </a:srgbClr>
                  </a:outerShdw>
                </a:effectLst>
              </a:rPr>
              <a:t/>
            </a:r>
            <a:br>
              <a:rPr lang="en-US" altLang="ja-JP" sz="2400" u="sng" dirty="0" smtClean="0">
                <a:effectLst>
                  <a:outerShdw blurRad="38100" dist="38100" dir="2700000" algn="tl">
                    <a:srgbClr val="000000">
                      <a:alpha val="43137"/>
                    </a:srgbClr>
                  </a:outerShdw>
                </a:effectLst>
              </a:rPr>
            </a:br>
            <a:r>
              <a:rPr lang="en-US" altLang="ja-JP" sz="2400" dirty="0" smtClean="0"/>
              <a:t>  </a:t>
            </a:r>
            <a:r>
              <a:rPr lang="en-US" altLang="ja-JP" sz="2400" b="1" dirty="0" smtClean="0">
                <a:solidFill>
                  <a:srgbClr val="FF0000"/>
                </a:solidFill>
              </a:rPr>
              <a:t>✗</a:t>
            </a:r>
            <a:r>
              <a:rPr lang="ja-JP" altLang="en-US" sz="2400" dirty="0" smtClean="0"/>
              <a:t> ゼロエネルギーモードによる不安定．</a:t>
            </a:r>
            <a:endParaRPr lang="en-US" altLang="ja-JP" sz="2400" dirty="0" smtClean="0"/>
          </a:p>
          <a:p>
            <a:pPr>
              <a:lnSpc>
                <a:spcPct val="98000"/>
              </a:lnSpc>
            </a:pPr>
            <a:r>
              <a:rPr lang="en-US" altLang="ja-JP" sz="2400" u="sng" dirty="0" smtClean="0">
                <a:effectLst>
                  <a:outerShdw blurRad="38100" dist="38100" dir="2700000" algn="tl">
                    <a:srgbClr val="000000">
                      <a:alpha val="43137"/>
                    </a:srgbClr>
                  </a:outerShdw>
                </a:effectLst>
              </a:rPr>
              <a:t>B-bar</a:t>
            </a:r>
            <a:r>
              <a:rPr lang="ja-JP" altLang="en-US" sz="2400" u="sng" dirty="0" smtClean="0">
                <a:effectLst>
                  <a:outerShdw blurRad="38100" dist="38100" dir="2700000" algn="tl">
                    <a:srgbClr val="000000">
                      <a:alpha val="43137"/>
                    </a:srgbClr>
                  </a:outerShdw>
                </a:effectLst>
              </a:rPr>
              <a:t>法，</a:t>
            </a:r>
            <a:r>
              <a:rPr lang="en-US" altLang="ja-JP" sz="2400" u="sng" dirty="0" smtClean="0">
                <a:effectLst>
                  <a:outerShdw blurRad="38100" dist="38100" dir="2700000" algn="tl">
                    <a:srgbClr val="000000">
                      <a:alpha val="43137"/>
                    </a:srgbClr>
                  </a:outerShdw>
                </a:effectLst>
              </a:rPr>
              <a:t>F-bar</a:t>
            </a:r>
            <a:r>
              <a:rPr lang="ja-JP" altLang="en-US" sz="2400" u="sng" dirty="0" smtClean="0">
                <a:effectLst>
                  <a:outerShdw blurRad="38100" dist="38100" dir="2700000" algn="tl">
                    <a:srgbClr val="000000">
                      <a:alpha val="43137"/>
                    </a:srgbClr>
                  </a:outerShdw>
                </a:effectLst>
              </a:rPr>
              <a:t>法，選択的次数低減積分法</a:t>
            </a:r>
            <a:r>
              <a:rPr lang="ja-JP" altLang="en-US" sz="2400" dirty="0" smtClean="0"/>
              <a:t>：</a:t>
            </a:r>
            <a:r>
              <a:rPr lang="en-US" altLang="ja-JP" sz="2400" u="sng" dirty="0" smtClean="0">
                <a:effectLst>
                  <a:outerShdw blurRad="38100" dist="38100" dir="2700000" algn="tl">
                    <a:srgbClr val="000000">
                      <a:alpha val="43137"/>
                    </a:srgbClr>
                  </a:outerShdw>
                </a:effectLst>
              </a:rPr>
              <a:t/>
            </a:r>
            <a:br>
              <a:rPr lang="en-US" altLang="ja-JP" sz="2400" u="sng" dirty="0" smtClean="0">
                <a:effectLst>
                  <a:outerShdw blurRad="38100" dist="38100" dir="2700000" algn="tl">
                    <a:srgbClr val="000000">
                      <a:alpha val="43137"/>
                    </a:srgbClr>
                  </a:outerShdw>
                </a:effectLst>
              </a:rPr>
            </a:br>
            <a:r>
              <a:rPr lang="en-US" altLang="ja-JP" sz="2400" dirty="0" smtClean="0"/>
              <a:t>  </a:t>
            </a:r>
            <a:r>
              <a:rPr lang="en-US" altLang="ja-JP" sz="2400" b="1" dirty="0" smtClean="0">
                <a:solidFill>
                  <a:srgbClr val="FF0000"/>
                </a:solidFill>
              </a:rPr>
              <a:t>✗</a:t>
            </a:r>
            <a:r>
              <a:rPr lang="en-US" altLang="ja-JP" sz="2400" dirty="0" smtClean="0"/>
              <a:t> </a:t>
            </a:r>
            <a:r>
              <a:rPr lang="ja-JP" altLang="en-US" sz="2400" dirty="0" smtClean="0"/>
              <a:t>四面体要素や三角形要素にはそのまま適用できない．</a:t>
            </a:r>
            <a:endParaRPr lang="en-US" altLang="ja-JP" sz="2400" dirty="0" smtClean="0"/>
          </a:p>
          <a:p>
            <a:pPr>
              <a:lnSpc>
                <a:spcPct val="98000"/>
              </a:lnSpc>
            </a:pPr>
            <a:r>
              <a:rPr lang="en-US" altLang="ja-JP" sz="2400" u="sng" dirty="0" smtClean="0">
                <a:effectLst>
                  <a:outerShdw blurRad="38100" dist="38100" dir="2700000" algn="tl">
                    <a:srgbClr val="000000">
                      <a:alpha val="43137"/>
                    </a:srgbClr>
                  </a:outerShdw>
                </a:effectLst>
              </a:rPr>
              <a:t>F-bar</a:t>
            </a:r>
            <a:r>
              <a:rPr lang="ja-JP" altLang="en-US" sz="2400" u="sng" dirty="0" smtClean="0">
                <a:effectLst>
                  <a:outerShdw blurRad="38100" dist="38100" dir="2700000" algn="tl">
                    <a:srgbClr val="000000">
                      <a:alpha val="43137"/>
                    </a:srgbClr>
                  </a:outerShdw>
                </a:effectLst>
              </a:rPr>
              <a:t>パッチ法</a:t>
            </a:r>
            <a:r>
              <a:rPr lang="ja-JP" altLang="en-US" sz="2400" dirty="0" smtClean="0"/>
              <a:t>：</a:t>
            </a:r>
            <a:r>
              <a:rPr lang="en-US" altLang="ja-JP" sz="2400" dirty="0" smtClean="0"/>
              <a:t/>
            </a:r>
            <a:br>
              <a:rPr lang="en-US" altLang="ja-JP" sz="2400" dirty="0" smtClean="0"/>
            </a:br>
            <a:r>
              <a:rPr lang="en-US" altLang="ja-JP" sz="2400" dirty="0" smtClean="0"/>
              <a:t>  </a:t>
            </a:r>
            <a:r>
              <a:rPr lang="en-US" altLang="ja-JP" sz="2400" b="1" dirty="0" smtClean="0">
                <a:solidFill>
                  <a:srgbClr val="FF0000"/>
                </a:solidFill>
              </a:rPr>
              <a:t>✗ </a:t>
            </a:r>
            <a:r>
              <a:rPr lang="ja-JP" altLang="en-US" sz="2400" dirty="0" smtClean="0"/>
              <a:t>良いパッチを作ることが難しい．せん断ロッキングを起こす．</a:t>
            </a:r>
            <a:endParaRPr lang="en-US" altLang="ja-JP" sz="2400" dirty="0" smtClean="0"/>
          </a:p>
          <a:p>
            <a:pPr>
              <a:lnSpc>
                <a:spcPct val="98000"/>
              </a:lnSpc>
            </a:pPr>
            <a:r>
              <a:rPr lang="en-US" altLang="ja-JP" sz="2400" u="sng" dirty="0" smtClean="0">
                <a:effectLst>
                  <a:outerShdw blurRad="38100" dist="38100" dir="2700000" algn="tl">
                    <a:srgbClr val="000000">
                      <a:alpha val="43137"/>
                    </a:srgbClr>
                  </a:outerShdw>
                </a:effectLst>
              </a:rPr>
              <a:t>u/p</a:t>
            </a:r>
            <a:r>
              <a:rPr lang="ja-JP" altLang="en-US" sz="2400" u="sng" dirty="0" smtClean="0">
                <a:effectLst>
                  <a:outerShdw blurRad="38100" dist="38100" dir="2700000" algn="tl">
                    <a:srgbClr val="000000">
                      <a:alpha val="43137"/>
                    </a:srgbClr>
                  </a:outerShdw>
                </a:effectLst>
              </a:rPr>
              <a:t>混合（ハイブリッド）法</a:t>
            </a:r>
            <a:r>
              <a:rPr lang="ja-JP" altLang="en-US" sz="2400" dirty="0" smtClean="0"/>
              <a:t>：</a:t>
            </a:r>
            <a:r>
              <a:rPr lang="en-US" altLang="ja-JP" sz="2400" u="sng" dirty="0" smtClean="0">
                <a:effectLst>
                  <a:outerShdw blurRad="38100" dist="38100" dir="2700000" algn="tl">
                    <a:srgbClr val="000000">
                      <a:alpha val="43137"/>
                    </a:srgbClr>
                  </a:outerShdw>
                </a:effectLst>
              </a:rPr>
              <a:t/>
            </a:r>
            <a:br>
              <a:rPr lang="en-US" altLang="ja-JP" sz="2400" u="sng" dirty="0" smtClean="0">
                <a:effectLst>
                  <a:outerShdw blurRad="38100" dist="38100" dir="2700000" algn="tl">
                    <a:srgbClr val="000000">
                      <a:alpha val="43137"/>
                    </a:srgbClr>
                  </a:outerShdw>
                </a:effectLst>
              </a:rPr>
            </a:br>
            <a:r>
              <a:rPr lang="en-US" altLang="ja-JP" sz="2400" dirty="0" smtClean="0"/>
              <a:t> </a:t>
            </a:r>
            <a:r>
              <a:rPr lang="ja-JP" altLang="en-US" sz="2400" dirty="0"/>
              <a:t> </a:t>
            </a:r>
            <a:r>
              <a:rPr lang="en-US" altLang="ja-JP" sz="2400" b="1" dirty="0" smtClean="0">
                <a:solidFill>
                  <a:srgbClr val="0000CC"/>
                </a:solidFill>
              </a:rPr>
              <a:t>?</a:t>
            </a:r>
            <a:r>
              <a:rPr lang="en-US" altLang="ja-JP" sz="2400" dirty="0" smtClean="0"/>
              <a:t> </a:t>
            </a:r>
            <a:r>
              <a:rPr lang="ja-JP" altLang="en-US" sz="2400" dirty="0" smtClean="0"/>
              <a:t> </a:t>
            </a:r>
            <a:r>
              <a:rPr lang="ja-JP" altLang="en-US" sz="2400" dirty="0"/>
              <a:t>今</a:t>
            </a:r>
            <a:r>
              <a:rPr lang="ja-JP" altLang="en-US" sz="2400" dirty="0" smtClean="0"/>
              <a:t>のところ完全に満足できる定式化が提案されていない．</a:t>
            </a:r>
            <a:r>
              <a:rPr lang="en-US" altLang="ja-JP" sz="2400" dirty="0" smtClean="0"/>
              <a:t/>
            </a:r>
            <a:br>
              <a:rPr lang="en-US" altLang="ja-JP" sz="2400" dirty="0" smtClean="0"/>
            </a:br>
            <a:r>
              <a:rPr lang="ja-JP" altLang="en-US" sz="2400" dirty="0" smtClean="0"/>
              <a:t>　　　ただし，ほぼ許容出来るものは提案されている．</a:t>
            </a:r>
            <a:r>
              <a:rPr lang="en-US" altLang="ja-JP" sz="2400" dirty="0" smtClean="0"/>
              <a:t/>
            </a:r>
            <a:br>
              <a:rPr lang="en-US" altLang="ja-JP" sz="2400" dirty="0" smtClean="0"/>
            </a:br>
            <a:r>
              <a:rPr lang="ja-JP" altLang="en-US" sz="2400" dirty="0" smtClean="0"/>
              <a:t>　　　（例：</a:t>
            </a:r>
            <a:r>
              <a:rPr lang="en-US" altLang="ja-JP" sz="2400" dirty="0" smtClean="0"/>
              <a:t>ABAQUS/Standard</a:t>
            </a:r>
            <a:r>
              <a:rPr lang="ja-JP" altLang="en-US" sz="2400" dirty="0" smtClean="0"/>
              <a:t>の「</a:t>
            </a:r>
            <a:r>
              <a:rPr lang="en-US" altLang="ja-JP" sz="2400" dirty="0" smtClean="0"/>
              <a:t>C3D4H</a:t>
            </a:r>
            <a:r>
              <a:rPr lang="ja-JP" altLang="en-US" sz="2400" dirty="0" smtClean="0"/>
              <a:t>」や「</a:t>
            </a:r>
            <a:r>
              <a:rPr lang="en-US" altLang="ja-JP" sz="2400" dirty="0" smtClean="0"/>
              <a:t>C3D10H</a:t>
            </a:r>
            <a:r>
              <a:rPr lang="ja-JP" altLang="en-US" sz="2400" dirty="0" smtClean="0"/>
              <a:t>」など）</a:t>
            </a:r>
            <a:endParaRPr lang="en-US" altLang="ja-JP" sz="2400" dirty="0" smtClean="0"/>
          </a:p>
          <a:p>
            <a:pPr>
              <a:lnSpc>
                <a:spcPct val="98000"/>
              </a:lnSpc>
            </a:pPr>
            <a:r>
              <a:rPr lang="ja-JP" altLang="en-US" sz="2400" u="sng" dirty="0" smtClean="0">
                <a:solidFill>
                  <a:srgbClr val="FF00FF"/>
                </a:solidFill>
                <a:effectLst>
                  <a:outerShdw blurRad="38100" dist="38100" dir="2700000" algn="tl">
                    <a:srgbClr val="000000">
                      <a:alpha val="43137"/>
                    </a:srgbClr>
                  </a:outerShdw>
                </a:effectLst>
              </a:rPr>
              <a:t>平滑化有限要素法（</a:t>
            </a:r>
            <a:r>
              <a:rPr lang="en-US" altLang="ja-JP" sz="2400" u="sng" dirty="0" smtClean="0">
                <a:solidFill>
                  <a:srgbClr val="FF00FF"/>
                </a:solidFill>
                <a:effectLst>
                  <a:outerShdw blurRad="38100" dist="38100" dir="2700000" algn="tl">
                    <a:srgbClr val="000000">
                      <a:alpha val="43137"/>
                    </a:srgbClr>
                  </a:outerShdw>
                </a:effectLst>
              </a:rPr>
              <a:t>Smoothed FEM: S-FEM</a:t>
            </a:r>
            <a:r>
              <a:rPr lang="ja-JP" altLang="en-US" sz="2400" u="sng" dirty="0" smtClean="0">
                <a:solidFill>
                  <a:srgbClr val="FF00FF"/>
                </a:solidFill>
                <a:effectLst>
                  <a:outerShdw blurRad="38100" dist="38100" dir="2700000" algn="tl">
                    <a:srgbClr val="000000">
                      <a:alpha val="43137"/>
                    </a:srgbClr>
                  </a:outerShdw>
                </a:effectLst>
              </a:rPr>
              <a:t>）</a:t>
            </a:r>
            <a:r>
              <a:rPr lang="ja-JP" altLang="en-US" sz="2400" dirty="0" smtClean="0">
                <a:solidFill>
                  <a:srgbClr val="FF00FF"/>
                </a:solidFill>
              </a:rPr>
              <a:t>：</a:t>
            </a:r>
            <a:r>
              <a:rPr lang="en-US" altLang="ja-JP" sz="2400" dirty="0">
                <a:solidFill>
                  <a:srgbClr val="FF00FF"/>
                </a:solidFill>
              </a:rPr>
              <a:t/>
            </a:r>
            <a:br>
              <a:rPr lang="en-US" altLang="ja-JP" sz="2400" dirty="0">
                <a:solidFill>
                  <a:srgbClr val="FF00FF"/>
                </a:solidFill>
              </a:rPr>
            </a:br>
            <a:r>
              <a:rPr lang="en-US" altLang="ja-JP" sz="2400" dirty="0" smtClean="0"/>
              <a:t>  </a:t>
            </a:r>
            <a:r>
              <a:rPr lang="en-US" altLang="ja-JP" sz="2400" b="1" dirty="0" smtClean="0">
                <a:solidFill>
                  <a:srgbClr val="0000CC"/>
                </a:solidFill>
              </a:rPr>
              <a:t>?</a:t>
            </a:r>
            <a:r>
              <a:rPr lang="en-US" altLang="ja-JP" sz="2400" dirty="0" smtClean="0"/>
              <a:t> </a:t>
            </a:r>
            <a:r>
              <a:rPr lang="ja-JP" altLang="en-US" sz="2400" dirty="0" smtClean="0"/>
              <a:t>四面体でもロッキングを回避するより良い定式化を模索中．</a:t>
            </a:r>
            <a:endParaRPr lang="en-US" altLang="ja-JP" sz="2400" b="1" i="1"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3</a:t>
            </a:fld>
            <a:endParaRPr lang="ja-JP" altLang="en-US" dirty="0"/>
          </a:p>
        </p:txBody>
      </p:sp>
    </p:spTree>
    <p:extLst>
      <p:ext uri="{BB962C8B-B14F-4D97-AF65-F5344CB8AC3E}">
        <p14:creationId xmlns:p14="http://schemas.microsoft.com/office/powerpoint/2010/main" val="39759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種々の</a:t>
            </a:r>
            <a:r>
              <a:rPr kumimoji="1" lang="en-US" altLang="ja-JP" dirty="0" smtClean="0"/>
              <a:t>S-FEM</a:t>
            </a:r>
            <a:endParaRPr kumimoji="1" lang="ja-JP" altLang="en-US" dirty="0"/>
          </a:p>
        </p:txBody>
      </p:sp>
      <p:sp>
        <p:nvSpPr>
          <p:cNvPr id="3" name="コンテンツ プレースホルダー 2"/>
          <p:cNvSpPr>
            <a:spLocks noGrp="1"/>
          </p:cNvSpPr>
          <p:nvPr>
            <p:ph idx="1"/>
          </p:nvPr>
        </p:nvSpPr>
        <p:spPr/>
        <p:txBody>
          <a:bodyPr/>
          <a:lstStyle/>
          <a:p>
            <a:r>
              <a:rPr lang="ja-JP" altLang="en-US" sz="2800" u="sng" dirty="0">
                <a:effectLst>
                  <a:outerShdw blurRad="38100" dist="38100" dir="2700000" algn="tl">
                    <a:srgbClr val="000000">
                      <a:alpha val="43137"/>
                    </a:srgbClr>
                  </a:outerShdw>
                </a:effectLst>
              </a:rPr>
              <a:t>基本形</a:t>
            </a:r>
            <a:endParaRPr lang="en-US" altLang="ja-JP" sz="2800" u="sng" dirty="0">
              <a:effectLst>
                <a:outerShdw blurRad="38100" dist="38100" dir="2700000" algn="tl">
                  <a:srgbClr val="000000">
                    <a:alpha val="43137"/>
                  </a:srgbClr>
                </a:outerShdw>
              </a:effectLst>
            </a:endParaRPr>
          </a:p>
          <a:p>
            <a:pPr lvl="1"/>
            <a:r>
              <a:rPr kumimoji="1" lang="en-US" altLang="ja-JP" sz="2400" dirty="0" smtClean="0"/>
              <a:t>Node-based S-FEM (NS-FEM)</a:t>
            </a:r>
          </a:p>
          <a:p>
            <a:pPr lvl="1"/>
            <a:r>
              <a:rPr lang="en-US" altLang="ja-JP" sz="2400" dirty="0" smtClean="0"/>
              <a:t>Face-based S-FEM (FS-FEM)</a:t>
            </a:r>
          </a:p>
          <a:p>
            <a:pPr lvl="1"/>
            <a:r>
              <a:rPr lang="en-US" altLang="ja-JP" sz="2400" dirty="0" smtClean="0"/>
              <a:t>Edge-based S-FEM (ES-FEM)</a:t>
            </a:r>
          </a:p>
          <a:p>
            <a:r>
              <a:rPr lang="en-US" altLang="ja-JP" sz="2800" u="sng" dirty="0" smtClean="0">
                <a:effectLst>
                  <a:outerShdw blurRad="38100" dist="38100" dir="2700000" algn="tl">
                    <a:srgbClr val="000000">
                      <a:alpha val="43137"/>
                    </a:srgbClr>
                  </a:outerShdw>
                </a:effectLst>
              </a:rPr>
              <a:t>Selective</a:t>
            </a:r>
            <a:r>
              <a:rPr lang="ja-JP" altLang="en-US" sz="2800" u="sng" dirty="0">
                <a:effectLst>
                  <a:outerShdw blurRad="38100" dist="38100" dir="2700000" algn="tl">
                    <a:srgbClr val="000000">
                      <a:alpha val="43137"/>
                    </a:srgbClr>
                  </a:outerShdw>
                </a:effectLst>
              </a:rPr>
              <a:t>系</a:t>
            </a:r>
            <a:endParaRPr lang="en-US" altLang="ja-JP" sz="2800" u="sng" dirty="0" smtClean="0">
              <a:effectLst>
                <a:outerShdw blurRad="38100" dist="38100" dir="2700000" algn="tl">
                  <a:srgbClr val="000000">
                    <a:alpha val="43137"/>
                  </a:srgbClr>
                </a:outerShdw>
              </a:effectLst>
            </a:endParaRPr>
          </a:p>
          <a:p>
            <a:pPr lvl="1"/>
            <a:r>
              <a:rPr lang="en-US" altLang="ja-JP" sz="2400" dirty="0"/>
              <a:t>Selective </a:t>
            </a:r>
            <a:r>
              <a:rPr lang="en-US" altLang="ja-JP" sz="2400" dirty="0" smtClean="0"/>
              <a:t>FS/NS-FEM</a:t>
            </a:r>
          </a:p>
          <a:p>
            <a:pPr lvl="1"/>
            <a:r>
              <a:rPr lang="en-US" altLang="ja-JP" sz="2400" dirty="0" smtClean="0"/>
              <a:t>Selective ES/NS-FEM </a:t>
            </a:r>
          </a:p>
          <a:p>
            <a:r>
              <a:rPr lang="en-US" altLang="ja-JP" sz="2800" u="sng" dirty="0" smtClean="0">
                <a:effectLst>
                  <a:outerShdw blurRad="38100" dist="38100" dir="2700000" algn="tl">
                    <a:srgbClr val="000000">
                      <a:alpha val="43137"/>
                    </a:srgbClr>
                  </a:outerShdw>
                </a:effectLst>
              </a:rPr>
              <a:t>Bubble-enhanced</a:t>
            </a:r>
            <a:r>
              <a:rPr lang="ja-JP" altLang="en-US" sz="2800" u="sng" dirty="0" smtClean="0">
                <a:effectLst>
                  <a:outerShdw blurRad="38100" dist="38100" dir="2700000" algn="tl">
                    <a:srgbClr val="000000">
                      <a:alpha val="43137"/>
                    </a:srgbClr>
                  </a:outerShdw>
                </a:effectLst>
              </a:rPr>
              <a:t>系，</a:t>
            </a:r>
            <a:r>
              <a:rPr lang="en-US" altLang="ja-JP" sz="2800" u="sng" dirty="0">
                <a:effectLst>
                  <a:outerShdw blurRad="38100" dist="38100" dir="2700000" algn="tl">
                    <a:srgbClr val="000000">
                      <a:alpha val="43137"/>
                    </a:srgbClr>
                  </a:outerShdw>
                </a:effectLst>
              </a:rPr>
              <a:t>H</a:t>
            </a:r>
            <a:r>
              <a:rPr lang="en-US" altLang="ja-JP" sz="2800" u="sng" dirty="0" smtClean="0">
                <a:effectLst>
                  <a:outerShdw blurRad="38100" dist="38100" dir="2700000" algn="tl">
                    <a:srgbClr val="000000">
                      <a:alpha val="43137"/>
                    </a:srgbClr>
                  </a:outerShdw>
                </a:effectLst>
              </a:rPr>
              <a:t>at-enhanced</a:t>
            </a:r>
            <a:r>
              <a:rPr lang="ja-JP" altLang="en-US" sz="2800" u="sng" dirty="0" smtClean="0">
                <a:effectLst>
                  <a:outerShdw blurRad="38100" dist="38100" dir="2700000" algn="tl">
                    <a:srgbClr val="000000">
                      <a:alpha val="43137"/>
                    </a:srgbClr>
                  </a:outerShdw>
                </a:effectLst>
              </a:rPr>
              <a:t>系</a:t>
            </a:r>
            <a:endParaRPr lang="en-US" altLang="ja-JP" sz="2800" u="sng" dirty="0" smtClean="0">
              <a:effectLst>
                <a:outerShdw blurRad="38100" dist="38100" dir="2700000" algn="tl">
                  <a:srgbClr val="000000">
                    <a:alpha val="43137"/>
                  </a:srgbClr>
                </a:outerShdw>
              </a:effectLst>
            </a:endParaRPr>
          </a:p>
          <a:p>
            <a:pPr lvl="1"/>
            <a:r>
              <a:rPr lang="en-US" altLang="ja-JP" sz="2400" dirty="0" err="1" smtClean="0"/>
              <a:t>bFS</a:t>
            </a:r>
            <a:r>
              <a:rPr lang="en-US" altLang="ja-JP" sz="2400" dirty="0" smtClean="0"/>
              <a:t>-FEM, </a:t>
            </a:r>
            <a:r>
              <a:rPr lang="en-US" altLang="ja-JP" sz="2400" dirty="0" err="1" smtClean="0"/>
              <a:t>hFS</a:t>
            </a:r>
            <a:r>
              <a:rPr lang="en-US" altLang="ja-JP" sz="2400" dirty="0" smtClean="0"/>
              <a:t>-FEM</a:t>
            </a:r>
            <a:endParaRPr lang="en-US" altLang="ja-JP" sz="2000" dirty="0" smtClean="0"/>
          </a:p>
          <a:p>
            <a:pPr lvl="1"/>
            <a:r>
              <a:rPr lang="en-US" altLang="ja-JP" sz="2400" dirty="0" err="1" smtClean="0"/>
              <a:t>bES</a:t>
            </a:r>
            <a:r>
              <a:rPr lang="en-US" altLang="ja-JP" sz="2400" dirty="0" smtClean="0"/>
              <a:t>-FEM, </a:t>
            </a:r>
            <a:r>
              <a:rPr lang="en-US" altLang="ja-JP" sz="2400" dirty="0" err="1" smtClean="0"/>
              <a:t>hES</a:t>
            </a:r>
            <a:r>
              <a:rPr lang="en-US" altLang="ja-JP" sz="2400" dirty="0" smtClean="0"/>
              <a:t>-FEM</a:t>
            </a:r>
          </a:p>
          <a:p>
            <a:r>
              <a:rPr lang="en-US" altLang="ja-JP" sz="2800" u="sng" dirty="0" smtClean="0">
                <a:effectLst>
                  <a:outerShdw blurRad="38100" dist="38100" dir="2700000" algn="tl">
                    <a:srgbClr val="000000">
                      <a:alpha val="43137"/>
                    </a:srgbClr>
                  </a:outerShdw>
                </a:effectLst>
              </a:rPr>
              <a:t>F-bar</a:t>
            </a:r>
            <a:r>
              <a:rPr lang="ja-JP" altLang="en-US" sz="2800" u="sng" dirty="0" smtClean="0">
                <a:effectLst>
                  <a:outerShdw blurRad="38100" dist="38100" dir="2700000" algn="tl">
                    <a:srgbClr val="000000">
                      <a:alpha val="43137"/>
                    </a:srgbClr>
                  </a:outerShdw>
                </a:effectLst>
              </a:rPr>
              <a:t>系</a:t>
            </a:r>
            <a:endParaRPr lang="en-US" altLang="ja-JP" sz="2800" u="sng" dirty="0" smtClean="0">
              <a:effectLst>
                <a:outerShdw blurRad="38100" dist="38100" dir="2700000" algn="tl">
                  <a:srgbClr val="000000">
                    <a:alpha val="43137"/>
                  </a:srgbClr>
                </a:outerShdw>
              </a:effectLst>
            </a:endParaRPr>
          </a:p>
          <a:p>
            <a:pPr lvl="1"/>
            <a:r>
              <a:rPr lang="en-US" altLang="ja-JP" sz="2400" dirty="0" smtClean="0"/>
              <a:t>F-</a:t>
            </a:r>
            <a:r>
              <a:rPr lang="en-US" altLang="ja-JP" sz="2400" dirty="0" err="1" smtClean="0"/>
              <a:t>barES</a:t>
            </a:r>
            <a:r>
              <a:rPr lang="en-US" altLang="ja-JP" sz="2400" dirty="0" smtClean="0"/>
              <a:t>-FEM</a:t>
            </a: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4</a:t>
            </a:fld>
            <a:endParaRPr lang="ja-JP" altLang="en-US" dirty="0"/>
          </a:p>
        </p:txBody>
      </p:sp>
      <p:sp>
        <p:nvSpPr>
          <p:cNvPr id="9" name="正方形/長方形 8"/>
          <p:cNvSpPr/>
          <p:nvPr/>
        </p:nvSpPr>
        <p:spPr>
          <a:xfrm rot="19854224">
            <a:off x="-222030" y="5695270"/>
            <a:ext cx="1296291" cy="461665"/>
          </a:xfrm>
          <a:prstGeom prst="rect">
            <a:avLst/>
          </a:prstGeom>
          <a:noFill/>
        </p:spPr>
        <p:txBody>
          <a:bodyPr wrap="square" lIns="91440" tIns="45720" rIns="91440" bIns="45720">
            <a:spAutoFit/>
          </a:bodyPr>
          <a:lstStyle/>
          <a:p>
            <a:pPr algn="ctr"/>
            <a:r>
              <a:rPr lang="en-US" altLang="ja-JP" sz="2400" b="1" cap="none" spc="0" dirty="0" smtClean="0">
                <a:ln w="22225">
                  <a:solidFill>
                    <a:srgbClr val="FF00FF"/>
                  </a:solidFill>
                  <a:prstDash val="solid"/>
                </a:ln>
                <a:solidFill>
                  <a:srgbClr val="00B0F0"/>
                </a:solidFill>
                <a:effectLst/>
              </a:rPr>
              <a:t>NEW</a:t>
            </a:r>
            <a:endParaRPr lang="ja-JP" altLang="en-US" sz="2400" b="1" cap="none" spc="0" dirty="0">
              <a:ln w="22225">
                <a:solidFill>
                  <a:srgbClr val="FF00FF"/>
                </a:solidFill>
                <a:prstDash val="solid"/>
              </a:ln>
              <a:solidFill>
                <a:srgbClr val="00B0F0"/>
              </a:solidFill>
              <a:effectLst/>
            </a:endParaRPr>
          </a:p>
        </p:txBody>
      </p:sp>
      <p:sp>
        <p:nvSpPr>
          <p:cNvPr id="5" name="テキスト ボックス 4"/>
          <p:cNvSpPr txBox="1"/>
          <p:nvPr/>
        </p:nvSpPr>
        <p:spPr>
          <a:xfrm>
            <a:off x="5416898" y="1763298"/>
            <a:ext cx="2847254" cy="461665"/>
          </a:xfrm>
          <a:prstGeom prst="rect">
            <a:avLst/>
          </a:prstGeom>
          <a:solidFill>
            <a:schemeClr val="accent5"/>
          </a:solidFill>
        </p:spPr>
        <p:txBody>
          <a:bodyPr wrap="none" rtlCol="0">
            <a:spAutoFit/>
          </a:bodyPr>
          <a:lstStyle/>
          <a:p>
            <a:r>
              <a:rPr lang="en-US" altLang="ja-JP" sz="2400" b="1" dirty="0">
                <a:solidFill>
                  <a:srgbClr val="FF0000"/>
                </a:solidFill>
              </a:rPr>
              <a:t>✗</a:t>
            </a:r>
            <a:r>
              <a:rPr lang="ja-JP" altLang="en-US" sz="2400" dirty="0"/>
              <a:t> 体積</a:t>
            </a:r>
            <a:r>
              <a:rPr lang="ja-JP" altLang="en-US" sz="2400" dirty="0" smtClean="0"/>
              <a:t>ロッキング等</a:t>
            </a:r>
            <a:endParaRPr kumimoji="1" lang="ja-JP" altLang="en-US" sz="2400" dirty="0"/>
          </a:p>
        </p:txBody>
      </p:sp>
      <p:sp>
        <p:nvSpPr>
          <p:cNvPr id="10" name="テキスト ボックス 9"/>
          <p:cNvSpPr txBox="1"/>
          <p:nvPr/>
        </p:nvSpPr>
        <p:spPr>
          <a:xfrm>
            <a:off x="5256076" y="1051543"/>
            <a:ext cx="3525004" cy="461665"/>
          </a:xfrm>
          <a:prstGeom prst="rect">
            <a:avLst/>
          </a:prstGeom>
          <a:solidFill>
            <a:schemeClr val="accent5"/>
          </a:solidFill>
        </p:spPr>
        <p:txBody>
          <a:bodyPr wrap="none" lIns="0" rIns="0" rtlCol="0">
            <a:spAutoFit/>
          </a:bodyPr>
          <a:lstStyle/>
          <a:p>
            <a:r>
              <a:rPr lang="en-US" altLang="ja-JP" sz="2400" b="1" dirty="0">
                <a:solidFill>
                  <a:srgbClr val="FF0000"/>
                </a:solidFill>
              </a:rPr>
              <a:t>✗</a:t>
            </a:r>
            <a:r>
              <a:rPr lang="ja-JP" altLang="en-US" sz="2400" dirty="0"/>
              <a:t> </a:t>
            </a:r>
            <a:r>
              <a:rPr lang="ja-JP" altLang="en-US" sz="2400" dirty="0" smtClean="0"/>
              <a:t>ゼロエネルギーモード等</a:t>
            </a:r>
            <a:endParaRPr kumimoji="1" lang="ja-JP" altLang="en-US" sz="2400" dirty="0"/>
          </a:p>
        </p:txBody>
      </p:sp>
      <p:sp>
        <p:nvSpPr>
          <p:cNvPr id="11" name="テキスト ボックス 10"/>
          <p:cNvSpPr txBox="1"/>
          <p:nvPr/>
        </p:nvSpPr>
        <p:spPr>
          <a:xfrm>
            <a:off x="4463988" y="2946784"/>
            <a:ext cx="4665060" cy="830997"/>
          </a:xfrm>
          <a:prstGeom prst="rect">
            <a:avLst/>
          </a:prstGeom>
          <a:solidFill>
            <a:schemeClr val="accent5"/>
          </a:solidFill>
        </p:spPr>
        <p:txBody>
          <a:bodyPr wrap="none" rtlCol="0">
            <a:spAutoFit/>
          </a:bodyPr>
          <a:lstStyle/>
          <a:p>
            <a:r>
              <a:rPr lang="en-US" altLang="ja-JP" sz="2400" b="1" dirty="0">
                <a:solidFill>
                  <a:srgbClr val="FF0000"/>
                </a:solidFill>
              </a:rPr>
              <a:t>✗</a:t>
            </a:r>
            <a:r>
              <a:rPr lang="ja-JP" altLang="en-US" sz="2400" dirty="0"/>
              <a:t> </a:t>
            </a:r>
            <a:r>
              <a:rPr lang="ja-JP" altLang="en-US" sz="2400" dirty="0" smtClean="0"/>
              <a:t>材料構成則に制限，</a:t>
            </a:r>
            <a:r>
              <a:rPr lang="ja-JP" altLang="en-US" sz="2400" b="1" dirty="0" smtClean="0">
                <a:solidFill>
                  <a:srgbClr val="0000CC"/>
                </a:solidFill>
              </a:rPr>
              <a:t>圧力振動</a:t>
            </a:r>
            <a:r>
              <a:rPr lang="ja-JP" altLang="en-US" sz="2400" dirty="0"/>
              <a:t>，</a:t>
            </a:r>
            <a:endParaRPr lang="en-US" altLang="ja-JP" sz="2400" dirty="0" smtClean="0"/>
          </a:p>
          <a:p>
            <a:r>
              <a:rPr lang="ja-JP" altLang="en-US" sz="2400" dirty="0" smtClean="0"/>
              <a:t>     コーナロッキング</a:t>
            </a:r>
            <a:r>
              <a:rPr lang="en-US" altLang="ja-JP" sz="2400" dirty="0" smtClean="0"/>
              <a:t>(</a:t>
            </a:r>
            <a:r>
              <a:rPr lang="ja-JP" altLang="en-US" sz="2400" dirty="0" smtClean="0"/>
              <a:t>後述</a:t>
            </a:r>
            <a:r>
              <a:rPr lang="en-US" altLang="ja-JP" sz="2400" dirty="0" smtClean="0"/>
              <a:t>)</a:t>
            </a:r>
            <a:endParaRPr kumimoji="1" lang="ja-JP" altLang="en-US" sz="2400" dirty="0"/>
          </a:p>
        </p:txBody>
      </p:sp>
      <p:sp>
        <p:nvSpPr>
          <p:cNvPr id="6" name="右中かっこ 5"/>
          <p:cNvSpPr/>
          <p:nvPr/>
        </p:nvSpPr>
        <p:spPr>
          <a:xfrm>
            <a:off x="5160763" y="1639382"/>
            <a:ext cx="256135" cy="709498"/>
          </a:xfrm>
          <a:prstGeom prst="rightBrace">
            <a:avLst>
              <a:gd name="adj1" fmla="val 30585"/>
              <a:gd name="adj2" fmla="val 50000"/>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右中かっこ 11"/>
          <p:cNvSpPr/>
          <p:nvPr/>
        </p:nvSpPr>
        <p:spPr>
          <a:xfrm>
            <a:off x="4175956" y="3007534"/>
            <a:ext cx="256135" cy="709498"/>
          </a:xfrm>
          <a:prstGeom prst="rightBrace">
            <a:avLst>
              <a:gd name="adj1" fmla="val 30585"/>
              <a:gd name="adj2" fmla="val 50000"/>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4652071" y="4350202"/>
            <a:ext cx="3714681" cy="830997"/>
          </a:xfrm>
          <a:prstGeom prst="rect">
            <a:avLst/>
          </a:prstGeom>
          <a:solidFill>
            <a:schemeClr val="accent5"/>
          </a:solidFill>
          <a:ln w="28575">
            <a:noFill/>
          </a:ln>
        </p:spPr>
        <p:txBody>
          <a:bodyPr wrap="square" rtlCol="0">
            <a:spAutoFit/>
          </a:bodyPr>
          <a:lstStyle/>
          <a:p>
            <a:r>
              <a:rPr lang="en-US" altLang="ja-JP" sz="2400" b="1" dirty="0">
                <a:solidFill>
                  <a:srgbClr val="FF0000"/>
                </a:solidFill>
              </a:rPr>
              <a:t>✗</a:t>
            </a:r>
            <a:r>
              <a:rPr lang="ja-JP" altLang="en-US" sz="2400" dirty="0"/>
              <a:t> </a:t>
            </a:r>
            <a:r>
              <a:rPr lang="ja-JP" altLang="en-US" sz="2400" b="1" dirty="0" smtClean="0">
                <a:solidFill>
                  <a:srgbClr val="0000CC"/>
                </a:solidFill>
              </a:rPr>
              <a:t>圧力振動</a:t>
            </a:r>
            <a:r>
              <a:rPr lang="ja-JP" altLang="en-US" sz="2400" dirty="0" smtClean="0"/>
              <a:t>，</a:t>
            </a:r>
            <a:r>
              <a:rPr lang="en-US" altLang="ja-JP" sz="2400" dirty="0" smtClean="0"/>
              <a:t/>
            </a:r>
            <a:br>
              <a:rPr lang="en-US" altLang="ja-JP" sz="2400" dirty="0" smtClean="0"/>
            </a:br>
            <a:r>
              <a:rPr lang="ja-JP" altLang="en-US" sz="2400" dirty="0" smtClean="0"/>
              <a:t>　　大変形初期で収束困難</a:t>
            </a:r>
            <a:endParaRPr kumimoji="1" lang="ja-JP" altLang="en-US" sz="2000" dirty="0"/>
          </a:p>
        </p:txBody>
      </p:sp>
      <p:sp>
        <p:nvSpPr>
          <p:cNvPr id="15" name="テキスト ボックス 14"/>
          <p:cNvSpPr txBox="1"/>
          <p:nvPr/>
        </p:nvSpPr>
        <p:spPr>
          <a:xfrm>
            <a:off x="3306557" y="5676735"/>
            <a:ext cx="2813615" cy="461665"/>
          </a:xfrm>
          <a:prstGeom prst="rect">
            <a:avLst/>
          </a:prstGeom>
          <a:solidFill>
            <a:srgbClr val="99FF99"/>
          </a:solidFill>
        </p:spPr>
        <p:txBody>
          <a:bodyPr wrap="square" rtlCol="0">
            <a:spAutoFit/>
          </a:bodyPr>
          <a:lstStyle/>
          <a:p>
            <a:r>
              <a:rPr lang="en-US" altLang="ja-JP" sz="2400" b="1" dirty="0" smtClean="0">
                <a:solidFill>
                  <a:srgbClr val="FF00FF"/>
                </a:solidFill>
              </a:rPr>
              <a:t>?</a:t>
            </a:r>
            <a:r>
              <a:rPr lang="en-US" altLang="ja-JP" sz="2400" b="1" dirty="0" smtClean="0">
                <a:solidFill>
                  <a:srgbClr val="0000CC"/>
                </a:solidFill>
              </a:rPr>
              <a:t> </a:t>
            </a:r>
            <a:r>
              <a:rPr lang="ja-JP" altLang="en-US" sz="2400" dirty="0" smtClean="0"/>
              <a:t>目下，新規開発中 </a:t>
            </a:r>
            <a:endParaRPr kumimoji="1" lang="ja-JP" altLang="en-US" sz="2400" dirty="0"/>
          </a:p>
        </p:txBody>
      </p:sp>
      <p:sp>
        <p:nvSpPr>
          <p:cNvPr id="16" name="右中かっこ 15"/>
          <p:cNvSpPr/>
          <p:nvPr/>
        </p:nvSpPr>
        <p:spPr>
          <a:xfrm>
            <a:off x="4175956" y="4401108"/>
            <a:ext cx="256135" cy="709498"/>
          </a:xfrm>
          <a:prstGeom prst="rightBrace">
            <a:avLst>
              <a:gd name="adj1" fmla="val 30585"/>
              <a:gd name="adj2" fmla="val 50000"/>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530527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研究目的</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5</a:t>
            </a:fld>
            <a:endParaRPr lang="ja-JP" altLang="en-US" dirty="0"/>
          </a:p>
        </p:txBody>
      </p:sp>
      <p:sp>
        <p:nvSpPr>
          <p:cNvPr id="5" name="角丸四角形 4"/>
          <p:cNvSpPr/>
          <p:nvPr/>
        </p:nvSpPr>
        <p:spPr>
          <a:xfrm>
            <a:off x="251520" y="692696"/>
            <a:ext cx="8640960" cy="2412268"/>
          </a:xfrm>
          <a:prstGeom prst="roundRect">
            <a:avLst/>
          </a:prstGeom>
          <a:noFill/>
          <a:ln w="476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en-US" altLang="ja-JP" sz="2800" dirty="0" smtClean="0">
                <a:solidFill>
                  <a:schemeClr val="tx1"/>
                </a:solidFill>
              </a:rPr>
              <a:t>F-bar</a:t>
            </a:r>
            <a:r>
              <a:rPr lang="ja-JP" altLang="en-US" sz="2800" dirty="0" smtClean="0">
                <a:solidFill>
                  <a:schemeClr val="tx1"/>
                </a:solidFill>
              </a:rPr>
              <a:t>法と四面体</a:t>
            </a:r>
            <a:r>
              <a:rPr lang="en-US" altLang="ja-JP" sz="2800" dirty="0" smtClean="0">
                <a:solidFill>
                  <a:schemeClr val="tx1"/>
                </a:solidFill>
              </a:rPr>
              <a:t>ES-FEM</a:t>
            </a:r>
            <a:r>
              <a:rPr lang="ja-JP" altLang="en-US" sz="2800" dirty="0" err="1" smtClean="0">
                <a:solidFill>
                  <a:schemeClr val="tx1"/>
                </a:solidFill>
              </a:rPr>
              <a:t>を</a:t>
            </a:r>
            <a:r>
              <a:rPr lang="ja-JP" altLang="en-US" sz="2800" dirty="0" err="1">
                <a:solidFill>
                  <a:schemeClr val="tx1"/>
                </a:solidFill>
              </a:rPr>
              <a:t>融</a:t>
            </a:r>
            <a:r>
              <a:rPr lang="ja-JP" altLang="en-US" sz="2800" dirty="0">
                <a:solidFill>
                  <a:schemeClr val="tx1"/>
                </a:solidFill>
              </a:rPr>
              <a:t>合</a:t>
            </a:r>
            <a:r>
              <a:rPr lang="ja-JP" altLang="en-US" sz="2800" dirty="0" smtClean="0">
                <a:solidFill>
                  <a:schemeClr val="tx1"/>
                </a:solidFill>
              </a:rPr>
              <a:t>した</a:t>
            </a:r>
            <a:r>
              <a:rPr lang="en-US" altLang="ja-JP" sz="2800" dirty="0" smtClean="0">
                <a:solidFill>
                  <a:schemeClr val="tx1"/>
                </a:solidFill>
              </a:rPr>
              <a:t/>
            </a:r>
            <a:br>
              <a:rPr lang="en-US" altLang="ja-JP" sz="2800" dirty="0" smtClean="0">
                <a:solidFill>
                  <a:schemeClr val="tx1"/>
                </a:solidFill>
              </a:rPr>
            </a:br>
            <a:r>
              <a:rPr lang="en-US" altLang="ja-JP" sz="2800" dirty="0" smtClean="0">
                <a:solidFill>
                  <a:srgbClr val="FF00FF"/>
                </a:solidFill>
              </a:rPr>
              <a:t>F-barES-FEM-T4 </a:t>
            </a:r>
            <a:r>
              <a:rPr lang="ja-JP" altLang="en-US" sz="2800" dirty="0" smtClean="0">
                <a:solidFill>
                  <a:schemeClr val="tx1"/>
                </a:solidFill>
              </a:rPr>
              <a:t>を提案し，</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微圧縮材</a:t>
            </a:r>
            <a:r>
              <a:rPr lang="ja-JP" altLang="en-US" sz="2800" dirty="0">
                <a:solidFill>
                  <a:schemeClr val="tx1"/>
                </a:solidFill>
              </a:rPr>
              <a:t>の</a:t>
            </a:r>
            <a:r>
              <a:rPr lang="ja-JP" altLang="en-US" sz="2800" u="sng" dirty="0">
                <a:solidFill>
                  <a:schemeClr val="tx1"/>
                </a:solidFill>
              </a:rPr>
              <a:t>静的陰</a:t>
            </a:r>
            <a:r>
              <a:rPr lang="ja-JP" altLang="en-US" sz="2800" u="sng" dirty="0" smtClean="0">
                <a:solidFill>
                  <a:schemeClr val="tx1"/>
                </a:solidFill>
              </a:rPr>
              <a:t>解法</a:t>
            </a:r>
            <a:r>
              <a:rPr lang="ja-JP" altLang="en-US" sz="2800" dirty="0" smtClean="0">
                <a:solidFill>
                  <a:schemeClr val="tx1"/>
                </a:solidFill>
              </a:rPr>
              <a:t>大変形解析における</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精度検証を行う．</a:t>
            </a:r>
            <a:endParaRPr lang="en-US" altLang="ja-JP" sz="1200" dirty="0">
              <a:solidFill>
                <a:schemeClr val="tx1"/>
              </a:solidFill>
            </a:endParaRPr>
          </a:p>
        </p:txBody>
      </p:sp>
      <p:sp>
        <p:nvSpPr>
          <p:cNvPr id="6" name="テキスト ボックス 5"/>
          <p:cNvSpPr txBox="1"/>
          <p:nvPr/>
        </p:nvSpPr>
        <p:spPr>
          <a:xfrm>
            <a:off x="2160399" y="4147214"/>
            <a:ext cx="4812090" cy="1723549"/>
          </a:xfrm>
          <a:prstGeom prst="rect">
            <a:avLst/>
          </a:prstGeom>
          <a:noFill/>
        </p:spPr>
        <p:txBody>
          <a:bodyPr wrap="square" lIns="0" tIns="0" rIns="0" bIns="0" rtlCol="0">
            <a:spAutoFit/>
          </a:bodyPr>
          <a:lstStyle/>
          <a:p>
            <a:r>
              <a:rPr lang="ja-JP" altLang="en-US" sz="2800" b="1" i="1" u="sng" dirty="0" smtClean="0">
                <a:effectLst>
                  <a:outerShdw blurRad="38100" dist="38100" dir="2700000" algn="tl">
                    <a:srgbClr val="000000">
                      <a:alpha val="43137"/>
                    </a:srgbClr>
                  </a:outerShdw>
                </a:effectLst>
              </a:rPr>
              <a:t>発表目次</a:t>
            </a:r>
            <a:endParaRPr lang="en-US" altLang="ja-JP" sz="2800" b="1" i="1" u="sng" dirty="0" smtClean="0">
              <a:effectLst>
                <a:outerShdw blurRad="38100" dist="38100" dir="2700000" algn="tl">
                  <a:srgbClr val="000000">
                    <a:alpha val="43137"/>
                  </a:srgbClr>
                </a:outerShdw>
              </a:effectLst>
            </a:endParaRPr>
          </a:p>
          <a:p>
            <a:pPr marL="457200" indent="-457200">
              <a:buClr>
                <a:srgbClr val="000000"/>
              </a:buClr>
              <a:buFont typeface="Wingdings" panose="05000000000000000000" pitchFamily="2" charset="2"/>
              <a:buChar char="l"/>
            </a:pPr>
            <a:r>
              <a:rPr lang="en-US" altLang="ja-JP" sz="2800" dirty="0" smtClean="0"/>
              <a:t>F-</a:t>
            </a:r>
            <a:r>
              <a:rPr lang="en-US" altLang="ja-JP" sz="2800" dirty="0" err="1" smtClean="0"/>
              <a:t>barES</a:t>
            </a:r>
            <a:r>
              <a:rPr lang="en-US" altLang="ja-JP" sz="2800" dirty="0" smtClean="0"/>
              <a:t>-FEM</a:t>
            </a:r>
            <a:r>
              <a:rPr lang="ja-JP" altLang="en-US" sz="2800" dirty="0" smtClean="0"/>
              <a:t>の定式化概要</a:t>
            </a:r>
            <a:endParaRPr lang="en-US" altLang="ja-JP" sz="2800" dirty="0" smtClean="0"/>
          </a:p>
          <a:p>
            <a:pPr marL="457200" indent="-457200">
              <a:buClr>
                <a:srgbClr val="000000"/>
              </a:buClr>
              <a:buFont typeface="Wingdings" panose="05000000000000000000" pitchFamily="2" charset="2"/>
              <a:buChar char="l"/>
            </a:pPr>
            <a:r>
              <a:rPr lang="en-US" altLang="ja-JP" sz="2800" dirty="0" smtClean="0"/>
              <a:t>F-</a:t>
            </a:r>
            <a:r>
              <a:rPr lang="en-US" altLang="ja-JP" sz="2800" dirty="0" err="1" smtClean="0"/>
              <a:t>barES</a:t>
            </a:r>
            <a:r>
              <a:rPr lang="en-US" altLang="ja-JP" sz="2800" dirty="0" smtClean="0"/>
              <a:t>-FEM</a:t>
            </a:r>
            <a:r>
              <a:rPr lang="ja-JP" altLang="en-US" sz="2800" dirty="0" smtClean="0"/>
              <a:t>の精度検証</a:t>
            </a:r>
            <a:endParaRPr lang="en-US" altLang="ja-JP" sz="2800" dirty="0" smtClean="0"/>
          </a:p>
          <a:p>
            <a:pPr marL="457200" indent="-457200">
              <a:buClr>
                <a:srgbClr val="000000"/>
              </a:buClr>
              <a:buFont typeface="Wingdings" panose="05000000000000000000" pitchFamily="2" charset="2"/>
              <a:buChar char="l"/>
            </a:pPr>
            <a:r>
              <a:rPr lang="ja-JP" altLang="en-US" sz="2800" dirty="0" smtClean="0"/>
              <a:t>まとめ</a:t>
            </a:r>
            <a:endParaRPr lang="ja-JP" altLang="en-US" sz="2800" dirty="0"/>
          </a:p>
        </p:txBody>
      </p:sp>
      <p:sp>
        <p:nvSpPr>
          <p:cNvPr id="3" name="テキスト ボックス 2"/>
          <p:cNvSpPr txBox="1"/>
          <p:nvPr/>
        </p:nvSpPr>
        <p:spPr>
          <a:xfrm>
            <a:off x="714269" y="3433568"/>
            <a:ext cx="7704353" cy="461665"/>
          </a:xfrm>
          <a:prstGeom prst="rect">
            <a:avLst/>
          </a:prstGeom>
          <a:solidFill>
            <a:schemeClr val="bg1">
              <a:lumMod val="85000"/>
            </a:schemeClr>
          </a:solidFill>
        </p:spPr>
        <p:txBody>
          <a:bodyPr wrap="none" rtlCol="0">
            <a:spAutoFit/>
          </a:bodyPr>
          <a:lstStyle/>
          <a:p>
            <a:pPr algn="ctr"/>
            <a:r>
              <a:rPr kumimoji="1" lang="ja-JP" altLang="en-US" sz="2400" dirty="0" smtClean="0"/>
              <a:t>注）</a:t>
            </a:r>
            <a:r>
              <a:rPr kumimoji="1" lang="ja-JP" altLang="en-US" sz="2400" u="sng" dirty="0" smtClean="0"/>
              <a:t>動的陽解法</a:t>
            </a:r>
            <a:r>
              <a:rPr kumimoji="1" lang="ja-JP" altLang="en-US" sz="2400" dirty="0" smtClean="0"/>
              <a:t>大変形については次の講演</a:t>
            </a:r>
            <a:r>
              <a:rPr lang="ja-JP" altLang="en-US" sz="2400" dirty="0" smtClean="0"/>
              <a:t>で発表</a:t>
            </a:r>
            <a:r>
              <a:rPr kumimoji="1" lang="ja-JP" altLang="en-US" sz="2400" dirty="0" smtClean="0"/>
              <a:t>します．</a:t>
            </a:r>
            <a:endParaRPr kumimoji="1" lang="ja-JP" altLang="en-US" sz="2400" dirty="0"/>
          </a:p>
        </p:txBody>
      </p:sp>
    </p:spTree>
    <p:extLst>
      <p:ext uri="{BB962C8B-B14F-4D97-AF65-F5344CB8AC3E}">
        <p14:creationId xmlns:p14="http://schemas.microsoft.com/office/powerpoint/2010/main" val="420952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chor="ctr"/>
          <a:lstStyle/>
          <a:p>
            <a:pPr marL="0" indent="0" algn="ctr">
              <a:buNone/>
            </a:pPr>
            <a:r>
              <a:rPr lang="en-US" altLang="ja-JP" sz="4000" dirty="0" smtClean="0"/>
              <a:t>F-</a:t>
            </a:r>
            <a:r>
              <a:rPr lang="en-US" altLang="ja-JP" sz="4000" dirty="0" err="1" smtClean="0"/>
              <a:t>barES</a:t>
            </a:r>
            <a:r>
              <a:rPr lang="en-US" altLang="ja-JP" sz="4000" dirty="0" smtClean="0"/>
              <a:t>-FEM</a:t>
            </a:r>
            <a:r>
              <a:rPr lang="ja-JP" altLang="en-US" sz="4000" dirty="0" smtClean="0"/>
              <a:t>の定式化概要</a:t>
            </a:r>
            <a:r>
              <a:rPr lang="en-US" altLang="ja-JP" sz="4000" dirty="0"/>
              <a:t/>
            </a:r>
            <a:br>
              <a:rPr lang="en-US" altLang="ja-JP" sz="4000" dirty="0"/>
            </a:br>
            <a:r>
              <a:rPr lang="ja-JP" altLang="en-US" dirty="0" smtClean="0">
                <a:solidFill>
                  <a:schemeClr val="bg1">
                    <a:lumMod val="50000"/>
                  </a:schemeClr>
                </a:solidFill>
              </a:rPr>
              <a:t>（簡単のため，２次元三角形で説明します．）</a:t>
            </a:r>
            <a:endParaRPr lang="en-US" altLang="ja-JP" dirty="0" smtClean="0">
              <a:solidFill>
                <a:schemeClr val="bg1">
                  <a:lumMod val="50000"/>
                </a:schemeClr>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6</a:t>
            </a:fld>
            <a:endParaRPr lang="ja-JP" altLang="en-US" dirty="0"/>
          </a:p>
        </p:txBody>
      </p:sp>
    </p:spTree>
    <p:extLst>
      <p:ext uri="{BB962C8B-B14F-4D97-AF65-F5344CB8AC3E}">
        <p14:creationId xmlns:p14="http://schemas.microsoft.com/office/powerpoint/2010/main" val="3980827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F-bar</a:t>
            </a:r>
            <a:r>
              <a:rPr kumimoji="1" lang="ja-JP" altLang="en-US" dirty="0" smtClean="0"/>
              <a:t>法のおさらい</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endParaRPr kumimoji="1" lang="en-US" altLang="ja-JP" sz="2400" dirty="0" smtClean="0"/>
              </a:p>
              <a:p>
                <a:endParaRPr lang="en-US" altLang="ja-JP" sz="2400" dirty="0"/>
              </a:p>
              <a:p>
                <a:endParaRPr kumimoji="1" lang="en-US" altLang="ja-JP" sz="2400" dirty="0" smtClean="0"/>
              </a:p>
              <a:p>
                <a:pPr marL="0" indent="0">
                  <a:buNone/>
                </a:pPr>
                <a:endParaRPr lang="en-US" altLang="ja-JP" sz="1600" dirty="0"/>
              </a:p>
              <a:p>
                <a:pPr marL="0" indent="0">
                  <a:buNone/>
                </a:pPr>
                <a:r>
                  <a:rPr lang="ja-JP" altLang="en-US" sz="2400" b="1" i="1" u="sng" dirty="0" smtClean="0">
                    <a:effectLst>
                      <a:outerShdw blurRad="38100" dist="38100" dir="2700000" algn="tl">
                        <a:srgbClr val="000000">
                          <a:alpha val="43137"/>
                        </a:srgbClr>
                      </a:outerShdw>
                    </a:effectLst>
                  </a:rPr>
                  <a:t>アルゴリズム</a:t>
                </a:r>
                <a:endParaRPr lang="en-US" altLang="ja-JP" sz="2400" b="1" i="1" u="sng" dirty="0">
                  <a:effectLst>
                    <a:outerShdw blurRad="38100" dist="38100" dir="2700000" algn="tl">
                      <a:srgbClr val="000000">
                        <a:alpha val="43137"/>
                      </a:srgbClr>
                    </a:outerShdw>
                  </a:effectLst>
                </a:endParaRPr>
              </a:p>
              <a:p>
                <a:r>
                  <a:rPr kumimoji="1" lang="ja-JP" altLang="en-US" sz="2400" dirty="0" smtClean="0"/>
                  <a:t>スタンダードな</a:t>
                </a:r>
                <a:r>
                  <a:rPr kumimoji="1" lang="en-US" altLang="ja-JP" sz="2400" dirty="0" smtClean="0"/>
                  <a:t>FEM</a:t>
                </a:r>
                <a:r>
                  <a:rPr kumimoji="1" lang="ja-JP" altLang="en-US" sz="2400" dirty="0" smtClean="0"/>
                  <a:t>と同様</a:t>
                </a:r>
                <a:r>
                  <a:rPr lang="ja-JP" altLang="en-US" sz="2400" dirty="0" smtClean="0"/>
                  <a:t>，</a:t>
                </a:r>
                <a:r>
                  <a:rPr kumimoji="1" lang="ja-JP" altLang="en-US" sz="2400" dirty="0" smtClean="0">
                    <a:solidFill>
                      <a:srgbClr val="FF0000"/>
                    </a:solidFill>
                  </a:rPr>
                  <a:t>各積分点</a:t>
                </a:r>
                <a:r>
                  <a:rPr kumimoji="1" lang="ja-JP" altLang="en-US" sz="2400" dirty="0" smtClean="0"/>
                  <a:t>で変形勾配 </a:t>
                </a:r>
                <a14:m>
                  <m:oMath xmlns:m="http://schemas.openxmlformats.org/officeDocument/2006/math">
                    <m:r>
                      <a:rPr kumimoji="1" lang="en-US" altLang="ja-JP" sz="2400" b="1" i="1" smtClean="0">
                        <a:latin typeface="Cambria Math" panose="02040503050406030204" pitchFamily="18" charset="0"/>
                      </a:rPr>
                      <m:t>𝑭</m:t>
                    </m:r>
                  </m:oMath>
                </a14:m>
                <a:r>
                  <a:rPr kumimoji="1" lang="en-US" altLang="ja-JP" sz="2400" dirty="0" smtClean="0"/>
                  <a:t> </a:t>
                </a:r>
                <a:r>
                  <a:rPr kumimoji="1" lang="ja-JP" altLang="en-US" sz="2400" dirty="0" smtClean="0"/>
                  <a:t>を計算する．</a:t>
                </a:r>
                <a:endParaRPr kumimoji="1" lang="en-US" altLang="ja-JP" sz="2400" dirty="0" smtClean="0"/>
              </a:p>
              <a:p>
                <a:r>
                  <a:rPr lang="ja-JP" altLang="en-US" sz="2400" dirty="0">
                    <a:solidFill>
                      <a:srgbClr val="0000CC"/>
                    </a:solidFill>
                  </a:rPr>
                  <a:t>要素</a:t>
                </a:r>
                <a:r>
                  <a:rPr lang="ja-JP" altLang="en-US" sz="2400" dirty="0" smtClean="0">
                    <a:solidFill>
                      <a:srgbClr val="0000CC"/>
                    </a:solidFill>
                  </a:rPr>
                  <a:t>中心</a:t>
                </a:r>
                <a:r>
                  <a:rPr lang="ja-JP" altLang="en-US" sz="2400" dirty="0" smtClean="0"/>
                  <a:t>で</a:t>
                </a:r>
                <a:r>
                  <a:rPr lang="ja-JP" altLang="en-US" sz="2400" dirty="0"/>
                  <a:t>も</a:t>
                </a:r>
                <a:r>
                  <a:rPr lang="ja-JP" altLang="en-US" sz="2400" dirty="0" smtClean="0"/>
                  <a:t>変形</a:t>
                </a:r>
                <a:r>
                  <a:rPr lang="ja-JP" altLang="en-US" sz="2400" dirty="0"/>
                  <a:t>勾配 </a:t>
                </a:r>
                <a14:m>
                  <m:oMath xmlns:m="http://schemas.openxmlformats.org/officeDocument/2006/math">
                    <m:r>
                      <a:rPr lang="en-US" altLang="ja-JP" sz="2400" b="1" i="1">
                        <a:latin typeface="Cambria Math" panose="02040503050406030204" pitchFamily="18" charset="0"/>
                      </a:rPr>
                      <m:t>𝑭</m:t>
                    </m:r>
                  </m:oMath>
                </a14:m>
                <a:r>
                  <a:rPr kumimoji="1" lang="ja-JP" altLang="en-US" sz="2400" dirty="0" smtClean="0"/>
                  <a:t> を計算し，その体積</a:t>
                </a:r>
                <a:r>
                  <a:rPr lang="ja-JP" altLang="en-US" sz="2400" dirty="0" smtClean="0"/>
                  <a:t>変化率 </a:t>
                </a:r>
                <a14:m>
                  <m:oMath xmlns:m="http://schemas.openxmlformats.org/officeDocument/2006/math">
                    <m:func>
                      <m:funcPr>
                        <m:ctrlPr>
                          <a:rPr lang="en-US" altLang="ja-JP" sz="2400" i="1" dirty="0">
                            <a:latin typeface="Cambria Math" panose="02040503050406030204" pitchFamily="18" charset="0"/>
                          </a:rPr>
                        </m:ctrlPr>
                      </m:funcPr>
                      <m:fName>
                        <m:r>
                          <m:rPr>
                            <m:sty m:val="p"/>
                          </m:rPr>
                          <a:rPr lang="en-US" altLang="ja-JP" sz="2400" dirty="0">
                            <a:latin typeface="Cambria Math" panose="02040503050406030204" pitchFamily="18" charset="0"/>
                          </a:rPr>
                          <m:t>det</m:t>
                        </m:r>
                      </m:fName>
                      <m:e>
                        <m:d>
                          <m:dPr>
                            <m:ctrlPr>
                              <a:rPr lang="en-US" altLang="ja-JP" sz="2400" i="1" dirty="0">
                                <a:latin typeface="Cambria Math" panose="02040503050406030204" pitchFamily="18" charset="0"/>
                              </a:rPr>
                            </m:ctrlPr>
                          </m:dPr>
                          <m:e>
                            <m:r>
                              <a:rPr lang="en-US" altLang="ja-JP" sz="2400" b="1" i="1" dirty="0">
                                <a:latin typeface="Cambria Math" panose="02040503050406030204" pitchFamily="18" charset="0"/>
                              </a:rPr>
                              <m:t>𝑭</m:t>
                            </m:r>
                          </m:e>
                        </m:d>
                      </m:e>
                    </m:func>
                  </m:oMath>
                </a14:m>
                <a:r>
                  <a:rPr kumimoji="1" lang="ja-JP" altLang="en-US" sz="2400" dirty="0" smtClean="0"/>
                  <a:t>を</a:t>
                </a:r>
                <a:r>
                  <a:rPr kumimoji="1" lang="en-US" altLang="ja-JP" sz="2400" dirty="0" smtClean="0"/>
                  <a:t/>
                </a:r>
                <a:br>
                  <a:rPr kumimoji="1" lang="en-US" altLang="ja-JP" sz="2400" dirty="0" smtClean="0"/>
                </a:br>
                <a14:m>
                  <m:oMath xmlns:m="http://schemas.openxmlformats.org/officeDocument/2006/math">
                    <m:r>
                      <a:rPr kumimoji="1" lang="en-US" altLang="ja-JP" sz="2400" b="0" i="0" dirty="0" smtClean="0">
                        <a:latin typeface="Cambria Math" panose="02040503050406030204" pitchFamily="18" charset="0"/>
                      </a:rPr>
                      <m:t> </m:t>
                    </m:r>
                    <m:acc>
                      <m:accPr>
                        <m:chr m:val="̅"/>
                        <m:ctrlPr>
                          <a:rPr kumimoji="1" lang="en-US" altLang="ja-JP" sz="2400" b="0" i="1" dirty="0" smtClean="0">
                            <a:latin typeface="Cambria Math" panose="02040503050406030204" pitchFamily="18" charset="0"/>
                          </a:rPr>
                        </m:ctrlPr>
                      </m:accPr>
                      <m:e>
                        <m:r>
                          <a:rPr kumimoji="1" lang="en-US" altLang="ja-JP" sz="2400" b="0" i="1" dirty="0" smtClean="0">
                            <a:latin typeface="Cambria Math" panose="02040503050406030204" pitchFamily="18" charset="0"/>
                          </a:rPr>
                          <m:t> </m:t>
                        </m:r>
                        <m:r>
                          <a:rPr kumimoji="1" lang="en-US" altLang="ja-JP" sz="2400" b="0" i="1" dirty="0" smtClean="0">
                            <a:latin typeface="Cambria Math" panose="02040503050406030204" pitchFamily="18" charset="0"/>
                          </a:rPr>
                          <m:t>𝐽</m:t>
                        </m:r>
                        <m:r>
                          <a:rPr kumimoji="1" lang="en-US" altLang="ja-JP" sz="2400" b="0" i="1" dirty="0" smtClean="0">
                            <a:latin typeface="Cambria Math" panose="02040503050406030204" pitchFamily="18" charset="0"/>
                          </a:rPr>
                          <m:t> </m:t>
                        </m:r>
                      </m:e>
                    </m:acc>
                    <m:r>
                      <a:rPr kumimoji="1" lang="en-US" altLang="ja-JP" sz="2400" b="0" i="1" dirty="0" smtClean="0">
                        <a:latin typeface="Cambria Math" panose="02040503050406030204" pitchFamily="18" charset="0"/>
                      </a:rPr>
                      <m:t> </m:t>
                    </m:r>
                  </m:oMath>
                </a14:m>
                <a:r>
                  <a:rPr kumimoji="1" lang="ja-JP" altLang="en-US" sz="2400" dirty="0" smtClean="0"/>
                  <a:t>とおく．</a:t>
                </a:r>
                <a:endParaRPr kumimoji="1" lang="en-US" altLang="ja-JP" sz="2400" dirty="0" smtClean="0"/>
              </a:p>
              <a:p>
                <a:r>
                  <a:rPr kumimoji="1" lang="ja-JP" altLang="en-US" sz="2400" dirty="0" smtClean="0">
                    <a:solidFill>
                      <a:srgbClr val="FF0000"/>
                    </a:solidFill>
                  </a:rPr>
                  <a:t>各積分点</a:t>
                </a:r>
                <a:r>
                  <a:rPr kumimoji="1" lang="ja-JP" altLang="en-US" sz="2400" dirty="0" smtClean="0"/>
                  <a:t>の変形勾配</a:t>
                </a:r>
                <a:r>
                  <a:rPr lang="ja-JP" altLang="en-US" sz="2400" dirty="0"/>
                  <a:t>を次式により修正し， </a:t>
                </a:r>
                <a14:m>
                  <m:oMath xmlns:m="http://schemas.openxmlformats.org/officeDocument/2006/math">
                    <m:acc>
                      <m:accPr>
                        <m:chr m:val="̅"/>
                        <m:ctrlPr>
                          <a:rPr lang="en-US" altLang="ja-JP" sz="2400" i="1">
                            <a:latin typeface="Cambria Math" panose="02040503050406030204" pitchFamily="18" charset="0"/>
                          </a:rPr>
                        </m:ctrlPr>
                      </m:accPr>
                      <m:e>
                        <m:r>
                          <a:rPr lang="en-US" altLang="ja-JP" sz="2400" b="1" i="1">
                            <a:latin typeface="Cambria Math" panose="02040503050406030204" pitchFamily="18" charset="0"/>
                          </a:rPr>
                          <m:t>𝑭</m:t>
                        </m:r>
                        <m:r>
                          <a:rPr lang="en-US" altLang="ja-JP" sz="2400" b="1" i="1">
                            <a:latin typeface="Cambria Math" panose="02040503050406030204" pitchFamily="18" charset="0"/>
                          </a:rPr>
                          <m:t> </m:t>
                        </m:r>
                      </m:e>
                    </m:acc>
                  </m:oMath>
                </a14:m>
                <a:r>
                  <a:rPr kumimoji="1" lang="ja-JP" altLang="en-US" sz="2400" dirty="0" smtClean="0"/>
                  <a:t>を得る．</a:t>
                </a:r>
                <a:endParaRPr lang="en-US" altLang="ja-JP" sz="2400" i="1" dirty="0" smtClean="0">
                  <a:latin typeface="Cambria Math" panose="02040503050406030204" pitchFamily="18" charset="0"/>
                </a:endParaRPr>
              </a:p>
              <a:p>
                <a:pPr marL="0" indent="0" algn="ctr">
                  <a:buNone/>
                </a:pPr>
                <a14:m>
                  <m:oMath xmlns:m="http://schemas.openxmlformats.org/officeDocument/2006/math">
                    <m:acc>
                      <m:accPr>
                        <m:chr m:val="̅"/>
                        <m:ctrlPr>
                          <a:rPr lang="en-US" altLang="ja-JP" sz="2400" i="1">
                            <a:latin typeface="Cambria Math" panose="02040503050406030204" pitchFamily="18" charset="0"/>
                          </a:rPr>
                        </m:ctrlPr>
                      </m:accPr>
                      <m:e>
                        <m:r>
                          <a:rPr lang="en-US" altLang="ja-JP" sz="2400" b="1" i="1">
                            <a:latin typeface="Cambria Math" panose="02040503050406030204" pitchFamily="18" charset="0"/>
                          </a:rPr>
                          <m:t>𝑭</m:t>
                        </m:r>
                        <m:r>
                          <a:rPr lang="en-US" altLang="ja-JP" sz="2400" b="1" i="1" smtClean="0">
                            <a:latin typeface="Cambria Math" panose="02040503050406030204" pitchFamily="18" charset="0"/>
                          </a:rPr>
                          <m:t> </m:t>
                        </m:r>
                      </m:e>
                    </m:acc>
                    <m:r>
                      <a:rPr lang="en-US" altLang="ja-JP" sz="2400" b="0" i="1" smtClean="0">
                        <a:latin typeface="Cambria Math" panose="02040503050406030204" pitchFamily="18" charset="0"/>
                      </a:rPr>
                      <m:t>=</m:t>
                    </m:r>
                    <m:sSup>
                      <m:sSupPr>
                        <m:ctrlPr>
                          <a:rPr lang="en-US" altLang="ja-JP" sz="2400" i="1">
                            <a:latin typeface="Cambria Math" panose="02040503050406030204" pitchFamily="18" charset="0"/>
                          </a:rPr>
                        </m:ctrlPr>
                      </m:sSupPr>
                      <m:e>
                        <m:acc>
                          <m:accPr>
                            <m:chr m:val="̅"/>
                            <m:ctrlPr>
                              <a:rPr lang="en-US" altLang="ja-JP" sz="2400" i="1">
                                <a:latin typeface="Cambria Math" panose="02040503050406030204" pitchFamily="18" charset="0"/>
                              </a:rPr>
                            </m:ctrlPr>
                          </m:accPr>
                          <m:e>
                            <m:r>
                              <a:rPr lang="en-US" altLang="ja-JP" sz="2400" b="0" i="1" smtClean="0">
                                <a:latin typeface="Cambria Math" panose="02040503050406030204" pitchFamily="18" charset="0"/>
                              </a:rPr>
                              <m:t> </m:t>
                            </m:r>
                            <m:r>
                              <a:rPr lang="en-US" altLang="ja-JP" sz="2400" i="1">
                                <a:latin typeface="Cambria Math" panose="02040503050406030204" pitchFamily="18" charset="0"/>
                              </a:rPr>
                              <m:t>𝐽</m:t>
                            </m:r>
                            <m:r>
                              <a:rPr lang="en-US" altLang="ja-JP" sz="2400" b="0" i="1" smtClean="0">
                                <a:latin typeface="Cambria Math" panose="02040503050406030204" pitchFamily="18" charset="0"/>
                              </a:rPr>
                              <m:t> </m:t>
                            </m:r>
                          </m:e>
                        </m:acc>
                      </m:e>
                      <m:sup>
                        <m:r>
                          <a:rPr lang="en-US" altLang="ja-JP" sz="2400" i="1">
                            <a:latin typeface="Cambria Math" panose="02040503050406030204" pitchFamily="18" charset="0"/>
                          </a:rPr>
                          <m:t>1/3</m:t>
                        </m:r>
                      </m:sup>
                    </m:sSup>
                    <m:r>
                      <a:rPr lang="en-US" altLang="ja-JP" sz="2400" b="0" i="1" smtClean="0">
                        <a:latin typeface="Cambria Math" panose="02040503050406030204" pitchFamily="18" charset="0"/>
                      </a:rPr>
                      <m:t> </m:t>
                    </m:r>
                    <m:sSup>
                      <m:sSupPr>
                        <m:ctrlPr>
                          <a:rPr lang="en-US" altLang="ja-JP" sz="2400" i="1">
                            <a:latin typeface="Cambria Math" panose="02040503050406030204" pitchFamily="18" charset="0"/>
                          </a:rPr>
                        </m:ctrlPr>
                      </m:sSupPr>
                      <m:e>
                        <m:r>
                          <a:rPr lang="en-US" altLang="ja-JP" sz="2400" b="1" i="1">
                            <a:latin typeface="Cambria Math" panose="02040503050406030204" pitchFamily="18" charset="0"/>
                          </a:rPr>
                          <m:t>𝑭</m:t>
                        </m:r>
                      </m:e>
                      <m:sup>
                        <m:r>
                          <m:rPr>
                            <m:sty m:val="p"/>
                          </m:rPr>
                          <a:rPr lang="en-US" altLang="ja-JP" sz="2400">
                            <a:latin typeface="Cambria Math" panose="02040503050406030204" pitchFamily="18" charset="0"/>
                          </a:rPr>
                          <m:t>iso</m:t>
                        </m:r>
                      </m:sup>
                    </m:sSup>
                  </m:oMath>
                </a14:m>
                <a:r>
                  <a:rPr kumimoji="1" lang="en-US" altLang="ja-JP" sz="2400" dirty="0" smtClean="0"/>
                  <a:t>.</a:t>
                </a:r>
              </a:p>
              <a:p>
                <a14:m>
                  <m:oMath xmlns:m="http://schemas.openxmlformats.org/officeDocument/2006/math">
                    <m:acc>
                      <m:accPr>
                        <m:chr m:val="̅"/>
                        <m:ctrlPr>
                          <a:rPr lang="en-US" altLang="ja-JP" sz="2400" i="1">
                            <a:latin typeface="Cambria Math" panose="02040503050406030204" pitchFamily="18" charset="0"/>
                          </a:rPr>
                        </m:ctrlPr>
                      </m:accPr>
                      <m:e>
                        <m:r>
                          <a:rPr lang="en-US" altLang="ja-JP" sz="2400" b="1" i="1">
                            <a:latin typeface="Cambria Math" panose="02040503050406030204" pitchFamily="18" charset="0"/>
                          </a:rPr>
                          <m:t>𝑭</m:t>
                        </m:r>
                        <m:r>
                          <a:rPr lang="en-US" altLang="ja-JP" sz="2400" b="1" i="1" smtClean="0">
                            <a:latin typeface="Cambria Math" panose="02040503050406030204" pitchFamily="18" charset="0"/>
                          </a:rPr>
                          <m:t> </m:t>
                        </m:r>
                      </m:e>
                    </m:acc>
                  </m:oMath>
                </a14:m>
                <a:r>
                  <a:rPr kumimoji="1" lang="ja-JP" altLang="en-US" sz="2400" dirty="0" smtClean="0"/>
                  <a:t> を</a:t>
                </a:r>
                <a:r>
                  <a:rPr lang="ja-JP" altLang="en-US" sz="2400" dirty="0">
                    <a:solidFill>
                      <a:srgbClr val="FF0000"/>
                    </a:solidFill>
                  </a:rPr>
                  <a:t>各積分点</a:t>
                </a:r>
                <a:r>
                  <a:rPr kumimoji="1" lang="ja-JP" altLang="en-US" sz="2400" dirty="0" smtClean="0"/>
                  <a:t>変形勾配とみなし</a:t>
                </a:r>
                <a:r>
                  <a:rPr lang="ja-JP" altLang="en-US" sz="2400" dirty="0" smtClean="0"/>
                  <a:t>，応力・内力・剛性等計算する．</a:t>
                </a:r>
                <a:endParaRPr kumimoji="1"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186" r="-134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7</a:t>
            </a:fld>
            <a:endParaRPr lang="ja-JP" altLang="en-US" dirty="0"/>
          </a:p>
        </p:txBody>
      </p:sp>
      <p:grpSp>
        <p:nvGrpSpPr>
          <p:cNvPr id="15" name="グループ化 14"/>
          <p:cNvGrpSpPr/>
          <p:nvPr/>
        </p:nvGrpSpPr>
        <p:grpSpPr>
          <a:xfrm>
            <a:off x="2655092" y="800708"/>
            <a:ext cx="3681104" cy="1744273"/>
            <a:chOff x="2627360" y="638956"/>
            <a:chExt cx="3681104" cy="1744273"/>
          </a:xfrm>
        </p:grpSpPr>
        <p:sp>
          <p:nvSpPr>
            <p:cNvPr id="16" name="フリーフォーム 15"/>
            <p:cNvSpPr/>
            <p:nvPr/>
          </p:nvSpPr>
          <p:spPr>
            <a:xfrm>
              <a:off x="2699792" y="735357"/>
              <a:ext cx="3536240" cy="1557862"/>
            </a:xfrm>
            <a:custGeom>
              <a:avLst/>
              <a:gdLst>
                <a:gd name="connsiteX0" fmla="*/ 0 w 1828800"/>
                <a:gd name="connsiteY0" fmla="*/ 391886 h 896983"/>
                <a:gd name="connsiteX1" fmla="*/ 966652 w 1828800"/>
                <a:gd name="connsiteY1" fmla="*/ 0 h 896983"/>
                <a:gd name="connsiteX2" fmla="*/ 1828800 w 1828800"/>
                <a:gd name="connsiteY2" fmla="*/ 557349 h 896983"/>
                <a:gd name="connsiteX3" fmla="*/ 862149 w 1828800"/>
                <a:gd name="connsiteY3" fmla="*/ 896983 h 896983"/>
                <a:gd name="connsiteX4" fmla="*/ 0 w 1828800"/>
                <a:gd name="connsiteY4" fmla="*/ 391886 h 896983"/>
                <a:gd name="connsiteX0" fmla="*/ 0 w 2444513"/>
                <a:gd name="connsiteY0" fmla="*/ 85513 h 896983"/>
                <a:gd name="connsiteX1" fmla="*/ 1582365 w 2444513"/>
                <a:gd name="connsiteY1" fmla="*/ 0 h 896983"/>
                <a:gd name="connsiteX2" fmla="*/ 2444513 w 2444513"/>
                <a:gd name="connsiteY2" fmla="*/ 557349 h 896983"/>
                <a:gd name="connsiteX3" fmla="*/ 1477862 w 2444513"/>
                <a:gd name="connsiteY3" fmla="*/ 896983 h 896983"/>
                <a:gd name="connsiteX4" fmla="*/ 0 w 2444513"/>
                <a:gd name="connsiteY4" fmla="*/ 85513 h 896983"/>
                <a:gd name="connsiteX0" fmla="*/ 717084 w 3161597"/>
                <a:gd name="connsiteY0" fmla="*/ 85513 h 793479"/>
                <a:gd name="connsiteX1" fmla="*/ 2299449 w 3161597"/>
                <a:gd name="connsiteY1" fmla="*/ 0 h 793479"/>
                <a:gd name="connsiteX2" fmla="*/ 3161597 w 3161597"/>
                <a:gd name="connsiteY2" fmla="*/ 557349 h 793479"/>
                <a:gd name="connsiteX3" fmla="*/ 0 w 3161597"/>
                <a:gd name="connsiteY3" fmla="*/ 793479 h 793479"/>
                <a:gd name="connsiteX4" fmla="*/ 717084 w 3161597"/>
                <a:gd name="connsiteY4" fmla="*/ 85513 h 793479"/>
                <a:gd name="connsiteX0" fmla="*/ 717084 w 2299449"/>
                <a:gd name="connsiteY0" fmla="*/ 85513 h 793479"/>
                <a:gd name="connsiteX1" fmla="*/ 2299449 w 2299449"/>
                <a:gd name="connsiteY1" fmla="*/ 0 h 793479"/>
                <a:gd name="connsiteX2" fmla="*/ 1441361 w 2299449"/>
                <a:gd name="connsiteY2" fmla="*/ 507667 h 793479"/>
                <a:gd name="connsiteX3" fmla="*/ 0 w 2299449"/>
                <a:gd name="connsiteY3" fmla="*/ 793479 h 793479"/>
                <a:gd name="connsiteX4" fmla="*/ 717084 w 2299449"/>
                <a:gd name="connsiteY4" fmla="*/ 85513 h 793479"/>
                <a:gd name="connsiteX0" fmla="*/ 717084 w 2299449"/>
                <a:gd name="connsiteY0" fmla="*/ 85513 h 793479"/>
                <a:gd name="connsiteX1" fmla="*/ 2299449 w 2299449"/>
                <a:gd name="connsiteY1" fmla="*/ 0 h 793479"/>
                <a:gd name="connsiteX2" fmla="*/ 2169876 w 2299449"/>
                <a:gd name="connsiteY2" fmla="*/ 789198 h 793479"/>
                <a:gd name="connsiteX3" fmla="*/ 0 w 2299449"/>
                <a:gd name="connsiteY3" fmla="*/ 793479 h 793479"/>
                <a:gd name="connsiteX4" fmla="*/ 717084 w 2299449"/>
                <a:gd name="connsiteY4" fmla="*/ 85513 h 793479"/>
                <a:gd name="connsiteX0" fmla="*/ 477379 w 2059744"/>
                <a:gd name="connsiteY0" fmla="*/ 85513 h 789198"/>
                <a:gd name="connsiteX1" fmla="*/ 2059744 w 2059744"/>
                <a:gd name="connsiteY1" fmla="*/ 0 h 789198"/>
                <a:gd name="connsiteX2" fmla="*/ 1930171 w 2059744"/>
                <a:gd name="connsiteY2" fmla="*/ 789198 h 789198"/>
                <a:gd name="connsiteX3" fmla="*/ 0 w 2059744"/>
                <a:gd name="connsiteY3" fmla="*/ 760358 h 789198"/>
                <a:gd name="connsiteX4" fmla="*/ 477379 w 2059744"/>
                <a:gd name="connsiteY4" fmla="*/ 85513 h 789198"/>
                <a:gd name="connsiteX0" fmla="*/ 477379 w 2059744"/>
                <a:gd name="connsiteY0" fmla="*/ 85513 h 760358"/>
                <a:gd name="connsiteX1" fmla="*/ 2059744 w 2059744"/>
                <a:gd name="connsiteY1" fmla="*/ 0 h 760358"/>
                <a:gd name="connsiteX2" fmla="*/ 1963072 w 2059744"/>
                <a:gd name="connsiteY2" fmla="*/ 760217 h 760358"/>
                <a:gd name="connsiteX3" fmla="*/ 0 w 2059744"/>
                <a:gd name="connsiteY3" fmla="*/ 760358 h 760358"/>
                <a:gd name="connsiteX4" fmla="*/ 477379 w 2059744"/>
                <a:gd name="connsiteY4" fmla="*/ 85513 h 760358"/>
                <a:gd name="connsiteX0" fmla="*/ 477379 w 1963072"/>
                <a:gd name="connsiteY0" fmla="*/ 0 h 674845"/>
                <a:gd name="connsiteX1" fmla="*/ 1599134 w 1963072"/>
                <a:gd name="connsiteY1" fmla="*/ 100795 h 674845"/>
                <a:gd name="connsiteX2" fmla="*/ 1963072 w 1963072"/>
                <a:gd name="connsiteY2" fmla="*/ 674704 h 674845"/>
                <a:gd name="connsiteX3" fmla="*/ 0 w 1963072"/>
                <a:gd name="connsiteY3" fmla="*/ 674845 h 674845"/>
                <a:gd name="connsiteX4" fmla="*/ 477379 w 1963072"/>
                <a:gd name="connsiteY4" fmla="*/ 0 h 674845"/>
                <a:gd name="connsiteX0" fmla="*/ 425678 w 1963072"/>
                <a:gd name="connsiteY0" fmla="*/ 0 h 761789"/>
                <a:gd name="connsiteX1" fmla="*/ 1599134 w 1963072"/>
                <a:gd name="connsiteY1" fmla="*/ 187739 h 761789"/>
                <a:gd name="connsiteX2" fmla="*/ 1963072 w 1963072"/>
                <a:gd name="connsiteY2" fmla="*/ 761648 h 761789"/>
                <a:gd name="connsiteX3" fmla="*/ 0 w 1963072"/>
                <a:gd name="connsiteY3" fmla="*/ 761789 h 761789"/>
                <a:gd name="connsiteX4" fmla="*/ 425678 w 1963072"/>
                <a:gd name="connsiteY4" fmla="*/ 0 h 761789"/>
                <a:gd name="connsiteX0" fmla="*/ 425678 w 1963072"/>
                <a:gd name="connsiteY0" fmla="*/ 0 h 761789"/>
                <a:gd name="connsiteX1" fmla="*/ 1787138 w 1963072"/>
                <a:gd name="connsiteY1" fmla="*/ 167038 h 761789"/>
                <a:gd name="connsiteX2" fmla="*/ 1963072 w 1963072"/>
                <a:gd name="connsiteY2" fmla="*/ 761648 h 761789"/>
                <a:gd name="connsiteX3" fmla="*/ 0 w 1963072"/>
                <a:gd name="connsiteY3" fmla="*/ 761789 h 761789"/>
                <a:gd name="connsiteX4" fmla="*/ 425678 w 1963072"/>
                <a:gd name="connsiteY4" fmla="*/ 0 h 761789"/>
                <a:gd name="connsiteX0" fmla="*/ 425678 w 1963072"/>
                <a:gd name="connsiteY0" fmla="*/ 0 h 761789"/>
                <a:gd name="connsiteX1" fmla="*/ 1782438 w 1963072"/>
                <a:gd name="connsiteY1" fmla="*/ 80094 h 761789"/>
                <a:gd name="connsiteX2" fmla="*/ 1963072 w 1963072"/>
                <a:gd name="connsiteY2" fmla="*/ 761648 h 761789"/>
                <a:gd name="connsiteX3" fmla="*/ 0 w 1963072"/>
                <a:gd name="connsiteY3" fmla="*/ 761789 h 761789"/>
                <a:gd name="connsiteX4" fmla="*/ 425678 w 1963072"/>
                <a:gd name="connsiteY4" fmla="*/ 0 h 76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072" h="761789">
                  <a:moveTo>
                    <a:pt x="425678" y="0"/>
                  </a:moveTo>
                  <a:lnTo>
                    <a:pt x="1782438" y="80094"/>
                  </a:lnTo>
                  <a:lnTo>
                    <a:pt x="1963072" y="761648"/>
                  </a:lnTo>
                  <a:lnTo>
                    <a:pt x="0" y="761789"/>
                  </a:lnTo>
                  <a:lnTo>
                    <a:pt x="425678" y="0"/>
                  </a:lnTo>
                  <a:close/>
                </a:path>
              </a:pathLst>
            </a:custGeom>
            <a:solidFill>
              <a:srgbClr val="4DFFC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記号 16"/>
            <p:cNvSpPr/>
            <p:nvPr/>
          </p:nvSpPr>
          <p:spPr>
            <a:xfrm>
              <a:off x="5220072" y="1808820"/>
              <a:ext cx="288032" cy="288032"/>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乗算記号 17"/>
            <p:cNvSpPr/>
            <p:nvPr/>
          </p:nvSpPr>
          <p:spPr>
            <a:xfrm>
              <a:off x="3383868" y="1839616"/>
              <a:ext cx="288032" cy="288032"/>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乗算記号 18"/>
            <p:cNvSpPr/>
            <p:nvPr/>
          </p:nvSpPr>
          <p:spPr>
            <a:xfrm>
              <a:off x="3763776" y="934738"/>
              <a:ext cx="288032" cy="288032"/>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乗算記号 19"/>
            <p:cNvSpPr/>
            <p:nvPr/>
          </p:nvSpPr>
          <p:spPr>
            <a:xfrm>
              <a:off x="5184068" y="1016732"/>
              <a:ext cx="288032" cy="288032"/>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1" name="加算記号 20"/>
            <p:cNvSpPr/>
            <p:nvPr/>
          </p:nvSpPr>
          <p:spPr>
            <a:xfrm>
              <a:off x="4409070" y="1412776"/>
              <a:ext cx="288032" cy="311185"/>
            </a:xfrm>
            <a:prstGeom prst="mathPlus">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128444" y="2191331"/>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627360" y="2203209"/>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383868" y="638956"/>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5832836" y="818976"/>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350967" y="802656"/>
            <a:ext cx="1800493" cy="1200329"/>
          </a:xfrm>
          <a:prstGeom prst="rect">
            <a:avLst/>
          </a:prstGeom>
          <a:solidFill>
            <a:schemeClr val="bg1">
              <a:lumMod val="85000"/>
            </a:schemeClr>
          </a:solidFill>
        </p:spPr>
        <p:txBody>
          <a:bodyPr wrap="none" rtlCol="0">
            <a:spAutoFit/>
          </a:bodyPr>
          <a:lstStyle/>
          <a:p>
            <a:pPr algn="ctr"/>
            <a:r>
              <a:rPr lang="ja-JP" altLang="en-US" dirty="0"/>
              <a:t>四</a:t>
            </a:r>
            <a:r>
              <a:rPr lang="ja-JP" altLang="en-US" dirty="0" smtClean="0"/>
              <a:t>角形</a:t>
            </a:r>
            <a:r>
              <a:rPr lang="en-US" altLang="ja-JP" dirty="0" smtClean="0"/>
              <a:t>(Q4)</a:t>
            </a:r>
            <a:r>
              <a:rPr lang="ja-JP" altLang="en-US" dirty="0" smtClean="0"/>
              <a:t>要素</a:t>
            </a:r>
            <a:r>
              <a:rPr lang="en-US" altLang="ja-JP" dirty="0" smtClean="0"/>
              <a:t/>
            </a:r>
            <a:br>
              <a:rPr lang="en-US" altLang="ja-JP" dirty="0" smtClean="0"/>
            </a:br>
            <a:r>
              <a:rPr lang="ja-JP" altLang="en-US" dirty="0" smtClean="0"/>
              <a:t>および</a:t>
            </a:r>
            <a:endParaRPr lang="en-US" altLang="ja-JP" dirty="0" smtClean="0"/>
          </a:p>
          <a:p>
            <a:pPr algn="ctr"/>
            <a:r>
              <a:rPr kumimoji="1" lang="ja-JP" altLang="en-US" dirty="0" smtClean="0"/>
              <a:t>六面体</a:t>
            </a:r>
            <a:r>
              <a:rPr kumimoji="1" lang="en-US" altLang="ja-JP" dirty="0" smtClean="0"/>
              <a:t>(H8)</a:t>
            </a:r>
            <a:r>
              <a:rPr kumimoji="1" lang="ja-JP" altLang="en-US" dirty="0" smtClean="0"/>
              <a:t>要素</a:t>
            </a:r>
            <a:r>
              <a:rPr kumimoji="1" lang="en-US" altLang="ja-JP" dirty="0" smtClean="0"/>
              <a:t/>
            </a:r>
            <a:br>
              <a:rPr kumimoji="1" lang="en-US" altLang="ja-JP" dirty="0" smtClean="0"/>
            </a:br>
            <a:r>
              <a:rPr kumimoji="1" lang="ja-JP" altLang="en-US" dirty="0" smtClean="0"/>
              <a:t>のための手法</a:t>
            </a:r>
            <a:endParaRPr kumimoji="1" lang="ja-JP" altLang="en-US" dirty="0"/>
          </a:p>
        </p:txBody>
      </p:sp>
      <p:sp>
        <p:nvSpPr>
          <p:cNvPr id="27" name="正方形/長方形 26"/>
          <p:cNvSpPr/>
          <p:nvPr/>
        </p:nvSpPr>
        <p:spPr>
          <a:xfrm>
            <a:off x="983128" y="5301208"/>
            <a:ext cx="7166632" cy="830997"/>
          </a:xfrm>
          <a:prstGeom prst="rect">
            <a:avLst/>
          </a:prstGeom>
          <a:solidFill>
            <a:schemeClr val="bg1">
              <a:lumMod val="85000"/>
            </a:schemeClr>
          </a:solidFill>
        </p:spPr>
        <p:txBody>
          <a:bodyPr wrap="square">
            <a:spAutoFit/>
          </a:bodyPr>
          <a:lstStyle/>
          <a:p>
            <a:pPr algn="ctr"/>
            <a:r>
              <a:rPr lang="en-US" altLang="ja-JP" sz="2400" dirty="0" smtClean="0"/>
              <a:t>Q4</a:t>
            </a:r>
            <a:r>
              <a:rPr lang="ja-JP" altLang="en-US" sz="2400" dirty="0" smtClean="0"/>
              <a:t>および</a:t>
            </a:r>
            <a:r>
              <a:rPr lang="en-US" altLang="ja-JP" sz="2400" dirty="0" smtClean="0"/>
              <a:t>H8</a:t>
            </a:r>
            <a:r>
              <a:rPr lang="ja-JP" altLang="en-US" sz="2400" dirty="0" smtClean="0"/>
              <a:t>要素で</a:t>
            </a:r>
            <a:r>
              <a:rPr lang="ja-JP" altLang="en-US" sz="2400" b="1" dirty="0" smtClean="0">
                <a:effectLst>
                  <a:outerShdw blurRad="38100" dist="38100" dir="2700000" algn="tl">
                    <a:srgbClr val="000000">
                      <a:alpha val="43137"/>
                    </a:srgbClr>
                  </a:outerShdw>
                </a:effectLst>
              </a:rPr>
              <a:t>体積</a:t>
            </a:r>
            <a:r>
              <a:rPr lang="ja-JP" altLang="en-US" sz="2400" b="1" dirty="0">
                <a:effectLst>
                  <a:outerShdw blurRad="38100" dist="38100" dir="2700000" algn="tl">
                    <a:srgbClr val="000000">
                      <a:alpha val="43137"/>
                    </a:srgbClr>
                  </a:outerShdw>
                </a:effectLst>
              </a:rPr>
              <a:t>ロッキングを</a:t>
            </a:r>
            <a:r>
              <a:rPr lang="ja-JP" altLang="en-US" sz="2400" b="1" dirty="0" smtClean="0">
                <a:effectLst>
                  <a:outerShdw blurRad="38100" dist="38100" dir="2700000" algn="tl">
                    <a:srgbClr val="000000">
                      <a:alpha val="43137"/>
                    </a:srgbClr>
                  </a:outerShdw>
                </a:effectLst>
              </a:rPr>
              <a:t>回避できる</a:t>
            </a:r>
            <a:r>
              <a:rPr lang="ja-JP" altLang="en-US" sz="2400" dirty="0" smtClean="0"/>
              <a:t>が，</a:t>
            </a:r>
            <a:r>
              <a:rPr lang="en-US" altLang="ja-JP" sz="2400" dirty="0" smtClean="0"/>
              <a:t/>
            </a:r>
            <a:br>
              <a:rPr lang="en-US" altLang="ja-JP" sz="2400" dirty="0" smtClean="0"/>
            </a:br>
            <a:r>
              <a:rPr lang="ja-JP" altLang="en-US" sz="2400" b="1" dirty="0" smtClean="0">
                <a:effectLst>
                  <a:outerShdw blurRad="38100" dist="38100" dir="2700000" algn="tl">
                    <a:srgbClr val="000000">
                      <a:alpha val="43137"/>
                    </a:srgbClr>
                  </a:outerShdw>
                </a:effectLst>
              </a:rPr>
              <a:t>せん断</a:t>
            </a:r>
            <a:r>
              <a:rPr lang="ja-JP" altLang="en-US" sz="2400" b="1" dirty="0">
                <a:effectLst>
                  <a:outerShdw blurRad="38100" dist="38100" dir="2700000" algn="tl">
                    <a:srgbClr val="000000">
                      <a:alpha val="43137"/>
                    </a:srgbClr>
                  </a:outerShdw>
                </a:effectLst>
              </a:rPr>
              <a:t>ロッキングは回避できない</a:t>
            </a:r>
            <a:r>
              <a:rPr lang="ja-JP" altLang="en-US" sz="2400" dirty="0" smtClean="0"/>
              <a:t>．</a:t>
            </a:r>
            <a:endParaRPr lang="en-US" altLang="ja-JP" sz="2400" dirty="0"/>
          </a:p>
        </p:txBody>
      </p:sp>
      <p:sp>
        <p:nvSpPr>
          <p:cNvPr id="5" name="テキスト ボックス 4"/>
          <p:cNvSpPr txBox="1"/>
          <p:nvPr/>
        </p:nvSpPr>
        <p:spPr>
          <a:xfrm>
            <a:off x="7488324" y="3609020"/>
            <a:ext cx="1149674" cy="1200329"/>
          </a:xfrm>
          <a:prstGeom prst="rect">
            <a:avLst/>
          </a:prstGeom>
          <a:solidFill>
            <a:schemeClr val="bg1">
              <a:lumMod val="85000"/>
            </a:schemeClr>
          </a:solidFill>
        </p:spPr>
        <p:txBody>
          <a:bodyPr wrap="none" rtlCol="0">
            <a:spAutoFit/>
          </a:bodyPr>
          <a:lstStyle/>
          <a:p>
            <a:pPr algn="ctr"/>
            <a:r>
              <a:rPr lang="ja-JP" altLang="en-US" dirty="0"/>
              <a:t>一種</a:t>
            </a:r>
            <a:r>
              <a:rPr lang="ja-JP" altLang="en-US" dirty="0" smtClean="0"/>
              <a:t>の</a:t>
            </a:r>
            <a:r>
              <a:rPr lang="en-US" altLang="ja-JP" dirty="0" smtClean="0"/>
              <a:t/>
            </a:r>
            <a:br>
              <a:rPr lang="en-US" altLang="ja-JP" dirty="0" smtClean="0"/>
            </a:br>
            <a:r>
              <a:rPr lang="ja-JP" altLang="en-US" dirty="0" smtClean="0"/>
              <a:t>ローパス</a:t>
            </a:r>
            <a:r>
              <a:rPr lang="en-US" altLang="ja-JP" dirty="0"/>
              <a:t/>
            </a:r>
            <a:br>
              <a:rPr lang="en-US" altLang="ja-JP" dirty="0"/>
            </a:br>
            <a:r>
              <a:rPr kumimoji="1" lang="ja-JP" altLang="en-US" dirty="0" smtClean="0"/>
              <a:t>フィルター</a:t>
            </a:r>
            <a:r>
              <a:rPr kumimoji="1" lang="en-US" altLang="ja-JP" dirty="0" smtClean="0"/>
              <a:t/>
            </a:r>
            <a:br>
              <a:rPr kumimoji="1" lang="en-US" altLang="ja-JP" dirty="0" smtClean="0"/>
            </a:br>
            <a:r>
              <a:rPr kumimoji="1" lang="ja-JP" altLang="en-US" dirty="0" smtClean="0"/>
              <a:t>と言える</a:t>
            </a:r>
            <a:endParaRPr kumimoji="1" lang="ja-JP" altLang="en-US" dirty="0"/>
          </a:p>
        </p:txBody>
      </p:sp>
    </p:spTree>
    <p:extLst>
      <p:ext uri="{BB962C8B-B14F-4D97-AF65-F5344CB8AC3E}">
        <p14:creationId xmlns:p14="http://schemas.microsoft.com/office/powerpoint/2010/main" val="84835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Edge-based S-FEM (ES-FEM)</a:t>
            </a:r>
            <a:r>
              <a:rPr kumimoji="1" lang="ja-JP" altLang="en-US" dirty="0" smtClean="0"/>
              <a:t>のおさらい</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endParaRPr lang="en-US" altLang="ja-JP" sz="2400" dirty="0" smtClean="0"/>
              </a:p>
              <a:p>
                <a:endParaRPr lang="en-US" altLang="ja-JP" sz="2400" dirty="0"/>
              </a:p>
              <a:p>
                <a:endParaRPr lang="en-US" altLang="ja-JP" sz="2400" dirty="0" smtClean="0"/>
              </a:p>
              <a:p>
                <a:endParaRPr lang="en-US" altLang="ja-JP" sz="2400" dirty="0" smtClean="0"/>
              </a:p>
              <a:p>
                <a:pPr marL="0" indent="0">
                  <a:buNone/>
                </a:pPr>
                <a:r>
                  <a:rPr lang="ja-JP" altLang="en-US" sz="2400" b="1" i="1" u="sng" dirty="0" smtClean="0">
                    <a:effectLst>
                      <a:outerShdw blurRad="38100" dist="38100" dir="2700000" algn="tl">
                        <a:srgbClr val="000000">
                          <a:alpha val="43137"/>
                        </a:srgbClr>
                      </a:outerShdw>
                    </a:effectLst>
                  </a:rPr>
                  <a:t>アルゴリズム</a:t>
                </a:r>
                <a:endParaRPr lang="en-US" altLang="ja-JP" sz="2400" b="1" i="1" u="sng" dirty="0">
                  <a:effectLst>
                    <a:outerShdw blurRad="38100" dist="38100" dir="2700000" algn="tl">
                      <a:srgbClr val="000000">
                        <a:alpha val="43137"/>
                      </a:srgbClr>
                    </a:outerShdw>
                  </a:effectLst>
                </a:endParaRPr>
              </a:p>
              <a:p>
                <a:r>
                  <a:rPr lang="ja-JP" altLang="en-US" sz="2400" dirty="0" smtClean="0"/>
                  <a:t>スタンダードな</a:t>
                </a:r>
                <a:r>
                  <a:rPr lang="en-US" altLang="ja-JP" sz="2400" dirty="0" smtClean="0"/>
                  <a:t>FEM</a:t>
                </a:r>
                <a:r>
                  <a:rPr lang="ja-JP" altLang="en-US" sz="2400" dirty="0" smtClean="0"/>
                  <a:t>と同様，</a:t>
                </a:r>
                <a:r>
                  <a:rPr lang="ja-JP" altLang="en-US" sz="2400" dirty="0" smtClean="0">
                    <a:solidFill>
                      <a:srgbClr val="008000"/>
                    </a:solidFill>
                  </a:rPr>
                  <a:t>各要素</a:t>
                </a:r>
                <a:r>
                  <a:rPr lang="ja-JP" altLang="en-US" sz="2400" dirty="0" smtClean="0"/>
                  <a:t>で</a:t>
                </a:r>
                <a:r>
                  <a:rPr lang="ja-JP" altLang="en-US" sz="2400" dirty="0"/>
                  <a:t>変形勾配 </a:t>
                </a:r>
                <a14:m>
                  <m:oMath xmlns:m="http://schemas.openxmlformats.org/officeDocument/2006/math">
                    <m:r>
                      <a:rPr lang="en-US" altLang="ja-JP" sz="2400" b="1" i="1">
                        <a:latin typeface="Cambria Math" panose="02040503050406030204" pitchFamily="18" charset="0"/>
                      </a:rPr>
                      <m:t>𝑭</m:t>
                    </m:r>
                  </m:oMath>
                </a14:m>
                <a:r>
                  <a:rPr lang="en-US" altLang="ja-JP" sz="2400" dirty="0"/>
                  <a:t> </a:t>
                </a:r>
                <a:r>
                  <a:rPr lang="ja-JP" altLang="en-US" sz="2400" dirty="0"/>
                  <a:t>を計算する</a:t>
                </a:r>
                <a:r>
                  <a:rPr lang="ja-JP" altLang="en-US" sz="2400" dirty="0" smtClean="0"/>
                  <a:t>．</a:t>
                </a:r>
                <a:endParaRPr lang="en-US" altLang="ja-JP" sz="2400" dirty="0"/>
              </a:p>
              <a:p>
                <a:r>
                  <a:rPr lang="ja-JP" altLang="en-US" sz="2400" dirty="0" smtClean="0"/>
                  <a:t>要素</a:t>
                </a:r>
                <a:r>
                  <a:rPr lang="ja-JP" altLang="en-US" sz="2400" dirty="0"/>
                  <a:t>の</a:t>
                </a:r>
                <a14:m>
                  <m:oMath xmlns:m="http://schemas.openxmlformats.org/officeDocument/2006/math">
                    <m:r>
                      <a:rPr lang="en-US" altLang="ja-JP" sz="2400" b="1" i="1">
                        <a:latin typeface="Cambria Math" panose="02040503050406030204" pitchFamily="18" charset="0"/>
                      </a:rPr>
                      <m:t>𝑭</m:t>
                    </m:r>
                  </m:oMath>
                </a14:m>
                <a:r>
                  <a:rPr lang="ja-JP" altLang="en-US" sz="2400" dirty="0" smtClean="0"/>
                  <a:t>を</a:t>
                </a:r>
                <a:r>
                  <a:rPr lang="ja-JP" altLang="en-US" sz="2400" dirty="0" smtClean="0">
                    <a:solidFill>
                      <a:srgbClr val="FF0000"/>
                    </a:solidFill>
                  </a:rPr>
                  <a:t>各エッジ</a:t>
                </a:r>
                <a:r>
                  <a:rPr lang="ja-JP" altLang="en-US" sz="2400" dirty="0" smtClean="0"/>
                  <a:t>に要素面積</a:t>
                </a:r>
                <a:r>
                  <a:rPr lang="en-US" altLang="ja-JP" sz="2400" dirty="0" smtClean="0"/>
                  <a:t>/3</a:t>
                </a:r>
                <a:r>
                  <a:rPr lang="ja-JP" altLang="en-US" sz="2400" dirty="0" smtClean="0"/>
                  <a:t>の重みで分配し，エッジの</a:t>
                </a:r>
                <a14:m>
                  <m:oMath xmlns:m="http://schemas.openxmlformats.org/officeDocument/2006/math">
                    <m:r>
                      <a:rPr lang="ja-JP" altLang="en-US" sz="2400" i="1">
                        <a:latin typeface="Cambria Math" panose="02040503050406030204" pitchFamily="18" charset="0"/>
                      </a:rPr>
                      <m:t>変形勾配</m:t>
                    </m:r>
                    <m:sSup>
                      <m:sSupPr>
                        <m:ctrlPr>
                          <a:rPr lang="en-US" altLang="ja-JP" sz="2400" i="1">
                            <a:latin typeface="Cambria Math" panose="02040503050406030204" pitchFamily="18" charset="0"/>
                          </a:rPr>
                        </m:ctrlPr>
                      </m:sSupPr>
                      <m:e>
                        <m:r>
                          <a:rPr lang="en-US" altLang="ja-JP" sz="2400" b="0" i="1" smtClean="0">
                            <a:latin typeface="Cambria Math" panose="02040503050406030204" pitchFamily="18" charset="0"/>
                          </a:rPr>
                          <m:t> </m:t>
                        </m:r>
                      </m:e>
                      <m:sup>
                        <m:r>
                          <m:rPr>
                            <m:sty m:val="p"/>
                          </m:rPr>
                          <a:rPr lang="en-US" altLang="ja-JP" sz="2400" b="0" i="0" smtClean="0">
                            <a:latin typeface="Cambria Math"/>
                          </a:rPr>
                          <m:t>E</m:t>
                        </m:r>
                        <m:r>
                          <m:rPr>
                            <m:sty m:val="p"/>
                          </m:rPr>
                          <a:rPr lang="en-US" altLang="ja-JP" sz="2400">
                            <a:latin typeface="Cambria Math"/>
                          </a:rPr>
                          <m:t>dge</m:t>
                        </m:r>
                      </m:sup>
                    </m:sSup>
                    <m:r>
                      <a:rPr lang="en-US" altLang="ja-JP" sz="2400" b="1" i="1" smtClean="0">
                        <a:latin typeface="Cambria Math" panose="02040503050406030204" pitchFamily="18" charset="0"/>
                      </a:rPr>
                      <m:t>𝑭</m:t>
                    </m:r>
                  </m:oMath>
                </a14:m>
                <a:r>
                  <a:rPr lang="ja-JP" altLang="en-US" sz="2400" dirty="0" smtClean="0"/>
                  <a:t>を作成する．</a:t>
                </a:r>
                <a:endParaRPr lang="en-US" altLang="ja-JP" sz="2400" dirty="0"/>
              </a:p>
              <a:p>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 </m:t>
                        </m:r>
                      </m:e>
                      <m:sup>
                        <m:r>
                          <m:rPr>
                            <m:sty m:val="p"/>
                          </m:rPr>
                          <a:rPr lang="en-US" altLang="ja-JP" sz="2400">
                            <a:latin typeface="Cambria Math"/>
                          </a:rPr>
                          <m:t>Edge</m:t>
                        </m:r>
                      </m:sup>
                    </m:sSup>
                    <m:r>
                      <a:rPr lang="en-US" altLang="ja-JP" sz="2400" b="1" i="1">
                        <a:latin typeface="Cambria Math" panose="02040503050406030204" pitchFamily="18" charset="0"/>
                      </a:rPr>
                      <m:t>𝑭</m:t>
                    </m:r>
                  </m:oMath>
                </a14:m>
                <a:r>
                  <a:rPr lang="ja-JP" altLang="en-US" sz="2400" dirty="0" smtClean="0"/>
                  <a:t> を用いて応力・内力・剛性等を計算する．</a:t>
                </a:r>
                <a:r>
                  <a:rPr lang="en-US" altLang="ja-JP" sz="2400" dirty="0" smtClean="0"/>
                  <a:t/>
                </a:r>
                <a:br>
                  <a:rPr lang="en-US" altLang="ja-JP" sz="2400" dirty="0" smtClean="0"/>
                </a:br>
                <a:r>
                  <a:rPr lang="ja-JP" altLang="en-US" sz="2400" dirty="0" smtClean="0"/>
                  <a:t>（積分点を各エッジの中心に置いた</a:t>
                </a:r>
                <a:r>
                  <a:rPr lang="en-US" altLang="ja-JP" sz="2400" dirty="0" smtClean="0"/>
                  <a:t>FEM</a:t>
                </a:r>
                <a:r>
                  <a:rPr lang="ja-JP" altLang="en-US" sz="2400" dirty="0" err="1" smtClean="0"/>
                  <a:t>，</a:t>
                </a:r>
                <a:r>
                  <a:rPr lang="ja-JP" altLang="en-US" sz="2400" dirty="0" smtClean="0"/>
                  <a:t>というイメージ．）</a:t>
                </a:r>
                <a:endParaRPr lang="en-US" altLang="ja-JP" sz="2400" dirty="0">
                  <a:solidFill>
                    <a:srgbClr val="0000CC"/>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18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8</a:t>
            </a:fld>
            <a:endParaRPr lang="ja-JP" altLang="en-US" dirty="0"/>
          </a:p>
        </p:txBody>
      </p:sp>
      <p:sp>
        <p:nvSpPr>
          <p:cNvPr id="5" name="テキスト ボックス 4"/>
          <p:cNvSpPr txBox="1"/>
          <p:nvPr/>
        </p:nvSpPr>
        <p:spPr>
          <a:xfrm>
            <a:off x="801663" y="5013176"/>
            <a:ext cx="7468665" cy="830997"/>
          </a:xfrm>
          <a:prstGeom prst="rect">
            <a:avLst/>
          </a:prstGeom>
          <a:solidFill>
            <a:schemeClr val="bg1">
              <a:lumMod val="85000"/>
            </a:schemeClr>
          </a:solidFill>
        </p:spPr>
        <p:txBody>
          <a:bodyPr wrap="square" rtlCol="0">
            <a:spAutoFit/>
          </a:bodyPr>
          <a:lstStyle/>
          <a:p>
            <a:pPr algn="ctr"/>
            <a:r>
              <a:rPr lang="en-US" altLang="ja-JP" sz="2400" dirty="0" smtClean="0"/>
              <a:t>T3</a:t>
            </a:r>
            <a:r>
              <a:rPr lang="ja-JP" altLang="en-US" sz="2400" dirty="0" smtClean="0"/>
              <a:t>および</a:t>
            </a:r>
            <a:r>
              <a:rPr lang="en-US" altLang="ja-JP" sz="2400" dirty="0" smtClean="0"/>
              <a:t>T4</a:t>
            </a:r>
            <a:r>
              <a:rPr lang="ja-JP" altLang="en-US" sz="2400" dirty="0" smtClean="0"/>
              <a:t>要素で</a:t>
            </a:r>
            <a:r>
              <a:rPr lang="ja-JP" altLang="en-US" sz="2400" b="1" dirty="0" smtClean="0">
                <a:effectLst>
                  <a:outerShdw blurRad="38100" dist="38100" dir="2700000" algn="tl">
                    <a:srgbClr val="000000">
                      <a:alpha val="43137"/>
                    </a:srgbClr>
                  </a:outerShdw>
                </a:effectLst>
              </a:rPr>
              <a:t>せ</a:t>
            </a:r>
            <a:r>
              <a:rPr kumimoji="1" lang="ja-JP" altLang="en-US" sz="2400" b="1" dirty="0" smtClean="0">
                <a:effectLst>
                  <a:outerShdw blurRad="38100" dist="38100" dir="2700000" algn="tl">
                    <a:srgbClr val="000000">
                      <a:alpha val="43137"/>
                    </a:srgbClr>
                  </a:outerShdw>
                </a:effectLst>
              </a:rPr>
              <a:t>ん断ロッキングを回避できる</a:t>
            </a:r>
            <a:r>
              <a:rPr kumimoji="1" lang="ja-JP" altLang="en-US" sz="2400" dirty="0" smtClean="0"/>
              <a:t>が，</a:t>
            </a:r>
            <a:endParaRPr kumimoji="1" lang="en-US" altLang="ja-JP" sz="2400" dirty="0" smtClean="0"/>
          </a:p>
          <a:p>
            <a:pPr algn="ctr"/>
            <a:r>
              <a:rPr lang="ja-JP" altLang="en-US" sz="2400" b="1" dirty="0">
                <a:effectLst>
                  <a:outerShdw blurRad="38100" dist="38100" dir="2700000" algn="tl">
                    <a:srgbClr val="000000">
                      <a:alpha val="43137"/>
                    </a:srgbClr>
                  </a:outerShdw>
                </a:effectLst>
              </a:rPr>
              <a:t>体積</a:t>
            </a:r>
            <a:r>
              <a:rPr lang="ja-JP" altLang="en-US" sz="2400" b="1" dirty="0" smtClean="0">
                <a:effectLst>
                  <a:outerShdw blurRad="38100" dist="38100" dir="2700000" algn="tl">
                    <a:srgbClr val="000000">
                      <a:alpha val="43137"/>
                    </a:srgbClr>
                  </a:outerShdw>
                </a:effectLst>
              </a:rPr>
              <a:t>ロッキングは回避できない</a:t>
            </a:r>
            <a:r>
              <a:rPr lang="ja-JP" altLang="en-US" sz="2400" dirty="0" smtClean="0"/>
              <a:t>．</a:t>
            </a:r>
            <a:endParaRPr kumimoji="1" lang="ja-JP" altLang="en-US" sz="2400" dirty="0"/>
          </a:p>
        </p:txBody>
      </p:sp>
      <p:grpSp>
        <p:nvGrpSpPr>
          <p:cNvPr id="10" name="グループ化 9"/>
          <p:cNvGrpSpPr/>
          <p:nvPr/>
        </p:nvGrpSpPr>
        <p:grpSpPr>
          <a:xfrm>
            <a:off x="2699792" y="717713"/>
            <a:ext cx="4032448" cy="1883195"/>
            <a:chOff x="2699792" y="588508"/>
            <a:chExt cx="4032448" cy="1883195"/>
          </a:xfrm>
        </p:grpSpPr>
        <p:sp>
          <p:nvSpPr>
            <p:cNvPr id="11" name="フリーフォーム 10"/>
            <p:cNvSpPr/>
            <p:nvPr/>
          </p:nvSpPr>
          <p:spPr>
            <a:xfrm>
              <a:off x="2801358" y="675327"/>
              <a:ext cx="3822870" cy="1709557"/>
            </a:xfrm>
            <a:custGeom>
              <a:avLst/>
              <a:gdLst>
                <a:gd name="connsiteX0" fmla="*/ 0 w 1828800"/>
                <a:gd name="connsiteY0" fmla="*/ 391886 h 896983"/>
                <a:gd name="connsiteX1" fmla="*/ 966652 w 1828800"/>
                <a:gd name="connsiteY1" fmla="*/ 0 h 896983"/>
                <a:gd name="connsiteX2" fmla="*/ 1828800 w 1828800"/>
                <a:gd name="connsiteY2" fmla="*/ 557349 h 896983"/>
                <a:gd name="connsiteX3" fmla="*/ 862149 w 1828800"/>
                <a:gd name="connsiteY3" fmla="*/ 896983 h 896983"/>
                <a:gd name="connsiteX4" fmla="*/ 0 w 1828800"/>
                <a:gd name="connsiteY4" fmla="*/ 391886 h 896983"/>
                <a:gd name="connsiteX0" fmla="*/ 0 w 1828800"/>
                <a:gd name="connsiteY0" fmla="*/ 391886 h 896983"/>
                <a:gd name="connsiteX1" fmla="*/ 854885 w 1828800"/>
                <a:gd name="connsiteY1" fmla="*/ 0 h 896983"/>
                <a:gd name="connsiteX2" fmla="*/ 1828800 w 1828800"/>
                <a:gd name="connsiteY2" fmla="*/ 557349 h 896983"/>
                <a:gd name="connsiteX3" fmla="*/ 862149 w 1828800"/>
                <a:gd name="connsiteY3" fmla="*/ 896983 h 896983"/>
                <a:gd name="connsiteX4" fmla="*/ 0 w 1828800"/>
                <a:gd name="connsiteY4" fmla="*/ 391886 h 896983"/>
                <a:gd name="connsiteX0" fmla="*/ 0 w 1828800"/>
                <a:gd name="connsiteY0" fmla="*/ 395988 h 901085"/>
                <a:gd name="connsiteX1" fmla="*/ 868856 w 1828800"/>
                <a:gd name="connsiteY1" fmla="*/ 0 h 901085"/>
                <a:gd name="connsiteX2" fmla="*/ 1828800 w 1828800"/>
                <a:gd name="connsiteY2" fmla="*/ 561451 h 901085"/>
                <a:gd name="connsiteX3" fmla="*/ 862149 w 1828800"/>
                <a:gd name="connsiteY3" fmla="*/ 901085 h 901085"/>
                <a:gd name="connsiteX4" fmla="*/ 0 w 1828800"/>
                <a:gd name="connsiteY4" fmla="*/ 395988 h 901085"/>
                <a:gd name="connsiteX0" fmla="*/ 0 w 1828800"/>
                <a:gd name="connsiteY0" fmla="*/ 391886 h 896983"/>
                <a:gd name="connsiteX1" fmla="*/ 859542 w 1828800"/>
                <a:gd name="connsiteY1" fmla="*/ 0 h 896983"/>
                <a:gd name="connsiteX2" fmla="*/ 1828800 w 1828800"/>
                <a:gd name="connsiteY2" fmla="*/ 557349 h 896983"/>
                <a:gd name="connsiteX3" fmla="*/ 862149 w 1828800"/>
                <a:gd name="connsiteY3" fmla="*/ 896983 h 896983"/>
                <a:gd name="connsiteX4" fmla="*/ 0 w 1828800"/>
                <a:gd name="connsiteY4" fmla="*/ 391886 h 896983"/>
                <a:gd name="connsiteX0" fmla="*/ 0 w 1926596"/>
                <a:gd name="connsiteY0" fmla="*/ 617507 h 896983"/>
                <a:gd name="connsiteX1" fmla="*/ 957338 w 1926596"/>
                <a:gd name="connsiteY1" fmla="*/ 0 h 896983"/>
                <a:gd name="connsiteX2" fmla="*/ 1926596 w 1926596"/>
                <a:gd name="connsiteY2" fmla="*/ 557349 h 896983"/>
                <a:gd name="connsiteX3" fmla="*/ 959945 w 1926596"/>
                <a:gd name="connsiteY3" fmla="*/ 896983 h 896983"/>
                <a:gd name="connsiteX4" fmla="*/ 0 w 1926596"/>
                <a:gd name="connsiteY4" fmla="*/ 617507 h 896983"/>
                <a:gd name="connsiteX0" fmla="*/ 0 w 2122189"/>
                <a:gd name="connsiteY0" fmla="*/ 617507 h 896983"/>
                <a:gd name="connsiteX1" fmla="*/ 957338 w 2122189"/>
                <a:gd name="connsiteY1" fmla="*/ 0 h 896983"/>
                <a:gd name="connsiteX2" fmla="*/ 2122189 w 2122189"/>
                <a:gd name="connsiteY2" fmla="*/ 93802 h 896983"/>
                <a:gd name="connsiteX3" fmla="*/ 959945 w 2122189"/>
                <a:gd name="connsiteY3" fmla="*/ 896983 h 896983"/>
                <a:gd name="connsiteX4" fmla="*/ 0 w 2122189"/>
                <a:gd name="connsiteY4" fmla="*/ 617507 h 89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89" h="896983">
                  <a:moveTo>
                    <a:pt x="0" y="617507"/>
                  </a:moveTo>
                  <a:lnTo>
                    <a:pt x="957338" y="0"/>
                  </a:lnTo>
                  <a:lnTo>
                    <a:pt x="2122189" y="93802"/>
                  </a:lnTo>
                  <a:lnTo>
                    <a:pt x="959945" y="896983"/>
                  </a:lnTo>
                  <a:lnTo>
                    <a:pt x="0" y="617507"/>
                  </a:lnTo>
                  <a:close/>
                </a:path>
              </a:pathLst>
            </a:custGeom>
            <a:solidFill>
              <a:srgbClr val="4DFFC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552220" y="764704"/>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699792" y="1772816"/>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3876075" y="692604"/>
              <a:ext cx="1325460" cy="1711354"/>
            </a:xfrm>
            <a:custGeom>
              <a:avLst/>
              <a:gdLst>
                <a:gd name="connsiteX0" fmla="*/ 629174 w 1325460"/>
                <a:gd name="connsiteY0" fmla="*/ 0 h 1711354"/>
                <a:gd name="connsiteX1" fmla="*/ 0 w 1325460"/>
                <a:gd name="connsiteY1" fmla="*/ 964734 h 1711354"/>
                <a:gd name="connsiteX2" fmla="*/ 629174 w 1325460"/>
                <a:gd name="connsiteY2" fmla="*/ 1711354 h 1711354"/>
                <a:gd name="connsiteX3" fmla="*/ 1325460 w 1325460"/>
                <a:gd name="connsiteY3" fmla="*/ 578841 h 1711354"/>
                <a:gd name="connsiteX4" fmla="*/ 629174 w 1325460"/>
                <a:gd name="connsiteY4" fmla="*/ 0 h 1711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60" h="1711354">
                  <a:moveTo>
                    <a:pt x="629174" y="0"/>
                  </a:moveTo>
                  <a:lnTo>
                    <a:pt x="0" y="964734"/>
                  </a:lnTo>
                  <a:lnTo>
                    <a:pt x="629174" y="1711354"/>
                  </a:lnTo>
                  <a:lnTo>
                    <a:pt x="1325460" y="578841"/>
                  </a:lnTo>
                  <a:lnTo>
                    <a:pt x="629174" y="0"/>
                  </a:lnTo>
                  <a:close/>
                </a:path>
              </a:pathLst>
            </a:custGeom>
            <a:pattFill prst="pct20">
              <a:fgClr>
                <a:srgbClr val="FF0000"/>
              </a:fgClr>
              <a:bgClr>
                <a:srgbClr val="4DFFC4"/>
              </a:bgClr>
            </a:patt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a:stCxn id="11" idx="1"/>
              <a:endCxn id="11" idx="3"/>
            </p:cNvCxnSpPr>
            <p:nvPr/>
          </p:nvCxnSpPr>
          <p:spPr>
            <a:xfrm>
              <a:off x="4525888" y="675327"/>
              <a:ext cx="4696" cy="17095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4435878" y="2291683"/>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427984" y="588508"/>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370204" y="802656"/>
            <a:ext cx="1762021" cy="1200329"/>
          </a:xfrm>
          <a:prstGeom prst="rect">
            <a:avLst/>
          </a:prstGeom>
          <a:solidFill>
            <a:schemeClr val="bg1">
              <a:lumMod val="85000"/>
            </a:schemeClr>
          </a:solidFill>
        </p:spPr>
        <p:txBody>
          <a:bodyPr wrap="none" rtlCol="0">
            <a:spAutoFit/>
          </a:bodyPr>
          <a:lstStyle/>
          <a:p>
            <a:pPr algn="ctr"/>
            <a:r>
              <a:rPr lang="ja-JP" altLang="en-US" dirty="0"/>
              <a:t>三角形</a:t>
            </a:r>
            <a:r>
              <a:rPr lang="en-US" altLang="ja-JP" dirty="0" smtClean="0"/>
              <a:t>(T3)</a:t>
            </a:r>
            <a:r>
              <a:rPr lang="ja-JP" altLang="en-US" dirty="0" smtClean="0"/>
              <a:t>要素</a:t>
            </a:r>
            <a:r>
              <a:rPr lang="en-US" altLang="ja-JP" dirty="0" smtClean="0"/>
              <a:t/>
            </a:r>
            <a:br>
              <a:rPr lang="en-US" altLang="ja-JP" dirty="0" smtClean="0"/>
            </a:br>
            <a:r>
              <a:rPr lang="ja-JP" altLang="en-US" dirty="0" smtClean="0"/>
              <a:t>および</a:t>
            </a:r>
            <a:endParaRPr lang="en-US" altLang="ja-JP" dirty="0" smtClean="0"/>
          </a:p>
          <a:p>
            <a:pPr algn="ctr"/>
            <a:r>
              <a:rPr lang="ja-JP" altLang="en-US" dirty="0"/>
              <a:t>四面体</a:t>
            </a:r>
            <a:r>
              <a:rPr kumimoji="1" lang="en-US" altLang="ja-JP" dirty="0" smtClean="0"/>
              <a:t>(T4)</a:t>
            </a:r>
            <a:r>
              <a:rPr kumimoji="1" lang="ja-JP" altLang="en-US" dirty="0" smtClean="0"/>
              <a:t>要素</a:t>
            </a:r>
            <a:r>
              <a:rPr kumimoji="1" lang="en-US" altLang="ja-JP" dirty="0" smtClean="0"/>
              <a:t/>
            </a:r>
            <a:br>
              <a:rPr kumimoji="1" lang="en-US" altLang="ja-JP" dirty="0" smtClean="0"/>
            </a:br>
            <a:r>
              <a:rPr kumimoji="1" lang="ja-JP" altLang="en-US" dirty="0" smtClean="0"/>
              <a:t>でも使える手法</a:t>
            </a:r>
            <a:endParaRPr kumimoji="1" lang="ja-JP" altLang="en-US" dirty="0"/>
          </a:p>
        </p:txBody>
      </p:sp>
      <p:sp>
        <p:nvSpPr>
          <p:cNvPr id="19" name="乗算記号 18"/>
          <p:cNvSpPr/>
          <p:nvPr/>
        </p:nvSpPr>
        <p:spPr>
          <a:xfrm>
            <a:off x="4391980" y="1520788"/>
            <a:ext cx="288032" cy="288032"/>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加算記号 19"/>
          <p:cNvSpPr/>
          <p:nvPr/>
        </p:nvSpPr>
        <p:spPr>
          <a:xfrm>
            <a:off x="3743908" y="1628800"/>
            <a:ext cx="288032" cy="311185"/>
          </a:xfrm>
          <a:prstGeom prst="mathPlus">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加算記号 20"/>
          <p:cNvSpPr/>
          <p:nvPr/>
        </p:nvSpPr>
        <p:spPr>
          <a:xfrm>
            <a:off x="5076056" y="1232756"/>
            <a:ext cx="288032" cy="311185"/>
          </a:xfrm>
          <a:prstGeom prst="mathPlus">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9907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F-</a:t>
            </a:r>
            <a:r>
              <a:rPr kumimoji="1" lang="en-US" altLang="ja-JP" dirty="0" err="1" smtClean="0"/>
              <a:t>barES</a:t>
            </a:r>
            <a:r>
              <a:rPr kumimoji="1" lang="en-US" altLang="ja-JP" dirty="0" smtClean="0"/>
              <a:t>-FEM</a:t>
            </a:r>
            <a:r>
              <a:rPr kumimoji="1" lang="ja-JP" altLang="en-US" dirty="0" smtClean="0"/>
              <a:t>の定式化</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9</a:t>
            </a:fld>
            <a:endParaRPr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kumimoji="1" lang="ja-JP" altLang="en-US" b="1" i="1" u="sng" dirty="0" smtClean="0">
                    <a:effectLst>
                      <a:outerShdw blurRad="38100" dist="38100" dir="2700000" algn="tl">
                        <a:srgbClr val="000000">
                          <a:alpha val="43137"/>
                        </a:srgbClr>
                      </a:outerShdw>
                    </a:effectLst>
                  </a:rPr>
                  <a:t>コンセプト</a:t>
                </a:r>
                <a:endParaRPr kumimoji="1" lang="en-US" altLang="ja-JP" b="1" i="1" u="sng" dirty="0" smtClean="0">
                  <a:effectLst>
                    <a:outerShdw blurRad="38100" dist="38100" dir="2700000" algn="tl">
                      <a:srgbClr val="000000">
                        <a:alpha val="43137"/>
                      </a:srgbClr>
                    </a:outerShdw>
                  </a:effectLst>
                </a:endParaRPr>
              </a:p>
              <a:p>
                <a:pPr marL="0" indent="0">
                  <a:buNone/>
                </a:pPr>
                <a:endParaRPr lang="en-US" altLang="ja-JP" b="1" i="1" u="sng" dirty="0">
                  <a:effectLst>
                    <a:outerShdw blurRad="38100" dist="38100" dir="2700000" algn="tl">
                      <a:srgbClr val="000000">
                        <a:alpha val="43137"/>
                      </a:srgbClr>
                    </a:outerShdw>
                  </a:effectLst>
                </a:endParaRPr>
              </a:p>
              <a:p>
                <a:pPr marL="0" indent="0">
                  <a:buNone/>
                </a:pPr>
                <a:endParaRPr kumimoji="1" lang="en-US" altLang="ja-JP" b="1" i="1" u="sng" dirty="0" smtClean="0">
                  <a:effectLst>
                    <a:outerShdw blurRad="38100" dist="38100" dir="2700000" algn="tl">
                      <a:srgbClr val="000000">
                        <a:alpha val="43137"/>
                      </a:srgbClr>
                    </a:outerShdw>
                  </a:effectLst>
                </a:endParaRPr>
              </a:p>
              <a:p>
                <a:pPr marL="0" indent="0">
                  <a:buNone/>
                </a:pPr>
                <a:endParaRPr lang="en-US" altLang="ja-JP" b="1" i="1" u="sng" dirty="0">
                  <a:effectLst>
                    <a:outerShdw blurRad="38100" dist="38100" dir="2700000" algn="tl">
                      <a:srgbClr val="000000">
                        <a:alpha val="43137"/>
                      </a:srgbClr>
                    </a:outerShdw>
                  </a:effectLst>
                </a:endParaRPr>
              </a:p>
              <a:p>
                <a:pPr marL="0" indent="0">
                  <a:buNone/>
                </a:pPr>
                <a:endParaRPr kumimoji="1" lang="en-US" altLang="ja-JP" b="1" i="1" u="sng" dirty="0" smtClean="0">
                  <a:effectLst>
                    <a:outerShdw blurRad="38100" dist="38100" dir="2700000" algn="tl">
                      <a:srgbClr val="000000">
                        <a:alpha val="43137"/>
                      </a:srgbClr>
                    </a:outerShdw>
                  </a:effectLst>
                </a:endParaRPr>
              </a:p>
              <a:p>
                <a:pPr marL="0" indent="0">
                  <a:buNone/>
                </a:pPr>
                <a:endParaRPr kumimoji="1" lang="en-US" altLang="ja-JP" b="1" i="1" u="sng" dirty="0" smtClean="0">
                  <a:effectLst>
                    <a:outerShdw blurRad="38100" dist="38100" dir="2700000" algn="tl">
                      <a:srgbClr val="000000">
                        <a:alpha val="43137"/>
                      </a:srgbClr>
                    </a:outerShdw>
                  </a:effectLst>
                </a:endParaRPr>
              </a:p>
              <a:p>
                <a:pPr marL="0" indent="0">
                  <a:buNone/>
                </a:pPr>
                <a:endParaRPr kumimoji="1" lang="en-US" altLang="ja-JP" sz="1050" b="1" i="1" u="sng" dirty="0" smtClean="0">
                  <a:effectLst>
                    <a:outerShdw blurRad="38100" dist="38100" dir="2700000" algn="tl">
                      <a:srgbClr val="000000">
                        <a:alpha val="43137"/>
                      </a:srgbClr>
                    </a:outerShdw>
                  </a:effectLst>
                </a:endParaRPr>
              </a:p>
              <a:p>
                <a:r>
                  <a:rPr lang="ja-JP" altLang="en-US" sz="2800" dirty="0" smtClean="0"/>
                  <a:t>エッジの</a:t>
                </a:r>
                <a:r>
                  <a:rPr lang="ja-JP" altLang="en-US" sz="2800" dirty="0" smtClean="0">
                    <a:solidFill>
                      <a:srgbClr val="FF0000"/>
                    </a:solidFill>
                  </a:rPr>
                  <a:t> </a:t>
                </a:r>
                <a14:m>
                  <m:oMath xmlns:m="http://schemas.openxmlformats.org/officeDocument/2006/math">
                    <m:sSup>
                      <m:sSupPr>
                        <m:ctrlPr>
                          <a:rPr lang="en-US" altLang="ja-JP" sz="2800"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𝑭</m:t>
                        </m:r>
                      </m:e>
                      <m:sup>
                        <m:r>
                          <m:rPr>
                            <m:sty m:val="p"/>
                          </m:rPr>
                          <a:rPr lang="en-US" altLang="ja-JP" sz="2800">
                            <a:solidFill>
                              <a:srgbClr val="FF0000"/>
                            </a:solidFill>
                            <a:latin typeface="Cambria Math" panose="02040503050406030204" pitchFamily="18" charset="0"/>
                          </a:rPr>
                          <m:t>iso</m:t>
                        </m:r>
                      </m:sup>
                    </m:sSup>
                  </m:oMath>
                </a14:m>
                <a:r>
                  <a:rPr lang="ja-JP" altLang="en-US" sz="2800" dirty="0" smtClean="0"/>
                  <a:t>の計算には</a:t>
                </a:r>
                <a:r>
                  <a:rPr lang="en-US" altLang="ja-JP" sz="2800" dirty="0" smtClean="0">
                    <a:solidFill>
                      <a:srgbClr val="FF0000"/>
                    </a:solidFill>
                  </a:rPr>
                  <a:t>ES-FEM</a:t>
                </a:r>
                <a:r>
                  <a:rPr lang="ja-JP" altLang="en-US" sz="2800" dirty="0" smtClean="0"/>
                  <a:t>を用いる．</a:t>
                </a:r>
                <a:endParaRPr lang="en-US" altLang="ja-JP" sz="2800" dirty="0" smtClean="0"/>
              </a:p>
              <a:p>
                <a:r>
                  <a:rPr lang="ja-JP" altLang="en-US" sz="2800" dirty="0"/>
                  <a:t>エッジ</a:t>
                </a:r>
                <a:r>
                  <a:rPr lang="ja-JP" altLang="en-US" sz="2800" dirty="0" smtClean="0"/>
                  <a:t>の </a:t>
                </a:r>
                <a14:m>
                  <m:oMath xmlns:m="http://schemas.openxmlformats.org/officeDocument/2006/math">
                    <m:acc>
                      <m:accPr>
                        <m:chr m:val="̅"/>
                        <m:ctrlPr>
                          <a:rPr lang="en-US" altLang="ja-JP" sz="2800" i="1" dirty="0" smtClean="0">
                            <a:solidFill>
                              <a:srgbClr val="0000CC"/>
                            </a:solidFill>
                            <a:latin typeface="Cambria Math" panose="02040503050406030204" pitchFamily="18" charset="0"/>
                          </a:rPr>
                        </m:ctrlPr>
                      </m:accPr>
                      <m:e>
                        <m:r>
                          <a:rPr lang="en-US" altLang="ja-JP" sz="2800" b="0" i="1" dirty="0" smtClean="0">
                            <a:solidFill>
                              <a:srgbClr val="0000CC"/>
                            </a:solidFill>
                            <a:latin typeface="Cambria Math" panose="02040503050406030204" pitchFamily="18" charset="0"/>
                          </a:rPr>
                          <m:t> </m:t>
                        </m:r>
                        <m:r>
                          <a:rPr lang="en-US" altLang="ja-JP" sz="2800" i="1" dirty="0">
                            <a:solidFill>
                              <a:srgbClr val="0000CC"/>
                            </a:solidFill>
                            <a:latin typeface="Cambria Math" panose="02040503050406030204" pitchFamily="18" charset="0"/>
                          </a:rPr>
                          <m:t>𝐽</m:t>
                        </m:r>
                        <m:r>
                          <a:rPr lang="en-US" altLang="ja-JP" sz="2800" b="0" i="1" dirty="0" smtClean="0">
                            <a:solidFill>
                              <a:srgbClr val="0000CC"/>
                            </a:solidFill>
                            <a:latin typeface="Cambria Math" panose="02040503050406030204" pitchFamily="18" charset="0"/>
                          </a:rPr>
                          <m:t> </m:t>
                        </m:r>
                      </m:e>
                    </m:acc>
                  </m:oMath>
                </a14:m>
                <a:r>
                  <a:rPr lang="ja-JP" altLang="en-US" sz="2800" dirty="0" smtClean="0">
                    <a:solidFill>
                      <a:srgbClr val="0000CC"/>
                    </a:solidFill>
                  </a:rPr>
                  <a:t> </a:t>
                </a:r>
                <a:r>
                  <a:rPr lang="ja-JP" altLang="en-US" sz="2800" dirty="0" smtClean="0"/>
                  <a:t>の計算には</a:t>
                </a:r>
                <a:r>
                  <a:rPr lang="ja-JP" altLang="en-US" sz="2800" dirty="0" smtClean="0">
                    <a:solidFill>
                      <a:srgbClr val="0000CC"/>
                    </a:solidFill>
                  </a:rPr>
                  <a:t>繰り返し平滑化</a:t>
                </a:r>
                <a:r>
                  <a:rPr lang="en-US" altLang="ja-JP" sz="2800" dirty="0" smtClean="0">
                    <a:solidFill>
                      <a:srgbClr val="0000CC"/>
                    </a:solidFill>
                  </a:rPr>
                  <a:t/>
                </a:r>
                <a:br>
                  <a:rPr lang="en-US" altLang="ja-JP" sz="2800" dirty="0" smtClean="0">
                    <a:solidFill>
                      <a:srgbClr val="0000CC"/>
                    </a:solidFill>
                  </a:rPr>
                </a:br>
                <a:r>
                  <a:rPr lang="ja-JP" altLang="en-US" sz="2800" dirty="0" smtClean="0"/>
                  <a:t>（ローパスフィルタされた</a:t>
                </a:r>
                <a14:m>
                  <m:oMath xmlns:m="http://schemas.openxmlformats.org/officeDocument/2006/math">
                    <m:r>
                      <a:rPr lang="ja-JP" altLang="en-US" sz="2800" i="1" dirty="0">
                        <a:latin typeface="Cambria Math" panose="02040503050406030204" pitchFamily="18" charset="0"/>
                      </a:rPr>
                      <m:t> </m:t>
                    </m:r>
                    <m:r>
                      <a:rPr lang="en-US" altLang="ja-JP" sz="2800" i="1">
                        <a:latin typeface="Cambria Math" panose="02040503050406030204" pitchFamily="18" charset="0"/>
                      </a:rPr>
                      <m:t>𝐽</m:t>
                    </m:r>
                    <m:r>
                      <a:rPr lang="en-US" altLang="ja-JP" sz="2800" i="1">
                        <a:latin typeface="Cambria Math" panose="02040503050406030204" pitchFamily="18" charset="0"/>
                      </a:rPr>
                      <m:t> </m:t>
                    </m:r>
                  </m:oMath>
                </a14:m>
                <a:r>
                  <a:rPr lang="ja-JP" altLang="en-US" sz="2800" dirty="0" smtClean="0"/>
                  <a:t>，詳細は後述）を用いる．</a:t>
                </a:r>
                <a:endParaRPr lang="en-US" altLang="ja-JP" sz="2800" dirty="0" smtClean="0"/>
              </a:p>
              <a:p>
                <a:r>
                  <a:rPr lang="en-US" altLang="ja-JP" sz="2800" dirty="0" smtClean="0">
                    <a:solidFill>
                      <a:srgbClr val="FF00FF"/>
                    </a:solidFill>
                  </a:rPr>
                  <a:t>F-bar</a:t>
                </a:r>
                <a:r>
                  <a:rPr lang="ja-JP" altLang="en-US" sz="2800" dirty="0" smtClean="0">
                    <a:solidFill>
                      <a:srgbClr val="FF00FF"/>
                    </a:solidFill>
                  </a:rPr>
                  <a:t>法</a:t>
                </a:r>
                <a:r>
                  <a:rPr lang="ja-JP" altLang="en-US" sz="2800" dirty="0" smtClean="0"/>
                  <a:t>を用いて</a:t>
                </a:r>
                <a:r>
                  <a:rPr lang="ja-JP" altLang="en-US" sz="2800" dirty="0"/>
                  <a:t>エッジ</a:t>
                </a:r>
                <a:r>
                  <a:rPr lang="ja-JP" altLang="en-US" sz="2800" dirty="0" smtClean="0"/>
                  <a:t>の</a:t>
                </a:r>
                <a14:m>
                  <m:oMath xmlns:m="http://schemas.openxmlformats.org/officeDocument/2006/math">
                    <m:r>
                      <a:rPr lang="en-US" altLang="ja-JP" sz="2800" b="0" i="0" smtClean="0">
                        <a:solidFill>
                          <a:srgbClr val="FF00FF"/>
                        </a:solidFill>
                        <a:latin typeface="Cambria Math" panose="02040503050406030204" pitchFamily="18" charset="0"/>
                      </a:rPr>
                      <m:t> </m:t>
                    </m:r>
                    <m:acc>
                      <m:accPr>
                        <m:chr m:val="̅"/>
                        <m:ctrlPr>
                          <a:rPr lang="en-US" altLang="ja-JP" sz="2800" b="0" i="1" smtClean="0">
                            <a:solidFill>
                              <a:srgbClr val="FF00FF"/>
                            </a:solidFill>
                            <a:latin typeface="Cambria Math" panose="02040503050406030204" pitchFamily="18" charset="0"/>
                          </a:rPr>
                        </m:ctrlPr>
                      </m:accPr>
                      <m:e>
                        <m:r>
                          <a:rPr lang="en-US" altLang="ja-JP" sz="2800" b="1" i="1" smtClean="0">
                            <a:solidFill>
                              <a:srgbClr val="FF00FF"/>
                            </a:solidFill>
                            <a:latin typeface="Cambria Math" panose="02040503050406030204" pitchFamily="18" charset="0"/>
                          </a:rPr>
                          <m:t>𝑭</m:t>
                        </m:r>
                        <m:r>
                          <a:rPr lang="en-US" altLang="ja-JP" sz="2800" b="1" i="1" smtClean="0">
                            <a:solidFill>
                              <a:srgbClr val="FF00FF"/>
                            </a:solidFill>
                            <a:latin typeface="Cambria Math" panose="02040503050406030204" pitchFamily="18" charset="0"/>
                          </a:rPr>
                          <m:t> </m:t>
                        </m:r>
                      </m:e>
                    </m:acc>
                  </m:oMath>
                </a14:m>
                <a:r>
                  <a:rPr lang="ja-JP" altLang="en-US" sz="2800" dirty="0" smtClean="0"/>
                  <a:t> を計算する</a:t>
                </a:r>
                <a:r>
                  <a:rPr lang="en-US" altLang="ja-JP" sz="2800" dirty="0" smtClean="0"/>
                  <a:t>.</a:t>
                </a:r>
                <a:endParaRPr lang="en-US" altLang="ja-JP"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891" t="-2534" b="-634"/>
                </a:stretch>
              </a:blipFill>
            </p:spPr>
            <p:txBody>
              <a:bodyPr/>
              <a:lstStyle/>
              <a:p>
                <a:r>
                  <a:rPr lang="ja-JP" altLang="en-US">
                    <a:noFill/>
                  </a:rPr>
                  <a:t> </a:t>
                </a:r>
              </a:p>
            </p:txBody>
          </p:sp>
        </mc:Fallback>
      </mc:AlternateContent>
      <p:sp>
        <p:nvSpPr>
          <p:cNvPr id="6" name="テキスト ボックス 5"/>
          <p:cNvSpPr txBox="1"/>
          <p:nvPr/>
        </p:nvSpPr>
        <p:spPr>
          <a:xfrm>
            <a:off x="2791759" y="689800"/>
            <a:ext cx="3549370" cy="461665"/>
          </a:xfrm>
          <a:prstGeom prst="rect">
            <a:avLst/>
          </a:prstGeom>
          <a:solidFill>
            <a:schemeClr val="accent1"/>
          </a:solidFill>
        </p:spPr>
        <p:txBody>
          <a:bodyPr wrap="none" rtlCol="0">
            <a:spAutoFit/>
          </a:bodyPr>
          <a:lstStyle/>
          <a:p>
            <a:pPr algn="ctr"/>
            <a:r>
              <a:rPr kumimoji="1" lang="en-US" altLang="ja-JP" sz="2400" dirty="0" smtClean="0"/>
              <a:t>F-bar</a:t>
            </a:r>
            <a:r>
              <a:rPr kumimoji="1" lang="ja-JP" altLang="en-US" sz="2400" dirty="0" smtClean="0"/>
              <a:t>法と</a:t>
            </a:r>
            <a:r>
              <a:rPr kumimoji="1" lang="en-US" altLang="ja-JP" sz="2400" dirty="0" smtClean="0"/>
              <a:t>ES-FEM</a:t>
            </a:r>
            <a:r>
              <a:rPr kumimoji="1" lang="ja-JP" altLang="en-US" sz="2400" dirty="0" smtClean="0"/>
              <a:t>の融合</a:t>
            </a:r>
            <a:endParaRPr kumimoji="1" lang="ja-JP" altLang="en-US" sz="2400"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579" y="1160748"/>
            <a:ext cx="8165881" cy="3170621"/>
          </a:xfrm>
          <a:prstGeom prst="rect">
            <a:avLst/>
          </a:prstGeom>
        </p:spPr>
      </p:pic>
    </p:spTree>
    <p:extLst>
      <p:ext uri="{BB962C8B-B14F-4D97-AF65-F5344CB8AC3E}">
        <p14:creationId xmlns:p14="http://schemas.microsoft.com/office/powerpoint/2010/main" val="4266911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MS PGothic"/>
        <a:ea typeface="MS PGothic"/>
        <a:cs typeface=""/>
      </a:majorFont>
      <a:minorFont>
        <a:latin typeface="MS PGothic"/>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45239</TotalTime>
  <Words>774</Words>
  <Application>Microsoft Office PowerPoint</Application>
  <PresentationFormat>画面に合わせる (4:3)</PresentationFormat>
  <Paragraphs>239</Paragraphs>
  <Slides>27</Slides>
  <Notes>3</Notes>
  <HiddenSlides>0</HiddenSlides>
  <MMClips>2</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ＭＳ Ｐゴシック</vt:lpstr>
      <vt:lpstr>ＭＳ Ｐゴシック</vt:lpstr>
      <vt:lpstr>Arial</vt:lpstr>
      <vt:lpstr>Calibri</vt:lpstr>
      <vt:lpstr>Cambria Math</vt:lpstr>
      <vt:lpstr>Wingdings</vt:lpstr>
      <vt:lpstr>デザインの設定</vt:lpstr>
      <vt:lpstr>四面体要素を用いた F-bar aided edge-based smoothed finite element method (F-barES-FEM-T4)  による微圧縮性材料の 静的陰解法大変形解析</vt:lpstr>
      <vt:lpstr>研究背景</vt:lpstr>
      <vt:lpstr>ロッキング回避のための従来法</vt:lpstr>
      <vt:lpstr>種々のS-FEM</vt:lpstr>
      <vt:lpstr>研究目的</vt:lpstr>
      <vt:lpstr>PowerPoint プレゼンテーション</vt:lpstr>
      <vt:lpstr>F-bar法のおさらい</vt:lpstr>
      <vt:lpstr>Edge-based S-FEM (ES-FEM)のおさらい</vt:lpstr>
      <vt:lpstr>F-barES-FEMの定式化</vt:lpstr>
      <vt:lpstr>F-barES-FEMの定式化</vt:lpstr>
      <vt:lpstr>PowerPoint プレゼンテーション</vt:lpstr>
      <vt:lpstr>超弾性ブロックの部分押込解析</vt:lpstr>
      <vt:lpstr>超弾性ブロックの部分押込解析</vt:lpstr>
      <vt:lpstr>超弾性ブロックの部分押込解析</vt:lpstr>
      <vt:lpstr>超弾性1/8円柱のバレリング解析</vt:lpstr>
      <vt:lpstr>超弾性1/8円柱のバレリング解析</vt:lpstr>
      <vt:lpstr>超弾性1/8円柱のバレリング解析</vt:lpstr>
      <vt:lpstr>超弾性1/8円柱のバレリング解析</vt:lpstr>
      <vt:lpstr>PowerPoint プレゼンテーション</vt:lpstr>
      <vt:lpstr>F-barES-FEMの特徴</vt:lpstr>
      <vt:lpstr>まとめ</vt:lpstr>
      <vt:lpstr>PowerPoint プレゼンテーション</vt:lpstr>
      <vt:lpstr>超弾性片持ち梁の曲げ解析</vt:lpstr>
      <vt:lpstr>超弾性片持ち梁の曲げ解析</vt:lpstr>
      <vt:lpstr>超弾性片持ち梁の曲げ解析</vt:lpstr>
      <vt:lpstr>超弾性片持ち梁の曲げ解析</vt:lpstr>
      <vt:lpstr>超弾性片持ち梁の曲げ解析</vt:lpstr>
    </vt:vector>
  </TitlesOfParts>
  <Company>みずほ情報総研</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Yuki ONISHI</dc:creator>
  <cp:lastModifiedBy>yuki</cp:lastModifiedBy>
  <cp:revision>1929</cp:revision>
  <cp:lastPrinted>2012-03-06T10:21:50Z</cp:lastPrinted>
  <dcterms:created xsi:type="dcterms:W3CDTF">2007-11-22T18:02:40Z</dcterms:created>
  <dcterms:modified xsi:type="dcterms:W3CDTF">2015-10-10T14:36:39Z</dcterms:modified>
</cp:coreProperties>
</file>