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7"/>
  </p:notesMasterIdLst>
  <p:sldIdLst>
    <p:sldId id="469" r:id="rId2"/>
    <p:sldId id="388" r:id="rId3"/>
    <p:sldId id="682" r:id="rId4"/>
    <p:sldId id="683" r:id="rId5"/>
    <p:sldId id="685" r:id="rId6"/>
    <p:sldId id="684" r:id="rId7"/>
    <p:sldId id="603" r:id="rId8"/>
    <p:sldId id="501" r:id="rId9"/>
    <p:sldId id="690" r:id="rId10"/>
    <p:sldId id="688" r:id="rId11"/>
    <p:sldId id="689" r:id="rId12"/>
    <p:sldId id="728" r:id="rId13"/>
    <p:sldId id="624" r:id="rId14"/>
    <p:sldId id="731" r:id="rId15"/>
    <p:sldId id="733" r:id="rId16"/>
    <p:sldId id="734" r:id="rId17"/>
    <p:sldId id="732" r:id="rId18"/>
    <p:sldId id="739" r:id="rId19"/>
    <p:sldId id="735" r:id="rId20"/>
    <p:sldId id="736" r:id="rId21"/>
    <p:sldId id="737" r:id="rId22"/>
    <p:sldId id="738" r:id="rId23"/>
    <p:sldId id="595" r:id="rId24"/>
    <p:sldId id="740" r:id="rId25"/>
    <p:sldId id="729" r:id="rId26"/>
  </p:sldIdLst>
  <p:sldSz cx="9144000" cy="6858000" type="screen4x3"/>
  <p:notesSz cx="9971088" cy="6823075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FF"/>
    <a:srgbClr val="008000"/>
    <a:srgbClr val="FF9900"/>
    <a:srgbClr val="00FF99"/>
    <a:srgbClr val="6600CC"/>
    <a:srgbClr val="FFCC00"/>
    <a:srgbClr val="FF0000"/>
    <a:srgbClr val="00CC00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03" autoAdjust="0"/>
    <p:restoredTop sz="88252" autoAdjust="0"/>
  </p:normalViewPr>
  <p:slideViewPr>
    <p:cSldViewPr>
      <p:cViewPr varScale="1">
        <p:scale>
          <a:sx n="56" d="100"/>
          <a:sy n="56" d="100"/>
        </p:scale>
        <p:origin x="470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66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648797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r">
              <a:defRPr sz="1200" smtClean="0"/>
            </a:lvl1pPr>
          </a:lstStyle>
          <a:p>
            <a:pPr>
              <a:defRPr/>
            </a:pPr>
            <a:fld id="{C3B1C3B4-0EFA-4E9A-BE43-AB531CD70431}" type="datetimeFigureOut">
              <a:rPr lang="ja-JP" altLang="en-US"/>
              <a:pPr>
                <a:defRPr/>
              </a:pPr>
              <a:t>2016/9/23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3279775" y="511175"/>
            <a:ext cx="3411538" cy="2559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18" tIns="46209" rIns="92418" bIns="46209" rtlCol="0" anchor="ctr"/>
          <a:lstStyle/>
          <a:p>
            <a:pPr lvl="0"/>
            <a:endParaRPr lang="ja-JP" altLang="en-US" noProof="0" smtClean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97815" y="3240934"/>
            <a:ext cx="7975460" cy="3070878"/>
          </a:xfrm>
          <a:prstGeom prst="rect">
            <a:avLst/>
          </a:prstGeom>
        </p:spPr>
        <p:txBody>
          <a:bodyPr vert="horz" lIns="92418" tIns="46209" rIns="92418" bIns="46209" rtlCol="0">
            <a:normAutofit/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648797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24E7511A-E19B-4650-9FBF-BD8447E14FD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9994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68543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03538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70413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13340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750425"/>
            <a:ext cx="7772400" cy="1470025"/>
          </a:xfrm>
        </p:spPr>
        <p:txBody>
          <a:bodyPr/>
          <a:lstStyle>
            <a:lvl1pPr>
              <a:defRPr lang="ja-JP" altLang="en-US" dirty="0"/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3033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36513"/>
            <a:ext cx="9144000" cy="6207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9541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4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86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6513"/>
            <a:ext cx="91440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accent1"/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4" y="623887"/>
            <a:ext cx="8641655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</a:p>
        </p:txBody>
      </p:sp>
      <p:sp>
        <p:nvSpPr>
          <p:cNvPr id="3086" name="Rectangle 14"/>
          <p:cNvSpPr>
            <a:spLocks noChangeArrowheads="1"/>
          </p:cNvSpPr>
          <p:nvPr userDrawn="1"/>
        </p:nvSpPr>
        <p:spPr bwMode="auto">
          <a:xfrm flipV="1">
            <a:off x="0" y="574675"/>
            <a:ext cx="9144000" cy="7143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04040"/>
              </a:gs>
            </a:gsLst>
            <a:lin ang="13500000" scaled="1"/>
          </a:gradFill>
          <a:ln w="9525">
            <a:noFill/>
            <a:round/>
            <a:headEnd/>
            <a:tailEnd/>
          </a:ln>
        </p:spPr>
        <p:txBody>
          <a:bodyPr rot="10800000" wrap="none" anchor="ctr"/>
          <a:lstStyle/>
          <a:p>
            <a:pPr>
              <a:defRPr/>
            </a:pPr>
            <a:endParaRPr lang="ja-JP" altLang="en-US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0" y="6397625"/>
            <a:ext cx="9144000" cy="460375"/>
            <a:chOff x="0" y="6397625"/>
            <a:chExt cx="9144000" cy="460375"/>
          </a:xfrm>
        </p:grpSpPr>
        <p:sp>
          <p:nvSpPr>
            <p:cNvPr id="3080" name="Rectangle 8"/>
            <p:cNvSpPr>
              <a:spLocks noChangeArrowheads="1"/>
            </p:cNvSpPr>
            <p:nvPr userDrawn="1"/>
          </p:nvSpPr>
          <p:spPr bwMode="auto">
            <a:xfrm flipV="1">
              <a:off x="0" y="6397625"/>
              <a:ext cx="9144000" cy="460375"/>
            </a:xfrm>
            <a:prstGeom prst="rect">
              <a:avLst/>
            </a:prstGeom>
            <a:solidFill>
              <a:srgbClr val="404040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081" name="Text Box 9"/>
            <p:cNvSpPr txBox="1">
              <a:spLocks noChangeArrowheads="1"/>
            </p:cNvSpPr>
            <p:nvPr userDrawn="1"/>
          </p:nvSpPr>
          <p:spPr bwMode="auto">
            <a:xfrm>
              <a:off x="3546281" y="6427189"/>
              <a:ext cx="2040326" cy="18466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ja-JP" altLang="en-US" sz="1200" dirty="0" smtClean="0">
                  <a:solidFill>
                    <a:schemeClr val="bg1"/>
                  </a:solidFill>
                </a:rPr>
                <a:t>計算力学講演会</a:t>
              </a:r>
              <a:r>
                <a:rPr kumimoji="0" lang="en-US" altLang="ja-JP" sz="1200" dirty="0" smtClean="0">
                  <a:solidFill>
                    <a:schemeClr val="bg1"/>
                  </a:solidFill>
                </a:rPr>
                <a:t>2016</a:t>
              </a:r>
              <a:endParaRPr kumimoji="0" lang="en-GB" altLang="ja-JP" sz="1200" dirty="0">
                <a:solidFill>
                  <a:schemeClr val="bg1"/>
                </a:solidFill>
              </a:endParaRPr>
            </a:p>
          </p:txBody>
        </p:sp>
        <p:pic>
          <p:nvPicPr>
            <p:cNvPr id="2057" name="Picture 15" descr="ロゴのみ"/>
            <p:cNvPicPr>
              <a:picLocks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24" b="20924"/>
            <a:stretch>
              <a:fillRect/>
            </a:stretch>
          </p:blipFill>
          <p:spPr bwMode="auto">
            <a:xfrm>
              <a:off x="7200900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7" descr="logo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スライド番号プレースホルダー 4"/>
          <p:cNvSpPr>
            <a:spLocks noGrp="1"/>
          </p:cNvSpPr>
          <p:nvPr userDrawn="1">
            <p:ph type="sldNum" sz="quarter" idx="4"/>
          </p:nvPr>
        </p:nvSpPr>
        <p:spPr>
          <a:xfrm>
            <a:off x="4031940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chemeClr val="accent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n"/>
        <a:defRPr kumimoji="1"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l"/>
        <a:defRPr kumimoji="1" sz="2800">
          <a:solidFill>
            <a:schemeClr val="tx1"/>
          </a:solidFill>
          <a:latin typeface="Arial" charset="0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SzPct val="80000"/>
        <a:buFont typeface="Wingdings" pitchFamily="2" charset="2"/>
        <a:buChar char="u"/>
        <a:defRPr kumimoji="1" sz="2400">
          <a:solidFill>
            <a:schemeClr val="tx1"/>
          </a:solidFill>
          <a:latin typeface="Arial" charset="0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p"/>
        <a:defRPr kumimoji="1" sz="2000">
          <a:solidFill>
            <a:schemeClr val="tx1"/>
          </a:solidFill>
          <a:latin typeface="Arial" charset="0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Char char="»"/>
        <a:defRPr kumimoji="1" sz="2000">
          <a:solidFill>
            <a:schemeClr val="tx1"/>
          </a:solidFill>
          <a:latin typeface="Arial" charset="0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FEM.avi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avi"/><Relationship Id="rId7" Type="http://schemas.openxmlformats.org/officeDocument/2006/relationships/image" Target="../media/image5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avi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>
          <a:xfrm>
            <a:off x="685800" y="1750425"/>
            <a:ext cx="7772400" cy="2135775"/>
          </a:xfrm>
          <a:effectLst/>
        </p:spPr>
        <p:txBody>
          <a:bodyPr>
            <a:noAutofit/>
          </a:bodyPr>
          <a:lstStyle/>
          <a:p>
            <a:r>
              <a:rPr lang="ja-JP" altLang="en-US" b="0" dirty="0"/>
              <a:t>ゴム大変形解析に</a:t>
            </a:r>
            <a:r>
              <a:rPr lang="ja-JP" altLang="en-US" b="0" dirty="0" smtClean="0"/>
              <a:t>おける</a:t>
            </a:r>
            <a:r>
              <a:rPr lang="en-US" altLang="ja-JP" b="0" dirty="0" smtClean="0"/>
              <a:t/>
            </a:r>
            <a:br>
              <a:rPr lang="en-US" altLang="ja-JP" b="0" dirty="0" smtClean="0"/>
            </a:br>
            <a:r>
              <a:rPr lang="en-US" altLang="ja-JP" b="0" dirty="0" smtClean="0">
                <a:solidFill>
                  <a:srgbClr val="FF00FF"/>
                </a:solidFill>
              </a:rPr>
              <a:t>F-barES-FEM-T4</a:t>
            </a:r>
            <a:r>
              <a:rPr lang="ja-JP" altLang="en-US" b="0" dirty="0" smtClean="0"/>
              <a:t>の</a:t>
            </a:r>
            <a:r>
              <a:rPr lang="en-US" altLang="ja-JP" b="0" dirty="0" smtClean="0"/>
              <a:t/>
            </a:r>
            <a:br>
              <a:rPr lang="en-US" altLang="ja-JP" b="0" dirty="0" smtClean="0"/>
            </a:br>
            <a:r>
              <a:rPr lang="ja-JP" altLang="en-US" b="0" dirty="0" smtClean="0">
                <a:solidFill>
                  <a:srgbClr val="FF0000"/>
                </a:solidFill>
              </a:rPr>
              <a:t>接触</a:t>
            </a:r>
            <a:r>
              <a:rPr lang="ja-JP" altLang="en-US" b="0" dirty="0" smtClean="0"/>
              <a:t>安定性評価</a:t>
            </a:r>
            <a:endParaRPr kumimoji="1" lang="ja-JP" altLang="en-US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サブタイトル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u="sng" dirty="0" smtClean="0"/>
              <a:t>大西 </a:t>
            </a:r>
            <a:r>
              <a:rPr lang="zh-TW" altLang="en-US" u="sng" dirty="0"/>
              <a:t>有</a:t>
            </a:r>
            <a:r>
              <a:rPr lang="zh-TW" altLang="en-US" u="sng" dirty="0" smtClean="0"/>
              <a:t>希</a:t>
            </a:r>
            <a:r>
              <a:rPr lang="ja-JP" altLang="en-US" dirty="0" err="1" smtClean="0"/>
              <a:t>，</a:t>
            </a:r>
            <a:r>
              <a:rPr lang="zh-TW" altLang="en-US" dirty="0" smtClean="0"/>
              <a:t>飯田 稜也</a:t>
            </a:r>
            <a:r>
              <a:rPr lang="ja-JP" altLang="en-US" dirty="0" err="1" smtClean="0"/>
              <a:t>，</a:t>
            </a:r>
            <a:r>
              <a:rPr lang="zh-TW" altLang="en-US" dirty="0" smtClean="0"/>
              <a:t>天谷 賢治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東京</a:t>
            </a:r>
            <a:r>
              <a:rPr lang="zh-TW" altLang="en-US" dirty="0"/>
              <a:t>工業</a:t>
            </a:r>
            <a:r>
              <a:rPr lang="zh-TW" altLang="en-US" dirty="0" smtClean="0"/>
              <a:t>大学</a:t>
            </a:r>
            <a:endParaRPr lang="zh-TW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5958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Edge-based S-FEM(ES-FEM)</a:t>
            </a:r>
            <a:r>
              <a:rPr kumimoji="1" lang="ja-JP" altLang="en-US" dirty="0" smtClean="0"/>
              <a:t>のおさらい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ja-JP" altLang="en-US" sz="2400" dirty="0" smtClean="0"/>
                  <a:t>要素の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を通常の</a:t>
                </a:r>
                <a:r>
                  <a:rPr lang="en-US" altLang="ja-JP" sz="2400" dirty="0"/>
                  <a:t>FEM</a:t>
                </a:r>
                <a:r>
                  <a:rPr lang="ja-JP" altLang="en-US" sz="2400" dirty="0"/>
                  <a:t>と同様に計算する．</a:t>
                </a:r>
                <a:endParaRPr lang="en-US" altLang="ja-JP" sz="2400" dirty="0"/>
              </a:p>
              <a:p>
                <a:r>
                  <a:rPr lang="ja-JP" altLang="en-US" sz="2400" dirty="0"/>
                  <a:t>要素の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を周囲</a:t>
                </a:r>
                <a:r>
                  <a:rPr lang="ja-JP" altLang="en-US" sz="2400" dirty="0" smtClean="0"/>
                  <a:t>の</a:t>
                </a:r>
                <a:r>
                  <a:rPr lang="ja-JP" altLang="en-US" sz="2400" dirty="0" smtClean="0">
                    <a:solidFill>
                      <a:srgbClr val="FF0000"/>
                    </a:solidFill>
                  </a:rPr>
                  <a:t>辺</a:t>
                </a:r>
                <a:r>
                  <a:rPr lang="ja-JP" altLang="en-US" sz="2400" dirty="0" smtClean="0"/>
                  <a:t>に</a:t>
                </a:r>
                <a:r>
                  <a:rPr lang="ja-JP" altLang="en-US" sz="2400" dirty="0"/>
                  <a:t>要素体積を重みとして配り，</a:t>
                </a:r>
                <a:r>
                  <a:rPr lang="en-US" altLang="ja-JP" sz="2400" dirty="0"/>
                  <a:t/>
                </a:r>
                <a:br>
                  <a:rPr lang="en-US" altLang="ja-JP" sz="2400" dirty="0"/>
                </a:br>
                <a:r>
                  <a:rPr lang="ja-JP" altLang="en-US" sz="2400" dirty="0" smtClean="0">
                    <a:solidFill>
                      <a:srgbClr val="FF0000"/>
                    </a:solidFill>
                  </a:rPr>
                  <a:t>辺</a:t>
                </a:r>
                <a:r>
                  <a:rPr lang="ja-JP" altLang="en-US" sz="2400" dirty="0" smtClean="0"/>
                  <a:t>で</a:t>
                </a:r>
                <a:r>
                  <a:rPr lang="ja-JP" altLang="en-US" sz="2400" dirty="0"/>
                  <a:t>平均化して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を作る．</a:t>
                </a:r>
                <a:endParaRPr lang="en-US" altLang="ja-JP" sz="2400" dirty="0"/>
              </a:p>
              <a:p>
                <a:r>
                  <a:rPr lang="ja-JP" altLang="en-US" sz="2400" dirty="0" smtClean="0">
                    <a:solidFill>
                      <a:srgbClr val="FF0000"/>
                    </a:solidFill>
                  </a:rPr>
                  <a:t>辺</a:t>
                </a:r>
                <a:r>
                  <a:rPr lang="ja-JP" altLang="en-US" sz="2400" dirty="0" smtClean="0"/>
                  <a:t>の</a:t>
                </a:r>
                <a:r>
                  <a:rPr lang="ja-JP" altLang="en-US" sz="2400" dirty="0"/>
                  <a:t>平滑化領域の量として歪み，応力，節点内力を計算する</a:t>
                </a:r>
                <a:r>
                  <a:rPr lang="ja-JP" altLang="en-US" sz="2400" dirty="0" smtClean="0"/>
                  <a:t>．</a:t>
                </a:r>
                <a:endParaRPr kumimoji="1" lang="ja-JP" altLang="en-US" sz="2400" u="sng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975" t="-190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87" y="2312876"/>
            <a:ext cx="3362325" cy="406717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364" y="2332208"/>
            <a:ext cx="1119704" cy="1924884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523695" y="2543123"/>
            <a:ext cx="2133918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 dirty="0" smtClean="0"/>
              <a:t>要は，積分点を</a:t>
            </a:r>
            <a:r>
              <a:rPr kumimoji="1" lang="en-US" altLang="ja-JP" sz="2000" dirty="0" smtClean="0"/>
              <a:t/>
            </a:r>
            <a:br>
              <a:rPr kumimoji="1" lang="en-US" altLang="ja-JP" sz="2000" dirty="0" smtClean="0"/>
            </a:br>
            <a:r>
              <a:rPr lang="ja-JP" altLang="en-US" sz="2000" dirty="0"/>
              <a:t>辺</a:t>
            </a:r>
            <a:r>
              <a:rPr kumimoji="1" lang="ja-JP" altLang="en-US" sz="2000" dirty="0" smtClean="0"/>
              <a:t>に置くイメージ．</a:t>
            </a:r>
            <a:endParaRPr kumimoji="1" lang="en-US" altLang="ja-JP" sz="2000" dirty="0" smtClean="0"/>
          </a:p>
        </p:txBody>
      </p:sp>
      <p:sp>
        <p:nvSpPr>
          <p:cNvPr id="6" name="正方形/長方形 5"/>
          <p:cNvSpPr/>
          <p:nvPr/>
        </p:nvSpPr>
        <p:spPr>
          <a:xfrm>
            <a:off x="6044233" y="3897052"/>
            <a:ext cx="2330879" cy="19389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2000" dirty="0"/>
              <a:t>体積</a:t>
            </a:r>
            <a:r>
              <a:rPr lang="ja-JP" altLang="en-US" sz="2000" dirty="0" smtClean="0"/>
              <a:t>ロッキングや</a:t>
            </a:r>
            <a:endParaRPr lang="en-US" altLang="ja-JP" sz="2000" dirty="0" smtClean="0"/>
          </a:p>
          <a:p>
            <a:pPr algn="ctr"/>
            <a:r>
              <a:rPr lang="ja-JP" altLang="en-US" sz="2000" dirty="0"/>
              <a:t>圧力振動</a:t>
            </a:r>
            <a:r>
              <a:rPr lang="ja-JP" altLang="en-US" sz="2000" dirty="0" smtClean="0"/>
              <a:t>を抑える</a:t>
            </a:r>
            <a:r>
              <a:rPr lang="en-US" altLang="ja-JP" sz="2000" dirty="0" smtClean="0"/>
              <a:t/>
            </a:r>
            <a:br>
              <a:rPr lang="en-US" altLang="ja-JP" sz="2000" dirty="0" smtClean="0"/>
            </a:br>
            <a:r>
              <a:rPr lang="ja-JP" altLang="en-US" sz="2000" dirty="0" smtClean="0"/>
              <a:t>こと</a:t>
            </a:r>
            <a:r>
              <a:rPr lang="ja-JP" altLang="en-US" sz="2000" dirty="0"/>
              <a:t>は</a:t>
            </a:r>
            <a:r>
              <a:rPr lang="ja-JP" altLang="en-US" sz="2000" dirty="0" smtClean="0"/>
              <a:t>出来ないが，</a:t>
            </a:r>
            <a:endParaRPr lang="en-US" altLang="ja-JP" sz="2000" dirty="0" smtClean="0"/>
          </a:p>
          <a:p>
            <a:pPr algn="ctr"/>
            <a:r>
              <a:rPr lang="ja-JP" altLang="en-US" sz="2000" b="1" dirty="0">
                <a:solidFill>
                  <a:srgbClr val="FF00FF"/>
                </a:solidFill>
              </a:rPr>
              <a:t>四面体要素</a:t>
            </a:r>
            <a:r>
              <a:rPr lang="ja-JP" altLang="en-US" sz="2000" b="1" dirty="0" smtClean="0">
                <a:solidFill>
                  <a:srgbClr val="FF00FF"/>
                </a:solidFill>
              </a:rPr>
              <a:t>で</a:t>
            </a:r>
            <a:r>
              <a:rPr lang="en-US" altLang="ja-JP" sz="2000" b="1" dirty="0" smtClean="0">
                <a:solidFill>
                  <a:srgbClr val="FF00FF"/>
                </a:solidFill>
              </a:rPr>
              <a:t/>
            </a:r>
            <a:br>
              <a:rPr lang="en-US" altLang="ja-JP" sz="2000" b="1" dirty="0" smtClean="0">
                <a:solidFill>
                  <a:srgbClr val="FF00FF"/>
                </a:solidFill>
              </a:rPr>
            </a:br>
            <a:r>
              <a:rPr lang="ja-JP" altLang="en-US" sz="2000" b="1" dirty="0" smtClean="0">
                <a:solidFill>
                  <a:srgbClr val="FF00FF"/>
                </a:solidFill>
              </a:rPr>
              <a:t>せん断ロッキングを</a:t>
            </a:r>
            <a:r>
              <a:rPr lang="en-US" altLang="ja-JP" sz="2000" b="1" dirty="0" smtClean="0">
                <a:solidFill>
                  <a:srgbClr val="FF00FF"/>
                </a:solidFill>
              </a:rPr>
              <a:t/>
            </a:r>
            <a:br>
              <a:rPr lang="en-US" altLang="ja-JP" sz="2000" b="1" dirty="0" smtClean="0">
                <a:solidFill>
                  <a:srgbClr val="FF00FF"/>
                </a:solidFill>
              </a:rPr>
            </a:br>
            <a:r>
              <a:rPr lang="ja-JP" altLang="en-US" sz="2000" b="1" dirty="0" smtClean="0">
                <a:solidFill>
                  <a:srgbClr val="FF00FF"/>
                </a:solidFill>
              </a:rPr>
              <a:t>回避できる</a:t>
            </a:r>
            <a:r>
              <a:rPr lang="ja-JP" altLang="en-US" sz="2000" dirty="0" smtClean="0">
                <a:solidFill>
                  <a:srgbClr val="FF00FF"/>
                </a:solidFill>
              </a:rPr>
              <a:t>．</a:t>
            </a:r>
            <a:endParaRPr lang="ja-JP" altLang="en-US" sz="200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72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3600" dirty="0" smtClean="0"/>
              <a:t>提案する</a:t>
            </a:r>
            <a:r>
              <a:rPr kumimoji="1" lang="en-US" altLang="ja-JP" sz="3600" dirty="0" smtClean="0"/>
              <a:t>F-</a:t>
            </a:r>
            <a:r>
              <a:rPr kumimoji="1" lang="en-US" altLang="ja-JP" sz="3600" dirty="0" err="1" smtClean="0"/>
              <a:t>barES</a:t>
            </a:r>
            <a:r>
              <a:rPr kumimoji="1" lang="en-US" altLang="ja-JP" sz="3600" dirty="0" smtClean="0"/>
              <a:t>-FEM</a:t>
            </a:r>
            <a:r>
              <a:rPr kumimoji="1" lang="ja-JP" altLang="en-US" sz="3600" dirty="0" smtClean="0"/>
              <a:t>の概要</a:t>
            </a:r>
            <a:endParaRPr kumimoji="1" lang="ja-JP" altLang="en-US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ja-JP" altLang="en-US" sz="2400" dirty="0" smtClean="0"/>
                  <a:t>エッジの</a:t>
                </a:r>
                <a:r>
                  <a:rPr lang="ja-JP" altLang="en-US" sz="2400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iso</m:t>
                        </m:r>
                      </m:sup>
                    </m:sSup>
                  </m:oMath>
                </a14:m>
                <a:r>
                  <a:rPr lang="ja-JP" altLang="en-US" sz="2400" dirty="0" smtClean="0"/>
                  <a:t>を</a:t>
                </a:r>
                <a:r>
                  <a:rPr lang="en-US" altLang="ja-JP" sz="2400" dirty="0" smtClean="0">
                    <a:solidFill>
                      <a:srgbClr val="FF0000"/>
                    </a:solidFill>
                  </a:rPr>
                  <a:t>ES-FEM</a:t>
                </a:r>
                <a:r>
                  <a:rPr lang="ja-JP" altLang="en-US" sz="2400" dirty="0" smtClean="0"/>
                  <a:t>を用いて計算する．</a:t>
                </a:r>
                <a:endParaRPr lang="en-US" altLang="ja-JP" sz="2400" dirty="0" smtClean="0"/>
              </a:p>
              <a:p>
                <a:r>
                  <a:rPr lang="ja-JP" altLang="en-US" sz="2400" dirty="0"/>
                  <a:t>エッジ</a:t>
                </a:r>
                <a:r>
                  <a:rPr lang="ja-JP" altLang="en-US" sz="2400" dirty="0" smtClean="0"/>
                  <a:t>の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40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400" i="1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ja-JP" sz="2400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ja-JP" altLang="en-US" sz="2400" dirty="0" smtClean="0">
                    <a:solidFill>
                      <a:srgbClr val="0000CC"/>
                    </a:solidFill>
                  </a:rPr>
                  <a:t> </a:t>
                </a:r>
                <a:r>
                  <a:rPr lang="ja-JP" altLang="en-US" sz="2400" dirty="0" smtClean="0"/>
                  <a:t>には</a:t>
                </a:r>
                <a:r>
                  <a:rPr lang="en-US" altLang="ja-JP" sz="2400" dirty="0" smtClean="0">
                    <a:solidFill>
                      <a:srgbClr val="0000CC"/>
                    </a:solidFill>
                  </a:rPr>
                  <a:t>NS-FEM</a:t>
                </a:r>
                <a:r>
                  <a:rPr lang="ja-JP" altLang="en-US" sz="2400" dirty="0" smtClean="0"/>
                  <a:t>を繰り返し適用して空間的にローパスフィルタされた</a:t>
                </a:r>
                <a14:m>
                  <m:oMath xmlns:m="http://schemas.openxmlformats.org/officeDocument/2006/math">
                    <m:r>
                      <a:rPr lang="ja-JP" altLang="en-US" sz="24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ja-JP" altLang="en-US" sz="2400" dirty="0" smtClean="0"/>
                  <a:t>の値を用いる（詳細は後述）．</a:t>
                </a:r>
                <a:endParaRPr lang="en-US" altLang="ja-JP" sz="2400" dirty="0" smtClean="0"/>
              </a:p>
              <a:p>
                <a:r>
                  <a:rPr lang="en-US" altLang="ja-JP" sz="2400" dirty="0" smtClean="0">
                    <a:solidFill>
                      <a:srgbClr val="C00000"/>
                    </a:solidFill>
                  </a:rPr>
                  <a:t>F-bar</a:t>
                </a:r>
                <a:r>
                  <a:rPr lang="ja-JP" altLang="en-US" sz="2400" dirty="0" smtClean="0">
                    <a:solidFill>
                      <a:srgbClr val="C00000"/>
                    </a:solidFill>
                  </a:rPr>
                  <a:t>法</a:t>
                </a:r>
                <a:r>
                  <a:rPr lang="ja-JP" altLang="en-US" sz="2400" dirty="0" smtClean="0"/>
                  <a:t>を用いて</a:t>
                </a:r>
                <a:r>
                  <a:rPr lang="ja-JP" altLang="en-US" sz="2400" dirty="0"/>
                  <a:t>エッジ</a:t>
                </a:r>
                <a:r>
                  <a:rPr lang="ja-JP" altLang="en-US" sz="2400" dirty="0" smtClean="0"/>
                  <a:t>の</a:t>
                </a:r>
                <a14:m>
                  <m:oMath xmlns:m="http://schemas.openxmlformats.org/officeDocument/2006/math">
                    <m:r>
                      <a:rPr lang="en-US" altLang="ja-JP" sz="24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lang="en-US" altLang="ja-JP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lang="en-US" altLang="ja-JP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ja-JP" altLang="en-US" sz="2400" dirty="0" smtClean="0">
                    <a:solidFill>
                      <a:srgbClr val="C00000"/>
                    </a:solidFill>
                  </a:rPr>
                  <a:t>を合成</a:t>
                </a:r>
                <a:r>
                  <a:rPr lang="ja-JP" altLang="en-US" sz="2400" dirty="0" smtClean="0"/>
                  <a:t>する．</a:t>
                </a:r>
                <a:r>
                  <a:rPr lang="ja-JP" altLang="en-US" sz="1800" dirty="0" smtClean="0"/>
                  <a:t>以降の計算は</a:t>
                </a:r>
                <a:r>
                  <a:rPr lang="en-US" altLang="ja-JP" sz="1800" dirty="0" smtClean="0"/>
                  <a:t>ES-FEM</a:t>
                </a:r>
                <a:r>
                  <a:rPr lang="ja-JP" altLang="en-US" sz="1800" dirty="0" smtClean="0"/>
                  <a:t>と同様．</a:t>
                </a:r>
                <a:endParaRPr lang="en-US" altLang="ja-JP" sz="1800" dirty="0" smtClean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975" t="-1690" r="-9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85"/>
          <a:stretch/>
        </p:blipFill>
        <p:spPr>
          <a:xfrm>
            <a:off x="546579" y="2240868"/>
            <a:ext cx="8165881" cy="2952328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16375" y="5265204"/>
            <a:ext cx="8910552" cy="830997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ja-JP" altLang="en-US" sz="2400" dirty="0" smtClean="0"/>
              <a:t>せん断／体積</a:t>
            </a:r>
            <a:r>
              <a:rPr lang="ja-JP" altLang="en-US" sz="2400" dirty="0"/>
              <a:t>／</a:t>
            </a:r>
            <a:r>
              <a:rPr kumimoji="1" lang="ja-JP" altLang="en-US" sz="2400" dirty="0" smtClean="0"/>
              <a:t>コーナーロッキング</a:t>
            </a:r>
            <a:r>
              <a:rPr lang="ja-JP" altLang="en-US" sz="2400" dirty="0" smtClean="0"/>
              <a:t>および</a:t>
            </a:r>
            <a:r>
              <a:rPr kumimoji="1" lang="ja-JP" altLang="en-US" sz="2400" dirty="0" smtClean="0"/>
              <a:t>圧力振動が発生しない．</a:t>
            </a:r>
            <a:endParaRPr lang="en-US" altLang="ja-JP" sz="2400" dirty="0"/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ja-JP" altLang="en-US" sz="2400" dirty="0"/>
              <a:t>未知数</a:t>
            </a:r>
            <a:r>
              <a:rPr lang="ja-JP" altLang="en-US" sz="2400" dirty="0" smtClean="0"/>
              <a:t>が一切増加しない純粋な変位型</a:t>
            </a:r>
            <a:r>
              <a:rPr lang="en-US" altLang="ja-JP" sz="2400" dirty="0" smtClean="0"/>
              <a:t>FEM</a:t>
            </a:r>
            <a:r>
              <a:rPr lang="ja-JP" altLang="en-US" sz="2400" dirty="0" smtClean="0"/>
              <a:t>で良い．</a:t>
            </a:r>
            <a:endParaRPr kumimoji="1" lang="en-US" altLang="ja-JP" sz="2400" dirty="0" smtClean="0"/>
          </a:p>
        </p:txBody>
      </p:sp>
    </p:spTree>
    <p:extLst>
      <p:ext uri="{BB962C8B-B14F-4D97-AF65-F5344CB8AC3E}">
        <p14:creationId xmlns:p14="http://schemas.microsoft.com/office/powerpoint/2010/main" val="72995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接触の定式化</a:t>
            </a:r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kumimoji="1" lang="en-US" altLang="ja-JP" sz="2800" b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Augmented </a:t>
                </a:r>
                <a:r>
                  <a:rPr kumimoji="1" lang="en-US" altLang="ja-JP" sz="2800" b="1" u="sng" dirty="0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Lagrangian</a:t>
                </a:r>
                <a:r>
                  <a:rPr lang="ja-JP" altLang="en-US" sz="2800" b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法を採用</a:t>
                </a:r>
                <a:r>
                  <a:rPr lang="en-US" altLang="ja-JP" sz="2800" dirty="0" smtClean="0"/>
                  <a:t/>
                </a:r>
                <a:br>
                  <a:rPr lang="en-US" altLang="ja-JP" sz="2800" dirty="0" smtClean="0"/>
                </a:br>
                <a:r>
                  <a:rPr lang="en-US" altLang="ja-JP" sz="2800" dirty="0" smtClean="0">
                    <a:solidFill>
                      <a:schemeClr val="bg1">
                        <a:lumMod val="50000"/>
                      </a:schemeClr>
                    </a:solidFill>
                  </a:rPr>
                  <a:t>Lagrange</a:t>
                </a:r>
                <a:r>
                  <a:rPr lang="ja-JP" altLang="en-US" sz="2800" dirty="0" smtClean="0">
                    <a:solidFill>
                      <a:schemeClr val="bg1">
                        <a:lumMod val="50000"/>
                      </a:schemeClr>
                    </a:solidFill>
                  </a:rPr>
                  <a:t>乗数</a:t>
                </a:r>
                <a:r>
                  <a:rPr lang="en-US" altLang="ja-JP" sz="2800" dirty="0" smtClean="0">
                    <a:solidFill>
                      <a:schemeClr val="bg1">
                        <a:lumMod val="50000"/>
                      </a:schemeClr>
                    </a:solidFill>
                  </a:rPr>
                  <a:t>(=</a:t>
                </a:r>
                <a:r>
                  <a:rPr lang="ja-JP" altLang="en-US" sz="2800" dirty="0" smtClean="0">
                    <a:solidFill>
                      <a:schemeClr val="bg1">
                        <a:lumMod val="50000"/>
                      </a:schemeClr>
                    </a:solidFill>
                  </a:rPr>
                  <a:t>接触力</a:t>
                </a:r>
                <a:r>
                  <a:rPr lang="en-US" altLang="ja-JP" sz="2800" dirty="0" smtClean="0">
                    <a:solidFill>
                      <a:schemeClr val="bg1">
                        <a:lumMod val="50000"/>
                      </a:schemeClr>
                    </a:solidFill>
                  </a:rPr>
                  <a:t>)</a:t>
                </a:r>
                <a:r>
                  <a:rPr lang="ja-JP" altLang="en-US" sz="2800" dirty="0" smtClean="0">
                    <a:solidFill>
                      <a:schemeClr val="bg1">
                        <a:lumMod val="50000"/>
                      </a:schemeClr>
                    </a:solidFill>
                  </a:rPr>
                  <a:t>を反復計算によって得る方法．</a:t>
                </a:r>
                <a:r>
                  <a:rPr lang="en-US" altLang="ja-JP" sz="2800" dirty="0" smtClean="0">
                    <a:solidFill>
                      <a:schemeClr val="bg1">
                        <a:lumMod val="50000"/>
                      </a:schemeClr>
                    </a:solidFill>
                  </a:rPr>
                  <a:t/>
                </a:r>
                <a:br>
                  <a:rPr lang="en-US" altLang="ja-JP" sz="2800" dirty="0" smtClean="0">
                    <a:solidFill>
                      <a:schemeClr val="bg1">
                        <a:lumMod val="50000"/>
                      </a:schemeClr>
                    </a:solidFill>
                  </a:rPr>
                </a:br>
                <a14:m>
                  <m:oMath xmlns:m="http://schemas.openxmlformats.org/officeDocument/2006/math">
                    <m:r>
                      <a:rPr lang="en-US" altLang="ja-JP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altLang="ja-JP" sz="2800" dirty="0" smtClean="0"/>
                  <a:t>	</a:t>
                </a:r>
                <a:r>
                  <a:rPr lang="ja-JP" altLang="en-US" sz="2800" dirty="0" smtClean="0">
                    <a:solidFill>
                      <a:srgbClr val="FF0000"/>
                    </a:solidFill>
                  </a:rPr>
                  <a:t>未知数が一切増加しない</a:t>
                </a:r>
                <a:r>
                  <a:rPr lang="en-US" altLang="ja-JP" sz="2800" dirty="0" smtClean="0"/>
                  <a:t>S-FEM</a:t>
                </a:r>
                <a:r>
                  <a:rPr lang="ja-JP" altLang="en-US" sz="2800" dirty="0" smtClean="0"/>
                  <a:t>の特徴を</a:t>
                </a:r>
                <a:r>
                  <a:rPr lang="en-US" altLang="ja-JP" sz="2800" dirty="0" smtClean="0"/>
                  <a:t/>
                </a:r>
                <a:br>
                  <a:rPr lang="en-US" altLang="ja-JP" sz="2800" dirty="0" smtClean="0"/>
                </a:br>
                <a:r>
                  <a:rPr lang="en-US" altLang="ja-JP" sz="2800" dirty="0"/>
                  <a:t>	</a:t>
                </a:r>
                <a:r>
                  <a:rPr lang="ja-JP" altLang="en-US" sz="2800" dirty="0" smtClean="0"/>
                  <a:t>踏襲できる．</a:t>
                </a:r>
                <a:endParaRPr kumimoji="1" lang="en-US" altLang="ja-JP" sz="2800" dirty="0" smtClean="0"/>
              </a:p>
              <a:p>
                <a:r>
                  <a:rPr kumimoji="1" lang="ja-JP" altLang="en-US" sz="2800" u="sng" dirty="0" smtClean="0"/>
                  <a:t>古典的な</a:t>
                </a:r>
                <a:r>
                  <a:rPr kumimoji="1" lang="en-US" altLang="ja-JP" sz="2800" u="sng" dirty="0" smtClean="0"/>
                  <a:t>Node-to-Surface</a:t>
                </a:r>
                <a:r>
                  <a:rPr kumimoji="1" lang="ja-JP" altLang="en-US" sz="2800" u="sng" dirty="0" smtClean="0"/>
                  <a:t>接触</a:t>
                </a:r>
                <a:r>
                  <a:rPr lang="en-US" altLang="ja-JP" sz="2800" dirty="0"/>
                  <a:t/>
                </a:r>
                <a:br>
                  <a:rPr lang="en-US" altLang="ja-JP" sz="2800" dirty="0"/>
                </a:br>
                <a:r>
                  <a:rPr lang="ja-JP" altLang="en-US" sz="2800" dirty="0" smtClean="0">
                    <a:solidFill>
                      <a:schemeClr val="bg1">
                        <a:lumMod val="50000"/>
                      </a:schemeClr>
                    </a:solidFill>
                  </a:rPr>
                  <a:t>マスターサーフェスにスレーブノードが貫入しない様に相互作用させる手法</a:t>
                </a:r>
                <a:r>
                  <a:rPr lang="ja-JP" altLang="en-US" sz="2800" dirty="0">
                    <a:solidFill>
                      <a:schemeClr val="bg1">
                        <a:lumMod val="50000"/>
                      </a:schemeClr>
                    </a:solidFill>
                  </a:rPr>
                  <a:t>．</a:t>
                </a:r>
                <a:endParaRPr kumimoji="1" lang="en-US" altLang="ja-JP" sz="2800" dirty="0" smtClean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327" t="-2323" r="-275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636" y="3414099"/>
            <a:ext cx="6388621" cy="2679197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6951018" y="3383704"/>
            <a:ext cx="1778051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反復計算で修正</a:t>
            </a:r>
            <a:endParaRPr kumimoji="1" lang="ja-JP" altLang="en-US" dirty="0"/>
          </a:p>
        </p:txBody>
      </p:sp>
      <p:cxnSp>
        <p:nvCxnSpPr>
          <p:cNvPr id="9" name="直線矢印コネクタ 8"/>
          <p:cNvCxnSpPr/>
          <p:nvPr/>
        </p:nvCxnSpPr>
        <p:spPr>
          <a:xfrm flipH="1">
            <a:off x="6516216" y="3573016"/>
            <a:ext cx="432048" cy="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589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ja-JP" altLang="en-US" sz="4000" dirty="0" smtClean="0"/>
              <a:t>超弾性接触解析例</a:t>
            </a:r>
            <a:endParaRPr lang="en-US" altLang="ja-JP" sz="4000" dirty="0" smtClean="0"/>
          </a:p>
          <a:p>
            <a:pPr marL="0" indent="0" algn="ctr">
              <a:buNone/>
            </a:pPr>
            <a:endParaRPr kumimoji="1" lang="ja-JP" altLang="en-US" sz="4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9056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概要</a:t>
            </a: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11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ja-JP" altLang="en-US" sz="2800" dirty="0" smtClean="0">
                <a:solidFill>
                  <a:srgbClr val="002060"/>
                </a:solidFill>
              </a:rPr>
              <a:t>固定された剛体平面</a:t>
            </a:r>
            <a:r>
              <a:rPr lang="ja-JP" altLang="en-US" sz="2800" dirty="0" smtClean="0"/>
              <a:t>と</a:t>
            </a:r>
            <a:r>
              <a:rPr lang="ja-JP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立方体ブロック</a:t>
            </a:r>
            <a:r>
              <a:rPr lang="ja-JP" altLang="en-US" sz="2800" dirty="0" smtClean="0"/>
              <a:t>が</a:t>
            </a:r>
            <a:r>
              <a:rPr lang="ja-JP" altLang="en-US" sz="2800" dirty="0" smtClean="0">
                <a:solidFill>
                  <a:srgbClr val="008000"/>
                </a:solidFill>
              </a:rPr>
              <a:t>滑りなし</a:t>
            </a:r>
            <a:r>
              <a:rPr lang="ja-JP" altLang="en-US" sz="2800" dirty="0" smtClean="0"/>
              <a:t>で接触．</a:t>
            </a:r>
            <a:endParaRPr lang="en-US" altLang="ja-JP" sz="2800" dirty="0" smtClean="0"/>
          </a:p>
          <a:p>
            <a:r>
              <a:rPr lang="ja-JP" altLang="en-US" sz="2800" dirty="0" smtClean="0">
                <a:solidFill>
                  <a:srgbClr val="FF0000"/>
                </a:solidFill>
              </a:rPr>
              <a:t>ブロック上面</a:t>
            </a:r>
            <a:r>
              <a:rPr lang="ja-JP" altLang="en-US" sz="2800" dirty="0" smtClean="0"/>
              <a:t>に微小な圧力荷重．</a:t>
            </a:r>
            <a:endParaRPr lang="en-US" altLang="ja-JP" sz="2800" dirty="0" smtClean="0"/>
          </a:p>
          <a:p>
            <a:r>
              <a:rPr lang="ja-JP" altLang="en-US" sz="2800" dirty="0" smtClean="0"/>
              <a:t>つまり，下面を完全拘束して上面を押すのと同等．</a:t>
            </a:r>
            <a:endParaRPr lang="en-US" altLang="ja-JP" sz="2800" dirty="0"/>
          </a:p>
          <a:p>
            <a:r>
              <a:rPr lang="ja-JP" altLang="en-US" sz="2800" dirty="0" smtClean="0"/>
              <a:t>同一の非構造</a:t>
            </a:r>
            <a:r>
              <a:rPr lang="en-US" altLang="ja-JP" sz="2800" dirty="0" smtClean="0"/>
              <a:t>T4</a:t>
            </a:r>
            <a:r>
              <a:rPr lang="ja-JP" altLang="en-US" sz="2800" dirty="0" smtClean="0"/>
              <a:t>メッシュで</a:t>
            </a:r>
            <a:r>
              <a:rPr lang="en-US" altLang="ja-JP" sz="2800" dirty="0" smtClean="0"/>
              <a:t>ABAQUS C3D10H, C3D10HS, C3D10MH, C3D4H</a:t>
            </a:r>
            <a:r>
              <a:rPr lang="ja-JP" altLang="en-US" sz="2800" dirty="0" smtClean="0"/>
              <a:t>と比較．</a:t>
            </a:r>
            <a:endParaRPr kumimoji="1" lang="ja-JP" altLang="en-US" sz="2800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ブロックの押し当て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23" y="657225"/>
            <a:ext cx="6864255" cy="32584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正方形/長方形 8"/>
              <p:cNvSpPr/>
              <p:nvPr/>
            </p:nvSpPr>
            <p:spPr>
              <a:xfrm>
                <a:off x="6421424" y="3198816"/>
                <a:ext cx="2687080" cy="7342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ja-JP" altLang="en-US" sz="2000" b="1" dirty="0" smtClean="0"/>
                  <a:t>弾性（微小変形）材料：</a:t>
                </a:r>
                <a:endParaRPr lang="en-US" altLang="ja-JP" sz="20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ja-JP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ja-JP" sz="2000" b="0" i="1" smtClean="0">
                          <a:latin typeface="Cambria Math" panose="02040503050406030204" pitchFamily="18" charset="0"/>
                        </a:rPr>
                        <m:t>=1 </m:t>
                      </m:r>
                      <m:r>
                        <m:rPr>
                          <m:sty m:val="p"/>
                        </m:rPr>
                        <a:rPr lang="en-US" altLang="ja-JP" sz="2000" b="0" i="0" smtClean="0">
                          <a:latin typeface="Cambria Math" panose="02040503050406030204" pitchFamily="18" charset="0"/>
                        </a:rPr>
                        <m:t>GPa</m:t>
                      </m:r>
                      <m:r>
                        <a:rPr lang="en-US" altLang="ja-JP" sz="20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ja-JP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𝜈</m:t>
                      </m:r>
                      <m:r>
                        <a:rPr lang="en-US" altLang="ja-JP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=0.49</m:t>
                      </m:r>
                    </m:oMath>
                  </m:oMathPara>
                </a14:m>
                <a:endParaRPr lang="en-US" altLang="ja-JP" sz="2000" dirty="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正方形/長方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1424" y="3198816"/>
                <a:ext cx="2687080" cy="734240"/>
              </a:xfrm>
              <a:prstGeom prst="rect">
                <a:avLst/>
              </a:prstGeom>
              <a:blipFill>
                <a:blip r:embed="rId4"/>
                <a:stretch>
                  <a:fillRect l="-2268" t="-6667" r="-45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テキスト ボックス 10"/>
          <p:cNvSpPr txBox="1"/>
          <p:nvPr/>
        </p:nvSpPr>
        <p:spPr>
          <a:xfrm>
            <a:off x="6973828" y="674580"/>
            <a:ext cx="20056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752 elements &amp; </a:t>
            </a:r>
            <a:br>
              <a:rPr kumimoji="1" lang="en-US" altLang="ja-JP" dirty="0" smtClean="0"/>
            </a:br>
            <a:r>
              <a:rPr kumimoji="1" lang="en-US" altLang="ja-JP" dirty="0" smtClean="0"/>
              <a:t>222 nodes (T4)</a:t>
            </a:r>
            <a:br>
              <a:rPr kumimoji="1" lang="en-US" altLang="ja-JP" dirty="0" smtClean="0"/>
            </a:br>
            <a:r>
              <a:rPr kumimoji="1" lang="en-US" altLang="ja-JP" dirty="0" smtClean="0"/>
              <a:t>or</a:t>
            </a:r>
            <a:br>
              <a:rPr kumimoji="1" lang="en-US" altLang="ja-JP" dirty="0" smtClean="0"/>
            </a:br>
            <a:r>
              <a:rPr kumimoji="1" lang="en-US" altLang="ja-JP" dirty="0" smtClean="0"/>
              <a:t>1358 nodes (T10)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2741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ブロック</a:t>
            </a:r>
            <a:r>
              <a:rPr lang="ja-JP" altLang="en-US" dirty="0" smtClean="0"/>
              <a:t>の</a:t>
            </a:r>
            <a:r>
              <a:rPr lang="ja-JP" altLang="en-US" dirty="0"/>
              <a:t>押し当て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接触面の接触力（法線方向節点荷重）分布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9" b="1306"/>
          <a:stretch/>
        </p:blipFill>
        <p:spPr>
          <a:xfrm>
            <a:off x="671155" y="1050385"/>
            <a:ext cx="4116869" cy="2664296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7" t="1875" b="1490"/>
          <a:stretch/>
        </p:blipFill>
        <p:spPr>
          <a:xfrm>
            <a:off x="4991635" y="1050385"/>
            <a:ext cx="3432793" cy="2664296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7635532" y="2097569"/>
            <a:ext cx="12234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ABAQUS</a:t>
            </a:r>
            <a:br>
              <a:rPr kumimoji="1" lang="en-US" altLang="ja-JP" dirty="0" smtClean="0"/>
            </a:br>
            <a:r>
              <a:rPr kumimoji="1" lang="en-US" altLang="ja-JP" dirty="0" smtClean="0"/>
              <a:t>C3D10HS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8688" y="2097569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ABAQUS</a:t>
            </a:r>
            <a:br>
              <a:rPr kumimoji="1" lang="en-US" altLang="ja-JP" dirty="0" smtClean="0"/>
            </a:br>
            <a:r>
              <a:rPr kumimoji="1" lang="en-US" altLang="ja-JP" dirty="0" smtClean="0"/>
              <a:t>C3D10H</a:t>
            </a:r>
            <a:endParaRPr kumimoji="1"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2" b="2059"/>
          <a:stretch/>
        </p:blipFill>
        <p:spPr>
          <a:xfrm>
            <a:off x="2513216" y="3742006"/>
            <a:ext cx="4116869" cy="2628293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1996480" y="4797152"/>
            <a:ext cx="1261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ABAQUS</a:t>
            </a:r>
            <a:br>
              <a:rPr kumimoji="1" lang="en-US" altLang="ja-JP" dirty="0" smtClean="0"/>
            </a:br>
            <a:r>
              <a:rPr kumimoji="1" lang="en-US" altLang="ja-JP" dirty="0" smtClean="0"/>
              <a:t>C3D10MH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678896" y="4462080"/>
            <a:ext cx="2393604" cy="16312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C3D10MH</a:t>
            </a:r>
            <a:br>
              <a:rPr kumimoji="1" lang="en-US" altLang="ja-JP" sz="2000" dirty="0" smtClean="0"/>
            </a:br>
            <a:r>
              <a:rPr kumimoji="1" lang="ja-JP" altLang="en-US" sz="2000" dirty="0" smtClean="0"/>
              <a:t>（修正</a:t>
            </a:r>
            <a:r>
              <a:rPr kumimoji="1" lang="en-US" altLang="ja-JP" sz="2000" dirty="0" smtClean="0"/>
              <a:t>10</a:t>
            </a:r>
            <a:r>
              <a:rPr kumimoji="1" lang="ja-JP" altLang="en-US" sz="2000" dirty="0" smtClean="0"/>
              <a:t>節点四面体</a:t>
            </a:r>
            <a:r>
              <a:rPr kumimoji="1" lang="en-US" altLang="ja-JP" sz="2000" dirty="0" smtClean="0"/>
              <a:t/>
            </a:r>
            <a:br>
              <a:rPr kumimoji="1" lang="en-US" altLang="ja-JP" sz="2000" dirty="0" smtClean="0"/>
            </a:br>
            <a:r>
              <a:rPr kumimoji="1" lang="ja-JP" altLang="en-US" sz="2000" dirty="0" smtClean="0"/>
              <a:t>ハイブリッド要素）</a:t>
            </a:r>
            <a:r>
              <a:rPr kumimoji="1" lang="en-US" altLang="ja-JP" sz="2000" dirty="0" smtClean="0"/>
              <a:t/>
            </a:r>
            <a:br>
              <a:rPr kumimoji="1" lang="en-US" altLang="ja-JP" sz="2000" dirty="0" smtClean="0"/>
            </a:br>
            <a:r>
              <a:rPr kumimoji="1" lang="ja-JP" altLang="en-US" sz="2000" dirty="0" smtClean="0"/>
              <a:t>以外は</a:t>
            </a:r>
            <a:r>
              <a:rPr kumimoji="1" lang="ja-JP" altLang="en-US" sz="2000" dirty="0" smtClean="0">
                <a:solidFill>
                  <a:srgbClr val="FF0000"/>
                </a:solidFill>
              </a:rPr>
              <a:t>接触力振動</a:t>
            </a:r>
            <a:r>
              <a:rPr kumimoji="1" lang="en-US" altLang="ja-JP" sz="2000" dirty="0" smtClean="0"/>
              <a:t/>
            </a:r>
            <a:br>
              <a:rPr kumimoji="1" lang="en-US" altLang="ja-JP" sz="2000" dirty="0" smtClean="0"/>
            </a:br>
            <a:r>
              <a:rPr kumimoji="1" lang="ja-JP" altLang="en-US" sz="2000" dirty="0" smtClean="0"/>
              <a:t>を起こしている．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60237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ブロック</a:t>
            </a:r>
            <a:r>
              <a:rPr lang="ja-JP" altLang="en-US" dirty="0" smtClean="0"/>
              <a:t>の</a:t>
            </a:r>
            <a:r>
              <a:rPr lang="ja-JP" altLang="en-US" dirty="0"/>
              <a:t>押し当て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接触面の接触力（法線方向節点荷重）分布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905696" y="4529865"/>
            <a:ext cx="5331909" cy="830997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/>
              <a:t>4</a:t>
            </a:r>
            <a:r>
              <a:rPr kumimoji="1" lang="ja-JP" altLang="en-US" sz="2400" dirty="0" smtClean="0"/>
              <a:t>節点四面体要素は，提案手法を含め，</a:t>
            </a:r>
            <a:r>
              <a:rPr kumimoji="1" lang="en-US" altLang="ja-JP" sz="2400" dirty="0" smtClean="0"/>
              <a:t/>
            </a:r>
            <a:br>
              <a:rPr kumimoji="1" lang="en-US" altLang="ja-JP" sz="2400" dirty="0" smtClean="0"/>
            </a:br>
            <a:r>
              <a:rPr kumimoji="1" lang="ja-JP" altLang="en-US" sz="2400" dirty="0" smtClean="0"/>
              <a:t>接触力振動を起こしていない．</a:t>
            </a:r>
            <a:endParaRPr kumimoji="1" lang="ja-JP" altLang="en-US" sz="2400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55" y="1556792"/>
            <a:ext cx="4116869" cy="2757049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2"/>
          <a:stretch/>
        </p:blipFill>
        <p:spPr>
          <a:xfrm>
            <a:off x="5020358" y="1592796"/>
            <a:ext cx="3361919" cy="2695781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7704348" y="2935316"/>
            <a:ext cx="10951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/>
              <a:t>F-</a:t>
            </a:r>
            <a:r>
              <a:rPr lang="en-US" altLang="ja-JP" dirty="0" err="1" smtClean="0"/>
              <a:t>barES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-FEM-T4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50824" y="2935315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ABAQUS</a:t>
            </a:r>
            <a:br>
              <a:rPr kumimoji="1" lang="en-US" altLang="ja-JP" dirty="0" smtClean="0"/>
            </a:br>
            <a:r>
              <a:rPr kumimoji="1" lang="en-US" altLang="ja-JP" dirty="0" smtClean="0"/>
              <a:t>C3D4H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896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概要</a:t>
            </a: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11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ja-JP" altLang="en-US" sz="2800" dirty="0" smtClean="0">
                <a:solidFill>
                  <a:srgbClr val="002060"/>
                </a:solidFill>
              </a:rPr>
              <a:t>固定された剛体平面</a:t>
            </a:r>
            <a:r>
              <a:rPr lang="ja-JP" altLang="en-US" sz="2800" dirty="0" smtClean="0"/>
              <a:t>と</a:t>
            </a:r>
            <a:r>
              <a:rPr lang="ja-JP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弾丸状物体</a:t>
            </a:r>
            <a:r>
              <a:rPr lang="ja-JP" altLang="en-US" sz="2800" dirty="0" smtClean="0"/>
              <a:t>が</a:t>
            </a:r>
            <a:r>
              <a:rPr lang="ja-JP" altLang="en-US" sz="2800" dirty="0" smtClean="0">
                <a:solidFill>
                  <a:srgbClr val="008000"/>
                </a:solidFill>
              </a:rPr>
              <a:t>滑りなし</a:t>
            </a:r>
            <a:r>
              <a:rPr lang="ja-JP" altLang="en-US" sz="2800" dirty="0" smtClean="0"/>
              <a:t>で接触．</a:t>
            </a:r>
            <a:endParaRPr lang="en-US" altLang="ja-JP" sz="2800" dirty="0" smtClean="0"/>
          </a:p>
          <a:p>
            <a:r>
              <a:rPr lang="ja-JP" altLang="en-US" sz="2800" dirty="0" smtClean="0">
                <a:solidFill>
                  <a:srgbClr val="FF0000"/>
                </a:solidFill>
              </a:rPr>
              <a:t>弾丸上面</a:t>
            </a:r>
            <a:r>
              <a:rPr lang="ja-JP" altLang="en-US" sz="2800" dirty="0" smtClean="0"/>
              <a:t>を剛体面に垂直に強制変位（大変形）．</a:t>
            </a:r>
            <a:endParaRPr lang="en-US" altLang="ja-JP" sz="2800" dirty="0" smtClean="0"/>
          </a:p>
          <a:p>
            <a:r>
              <a:rPr lang="ja-JP" altLang="en-US" sz="2800" dirty="0" smtClean="0"/>
              <a:t>同一の非構造</a:t>
            </a:r>
            <a:r>
              <a:rPr lang="en-US" altLang="ja-JP" sz="2800" dirty="0" smtClean="0"/>
              <a:t>T4</a:t>
            </a:r>
            <a:r>
              <a:rPr lang="ja-JP" altLang="en-US" sz="2800" dirty="0" smtClean="0"/>
              <a:t>メッシュで</a:t>
            </a:r>
            <a:r>
              <a:rPr lang="en-US" altLang="ja-JP" sz="2800" dirty="0" smtClean="0"/>
              <a:t>ABAQUS C3D10H, C3D10HS, C3D10MH, C3D4H</a:t>
            </a:r>
            <a:r>
              <a:rPr lang="ja-JP" altLang="en-US" sz="2800" dirty="0" smtClean="0"/>
              <a:t>と比較．</a:t>
            </a:r>
            <a:endParaRPr kumimoji="1" lang="ja-JP" altLang="en-US" sz="2800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弾丸状物体の</a:t>
            </a:r>
            <a:r>
              <a:rPr lang="ja-JP" altLang="en-US" dirty="0"/>
              <a:t>押し込み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862100" y="664295"/>
            <a:ext cx="20056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1484 elements &amp;</a:t>
            </a:r>
            <a:br>
              <a:rPr kumimoji="1" lang="en-US" altLang="ja-JP" dirty="0" smtClean="0"/>
            </a:br>
            <a:r>
              <a:rPr kumimoji="1" lang="en-US" altLang="ja-JP" dirty="0" smtClean="0"/>
              <a:t>373 nodes (T4)</a:t>
            </a:r>
            <a:br>
              <a:rPr kumimoji="1" lang="en-US" altLang="ja-JP" dirty="0" smtClean="0"/>
            </a:br>
            <a:r>
              <a:rPr kumimoji="1" lang="en-US" altLang="ja-JP" dirty="0" smtClean="0"/>
              <a:t>or</a:t>
            </a:r>
            <a:br>
              <a:rPr kumimoji="1" lang="en-US" altLang="ja-JP" dirty="0" smtClean="0"/>
            </a:br>
            <a:r>
              <a:rPr kumimoji="1" lang="en-US" altLang="ja-JP" dirty="0" smtClean="0"/>
              <a:t>2446 nodes (T10)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53547"/>
            <a:ext cx="4198263" cy="38195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正方形/長方形 8"/>
              <p:cNvSpPr/>
              <p:nvPr/>
            </p:nvSpPr>
            <p:spPr>
              <a:xfrm>
                <a:off x="6093459" y="3681028"/>
                <a:ext cx="2916323" cy="71788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:r>
                  <a:rPr lang="en-US" altLang="ja-JP" sz="2000" b="1" dirty="0" smtClean="0"/>
                  <a:t>Neo Hook</a:t>
                </a:r>
                <a:r>
                  <a:rPr lang="ja-JP" altLang="en-US" sz="2000" b="1" dirty="0" smtClean="0"/>
                  <a:t>超弾性材料：</a:t>
                </a:r>
                <a:r>
                  <a:rPr lang="en-US" altLang="ja-JP" sz="2000" b="1" dirty="0" smtClean="0"/>
                  <a:t/>
                </a:r>
                <a:br>
                  <a:rPr lang="en-US" altLang="ja-JP" sz="2000" b="1" dirty="0" smtClean="0"/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2000" b="0" i="0" smtClean="0">
                              <a:latin typeface="Cambria Math" panose="02040503050406030204" pitchFamily="18" charset="0"/>
                            </a:rPr>
                            <m:t>ini</m:t>
                          </m:r>
                        </m:sup>
                      </m:sSup>
                      <m:r>
                        <a:rPr lang="en-US" altLang="ja-JP" sz="2000" b="0" i="1" smtClean="0">
                          <a:latin typeface="Cambria Math" panose="02040503050406030204" pitchFamily="18" charset="0"/>
                        </a:rPr>
                        <m:t>=6 </m:t>
                      </m:r>
                      <m:r>
                        <m:rPr>
                          <m:sty m:val="p"/>
                        </m:rPr>
                        <a:rPr lang="en-US" altLang="ja-JP" sz="2000" b="0" i="0" smtClean="0">
                          <a:latin typeface="Cambria Math" panose="02040503050406030204" pitchFamily="18" charset="0"/>
                        </a:rPr>
                        <m:t>MPa</m:t>
                      </m:r>
                      <m:r>
                        <a:rPr lang="en-US" altLang="ja-JP" sz="2000" b="0" i="1" smtClean="0">
                          <a:latin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altLang="ja-JP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20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ini</m:t>
                          </m:r>
                        </m:sup>
                      </m:sSup>
                      <m:r>
                        <a:rPr lang="en-US" altLang="ja-JP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=0.49</m:t>
                      </m:r>
                    </m:oMath>
                  </m:oMathPara>
                </a14:m>
                <a:endParaRPr lang="en-US" altLang="ja-JP" sz="2000" dirty="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正方形/長方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3459" y="3681028"/>
                <a:ext cx="2916323" cy="717889"/>
              </a:xfrm>
              <a:prstGeom prst="rect">
                <a:avLst/>
              </a:prstGeom>
              <a:blipFill>
                <a:blip r:embed="rId4"/>
                <a:stretch>
                  <a:fillRect l="-2301" t="-678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テキスト ボックス 5"/>
          <p:cNvSpPr txBox="1"/>
          <p:nvPr/>
        </p:nvSpPr>
        <p:spPr>
          <a:xfrm>
            <a:off x="2411760" y="822037"/>
            <a:ext cx="1197764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1/4 Model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1125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弾丸状物体の押し込み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変形と圧力分布の時刻歴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p:pic>
        <p:nvPicPr>
          <p:cNvPr id="10" name="ah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1511" y="1052736"/>
            <a:ext cx="5447121" cy="5246726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899592" y="5899352"/>
            <a:ext cx="21515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FF"/>
                </a:solidFill>
              </a:rPr>
              <a:t>F-barES-FEM-T4</a:t>
            </a:r>
            <a:endParaRPr kumimoji="1" lang="ja-JP" altLang="en-US" sz="200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13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弾丸状物体の押し込み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接触面の接触力</a:t>
            </a:r>
            <a:r>
              <a:rPr lang="ja-JP" alt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（節点荷重のノルム）</a:t>
            </a:r>
            <a:r>
              <a:rPr lang="ja-JP" altLang="en-US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分布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0" t="2233" r="27162" b="2233"/>
          <a:stretch/>
        </p:blipFill>
        <p:spPr>
          <a:xfrm>
            <a:off x="1475656" y="1088740"/>
            <a:ext cx="2614083" cy="25900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2" t="2314" r="27162" b="2314"/>
          <a:stretch/>
        </p:blipFill>
        <p:spPr>
          <a:xfrm>
            <a:off x="5580112" y="1088740"/>
            <a:ext cx="2612257" cy="259052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0" t="2233" r="27162" b="2233"/>
          <a:stretch/>
        </p:blipFill>
        <p:spPr>
          <a:xfrm>
            <a:off x="3419872" y="3753036"/>
            <a:ext cx="2614083" cy="2590000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250824" y="2416260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ABAQUS</a:t>
            </a:r>
            <a:br>
              <a:rPr kumimoji="1" lang="en-US" altLang="ja-JP" dirty="0" smtClean="0"/>
            </a:br>
            <a:r>
              <a:rPr kumimoji="1" lang="en-US" altLang="ja-JP" dirty="0" smtClean="0"/>
              <a:t>C3D10H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596336" y="2416261"/>
            <a:ext cx="12234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ABAQUS</a:t>
            </a:r>
            <a:br>
              <a:rPr kumimoji="1" lang="en-US" altLang="ja-JP" dirty="0" smtClean="0"/>
            </a:br>
            <a:r>
              <a:rPr kumimoji="1" lang="en-US" altLang="ja-JP" dirty="0" smtClean="0"/>
              <a:t>C3D10HS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121983" y="5041562"/>
            <a:ext cx="12618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ABAQUS</a:t>
            </a:r>
            <a:br>
              <a:rPr kumimoji="1" lang="en-US" altLang="ja-JP" dirty="0" smtClean="0"/>
            </a:br>
            <a:r>
              <a:rPr kumimoji="1" lang="en-US" altLang="ja-JP" dirty="0" smtClean="0"/>
              <a:t>C3D10MH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139847" y="3752973"/>
            <a:ext cx="2912978" cy="25545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 dirty="0" smtClean="0"/>
              <a:t>やはり，</a:t>
            </a:r>
            <a:r>
              <a:rPr kumimoji="1" lang="en-US" altLang="ja-JP" sz="2000" dirty="0" smtClean="0"/>
              <a:t>C3D10MH</a:t>
            </a:r>
            <a:br>
              <a:rPr kumimoji="1" lang="en-US" altLang="ja-JP" sz="2000" dirty="0" smtClean="0"/>
            </a:br>
            <a:r>
              <a:rPr kumimoji="1" lang="ja-JP" altLang="en-US" sz="2000" dirty="0" smtClean="0"/>
              <a:t>以外は</a:t>
            </a:r>
            <a:r>
              <a:rPr kumimoji="1" lang="ja-JP" altLang="en-US" sz="2000" dirty="0" smtClean="0">
                <a:solidFill>
                  <a:srgbClr val="FF0000"/>
                </a:solidFill>
              </a:rPr>
              <a:t>接触力振動</a:t>
            </a:r>
            <a:r>
              <a:rPr kumimoji="1" lang="en-US" altLang="ja-JP" sz="2000" dirty="0" smtClean="0"/>
              <a:t/>
            </a:r>
            <a:br>
              <a:rPr kumimoji="1" lang="en-US" altLang="ja-JP" sz="2000" dirty="0" smtClean="0"/>
            </a:br>
            <a:r>
              <a:rPr kumimoji="1" lang="ja-JP" altLang="en-US" sz="2000" dirty="0" smtClean="0"/>
              <a:t>を起こしている．</a:t>
            </a:r>
            <a:r>
              <a:rPr kumimoji="1" lang="en-US" altLang="ja-JP" sz="2000" dirty="0" smtClean="0"/>
              <a:t/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/>
            </a:r>
            <a:br>
              <a:rPr kumimoji="1" lang="en-US" altLang="ja-JP" sz="2000" dirty="0" smtClean="0"/>
            </a:br>
            <a:r>
              <a:rPr kumimoji="1" lang="ja-JP" altLang="en-US" sz="2000" dirty="0" smtClean="0"/>
              <a:t>本例題程度の大変形</a:t>
            </a:r>
            <a:r>
              <a:rPr kumimoji="1" lang="en-US" altLang="ja-JP" sz="2000" dirty="0" smtClean="0"/>
              <a:t/>
            </a:r>
            <a:br>
              <a:rPr kumimoji="1" lang="en-US" altLang="ja-JP" sz="2000" dirty="0" smtClean="0"/>
            </a:br>
            <a:r>
              <a:rPr kumimoji="1" lang="ja-JP" altLang="en-US" sz="2000" dirty="0" smtClean="0"/>
              <a:t>では要素が原形を留めて</a:t>
            </a:r>
            <a:r>
              <a:rPr kumimoji="1" lang="en-US" altLang="ja-JP" sz="2000" dirty="0" smtClean="0"/>
              <a:t/>
            </a:r>
            <a:br>
              <a:rPr kumimoji="1" lang="en-US" altLang="ja-JP" sz="2000" dirty="0" smtClean="0"/>
            </a:br>
            <a:r>
              <a:rPr kumimoji="1" lang="ja-JP" altLang="en-US" sz="2000" dirty="0" smtClean="0"/>
              <a:t>いるため，</a:t>
            </a:r>
            <a:r>
              <a:rPr lang="en-US" altLang="ja-JP" sz="2000" dirty="0" smtClean="0"/>
              <a:t>C3D10MH</a:t>
            </a:r>
            <a:br>
              <a:rPr lang="en-US" altLang="ja-JP" sz="2000" dirty="0" smtClean="0"/>
            </a:br>
            <a:r>
              <a:rPr lang="ja-JP" altLang="en-US" sz="2000" dirty="0" smtClean="0"/>
              <a:t>でも収束解が得られる．</a:t>
            </a:r>
            <a:endParaRPr kumimoji="1" lang="ja-JP" altLang="en-US" sz="2000" dirty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" t="1410" r="83468" b="59883"/>
          <a:stretch/>
        </p:blipFill>
        <p:spPr>
          <a:xfrm>
            <a:off x="3905751" y="2060848"/>
            <a:ext cx="1331799" cy="164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60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研究</a:t>
            </a:r>
            <a:r>
              <a:rPr lang="ja-JP" altLang="en-US" dirty="0" smtClean="0"/>
              <a:t>背景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altLang="ja-JP" sz="2800" dirty="0" smtClean="0">
                <a:solidFill>
                  <a:srgbClr val="000000"/>
                </a:solidFill>
              </a:rPr>
              <a:t>【</a:t>
            </a:r>
            <a:r>
              <a:rPr lang="ja-JP" altLang="en-US" sz="2800" dirty="0" smtClean="0">
                <a:solidFill>
                  <a:srgbClr val="000000"/>
                </a:solidFill>
              </a:rPr>
              <a:t>実現したい内容</a:t>
            </a:r>
            <a:r>
              <a:rPr lang="en-US" altLang="ja-JP" sz="2800" dirty="0" smtClean="0">
                <a:solidFill>
                  <a:srgbClr val="000000"/>
                </a:solidFill>
              </a:rPr>
              <a:t>】</a:t>
            </a:r>
          </a:p>
          <a:p>
            <a:pPr lvl="0"/>
            <a:r>
              <a:rPr lang="ja-JP" altLang="en-US" sz="2800" b="1" u="sng" dirty="0" smtClean="0"/>
              <a:t>「超</a:t>
            </a:r>
            <a:r>
              <a:rPr lang="ja-JP" altLang="en-US" sz="2800" b="1" u="sng" dirty="0"/>
              <a:t>」</a:t>
            </a:r>
            <a:r>
              <a:rPr lang="ja-JP" altLang="en-US" sz="2800" b="1" u="sng" dirty="0" smtClean="0"/>
              <a:t>大変形問題</a:t>
            </a:r>
            <a:r>
              <a:rPr lang="ja-JP" altLang="en-US" sz="2800" dirty="0" smtClean="0">
                <a:solidFill>
                  <a:srgbClr val="000000"/>
                </a:solidFill>
              </a:rPr>
              <a:t>を高精度かつ</a:t>
            </a:r>
            <a:r>
              <a:rPr lang="en-US" altLang="ja-JP" sz="2800" dirty="0">
                <a:solidFill>
                  <a:srgbClr val="000000"/>
                </a:solidFill>
              </a:rPr>
              <a:t/>
            </a:r>
            <a:br>
              <a:rPr lang="en-US" altLang="ja-JP" sz="2800" dirty="0">
                <a:solidFill>
                  <a:srgbClr val="000000"/>
                </a:solidFill>
              </a:rPr>
            </a:br>
            <a:r>
              <a:rPr lang="ja-JP" altLang="en-US" sz="2800" dirty="0" smtClean="0">
                <a:solidFill>
                  <a:srgbClr val="000000"/>
                </a:solidFill>
              </a:rPr>
              <a:t>安定に解きたい．</a:t>
            </a:r>
            <a:endParaRPr lang="en-US" altLang="ja-JP" sz="2800" dirty="0">
              <a:solidFill>
                <a:srgbClr val="000000"/>
              </a:solidFill>
            </a:endParaRPr>
          </a:p>
          <a:p>
            <a:pPr lvl="0"/>
            <a:r>
              <a:rPr lang="ja-JP" altLang="en-US" sz="2800" dirty="0" smtClean="0"/>
              <a:t>複雑形状を</a:t>
            </a:r>
            <a:r>
              <a:rPr lang="ja-JP" altLang="en-US" sz="2800" b="1" u="sng" dirty="0" smtClean="0"/>
              <a:t>四面体</a:t>
            </a:r>
            <a:r>
              <a:rPr lang="ja-JP" altLang="en-US" sz="2800" dirty="0" smtClean="0"/>
              <a:t>で解きたい．</a:t>
            </a:r>
            <a:endParaRPr lang="en-US" altLang="ja-JP" sz="2800" dirty="0" smtClean="0"/>
          </a:p>
          <a:p>
            <a:pPr lvl="0"/>
            <a:r>
              <a:rPr lang="ja-JP" altLang="en-US" sz="2800" b="1" u="sng" dirty="0" smtClean="0"/>
              <a:t>微圧縮性材料</a:t>
            </a:r>
            <a:r>
              <a:rPr lang="ja-JP" altLang="en-US" sz="2800" dirty="0" smtClean="0">
                <a:solidFill>
                  <a:srgbClr val="000000"/>
                </a:solidFill>
              </a:rPr>
              <a:t>も解きたい．</a:t>
            </a:r>
            <a:endParaRPr lang="en-US" altLang="ja-JP" sz="2800" dirty="0" smtClean="0">
              <a:solidFill>
                <a:srgbClr val="000000"/>
              </a:solidFill>
            </a:endParaRPr>
          </a:p>
          <a:p>
            <a:pPr lvl="0"/>
            <a:r>
              <a:rPr lang="ja-JP" altLang="en-US" sz="2800" b="1" u="sng" dirty="0" smtClean="0"/>
              <a:t>自動リメッシング</a:t>
            </a:r>
            <a:r>
              <a:rPr lang="ja-JP" altLang="en-US" sz="2800" dirty="0" smtClean="0"/>
              <a:t>も実現したい．</a:t>
            </a:r>
            <a:endParaRPr lang="en-US" altLang="ja-JP" sz="2800" dirty="0" smtClean="0"/>
          </a:p>
          <a:p>
            <a:r>
              <a:rPr lang="ja-JP" altLang="en-US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接触解析</a:t>
            </a:r>
            <a:r>
              <a:rPr lang="ja-JP" altLang="en-US" sz="2800" dirty="0" smtClean="0">
                <a:solidFill>
                  <a:srgbClr val="000000"/>
                </a:solidFill>
              </a:rPr>
              <a:t>も</a:t>
            </a:r>
            <a:r>
              <a:rPr lang="ja-JP" altLang="en-US" sz="2800" dirty="0">
                <a:solidFill>
                  <a:srgbClr val="000000"/>
                </a:solidFill>
              </a:rPr>
              <a:t>扱いたい</a:t>
            </a:r>
            <a:r>
              <a:rPr lang="ja-JP" altLang="en-US" sz="2800" dirty="0" smtClean="0">
                <a:solidFill>
                  <a:srgbClr val="000000"/>
                </a:solidFill>
              </a:rPr>
              <a:t>．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endParaRPr kumimoji="1" lang="en-US" altLang="ja-JP" sz="1800" dirty="0"/>
          </a:p>
          <a:p>
            <a:pPr marL="0" indent="0">
              <a:buNone/>
            </a:pPr>
            <a:r>
              <a:rPr lang="en-US" altLang="ja-JP" sz="2800" dirty="0" smtClean="0">
                <a:solidFill>
                  <a:srgbClr val="000000"/>
                </a:solidFill>
              </a:rPr>
              <a:t>【</a:t>
            </a:r>
            <a:r>
              <a:rPr lang="ja-JP" altLang="en-US" sz="2800" dirty="0" smtClean="0">
                <a:solidFill>
                  <a:srgbClr val="000000"/>
                </a:solidFill>
              </a:rPr>
              <a:t>最終目標</a:t>
            </a:r>
            <a:r>
              <a:rPr lang="en-US" altLang="ja-JP" sz="2800" dirty="0" smtClean="0">
                <a:solidFill>
                  <a:srgbClr val="000000"/>
                </a:solidFill>
              </a:rPr>
              <a:t>】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ja-JP" altLang="en-US" sz="2800" dirty="0" smtClean="0">
                <a:solidFill>
                  <a:srgbClr val="000000"/>
                </a:solidFill>
              </a:rPr>
              <a:t>ゴム材料の大変形解析（超弾性）</a:t>
            </a:r>
            <a:endParaRPr lang="en-US" altLang="ja-JP" sz="2800" dirty="0" smtClean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ja-JP" altLang="en-US" sz="2800" dirty="0" smtClean="0">
                <a:solidFill>
                  <a:srgbClr val="000000"/>
                </a:solidFill>
              </a:rPr>
              <a:t>樹脂材料の大変形解析（粘弾性）</a:t>
            </a:r>
            <a:endParaRPr lang="en-US" altLang="ja-JP" sz="2800" dirty="0" smtClean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ja-JP" altLang="en-US" sz="2800" dirty="0">
                <a:solidFill>
                  <a:srgbClr val="000000"/>
                </a:solidFill>
              </a:rPr>
              <a:t>金属材料の大変形解析（弾塑性</a:t>
            </a:r>
            <a:r>
              <a:rPr lang="ja-JP" altLang="en-US" sz="2800" dirty="0" smtClean="0">
                <a:solidFill>
                  <a:srgbClr val="000000"/>
                </a:solidFill>
              </a:rPr>
              <a:t>）</a:t>
            </a:r>
            <a:endParaRPr lang="en-US" altLang="ja-JP" sz="2800" dirty="0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grpSp>
        <p:nvGrpSpPr>
          <p:cNvPr id="11" name="グループ化 10"/>
          <p:cNvGrpSpPr/>
          <p:nvPr/>
        </p:nvGrpSpPr>
        <p:grpSpPr>
          <a:xfrm>
            <a:off x="6084168" y="3392996"/>
            <a:ext cx="2412268" cy="2984380"/>
            <a:chOff x="6379083" y="2759253"/>
            <a:chExt cx="2765425" cy="3632353"/>
          </a:xfrm>
        </p:grpSpPr>
        <p:pic>
          <p:nvPicPr>
            <p:cNvPr id="7" name="Picture 5">
              <a:hlinkClick r:id="rId2" action="ppaction://hlinkfile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29990" t="3392" r="29990" b="39569"/>
            <a:stretch>
              <a:fillRect/>
            </a:stretch>
          </p:blipFill>
          <p:spPr bwMode="auto">
            <a:xfrm>
              <a:off x="6379083" y="2759253"/>
              <a:ext cx="2765425" cy="363235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7990590" y="3687217"/>
              <a:ext cx="8531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>
                  <a:solidFill>
                    <a:schemeClr val="bg1"/>
                  </a:solidFill>
                </a:rPr>
                <a:t>Mold</a:t>
              </a:r>
              <a:endParaRPr kumimoji="1" lang="ja-JP" alt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7169324" y="5517232"/>
              <a:ext cx="13147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 smtClean="0">
                  <a:solidFill>
                    <a:schemeClr val="bg1"/>
                  </a:solidFill>
                </a:rPr>
                <a:t>Polymer</a:t>
              </a:r>
              <a:endParaRPr kumimoji="1" lang="ja-JP" altLang="en-US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7" t="-1" r="5039" b="2212"/>
          <a:stretch/>
        </p:blipFill>
        <p:spPr>
          <a:xfrm>
            <a:off x="6264188" y="659022"/>
            <a:ext cx="2196244" cy="2733974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7992380" y="692696"/>
            <a:ext cx="1123706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400" dirty="0" err="1" smtClean="0"/>
              <a:t>MSCSoftware</a:t>
            </a:r>
            <a:r>
              <a:rPr lang="en-US" altLang="ja-JP" sz="1400" dirty="0"/>
              <a:t/>
            </a:r>
            <a:br>
              <a:rPr lang="en-US" altLang="ja-JP" sz="1400" dirty="0"/>
            </a:br>
            <a:r>
              <a:rPr kumimoji="1" lang="en-US" altLang="ja-JP" sz="1400" dirty="0" smtClean="0"/>
              <a:t>web</a:t>
            </a:r>
            <a:r>
              <a:rPr kumimoji="1" lang="ja-JP" altLang="en-US" sz="1400" dirty="0" smtClean="0"/>
              <a:t>ページより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3698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弾丸状物体の押し込み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接触面の接触力</a:t>
            </a:r>
            <a:r>
              <a:rPr lang="ja-JP" alt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（節点荷重のノルム）</a:t>
            </a:r>
            <a:r>
              <a:rPr lang="ja-JP" altLang="en-US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分布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0" t="2233" r="27162" b="2233"/>
          <a:stretch/>
        </p:blipFill>
        <p:spPr>
          <a:xfrm>
            <a:off x="1511660" y="1642647"/>
            <a:ext cx="2614084" cy="25900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0" t="12042" r="10625" b="16008"/>
          <a:stretch/>
        </p:blipFill>
        <p:spPr>
          <a:xfrm>
            <a:off x="5544108" y="1628800"/>
            <a:ext cx="2888339" cy="2639254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250824" y="2937647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ABAQUS</a:t>
            </a:r>
            <a:br>
              <a:rPr kumimoji="1" lang="en-US" altLang="ja-JP" dirty="0" smtClean="0"/>
            </a:br>
            <a:r>
              <a:rPr kumimoji="1" lang="en-US" altLang="ja-JP" dirty="0" smtClean="0"/>
              <a:t>C3D4H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761304" y="2940812"/>
            <a:ext cx="109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FF00FF"/>
                </a:solidFill>
              </a:rPr>
              <a:t>F-</a:t>
            </a:r>
            <a:r>
              <a:rPr lang="en-US" altLang="ja-JP" dirty="0" err="1" smtClean="0">
                <a:solidFill>
                  <a:srgbClr val="FF00FF"/>
                </a:solidFill>
              </a:rPr>
              <a:t>barES</a:t>
            </a:r>
            <a:r>
              <a:rPr kumimoji="1" lang="en-US" altLang="ja-JP" dirty="0" smtClean="0">
                <a:solidFill>
                  <a:srgbClr val="FF00FF"/>
                </a:solidFill>
              </a:rPr>
              <a:t/>
            </a:r>
            <a:br>
              <a:rPr kumimoji="1" lang="en-US" altLang="ja-JP" dirty="0" smtClean="0">
                <a:solidFill>
                  <a:srgbClr val="FF00FF"/>
                </a:solidFill>
              </a:rPr>
            </a:br>
            <a:r>
              <a:rPr kumimoji="1" lang="en-US" altLang="ja-JP" dirty="0" smtClean="0">
                <a:solidFill>
                  <a:srgbClr val="FF00FF"/>
                </a:solidFill>
              </a:rPr>
              <a:t>-FEM-T4</a:t>
            </a:r>
            <a:endParaRPr kumimoji="1" lang="ja-JP" altLang="en-US" dirty="0">
              <a:solidFill>
                <a:srgbClr val="FF00FF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904896" y="4529865"/>
            <a:ext cx="5333511" cy="830997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/>
              <a:t>4</a:t>
            </a:r>
            <a:r>
              <a:rPr kumimoji="1" lang="ja-JP" altLang="en-US" sz="2400" dirty="0" smtClean="0"/>
              <a:t>節点四面体要素は，提案手法を含め，</a:t>
            </a:r>
            <a:r>
              <a:rPr kumimoji="1" lang="en-US" altLang="ja-JP" sz="2400" dirty="0" smtClean="0"/>
              <a:t/>
            </a:r>
            <a:br>
              <a:rPr kumimoji="1" lang="en-US" altLang="ja-JP" sz="2400" dirty="0" smtClean="0"/>
            </a:br>
            <a:r>
              <a:rPr kumimoji="1" lang="ja-JP" altLang="en-US" sz="2400" dirty="0" smtClean="0"/>
              <a:t>大幅な接触力振動は起こしていない．</a:t>
            </a:r>
            <a:endParaRPr kumimoji="1" lang="ja-JP" altLang="en-US" sz="24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26126" y="5441158"/>
            <a:ext cx="82910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 dirty="0" smtClean="0"/>
              <a:t>ただし，</a:t>
            </a:r>
            <a:r>
              <a:rPr lang="en-US" altLang="ja-JP" sz="2000" dirty="0" smtClean="0"/>
              <a:t>Node-to-Surface</a:t>
            </a:r>
            <a:r>
              <a:rPr lang="ja-JP" altLang="en-US" sz="2000" dirty="0" smtClean="0"/>
              <a:t>接触に起因する小幅な接触力振動は起こる様子．</a:t>
            </a:r>
            <a:endParaRPr kumimoji="1" lang="ja-JP" altLang="en-US" sz="2000" dirty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" t="1410" r="83468" b="59883"/>
          <a:stretch/>
        </p:blipFill>
        <p:spPr>
          <a:xfrm>
            <a:off x="3905751" y="2744924"/>
            <a:ext cx="1331799" cy="164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14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弾丸状物体の押し込み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対称面の圧力分布</a:t>
            </a:r>
            <a:endParaRPr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1" t="16332" r="29131" b="2238"/>
          <a:stretch/>
        </p:blipFill>
        <p:spPr>
          <a:xfrm>
            <a:off x="997083" y="1052736"/>
            <a:ext cx="2641846" cy="25920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" t="1455" r="85437" b="59396"/>
          <a:stretch/>
        </p:blipFill>
        <p:spPr>
          <a:xfrm>
            <a:off x="3906238" y="1664804"/>
            <a:ext cx="1330825" cy="201770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1" t="16678" r="29131" b="2396"/>
          <a:stretch/>
        </p:blipFill>
        <p:spPr>
          <a:xfrm>
            <a:off x="5504372" y="1055310"/>
            <a:ext cx="2693646" cy="259200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1" t="16332" r="29132" b="2238"/>
          <a:stretch/>
        </p:blipFill>
        <p:spPr>
          <a:xfrm>
            <a:off x="3244149" y="3725180"/>
            <a:ext cx="2641846" cy="2592000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250824" y="2965679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ABAQUS</a:t>
            </a:r>
            <a:br>
              <a:rPr kumimoji="1" lang="en-US" altLang="ja-JP" dirty="0" smtClean="0"/>
            </a:br>
            <a:r>
              <a:rPr kumimoji="1" lang="en-US" altLang="ja-JP" dirty="0" smtClean="0"/>
              <a:t>C3D10H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668344" y="2965680"/>
            <a:ext cx="12234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ABAQUS</a:t>
            </a:r>
            <a:br>
              <a:rPr kumimoji="1" lang="en-US" altLang="ja-JP" dirty="0" smtClean="0"/>
            </a:br>
            <a:r>
              <a:rPr kumimoji="1" lang="en-US" altLang="ja-JP" dirty="0" smtClean="0"/>
              <a:t>C3D10HS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446019" y="5590981"/>
            <a:ext cx="12618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ABAQUS</a:t>
            </a:r>
            <a:br>
              <a:rPr kumimoji="1" lang="en-US" altLang="ja-JP" dirty="0" smtClean="0"/>
            </a:br>
            <a:r>
              <a:rPr kumimoji="1" lang="en-US" altLang="ja-JP" dirty="0" smtClean="0"/>
              <a:t>C3D10MH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499321" y="4437112"/>
            <a:ext cx="1467069" cy="10156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 dirty="0" smtClean="0"/>
              <a:t>圧力分布は</a:t>
            </a:r>
            <a:r>
              <a:rPr kumimoji="1" lang="en-US" altLang="ja-JP" sz="2000" dirty="0" smtClean="0"/>
              <a:t/>
            </a:r>
            <a:br>
              <a:rPr kumimoji="1" lang="en-US" altLang="ja-JP" sz="2000" dirty="0" smtClean="0"/>
            </a:br>
            <a:r>
              <a:rPr kumimoji="1" lang="ja-JP" altLang="en-US" sz="2000" dirty="0" smtClean="0"/>
              <a:t>いずれも</a:t>
            </a:r>
            <a:r>
              <a:rPr kumimoji="1" lang="en-US" altLang="ja-JP" sz="2000" dirty="0" smtClean="0"/>
              <a:t/>
            </a:r>
            <a:br>
              <a:rPr kumimoji="1" lang="en-US" altLang="ja-JP" sz="2000" dirty="0" smtClean="0"/>
            </a:br>
            <a:r>
              <a:rPr kumimoji="1" lang="ja-JP" altLang="en-US" sz="2000" dirty="0" smtClean="0"/>
              <a:t>ほぼ同じ．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9881166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弾丸状物体の押し込み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対称面の圧力分布</a:t>
            </a:r>
            <a:endParaRPr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22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304571" y="4688895"/>
            <a:ext cx="6534160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 smtClean="0"/>
              <a:t>本例題では</a:t>
            </a:r>
            <a:r>
              <a:rPr kumimoji="1" lang="en-US" altLang="ja-JP" sz="2400" dirty="0" smtClean="0"/>
              <a:t>C3D4H</a:t>
            </a:r>
            <a:r>
              <a:rPr kumimoji="1" lang="ja-JP" altLang="en-US" sz="2400" dirty="0" smtClean="0"/>
              <a:t>でも圧力振動は見られず，</a:t>
            </a:r>
            <a:r>
              <a:rPr kumimoji="1" lang="en-US" altLang="ja-JP" sz="2400" dirty="0" smtClean="0"/>
              <a:t/>
            </a:r>
            <a:br>
              <a:rPr kumimoji="1" lang="en-US" altLang="ja-JP" sz="2400" dirty="0" smtClean="0"/>
            </a:br>
            <a:r>
              <a:rPr kumimoji="1" lang="ja-JP" altLang="en-US" sz="2400" dirty="0" smtClean="0"/>
              <a:t>全ての四面体要素でほぼ同じ圧力分布となった．</a:t>
            </a:r>
            <a:endParaRPr kumimoji="1" lang="ja-JP" altLang="en-US" sz="24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8" t="6944" r="20075" b="12609"/>
          <a:stretch/>
        </p:blipFill>
        <p:spPr>
          <a:xfrm>
            <a:off x="5511447" y="1592796"/>
            <a:ext cx="2665078" cy="25920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1" t="16332" r="29131" b="2238"/>
          <a:stretch/>
        </p:blipFill>
        <p:spPr>
          <a:xfrm>
            <a:off x="990008" y="1592796"/>
            <a:ext cx="2641846" cy="2592000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" t="1455" r="85437" b="59396"/>
          <a:stretch/>
        </p:blipFill>
        <p:spPr>
          <a:xfrm>
            <a:off x="3906238" y="1664804"/>
            <a:ext cx="1330825" cy="2017701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250824" y="3463292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ABAQUS</a:t>
            </a:r>
            <a:br>
              <a:rPr kumimoji="1" lang="en-US" altLang="ja-JP" dirty="0" smtClean="0"/>
            </a:br>
            <a:r>
              <a:rPr kumimoji="1" lang="en-US" altLang="ja-JP" dirty="0" smtClean="0"/>
              <a:t>C3D4H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761304" y="3466457"/>
            <a:ext cx="109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FF00FF"/>
                </a:solidFill>
              </a:rPr>
              <a:t>F-</a:t>
            </a:r>
            <a:r>
              <a:rPr lang="en-US" altLang="ja-JP" dirty="0" err="1" smtClean="0">
                <a:solidFill>
                  <a:srgbClr val="FF00FF"/>
                </a:solidFill>
              </a:rPr>
              <a:t>barES</a:t>
            </a:r>
            <a:r>
              <a:rPr kumimoji="1" lang="en-US" altLang="ja-JP" dirty="0" smtClean="0">
                <a:solidFill>
                  <a:srgbClr val="FF00FF"/>
                </a:solidFill>
              </a:rPr>
              <a:t/>
            </a:r>
            <a:br>
              <a:rPr kumimoji="1" lang="en-US" altLang="ja-JP" dirty="0" smtClean="0">
                <a:solidFill>
                  <a:srgbClr val="FF00FF"/>
                </a:solidFill>
              </a:rPr>
            </a:br>
            <a:r>
              <a:rPr kumimoji="1" lang="en-US" altLang="ja-JP" dirty="0" smtClean="0">
                <a:solidFill>
                  <a:srgbClr val="FF00FF"/>
                </a:solidFill>
              </a:rPr>
              <a:t>-FEM-T4</a:t>
            </a:r>
            <a:endParaRPr kumimoji="1" lang="ja-JP" altLang="en-US" dirty="0">
              <a:solidFill>
                <a:srgbClr val="FF00FF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231633" y="5589240"/>
            <a:ext cx="66800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 smtClean="0"/>
              <a:t>なぜ</a:t>
            </a:r>
            <a:r>
              <a:rPr lang="ja-JP" altLang="en-US" sz="2000" dirty="0"/>
              <a:t>本例題で</a:t>
            </a:r>
            <a:r>
              <a:rPr lang="en-US" altLang="ja-JP" sz="2000" dirty="0"/>
              <a:t>C3D4H</a:t>
            </a:r>
            <a:r>
              <a:rPr lang="ja-JP" altLang="en-US" sz="2000" dirty="0"/>
              <a:t>に圧力振動が出なかったのかは不明</a:t>
            </a:r>
            <a:r>
              <a:rPr lang="ja-JP" altLang="en-US" sz="2000" dirty="0" smtClean="0"/>
              <a:t>．</a:t>
            </a:r>
            <a:endParaRPr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2183955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ja-JP" altLang="en-US" sz="4000" dirty="0" smtClean="0"/>
              <a:t>まとめ</a:t>
            </a:r>
            <a:endParaRPr lang="en-US" altLang="ja-JP" sz="4000" dirty="0" smtClean="0"/>
          </a:p>
          <a:p>
            <a:pPr marL="0" indent="0" algn="ctr">
              <a:buNone/>
            </a:pPr>
            <a:endParaRPr lang="ja-JP" altLang="en-US" sz="4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1401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星取表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24</a:t>
            </a:fld>
            <a:endParaRPr lang="ja-JP" altLang="en-US" dirty="0"/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2329947"/>
              </p:ext>
            </p:extLst>
          </p:nvPr>
        </p:nvGraphicFramePr>
        <p:xfrm>
          <a:off x="424612" y="944724"/>
          <a:ext cx="8280920" cy="325613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016224">
                  <a:extLst>
                    <a:ext uri="{9D8B030D-6E8A-4147-A177-3AD203B41FA5}">
                      <a16:colId xmlns:a16="http://schemas.microsoft.com/office/drawing/2014/main" val="3331047514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3286035004"/>
                    </a:ext>
                  </a:extLst>
                </a:gridCol>
                <a:gridCol w="2466274">
                  <a:extLst>
                    <a:ext uri="{9D8B030D-6E8A-4147-A177-3AD203B41FA5}">
                      <a16:colId xmlns:a16="http://schemas.microsoft.com/office/drawing/2014/main" val="3231091238"/>
                    </a:ext>
                  </a:extLst>
                </a:gridCol>
                <a:gridCol w="2070230">
                  <a:extLst>
                    <a:ext uri="{9D8B030D-6E8A-4147-A177-3AD203B41FA5}">
                      <a16:colId xmlns:a16="http://schemas.microsoft.com/office/drawing/2014/main" val="872619690"/>
                    </a:ext>
                  </a:extLst>
                </a:gridCol>
              </a:tblGrid>
              <a:tr h="1161070">
                <a:tc>
                  <a:txBody>
                    <a:bodyPr/>
                    <a:lstStyle/>
                    <a:p>
                      <a:pPr algn="ctr"/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 smtClean="0"/>
                        <a:t>接触力振動</a:t>
                      </a:r>
                      <a:r>
                        <a:rPr kumimoji="1" lang="en-US" altLang="ja-JP" sz="2400" dirty="0" smtClean="0"/>
                        <a:t/>
                      </a:r>
                      <a:br>
                        <a:rPr kumimoji="1" lang="en-US" altLang="ja-JP" sz="2400" dirty="0" smtClean="0"/>
                      </a:br>
                      <a:r>
                        <a:rPr kumimoji="1" lang="ja-JP" altLang="en-US" sz="2400" dirty="0" smtClean="0"/>
                        <a:t>なし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 smtClean="0"/>
                        <a:t>圧力振動</a:t>
                      </a:r>
                      <a:r>
                        <a:rPr kumimoji="1" lang="en-US" altLang="ja-JP" sz="2400" dirty="0" smtClean="0"/>
                        <a:t/>
                      </a:r>
                      <a:br>
                        <a:rPr kumimoji="1" lang="en-US" altLang="ja-JP" sz="2400" dirty="0" smtClean="0"/>
                      </a:br>
                      <a:r>
                        <a:rPr kumimoji="1" lang="ja-JP" altLang="en-US" sz="2400" dirty="0" smtClean="0"/>
                        <a:t>なし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 smtClean="0"/>
                        <a:t>超大変形</a:t>
                      </a:r>
                      <a:r>
                        <a:rPr kumimoji="1" lang="en-US" altLang="ja-JP" sz="2400" dirty="0" smtClean="0"/>
                        <a:t/>
                      </a:r>
                      <a:br>
                        <a:rPr kumimoji="1" lang="en-US" altLang="ja-JP" sz="2400" dirty="0" smtClean="0"/>
                      </a:br>
                      <a:r>
                        <a:rPr kumimoji="1" lang="ja-JP" altLang="en-US" sz="2400" dirty="0" smtClean="0"/>
                        <a:t>収束</a:t>
                      </a:r>
                      <a:endParaRPr kumimoji="1" lang="ja-JP" alt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7534551"/>
                  </a:ext>
                </a:extLst>
              </a:tr>
              <a:tr h="64503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C3D10MH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 smtClean="0">
                          <a:solidFill>
                            <a:srgbClr val="0000CC"/>
                          </a:solidFill>
                        </a:rPr>
                        <a:t>✔</a:t>
                      </a:r>
                      <a:endParaRPr kumimoji="1" lang="ja-JP" altLang="en-US" sz="2400" dirty="0">
                        <a:solidFill>
                          <a:srgbClr val="0000C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dirty="0" smtClean="0">
                          <a:solidFill>
                            <a:srgbClr val="0000CC"/>
                          </a:solidFill>
                        </a:rPr>
                        <a:t>✔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400" dirty="0" smtClean="0">
                          <a:solidFill>
                            <a:srgbClr val="FF0000"/>
                          </a:solidFill>
                        </a:rPr>
                        <a:t>✗</a:t>
                      </a:r>
                      <a:endParaRPr kumimoji="1" lang="ja-JP" alt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6032672"/>
                  </a:ext>
                </a:extLst>
              </a:tr>
              <a:tr h="64503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C3D4H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dirty="0" smtClean="0">
                          <a:solidFill>
                            <a:srgbClr val="0000CC"/>
                          </a:solidFill>
                        </a:rPr>
                        <a:t>✔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400" dirty="0" smtClean="0">
                          <a:solidFill>
                            <a:srgbClr val="FF0000"/>
                          </a:solidFill>
                        </a:rPr>
                        <a:t>✗</a:t>
                      </a:r>
                      <a:endParaRPr kumimoji="1" lang="ja-JP" alt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dirty="0" smtClean="0">
                          <a:solidFill>
                            <a:srgbClr val="0000CC"/>
                          </a:solidFill>
                        </a:rPr>
                        <a:t>✔</a:t>
                      </a:r>
                      <a:endParaRPr kumimoji="1" lang="ja-JP" alt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32197069"/>
                  </a:ext>
                </a:extLst>
              </a:tr>
              <a:tr h="80498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F-</a:t>
                      </a:r>
                      <a:r>
                        <a:rPr kumimoji="1" lang="en-US" altLang="ja-JP" sz="2400" dirty="0" err="1" smtClean="0"/>
                        <a:t>barES</a:t>
                      </a:r>
                      <a:r>
                        <a:rPr kumimoji="1" lang="en-US" altLang="ja-JP" sz="2400" dirty="0" smtClean="0"/>
                        <a:t>-FEM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dirty="0" smtClean="0">
                          <a:solidFill>
                            <a:srgbClr val="0000CC"/>
                          </a:solidFill>
                        </a:rPr>
                        <a:t>✔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dirty="0" smtClean="0">
                          <a:solidFill>
                            <a:srgbClr val="0000CC"/>
                          </a:solidFill>
                        </a:rPr>
                        <a:t>✔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dirty="0" smtClean="0">
                          <a:solidFill>
                            <a:srgbClr val="0000CC"/>
                          </a:solidFill>
                        </a:rPr>
                        <a:t>✔</a:t>
                      </a:r>
                      <a:endParaRPr kumimoji="1" lang="ja-JP" alt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02247076"/>
                  </a:ext>
                </a:extLst>
              </a:tr>
            </a:tbl>
          </a:graphicData>
        </a:graphic>
      </p:graphicFrame>
      <p:sp>
        <p:nvSpPr>
          <p:cNvPr id="7" name="テキスト ボックス 6"/>
          <p:cNvSpPr txBox="1"/>
          <p:nvPr/>
        </p:nvSpPr>
        <p:spPr>
          <a:xfrm>
            <a:off x="1635138" y="4397974"/>
            <a:ext cx="58737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/>
              <a:t>・</a:t>
            </a:r>
            <a:r>
              <a:rPr lang="en-US" altLang="ja-JP" sz="2000" dirty="0" smtClean="0"/>
              <a:t>C3D10MH</a:t>
            </a:r>
            <a:r>
              <a:rPr lang="ja-JP" altLang="en-US" sz="2000" dirty="0" smtClean="0"/>
              <a:t>はもはや</a:t>
            </a:r>
            <a:r>
              <a:rPr lang="ja-JP" altLang="en-US" sz="2000" dirty="0"/>
              <a:t>２次要素で</a:t>
            </a:r>
            <a:r>
              <a:rPr lang="ja-JP" altLang="en-US" sz="2000" dirty="0" smtClean="0"/>
              <a:t>ないため</a:t>
            </a:r>
            <a:r>
              <a:rPr lang="ja-JP" altLang="en-US" sz="2000" dirty="0"/>
              <a:t>曲げに</a:t>
            </a:r>
            <a:r>
              <a:rPr lang="ja-JP" altLang="en-US" sz="2000" dirty="0" smtClean="0"/>
              <a:t>弱い</a:t>
            </a:r>
            <a:endParaRPr lang="en-US" altLang="ja-JP" sz="2000" dirty="0"/>
          </a:p>
          <a:p>
            <a:r>
              <a:rPr kumimoji="1" lang="ja-JP" altLang="en-US" sz="2000" dirty="0" smtClean="0"/>
              <a:t>・</a:t>
            </a:r>
            <a:r>
              <a:rPr kumimoji="1" lang="en-US" altLang="ja-JP" sz="2000" dirty="0" smtClean="0"/>
              <a:t>C3D4H</a:t>
            </a:r>
            <a:r>
              <a:rPr kumimoji="1" lang="ja-JP" altLang="en-US" sz="2000" dirty="0" smtClean="0"/>
              <a:t>はコーナーロッキング</a:t>
            </a:r>
            <a:r>
              <a:rPr kumimoji="1" lang="ja-JP" altLang="en-US" sz="2000" dirty="0" smtClean="0"/>
              <a:t>を</a:t>
            </a:r>
            <a:r>
              <a:rPr kumimoji="1" lang="ja-JP" altLang="en-US" sz="2000" dirty="0" smtClean="0"/>
              <a:t>起こす</a:t>
            </a:r>
            <a:endParaRPr kumimoji="1" lang="en-US" altLang="ja-JP" sz="2000" dirty="0" smtClean="0"/>
          </a:p>
          <a:p>
            <a:r>
              <a:rPr lang="ja-JP" altLang="en-US" sz="2000" dirty="0" smtClean="0"/>
              <a:t>なども考慮すると，</a:t>
            </a:r>
            <a:r>
              <a:rPr lang="en-US" altLang="ja-JP" sz="2000" dirty="0" smtClean="0"/>
              <a:t>F-</a:t>
            </a:r>
            <a:r>
              <a:rPr lang="en-US" altLang="ja-JP" sz="2000" dirty="0" err="1" smtClean="0"/>
              <a:t>barES</a:t>
            </a:r>
            <a:r>
              <a:rPr lang="en-US" altLang="ja-JP" sz="2000" dirty="0" smtClean="0"/>
              <a:t>-FEM</a:t>
            </a:r>
            <a:r>
              <a:rPr lang="ja-JP" altLang="en-US" sz="2000" dirty="0" smtClean="0"/>
              <a:t>は悪くない選択．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3006282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まとめ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sz="2800" dirty="0"/>
              <a:t>最新</a:t>
            </a:r>
            <a:r>
              <a:rPr lang="ja-JP" altLang="en-US" sz="2800" dirty="0" smtClean="0"/>
              <a:t>の平滑化有限要素法である</a:t>
            </a:r>
            <a:r>
              <a:rPr lang="en-US" altLang="ja-JP" sz="2800" dirty="0" smtClean="0">
                <a:solidFill>
                  <a:srgbClr val="FF00FF"/>
                </a:solidFill>
              </a:rPr>
              <a:t>F-barES-FEM-T4</a:t>
            </a:r>
            <a:r>
              <a:rPr lang="ja-JP" altLang="en-US" sz="2800" dirty="0" smtClean="0">
                <a:solidFill>
                  <a:srgbClr val="FF00FF"/>
                </a:solidFill>
              </a:rPr>
              <a:t>の接触解析</a:t>
            </a:r>
            <a:r>
              <a:rPr lang="ja-JP" altLang="en-US" sz="2800" dirty="0" smtClean="0"/>
              <a:t>における精度評価を行った．</a:t>
            </a:r>
            <a:endParaRPr lang="en-US" altLang="ja-JP" sz="2800" dirty="0" smtClean="0"/>
          </a:p>
          <a:p>
            <a:r>
              <a:rPr lang="en-US" altLang="ja-JP" sz="2800" dirty="0" smtClean="0"/>
              <a:t>Augmented Lagrange</a:t>
            </a:r>
            <a:r>
              <a:rPr lang="ja-JP" altLang="en-US" sz="2800" dirty="0" smtClean="0"/>
              <a:t>法を用いることにより，</a:t>
            </a:r>
            <a:r>
              <a:rPr lang="ja-JP" altLang="en-US" sz="2800" dirty="0" smtClean="0">
                <a:solidFill>
                  <a:srgbClr val="FF0000"/>
                </a:solidFill>
              </a:rPr>
              <a:t>未知数を一切増やすことなくゴムの接触が扱える</a:t>
            </a:r>
            <a:r>
              <a:rPr lang="ja-JP" altLang="en-US" sz="2800" dirty="0" smtClean="0"/>
              <a:t>ことを確認した．</a:t>
            </a:r>
            <a:endParaRPr lang="en-US" altLang="ja-JP" sz="2800" dirty="0" smtClean="0"/>
          </a:p>
          <a:p>
            <a:r>
              <a:rPr lang="en-US" altLang="ja-JP" sz="2800" dirty="0" smtClean="0"/>
              <a:t>Node-to-Surface</a:t>
            </a:r>
            <a:r>
              <a:rPr lang="ja-JP" altLang="en-US" sz="2800" dirty="0" smtClean="0"/>
              <a:t>接触において，一般的な</a:t>
            </a:r>
            <a:r>
              <a:rPr lang="ja-JP" altLang="en-US" sz="2800" dirty="0"/>
              <a:t>四</a:t>
            </a:r>
            <a:r>
              <a:rPr lang="ja-JP" altLang="en-US" sz="2800" dirty="0" smtClean="0"/>
              <a:t>面体２次要素に現れる</a:t>
            </a:r>
            <a:r>
              <a:rPr lang="ja-JP" altLang="en-US" sz="2800" dirty="0" smtClean="0">
                <a:solidFill>
                  <a:srgbClr val="0000CC"/>
                </a:solidFill>
              </a:rPr>
              <a:t>大幅な接触力振動が発生しない</a:t>
            </a:r>
            <a:r>
              <a:rPr lang="ja-JP" altLang="en-US" sz="2800" dirty="0" smtClean="0"/>
              <a:t>ことを確認した．</a:t>
            </a:r>
            <a:endParaRPr kumimoji="1" lang="en-US" altLang="ja-JP" sz="2800" dirty="0" smtClean="0"/>
          </a:p>
          <a:p>
            <a:r>
              <a:rPr kumimoji="1" lang="ja-JP" altLang="en-US" sz="2800" dirty="0" smtClean="0"/>
              <a:t>ただし，</a:t>
            </a:r>
            <a:r>
              <a:rPr kumimoji="1" lang="en-US" altLang="ja-JP" sz="2800" dirty="0" smtClean="0"/>
              <a:t>Node-to-Surface</a:t>
            </a:r>
            <a:r>
              <a:rPr kumimoji="1" lang="ja-JP" altLang="en-US" sz="2800" dirty="0" smtClean="0"/>
              <a:t>接触</a:t>
            </a:r>
            <a:r>
              <a:rPr lang="ja-JP" altLang="en-US" sz="2800" dirty="0" smtClean="0"/>
              <a:t>で起こりがちな小幅な接触力振動を取り除くことは出来ない．</a:t>
            </a:r>
            <a:endParaRPr lang="en-US" altLang="ja-JP" sz="2800" dirty="0" smtClean="0"/>
          </a:p>
          <a:p>
            <a:r>
              <a:rPr kumimoji="1" lang="en-US" altLang="ja-JP" sz="2800" dirty="0" smtClean="0"/>
              <a:t>Surface-to-Surface</a:t>
            </a:r>
            <a:r>
              <a:rPr kumimoji="1" lang="ja-JP" altLang="en-US" sz="2800" dirty="0" smtClean="0"/>
              <a:t>接触やモルタル接触による高精度化は今後の課題．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25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433718" y="5805264"/>
            <a:ext cx="4262705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ja-JP" altLang="en-US" sz="2400" dirty="0" smtClean="0"/>
              <a:t>ご清聴ありがとう御座いました．</a:t>
            </a:r>
            <a:endParaRPr lang="en-US" altLang="ja-JP" sz="28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89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 smtClean="0"/>
              <a:t>既存手法の問題点</a:t>
            </a:r>
            <a:endParaRPr kumimoji="1" lang="ja-JP" altLang="en-US" dirty="0"/>
          </a:p>
        </p:txBody>
      </p:sp>
      <p:sp>
        <p:nvSpPr>
          <p:cNvPr id="11" name="コンテンツ プレースホルダー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200"/>
              </a:spcBef>
              <a:buNone/>
            </a:pPr>
            <a:r>
              <a:rPr kumimoji="1" lang="ja-JP" altLang="en-US" sz="2800" dirty="0" smtClean="0"/>
              <a:t>四面体を用いる既存の</a:t>
            </a:r>
            <a:r>
              <a:rPr kumimoji="1" lang="en-US" altLang="ja-JP" sz="2800" dirty="0" smtClean="0"/>
              <a:t>FEM</a:t>
            </a:r>
            <a:r>
              <a:rPr kumimoji="1" lang="ja-JP" altLang="en-US" sz="2800" dirty="0" err="1" smtClean="0"/>
              <a:t>は</a:t>
            </a:r>
            <a:r>
              <a:rPr kumimoji="1" lang="ja-JP" altLang="en-US" sz="2800" b="1" dirty="0" err="1" smtClean="0"/>
              <a:t>微</a:t>
            </a:r>
            <a:r>
              <a:rPr kumimoji="1" lang="ja-JP" altLang="en-US" sz="2800" b="1" dirty="0" smtClean="0"/>
              <a:t>圧縮性材料</a:t>
            </a:r>
            <a:r>
              <a:rPr kumimoji="1" lang="ja-JP" altLang="en-US" sz="2800" dirty="0" smtClean="0"/>
              <a:t>の解析において</a:t>
            </a:r>
            <a:r>
              <a:rPr kumimoji="1" lang="ja-JP" altLang="en-US" sz="2800" dirty="0" smtClean="0">
                <a:solidFill>
                  <a:srgbClr val="FF0000"/>
                </a:solidFill>
              </a:rPr>
              <a:t>精度と安定性などに問題</a:t>
            </a:r>
            <a:r>
              <a:rPr kumimoji="1" lang="ja-JP" altLang="en-US" sz="2800" dirty="0" smtClean="0"/>
              <a:t>がある．</a:t>
            </a:r>
            <a:endParaRPr kumimoji="1" lang="en-US" altLang="ja-JP" sz="2800" dirty="0" smtClean="0"/>
          </a:p>
          <a:p>
            <a:pPr lvl="0">
              <a:spcBef>
                <a:spcPts val="200"/>
              </a:spcBef>
            </a:pPr>
            <a:r>
              <a:rPr lang="ja-JP" altLang="en-US" sz="2400" dirty="0">
                <a:solidFill>
                  <a:srgbClr val="000000"/>
                </a:solidFill>
              </a:rPr>
              <a:t>高次要素：</a:t>
            </a:r>
            <a:r>
              <a:rPr lang="en-US" altLang="ja-JP" sz="2400" dirty="0">
                <a:solidFill>
                  <a:srgbClr val="000000"/>
                </a:solidFill>
              </a:rPr>
              <a:t/>
            </a:r>
            <a:br>
              <a:rPr lang="en-US" altLang="ja-JP" sz="2400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  </a:t>
            </a:r>
            <a:r>
              <a:rPr lang="en-US" altLang="ja-JP" sz="2400" b="1" dirty="0">
                <a:solidFill>
                  <a:srgbClr val="FF0000"/>
                </a:solidFill>
              </a:rPr>
              <a:t>✗</a:t>
            </a:r>
            <a:r>
              <a:rPr lang="ja-JP" altLang="en-US" sz="2400" dirty="0">
                <a:solidFill>
                  <a:srgbClr val="000000"/>
                </a:solidFill>
              </a:rPr>
              <a:t> 体積</a:t>
            </a:r>
            <a:r>
              <a:rPr lang="ja-JP" altLang="en-US" sz="2400" dirty="0" smtClean="0">
                <a:solidFill>
                  <a:srgbClr val="000000"/>
                </a:solidFill>
              </a:rPr>
              <a:t>ロッキングが不可避．</a:t>
            </a:r>
            <a:r>
              <a:rPr lang="en-US" altLang="ja-JP" sz="2400" dirty="0" smtClean="0">
                <a:solidFill>
                  <a:srgbClr val="000000"/>
                </a:solidFill>
              </a:rPr>
              <a:t/>
            </a:r>
            <a:br>
              <a:rPr lang="en-US" altLang="ja-JP" sz="2400" dirty="0" smtClean="0">
                <a:solidFill>
                  <a:srgbClr val="000000"/>
                </a:solidFill>
              </a:rPr>
            </a:br>
            <a:r>
              <a:rPr lang="ja-JP" altLang="en-US" sz="2400" dirty="0" smtClean="0">
                <a:solidFill>
                  <a:srgbClr val="000000"/>
                </a:solidFill>
              </a:rPr>
              <a:t>　　　中間節点の存在による大変形や</a:t>
            </a:r>
            <a:r>
              <a:rPr lang="ja-JP" altLang="en-US" sz="2400" dirty="0" smtClean="0">
                <a:solidFill>
                  <a:srgbClr val="FF0000"/>
                </a:solidFill>
              </a:rPr>
              <a:t>接触</a:t>
            </a:r>
            <a:r>
              <a:rPr lang="ja-JP" altLang="en-US" sz="2400" dirty="0" smtClean="0">
                <a:solidFill>
                  <a:srgbClr val="000000"/>
                </a:solidFill>
              </a:rPr>
              <a:t>の</a:t>
            </a:r>
            <a:r>
              <a:rPr lang="ja-JP" altLang="en-US" sz="2400" dirty="0">
                <a:solidFill>
                  <a:srgbClr val="000000"/>
                </a:solidFill>
              </a:rPr>
              <a:t>精度</a:t>
            </a:r>
            <a:r>
              <a:rPr lang="ja-JP" altLang="en-US" sz="2400" dirty="0" smtClean="0">
                <a:solidFill>
                  <a:srgbClr val="000000"/>
                </a:solidFill>
              </a:rPr>
              <a:t>低下と不安定．</a:t>
            </a:r>
            <a:endParaRPr lang="en-US" altLang="ja-JP" sz="2400" dirty="0" smtClean="0">
              <a:solidFill>
                <a:srgbClr val="000000"/>
              </a:solidFill>
            </a:endParaRPr>
          </a:p>
          <a:p>
            <a:pPr lvl="0">
              <a:spcBef>
                <a:spcPts val="200"/>
              </a:spcBef>
            </a:pPr>
            <a:r>
              <a:rPr lang="ja-JP" altLang="en-US" sz="2400" dirty="0" smtClean="0">
                <a:solidFill>
                  <a:srgbClr val="000000"/>
                </a:solidFill>
              </a:rPr>
              <a:t>拡張</a:t>
            </a:r>
            <a:r>
              <a:rPr lang="ja-JP" altLang="en-US" sz="2400" dirty="0">
                <a:solidFill>
                  <a:srgbClr val="000000"/>
                </a:solidFill>
              </a:rPr>
              <a:t>ひずみ仮定法</a:t>
            </a:r>
            <a:r>
              <a:rPr lang="en-US" altLang="ja-JP" sz="2400" dirty="0">
                <a:solidFill>
                  <a:srgbClr val="000000"/>
                </a:solidFill>
              </a:rPr>
              <a:t>(EAS)</a:t>
            </a:r>
            <a:r>
              <a:rPr lang="ja-JP" altLang="en-US" sz="2400" dirty="0">
                <a:solidFill>
                  <a:srgbClr val="000000"/>
                </a:solidFill>
              </a:rPr>
              <a:t>：</a:t>
            </a:r>
            <a:r>
              <a:rPr lang="en-US" altLang="ja-JP" sz="2400" dirty="0">
                <a:solidFill>
                  <a:srgbClr val="000000"/>
                </a:solidFill>
              </a:rPr>
              <a:t/>
            </a:r>
            <a:br>
              <a:rPr lang="en-US" altLang="ja-JP" sz="2400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  </a:t>
            </a:r>
            <a:r>
              <a:rPr lang="en-US" altLang="ja-JP" sz="2400" b="1" dirty="0">
                <a:solidFill>
                  <a:srgbClr val="FF0000"/>
                </a:solidFill>
              </a:rPr>
              <a:t>✗</a:t>
            </a:r>
            <a:r>
              <a:rPr lang="ja-JP" altLang="en-US" sz="2400" dirty="0">
                <a:solidFill>
                  <a:srgbClr val="000000"/>
                </a:solidFill>
              </a:rPr>
              <a:t> </a:t>
            </a:r>
            <a:r>
              <a:rPr lang="ja-JP" altLang="en-US" sz="2400" dirty="0" smtClean="0">
                <a:solidFill>
                  <a:srgbClr val="000000"/>
                </a:solidFill>
              </a:rPr>
              <a:t>擬似ゼロエネルギーモードにより不安定．</a:t>
            </a:r>
            <a:endParaRPr lang="en-US" altLang="ja-JP" sz="2400" dirty="0">
              <a:solidFill>
                <a:srgbClr val="000000"/>
              </a:solidFill>
            </a:endParaRPr>
          </a:p>
          <a:p>
            <a:pPr lvl="0">
              <a:spcBef>
                <a:spcPts val="200"/>
              </a:spcBef>
            </a:pPr>
            <a:r>
              <a:rPr lang="en-US" altLang="ja-JP" sz="2400" dirty="0">
                <a:solidFill>
                  <a:srgbClr val="000000"/>
                </a:solidFill>
              </a:rPr>
              <a:t>B-bar</a:t>
            </a:r>
            <a:r>
              <a:rPr lang="ja-JP" altLang="en-US" sz="2400" dirty="0">
                <a:solidFill>
                  <a:srgbClr val="000000"/>
                </a:solidFill>
              </a:rPr>
              <a:t>法，</a:t>
            </a:r>
            <a:r>
              <a:rPr lang="en-US" altLang="ja-JP" sz="2400" dirty="0">
                <a:solidFill>
                  <a:srgbClr val="000000"/>
                </a:solidFill>
              </a:rPr>
              <a:t>F-bar</a:t>
            </a:r>
            <a:r>
              <a:rPr lang="ja-JP" altLang="en-US" sz="2400" dirty="0">
                <a:solidFill>
                  <a:srgbClr val="000000"/>
                </a:solidFill>
              </a:rPr>
              <a:t>法</a:t>
            </a:r>
            <a:r>
              <a:rPr lang="ja-JP" altLang="en-US" sz="2400" dirty="0" smtClean="0">
                <a:solidFill>
                  <a:srgbClr val="000000"/>
                </a:solidFill>
              </a:rPr>
              <a:t>，</a:t>
            </a:r>
            <a:r>
              <a:rPr lang="en-US" altLang="ja-JP" sz="2400" dirty="0" smtClean="0">
                <a:solidFill>
                  <a:srgbClr val="000000"/>
                </a:solidFill>
              </a:rPr>
              <a:t>Selective</a:t>
            </a:r>
            <a:r>
              <a:rPr lang="ja-JP" altLang="en-US" sz="2400" dirty="0" smtClean="0">
                <a:solidFill>
                  <a:srgbClr val="000000"/>
                </a:solidFill>
              </a:rPr>
              <a:t>法：</a:t>
            </a:r>
            <a:r>
              <a:rPr lang="en-US" altLang="ja-JP" sz="2400" dirty="0">
                <a:solidFill>
                  <a:srgbClr val="000000"/>
                </a:solidFill>
              </a:rPr>
              <a:t/>
            </a:r>
            <a:br>
              <a:rPr lang="en-US" altLang="ja-JP" sz="2400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  </a:t>
            </a:r>
            <a:r>
              <a:rPr lang="en-US" altLang="ja-JP" sz="2400" b="1" dirty="0">
                <a:solidFill>
                  <a:srgbClr val="FF0000"/>
                </a:solidFill>
              </a:rPr>
              <a:t>✗</a:t>
            </a:r>
            <a:r>
              <a:rPr lang="en-US" altLang="ja-JP" sz="2400" dirty="0">
                <a:solidFill>
                  <a:srgbClr val="000000"/>
                </a:solidFill>
              </a:rPr>
              <a:t> </a:t>
            </a:r>
            <a:r>
              <a:rPr lang="ja-JP" altLang="en-US" sz="2400" dirty="0">
                <a:solidFill>
                  <a:srgbClr val="000000"/>
                </a:solidFill>
              </a:rPr>
              <a:t>四面体</a:t>
            </a:r>
            <a:r>
              <a:rPr lang="ja-JP" altLang="en-US" sz="2400" dirty="0" smtClean="0">
                <a:solidFill>
                  <a:srgbClr val="000000"/>
                </a:solidFill>
              </a:rPr>
              <a:t>要素に</a:t>
            </a:r>
            <a:r>
              <a:rPr lang="ja-JP" altLang="en-US" sz="2400" dirty="0">
                <a:solidFill>
                  <a:srgbClr val="000000"/>
                </a:solidFill>
              </a:rPr>
              <a:t>はそのまま適用できない．</a:t>
            </a:r>
            <a:endParaRPr lang="en-US" altLang="ja-JP" sz="2400" dirty="0">
              <a:solidFill>
                <a:srgbClr val="000000"/>
              </a:solidFill>
            </a:endParaRPr>
          </a:p>
          <a:p>
            <a:pPr lvl="0">
              <a:spcBef>
                <a:spcPts val="200"/>
              </a:spcBef>
            </a:pPr>
            <a:r>
              <a:rPr lang="en-US" altLang="ja-JP" sz="2400" dirty="0">
                <a:solidFill>
                  <a:srgbClr val="000000"/>
                </a:solidFill>
              </a:rPr>
              <a:t>F-bar</a:t>
            </a:r>
            <a:r>
              <a:rPr lang="ja-JP" altLang="en-US" sz="2400" dirty="0">
                <a:solidFill>
                  <a:srgbClr val="000000"/>
                </a:solidFill>
              </a:rPr>
              <a:t>パッチ法：</a:t>
            </a:r>
            <a:r>
              <a:rPr lang="en-US" altLang="ja-JP" sz="2400" dirty="0">
                <a:solidFill>
                  <a:srgbClr val="000000"/>
                </a:solidFill>
              </a:rPr>
              <a:t/>
            </a:r>
            <a:br>
              <a:rPr lang="en-US" altLang="ja-JP" sz="2400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  </a:t>
            </a:r>
            <a:r>
              <a:rPr lang="en-US" altLang="ja-JP" sz="2400" b="1" dirty="0">
                <a:solidFill>
                  <a:srgbClr val="FF0000"/>
                </a:solidFill>
              </a:rPr>
              <a:t>✗ </a:t>
            </a:r>
            <a:r>
              <a:rPr lang="ja-JP" altLang="en-US" sz="2400" dirty="0">
                <a:solidFill>
                  <a:srgbClr val="000000"/>
                </a:solidFill>
              </a:rPr>
              <a:t>良いパッチを作ることが難しい．</a:t>
            </a:r>
            <a:endParaRPr lang="en-US" altLang="ja-JP" sz="2400" dirty="0">
              <a:solidFill>
                <a:srgbClr val="000000"/>
              </a:solidFill>
            </a:endParaRPr>
          </a:p>
          <a:p>
            <a:pPr lvl="0">
              <a:spcBef>
                <a:spcPts val="200"/>
              </a:spcBef>
            </a:pPr>
            <a:r>
              <a:rPr lang="en-US" altLang="ja-JP" sz="2400" b="1" u="sng" dirty="0">
                <a:solidFill>
                  <a:srgbClr val="000000"/>
                </a:solidFill>
              </a:rPr>
              <a:t>u/p</a:t>
            </a:r>
            <a:r>
              <a:rPr lang="ja-JP" altLang="en-US" sz="2400" b="1" u="sng" dirty="0">
                <a:solidFill>
                  <a:srgbClr val="000000"/>
                </a:solidFill>
              </a:rPr>
              <a:t>混合（ハイブリッド）法</a:t>
            </a:r>
            <a:r>
              <a:rPr lang="ja-JP" altLang="en-US" sz="2400" dirty="0">
                <a:solidFill>
                  <a:srgbClr val="000000"/>
                </a:solidFill>
              </a:rPr>
              <a:t>：</a:t>
            </a:r>
            <a:r>
              <a:rPr lang="en-US" altLang="ja-JP" sz="2400" dirty="0">
                <a:solidFill>
                  <a:srgbClr val="000000"/>
                </a:solidFill>
              </a:rPr>
              <a:t/>
            </a:r>
            <a:br>
              <a:rPr lang="en-US" altLang="ja-JP" sz="2400" dirty="0">
                <a:solidFill>
                  <a:srgbClr val="000000"/>
                </a:solidFill>
              </a:rPr>
            </a:br>
            <a:r>
              <a:rPr lang="en-US" altLang="ja-JP" sz="2400" dirty="0">
                <a:solidFill>
                  <a:srgbClr val="000000"/>
                </a:solidFill>
              </a:rPr>
              <a:t>  </a:t>
            </a:r>
            <a:r>
              <a:rPr lang="en-US" altLang="ja-JP" sz="2400" b="1" dirty="0">
                <a:solidFill>
                  <a:srgbClr val="FF0000"/>
                </a:solidFill>
              </a:rPr>
              <a:t>✗</a:t>
            </a:r>
            <a:r>
              <a:rPr lang="ja-JP" altLang="en-US" sz="2400" dirty="0">
                <a:solidFill>
                  <a:srgbClr val="000000"/>
                </a:solidFill>
              </a:rPr>
              <a:t> 今のところ完全に満足できる定式化が提案されていない．</a:t>
            </a:r>
            <a:r>
              <a:rPr lang="en-US" altLang="ja-JP" sz="2400" dirty="0">
                <a:solidFill>
                  <a:srgbClr val="000000"/>
                </a:solidFill>
              </a:rPr>
              <a:t/>
            </a:r>
            <a:br>
              <a:rPr lang="en-US" altLang="ja-JP" sz="2400" dirty="0">
                <a:solidFill>
                  <a:srgbClr val="000000"/>
                </a:solidFill>
              </a:rPr>
            </a:br>
            <a:r>
              <a:rPr lang="ja-JP" altLang="en-US" sz="2400" dirty="0">
                <a:solidFill>
                  <a:srgbClr val="000000"/>
                </a:solidFill>
              </a:rPr>
              <a:t>　　　ただし，ある程度許容出来るものは提案されている</a:t>
            </a:r>
            <a:r>
              <a:rPr lang="ja-JP" altLang="en-US" sz="2400" dirty="0" smtClean="0">
                <a:solidFill>
                  <a:srgbClr val="000000"/>
                </a:solidFill>
              </a:rPr>
              <a:t>．</a:t>
            </a:r>
            <a:r>
              <a:rPr lang="en-US" altLang="ja-JP" sz="2400" dirty="0" smtClean="0">
                <a:solidFill>
                  <a:srgbClr val="000000"/>
                </a:solidFill>
              </a:rPr>
              <a:t/>
            </a:r>
            <a:br>
              <a:rPr lang="en-US" altLang="ja-JP" sz="2400" dirty="0" smtClean="0">
                <a:solidFill>
                  <a:srgbClr val="000000"/>
                </a:solidFill>
              </a:rPr>
            </a:br>
            <a:r>
              <a:rPr lang="ja-JP" altLang="en-US" sz="2400" dirty="0" smtClean="0">
                <a:solidFill>
                  <a:srgbClr val="000000"/>
                </a:solidFill>
              </a:rPr>
              <a:t>　　　（例</a:t>
            </a:r>
            <a:r>
              <a:rPr lang="ja-JP" altLang="en-US" sz="2400" dirty="0">
                <a:solidFill>
                  <a:srgbClr val="000000"/>
                </a:solidFill>
              </a:rPr>
              <a:t>：</a:t>
            </a:r>
            <a:r>
              <a:rPr lang="en-US" altLang="ja-JP" sz="2400" dirty="0">
                <a:solidFill>
                  <a:srgbClr val="000000"/>
                </a:solidFill>
              </a:rPr>
              <a:t>ABAQUS/Standard</a:t>
            </a:r>
            <a:r>
              <a:rPr lang="ja-JP" altLang="en-US" sz="2400" dirty="0">
                <a:solidFill>
                  <a:srgbClr val="000000"/>
                </a:solidFill>
              </a:rPr>
              <a:t>の「</a:t>
            </a:r>
            <a:r>
              <a:rPr lang="en-US" altLang="ja-JP" sz="2400" dirty="0">
                <a:solidFill>
                  <a:srgbClr val="FF9900"/>
                </a:solidFill>
              </a:rPr>
              <a:t>C3D4H</a:t>
            </a:r>
            <a:r>
              <a:rPr lang="ja-JP" altLang="en-US" sz="2400" dirty="0">
                <a:solidFill>
                  <a:srgbClr val="000000"/>
                </a:solidFill>
              </a:rPr>
              <a:t>」や「</a:t>
            </a:r>
            <a:r>
              <a:rPr lang="en-US" altLang="ja-JP" sz="2400" dirty="0" smtClean="0">
                <a:solidFill>
                  <a:srgbClr val="FF9900"/>
                </a:solidFill>
              </a:rPr>
              <a:t>C3D10MH</a:t>
            </a:r>
            <a:r>
              <a:rPr lang="ja-JP" altLang="en-US" sz="2400" dirty="0">
                <a:solidFill>
                  <a:srgbClr val="000000"/>
                </a:solidFill>
              </a:rPr>
              <a:t>」など</a:t>
            </a:r>
            <a:r>
              <a:rPr lang="ja-JP" altLang="en-US" sz="2400" dirty="0" smtClean="0">
                <a:solidFill>
                  <a:srgbClr val="000000"/>
                </a:solidFill>
              </a:rPr>
              <a:t>）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0926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sz="3600" dirty="0" smtClean="0"/>
              <a:t>既存手法の問題点（つづき）</a:t>
            </a:r>
            <a:endParaRPr kumimoji="1" lang="ja-JP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ja-JP" altLang="en-US" sz="2800" dirty="0" smtClean="0"/>
                  <a:t>四面体解析例）</a:t>
                </a:r>
                <a:r>
                  <a:rPr kumimoji="1" lang="ja-JP" altLang="en-US" sz="2800" dirty="0" smtClean="0"/>
                  <a:t>材料</a:t>
                </a:r>
                <a:r>
                  <a:rPr kumimoji="1" lang="en-US" altLang="ja-JP" sz="2800" dirty="0" smtClean="0"/>
                  <a:t>: neo-</a:t>
                </a:r>
                <a:r>
                  <a:rPr kumimoji="1" lang="en-US" altLang="ja-JP" sz="2800" dirty="0" err="1" smtClean="0"/>
                  <a:t>Hookean</a:t>
                </a:r>
                <a:r>
                  <a:rPr kumimoji="1" lang="ja-JP" altLang="en-US" sz="2800" u="sng" dirty="0" smtClean="0"/>
                  <a:t>超弾性体</a:t>
                </a:r>
                <a:r>
                  <a:rPr kumimoji="1" lang="en-US" altLang="ja-JP" sz="2800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800" b="0" i="0" smtClean="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ja-JP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0.49</m:t>
                    </m:r>
                  </m:oMath>
                </a14:m>
                <a:endParaRPr kumimoji="1" lang="ja-JP" alt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7"/>
                <a:stretch>
                  <a:fillRect l="-2468" t="-221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62161" y="5143679"/>
            <a:ext cx="3949799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四面体</a:t>
            </a:r>
            <a:r>
              <a:rPr kumimoji="1" lang="en-US" altLang="ja-JP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1" lang="ja-JP" alt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次ハイブリッド要素</a:t>
            </a:r>
            <a:r>
              <a:rPr kumimoji="1" lang="en-US" altLang="ja-JP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(C3D4H)</a:t>
            </a:r>
            <a:br>
              <a:rPr kumimoji="1" lang="en-US" altLang="ja-JP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ja-JP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せん断・体積ロッキングなし．</a:t>
            </a:r>
            <a:endParaRPr lang="en-US" altLang="ja-JP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✗ </a:t>
            </a:r>
            <a:r>
              <a:rPr lang="ja-JP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圧力振動あり．</a:t>
            </a:r>
            <a:endParaRPr kumimoji="1" lang="en-US" altLang="ja-JP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✗ </a:t>
            </a:r>
            <a:r>
              <a:rPr lang="ja-JP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コーナーロッキングあり．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283968" y="5143679"/>
            <a:ext cx="4818627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2000" u="sng" dirty="0" smtClean="0"/>
              <a:t>四面体</a:t>
            </a:r>
            <a:r>
              <a:rPr kumimoji="1" lang="en-US" altLang="ja-JP" sz="2000" u="sng" dirty="0" smtClean="0"/>
              <a:t>2</a:t>
            </a:r>
            <a:r>
              <a:rPr kumimoji="1" lang="ja-JP" altLang="en-US" sz="2000" u="sng" dirty="0" smtClean="0"/>
              <a:t>次修正ハイブリッド要素</a:t>
            </a:r>
            <a:r>
              <a:rPr kumimoji="1" lang="en-US" altLang="ja-JP" sz="2000" u="sng" dirty="0" smtClean="0"/>
              <a:t>(C3D10MH)</a:t>
            </a:r>
          </a:p>
          <a:p>
            <a:r>
              <a:rPr lang="ja-JP" alt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せん断・体積</a:t>
            </a:r>
            <a:r>
              <a:rPr lang="ja-JP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ロッキング</a:t>
            </a:r>
            <a:r>
              <a:rPr lang="ja-JP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，圧力振動</a:t>
            </a:r>
            <a:r>
              <a:rPr lang="ja-JP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なし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．</a:t>
            </a:r>
            <a:endParaRPr lang="en-US" altLang="ja-JP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000" b="1" dirty="0" smtClean="0">
                <a:solidFill>
                  <a:srgbClr val="FF0000"/>
                </a:solidFill>
              </a:rPr>
              <a:t>✗ </a:t>
            </a:r>
            <a:r>
              <a:rPr lang="ja-JP" altLang="en-US" sz="2000" dirty="0" smtClean="0"/>
              <a:t>内挿の精度低下あり．</a:t>
            </a:r>
            <a:r>
              <a:rPr lang="en-US" altLang="ja-JP" sz="2000" dirty="0" smtClean="0"/>
              <a:t/>
            </a:r>
            <a:br>
              <a:rPr lang="en-US" altLang="ja-JP" sz="2000" dirty="0" smtClean="0"/>
            </a:br>
            <a:r>
              <a:rPr lang="en-US" altLang="ja-JP" sz="2000" b="1" dirty="0">
                <a:solidFill>
                  <a:srgbClr val="FF0000"/>
                </a:solidFill>
              </a:rPr>
              <a:t>✗ </a:t>
            </a:r>
            <a:r>
              <a:rPr lang="ja-JP" altLang="en-US" sz="2000" dirty="0" smtClean="0"/>
              <a:t>早期</a:t>
            </a:r>
            <a:r>
              <a:rPr lang="ja-JP" altLang="en-US" sz="2000" dirty="0"/>
              <a:t>の</a:t>
            </a:r>
            <a:r>
              <a:rPr lang="ja-JP" altLang="en-US" sz="2000" dirty="0" smtClean="0"/>
              <a:t>収束困難あり．</a:t>
            </a:r>
            <a:endParaRPr kumimoji="1" lang="ja-JP" altLang="en-US" sz="2000" dirty="0"/>
          </a:p>
        </p:txBody>
      </p:sp>
      <p:pic>
        <p:nvPicPr>
          <p:cNvPr id="7" name="c3d4h-pressu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8479" y="1068450"/>
            <a:ext cx="3931493" cy="4016734"/>
          </a:xfrm>
          <a:prstGeom prst="rect">
            <a:avLst/>
          </a:prstGeom>
        </p:spPr>
      </p:pic>
      <p:pic>
        <p:nvPicPr>
          <p:cNvPr id="8" name="c3d10mh-pressur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14611" y="1065258"/>
            <a:ext cx="3969857" cy="405593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4271691" y="4365644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/>
              <a:t>節点数は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ほぼ同じ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917689" y="1043444"/>
            <a:ext cx="13662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dirty="0" smtClean="0"/>
              <a:t>圧力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382185" y="1042767"/>
            <a:ext cx="13662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dirty="0" smtClean="0"/>
              <a:t>圧力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5609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解決策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kumimoji="1" lang="ja-JP" altLang="en-US" sz="2800" dirty="0" smtClean="0">
                <a:solidFill>
                  <a:srgbClr val="FF00FF"/>
                </a:solidFill>
              </a:rPr>
              <a:t>平滑化有限要素法</a:t>
            </a:r>
            <a:r>
              <a:rPr kumimoji="1" lang="ja-JP" altLang="en-US" sz="2800" dirty="0" smtClean="0"/>
              <a:t>（</a:t>
            </a:r>
            <a:r>
              <a:rPr kumimoji="1" lang="en-US" altLang="ja-JP" sz="2800" dirty="0" smtClean="0"/>
              <a:t>Smoothed Finite Element Method: </a:t>
            </a:r>
            <a:r>
              <a:rPr kumimoji="1" lang="en-US" altLang="ja-JP" sz="2800" dirty="0" smtClean="0">
                <a:solidFill>
                  <a:srgbClr val="FF00FF"/>
                </a:solidFill>
              </a:rPr>
              <a:t>S-FEM</a:t>
            </a:r>
            <a:r>
              <a:rPr kumimoji="1" lang="ja-JP" altLang="en-US" sz="2800" dirty="0" smtClean="0"/>
              <a:t>）という新しい有限要素定式化のアイデアが近年提案され，研究が進んでいる．</a:t>
            </a:r>
            <a:endParaRPr kumimoji="1" lang="en-US" altLang="ja-JP" sz="2800" dirty="0" smtClean="0"/>
          </a:p>
          <a:p>
            <a:pPr marL="0" indent="0" algn="just">
              <a:buNone/>
            </a:pPr>
            <a:r>
              <a:rPr lang="ja-JP" altLang="en-US" sz="2800" dirty="0" smtClean="0"/>
              <a:t>特に，最新の</a:t>
            </a:r>
            <a:r>
              <a:rPr lang="en-US" altLang="ja-JP" sz="2800" dirty="0" smtClean="0"/>
              <a:t>S-FEM</a:t>
            </a:r>
            <a:r>
              <a:rPr lang="ja-JP" altLang="en-US" sz="2800" dirty="0" smtClean="0"/>
              <a:t>定式化である</a:t>
            </a:r>
            <a:r>
              <a:rPr lang="en-US" altLang="ja-JP" sz="2800" dirty="0" smtClean="0">
                <a:solidFill>
                  <a:srgbClr val="FF00FF"/>
                </a:solidFill>
              </a:rPr>
              <a:t>F-barES-FEM-T4</a:t>
            </a:r>
            <a:r>
              <a:rPr lang="ja-JP" altLang="en-US" sz="2800" dirty="0" smtClean="0"/>
              <a:t>は</a:t>
            </a:r>
            <a:endParaRPr kumimoji="1" lang="en-US" altLang="ja-JP" sz="2800" dirty="0" smtClean="0"/>
          </a:p>
          <a:p>
            <a:pPr marL="857250" lvl="1" indent="-457200" algn="just"/>
            <a:r>
              <a:rPr lang="ja-JP" altLang="en-US" dirty="0"/>
              <a:t>４節点四面体要素（中間節点なし）</a:t>
            </a:r>
            <a:endParaRPr lang="en-US" altLang="ja-JP" dirty="0"/>
          </a:p>
          <a:p>
            <a:pPr marL="857250" lvl="1" indent="-457200" algn="just"/>
            <a:r>
              <a:rPr lang="ja-JP" altLang="en-US" dirty="0" smtClean="0"/>
              <a:t>せん断</a:t>
            </a:r>
            <a:r>
              <a:rPr lang="ja-JP" altLang="en-US" dirty="0"/>
              <a:t>／体積／コーナーロッキングフリー</a:t>
            </a:r>
            <a:endParaRPr lang="en-US" altLang="ja-JP" dirty="0"/>
          </a:p>
          <a:p>
            <a:pPr marL="857250" lvl="1" indent="-457200" algn="just"/>
            <a:r>
              <a:rPr lang="ja-JP" altLang="en-US" dirty="0"/>
              <a:t>圧力振動フリー</a:t>
            </a:r>
            <a:endParaRPr lang="en-US" altLang="ja-JP" dirty="0"/>
          </a:p>
          <a:p>
            <a:pPr marL="857250" lvl="1" indent="-457200" algn="just"/>
            <a:r>
              <a:rPr lang="ja-JP" altLang="en-US" dirty="0"/>
              <a:t>大変形でも安定</a:t>
            </a:r>
            <a:endParaRPr lang="en-US" altLang="ja-JP" dirty="0"/>
          </a:p>
          <a:p>
            <a:pPr marL="0" indent="0" algn="just">
              <a:buNone/>
            </a:pPr>
            <a:r>
              <a:rPr lang="ja-JP" altLang="en-US" sz="2800" dirty="0"/>
              <a:t>の全てを満足</a:t>
            </a:r>
            <a:r>
              <a:rPr lang="ja-JP" altLang="en-US" sz="2800" dirty="0" smtClean="0"/>
              <a:t>することが超弾性体や弾塑性体の静解析で確認された．</a:t>
            </a:r>
            <a:endParaRPr lang="en-US" altLang="ja-JP" sz="2800" dirty="0"/>
          </a:p>
          <a:p>
            <a:pPr marL="0" indent="0" algn="just">
              <a:buNone/>
            </a:pPr>
            <a:endParaRPr kumimoji="1" lang="en-US" altLang="ja-JP" sz="28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5752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sz="3600" dirty="0" smtClean="0"/>
              <a:t>解決策（つづき）</a:t>
            </a:r>
            <a:endParaRPr kumimoji="1" lang="ja-JP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r>
                  <a:rPr lang="ja-JP" altLang="en-US" sz="2800" dirty="0"/>
                  <a:t>四面体解析例）材料</a:t>
                </a:r>
                <a:r>
                  <a:rPr lang="en-US" altLang="ja-JP" sz="2800" dirty="0"/>
                  <a:t>: neo-</a:t>
                </a:r>
                <a:r>
                  <a:rPr lang="en-US" altLang="ja-JP" sz="2800" dirty="0" err="1"/>
                  <a:t>Hookean</a:t>
                </a:r>
                <a:r>
                  <a:rPr lang="ja-JP" altLang="en-US" sz="2800" u="sng" dirty="0"/>
                  <a:t>超弾性体</a:t>
                </a:r>
                <a:r>
                  <a:rPr lang="en-US" altLang="ja-JP" sz="2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8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0.49</m:t>
                    </m:r>
                  </m:oMath>
                </a14:m>
                <a:endParaRPr lang="ja-JP" altLang="en-US" sz="2800" dirty="0">
                  <a:solidFill>
                    <a:srgbClr val="C00000"/>
                  </a:solidFill>
                </a:endParaRPr>
              </a:p>
              <a:p>
                <a:pPr marL="0" indent="0" algn="ctr">
                  <a:buNone/>
                </a:pPr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5"/>
                <a:stretch>
                  <a:fillRect l="-2398" t="-221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6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135667" y="5006206"/>
            <a:ext cx="5028621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2000" u="sng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F-barES-FEM-T4</a:t>
            </a:r>
            <a:r>
              <a:rPr lang="en-US" altLang="ja-JP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ja-JP" alt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最新の平滑化有限要素法</a:t>
            </a:r>
            <a:r>
              <a:rPr kumimoji="1" lang="en-US" altLang="ja-JP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kumimoji="1"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1"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1" lang="ja-JP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せん断・体積ロッキングなし．</a:t>
            </a:r>
            <a:endParaRPr lang="en-US" altLang="ja-JP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ja-JP" alt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ja-JP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圧力振動は充分小さい．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ja-JP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コーナーロッキングも充分小さい．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153893" y="1423782"/>
            <a:ext cx="13837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dirty="0"/>
              <a:t>メッシュ</a:t>
            </a:r>
            <a:r>
              <a:rPr kumimoji="1" lang="ja-JP" altLang="en-US" dirty="0" smtClean="0"/>
              <a:t>は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先程と同じ</a:t>
            </a:r>
            <a:r>
              <a:rPr lang="ja-JP" altLang="en-US" dirty="0"/>
              <a:t>．</a:t>
            </a:r>
            <a:endParaRPr kumimoji="1" lang="en-US" altLang="ja-JP" dirty="0" smtClean="0"/>
          </a:p>
        </p:txBody>
      </p:sp>
      <p:pic>
        <p:nvPicPr>
          <p:cNvPr id="7" name="cylinder_press-NOCS2-pressu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27784" y="1052736"/>
            <a:ext cx="3852428" cy="3964986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5580112" y="1063769"/>
            <a:ext cx="900100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ja-JP" altLang="en-US" dirty="0" smtClean="0"/>
              <a:t>圧力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279497" y="3169999"/>
            <a:ext cx="1696297" cy="313932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/>
              <a:t>超弾性と</a:t>
            </a:r>
            <a:endParaRPr lang="en-US" altLang="ja-JP" dirty="0" smtClean="0"/>
          </a:p>
          <a:p>
            <a:pPr algn="ctr"/>
            <a:r>
              <a:rPr kumimoji="1" lang="ja-JP" altLang="en-US" dirty="0"/>
              <a:t>弾</a:t>
            </a:r>
            <a:r>
              <a:rPr kumimoji="1" lang="ja-JP" altLang="en-US" dirty="0" smtClean="0"/>
              <a:t>塑性で</a:t>
            </a:r>
            <a:endParaRPr kumimoji="1" lang="en-US" altLang="ja-JP" dirty="0" smtClean="0"/>
          </a:p>
          <a:p>
            <a:pPr algn="ctr"/>
            <a:r>
              <a:rPr lang="ja-JP" altLang="en-US" dirty="0"/>
              <a:t>性能</a:t>
            </a:r>
            <a:r>
              <a:rPr lang="ja-JP" altLang="en-US" dirty="0" smtClean="0"/>
              <a:t>を確認．</a:t>
            </a:r>
            <a:endParaRPr lang="en-US" altLang="ja-JP" dirty="0" smtClean="0"/>
          </a:p>
          <a:p>
            <a:pPr algn="ctr"/>
            <a:endParaRPr lang="en-US" altLang="ja-JP" dirty="0" smtClean="0"/>
          </a:p>
          <a:p>
            <a:pPr algn="ctr"/>
            <a:r>
              <a:rPr lang="ja-JP" altLang="en-US" dirty="0"/>
              <a:t>粘弾性</a:t>
            </a:r>
            <a:r>
              <a:rPr lang="ja-JP" altLang="en-US" dirty="0" smtClean="0"/>
              <a:t>も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たぶん大丈夫．</a:t>
            </a:r>
            <a:endParaRPr lang="en-US" altLang="ja-JP" dirty="0" smtClean="0"/>
          </a:p>
          <a:p>
            <a:pPr algn="ctr"/>
            <a:endParaRPr kumimoji="1" lang="en-US" altLang="ja-JP" dirty="0" smtClean="0"/>
          </a:p>
          <a:p>
            <a:pPr algn="ctr"/>
            <a:r>
              <a:rPr kumimoji="1" lang="ja-JP" altLang="en-US" dirty="0" smtClean="0"/>
              <a:t>ただし，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ja-JP" altLang="en-US" u="sng" dirty="0" smtClean="0">
                <a:solidFill>
                  <a:srgbClr val="FF0000"/>
                </a:solidFill>
              </a:rPr>
              <a:t>接触解析</a:t>
            </a:r>
            <a:r>
              <a:rPr lang="en-US" altLang="ja-JP" u="sng" dirty="0" smtClean="0"/>
              <a:t/>
            </a:r>
            <a:br>
              <a:rPr lang="en-US" altLang="ja-JP" u="sng" dirty="0" smtClean="0"/>
            </a:br>
            <a:r>
              <a:rPr lang="ja-JP" altLang="en-US" dirty="0" err="1" smtClean="0"/>
              <a:t>での</a:t>
            </a:r>
            <a:r>
              <a:rPr lang="ja-JP" altLang="en-US" dirty="0" smtClean="0"/>
              <a:t>性能</a:t>
            </a:r>
            <a:r>
              <a:rPr kumimoji="1" lang="ja-JP" altLang="en-US" dirty="0" smtClean="0"/>
              <a:t>は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未確認．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6063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研究目的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7</a:t>
            </a:fld>
            <a:endParaRPr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143508" y="1664804"/>
            <a:ext cx="8820980" cy="1728192"/>
          </a:xfrm>
          <a:prstGeom prst="roundRect">
            <a:avLst>
              <a:gd name="adj" fmla="val 13853"/>
            </a:avLst>
          </a:prstGeom>
          <a:noFill/>
          <a:ln w="4762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/>
          <a:lstStyle/>
          <a:p>
            <a:pPr algn="ctr"/>
            <a:r>
              <a:rPr lang="ja-JP" altLang="en-US" sz="3200" dirty="0" smtClean="0">
                <a:solidFill>
                  <a:schemeClr val="tx1"/>
                </a:solidFill>
              </a:rPr>
              <a:t>最新の平滑化</a:t>
            </a:r>
            <a:r>
              <a:rPr lang="ja-JP" altLang="en-US" sz="3200" dirty="0">
                <a:solidFill>
                  <a:schemeClr val="tx1"/>
                </a:solidFill>
              </a:rPr>
              <a:t>有限要素法</a:t>
            </a:r>
            <a:r>
              <a:rPr lang="en-US" altLang="ja-JP" sz="3200" dirty="0">
                <a:solidFill>
                  <a:schemeClr val="tx1"/>
                </a:solidFill>
              </a:rPr>
              <a:t>(</a:t>
            </a:r>
            <a:r>
              <a:rPr lang="en-US" altLang="ja-JP" sz="3200" dirty="0" smtClean="0">
                <a:solidFill>
                  <a:schemeClr val="tx1"/>
                </a:solidFill>
              </a:rPr>
              <a:t>S-FEM)</a:t>
            </a:r>
            <a:r>
              <a:rPr lang="ja-JP" altLang="en-US" sz="3200" dirty="0" smtClean="0">
                <a:solidFill>
                  <a:schemeClr val="tx1"/>
                </a:solidFill>
              </a:rPr>
              <a:t>定式化である</a:t>
            </a:r>
            <a:r>
              <a:rPr lang="en-US" altLang="ja-JP" sz="3200" dirty="0" smtClean="0">
                <a:solidFill>
                  <a:schemeClr val="tx1"/>
                </a:solidFill>
              </a:rPr>
              <a:t/>
            </a:r>
            <a:br>
              <a:rPr lang="en-US" altLang="ja-JP" sz="3200" dirty="0" smtClean="0">
                <a:solidFill>
                  <a:schemeClr val="tx1"/>
                </a:solidFill>
              </a:rPr>
            </a:br>
            <a:r>
              <a:rPr lang="en-US" altLang="ja-JP" sz="3200" dirty="0" smtClean="0">
                <a:solidFill>
                  <a:srgbClr val="FF00FF"/>
                </a:solidFill>
              </a:rPr>
              <a:t>F-barES-FEM-T4</a:t>
            </a:r>
            <a:r>
              <a:rPr lang="ja-JP" altLang="en-US" sz="3200" dirty="0" smtClean="0">
                <a:solidFill>
                  <a:schemeClr val="tx1"/>
                </a:solidFill>
              </a:rPr>
              <a:t>を用いて</a:t>
            </a:r>
            <a:r>
              <a:rPr lang="ja-JP" altLang="en-US" sz="3200" dirty="0" smtClean="0">
                <a:solidFill>
                  <a:srgbClr val="FF0000"/>
                </a:solidFill>
              </a:rPr>
              <a:t>接触解析</a:t>
            </a:r>
            <a:r>
              <a:rPr lang="ja-JP" altLang="en-US" sz="3200" dirty="0" smtClean="0">
                <a:solidFill>
                  <a:schemeClr val="tx1"/>
                </a:solidFill>
              </a:rPr>
              <a:t>で</a:t>
            </a:r>
            <a:r>
              <a:rPr lang="ja-JP" altLang="en-US" sz="3200" strike="dblStrike" dirty="0" smtClean="0">
                <a:solidFill>
                  <a:schemeClr val="tx1"/>
                </a:solidFill>
              </a:rPr>
              <a:t>安定した</a:t>
            </a:r>
            <a:r>
              <a:rPr lang="en-US" altLang="ja-JP" sz="3200" dirty="0" smtClean="0">
                <a:solidFill>
                  <a:schemeClr val="tx1"/>
                </a:solidFill>
              </a:rPr>
              <a:t/>
            </a:r>
            <a:br>
              <a:rPr lang="en-US" altLang="ja-JP" sz="3200" dirty="0" smtClean="0">
                <a:solidFill>
                  <a:schemeClr val="tx1"/>
                </a:solidFill>
              </a:rPr>
            </a:br>
            <a:r>
              <a:rPr lang="ja-JP" altLang="en-US" sz="3200" dirty="0" smtClean="0">
                <a:solidFill>
                  <a:schemeClr val="tx1"/>
                </a:solidFill>
              </a:rPr>
              <a:t>精度良い解が得られるか否かを検証する．</a:t>
            </a:r>
            <a:endParaRPr lang="en-US" altLang="ja-JP" sz="3200" dirty="0" smtClean="0">
              <a:solidFill>
                <a:schemeClr val="tx1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511660" y="3573016"/>
            <a:ext cx="610295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発表目次</a:t>
            </a:r>
            <a:r>
              <a:rPr kumimoji="1" lang="ja-JP" altLang="en-US" sz="2800" dirty="0" smtClean="0"/>
              <a:t>：</a:t>
            </a:r>
            <a:endParaRPr kumimoji="1" lang="en-US" altLang="ja-JP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800" dirty="0" smtClean="0"/>
              <a:t>F-barES-FEM-T4</a:t>
            </a:r>
            <a:r>
              <a:rPr kumimoji="1" lang="ja-JP" altLang="en-US" sz="2800" dirty="0" smtClean="0"/>
              <a:t>接触解析の定式化</a:t>
            </a:r>
            <a:endParaRPr kumimoji="1" lang="en-US" altLang="ja-JP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2800" dirty="0" smtClean="0"/>
              <a:t>超弾性接触解析例</a:t>
            </a:r>
            <a:endParaRPr lang="en-US" altLang="ja-JP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sz="2800" dirty="0"/>
              <a:t>まとめ</a:t>
            </a:r>
          </a:p>
        </p:txBody>
      </p:sp>
    </p:spTree>
    <p:extLst>
      <p:ext uri="{BB962C8B-B14F-4D97-AF65-F5344CB8AC3E}">
        <p14:creationId xmlns:p14="http://schemas.microsoft.com/office/powerpoint/2010/main" val="15042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altLang="ja-JP" sz="4000" dirty="0" smtClean="0"/>
              <a:t>F-barES-FEM-T4</a:t>
            </a:r>
            <a:r>
              <a:rPr lang="ja-JP" altLang="en-US" sz="4000" dirty="0" smtClean="0"/>
              <a:t>接触解析の定式化</a:t>
            </a:r>
            <a:endParaRPr lang="en-US" altLang="ja-JP" sz="4000" dirty="0" smtClean="0"/>
          </a:p>
          <a:p>
            <a:pPr marL="0" indent="0" algn="ctr">
              <a:buNone/>
            </a:pPr>
            <a:endParaRPr lang="en-US" altLang="ja-JP" sz="40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4460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F-bar</a:t>
            </a:r>
            <a:r>
              <a:rPr kumimoji="1" lang="ja-JP" altLang="en-US" dirty="0" smtClean="0"/>
              <a:t>法のおさらい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kumimoji="1" lang="en-US" altLang="ja-JP" sz="2400" dirty="0" smtClean="0"/>
              </a:p>
              <a:p>
                <a:endParaRPr lang="en-US" altLang="ja-JP" sz="2400" dirty="0"/>
              </a:p>
              <a:p>
                <a:endParaRPr kumimoji="1" lang="en-US" altLang="ja-JP" sz="2400" dirty="0" smtClean="0"/>
              </a:p>
              <a:p>
                <a:pPr marL="0" indent="0">
                  <a:buNone/>
                </a:pPr>
                <a:endParaRPr lang="en-US" altLang="ja-JP" sz="1600" dirty="0"/>
              </a:p>
              <a:p>
                <a:pPr marL="0" indent="0">
                  <a:buNone/>
                </a:pPr>
                <a:r>
                  <a:rPr lang="ja-JP" altLang="en-US" sz="24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アルゴリズム</a:t>
                </a: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kumimoji="1" lang="ja-JP" altLang="en-US" sz="2400" dirty="0" smtClean="0"/>
                  <a:t>標準的</a:t>
                </a:r>
                <a:r>
                  <a:rPr kumimoji="1" lang="en-US" altLang="ja-JP" sz="2400" dirty="0" smtClean="0"/>
                  <a:t>FEM</a:t>
                </a:r>
                <a:r>
                  <a:rPr kumimoji="1" lang="ja-JP" altLang="en-US" sz="2400" dirty="0" smtClean="0"/>
                  <a:t>と同様</a:t>
                </a:r>
                <a:r>
                  <a:rPr lang="ja-JP" altLang="en-US" sz="2400" dirty="0" smtClean="0"/>
                  <a:t>，</a:t>
                </a:r>
                <a:r>
                  <a:rPr kumimoji="1" lang="ja-JP" altLang="en-US" sz="2400" dirty="0" smtClean="0">
                    <a:solidFill>
                      <a:srgbClr val="FF0000"/>
                    </a:solidFill>
                  </a:rPr>
                  <a:t>各積分点</a:t>
                </a:r>
                <a:r>
                  <a:rPr kumimoji="1" lang="ja-JP" altLang="en-US" sz="2400" dirty="0" smtClean="0"/>
                  <a:t>で変形勾配 </a:t>
                </a:r>
                <a14:m>
                  <m:oMath xmlns:m="http://schemas.openxmlformats.org/officeDocument/2006/math">
                    <m:r>
                      <a:rPr kumimoji="1" lang="en-US" altLang="ja-JP" sz="2400" b="1" i="1" smtClean="0"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kumimoji="1" lang="en-US" altLang="ja-JP" sz="2400" dirty="0" smtClean="0"/>
                  <a:t> </a:t>
                </a:r>
                <a:r>
                  <a:rPr kumimoji="1" lang="ja-JP" altLang="en-US" sz="2400" dirty="0" smtClean="0"/>
                  <a:t>を計算する．</a:t>
                </a:r>
                <a:endParaRPr kumimoji="1" lang="en-US" altLang="ja-JP" sz="2400" dirty="0" smtClean="0"/>
              </a:p>
              <a:p>
                <a:r>
                  <a:rPr lang="ja-JP" altLang="en-US" sz="2400" dirty="0">
                    <a:solidFill>
                      <a:srgbClr val="0000CC"/>
                    </a:solidFill>
                  </a:rPr>
                  <a:t>要素</a:t>
                </a:r>
                <a:r>
                  <a:rPr lang="ja-JP" altLang="en-US" sz="2400" dirty="0" smtClean="0">
                    <a:solidFill>
                      <a:srgbClr val="0000CC"/>
                    </a:solidFill>
                  </a:rPr>
                  <a:t>中心</a:t>
                </a:r>
                <a:r>
                  <a:rPr lang="ja-JP" altLang="en-US" sz="2400" dirty="0" smtClean="0"/>
                  <a:t>で</a:t>
                </a:r>
                <a:r>
                  <a:rPr lang="ja-JP" altLang="en-US" sz="2400" dirty="0"/>
                  <a:t>も</a:t>
                </a:r>
                <a:r>
                  <a:rPr lang="ja-JP" altLang="en-US" sz="2400" dirty="0" smtClean="0"/>
                  <a:t>変形</a:t>
                </a:r>
                <a:r>
                  <a:rPr lang="ja-JP" altLang="en-US" sz="2400" dirty="0"/>
                  <a:t>勾配 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kumimoji="1" lang="ja-JP" altLang="en-US" sz="2400" dirty="0" smtClean="0"/>
                  <a:t> を計算し，その体積</a:t>
                </a:r>
                <a:r>
                  <a:rPr lang="ja-JP" altLang="en-US" sz="2400" dirty="0" smtClean="0"/>
                  <a:t>変化率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ja-JP" sz="2400" i="1" dirty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ja-JP" sz="2400" dirty="0">
                            <a:latin typeface="Cambria Math" panose="02040503050406030204" pitchFamily="18" charset="0"/>
                          </a:rPr>
                          <m:t>det</m:t>
                        </m:r>
                      </m:fName>
                      <m:e>
                        <m:d>
                          <m:dPr>
                            <m:ctrlPr>
                              <a:rPr lang="en-US" altLang="ja-JP" sz="24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400" b="1" i="1" dirty="0"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</m:d>
                      </m:e>
                    </m:func>
                  </m:oMath>
                </a14:m>
                <a:r>
                  <a:rPr kumimoji="1" lang="ja-JP" altLang="en-US" sz="2400" dirty="0" smtClean="0"/>
                  <a:t>を</a:t>
                </a:r>
                <a:r>
                  <a:rPr kumimoji="1" lang="en-US" altLang="ja-JP" sz="2400" dirty="0" smtClean="0"/>
                  <a:t/>
                </a:r>
                <a:br>
                  <a:rPr kumimoji="1" lang="en-US" altLang="ja-JP" sz="2400" dirty="0" smtClean="0"/>
                </a:br>
                <a14:m>
                  <m:oMath xmlns:m="http://schemas.openxmlformats.org/officeDocument/2006/math">
                    <m:r>
                      <a:rPr kumimoji="1" lang="en-US" altLang="ja-JP" sz="2400" b="0" i="0" dirty="0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kumimoji="1" lang="en-US" altLang="ja-JP" sz="24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ja-JP" sz="24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1" lang="en-US" altLang="ja-JP" sz="2400" b="0" i="1" dirty="0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kumimoji="1" lang="en-US" altLang="ja-JP" sz="24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  <m:r>
                      <a:rPr kumimoji="1" lang="en-US" altLang="ja-JP" sz="24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ja-JP" altLang="en-US" sz="2400" dirty="0" smtClean="0"/>
                  <a:t>とおく．</a:t>
                </a:r>
                <a:endParaRPr kumimoji="1" lang="en-US" altLang="ja-JP" sz="2400" dirty="0" smtClean="0"/>
              </a:p>
              <a:p>
                <a:r>
                  <a:rPr kumimoji="1" lang="ja-JP" altLang="en-US" sz="2400" dirty="0" smtClean="0">
                    <a:solidFill>
                      <a:srgbClr val="FF0000"/>
                    </a:solidFill>
                  </a:rPr>
                  <a:t>各積分点</a:t>
                </a:r>
                <a:r>
                  <a:rPr kumimoji="1" lang="ja-JP" altLang="en-US" sz="2400" dirty="0" smtClean="0"/>
                  <a:t>の変形勾配</a:t>
                </a:r>
                <a:r>
                  <a:rPr lang="ja-JP" altLang="en-US" sz="2400" dirty="0"/>
                  <a:t>を次式により修正し</a:t>
                </a:r>
                <a:r>
                  <a:rPr lang="ja-JP" altLang="en-US" sz="2400" dirty="0" smtClean="0"/>
                  <a:t>，</a:t>
                </a:r>
                <a:r>
                  <a:rPr lang="ja-JP" altLang="en-US" sz="2400" dirty="0" smtClean="0">
                    <a:solidFill>
                      <a:srgbClr val="C00000"/>
                    </a:solidFill>
                  </a:rPr>
                  <a:t>合成された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lang="en-US" altLang="ja-JP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kumimoji="1" lang="ja-JP" altLang="en-US" sz="2400" dirty="0" smtClean="0"/>
                  <a:t>を得る．</a:t>
                </a:r>
                <a:endParaRPr lang="en-US" altLang="ja-JP" sz="2400" i="1" dirty="0" smtClean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b="1" i="1"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lang="en-US" altLang="ja-JP" sz="24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acc>
                      </m:e>
                      <m:sup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1/3</m:t>
                        </m:r>
                      </m:sup>
                    </m:sSup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1" i="1"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iso</m:t>
                        </m:r>
                      </m:sup>
                    </m:sSup>
                  </m:oMath>
                </a14:m>
                <a:r>
                  <a:rPr kumimoji="1" lang="en-US" altLang="ja-JP" sz="2400" dirty="0" smtClean="0"/>
                  <a:t>.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b="1" i="1"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lang="en-US" altLang="ja-JP" sz="24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kumimoji="1" lang="ja-JP" altLang="en-US" sz="2400" dirty="0" smtClean="0"/>
                  <a:t> を</a:t>
                </a:r>
                <a:r>
                  <a:rPr lang="ja-JP" altLang="en-US" sz="2400" dirty="0">
                    <a:solidFill>
                      <a:srgbClr val="FF0000"/>
                    </a:solidFill>
                  </a:rPr>
                  <a:t>各積分点</a:t>
                </a:r>
                <a:r>
                  <a:rPr kumimoji="1" lang="ja-JP" altLang="en-US" sz="2400" dirty="0" smtClean="0"/>
                  <a:t>変形勾配とみなし</a:t>
                </a:r>
                <a:r>
                  <a:rPr lang="ja-JP" altLang="en-US" sz="2400" dirty="0" smtClean="0"/>
                  <a:t>，応力・内力・剛性等計算する．</a:t>
                </a:r>
                <a:endParaRPr kumimoji="1" lang="en-US" altLang="ja-JP" sz="2400" dirty="0" smtClean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2186" r="-14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p:grpSp>
        <p:nvGrpSpPr>
          <p:cNvPr id="15" name="グループ化 14"/>
          <p:cNvGrpSpPr/>
          <p:nvPr/>
        </p:nvGrpSpPr>
        <p:grpSpPr>
          <a:xfrm>
            <a:off x="2655092" y="800708"/>
            <a:ext cx="3681104" cy="1744273"/>
            <a:chOff x="2627360" y="638956"/>
            <a:chExt cx="3681104" cy="1744273"/>
          </a:xfrm>
        </p:grpSpPr>
        <p:sp>
          <p:nvSpPr>
            <p:cNvPr id="16" name="フリーフォーム 15"/>
            <p:cNvSpPr/>
            <p:nvPr/>
          </p:nvSpPr>
          <p:spPr>
            <a:xfrm>
              <a:off x="2699792" y="735357"/>
              <a:ext cx="3536240" cy="1557862"/>
            </a:xfrm>
            <a:custGeom>
              <a:avLst/>
              <a:gdLst>
                <a:gd name="connsiteX0" fmla="*/ 0 w 1828800"/>
                <a:gd name="connsiteY0" fmla="*/ 391886 h 896983"/>
                <a:gd name="connsiteX1" fmla="*/ 966652 w 1828800"/>
                <a:gd name="connsiteY1" fmla="*/ 0 h 896983"/>
                <a:gd name="connsiteX2" fmla="*/ 1828800 w 1828800"/>
                <a:gd name="connsiteY2" fmla="*/ 557349 h 896983"/>
                <a:gd name="connsiteX3" fmla="*/ 862149 w 1828800"/>
                <a:gd name="connsiteY3" fmla="*/ 896983 h 896983"/>
                <a:gd name="connsiteX4" fmla="*/ 0 w 1828800"/>
                <a:gd name="connsiteY4" fmla="*/ 391886 h 896983"/>
                <a:gd name="connsiteX0" fmla="*/ 0 w 2444513"/>
                <a:gd name="connsiteY0" fmla="*/ 85513 h 896983"/>
                <a:gd name="connsiteX1" fmla="*/ 1582365 w 2444513"/>
                <a:gd name="connsiteY1" fmla="*/ 0 h 896983"/>
                <a:gd name="connsiteX2" fmla="*/ 2444513 w 2444513"/>
                <a:gd name="connsiteY2" fmla="*/ 557349 h 896983"/>
                <a:gd name="connsiteX3" fmla="*/ 1477862 w 2444513"/>
                <a:gd name="connsiteY3" fmla="*/ 896983 h 896983"/>
                <a:gd name="connsiteX4" fmla="*/ 0 w 2444513"/>
                <a:gd name="connsiteY4" fmla="*/ 85513 h 896983"/>
                <a:gd name="connsiteX0" fmla="*/ 717084 w 3161597"/>
                <a:gd name="connsiteY0" fmla="*/ 85513 h 793479"/>
                <a:gd name="connsiteX1" fmla="*/ 2299449 w 3161597"/>
                <a:gd name="connsiteY1" fmla="*/ 0 h 793479"/>
                <a:gd name="connsiteX2" fmla="*/ 3161597 w 3161597"/>
                <a:gd name="connsiteY2" fmla="*/ 557349 h 793479"/>
                <a:gd name="connsiteX3" fmla="*/ 0 w 3161597"/>
                <a:gd name="connsiteY3" fmla="*/ 793479 h 793479"/>
                <a:gd name="connsiteX4" fmla="*/ 717084 w 3161597"/>
                <a:gd name="connsiteY4" fmla="*/ 85513 h 793479"/>
                <a:gd name="connsiteX0" fmla="*/ 717084 w 2299449"/>
                <a:gd name="connsiteY0" fmla="*/ 85513 h 793479"/>
                <a:gd name="connsiteX1" fmla="*/ 2299449 w 2299449"/>
                <a:gd name="connsiteY1" fmla="*/ 0 h 793479"/>
                <a:gd name="connsiteX2" fmla="*/ 1441361 w 2299449"/>
                <a:gd name="connsiteY2" fmla="*/ 507667 h 793479"/>
                <a:gd name="connsiteX3" fmla="*/ 0 w 2299449"/>
                <a:gd name="connsiteY3" fmla="*/ 793479 h 793479"/>
                <a:gd name="connsiteX4" fmla="*/ 717084 w 2299449"/>
                <a:gd name="connsiteY4" fmla="*/ 85513 h 793479"/>
                <a:gd name="connsiteX0" fmla="*/ 717084 w 2299449"/>
                <a:gd name="connsiteY0" fmla="*/ 85513 h 793479"/>
                <a:gd name="connsiteX1" fmla="*/ 2299449 w 2299449"/>
                <a:gd name="connsiteY1" fmla="*/ 0 h 793479"/>
                <a:gd name="connsiteX2" fmla="*/ 2169876 w 2299449"/>
                <a:gd name="connsiteY2" fmla="*/ 789198 h 793479"/>
                <a:gd name="connsiteX3" fmla="*/ 0 w 2299449"/>
                <a:gd name="connsiteY3" fmla="*/ 793479 h 793479"/>
                <a:gd name="connsiteX4" fmla="*/ 717084 w 2299449"/>
                <a:gd name="connsiteY4" fmla="*/ 85513 h 793479"/>
                <a:gd name="connsiteX0" fmla="*/ 477379 w 2059744"/>
                <a:gd name="connsiteY0" fmla="*/ 85513 h 789198"/>
                <a:gd name="connsiteX1" fmla="*/ 2059744 w 2059744"/>
                <a:gd name="connsiteY1" fmla="*/ 0 h 789198"/>
                <a:gd name="connsiteX2" fmla="*/ 1930171 w 2059744"/>
                <a:gd name="connsiteY2" fmla="*/ 789198 h 789198"/>
                <a:gd name="connsiteX3" fmla="*/ 0 w 2059744"/>
                <a:gd name="connsiteY3" fmla="*/ 760358 h 789198"/>
                <a:gd name="connsiteX4" fmla="*/ 477379 w 2059744"/>
                <a:gd name="connsiteY4" fmla="*/ 85513 h 789198"/>
                <a:gd name="connsiteX0" fmla="*/ 477379 w 2059744"/>
                <a:gd name="connsiteY0" fmla="*/ 85513 h 760358"/>
                <a:gd name="connsiteX1" fmla="*/ 2059744 w 2059744"/>
                <a:gd name="connsiteY1" fmla="*/ 0 h 760358"/>
                <a:gd name="connsiteX2" fmla="*/ 1963072 w 2059744"/>
                <a:gd name="connsiteY2" fmla="*/ 760217 h 760358"/>
                <a:gd name="connsiteX3" fmla="*/ 0 w 2059744"/>
                <a:gd name="connsiteY3" fmla="*/ 760358 h 760358"/>
                <a:gd name="connsiteX4" fmla="*/ 477379 w 2059744"/>
                <a:gd name="connsiteY4" fmla="*/ 85513 h 760358"/>
                <a:gd name="connsiteX0" fmla="*/ 477379 w 1963072"/>
                <a:gd name="connsiteY0" fmla="*/ 0 h 674845"/>
                <a:gd name="connsiteX1" fmla="*/ 1599134 w 1963072"/>
                <a:gd name="connsiteY1" fmla="*/ 100795 h 674845"/>
                <a:gd name="connsiteX2" fmla="*/ 1963072 w 1963072"/>
                <a:gd name="connsiteY2" fmla="*/ 674704 h 674845"/>
                <a:gd name="connsiteX3" fmla="*/ 0 w 1963072"/>
                <a:gd name="connsiteY3" fmla="*/ 674845 h 674845"/>
                <a:gd name="connsiteX4" fmla="*/ 477379 w 1963072"/>
                <a:gd name="connsiteY4" fmla="*/ 0 h 674845"/>
                <a:gd name="connsiteX0" fmla="*/ 425678 w 1963072"/>
                <a:gd name="connsiteY0" fmla="*/ 0 h 761789"/>
                <a:gd name="connsiteX1" fmla="*/ 1599134 w 1963072"/>
                <a:gd name="connsiteY1" fmla="*/ 187739 h 761789"/>
                <a:gd name="connsiteX2" fmla="*/ 1963072 w 1963072"/>
                <a:gd name="connsiteY2" fmla="*/ 761648 h 761789"/>
                <a:gd name="connsiteX3" fmla="*/ 0 w 1963072"/>
                <a:gd name="connsiteY3" fmla="*/ 761789 h 761789"/>
                <a:gd name="connsiteX4" fmla="*/ 425678 w 1963072"/>
                <a:gd name="connsiteY4" fmla="*/ 0 h 761789"/>
                <a:gd name="connsiteX0" fmla="*/ 425678 w 1963072"/>
                <a:gd name="connsiteY0" fmla="*/ 0 h 761789"/>
                <a:gd name="connsiteX1" fmla="*/ 1787138 w 1963072"/>
                <a:gd name="connsiteY1" fmla="*/ 167038 h 761789"/>
                <a:gd name="connsiteX2" fmla="*/ 1963072 w 1963072"/>
                <a:gd name="connsiteY2" fmla="*/ 761648 h 761789"/>
                <a:gd name="connsiteX3" fmla="*/ 0 w 1963072"/>
                <a:gd name="connsiteY3" fmla="*/ 761789 h 761789"/>
                <a:gd name="connsiteX4" fmla="*/ 425678 w 1963072"/>
                <a:gd name="connsiteY4" fmla="*/ 0 h 761789"/>
                <a:gd name="connsiteX0" fmla="*/ 425678 w 1963072"/>
                <a:gd name="connsiteY0" fmla="*/ 0 h 761789"/>
                <a:gd name="connsiteX1" fmla="*/ 1782438 w 1963072"/>
                <a:gd name="connsiteY1" fmla="*/ 80094 h 761789"/>
                <a:gd name="connsiteX2" fmla="*/ 1963072 w 1963072"/>
                <a:gd name="connsiteY2" fmla="*/ 761648 h 761789"/>
                <a:gd name="connsiteX3" fmla="*/ 0 w 1963072"/>
                <a:gd name="connsiteY3" fmla="*/ 761789 h 761789"/>
                <a:gd name="connsiteX4" fmla="*/ 425678 w 1963072"/>
                <a:gd name="connsiteY4" fmla="*/ 0 h 761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3072" h="761789">
                  <a:moveTo>
                    <a:pt x="425678" y="0"/>
                  </a:moveTo>
                  <a:lnTo>
                    <a:pt x="1782438" y="80094"/>
                  </a:lnTo>
                  <a:lnTo>
                    <a:pt x="1963072" y="761648"/>
                  </a:lnTo>
                  <a:lnTo>
                    <a:pt x="0" y="761789"/>
                  </a:lnTo>
                  <a:lnTo>
                    <a:pt x="425678" y="0"/>
                  </a:lnTo>
                  <a:close/>
                </a:path>
              </a:pathLst>
            </a:custGeom>
            <a:solidFill>
              <a:srgbClr val="4DFFC4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乗算記号 16"/>
            <p:cNvSpPr/>
            <p:nvPr/>
          </p:nvSpPr>
          <p:spPr>
            <a:xfrm>
              <a:off x="5220072" y="1808820"/>
              <a:ext cx="288032" cy="288032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乗算記号 17"/>
            <p:cNvSpPr/>
            <p:nvPr/>
          </p:nvSpPr>
          <p:spPr>
            <a:xfrm>
              <a:off x="3383868" y="1839616"/>
              <a:ext cx="288032" cy="288032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乗算記号 18"/>
            <p:cNvSpPr/>
            <p:nvPr/>
          </p:nvSpPr>
          <p:spPr>
            <a:xfrm>
              <a:off x="3763776" y="934738"/>
              <a:ext cx="288032" cy="288032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乗算記号 19"/>
            <p:cNvSpPr/>
            <p:nvPr/>
          </p:nvSpPr>
          <p:spPr>
            <a:xfrm>
              <a:off x="5184068" y="1016732"/>
              <a:ext cx="288032" cy="288032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加算記号 20"/>
            <p:cNvSpPr/>
            <p:nvPr/>
          </p:nvSpPr>
          <p:spPr>
            <a:xfrm>
              <a:off x="4409070" y="1412776"/>
              <a:ext cx="288032" cy="311185"/>
            </a:xfrm>
            <a:prstGeom prst="mathPlus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円/楕円 21"/>
            <p:cNvSpPr/>
            <p:nvPr/>
          </p:nvSpPr>
          <p:spPr>
            <a:xfrm>
              <a:off x="6128444" y="2191331"/>
              <a:ext cx="180020" cy="1800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円/楕円 22"/>
            <p:cNvSpPr/>
            <p:nvPr/>
          </p:nvSpPr>
          <p:spPr>
            <a:xfrm>
              <a:off x="2627360" y="2203209"/>
              <a:ext cx="180020" cy="1800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円/楕円 23"/>
            <p:cNvSpPr/>
            <p:nvPr/>
          </p:nvSpPr>
          <p:spPr>
            <a:xfrm>
              <a:off x="3383868" y="638956"/>
              <a:ext cx="180020" cy="1800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円/楕円 24"/>
            <p:cNvSpPr/>
            <p:nvPr/>
          </p:nvSpPr>
          <p:spPr>
            <a:xfrm>
              <a:off x="5832836" y="818976"/>
              <a:ext cx="180020" cy="1800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6" name="テキスト ボックス 25"/>
          <p:cNvSpPr txBox="1"/>
          <p:nvPr/>
        </p:nvSpPr>
        <p:spPr>
          <a:xfrm>
            <a:off x="350967" y="802656"/>
            <a:ext cx="1800493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ja-JP" altLang="en-US" dirty="0"/>
              <a:t>四</a:t>
            </a:r>
            <a:r>
              <a:rPr lang="ja-JP" altLang="en-US" dirty="0" smtClean="0"/>
              <a:t>角形</a:t>
            </a:r>
            <a:r>
              <a:rPr lang="en-US" altLang="ja-JP" dirty="0" smtClean="0"/>
              <a:t>(Q4)</a:t>
            </a:r>
            <a:r>
              <a:rPr lang="ja-JP" altLang="en-US" dirty="0" smtClean="0"/>
              <a:t>要素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および</a:t>
            </a:r>
            <a:endParaRPr lang="en-US" altLang="ja-JP" dirty="0" smtClean="0"/>
          </a:p>
          <a:p>
            <a:pPr algn="ctr"/>
            <a:r>
              <a:rPr kumimoji="1" lang="ja-JP" altLang="en-US" dirty="0" smtClean="0"/>
              <a:t>六面体</a:t>
            </a:r>
            <a:r>
              <a:rPr kumimoji="1" lang="en-US" altLang="ja-JP" dirty="0" smtClean="0"/>
              <a:t>(H8)</a:t>
            </a:r>
            <a:r>
              <a:rPr kumimoji="1" lang="ja-JP" altLang="en-US" dirty="0" smtClean="0"/>
              <a:t>要素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のための手法</a:t>
            </a:r>
            <a:endParaRPr kumimoji="1" lang="ja-JP" altLang="en-US" dirty="0"/>
          </a:p>
        </p:txBody>
      </p:sp>
      <p:sp>
        <p:nvSpPr>
          <p:cNvPr id="27" name="正方形/長方形 26"/>
          <p:cNvSpPr/>
          <p:nvPr/>
        </p:nvSpPr>
        <p:spPr>
          <a:xfrm>
            <a:off x="885982" y="5342018"/>
            <a:ext cx="7358180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 smtClean="0"/>
              <a:t>Q4</a:t>
            </a:r>
            <a:r>
              <a:rPr lang="ja-JP" altLang="en-US" sz="2400" dirty="0" smtClean="0"/>
              <a:t>および</a:t>
            </a:r>
            <a:r>
              <a:rPr lang="en-US" altLang="ja-JP" sz="2400" dirty="0" smtClean="0"/>
              <a:t>H8</a:t>
            </a:r>
            <a:r>
              <a:rPr lang="ja-JP" altLang="en-US" sz="2400" dirty="0" smtClean="0"/>
              <a:t>要素で</a:t>
            </a:r>
            <a:r>
              <a:rPr lang="ja-JP" altLang="en-US" sz="2400" dirty="0"/>
              <a:t>せん断ロッキングは回避</a:t>
            </a:r>
            <a:r>
              <a:rPr lang="ja-JP" altLang="en-US" sz="2400" dirty="0" smtClean="0"/>
              <a:t>できないが</a:t>
            </a:r>
            <a:endParaRPr lang="en-US" altLang="ja-JP" sz="2400" dirty="0"/>
          </a:p>
          <a:p>
            <a:pPr algn="ctr"/>
            <a:r>
              <a:rPr lang="ja-JP" altLang="en-US" sz="2400" b="1" dirty="0" smtClean="0">
                <a:solidFill>
                  <a:srgbClr val="FF00FF"/>
                </a:solidFill>
              </a:rPr>
              <a:t>体積</a:t>
            </a:r>
            <a:r>
              <a:rPr lang="ja-JP" altLang="en-US" sz="2400" b="1" dirty="0">
                <a:solidFill>
                  <a:srgbClr val="FF00FF"/>
                </a:solidFill>
              </a:rPr>
              <a:t>ロッキングを</a:t>
            </a:r>
            <a:r>
              <a:rPr lang="ja-JP" altLang="en-US" sz="2400" b="1" dirty="0" smtClean="0">
                <a:solidFill>
                  <a:srgbClr val="FF00FF"/>
                </a:solidFill>
              </a:rPr>
              <a:t>回避できる</a:t>
            </a:r>
            <a:r>
              <a:rPr lang="ja-JP" altLang="en-US" sz="2400" dirty="0" smtClean="0">
                <a:solidFill>
                  <a:srgbClr val="FF00FF"/>
                </a:solidFill>
              </a:rPr>
              <a:t>．</a:t>
            </a:r>
            <a:endParaRPr lang="en-US" altLang="ja-JP" sz="2400" dirty="0">
              <a:solidFill>
                <a:srgbClr val="FF00FF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879762" y="1214375"/>
            <a:ext cx="2008884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ja-JP" altLang="en-US" dirty="0" smtClean="0"/>
              <a:t>体積変形対する</a:t>
            </a:r>
            <a:endParaRPr lang="en-US" altLang="ja-JP" dirty="0" smtClean="0"/>
          </a:p>
          <a:p>
            <a:pPr algn="ctr"/>
            <a:r>
              <a:rPr lang="ja-JP" altLang="en-US" dirty="0" smtClean="0"/>
              <a:t>一種の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ローパス</a:t>
            </a:r>
            <a:r>
              <a:rPr kumimoji="1" lang="ja-JP" altLang="en-US" dirty="0" smtClean="0"/>
              <a:t>フィルター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466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デザインの設定">
      <a:majorFont>
        <a:latin typeface="MS PGothic"/>
        <a:ea typeface="MS PGothic"/>
        <a:cs typeface=""/>
      </a:majorFont>
      <a:minorFont>
        <a:latin typeface="MS PGothic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41048</TotalTime>
  <Words>950</Words>
  <Application>Microsoft Office PowerPoint</Application>
  <PresentationFormat>画面に合わせる (4:3)</PresentationFormat>
  <Paragraphs>224</Paragraphs>
  <Slides>25</Slides>
  <Notes>4</Notes>
  <HiddenSlides>0</HiddenSlides>
  <MMClips>4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25</vt:i4>
      </vt:variant>
    </vt:vector>
  </HeadingPairs>
  <TitlesOfParts>
    <vt:vector size="31" baseType="lpstr">
      <vt:lpstr>MS PGothic</vt:lpstr>
      <vt:lpstr>Arial</vt:lpstr>
      <vt:lpstr>Calibri</vt:lpstr>
      <vt:lpstr>Cambria Math</vt:lpstr>
      <vt:lpstr>Wingdings</vt:lpstr>
      <vt:lpstr>デザインの設定</vt:lpstr>
      <vt:lpstr>ゴム大変形解析における F-barES-FEM-T4の 接触安定性評価</vt:lpstr>
      <vt:lpstr>研究背景</vt:lpstr>
      <vt:lpstr>既存手法の問題点</vt:lpstr>
      <vt:lpstr>既存手法の問題点（つづき）</vt:lpstr>
      <vt:lpstr>解決策</vt:lpstr>
      <vt:lpstr>解決策（つづき）</vt:lpstr>
      <vt:lpstr>研究目的</vt:lpstr>
      <vt:lpstr>PowerPoint プレゼンテーション</vt:lpstr>
      <vt:lpstr>F-bar法のおさらい</vt:lpstr>
      <vt:lpstr>Edge-based S-FEM(ES-FEM)のおさらい</vt:lpstr>
      <vt:lpstr>提案するF-barES-FEMの概要</vt:lpstr>
      <vt:lpstr>接触の定式化</vt:lpstr>
      <vt:lpstr>PowerPoint プレゼンテーション</vt:lpstr>
      <vt:lpstr>ブロックの押し当て</vt:lpstr>
      <vt:lpstr>ブロックの押し当て</vt:lpstr>
      <vt:lpstr>ブロックの押し当て</vt:lpstr>
      <vt:lpstr>弾丸状物体の押し込み</vt:lpstr>
      <vt:lpstr>弾丸状物体の押し込み</vt:lpstr>
      <vt:lpstr>弾丸状物体の押し込み</vt:lpstr>
      <vt:lpstr>弾丸状物体の押し込み</vt:lpstr>
      <vt:lpstr>弾丸状物体の押し込み</vt:lpstr>
      <vt:lpstr>弾丸状物体の押し込み</vt:lpstr>
      <vt:lpstr>PowerPoint プレゼンテーション</vt:lpstr>
      <vt:lpstr>星取表</vt:lpstr>
      <vt:lpstr>まとめ</vt:lpstr>
    </vt:vector>
  </TitlesOfParts>
  <Company>みずほ情報総研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Yuki ONISHI</dc:creator>
  <cp:lastModifiedBy>yuki</cp:lastModifiedBy>
  <cp:revision>1961</cp:revision>
  <cp:lastPrinted>2012-03-06T10:21:50Z</cp:lastPrinted>
  <dcterms:created xsi:type="dcterms:W3CDTF">2007-11-22T18:02:40Z</dcterms:created>
  <dcterms:modified xsi:type="dcterms:W3CDTF">2016-09-23T01:18:55Z</dcterms:modified>
</cp:coreProperties>
</file>