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9"/>
  </p:notesMasterIdLst>
  <p:handoutMasterIdLst>
    <p:handoutMasterId r:id="rId30"/>
  </p:handoutMasterIdLst>
  <p:sldIdLst>
    <p:sldId id="504" r:id="rId2"/>
    <p:sldId id="513" r:id="rId3"/>
    <p:sldId id="532" r:id="rId4"/>
    <p:sldId id="534" r:id="rId5"/>
    <p:sldId id="516" r:id="rId6"/>
    <p:sldId id="477" r:id="rId7"/>
    <p:sldId id="502" r:id="rId8"/>
    <p:sldId id="501" r:id="rId9"/>
    <p:sldId id="508" r:id="rId10"/>
    <p:sldId id="522" r:id="rId11"/>
    <p:sldId id="533" r:id="rId12"/>
    <p:sldId id="485" r:id="rId13"/>
    <p:sldId id="487" r:id="rId14"/>
    <p:sldId id="526" r:id="rId15"/>
    <p:sldId id="489" r:id="rId16"/>
    <p:sldId id="507" r:id="rId17"/>
    <p:sldId id="496" r:id="rId18"/>
    <p:sldId id="492" r:id="rId19"/>
    <p:sldId id="510" r:id="rId20"/>
    <p:sldId id="535" r:id="rId21"/>
    <p:sldId id="537" r:id="rId22"/>
    <p:sldId id="538" r:id="rId23"/>
    <p:sldId id="527" r:id="rId24"/>
    <p:sldId id="494" r:id="rId25"/>
    <p:sldId id="518" r:id="rId26"/>
    <p:sldId id="531" r:id="rId27"/>
    <p:sldId id="498" r:id="rId28"/>
  </p:sldIdLst>
  <p:sldSz cx="9144000" cy="6858000" type="screen4x3"/>
  <p:notesSz cx="9985375" cy="6799263"/>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9900"/>
    <a:srgbClr val="C6E6A2"/>
    <a:srgbClr val="D9EDEF"/>
    <a:srgbClr val="D8EEC0"/>
    <a:srgbClr val="C2E49C"/>
    <a:srgbClr val="EAF5F6"/>
    <a:srgbClr val="FFEFAB"/>
    <a:srgbClr val="CEEA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24" autoAdjust="0"/>
  </p:normalViewPr>
  <p:slideViewPr>
    <p:cSldViewPr>
      <p:cViewPr varScale="1">
        <p:scale>
          <a:sx n="116" d="100"/>
          <a:sy n="116" d="100"/>
        </p:scale>
        <p:origin x="13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7367" cy="34012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56418" y="0"/>
            <a:ext cx="4327367" cy="340122"/>
          </a:xfrm>
          <a:prstGeom prst="rect">
            <a:avLst/>
          </a:prstGeom>
        </p:spPr>
        <p:txBody>
          <a:bodyPr vert="horz" lIns="91440" tIns="45720" rIns="91440" bIns="45720" rtlCol="0"/>
          <a:lstStyle>
            <a:lvl1pPr algn="r">
              <a:defRPr sz="1200"/>
            </a:lvl1pPr>
          </a:lstStyle>
          <a:p>
            <a:fld id="{8E220C8B-3C08-4C19-87FC-D56FDAEC1EF7}" type="datetimeFigureOut">
              <a:rPr kumimoji="1" lang="ja-JP" altLang="en-US" smtClean="0"/>
              <a:t>2017/9/17</a:t>
            </a:fld>
            <a:endParaRPr kumimoji="1" lang="ja-JP" altLang="en-US"/>
          </a:p>
        </p:txBody>
      </p:sp>
      <p:sp>
        <p:nvSpPr>
          <p:cNvPr id="4" name="フッター プレースホルダー 3"/>
          <p:cNvSpPr>
            <a:spLocks noGrp="1"/>
          </p:cNvSpPr>
          <p:nvPr>
            <p:ph type="ftr" sz="quarter" idx="2"/>
          </p:nvPr>
        </p:nvSpPr>
        <p:spPr>
          <a:xfrm>
            <a:off x="0" y="6459142"/>
            <a:ext cx="4327367" cy="340121"/>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56418" y="6459142"/>
            <a:ext cx="4327367" cy="340121"/>
          </a:xfrm>
          <a:prstGeom prst="rect">
            <a:avLst/>
          </a:prstGeom>
        </p:spPr>
        <p:txBody>
          <a:bodyPr vert="horz" lIns="91440" tIns="45720" rIns="91440" bIns="45720" rtlCol="0" anchor="b"/>
          <a:lstStyle>
            <a:lvl1pPr algn="r">
              <a:defRPr sz="1200"/>
            </a:lvl1pPr>
          </a:lstStyle>
          <a:p>
            <a:fld id="{596BF469-1A63-4DA5-ACA2-0578411C017C}" type="slidenum">
              <a:rPr kumimoji="1" lang="ja-JP" altLang="en-US" smtClean="0"/>
              <a:t>‹#›</a:t>
            </a:fld>
            <a:endParaRPr kumimoji="1" lang="ja-JP" altLang="en-US"/>
          </a:p>
        </p:txBody>
      </p:sp>
    </p:spTree>
    <p:extLst>
      <p:ext uri="{BB962C8B-B14F-4D97-AF65-F5344CB8AC3E}">
        <p14:creationId xmlns:p14="http://schemas.microsoft.com/office/powerpoint/2010/main" val="2007793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1"/>
            <a:ext cx="4326133" cy="340018"/>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56891" y="1"/>
            <a:ext cx="4326133" cy="340018"/>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2017/9/17</a:t>
            </a:fld>
            <a:endParaRPr lang="ja-JP" altLang="en-US"/>
          </a:p>
        </p:txBody>
      </p:sp>
      <p:sp>
        <p:nvSpPr>
          <p:cNvPr id="4" name="スライド イメージ プレースホルダ 3"/>
          <p:cNvSpPr>
            <a:spLocks noGrp="1" noRot="1" noChangeAspect="1"/>
          </p:cNvSpPr>
          <p:nvPr>
            <p:ph type="sldImg" idx="2"/>
          </p:nvPr>
        </p:nvSpPr>
        <p:spPr>
          <a:xfrm>
            <a:off x="3292475" y="509588"/>
            <a:ext cx="3400425" cy="2549525"/>
          </a:xfrm>
          <a:prstGeom prst="rect">
            <a:avLst/>
          </a:prstGeom>
          <a:noFill/>
          <a:ln w="12700">
            <a:solidFill>
              <a:prstClr val="black"/>
            </a:solidFill>
          </a:ln>
        </p:spPr>
        <p:txBody>
          <a:bodyPr vert="horz" lIns="92418" tIns="46209" rIns="92418" bIns="46209" rtlCol="0" anchor="ctr"/>
          <a:lstStyle/>
          <a:p>
            <a:pPr lvl="0"/>
            <a:endParaRPr lang="ja-JP" altLang="en-US" noProof="0" smtClean="0"/>
          </a:p>
        </p:txBody>
      </p:sp>
      <p:sp>
        <p:nvSpPr>
          <p:cNvPr id="5" name="ノート プレースホルダ 4"/>
          <p:cNvSpPr>
            <a:spLocks noGrp="1"/>
          </p:cNvSpPr>
          <p:nvPr>
            <p:ph type="body" sz="quarter" idx="3"/>
          </p:nvPr>
        </p:nvSpPr>
        <p:spPr>
          <a:xfrm>
            <a:off x="999245" y="3229623"/>
            <a:ext cx="7986888" cy="3060161"/>
          </a:xfrm>
          <a:prstGeom prst="rect">
            <a:avLst/>
          </a:prstGeom>
        </p:spPr>
        <p:txBody>
          <a:bodyPr vert="horz" lIns="92418" tIns="46209" rIns="92418" bIns="46209"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1" y="6458153"/>
            <a:ext cx="4326133" cy="340017"/>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56891" y="6458153"/>
            <a:ext cx="4326133" cy="340017"/>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112490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Then</a:t>
            </a:r>
            <a:r>
              <a:rPr kumimoji="1" lang="en-US" altLang="ja-JP" baseline="0" dirty="0" smtClean="0"/>
              <a:t> w</a:t>
            </a:r>
            <a:r>
              <a:rPr kumimoji="1" lang="en-US" altLang="ja-JP" dirty="0" smtClean="0"/>
              <a:t>e will explain our proposed method</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404895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318530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245291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まとめです</a:t>
            </a:r>
            <a:endParaRPr kumimoji="1" lang="en-US" altLang="ja-JP" dirty="0" smtClean="0"/>
          </a:p>
          <a:p>
            <a:endParaRPr kumimoji="1" lang="en-US" altLang="ja-JP" dirty="0" smtClean="0"/>
          </a:p>
          <a:p>
            <a:r>
              <a:rPr kumimoji="1" lang="ja-JP" altLang="en-US" dirty="0" smtClean="0"/>
              <a:t>今後は接触を考慮した問題への拡張を中心に、研究を進めていくつもりです。</a:t>
            </a:r>
            <a:endParaRPr kumimoji="1" lang="ja-JP" altLang="en-US" dirty="0"/>
          </a:p>
        </p:txBody>
      </p:sp>
      <p:sp>
        <p:nvSpPr>
          <p:cNvPr id="4" name="スライド番号プレースホルダー 3"/>
          <p:cNvSpPr>
            <a:spLocks noGrp="1"/>
          </p:cNvSpPr>
          <p:nvPr>
            <p:ph type="sldNum" sz="quarter" idx="10"/>
          </p:nvPr>
        </p:nvSpPr>
        <p:spPr/>
        <p:txBody>
          <a:bodyPr/>
          <a:lstStyle/>
          <a:p>
            <a:fld id="{4A9723EF-3F3E-45AB-85F1-D4F449C01DCD}" type="slidenum">
              <a:rPr kumimoji="1" lang="ja-JP" altLang="en-US" smtClean="0"/>
              <a:t>27</a:t>
            </a:fld>
            <a:endParaRPr kumimoji="1" lang="ja-JP" altLang="en-US"/>
          </a:p>
        </p:txBody>
      </p:sp>
    </p:spTree>
    <p:extLst>
      <p:ext uri="{BB962C8B-B14F-4D97-AF65-F5344CB8AC3E}">
        <p14:creationId xmlns:p14="http://schemas.microsoft.com/office/powerpoint/2010/main" val="83666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lang="ja-JP" altLang="en-US" dirty="0">
                <a:latin typeface="+mj-lt"/>
              </a:defRPr>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atin typeface="+mj-lt"/>
              </a:defRPr>
            </a:lvl1pPr>
          </a:lstStyle>
          <a:p>
            <a:r>
              <a:rPr lang="ja-JP" altLang="en-US" dirty="0" smtClean="0"/>
              <a:t>マスタ タイトルの書式設定</a:t>
            </a:r>
            <a:endParaRPr lang="ja-JP" altLang="en-US" dirty="0"/>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j-lt"/>
              </a:defRPr>
            </a:lvl1pPr>
          </a:lstStyle>
          <a:p>
            <a:r>
              <a:rPr lang="ja-JP" altLang="en-US" dirty="0" smtClean="0"/>
              <a:t>マスタ タイトルの書式設定</a:t>
            </a:r>
            <a:endParaRPr lang="ja-JP" altLang="en-US" dirty="0"/>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smtClean="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4595788" y="6446838"/>
              <a:ext cx="65"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altLang="ja-JP" sz="1200" dirty="0">
                <a:solidFill>
                  <a:schemeClr val="bg1"/>
                </a:solidFill>
              </a:endParaRP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smtClean="0"/>
              <a:t>P. </a:t>
            </a:r>
            <a:fld id="{F8FDF831-B0A3-4B44-A20D-7581D5587101}" type="slidenum">
              <a:rPr lang="ja-JP" altLang="en-US" smtClean="0"/>
              <a:pPr/>
              <a:t>‹#›</a:t>
            </a:fld>
            <a:endParaRPr lang="ja-JP" altLang="en-US" dirty="0"/>
          </a:p>
        </p:txBody>
      </p:sp>
      <p:sp>
        <p:nvSpPr>
          <p:cNvPr id="2" name="テキスト ボックス 1"/>
          <p:cNvSpPr txBox="1"/>
          <p:nvPr userDrawn="1"/>
        </p:nvSpPr>
        <p:spPr>
          <a:xfrm>
            <a:off x="4168497" y="6401943"/>
            <a:ext cx="806311" cy="215444"/>
          </a:xfrm>
          <a:prstGeom prst="rect">
            <a:avLst/>
          </a:prstGeom>
          <a:noFill/>
        </p:spPr>
        <p:txBody>
          <a:bodyPr wrap="none" lIns="0" tIns="0" rIns="0" bIns="0" rtlCol="0" anchor="ctr" anchorCtr="0">
            <a:spAutoFit/>
          </a:bodyPr>
          <a:lstStyle/>
          <a:p>
            <a:pPr algn="ctr"/>
            <a:r>
              <a:rPr kumimoji="1" lang="en-US" altLang="ja-JP" sz="1400" dirty="0" smtClean="0">
                <a:solidFill>
                  <a:schemeClr val="bg1"/>
                </a:solidFill>
              </a:rPr>
              <a:t>CMD2017</a:t>
            </a:r>
            <a:endParaRPr kumimoji="1" lang="ja-JP" altLang="en-US" sz="14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000" b="1">
          <a:solidFill>
            <a:schemeClr val="accent2"/>
          </a:solidFill>
          <a:latin typeface="+mj-lt"/>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29.png"/><Relationship Id="rId5" Type="http://schemas.openxmlformats.org/officeDocument/2006/relationships/image" Target="../media/image47.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359532" y="1700808"/>
            <a:ext cx="8640960" cy="2290643"/>
          </a:xfrm>
        </p:spPr>
        <p:txBody>
          <a:bodyPr>
            <a:noAutofit/>
          </a:bodyPr>
          <a:lstStyle/>
          <a:p>
            <a:r>
              <a:rPr lang="en-US" altLang="ja-JP" dirty="0" smtClean="0">
                <a:latin typeface="+mj-ea"/>
              </a:rPr>
              <a:t>4</a:t>
            </a:r>
            <a:r>
              <a:rPr lang="ja-JP" altLang="en-US" dirty="0" smtClean="0"/>
              <a:t>節点</a:t>
            </a:r>
            <a:r>
              <a:rPr lang="ja-JP" altLang="en-US" dirty="0"/>
              <a:t>四面体要素を</a:t>
            </a:r>
            <a:r>
              <a:rPr lang="ja-JP" altLang="en-US" dirty="0" smtClean="0"/>
              <a:t>用いた</a:t>
            </a:r>
            <a:r>
              <a:rPr lang="en-US" altLang="ja-JP" dirty="0" smtClean="0"/>
              <a:t/>
            </a:r>
            <a:br>
              <a:rPr lang="en-US" altLang="ja-JP" dirty="0" smtClean="0"/>
            </a:br>
            <a:r>
              <a:rPr lang="en-US" altLang="ja-JP" dirty="0" smtClean="0">
                <a:latin typeface="+mj-ea"/>
              </a:rPr>
              <a:t>F-bar</a:t>
            </a:r>
            <a:r>
              <a:rPr lang="ja-JP" altLang="en-US" dirty="0" smtClean="0"/>
              <a:t>援用</a:t>
            </a:r>
            <a:r>
              <a:rPr lang="ja-JP" altLang="en-US" dirty="0"/>
              <a:t>の平滑化有限要素法の</a:t>
            </a:r>
            <a:br>
              <a:rPr lang="ja-JP" altLang="en-US" dirty="0"/>
            </a:br>
            <a:r>
              <a:rPr lang="ja-JP" altLang="en-US" dirty="0"/>
              <a:t>動的陽解法における安定化</a:t>
            </a:r>
            <a:endParaRPr kumimoji="1" lang="ja-JP" altLang="en-US" dirty="0"/>
          </a:p>
        </p:txBody>
      </p:sp>
      <p:sp>
        <p:nvSpPr>
          <p:cNvPr id="6" name="サブタイトル 5"/>
          <p:cNvSpPr>
            <a:spLocks noGrp="1"/>
          </p:cNvSpPr>
          <p:nvPr>
            <p:ph type="subTitle" idx="1"/>
          </p:nvPr>
        </p:nvSpPr>
        <p:spPr>
          <a:xfrm>
            <a:off x="588608" y="4149080"/>
            <a:ext cx="7952928" cy="1284548"/>
          </a:xfrm>
        </p:spPr>
        <p:txBody>
          <a:bodyPr/>
          <a:lstStyle/>
          <a:p>
            <a:r>
              <a:rPr lang="ja-JP" altLang="en-US" sz="2800" dirty="0"/>
              <a:t>○</a:t>
            </a:r>
            <a:r>
              <a:rPr kumimoji="1" lang="ja-JP" altLang="en-US" sz="2800" dirty="0" smtClean="0"/>
              <a:t>飯田稜也，　大西有希，　天谷賢治</a:t>
            </a:r>
            <a:endParaRPr kumimoji="1" lang="en-US" altLang="ja-JP" sz="2800" dirty="0" smtClean="0"/>
          </a:p>
          <a:p>
            <a:r>
              <a:rPr lang="ja-JP" altLang="en-US" sz="2800" dirty="0" smtClean="0"/>
              <a:t>東京工業大学　工学院　システム制御系</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3234640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内</a:t>
            </a:r>
            <a:r>
              <a:rPr kumimoji="1" lang="ja-JP" altLang="en-US" dirty="0" smtClean="0"/>
              <a:t>力ベクトルの定義</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en-US" altLang="ja-JP" sz="2800" b="1" dirty="0" smtClean="0">
                    <a:solidFill>
                      <a:srgbClr val="7030A0"/>
                    </a:solidFill>
                  </a:rPr>
                  <a:t>F-barES-FEM-T4</a:t>
                </a:r>
                <a:r>
                  <a:rPr lang="en-US" altLang="ja-JP" sz="2800" dirty="0" smtClean="0"/>
                  <a:t> </a:t>
                </a:r>
                <a:r>
                  <a:rPr lang="ja-JP" altLang="en-US" sz="2800" dirty="0" smtClean="0"/>
                  <a:t>の内力ベクトルは次のように計算できる</a:t>
                </a:r>
                <a:r>
                  <a:rPr lang="en-US" altLang="ja-JP" sz="2800" dirty="0" smtClean="0"/>
                  <a:t>:</a:t>
                </a:r>
                <a:endParaRPr kumimoji="1" lang="en-US" altLang="ja-JP" sz="28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kumimoji="1" lang="en-US" altLang="ja-JP" sz="2800" b="0" i="1" smtClean="0">
                              <a:latin typeface="Cambria Math" panose="02040503050406030204" pitchFamily="18" charset="0"/>
                            </a:rPr>
                          </m:ctrlPr>
                        </m:dPr>
                        <m:e>
                          <m:sSup>
                            <m:sSupPr>
                              <m:ctrlPr>
                                <a:rPr kumimoji="1" lang="en-US" altLang="ja-JP" sz="2800" b="0" i="1" smtClean="0">
                                  <a:latin typeface="Cambria Math" panose="02040503050406030204" pitchFamily="18" charset="0"/>
                                </a:rPr>
                              </m:ctrlPr>
                            </m:sSupPr>
                            <m:e>
                              <m:r>
                                <a:rPr kumimoji="1" lang="en-US" altLang="ja-JP" sz="2800" b="0" i="1" smtClean="0">
                                  <a:latin typeface="Cambria Math" panose="02040503050406030204" pitchFamily="18" charset="0"/>
                                </a:rPr>
                                <m:t>𝑓</m:t>
                              </m:r>
                            </m:e>
                            <m:sup>
                              <m:r>
                                <m:rPr>
                                  <m:sty m:val="p"/>
                                </m:rPr>
                                <a:rPr kumimoji="1" lang="en-US" altLang="ja-JP" sz="2800" b="0" i="0" smtClean="0">
                                  <a:latin typeface="Cambria Math" panose="02040503050406030204" pitchFamily="18" charset="0"/>
                                </a:rPr>
                                <m:t>int</m:t>
                              </m:r>
                            </m:sup>
                          </m:sSup>
                        </m:e>
                      </m:d>
                      <m:r>
                        <a:rPr kumimoji="1" lang="en-US" altLang="ja-JP" sz="2800" b="0" i="1" smtClean="0">
                          <a:latin typeface="Cambria Math" panose="02040503050406030204" pitchFamily="18" charset="0"/>
                        </a:rPr>
                        <m:t>=</m:t>
                      </m:r>
                      <m:nary>
                        <m:naryPr>
                          <m:chr m:val="∑"/>
                          <m:subHide m:val="on"/>
                          <m:supHide m:val="on"/>
                          <m:ctrlPr>
                            <a:rPr kumimoji="1" lang="en-US" altLang="ja-JP" sz="2800" b="0" i="1" smtClean="0">
                              <a:latin typeface="Cambria Math" panose="02040503050406030204" pitchFamily="18" charset="0"/>
                            </a:rPr>
                          </m:ctrlPr>
                        </m:naryPr>
                        <m:sub/>
                        <m:sup/>
                        <m:e>
                          <m:d>
                            <m:dPr>
                              <m:begChr m:val="["/>
                              <m:endChr m:val="]"/>
                              <m:ctrlPr>
                                <a:rPr lang="en-US" altLang="ja-JP" sz="2800" i="1" smtClean="0">
                                  <a:solidFill>
                                    <a:srgbClr val="FF9900"/>
                                  </a:solidFill>
                                  <a:latin typeface="Cambria Math" panose="02040503050406030204" pitchFamily="18" charset="0"/>
                                </a:rPr>
                              </m:ctrlPr>
                            </m:dPr>
                            <m:e>
                              <m:acc>
                                <m:accPr>
                                  <m:chr m:val="̃"/>
                                  <m:ctrlPr>
                                    <a:rPr kumimoji="1" lang="en-US" altLang="ja-JP" sz="2800" b="0" i="1" dirty="0" smtClean="0">
                                      <a:solidFill>
                                        <a:srgbClr val="FF9900"/>
                                      </a:solidFill>
                                      <a:latin typeface="Cambria Math" panose="02040503050406030204" pitchFamily="18" charset="0"/>
                                    </a:rPr>
                                  </m:ctrlPr>
                                </m:accPr>
                                <m:e>
                                  <m:r>
                                    <a:rPr kumimoji="1" lang="en-US" altLang="ja-JP" sz="2800" b="0" i="1" dirty="0" smtClean="0">
                                      <a:solidFill>
                                        <a:srgbClr val="FF9900"/>
                                      </a:solidFill>
                                      <a:latin typeface="Cambria Math" panose="02040503050406030204" pitchFamily="18" charset="0"/>
                                    </a:rPr>
                                    <m:t>𝐵</m:t>
                                  </m:r>
                                </m:e>
                              </m:acc>
                            </m:e>
                          </m:d>
                          <m:d>
                            <m:dPr>
                              <m:begChr m:val="{"/>
                              <m:endChr m:val="}"/>
                              <m:ctrlPr>
                                <a:rPr lang="en-US" altLang="ja-JP" sz="2800" i="1" smtClean="0">
                                  <a:solidFill>
                                    <a:srgbClr val="FF00FF"/>
                                  </a:solidFill>
                                  <a:latin typeface="Cambria Math" panose="02040503050406030204" pitchFamily="18" charset="0"/>
                                </a:rPr>
                              </m:ctrlPr>
                            </m:dPr>
                            <m:e>
                              <m:acc>
                                <m:accPr>
                                  <m:chr m:val="̅"/>
                                  <m:ctrlPr>
                                    <a:rPr lang="en-US" altLang="ja-JP" sz="2800" i="1">
                                      <a:solidFill>
                                        <a:srgbClr val="FF00FF"/>
                                      </a:solidFill>
                                      <a:latin typeface="Cambria Math" panose="02040503050406030204" pitchFamily="18" charset="0"/>
                                    </a:rPr>
                                  </m:ctrlPr>
                                </m:accPr>
                                <m:e>
                                  <m:r>
                                    <a:rPr lang="en-US" altLang="ja-JP" sz="2800" i="1">
                                      <a:solidFill>
                                        <a:srgbClr val="FF00FF"/>
                                      </a:solidFill>
                                      <a:latin typeface="Cambria Math" panose="02040503050406030204" pitchFamily="18" charset="0"/>
                                    </a:rPr>
                                    <m:t>𝑇</m:t>
                                  </m:r>
                                </m:e>
                              </m:acc>
                            </m:e>
                          </m:d>
                          <m:acc>
                            <m:accPr>
                              <m:chr m:val="̃"/>
                              <m:ctrlPr>
                                <a:rPr lang="en-US" altLang="ja-JP" sz="2800" b="0" i="1" smtClean="0">
                                  <a:solidFill>
                                    <a:srgbClr val="FF9900"/>
                                  </a:solidFill>
                                  <a:latin typeface="Cambria Math" panose="02040503050406030204" pitchFamily="18" charset="0"/>
                                </a:rPr>
                              </m:ctrlPr>
                            </m:accPr>
                            <m:e>
                              <m:r>
                                <a:rPr lang="en-US" altLang="ja-JP" sz="2800" b="0" i="1" smtClean="0">
                                  <a:solidFill>
                                    <a:srgbClr val="FF9900"/>
                                  </a:solidFill>
                                  <a:latin typeface="Cambria Math" panose="02040503050406030204" pitchFamily="18" charset="0"/>
                                </a:rPr>
                                <m:t>𝑉</m:t>
                              </m:r>
                            </m:e>
                          </m:acc>
                          <m:r>
                            <m:rPr>
                              <m:nor/>
                            </m:rPr>
                            <a:rPr lang="en-US" altLang="ja-JP" sz="2800" dirty="0"/>
                            <m:t> </m:t>
                          </m:r>
                        </m:e>
                      </m:nary>
                    </m:oMath>
                  </m:oMathPara>
                </a14:m>
                <a:endParaRPr kumimoji="1" lang="en-US" altLang="ja-JP" sz="2800" dirty="0" smtClean="0"/>
              </a:p>
              <a:p>
                <a:endParaRPr lang="en-US" altLang="ja-JP" sz="2800" dirty="0" smtClean="0"/>
              </a:p>
              <a:p>
                <a:endParaRPr lang="en-US" altLang="ja-JP" sz="2800" dirty="0"/>
              </a:p>
              <a:p>
                <a:pPr marL="0" indent="0">
                  <a:buNone/>
                </a:pPr>
                <a:r>
                  <a:rPr lang="ja-JP" altLang="en-US" sz="2800" dirty="0" smtClean="0">
                    <a:solidFill>
                      <a:srgbClr val="FF9900"/>
                    </a:solidFill>
                  </a:rPr>
                  <a:t>　</a:t>
                </a:r>
                <a14:m>
                  <m:oMath xmlns:m="http://schemas.openxmlformats.org/officeDocument/2006/math">
                    <m:d>
                      <m:dPr>
                        <m:begChr m:val="["/>
                        <m:endChr m:val="]"/>
                        <m:ctrlPr>
                          <a:rPr lang="en-US" altLang="ja-JP" sz="2800" i="1" smtClean="0">
                            <a:solidFill>
                              <a:srgbClr val="FF9900"/>
                            </a:solidFill>
                            <a:latin typeface="Cambria Math" panose="02040503050406030204" pitchFamily="18" charset="0"/>
                          </a:rPr>
                        </m:ctrlPr>
                      </m:dPr>
                      <m:e>
                        <m:acc>
                          <m:accPr>
                            <m:chr m:val="̃"/>
                            <m:ctrlPr>
                              <a:rPr lang="en-US" altLang="ja-JP" sz="2800" i="1">
                                <a:solidFill>
                                  <a:srgbClr val="FF9900"/>
                                </a:solidFill>
                                <a:latin typeface="Cambria Math" panose="02040503050406030204" pitchFamily="18" charset="0"/>
                              </a:rPr>
                            </m:ctrlPr>
                          </m:accPr>
                          <m:e>
                            <m:r>
                              <a:rPr lang="en-US" altLang="ja-JP" sz="2800" i="1">
                                <a:solidFill>
                                  <a:srgbClr val="FF9900"/>
                                </a:solidFill>
                                <a:latin typeface="Cambria Math" panose="02040503050406030204" pitchFamily="18" charset="0"/>
                              </a:rPr>
                              <m:t>𝐵</m:t>
                            </m:r>
                          </m:e>
                        </m:acc>
                      </m:e>
                    </m:d>
                  </m:oMath>
                </a14:m>
                <a:r>
                  <a:rPr lang="en-US" altLang="ja-JP" sz="2800" dirty="0" smtClean="0"/>
                  <a:t>, </a:t>
                </a:r>
                <a14:m>
                  <m:oMath xmlns:m="http://schemas.openxmlformats.org/officeDocument/2006/math">
                    <m:r>
                      <a:rPr lang="en-US" altLang="ja-JP" sz="2800" i="1" smtClean="0">
                        <a:solidFill>
                          <a:srgbClr val="FF00FF"/>
                        </a:solidFill>
                        <a:latin typeface="Cambria Math" panose="02040503050406030204" pitchFamily="18" charset="0"/>
                      </a:rPr>
                      <m:t>{</m:t>
                    </m:r>
                    <m:acc>
                      <m:accPr>
                        <m:chr m:val="̅"/>
                        <m:ctrlPr>
                          <a:rPr lang="en-US" altLang="ja-JP" sz="2800" i="1">
                            <a:solidFill>
                              <a:srgbClr val="FF00FF"/>
                            </a:solidFill>
                            <a:latin typeface="Cambria Math" panose="02040503050406030204" pitchFamily="18" charset="0"/>
                          </a:rPr>
                        </m:ctrlPr>
                      </m:accPr>
                      <m:e>
                        <m:r>
                          <a:rPr lang="en-US" altLang="ja-JP" sz="2800" i="1">
                            <a:solidFill>
                              <a:srgbClr val="FF00FF"/>
                            </a:solidFill>
                            <a:latin typeface="Cambria Math" panose="02040503050406030204" pitchFamily="18" charset="0"/>
                          </a:rPr>
                          <m:t>𝑇</m:t>
                        </m:r>
                      </m:e>
                    </m:acc>
                    <m:r>
                      <a:rPr lang="en-US" altLang="ja-JP" sz="2800" i="1">
                        <a:solidFill>
                          <a:srgbClr val="FF00FF"/>
                        </a:solidFill>
                        <a:latin typeface="Cambria Math" panose="02040503050406030204" pitchFamily="18" charset="0"/>
                      </a:rPr>
                      <m:t>}</m:t>
                    </m:r>
                  </m:oMath>
                </a14:m>
                <a:r>
                  <a:rPr lang="ja-JP" altLang="en-US" sz="2800" dirty="0" smtClean="0">
                    <a:solidFill>
                      <a:schemeClr val="tx1"/>
                    </a:solidFill>
                  </a:rPr>
                  <a:t>お</a:t>
                </a:r>
                <a14:m>
                  <m:oMath xmlns:m="http://schemas.openxmlformats.org/officeDocument/2006/math">
                    <m:r>
                      <a:rPr lang="ja-JP" altLang="en-US" sz="2800" b="0" i="1" dirty="0">
                        <a:solidFill>
                          <a:schemeClr val="tx1"/>
                        </a:solidFill>
                        <a:latin typeface="Cambria Math" panose="02040503050406030204" pitchFamily="18" charset="0"/>
                      </a:rPr>
                      <m:t>よび</m:t>
                    </m:r>
                    <m:acc>
                      <m:accPr>
                        <m:chr m:val="̃"/>
                        <m:ctrlPr>
                          <a:rPr lang="en-US" altLang="ja-JP" sz="2800" b="0" i="1" smtClean="0">
                            <a:solidFill>
                              <a:srgbClr val="FF9900"/>
                            </a:solidFill>
                            <a:latin typeface="Cambria Math" panose="02040503050406030204" pitchFamily="18" charset="0"/>
                          </a:rPr>
                        </m:ctrlPr>
                      </m:accPr>
                      <m:e>
                        <m:r>
                          <a:rPr lang="en-US" altLang="ja-JP" sz="2800" b="0" i="1" smtClean="0">
                            <a:solidFill>
                              <a:srgbClr val="FF9900"/>
                            </a:solidFill>
                            <a:latin typeface="Cambria Math" panose="02040503050406030204" pitchFamily="18" charset="0"/>
                          </a:rPr>
                          <m:t>𝑉</m:t>
                        </m:r>
                      </m:e>
                    </m:acc>
                    <m:r>
                      <a:rPr lang="ja-JP" altLang="en-US" sz="2800" i="0" smtClean="0">
                        <a:solidFill>
                          <a:schemeClr val="tx1"/>
                        </a:solidFill>
                        <a:latin typeface="Cambria Math" panose="02040503050406030204" pitchFamily="18" charset="0"/>
                      </a:rPr>
                      <m:t>の</m:t>
                    </m:r>
                    <m:r>
                      <a:rPr lang="ja-JP" altLang="en-US" sz="2800" i="1">
                        <a:latin typeface="Cambria Math" panose="02040503050406030204" pitchFamily="18" charset="0"/>
                      </a:rPr>
                      <m:t>組合</m:t>
                    </m:r>
                    <m:r>
                      <a:rPr lang="ja-JP" altLang="en-US" sz="2800" i="1" dirty="0">
                        <a:latin typeface="Cambria Math" panose="02040503050406030204" pitchFamily="18" charset="0"/>
                      </a:rPr>
                      <m:t>せ</m:t>
                    </m:r>
                  </m:oMath>
                </a14:m>
                <a:r>
                  <a:rPr lang="ja-JP" altLang="en-US" sz="2800" dirty="0" smtClean="0"/>
                  <a:t>が剛性マトリクスの非対称性を引き起こしている</a:t>
                </a:r>
                <a:endParaRPr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2"/>
                <a:stretch>
                  <a:fillRect l="-2468" t="-2218" r="-2116"/>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10</a:t>
            </a:fld>
            <a:endParaRPr lang="ja-JP" altLang="en-US" dirty="0"/>
          </a:p>
        </p:txBody>
      </p:sp>
      <p:cxnSp>
        <p:nvCxnSpPr>
          <p:cNvPr id="6" name="直線矢印コネクタ 5"/>
          <p:cNvCxnSpPr/>
          <p:nvPr/>
        </p:nvCxnSpPr>
        <p:spPr>
          <a:xfrm flipV="1">
            <a:off x="4584782" y="2161840"/>
            <a:ext cx="340499" cy="44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flipV="1">
            <a:off x="5522745" y="2132856"/>
            <a:ext cx="324036" cy="44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p:cNvSpPr txBox="1"/>
              <p:nvPr/>
            </p:nvSpPr>
            <p:spPr>
              <a:xfrm>
                <a:off x="2700127" y="2590592"/>
                <a:ext cx="2497200" cy="400110"/>
              </a:xfrm>
              <a:prstGeom prst="rect">
                <a:avLst/>
              </a:prstGeom>
              <a:noFill/>
            </p:spPr>
            <p:txBody>
              <a:bodyPr wrap="square" rtlCol="0">
                <a:spAutoFit/>
              </a:bodyPr>
              <a:lstStyle/>
              <a:p>
                <a:r>
                  <a:rPr lang="en-US" altLang="ja-JP" sz="2000" dirty="0">
                    <a:solidFill>
                      <a:srgbClr val="FF9900"/>
                    </a:solidFill>
                  </a:rPr>
                  <a:t>ES-FEM</a:t>
                </a:r>
                <a14:m>
                  <m:oMath xmlns:m="http://schemas.openxmlformats.org/officeDocument/2006/math">
                    <m:r>
                      <a:rPr kumimoji="1" lang="ja-JP" altLang="en-US" sz="2000" b="1" i="1" dirty="0" smtClean="0">
                        <a:solidFill>
                          <a:schemeClr val="tx1"/>
                        </a:solidFill>
                        <a:latin typeface="Cambria Math" panose="02040503050406030204" pitchFamily="18" charset="0"/>
                      </a:rPr>
                      <m:t>の</m:t>
                    </m:r>
                    <m:r>
                      <a:rPr kumimoji="1" lang="en-US" altLang="ja-JP" sz="2000" b="0" i="1" smtClean="0">
                        <a:latin typeface="Cambria Math" panose="02040503050406030204" pitchFamily="18" charset="0"/>
                      </a:rPr>
                      <m:t>𝐵</m:t>
                    </m:r>
                  </m:oMath>
                </a14:m>
                <a:r>
                  <a:rPr kumimoji="1" lang="en-US" altLang="ja-JP" sz="2000" dirty="0" smtClean="0"/>
                  <a:t>-matrix</a:t>
                </a:r>
                <a:endParaRPr kumimoji="1" lang="ja-JP" altLang="en-US" sz="2000" dirty="0">
                  <a:solidFill>
                    <a:srgbClr val="FF9900"/>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2700127" y="2590592"/>
                <a:ext cx="2497200" cy="400110"/>
              </a:xfrm>
              <a:prstGeom prst="rect">
                <a:avLst/>
              </a:prstGeom>
              <a:blipFill rotWithShape="0">
                <a:blip r:embed="rId3"/>
                <a:stretch>
                  <a:fillRect l="-2683" t="-7576" b="-272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5691285" y="2574651"/>
                <a:ext cx="2326278" cy="707886"/>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acc>
                        <m:accPr>
                          <m:chr m:val="̅"/>
                          <m:ctrlPr>
                            <a:rPr kumimoji="1" lang="en-US" altLang="ja-JP" sz="2000" b="0" i="1" smtClean="0">
                              <a:solidFill>
                                <a:srgbClr val="FF00FF"/>
                              </a:solidFill>
                              <a:latin typeface="Cambria Math" panose="02040503050406030204" pitchFamily="18" charset="0"/>
                            </a:rPr>
                          </m:ctrlPr>
                        </m:accPr>
                        <m:e>
                          <m:r>
                            <a:rPr kumimoji="1" lang="en-US" altLang="ja-JP" sz="2000" b="1" i="1" smtClean="0">
                              <a:solidFill>
                                <a:srgbClr val="FF00FF"/>
                              </a:solidFill>
                              <a:latin typeface="Cambria Math" panose="02040503050406030204" pitchFamily="18" charset="0"/>
                            </a:rPr>
                            <m:t>𝑭</m:t>
                          </m:r>
                        </m:e>
                      </m:acc>
                      <m:r>
                        <a:rPr lang="ja-JP" altLang="en-US" sz="2000" b="1" i="1" smtClean="0">
                          <a:solidFill>
                            <a:schemeClr val="tx1"/>
                          </a:solidFill>
                          <a:latin typeface="Cambria Math" panose="02040503050406030204" pitchFamily="18" charset="0"/>
                        </a:rPr>
                        <m:t>から</m:t>
                      </m:r>
                      <m:r>
                        <a:rPr lang="ja-JP" altLang="en-US" sz="2000" b="1" i="1">
                          <a:latin typeface="Cambria Math" panose="02040503050406030204" pitchFamily="18" charset="0"/>
                        </a:rPr>
                        <m:t>計算</m:t>
                      </m:r>
                      <m:r>
                        <a:rPr kumimoji="1" lang="ja-JP" altLang="en-US" sz="2000" b="1" i="1" dirty="0">
                          <a:latin typeface="Cambria Math" panose="02040503050406030204" pitchFamily="18" charset="0"/>
                        </a:rPr>
                        <m:t>され</m:t>
                      </m:r>
                      <m:r>
                        <a:rPr lang="ja-JP" altLang="en-US" sz="2000" b="1" i="1" dirty="0" smtClean="0">
                          <a:latin typeface="Cambria Math" panose="02040503050406030204" pitchFamily="18" charset="0"/>
                        </a:rPr>
                        <m:t>る</m:t>
                      </m:r>
                    </m:oMath>
                  </m:oMathPara>
                </a14:m>
                <a:r>
                  <a:rPr lang="en-US" altLang="ja-JP" sz="2000" b="1" dirty="0" smtClean="0"/>
                  <a:t/>
                </a:r>
                <a:br>
                  <a:rPr lang="en-US" altLang="ja-JP" sz="2000" b="1" dirty="0" smtClean="0"/>
                </a:br>
                <a:r>
                  <a:rPr lang="ja-JP" altLang="en-US" sz="2000" dirty="0" smtClean="0"/>
                  <a:t>コーシー</a:t>
                </a:r>
                <a:r>
                  <a:rPr kumimoji="1" lang="ja-JP" altLang="en-US" sz="2000" dirty="0" smtClean="0"/>
                  <a:t>応力</a:t>
                </a:r>
                <a:endParaRPr kumimoji="1" lang="ja-JP" altLang="en-US" sz="20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5691285" y="2574651"/>
                <a:ext cx="2326278" cy="707886"/>
              </a:xfrm>
              <a:prstGeom prst="rect">
                <a:avLst/>
              </a:prstGeom>
              <a:blipFill rotWithShape="0">
                <a:blip r:embed="rId4"/>
                <a:stretch>
                  <a:fillRect b="-129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6732240" y="1535262"/>
                <a:ext cx="1663019" cy="680636"/>
              </a:xfrm>
              <a:prstGeom prst="rect">
                <a:avLst/>
              </a:prstGeom>
              <a:solidFill>
                <a:schemeClr val="bg1">
                  <a:lumMod val="85000"/>
                </a:schemeClr>
              </a:solidFill>
            </p:spPr>
            <p:txBody>
              <a:bodyPr wrap="none" rtlCol="0">
                <a:spAutoFit/>
              </a:bodyPr>
              <a:lstStyle/>
              <a:p>
                <a14:m>
                  <m:oMath xmlns:m="http://schemas.openxmlformats.org/officeDocument/2006/math">
                    <m:d>
                      <m:dPr>
                        <m:begChr m:val="{"/>
                        <m:endChr m:val="}"/>
                        <m:ctrlPr>
                          <a:rPr lang="en-US" altLang="ja-JP" b="0" i="1" smtClean="0">
                            <a:latin typeface="Cambria Math" panose="02040503050406030204" pitchFamily="18" charset="0"/>
                          </a:rPr>
                        </m:ctrlPr>
                      </m:dPr>
                      <m:e>
                        <m:sSup>
                          <m:sSupPr>
                            <m:ctrlPr>
                              <a:rPr lang="en-US" altLang="ja-JP" b="0" i="1" smtClean="0">
                                <a:latin typeface="Cambria Math" panose="02040503050406030204" pitchFamily="18" charset="0"/>
                              </a:rPr>
                            </m:ctrlPr>
                          </m:sSupPr>
                          <m:e>
                            <m:r>
                              <a:rPr lang="en-US" altLang="ja-JP" b="0" i="1" smtClean="0">
                                <a:latin typeface="Cambria Math" panose="02040503050406030204" pitchFamily="18" charset="0"/>
                              </a:rPr>
                              <m:t>𝑓</m:t>
                            </m:r>
                          </m:e>
                          <m:sup>
                            <m:r>
                              <m:rPr>
                                <m:sty m:val="p"/>
                              </m:rPr>
                              <a:rPr lang="en-US" altLang="ja-JP" b="0" i="0" smtClean="0">
                                <a:latin typeface="Cambria Math" panose="02040503050406030204" pitchFamily="18" charset="0"/>
                              </a:rPr>
                              <m:t>int</m:t>
                            </m:r>
                          </m:sup>
                        </m:sSup>
                      </m:e>
                    </m:d>
                  </m:oMath>
                </a14:m>
                <a:r>
                  <a:rPr lang="ja-JP" altLang="en-US" dirty="0" smtClean="0"/>
                  <a:t>の定義は</a:t>
                </a:r>
                <a:endParaRPr lang="en-US" altLang="ja-JP" dirty="0" smtClean="0"/>
              </a:p>
              <a:p>
                <a:r>
                  <a:rPr lang="en-US" altLang="ja-JP" dirty="0" smtClean="0"/>
                  <a:t> </a:t>
                </a:r>
                <a:r>
                  <a:rPr lang="en-US" altLang="ja-JP" b="1" dirty="0" smtClean="0"/>
                  <a:t>F</a:t>
                </a:r>
                <a:r>
                  <a:rPr kumimoji="1" lang="en-US" altLang="ja-JP" b="1" dirty="0" smtClean="0"/>
                  <a:t>-bar</a:t>
                </a:r>
                <a:r>
                  <a:rPr kumimoji="1" lang="ja-JP" altLang="en-US" b="1" dirty="0" smtClean="0"/>
                  <a:t>法</a:t>
                </a:r>
                <a:r>
                  <a:rPr kumimoji="1" lang="ja-JP" altLang="en-US" dirty="0" smtClean="0"/>
                  <a:t>と同じ</a:t>
                </a:r>
                <a:endParaRPr kumimoji="1" lang="ja-JP" altLang="en-US"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6732240" y="1535262"/>
                <a:ext cx="1663019" cy="680636"/>
              </a:xfrm>
              <a:prstGeom prst="rect">
                <a:avLst/>
              </a:prstGeom>
              <a:blipFill rotWithShape="0">
                <a:blip r:embed="rId5"/>
                <a:stretch>
                  <a:fillRect t="-5357" r="-2930" b="-13393"/>
                </a:stretch>
              </a:blipFill>
            </p:spPr>
            <p:txBody>
              <a:bodyPr/>
              <a:lstStyle/>
              <a:p>
                <a:r>
                  <a:rPr lang="ja-JP" altLang="en-US">
                    <a:noFill/>
                  </a:rPr>
                  <a:t> </a:t>
                </a:r>
              </a:p>
            </p:txBody>
          </p:sp>
        </mc:Fallback>
      </mc:AlternateContent>
      <p:sp>
        <p:nvSpPr>
          <p:cNvPr id="10" name="テキスト ボックス 9"/>
          <p:cNvSpPr txBox="1"/>
          <p:nvPr/>
        </p:nvSpPr>
        <p:spPr>
          <a:xfrm>
            <a:off x="5760132" y="1073260"/>
            <a:ext cx="3318537" cy="400110"/>
          </a:xfrm>
          <a:prstGeom prst="rect">
            <a:avLst/>
          </a:prstGeom>
          <a:noFill/>
        </p:spPr>
        <p:txBody>
          <a:bodyPr wrap="none" rtlCol="0">
            <a:spAutoFit/>
          </a:bodyPr>
          <a:lstStyle/>
          <a:p>
            <a:r>
              <a:rPr kumimoji="1" lang="en-US" altLang="ja-JP" sz="2000" dirty="0" smtClean="0">
                <a:solidFill>
                  <a:srgbClr val="FF9900"/>
                </a:solidFill>
              </a:rPr>
              <a:t>ES-FEM</a:t>
            </a:r>
            <a:r>
              <a:rPr kumimoji="1" lang="ja-JP" altLang="en-US" sz="2000" dirty="0" smtClean="0"/>
              <a:t>から計算される体積</a:t>
            </a:r>
            <a:endParaRPr kumimoji="1" lang="ja-JP" altLang="en-US" sz="2000" dirty="0"/>
          </a:p>
        </p:txBody>
      </p:sp>
      <p:cxnSp>
        <p:nvCxnSpPr>
          <p:cNvPr id="12" name="直線矢印コネクタ 11"/>
          <p:cNvCxnSpPr/>
          <p:nvPr/>
        </p:nvCxnSpPr>
        <p:spPr>
          <a:xfrm flipH="1">
            <a:off x="5940152" y="1425563"/>
            <a:ext cx="504056" cy="275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919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正方形/長方形 2"/>
              <p:cNvSpPr/>
              <p:nvPr/>
            </p:nvSpPr>
            <p:spPr>
              <a:xfrm>
                <a:off x="2824722" y="2716776"/>
                <a:ext cx="3501600" cy="11356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2800" i="1">
                              <a:latin typeface="Cambria Math" panose="02040503050406030204" pitchFamily="18" charset="0"/>
                            </a:rPr>
                          </m:ctrlPr>
                        </m:dPr>
                        <m:e>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𝑓</m:t>
                              </m:r>
                            </m:e>
                            <m:sup>
                              <m:r>
                                <m:rPr>
                                  <m:sty m:val="p"/>
                                </m:rPr>
                                <a:rPr lang="en-US" altLang="ja-JP" sz="2800">
                                  <a:latin typeface="Cambria Math" panose="02040503050406030204" pitchFamily="18" charset="0"/>
                                </a:rPr>
                                <m:t>int</m:t>
                              </m:r>
                            </m:sup>
                          </m:sSup>
                        </m:e>
                      </m:d>
                      <m:r>
                        <a:rPr lang="en-US" altLang="ja-JP" sz="2800" i="1">
                          <a:latin typeface="Cambria Math" panose="02040503050406030204" pitchFamily="18" charset="0"/>
                        </a:rPr>
                        <m:t>=</m:t>
                      </m:r>
                      <m:nary>
                        <m:naryPr>
                          <m:chr m:val="∑"/>
                          <m:subHide m:val="on"/>
                          <m:supHide m:val="on"/>
                          <m:ctrlPr>
                            <a:rPr lang="en-US" altLang="ja-JP" sz="2800" i="1">
                              <a:latin typeface="Cambria Math" panose="02040503050406030204" pitchFamily="18" charset="0"/>
                            </a:rPr>
                          </m:ctrlPr>
                        </m:naryPr>
                        <m:sub/>
                        <m:sup/>
                        <m:e>
                          <m:d>
                            <m:dPr>
                              <m:begChr m:val="["/>
                              <m:endChr m:val="]"/>
                              <m:ctrlPr>
                                <a:rPr lang="en-US" altLang="ja-JP" sz="2800" i="1" smtClean="0">
                                  <a:solidFill>
                                    <a:srgbClr val="FF00FF"/>
                                  </a:solidFill>
                                  <a:latin typeface="Cambria Math" panose="02040503050406030204" pitchFamily="18" charset="0"/>
                                </a:rPr>
                              </m:ctrlPr>
                            </m:dPr>
                            <m:e>
                              <m:acc>
                                <m:accPr>
                                  <m:chr m:val="̅"/>
                                  <m:ctrlPr>
                                    <a:rPr lang="en-US" altLang="ja-JP" sz="2800" i="1">
                                      <a:solidFill>
                                        <a:srgbClr val="FF00FF"/>
                                      </a:solidFill>
                                      <a:latin typeface="Cambria Math" panose="02040503050406030204" pitchFamily="18" charset="0"/>
                                    </a:rPr>
                                  </m:ctrlPr>
                                </m:accPr>
                                <m:e>
                                  <m:r>
                                    <a:rPr lang="en-US" altLang="ja-JP" sz="2800" i="1">
                                      <a:solidFill>
                                        <a:srgbClr val="FF00FF"/>
                                      </a:solidFill>
                                      <a:latin typeface="Cambria Math" panose="02040503050406030204" pitchFamily="18" charset="0"/>
                                    </a:rPr>
                                    <m:t>𝐵</m:t>
                                  </m:r>
                                </m:e>
                              </m:acc>
                            </m:e>
                          </m:d>
                          <m:d>
                            <m:dPr>
                              <m:begChr m:val="{"/>
                              <m:endChr m:val="}"/>
                              <m:ctrlPr>
                                <a:rPr lang="en-US" altLang="ja-JP" sz="2800" i="1">
                                  <a:solidFill>
                                    <a:srgbClr val="FF00FF"/>
                                  </a:solidFill>
                                  <a:latin typeface="Cambria Math" panose="02040503050406030204" pitchFamily="18" charset="0"/>
                                </a:rPr>
                              </m:ctrlPr>
                            </m:dPr>
                            <m:e>
                              <m:acc>
                                <m:accPr>
                                  <m:chr m:val="̅"/>
                                  <m:ctrlPr>
                                    <a:rPr lang="en-US" altLang="ja-JP" sz="2800" i="1">
                                      <a:solidFill>
                                        <a:srgbClr val="FF00FF"/>
                                      </a:solidFill>
                                      <a:latin typeface="Cambria Math" panose="02040503050406030204" pitchFamily="18" charset="0"/>
                                    </a:rPr>
                                  </m:ctrlPr>
                                </m:accPr>
                                <m:e>
                                  <m:r>
                                    <a:rPr lang="en-US" altLang="ja-JP" sz="2800" i="1">
                                      <a:solidFill>
                                        <a:srgbClr val="FF00FF"/>
                                      </a:solidFill>
                                      <a:latin typeface="Cambria Math" panose="02040503050406030204" pitchFamily="18" charset="0"/>
                                    </a:rPr>
                                    <m:t>𝑇</m:t>
                                  </m:r>
                                </m:e>
                              </m:acc>
                            </m:e>
                          </m:d>
                          <m:acc>
                            <m:accPr>
                              <m:chr m:val="̅"/>
                              <m:ctrlPr>
                                <a:rPr lang="en-US" altLang="ja-JP" sz="2800" i="1">
                                  <a:solidFill>
                                    <a:srgbClr val="FF00FF"/>
                                  </a:solidFill>
                                  <a:latin typeface="Cambria Math" panose="02040503050406030204" pitchFamily="18" charset="0"/>
                                </a:rPr>
                              </m:ctrlPr>
                            </m:accPr>
                            <m:e>
                              <m:r>
                                <a:rPr lang="en-US" altLang="ja-JP" sz="2800" i="1">
                                  <a:solidFill>
                                    <a:srgbClr val="FF00FF"/>
                                  </a:solidFill>
                                  <a:latin typeface="Cambria Math" panose="02040503050406030204" pitchFamily="18" charset="0"/>
                                </a:rPr>
                                <m:t>𝑉</m:t>
                              </m:r>
                            </m:e>
                          </m:acc>
                          <m:r>
                            <a:rPr lang="en-US" altLang="ja-JP" sz="2800" i="1">
                              <a:solidFill>
                                <a:srgbClr val="FF0000"/>
                              </a:solidFill>
                              <a:latin typeface="Cambria Math" panose="02040503050406030204" pitchFamily="18" charset="0"/>
                            </a:rPr>
                            <m:t> </m:t>
                          </m:r>
                          <m:r>
                            <m:rPr>
                              <m:nor/>
                            </m:rPr>
                            <a:rPr lang="en-US" altLang="ja-JP" sz="2800" dirty="0">
                              <a:solidFill>
                                <a:srgbClr val="FF0000"/>
                              </a:solidFill>
                            </a:rPr>
                            <m:t> </m:t>
                          </m:r>
                        </m:e>
                      </m:nary>
                    </m:oMath>
                  </m:oMathPara>
                </a14:m>
                <a:endParaRPr lang="ja-JP" altLang="en-US" sz="2800" dirty="0"/>
              </a:p>
            </p:txBody>
          </p:sp>
        </mc:Choice>
        <mc:Fallback xmlns="">
          <p:sp>
            <p:nvSpPr>
              <p:cNvPr id="3" name="正方形/長方形 2"/>
              <p:cNvSpPr>
                <a:spLocks noRot="1" noChangeAspect="1" noMove="1" noResize="1" noEditPoints="1" noAdjustHandles="1" noChangeArrowheads="1" noChangeShapeType="1" noTextEdit="1"/>
              </p:cNvSpPr>
              <p:nvPr/>
            </p:nvSpPr>
            <p:spPr>
              <a:xfrm>
                <a:off x="2824722" y="2716776"/>
                <a:ext cx="3501600" cy="1135696"/>
              </a:xfrm>
              <a:prstGeom prst="rect">
                <a:avLst/>
              </a:prstGeom>
              <a:blipFill rotWithShape="0">
                <a:blip r:embed="rId2"/>
                <a:stretch>
                  <a:fillRect/>
                </a:stretch>
              </a:blipFill>
            </p:spPr>
            <p:txBody>
              <a:bodyPr/>
              <a:lstStyle/>
              <a:p>
                <a:r>
                  <a:rPr lang="ja-JP" altLang="en-US">
                    <a:noFill/>
                  </a:rPr>
                  <a:t> </a:t>
                </a:r>
              </a:p>
            </p:txBody>
          </p:sp>
        </mc:Fallback>
      </mc:AlternateContent>
      <p:sp>
        <p:nvSpPr>
          <p:cNvPr id="2" name="タイトル 1"/>
          <p:cNvSpPr>
            <a:spLocks noGrp="1"/>
          </p:cNvSpPr>
          <p:nvPr>
            <p:ph type="title"/>
          </p:nvPr>
        </p:nvSpPr>
        <p:spPr/>
        <p:txBody>
          <a:bodyPr>
            <a:normAutofit/>
          </a:bodyPr>
          <a:lstStyle/>
          <a:p>
            <a:r>
              <a:rPr kumimoji="1" lang="ja-JP" altLang="en-US" sz="3200" dirty="0" smtClean="0"/>
              <a:t>提案手法</a:t>
            </a:r>
            <a:r>
              <a:rPr kumimoji="1" lang="en-US" altLang="ja-JP" sz="3200" dirty="0" smtClean="0"/>
              <a:t>: </a:t>
            </a:r>
            <a:r>
              <a:rPr kumimoji="1" lang="en-US" altLang="ja-JP" sz="3200" dirty="0" smtClean="0">
                <a:solidFill>
                  <a:srgbClr val="FF00FF"/>
                </a:solidFill>
              </a:rPr>
              <a:t>SymF-barES-FEM-T4</a:t>
            </a:r>
            <a:endParaRPr kumimoji="1" lang="ja-JP" altLang="en-US" sz="3200" dirty="0">
              <a:solidFill>
                <a:srgbClr val="FF00FF"/>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11</a:t>
            </a:fld>
            <a:endParaRPr lang="ja-JP" altLang="en-US" dirty="0"/>
          </a:p>
        </p:txBody>
      </p:sp>
      <p:sp>
        <p:nvSpPr>
          <p:cNvPr id="5" name="コンテンツ プレースホルダー 2"/>
          <p:cNvSpPr>
            <a:spLocks noGrp="1"/>
          </p:cNvSpPr>
          <p:nvPr>
            <p:ph idx="1"/>
          </p:nvPr>
        </p:nvSpPr>
        <p:spPr>
          <a:xfrm>
            <a:off x="250824" y="623887"/>
            <a:ext cx="8641655" cy="1350913"/>
          </a:xfrm>
        </p:spPr>
        <p:txBody>
          <a:bodyPr/>
          <a:lstStyle/>
          <a:p>
            <a:pPr marL="0" indent="0">
              <a:buNone/>
            </a:pPr>
            <a:r>
              <a:rPr lang="ja-JP" altLang="en-US" sz="2800" dirty="0" smtClean="0"/>
              <a:t>安定化のために次式で定義される</a:t>
            </a:r>
            <a:r>
              <a:rPr lang="en-US" altLang="ja-JP" sz="2800" b="1" dirty="0">
                <a:solidFill>
                  <a:srgbClr val="FF00FF"/>
                </a:solidFill>
              </a:rPr>
              <a:t>SymF-barES-FEM-T4</a:t>
            </a:r>
            <a:r>
              <a:rPr lang="en-US" altLang="ja-JP" sz="2800" dirty="0">
                <a:solidFill>
                  <a:srgbClr val="FF00FF"/>
                </a:solidFill>
              </a:rPr>
              <a:t> </a:t>
            </a:r>
            <a:r>
              <a:rPr lang="ja-JP" altLang="en-US" sz="2800" dirty="0" smtClean="0"/>
              <a:t>を提案する</a:t>
            </a:r>
            <a:r>
              <a:rPr lang="en-US" altLang="ja-JP" sz="2800" dirty="0" smtClean="0"/>
              <a:t>:</a:t>
            </a:r>
            <a:endParaRPr kumimoji="1" lang="en-US" altLang="ja-JP" sz="2800" dirty="0" smtClean="0"/>
          </a:p>
        </p:txBody>
      </p:sp>
      <p:cxnSp>
        <p:nvCxnSpPr>
          <p:cNvPr id="6" name="直線矢印コネクタ 5"/>
          <p:cNvCxnSpPr/>
          <p:nvPr/>
        </p:nvCxnSpPr>
        <p:spPr>
          <a:xfrm flipV="1">
            <a:off x="4618627" y="3451640"/>
            <a:ext cx="340499" cy="44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H="1" flipV="1">
            <a:off x="5541032" y="3427335"/>
            <a:ext cx="324036" cy="44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p:cNvSpPr txBox="1"/>
              <p:nvPr/>
            </p:nvSpPr>
            <p:spPr>
              <a:xfrm>
                <a:off x="3251607" y="3895882"/>
                <a:ext cx="1999266" cy="707886"/>
              </a:xfrm>
              <a:prstGeom prst="rect">
                <a:avLst/>
              </a:prstGeom>
              <a:noFill/>
            </p:spPr>
            <p:txBody>
              <a:bodyPr wrap="none" rtlCol="0">
                <a:spAutoFit/>
              </a:bodyPr>
              <a:lstStyle/>
              <a:p>
                <a:pPr algn="ctr"/>
                <a14:m>
                  <m:oMath xmlns:m="http://schemas.openxmlformats.org/officeDocument/2006/math">
                    <m:acc>
                      <m:accPr>
                        <m:chr m:val="̅"/>
                        <m:ctrlPr>
                          <a:rPr lang="en-US" altLang="ja-JP" sz="2000" i="1">
                            <a:solidFill>
                              <a:srgbClr val="FF00FF"/>
                            </a:solidFill>
                            <a:latin typeface="Cambria Math" panose="02040503050406030204" pitchFamily="18" charset="0"/>
                          </a:rPr>
                        </m:ctrlPr>
                      </m:accPr>
                      <m:e>
                        <m:r>
                          <a:rPr lang="en-US" altLang="ja-JP" sz="2000" b="1" i="1">
                            <a:solidFill>
                              <a:srgbClr val="FF00FF"/>
                            </a:solidFill>
                            <a:latin typeface="Cambria Math" panose="02040503050406030204" pitchFamily="18" charset="0"/>
                          </a:rPr>
                          <m:t>𝑭</m:t>
                        </m:r>
                      </m:e>
                    </m:acc>
                  </m:oMath>
                </a14:m>
                <a:r>
                  <a:rPr kumimoji="1" lang="ja-JP" altLang="en-US" sz="2000" b="0" dirty="0" smtClean="0"/>
                  <a:t>か</a:t>
                </a:r>
                <a14:m>
                  <m:oMath xmlns:m="http://schemas.openxmlformats.org/officeDocument/2006/math">
                    <m:r>
                      <a:rPr kumimoji="1" lang="ja-JP" altLang="en-US" sz="2000" b="0" i="1" smtClean="0">
                        <a:latin typeface="Cambria Math" panose="02040503050406030204" pitchFamily="18" charset="0"/>
                      </a:rPr>
                      <m:t>ら</m:t>
                    </m:r>
                    <m:r>
                      <a:rPr lang="ja-JP" altLang="en-US" sz="2000" i="1">
                        <a:latin typeface="Cambria Math" panose="02040503050406030204" pitchFamily="18" charset="0"/>
                      </a:rPr>
                      <m:t>計算</m:t>
                    </m:r>
                    <m:r>
                      <a:rPr lang="ja-JP" altLang="en-US" sz="2000" i="1" smtClean="0">
                        <a:latin typeface="Cambria Math" panose="02040503050406030204" pitchFamily="18" charset="0"/>
                      </a:rPr>
                      <m:t>される</m:t>
                    </m:r>
                  </m:oMath>
                </a14:m>
                <a:r>
                  <a:rPr lang="en-US" altLang="ja-JP" sz="2000" i="1" dirty="0" smtClean="0">
                    <a:latin typeface="Cambria Math" panose="02040503050406030204" pitchFamily="18" charset="0"/>
                  </a:rPr>
                  <a:t/>
                </a:r>
                <a:br>
                  <a:rPr lang="en-US" altLang="ja-JP" sz="2000" i="1" dirty="0" smtClean="0">
                    <a:latin typeface="Cambria Math" panose="02040503050406030204" pitchFamily="18" charset="0"/>
                  </a:rPr>
                </a:br>
                <a14:m>
                  <m:oMath xmlns:m="http://schemas.openxmlformats.org/officeDocument/2006/math">
                    <m:r>
                      <a:rPr kumimoji="1" lang="en-US" altLang="ja-JP" sz="2000" b="0" i="1" smtClean="0">
                        <a:latin typeface="Cambria Math" panose="02040503050406030204" pitchFamily="18" charset="0"/>
                      </a:rPr>
                      <m:t>𝐵</m:t>
                    </m:r>
                  </m:oMath>
                </a14:m>
                <a:r>
                  <a:rPr kumimoji="1" lang="en-US" altLang="ja-JP" sz="2000" dirty="0" smtClean="0"/>
                  <a:t>-matrix </a:t>
                </a: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251607" y="3895882"/>
                <a:ext cx="1999266" cy="707886"/>
              </a:xfrm>
              <a:prstGeom prst="rect">
                <a:avLst/>
              </a:prstGeom>
              <a:blipFill rotWithShape="0">
                <a:blip r:embed="rId3"/>
                <a:stretch>
                  <a:fillRect t="-6034" r="-1524" b="-15517"/>
                </a:stretch>
              </a:blipFill>
            </p:spPr>
            <p:txBody>
              <a:bodyPr/>
              <a:lstStyle/>
              <a:p>
                <a:r>
                  <a:rPr lang="ja-JP" altLang="en-US">
                    <a:noFill/>
                  </a:rPr>
                  <a:t> </a:t>
                </a:r>
              </a:p>
            </p:txBody>
          </p:sp>
        </mc:Fallback>
      </mc:AlternateContent>
      <p:cxnSp>
        <p:nvCxnSpPr>
          <p:cNvPr id="18" name="直線矢印コネクタ 17"/>
          <p:cNvCxnSpPr/>
          <p:nvPr/>
        </p:nvCxnSpPr>
        <p:spPr>
          <a:xfrm flipH="1">
            <a:off x="6003369" y="3005400"/>
            <a:ext cx="450194" cy="1800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正方形/長方形 13"/>
              <p:cNvSpPr/>
              <p:nvPr/>
            </p:nvSpPr>
            <p:spPr>
              <a:xfrm>
                <a:off x="2859252" y="1441586"/>
                <a:ext cx="3323667" cy="11356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ja-JP" sz="2800" i="1" smtClean="0">
                              <a:latin typeface="Cambria Math" panose="02040503050406030204" pitchFamily="18" charset="0"/>
                            </a:rPr>
                          </m:ctrlPr>
                        </m:dPr>
                        <m:e>
                          <m:sSup>
                            <m:sSupPr>
                              <m:ctrlPr>
                                <a:rPr lang="en-US" altLang="ja-JP" sz="2800" i="1">
                                  <a:latin typeface="Cambria Math" panose="02040503050406030204" pitchFamily="18" charset="0"/>
                                </a:rPr>
                              </m:ctrlPr>
                            </m:sSupPr>
                            <m:e>
                              <m:r>
                                <a:rPr lang="en-US" altLang="ja-JP" sz="2800" i="1">
                                  <a:latin typeface="Cambria Math" panose="02040503050406030204" pitchFamily="18" charset="0"/>
                                </a:rPr>
                                <m:t>𝑓</m:t>
                              </m:r>
                            </m:e>
                            <m:sup>
                              <m:r>
                                <m:rPr>
                                  <m:sty m:val="p"/>
                                </m:rPr>
                                <a:rPr lang="en-US" altLang="ja-JP" sz="2800">
                                  <a:latin typeface="Cambria Math" panose="02040503050406030204" pitchFamily="18" charset="0"/>
                                </a:rPr>
                                <m:t>int</m:t>
                              </m:r>
                            </m:sup>
                          </m:sSup>
                        </m:e>
                      </m:d>
                      <m:r>
                        <a:rPr lang="en-US" altLang="ja-JP" sz="2800" i="1">
                          <a:latin typeface="Cambria Math" panose="02040503050406030204" pitchFamily="18" charset="0"/>
                        </a:rPr>
                        <m:t>=</m:t>
                      </m:r>
                      <m:nary>
                        <m:naryPr>
                          <m:chr m:val="∑"/>
                          <m:subHide m:val="on"/>
                          <m:supHide m:val="on"/>
                          <m:ctrlPr>
                            <a:rPr lang="en-US" altLang="ja-JP" sz="2800" i="1">
                              <a:latin typeface="Cambria Math" panose="02040503050406030204" pitchFamily="18" charset="0"/>
                            </a:rPr>
                          </m:ctrlPr>
                        </m:naryPr>
                        <m:sub/>
                        <m:sup/>
                        <m:e>
                          <m:d>
                            <m:dPr>
                              <m:begChr m:val="["/>
                              <m:endChr m:val="]"/>
                              <m:ctrlPr>
                                <a:rPr lang="en-US" altLang="ja-JP" sz="2800" i="1">
                                  <a:solidFill>
                                    <a:srgbClr val="FF9900"/>
                                  </a:solidFill>
                                  <a:latin typeface="Cambria Math" panose="02040503050406030204" pitchFamily="18" charset="0"/>
                                </a:rPr>
                              </m:ctrlPr>
                            </m:dPr>
                            <m:e>
                              <m:acc>
                                <m:accPr>
                                  <m:chr m:val="̃"/>
                                  <m:ctrlPr>
                                    <a:rPr lang="en-US" altLang="ja-JP" sz="2800" i="1" dirty="0">
                                      <a:solidFill>
                                        <a:srgbClr val="FF9900"/>
                                      </a:solidFill>
                                      <a:latin typeface="Cambria Math" panose="02040503050406030204" pitchFamily="18" charset="0"/>
                                    </a:rPr>
                                  </m:ctrlPr>
                                </m:accPr>
                                <m:e>
                                  <m:r>
                                    <a:rPr lang="en-US" altLang="ja-JP" sz="2800" i="1" dirty="0">
                                      <a:solidFill>
                                        <a:srgbClr val="FF9900"/>
                                      </a:solidFill>
                                      <a:latin typeface="Cambria Math" panose="02040503050406030204" pitchFamily="18" charset="0"/>
                                    </a:rPr>
                                    <m:t>𝐵</m:t>
                                  </m:r>
                                </m:e>
                              </m:acc>
                            </m:e>
                          </m:d>
                          <m:d>
                            <m:dPr>
                              <m:begChr m:val="{"/>
                              <m:endChr m:val="}"/>
                              <m:ctrlPr>
                                <a:rPr lang="en-US" altLang="ja-JP" sz="2800" i="1" smtClean="0">
                                  <a:solidFill>
                                    <a:srgbClr val="FF00FF"/>
                                  </a:solidFill>
                                  <a:latin typeface="Cambria Math" panose="02040503050406030204" pitchFamily="18" charset="0"/>
                                </a:rPr>
                              </m:ctrlPr>
                            </m:dPr>
                            <m:e>
                              <m:acc>
                                <m:accPr>
                                  <m:chr m:val="̅"/>
                                  <m:ctrlPr>
                                    <a:rPr lang="en-US" altLang="ja-JP" sz="2800" i="1">
                                      <a:solidFill>
                                        <a:srgbClr val="FF00FF"/>
                                      </a:solidFill>
                                      <a:latin typeface="Cambria Math" panose="02040503050406030204" pitchFamily="18" charset="0"/>
                                    </a:rPr>
                                  </m:ctrlPr>
                                </m:accPr>
                                <m:e>
                                  <m:r>
                                    <a:rPr lang="en-US" altLang="ja-JP" sz="2800" i="1">
                                      <a:solidFill>
                                        <a:srgbClr val="FF00FF"/>
                                      </a:solidFill>
                                      <a:latin typeface="Cambria Math" panose="02040503050406030204" pitchFamily="18" charset="0"/>
                                    </a:rPr>
                                    <m:t>𝑇</m:t>
                                  </m:r>
                                </m:e>
                              </m:acc>
                            </m:e>
                          </m:d>
                          <m:acc>
                            <m:accPr>
                              <m:chr m:val="̃"/>
                              <m:ctrlPr>
                                <a:rPr lang="en-US" altLang="ja-JP" sz="2800" b="0" i="1" smtClean="0">
                                  <a:solidFill>
                                    <a:srgbClr val="FF9900"/>
                                  </a:solidFill>
                                  <a:latin typeface="Cambria Math" panose="02040503050406030204" pitchFamily="18" charset="0"/>
                                </a:rPr>
                              </m:ctrlPr>
                            </m:accPr>
                            <m:e>
                              <m:r>
                                <a:rPr lang="en-US" altLang="ja-JP" sz="2800" i="1">
                                  <a:solidFill>
                                    <a:srgbClr val="FF9900"/>
                                  </a:solidFill>
                                  <a:latin typeface="Cambria Math" panose="02040503050406030204" pitchFamily="18" charset="0"/>
                                </a:rPr>
                                <m:t>𝑉</m:t>
                              </m:r>
                            </m:e>
                          </m:acc>
                        </m:e>
                      </m:nary>
                    </m:oMath>
                  </m:oMathPara>
                </a14:m>
                <a:endParaRPr lang="ja-JP" altLang="en-US" sz="2800" dirty="0"/>
              </a:p>
            </p:txBody>
          </p:sp>
        </mc:Choice>
        <mc:Fallback xmlns="">
          <p:sp>
            <p:nvSpPr>
              <p:cNvPr id="14" name="正方形/長方形 13"/>
              <p:cNvSpPr>
                <a:spLocks noRot="1" noChangeAspect="1" noMove="1" noResize="1" noEditPoints="1" noAdjustHandles="1" noChangeArrowheads="1" noChangeShapeType="1" noTextEdit="1"/>
              </p:cNvSpPr>
              <p:nvPr/>
            </p:nvSpPr>
            <p:spPr>
              <a:xfrm>
                <a:off x="2859252" y="1441586"/>
                <a:ext cx="3323667" cy="1135696"/>
              </a:xfrm>
              <a:prstGeom prst="rect">
                <a:avLst/>
              </a:prstGeom>
              <a:blipFill rotWithShape="0">
                <a:blip r:embed="rId6"/>
                <a:stretch>
                  <a:fillRect/>
                </a:stretch>
              </a:blipFill>
            </p:spPr>
            <p:txBody>
              <a:bodyPr/>
              <a:lstStyle/>
              <a:p>
                <a:r>
                  <a:rPr lang="ja-JP" altLang="en-US">
                    <a:noFill/>
                  </a:rPr>
                  <a:t> </a:t>
                </a:r>
              </a:p>
            </p:txBody>
          </p:sp>
        </mc:Fallback>
      </mc:AlternateContent>
      <p:sp>
        <p:nvSpPr>
          <p:cNvPr id="12" name="正方形/長方形 11"/>
          <p:cNvSpPr/>
          <p:nvPr/>
        </p:nvSpPr>
        <p:spPr>
          <a:xfrm>
            <a:off x="155890" y="1743967"/>
            <a:ext cx="2577950" cy="461665"/>
          </a:xfrm>
          <a:prstGeom prst="rect">
            <a:avLst/>
          </a:prstGeom>
        </p:spPr>
        <p:txBody>
          <a:bodyPr wrap="none">
            <a:spAutoFit/>
          </a:bodyPr>
          <a:lstStyle/>
          <a:p>
            <a:r>
              <a:rPr lang="en-US" altLang="ja-JP" sz="2400" b="1" dirty="0">
                <a:solidFill>
                  <a:srgbClr val="7030A0"/>
                </a:solidFill>
              </a:rPr>
              <a:t>F-barES-FEM-T4</a:t>
            </a:r>
            <a:endParaRPr lang="ja-JP" altLang="en-US" sz="2400" dirty="0"/>
          </a:p>
        </p:txBody>
      </p:sp>
      <p:sp>
        <p:nvSpPr>
          <p:cNvPr id="16" name="正方形/長方形 15"/>
          <p:cNvSpPr/>
          <p:nvPr/>
        </p:nvSpPr>
        <p:spPr>
          <a:xfrm>
            <a:off x="58651" y="2961939"/>
            <a:ext cx="2722220" cy="707886"/>
          </a:xfrm>
          <a:prstGeom prst="rect">
            <a:avLst/>
          </a:prstGeom>
        </p:spPr>
        <p:txBody>
          <a:bodyPr wrap="none">
            <a:spAutoFit/>
          </a:bodyPr>
          <a:lstStyle/>
          <a:p>
            <a:pPr algn="ctr"/>
            <a:r>
              <a:rPr lang="en-US" altLang="ja-JP" sz="2000" b="1" dirty="0" smtClean="0">
                <a:solidFill>
                  <a:srgbClr val="FF00FF"/>
                </a:solidFill>
              </a:rPr>
              <a:t>SymF-barES-FEM-T4</a:t>
            </a:r>
          </a:p>
          <a:p>
            <a:pPr algn="ctr"/>
            <a:r>
              <a:rPr lang="en-US" altLang="ja-JP" sz="2000" dirty="0" smtClean="0">
                <a:solidFill>
                  <a:srgbClr val="FF00FF"/>
                </a:solidFill>
              </a:rPr>
              <a:t>(</a:t>
            </a:r>
            <a:r>
              <a:rPr lang="ja-JP" altLang="en-US" sz="2000" dirty="0" smtClean="0">
                <a:solidFill>
                  <a:srgbClr val="FF00FF"/>
                </a:solidFill>
              </a:rPr>
              <a:t>提案手法</a:t>
            </a:r>
            <a:r>
              <a:rPr lang="en-US" altLang="ja-JP" sz="2000" dirty="0" smtClean="0">
                <a:solidFill>
                  <a:srgbClr val="FF00FF"/>
                </a:solidFill>
              </a:rPr>
              <a:t>)</a:t>
            </a:r>
            <a:endParaRPr lang="ja-JP" altLang="en-US" sz="2000" dirty="0">
              <a:solidFill>
                <a:srgbClr val="FF00FF"/>
              </a:solidFill>
            </a:endParaRPr>
          </a:p>
        </p:txBody>
      </p:sp>
      <p:sp>
        <p:nvSpPr>
          <p:cNvPr id="13" name="下矢印 12"/>
          <p:cNvSpPr/>
          <p:nvPr/>
        </p:nvSpPr>
        <p:spPr>
          <a:xfrm>
            <a:off x="4287239" y="2384884"/>
            <a:ext cx="608797" cy="43586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9" name="テキスト ボックス 18"/>
              <p:cNvSpPr txBox="1"/>
              <p:nvPr/>
            </p:nvSpPr>
            <p:spPr>
              <a:xfrm>
                <a:off x="5364088" y="3887771"/>
                <a:ext cx="2326278" cy="707886"/>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acc>
                        <m:accPr>
                          <m:chr m:val="̅"/>
                          <m:ctrlPr>
                            <a:rPr kumimoji="1" lang="en-US" altLang="ja-JP" sz="2000" b="0" i="1" smtClean="0">
                              <a:solidFill>
                                <a:srgbClr val="FF00FF"/>
                              </a:solidFill>
                              <a:latin typeface="Cambria Math" panose="02040503050406030204" pitchFamily="18" charset="0"/>
                            </a:rPr>
                          </m:ctrlPr>
                        </m:accPr>
                        <m:e>
                          <m:r>
                            <a:rPr kumimoji="1" lang="en-US" altLang="ja-JP" sz="2000" b="1" i="1" smtClean="0">
                              <a:solidFill>
                                <a:srgbClr val="FF00FF"/>
                              </a:solidFill>
                              <a:latin typeface="Cambria Math" panose="02040503050406030204" pitchFamily="18" charset="0"/>
                            </a:rPr>
                            <m:t>𝑭</m:t>
                          </m:r>
                        </m:e>
                      </m:acc>
                      <m:r>
                        <a:rPr lang="ja-JP" altLang="en-US" sz="2000" b="1" i="1" smtClean="0">
                          <a:solidFill>
                            <a:schemeClr val="tx1"/>
                          </a:solidFill>
                          <a:latin typeface="Cambria Math" panose="02040503050406030204" pitchFamily="18" charset="0"/>
                        </a:rPr>
                        <m:t>から</m:t>
                      </m:r>
                      <m:r>
                        <a:rPr lang="ja-JP" altLang="en-US" sz="2000" b="1" i="1">
                          <a:latin typeface="Cambria Math" panose="02040503050406030204" pitchFamily="18" charset="0"/>
                        </a:rPr>
                        <m:t>計算</m:t>
                      </m:r>
                      <m:r>
                        <a:rPr kumimoji="1" lang="ja-JP" altLang="en-US" sz="2000" b="1" i="1" dirty="0">
                          <a:latin typeface="Cambria Math" panose="02040503050406030204" pitchFamily="18" charset="0"/>
                        </a:rPr>
                        <m:t>され</m:t>
                      </m:r>
                      <m:r>
                        <a:rPr lang="ja-JP" altLang="en-US" sz="2000" b="1" i="1" dirty="0" smtClean="0">
                          <a:latin typeface="Cambria Math" panose="02040503050406030204" pitchFamily="18" charset="0"/>
                        </a:rPr>
                        <m:t>る</m:t>
                      </m:r>
                    </m:oMath>
                  </m:oMathPara>
                </a14:m>
                <a:r>
                  <a:rPr lang="en-US" altLang="ja-JP" sz="2000" b="1" dirty="0" smtClean="0"/>
                  <a:t/>
                </a:r>
                <a:br>
                  <a:rPr lang="en-US" altLang="ja-JP" sz="2000" b="1" dirty="0" smtClean="0"/>
                </a:br>
                <a:r>
                  <a:rPr lang="ja-JP" altLang="en-US" sz="2000" dirty="0" smtClean="0"/>
                  <a:t>コーシー</a:t>
                </a:r>
                <a:r>
                  <a:rPr kumimoji="1" lang="ja-JP" altLang="en-US" sz="2000" dirty="0" smtClean="0"/>
                  <a:t>応力</a:t>
                </a:r>
                <a:endParaRPr kumimoji="1" lang="ja-JP" altLang="en-US" sz="20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5364088" y="3887771"/>
                <a:ext cx="2326278" cy="707886"/>
              </a:xfrm>
              <a:prstGeom prst="rect">
                <a:avLst/>
              </a:prstGeom>
              <a:blipFill rotWithShape="0">
                <a:blip r:embed="rId7"/>
                <a:stretch>
                  <a:fillRect b="-129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675460" y="2528900"/>
                <a:ext cx="2512226" cy="400110"/>
              </a:xfrm>
              <a:prstGeom prst="rect">
                <a:avLst/>
              </a:prstGeom>
              <a:noFill/>
            </p:spPr>
            <p:txBody>
              <a:bodyPr wrap="none" rtlCol="0">
                <a:spAutoFit/>
              </a:bodyPr>
              <a:lstStyle/>
              <a:p>
                <a:pPr algn="ctr"/>
                <a14:m>
                  <m:oMath xmlns:m="http://schemas.openxmlformats.org/officeDocument/2006/math">
                    <m:acc>
                      <m:accPr>
                        <m:chr m:val="̅"/>
                        <m:ctrlPr>
                          <a:rPr kumimoji="1" lang="en-US" altLang="ja-JP" sz="2000" b="0" i="1" smtClean="0">
                            <a:solidFill>
                              <a:srgbClr val="FF00FF"/>
                            </a:solidFill>
                            <a:latin typeface="Cambria Math" panose="02040503050406030204" pitchFamily="18" charset="0"/>
                          </a:rPr>
                        </m:ctrlPr>
                      </m:accPr>
                      <m:e>
                        <m:r>
                          <a:rPr kumimoji="1" lang="en-US" altLang="ja-JP" sz="2000" b="1" i="1" smtClean="0">
                            <a:solidFill>
                              <a:srgbClr val="FF00FF"/>
                            </a:solidFill>
                            <a:latin typeface="Cambria Math" panose="02040503050406030204" pitchFamily="18" charset="0"/>
                          </a:rPr>
                          <m:t>𝑭</m:t>
                        </m:r>
                      </m:e>
                    </m:acc>
                    <m:r>
                      <a:rPr lang="ja-JP" altLang="en-US" sz="2000" b="1" i="1" smtClean="0">
                        <a:solidFill>
                          <a:schemeClr val="tx1"/>
                        </a:solidFill>
                        <a:latin typeface="Cambria Math" panose="02040503050406030204" pitchFamily="18" charset="0"/>
                      </a:rPr>
                      <m:t>から</m:t>
                    </m:r>
                    <m:r>
                      <a:rPr lang="ja-JP" altLang="en-US" sz="2000" b="1" i="1">
                        <a:latin typeface="Cambria Math" panose="02040503050406030204" pitchFamily="18" charset="0"/>
                      </a:rPr>
                      <m:t>計算</m:t>
                    </m:r>
                    <m:r>
                      <a:rPr kumimoji="1" lang="ja-JP" altLang="en-US" sz="2000" b="1" i="1" dirty="0">
                        <a:latin typeface="Cambria Math" panose="02040503050406030204" pitchFamily="18" charset="0"/>
                      </a:rPr>
                      <m:t>され</m:t>
                    </m:r>
                    <m:r>
                      <a:rPr lang="ja-JP" altLang="en-US" sz="2000" b="1" i="1" dirty="0" smtClean="0">
                        <a:latin typeface="Cambria Math" panose="02040503050406030204" pitchFamily="18" charset="0"/>
                      </a:rPr>
                      <m:t>る</m:t>
                    </m:r>
                  </m:oMath>
                </a14:m>
                <a:r>
                  <a:rPr lang="ja-JP" altLang="en-US" sz="2000" dirty="0" smtClean="0"/>
                  <a:t>体積</a:t>
                </a:r>
                <a:endParaRPr kumimoji="1" lang="ja-JP" altLang="en-US" sz="20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675460" y="2528900"/>
                <a:ext cx="2512226" cy="400110"/>
              </a:xfrm>
              <a:prstGeom prst="rect">
                <a:avLst/>
              </a:prstGeom>
              <a:blipFill rotWithShape="0">
                <a:blip r:embed="rId8"/>
                <a:stretch>
                  <a:fillRect t="-12308" r="-2184" b="-246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コンテンツ プレースホルダー 2"/>
              <p:cNvSpPr txBox="1">
                <a:spLocks/>
              </p:cNvSpPr>
              <p:nvPr/>
            </p:nvSpPr>
            <p:spPr bwMode="auto">
              <a:xfrm>
                <a:off x="200257" y="4554823"/>
                <a:ext cx="8641655" cy="18250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14:m>
                  <m:oMath xmlns:m="http://schemas.openxmlformats.org/officeDocument/2006/math">
                    <m:d>
                      <m:dPr>
                        <m:begChr m:val="["/>
                        <m:endChr m:val="]"/>
                        <m:ctrlPr>
                          <a:rPr lang="en-US" altLang="ja-JP" sz="2800" i="1" kern="0" smtClean="0">
                            <a:solidFill>
                              <a:srgbClr val="FF9900"/>
                            </a:solidFill>
                            <a:latin typeface="Cambria Math" panose="02040503050406030204" pitchFamily="18" charset="0"/>
                          </a:rPr>
                        </m:ctrlPr>
                      </m:dPr>
                      <m:e>
                        <m:acc>
                          <m:accPr>
                            <m:chr m:val="̃"/>
                            <m:ctrlPr>
                              <a:rPr lang="en-US" altLang="ja-JP" sz="2800" i="1" kern="0">
                                <a:solidFill>
                                  <a:srgbClr val="FF9900"/>
                                </a:solidFill>
                                <a:latin typeface="Cambria Math" panose="02040503050406030204" pitchFamily="18" charset="0"/>
                              </a:rPr>
                            </m:ctrlPr>
                          </m:accPr>
                          <m:e>
                            <m:r>
                              <a:rPr lang="en-US" altLang="ja-JP" sz="2800" i="1" kern="0">
                                <a:solidFill>
                                  <a:srgbClr val="FF9900"/>
                                </a:solidFill>
                                <a:latin typeface="Cambria Math" panose="02040503050406030204" pitchFamily="18" charset="0"/>
                              </a:rPr>
                              <m:t>𝐵</m:t>
                            </m:r>
                          </m:e>
                        </m:acc>
                      </m:e>
                    </m:d>
                  </m:oMath>
                </a14:m>
                <a:r>
                  <a:rPr lang="en-US" altLang="ja-JP" sz="2800" kern="0" dirty="0"/>
                  <a:t> </a:t>
                </a:r>
                <a:r>
                  <a:rPr lang="ja-JP" altLang="en-US" sz="2800" kern="0" dirty="0"/>
                  <a:t>か</a:t>
                </a:r>
                <a14:m>
                  <m:oMath xmlns:m="http://schemas.openxmlformats.org/officeDocument/2006/math">
                    <m:r>
                      <a:rPr lang="ja-JP" altLang="en-US" sz="2800" i="0" kern="0" dirty="0" smtClean="0">
                        <a:solidFill>
                          <a:schemeClr val="tx1"/>
                        </a:solidFill>
                        <a:latin typeface="Cambria Math" panose="02040503050406030204" pitchFamily="18" charset="0"/>
                      </a:rPr>
                      <m:t>ら</m:t>
                    </m:r>
                    <m:r>
                      <a:rPr lang="en-US" altLang="ja-JP" sz="2800" kern="0">
                        <a:solidFill>
                          <a:srgbClr val="FF0000"/>
                        </a:solidFill>
                        <a:latin typeface="Cambria Math" panose="02040503050406030204" pitchFamily="18" charset="0"/>
                      </a:rPr>
                      <m:t> </m:t>
                    </m:r>
                    <m:r>
                      <a:rPr lang="en-US" altLang="ja-JP" sz="2800" i="1" kern="0" smtClean="0">
                        <a:solidFill>
                          <a:srgbClr val="FF00FF"/>
                        </a:solidFill>
                        <a:latin typeface="Cambria Math" panose="02040503050406030204" pitchFamily="18" charset="0"/>
                      </a:rPr>
                      <m:t>[</m:t>
                    </m:r>
                    <m:acc>
                      <m:accPr>
                        <m:chr m:val="̅"/>
                        <m:ctrlPr>
                          <a:rPr lang="en-US" altLang="ja-JP" sz="2800" i="1" kern="0" smtClean="0">
                            <a:solidFill>
                              <a:srgbClr val="FF00FF"/>
                            </a:solidFill>
                            <a:latin typeface="Cambria Math" panose="02040503050406030204" pitchFamily="18" charset="0"/>
                          </a:rPr>
                        </m:ctrlPr>
                      </m:accPr>
                      <m:e>
                        <m:r>
                          <a:rPr lang="en-US" altLang="ja-JP" sz="2800" i="1" kern="0" smtClean="0">
                            <a:solidFill>
                              <a:srgbClr val="FF00FF"/>
                            </a:solidFill>
                            <a:latin typeface="Cambria Math" panose="02040503050406030204" pitchFamily="18" charset="0"/>
                          </a:rPr>
                          <m:t>𝐵</m:t>
                        </m:r>
                      </m:e>
                    </m:acc>
                    <m:r>
                      <a:rPr lang="en-US" altLang="ja-JP" sz="2800" i="1" kern="0" smtClean="0">
                        <a:solidFill>
                          <a:srgbClr val="FF00FF"/>
                        </a:solidFill>
                        <a:latin typeface="Cambria Math" panose="02040503050406030204" pitchFamily="18" charset="0"/>
                      </a:rPr>
                      <m:t>]</m:t>
                    </m:r>
                  </m:oMath>
                </a14:m>
                <a:r>
                  <a:rPr lang="ja-JP" altLang="en-US" sz="2800" kern="0" dirty="0" smtClean="0"/>
                  <a:t>の置き換えは</a:t>
                </a:r>
                <a:r>
                  <a:rPr lang="en-US" altLang="ja-JP" sz="2800" kern="0" dirty="0" smtClean="0"/>
                  <a:t>F-bar</a:t>
                </a:r>
                <a:r>
                  <a:rPr lang="ja-JP" altLang="en-US" sz="2800" kern="0" dirty="0" smtClean="0"/>
                  <a:t>法由来の剛性マトリクスの非対称性の修正を意味する</a:t>
                </a:r>
                <a:r>
                  <a:rPr lang="en-US" altLang="ja-JP" sz="2800" kern="0" dirty="0" smtClean="0"/>
                  <a:t>.</a:t>
                </a:r>
              </a:p>
              <a:p>
                <a14:m>
                  <m:oMath xmlns:m="http://schemas.openxmlformats.org/officeDocument/2006/math">
                    <m:r>
                      <a:rPr lang="en-US" altLang="ja-JP" sz="2800" b="0" i="1" kern="0" smtClean="0">
                        <a:solidFill>
                          <a:srgbClr val="FF9900"/>
                        </a:solidFill>
                        <a:latin typeface="Cambria Math" panose="02040503050406030204" pitchFamily="18" charset="0"/>
                      </a:rPr>
                      <m:t>𝑉</m:t>
                    </m:r>
                  </m:oMath>
                </a14:m>
                <a:r>
                  <a:rPr lang="en-US" altLang="ja-JP" sz="2800" kern="0" dirty="0"/>
                  <a:t> </a:t>
                </a:r>
                <a:r>
                  <a:rPr lang="ja-JP" altLang="en-US" sz="2800" kern="0" dirty="0" smtClean="0"/>
                  <a:t>か</a:t>
                </a:r>
                <a14:m>
                  <m:oMath xmlns:m="http://schemas.openxmlformats.org/officeDocument/2006/math">
                    <m:r>
                      <a:rPr lang="ja-JP" altLang="en-US" sz="2800" i="1" kern="0" smtClean="0">
                        <a:solidFill>
                          <a:schemeClr val="tx1"/>
                        </a:solidFill>
                        <a:latin typeface="Cambria Math" panose="02040503050406030204" pitchFamily="18" charset="0"/>
                      </a:rPr>
                      <m:t>ら</m:t>
                    </m:r>
                    <m:r>
                      <a:rPr lang="en-US" altLang="ja-JP" sz="2800" kern="0">
                        <a:solidFill>
                          <a:schemeClr val="tx1"/>
                        </a:solidFill>
                        <a:latin typeface="Cambria Math" panose="02040503050406030204" pitchFamily="18" charset="0"/>
                      </a:rPr>
                      <m:t> </m:t>
                    </m:r>
                    <m:acc>
                      <m:accPr>
                        <m:chr m:val="̅"/>
                        <m:ctrlPr>
                          <a:rPr lang="en-US" altLang="ja-JP" sz="2800" b="0" i="1" kern="0" smtClean="0">
                            <a:solidFill>
                              <a:srgbClr val="FF00FF"/>
                            </a:solidFill>
                            <a:latin typeface="Cambria Math" panose="02040503050406030204" pitchFamily="18" charset="0"/>
                          </a:rPr>
                        </m:ctrlPr>
                      </m:accPr>
                      <m:e>
                        <m:r>
                          <a:rPr lang="en-US" altLang="ja-JP" sz="2800" b="0" i="1" kern="0" smtClean="0">
                            <a:solidFill>
                              <a:srgbClr val="FF00FF"/>
                            </a:solidFill>
                            <a:latin typeface="Cambria Math" panose="02040503050406030204" pitchFamily="18" charset="0"/>
                          </a:rPr>
                          <m:t>𝑉</m:t>
                        </m:r>
                      </m:e>
                    </m:acc>
                  </m:oMath>
                </a14:m>
                <a:r>
                  <a:rPr lang="en-US" altLang="ja-JP" sz="2800" kern="0" dirty="0" smtClean="0"/>
                  <a:t> </a:t>
                </a:r>
                <a:r>
                  <a:rPr lang="ja-JP" altLang="en-US" sz="2800" kern="0" dirty="0" smtClean="0"/>
                  <a:t>の置き換えは応力にコンシステントな体積の定義への修正を意味する</a:t>
                </a:r>
                <a:r>
                  <a:rPr lang="en-US" altLang="ja-JP" sz="2800" kern="0" dirty="0" smtClean="0"/>
                  <a:t>.</a:t>
                </a:r>
              </a:p>
            </p:txBody>
          </p:sp>
        </mc:Choice>
        <mc:Fallback xmlns="">
          <p:sp>
            <p:nvSpPr>
              <p:cNvPr id="17" name="コンテンツ プレースホルダー 2"/>
              <p:cNvSpPr txBox="1">
                <a:spLocks noRot="1" noChangeAspect="1" noMove="1" noResize="1" noEditPoints="1" noAdjustHandles="1" noChangeArrowheads="1" noChangeShapeType="1" noTextEdit="1"/>
              </p:cNvSpPr>
              <p:nvPr/>
            </p:nvSpPr>
            <p:spPr bwMode="auto">
              <a:xfrm>
                <a:off x="200257" y="4554823"/>
                <a:ext cx="8641655" cy="1825037"/>
              </a:xfrm>
              <a:prstGeom prst="rect">
                <a:avLst/>
              </a:prstGeom>
              <a:blipFill rotWithShape="0">
                <a:blip r:embed="rId9"/>
                <a:stretch>
                  <a:fillRect t="-6667" r="-1623" b="-10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p:spTree>
    <p:extLst>
      <p:ext uri="{BB962C8B-B14F-4D97-AF65-F5344CB8AC3E}">
        <p14:creationId xmlns:p14="http://schemas.microsoft.com/office/powerpoint/2010/main" val="34845191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3068960"/>
            <a:ext cx="9144000" cy="620712"/>
          </a:xfrm>
        </p:spPr>
        <p:txBody>
          <a:bodyPr>
            <a:noAutofit/>
          </a:bodyPr>
          <a:lstStyle/>
          <a:p>
            <a:r>
              <a:rPr kumimoji="1" lang="ja-JP" altLang="en-US" sz="4800" dirty="0" smtClean="0"/>
              <a:t>結果</a:t>
            </a:r>
            <a:endParaRPr kumimoji="1" lang="ja-JP" altLang="en-US" sz="4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12</a:t>
            </a:fld>
            <a:endParaRPr lang="ja-JP" altLang="en-US" dirty="0"/>
          </a:p>
        </p:txBody>
      </p:sp>
    </p:spTree>
    <p:extLst>
      <p:ext uri="{BB962C8B-B14F-4D97-AF65-F5344CB8AC3E}">
        <p14:creationId xmlns:p14="http://schemas.microsoft.com/office/powerpoint/2010/main" val="3186550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620712"/>
          </a:xfrm>
        </p:spPr>
        <p:txBody>
          <a:bodyPr>
            <a:normAutofit/>
          </a:bodyPr>
          <a:lstStyle/>
          <a:p>
            <a:r>
              <a:rPr lang="en-US" altLang="ja-JP" dirty="0"/>
              <a:t>#</a:t>
            </a:r>
            <a:r>
              <a:rPr lang="en-US" altLang="ja-JP" dirty="0" smtClean="0"/>
              <a:t>1</a:t>
            </a:r>
            <a:r>
              <a:rPr lang="ja-JP" altLang="en-US" dirty="0" smtClean="0"/>
              <a:t>　</a:t>
            </a:r>
            <a:r>
              <a:rPr lang="ja-JP" altLang="en-US" dirty="0" smtClean="0">
                <a:solidFill>
                  <a:srgbClr val="FF0000"/>
                </a:solidFill>
              </a:rPr>
              <a:t>片持ち梁の曲げ解析</a:t>
            </a:r>
            <a:endParaRPr kumimoji="1" lang="ja-JP" altLang="en-US" dirty="0">
              <a:solidFill>
                <a:srgbClr val="FF0000"/>
              </a:solidFill>
            </a:endParaRPr>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13</a:t>
            </a:fld>
            <a:endParaRPr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987" y="687524"/>
            <a:ext cx="5534025" cy="2057400"/>
          </a:xfrm>
          <a:prstGeom prst="rect">
            <a:avLst/>
          </a:prstGeom>
        </p:spPr>
      </p:pic>
      <p:sp>
        <p:nvSpPr>
          <p:cNvPr id="6" name="コンテンツ プレースホルダー 8"/>
          <p:cNvSpPr txBox="1">
            <a:spLocks/>
          </p:cNvSpPr>
          <p:nvPr/>
        </p:nvSpPr>
        <p:spPr>
          <a:xfrm>
            <a:off x="179512" y="2996952"/>
            <a:ext cx="8568952" cy="3168352"/>
          </a:xfrm>
          <a:prstGeom prst="rect">
            <a:avLst/>
          </a:prstGeom>
        </p:spPr>
        <p:txBody>
          <a:bodyPr/>
          <a:lst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2400" kern="0" dirty="0" smtClean="0"/>
              <a:t>動的陽解法</a:t>
            </a:r>
            <a:r>
              <a:rPr lang="en-US" altLang="ja-JP" sz="2400" kern="0" dirty="0" smtClean="0"/>
              <a:t>.</a:t>
            </a:r>
          </a:p>
          <a:p>
            <a:r>
              <a:rPr lang="en-US" altLang="ja-JP" sz="2400" kern="0" dirty="0" smtClean="0"/>
              <a:t>Neo-Hooke</a:t>
            </a:r>
            <a:r>
              <a:rPr lang="ja-JP" altLang="en-US" sz="2400" kern="0" dirty="0"/>
              <a:t>超</a:t>
            </a:r>
            <a:r>
              <a:rPr lang="ja-JP" altLang="en-US" sz="2400" kern="0" dirty="0" smtClean="0"/>
              <a:t>弾性体</a:t>
            </a:r>
            <a:r>
              <a:rPr lang="en-US" altLang="ja-JP" sz="2400" kern="0" dirty="0"/>
              <a:t/>
            </a:r>
            <a:br>
              <a:rPr lang="en-US" altLang="ja-JP" sz="2400" kern="0" dirty="0"/>
            </a:br>
            <a:r>
              <a:rPr lang="en-US" altLang="ja-JP" sz="2400" kern="0" dirty="0" smtClean="0"/>
              <a:t>	</a:t>
            </a:r>
            <a:r>
              <a:rPr lang="ja-JP" altLang="en-US" sz="2400" kern="0" dirty="0" smtClean="0"/>
              <a:t>初期ヤング率</a:t>
            </a:r>
            <a:r>
              <a:rPr lang="en-US" altLang="ja-JP" sz="2400" kern="0" dirty="0" smtClean="0"/>
              <a:t>:	6.0 MPa,</a:t>
            </a:r>
            <a:r>
              <a:rPr lang="en-US" altLang="ja-JP" sz="2400" kern="0" dirty="0"/>
              <a:t/>
            </a:r>
            <a:br>
              <a:rPr lang="en-US" altLang="ja-JP" sz="2400" kern="0" dirty="0"/>
            </a:br>
            <a:r>
              <a:rPr lang="en-US" altLang="ja-JP" sz="2400" kern="0" dirty="0" smtClean="0"/>
              <a:t>	</a:t>
            </a:r>
            <a:r>
              <a:rPr lang="ja-JP" altLang="en-US" sz="2400" kern="0" dirty="0" smtClean="0"/>
              <a:t>初期ポアソン比</a:t>
            </a:r>
            <a:r>
              <a:rPr lang="en-US" altLang="ja-JP" sz="2400" kern="0" dirty="0" smtClean="0"/>
              <a:t>:	</a:t>
            </a:r>
            <a:r>
              <a:rPr lang="en-US" altLang="ja-JP" sz="2400" kern="0" dirty="0" smtClean="0">
                <a:solidFill>
                  <a:srgbClr val="0000FF"/>
                </a:solidFill>
              </a:rPr>
              <a:t>0.49</a:t>
            </a:r>
            <a:r>
              <a:rPr lang="en-US" altLang="ja-JP" sz="2400" kern="0" dirty="0" smtClean="0"/>
              <a:t>,</a:t>
            </a:r>
            <a:r>
              <a:rPr lang="en-US" altLang="ja-JP" sz="2400" kern="0" dirty="0"/>
              <a:t/>
            </a:r>
            <a:br>
              <a:rPr lang="en-US" altLang="ja-JP" sz="2400" kern="0" dirty="0"/>
            </a:br>
            <a:r>
              <a:rPr lang="en-US" altLang="ja-JP" sz="2400" kern="0" dirty="0" smtClean="0"/>
              <a:t>	</a:t>
            </a:r>
            <a:r>
              <a:rPr lang="ja-JP" altLang="en-US" sz="2400" kern="0" dirty="0" smtClean="0"/>
              <a:t>質量密度</a:t>
            </a:r>
            <a:r>
              <a:rPr lang="en-US" altLang="ja-JP" sz="2400" kern="0" dirty="0" smtClean="0"/>
              <a:t>:		920 kg/m</a:t>
            </a:r>
            <a:r>
              <a:rPr lang="en-US" altLang="ja-JP" sz="2400" kern="0" baseline="30000" dirty="0" smtClean="0"/>
              <a:t>3</a:t>
            </a:r>
            <a:r>
              <a:rPr lang="en-US" altLang="ja-JP" sz="2400" kern="0" dirty="0" smtClean="0"/>
              <a:t>.</a:t>
            </a:r>
          </a:p>
          <a:p>
            <a:r>
              <a:rPr lang="en-US" altLang="ja-JP" sz="2400" kern="0" dirty="0" smtClean="0">
                <a:solidFill>
                  <a:srgbClr val="FF00FF"/>
                </a:solidFill>
              </a:rPr>
              <a:t>SymF-barES-FEM-T4</a:t>
            </a:r>
            <a:r>
              <a:rPr lang="en-US" altLang="ja-JP" sz="2400" kern="0" dirty="0" smtClean="0"/>
              <a:t>,</a:t>
            </a:r>
            <a:r>
              <a:rPr lang="ja-JP" altLang="en-US" sz="2400" kern="0" dirty="0" smtClean="0"/>
              <a:t>　</a:t>
            </a:r>
            <a:r>
              <a:rPr lang="en-US" altLang="ja-JP" sz="2400" kern="0" dirty="0" smtClean="0">
                <a:solidFill>
                  <a:srgbClr val="7030A0"/>
                </a:solidFill>
              </a:rPr>
              <a:t>F-barES-FEM-T4</a:t>
            </a:r>
            <a:r>
              <a:rPr lang="en-US" altLang="ja-JP" sz="2400" kern="0" dirty="0" smtClean="0"/>
              <a:t> </a:t>
            </a:r>
            <a:r>
              <a:rPr lang="ja-JP" altLang="en-US" sz="2400" kern="0" dirty="0" smtClean="0"/>
              <a:t>および</a:t>
            </a:r>
            <a:r>
              <a:rPr lang="en-US" altLang="ja-JP" sz="2400" kern="0" dirty="0" smtClean="0"/>
              <a:t> </a:t>
            </a:r>
            <a:br>
              <a:rPr lang="en-US" altLang="ja-JP" sz="2400" kern="0" dirty="0" smtClean="0"/>
            </a:br>
            <a:r>
              <a:rPr lang="en-US" altLang="ja-JP" sz="2400" kern="0" dirty="0"/>
              <a:t>S</a:t>
            </a:r>
            <a:r>
              <a:rPr lang="en-US" altLang="ja-JP" sz="2400" kern="0" dirty="0" smtClean="0"/>
              <a:t>elective H8</a:t>
            </a:r>
            <a:r>
              <a:rPr lang="ja-JP" altLang="en-US" sz="2400" kern="0" dirty="0" smtClean="0"/>
              <a:t>要素</a:t>
            </a:r>
            <a:r>
              <a:rPr lang="en-US" altLang="ja-JP" sz="2400" kern="0" dirty="0" smtClean="0"/>
              <a:t>(ABAQUS/Explicit C3D8)</a:t>
            </a:r>
            <a:r>
              <a:rPr lang="ja-JP" altLang="en-US" sz="2400" kern="0" dirty="0" smtClean="0"/>
              <a:t>の結果を比較</a:t>
            </a:r>
            <a:r>
              <a:rPr lang="en-US" altLang="ja-JP" sz="2400" kern="0" dirty="0" smtClean="0"/>
              <a:t>.</a:t>
            </a:r>
          </a:p>
        </p:txBody>
      </p:sp>
    </p:spTree>
    <p:extLst>
      <p:ext uri="{BB962C8B-B14F-4D97-AF65-F5344CB8AC3E}">
        <p14:creationId xmlns:p14="http://schemas.microsoft.com/office/powerpoint/2010/main" val="1396598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t>古典的</a:t>
            </a:r>
            <a:r>
              <a:rPr lang="ja-JP" altLang="en-US" sz="3600" dirty="0" smtClean="0"/>
              <a:t>な四面体</a:t>
            </a:r>
            <a:r>
              <a:rPr lang="en-US" altLang="ja-JP" sz="3600" dirty="0" smtClean="0"/>
              <a:t>1</a:t>
            </a:r>
            <a:r>
              <a:rPr lang="ja-JP" altLang="en-US" sz="3600" dirty="0" smtClean="0"/>
              <a:t>次要素の場合</a:t>
            </a:r>
            <a:endParaRPr kumimoji="1" lang="ja-JP" altLang="en-US" sz="3600"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14</a:t>
            </a:fld>
            <a:endParaRPr lang="ja-JP" altLang="en-US" dirty="0"/>
          </a:p>
        </p:txBody>
      </p:sp>
      <p:sp>
        <p:nvSpPr>
          <p:cNvPr id="20" name="テキスト ボックス 19"/>
          <p:cNvSpPr txBox="1"/>
          <p:nvPr/>
        </p:nvSpPr>
        <p:spPr>
          <a:xfrm>
            <a:off x="143508" y="4581128"/>
            <a:ext cx="4284476" cy="1508105"/>
          </a:xfrm>
          <a:prstGeom prst="rect">
            <a:avLst/>
          </a:prstGeom>
          <a:noFill/>
        </p:spPr>
        <p:txBody>
          <a:bodyPr wrap="square" rtlCol="0">
            <a:spAutoFit/>
          </a:bodyPr>
          <a:lstStyle/>
          <a:p>
            <a:pPr marL="0" indent="0" algn="ctr">
              <a:buNone/>
            </a:pPr>
            <a:r>
              <a:rPr lang="en-US" altLang="ja-JP" sz="2400" dirty="0" smtClean="0"/>
              <a:t>ABAQUS/Explicit C3D4</a:t>
            </a:r>
          </a:p>
          <a:p>
            <a:pPr marL="0" indent="0" algn="ctr">
              <a:buNone/>
            </a:pPr>
            <a:r>
              <a:rPr lang="ja-JP" altLang="en-US" sz="2000" dirty="0" smtClean="0">
                <a:solidFill>
                  <a:srgbClr val="FF0000"/>
                </a:solidFill>
              </a:rPr>
              <a:t>古典的な四面体</a:t>
            </a:r>
            <a:r>
              <a:rPr lang="en-US" altLang="ja-JP" sz="2000" dirty="0" smtClean="0">
                <a:solidFill>
                  <a:srgbClr val="FF0000"/>
                </a:solidFill>
              </a:rPr>
              <a:t>1</a:t>
            </a:r>
            <a:r>
              <a:rPr lang="ja-JP" altLang="en-US" sz="2000" dirty="0" smtClean="0">
                <a:solidFill>
                  <a:srgbClr val="FF0000"/>
                </a:solidFill>
              </a:rPr>
              <a:t>次要素</a:t>
            </a:r>
            <a:endParaRPr lang="en-US" altLang="ja-JP" sz="2000" dirty="0" smtClean="0"/>
          </a:p>
          <a:p>
            <a:pPr algn="ctr"/>
            <a:r>
              <a:rPr lang="ja-JP" altLang="en-US" sz="2400" b="1" dirty="0" smtClean="0">
                <a:solidFill>
                  <a:srgbClr val="FF0000"/>
                </a:solidFill>
                <a:latin typeface="Arial" panose="020B0604020202020204" pitchFamily="34" charset="0"/>
                <a:cs typeface="Arial" panose="020B0604020202020204" pitchFamily="34" charset="0"/>
              </a:rPr>
              <a:t>✗</a:t>
            </a:r>
            <a:r>
              <a:rPr lang="ja-JP" altLang="en-US" dirty="0" smtClean="0">
                <a:latin typeface="Arial" panose="020B0604020202020204" pitchFamily="34" charset="0"/>
                <a:cs typeface="Arial" panose="020B0604020202020204" pitchFamily="34" charset="0"/>
              </a:rPr>
              <a:t>圧力振動とロッキング</a:t>
            </a:r>
            <a:endParaRPr lang="en-US" altLang="ja-JP" dirty="0">
              <a:latin typeface="Arial" panose="020B0604020202020204" pitchFamily="34" charset="0"/>
              <a:cs typeface="Arial" panose="020B0604020202020204" pitchFamily="34" charset="0"/>
            </a:endParaRPr>
          </a:p>
          <a:p>
            <a:pPr marL="0" indent="0" algn="ctr">
              <a:buNone/>
            </a:pPr>
            <a:endParaRPr lang="en-US" altLang="ja-JP" sz="2400" dirty="0" smtClean="0"/>
          </a:p>
        </p:txBody>
      </p:sp>
      <p:sp>
        <p:nvSpPr>
          <p:cNvPr id="22" name="テキスト ボックス 21"/>
          <p:cNvSpPr txBox="1"/>
          <p:nvPr/>
        </p:nvSpPr>
        <p:spPr>
          <a:xfrm>
            <a:off x="1331640" y="5811651"/>
            <a:ext cx="6732748" cy="461665"/>
          </a:xfrm>
          <a:prstGeom prst="rect">
            <a:avLst/>
          </a:prstGeom>
          <a:solidFill>
            <a:schemeClr val="bg1">
              <a:lumMod val="85000"/>
            </a:schemeClr>
          </a:solidFill>
        </p:spPr>
        <p:txBody>
          <a:bodyPr wrap="square" rtlCol="0">
            <a:spAutoFit/>
          </a:bodyPr>
          <a:lstStyle/>
          <a:p>
            <a:pPr algn="ctr"/>
            <a:r>
              <a:rPr lang="ja-JP" altLang="en-US" sz="2400" dirty="0" smtClean="0">
                <a:solidFill>
                  <a:srgbClr val="FF0000"/>
                </a:solidFill>
              </a:rPr>
              <a:t>古典的な四面体</a:t>
            </a:r>
            <a:r>
              <a:rPr lang="en-US" altLang="ja-JP" sz="2400" dirty="0">
                <a:solidFill>
                  <a:srgbClr val="FF0000"/>
                </a:solidFill>
              </a:rPr>
              <a:t>1</a:t>
            </a:r>
            <a:r>
              <a:rPr lang="ja-JP" altLang="en-US" sz="2400" dirty="0">
                <a:solidFill>
                  <a:srgbClr val="FF0000"/>
                </a:solidFill>
              </a:rPr>
              <a:t>次</a:t>
            </a:r>
            <a:r>
              <a:rPr lang="ja-JP" altLang="en-US" sz="2400" dirty="0" smtClean="0">
                <a:solidFill>
                  <a:srgbClr val="FF0000"/>
                </a:solidFill>
              </a:rPr>
              <a:t>要素</a:t>
            </a:r>
            <a:r>
              <a:rPr lang="ja-JP" altLang="en-US" sz="2400" dirty="0" smtClean="0"/>
              <a:t>では全く解析できない</a:t>
            </a:r>
            <a:r>
              <a:rPr lang="en-US" altLang="ja-JP" sz="2400" dirty="0" smtClean="0"/>
              <a:t>!</a:t>
            </a:r>
          </a:p>
        </p:txBody>
      </p:sp>
      <mc:AlternateContent xmlns:mc="http://schemas.openxmlformats.org/markup-compatibility/2006" xmlns:a14="http://schemas.microsoft.com/office/drawing/2010/main">
        <mc:Choice Requires="a14">
          <p:sp>
            <p:nvSpPr>
              <p:cNvPr id="23" name="テキスト ボックス 22"/>
              <p:cNvSpPr txBox="1"/>
              <p:nvPr/>
            </p:nvSpPr>
            <p:spPr>
              <a:xfrm>
                <a:off x="143509" y="575102"/>
                <a:ext cx="4068451" cy="523220"/>
              </a:xfrm>
              <a:prstGeom prst="rect">
                <a:avLst/>
              </a:prstGeom>
              <a:noFill/>
            </p:spPr>
            <p:txBody>
              <a:bodyPr wrap="square" rtlCol="0">
                <a:spAutoFit/>
              </a:bodyPr>
              <a:lstStyle/>
              <a:p>
                <a:pPr marL="0" indent="0">
                  <a:buNone/>
                </a:pPr>
                <a14:m>
                  <m:oMath xmlns:m="http://schemas.openxmlformats.org/officeDocument/2006/math">
                    <m:r>
                      <a:rPr lang="en-US" altLang="ja-JP" sz="2800" b="0" i="1" u="sng" smtClean="0">
                        <a:latin typeface="Cambria Math" panose="02040503050406030204" pitchFamily="18" charset="0"/>
                      </a:rPr>
                      <m:t>𝑡</m:t>
                    </m:r>
                    <m:r>
                      <a:rPr lang="en-US" altLang="ja-JP" sz="2800" b="0" i="1" u="sng" smtClean="0">
                        <a:latin typeface="Cambria Math" panose="02040503050406030204" pitchFamily="18" charset="0"/>
                      </a:rPr>
                      <m:t>=0.75</m:t>
                    </m:r>
                  </m:oMath>
                </a14:m>
                <a:r>
                  <a:rPr lang="en-US" altLang="ja-JP" sz="2800" u="sng" dirty="0" smtClean="0"/>
                  <a:t> s</a:t>
                </a:r>
                <a:r>
                  <a:rPr lang="ja-JP" altLang="en-US" sz="2800" u="sng" dirty="0" err="1" smtClean="0"/>
                  <a:t>での</a:t>
                </a:r>
                <a:r>
                  <a:rPr lang="ja-JP" altLang="en-US" sz="2800" u="sng" dirty="0" smtClean="0"/>
                  <a:t>圧力分布</a:t>
                </a:r>
                <a:endParaRPr lang="ja-JP" altLang="en-US" sz="28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143509" y="575102"/>
                <a:ext cx="4068451" cy="523220"/>
              </a:xfrm>
              <a:prstGeom prst="rect">
                <a:avLst/>
              </a:prstGeom>
              <a:blipFill rotWithShape="0">
                <a:blip r:embed="rId2"/>
                <a:stretch>
                  <a:fillRect t="-15116" b="-31395"/>
                </a:stretch>
              </a:blipFill>
            </p:spPr>
            <p:txBody>
              <a:bodyPr/>
              <a:lstStyle/>
              <a:p>
                <a:r>
                  <a:rPr lang="ja-JP" altLang="en-US">
                    <a:noFill/>
                  </a:rPr>
                  <a:t> </a:t>
                </a:r>
              </a:p>
            </p:txBody>
          </p:sp>
        </mc:Fallback>
      </mc:AlternateContent>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5672" t="14300" r="17844" b="14825"/>
          <a:stretch/>
        </p:blipFill>
        <p:spPr>
          <a:xfrm>
            <a:off x="215516" y="1052736"/>
            <a:ext cx="3958040" cy="3492388"/>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16106" t="14300" r="19148" b="15350"/>
          <a:stretch/>
        </p:blipFill>
        <p:spPr>
          <a:xfrm>
            <a:off x="4576265" y="1196752"/>
            <a:ext cx="3854562" cy="3466518"/>
          </a:xfrm>
          <a:prstGeom prst="rect">
            <a:avLst/>
          </a:prstGeom>
        </p:spPr>
      </p:pic>
      <p:sp>
        <p:nvSpPr>
          <p:cNvPr id="15" name="テキスト ボックス 14"/>
          <p:cNvSpPr txBox="1"/>
          <p:nvPr/>
        </p:nvSpPr>
        <p:spPr>
          <a:xfrm>
            <a:off x="5256076" y="4617132"/>
            <a:ext cx="3528392" cy="1138773"/>
          </a:xfrm>
          <a:prstGeom prst="rect">
            <a:avLst/>
          </a:prstGeom>
          <a:noFill/>
        </p:spPr>
        <p:txBody>
          <a:bodyPr wrap="square" rtlCol="0">
            <a:spAutoFit/>
          </a:bodyPr>
          <a:lstStyle/>
          <a:p>
            <a:pPr marL="0" indent="0" algn="ctr">
              <a:buNone/>
            </a:pPr>
            <a:r>
              <a:rPr kumimoji="1" lang="en-US" altLang="ja-JP" sz="2400" dirty="0" smtClean="0"/>
              <a:t>ABAQUS/Explicit</a:t>
            </a:r>
            <a:r>
              <a:rPr lang="ja-JP" altLang="en-US" sz="2400" dirty="0" smtClean="0"/>
              <a:t> </a:t>
            </a:r>
            <a:r>
              <a:rPr lang="en-US" altLang="ja-JP" sz="2400" dirty="0" smtClean="0"/>
              <a:t>C3D8</a:t>
            </a:r>
            <a:endParaRPr kumimoji="1" lang="en-US" altLang="ja-JP" sz="2400" dirty="0" smtClean="0"/>
          </a:p>
          <a:p>
            <a:pPr marL="0" indent="0" algn="ctr">
              <a:buNone/>
            </a:pPr>
            <a:r>
              <a:rPr lang="en-US" altLang="ja-JP" sz="2000" dirty="0" smtClean="0"/>
              <a:t>(S</a:t>
            </a:r>
            <a:r>
              <a:rPr kumimoji="1" lang="en-US" altLang="ja-JP" sz="2000" dirty="0" smtClean="0"/>
              <a:t>elective H8</a:t>
            </a:r>
            <a:r>
              <a:rPr kumimoji="1" lang="ja-JP" altLang="en-US" sz="2000" dirty="0" smtClean="0"/>
              <a:t>要素</a:t>
            </a:r>
            <a:r>
              <a:rPr kumimoji="1" lang="en-US" altLang="ja-JP" sz="2000" dirty="0" smtClean="0"/>
              <a:t>) </a:t>
            </a:r>
          </a:p>
          <a:p>
            <a:pPr marL="0" indent="0" algn="ctr">
              <a:buNone/>
            </a:pPr>
            <a:r>
              <a:rPr lang="ja-JP" altLang="en-US" sz="2400" b="1" dirty="0" smtClean="0"/>
              <a:t>参照解</a:t>
            </a:r>
            <a:endParaRPr kumimoji="1" lang="ja-JP" altLang="en-US" sz="2400" b="1" dirty="0"/>
          </a:p>
        </p:txBody>
      </p:sp>
    </p:spTree>
    <p:extLst>
      <p:ext uri="{BB962C8B-B14F-4D97-AF65-F5344CB8AC3E}">
        <p14:creationId xmlns:p14="http://schemas.microsoft.com/office/powerpoint/2010/main" val="1678092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変形形状と圧力の符号の時刻暦</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15</a:t>
            </a:fld>
            <a:endParaRPr lang="ja-JP" altLang="en-US" dirty="0"/>
          </a:p>
        </p:txBody>
      </p:sp>
      <p:sp>
        <p:nvSpPr>
          <p:cNvPr id="17" name="テキスト ボックス 16"/>
          <p:cNvSpPr txBox="1"/>
          <p:nvPr/>
        </p:nvSpPr>
        <p:spPr>
          <a:xfrm>
            <a:off x="5776441" y="4175499"/>
            <a:ext cx="3600400" cy="1708160"/>
          </a:xfrm>
          <a:prstGeom prst="rect">
            <a:avLst/>
          </a:prstGeom>
          <a:noFill/>
        </p:spPr>
        <p:txBody>
          <a:bodyPr wrap="square" rtlCol="0">
            <a:spAutoFit/>
          </a:bodyPr>
          <a:lstStyle/>
          <a:p>
            <a:pPr marL="0" indent="0" algn="ctr">
              <a:buNone/>
            </a:pPr>
            <a:r>
              <a:rPr lang="en-US" altLang="ja-JP" sz="2000" dirty="0" smtClean="0">
                <a:solidFill>
                  <a:srgbClr val="FF00FF"/>
                </a:solidFill>
              </a:rPr>
              <a:t>SymF-barES-FEM-T4(2)</a:t>
            </a:r>
          </a:p>
          <a:p>
            <a:pPr marL="0" indent="0" algn="ctr">
              <a:buNone/>
            </a:pPr>
            <a:r>
              <a:rPr kumimoji="1" lang="en-US" altLang="ja-JP" sz="2000" dirty="0" smtClean="0">
                <a:solidFill>
                  <a:srgbClr val="FF00FF"/>
                </a:solidFill>
              </a:rPr>
              <a:t>(</a:t>
            </a:r>
            <a:r>
              <a:rPr lang="ja-JP" altLang="en-US" sz="2000" dirty="0" smtClean="0">
                <a:solidFill>
                  <a:srgbClr val="FF00FF"/>
                </a:solidFill>
              </a:rPr>
              <a:t>提案</a:t>
            </a:r>
            <a:r>
              <a:rPr lang="ja-JP" altLang="en-US" sz="2000" dirty="0">
                <a:solidFill>
                  <a:srgbClr val="FF00FF"/>
                </a:solidFill>
              </a:rPr>
              <a:t>手法</a:t>
            </a:r>
            <a:r>
              <a:rPr lang="en-US" altLang="ja-JP" sz="2000" dirty="0" smtClean="0">
                <a:solidFill>
                  <a:srgbClr val="FF00FF"/>
                </a:solidFill>
              </a:rPr>
              <a:t>)</a:t>
            </a:r>
          </a:p>
          <a:p>
            <a:pPr marL="0" indent="0" algn="ctr">
              <a:buNone/>
            </a:pPr>
            <a:endParaRPr lang="en-US" altLang="ja-JP" sz="500" dirty="0">
              <a:latin typeface="+mn-ea"/>
              <a:cs typeface="メイリオ" panose="020B0604030504040204" pitchFamily="50" charset="-128"/>
            </a:endParaRPr>
          </a:p>
          <a:p>
            <a:pPr marL="0" indent="0">
              <a:buNone/>
            </a:pPr>
            <a:r>
              <a:rPr lang="en-US" altLang="ja-JP" sz="2000" dirty="0" smtClean="0">
                <a:latin typeface="+mn-ea"/>
                <a:cs typeface="メイリオ" panose="020B0604030504040204" pitchFamily="50" charset="-128"/>
              </a:rPr>
              <a:t> </a:t>
            </a:r>
            <a:r>
              <a:rPr lang="ja-JP" altLang="en-US" sz="2000" b="1" dirty="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圧力振動少なめ</a:t>
            </a:r>
            <a:endParaRPr lang="en-US" altLang="ja-JP" sz="2000" dirty="0" smtClean="0">
              <a:latin typeface="Arial" panose="020B0604020202020204" pitchFamily="34" charset="0"/>
              <a:cs typeface="Arial" panose="020B0604020202020204" pitchFamily="34" charset="0"/>
            </a:endParaRPr>
          </a:p>
          <a:p>
            <a:pPr marL="0" indent="0">
              <a:buNone/>
            </a:pPr>
            <a:r>
              <a:rPr lang="en-US" altLang="ja-JP" sz="2000" dirty="0" smtClean="0"/>
              <a:t> </a:t>
            </a:r>
            <a:r>
              <a:rPr lang="ja-JP" altLang="en-US" sz="2000" b="1" dirty="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smtClean="0"/>
          </a:p>
          <a:p>
            <a:pPr marL="0" indent="0">
              <a:buNone/>
            </a:pPr>
            <a:r>
              <a:rPr lang="ja-JP" altLang="en-US" sz="2000" b="1" dirty="0" smtClean="0">
                <a:solidFill>
                  <a:srgbClr val="00B050"/>
                </a:solidFill>
                <a:cs typeface="メイリオ" panose="020B0604030504040204" pitchFamily="50" charset="-128"/>
              </a:rPr>
              <a:t> ✔ </a:t>
            </a:r>
            <a:r>
              <a:rPr lang="ja-JP" altLang="en-US" sz="2000" dirty="0" smtClean="0">
                <a:cs typeface="メイリオ" panose="020B0604030504040204" pitchFamily="50" charset="-128"/>
              </a:rPr>
              <a:t>エネルギー発散なし</a:t>
            </a:r>
            <a:endParaRPr lang="en-US" altLang="ja-JP" sz="2000" dirty="0"/>
          </a:p>
        </p:txBody>
      </p:sp>
      <p:sp>
        <p:nvSpPr>
          <p:cNvPr id="19" name="テキスト ボックス 18"/>
          <p:cNvSpPr txBox="1"/>
          <p:nvPr/>
        </p:nvSpPr>
        <p:spPr>
          <a:xfrm>
            <a:off x="-72516" y="4244315"/>
            <a:ext cx="3096344" cy="984885"/>
          </a:xfrm>
          <a:prstGeom prst="rect">
            <a:avLst/>
          </a:prstGeom>
          <a:noFill/>
        </p:spPr>
        <p:txBody>
          <a:bodyPr wrap="square" rtlCol="0">
            <a:spAutoFit/>
          </a:bodyPr>
          <a:lstStyle/>
          <a:p>
            <a:pPr marL="0" indent="0" algn="ctr">
              <a:buNone/>
            </a:pPr>
            <a:r>
              <a:rPr kumimoji="1" lang="en-US" altLang="ja-JP" sz="2000" dirty="0" smtClean="0"/>
              <a:t>ABAQUS/Explicit</a:t>
            </a:r>
            <a:r>
              <a:rPr lang="ja-JP" altLang="en-US" sz="2000" dirty="0" smtClean="0"/>
              <a:t> </a:t>
            </a:r>
            <a:r>
              <a:rPr lang="en-US" altLang="ja-JP" sz="2000" dirty="0" smtClean="0"/>
              <a:t>C3D8</a:t>
            </a:r>
            <a:endParaRPr kumimoji="1" lang="en-US" altLang="ja-JP" sz="2000" dirty="0" smtClean="0"/>
          </a:p>
          <a:p>
            <a:pPr marL="0" indent="0" algn="ctr">
              <a:buNone/>
            </a:pPr>
            <a:r>
              <a:rPr lang="en-US" altLang="ja-JP" dirty="0" smtClean="0"/>
              <a:t>(S</a:t>
            </a:r>
            <a:r>
              <a:rPr kumimoji="1" lang="en-US" altLang="ja-JP" dirty="0" smtClean="0"/>
              <a:t>elective H8</a:t>
            </a:r>
            <a:r>
              <a:rPr kumimoji="1" lang="ja-JP" altLang="en-US" dirty="0" smtClean="0"/>
              <a:t>要素</a:t>
            </a:r>
            <a:r>
              <a:rPr kumimoji="1" lang="en-US" altLang="ja-JP" dirty="0" smtClean="0"/>
              <a:t>) </a:t>
            </a:r>
          </a:p>
          <a:p>
            <a:pPr marL="0" indent="0" algn="ctr">
              <a:buNone/>
            </a:pPr>
            <a:r>
              <a:rPr lang="ja-JP" altLang="en-US" sz="2000" b="1" dirty="0" smtClean="0"/>
              <a:t>参照</a:t>
            </a:r>
            <a:r>
              <a:rPr lang="ja-JP" altLang="en-US" sz="2000" b="1" dirty="0"/>
              <a:t>解</a:t>
            </a:r>
            <a:endParaRPr kumimoji="1" lang="ja-JP" altLang="en-US" sz="2000" b="1" dirty="0"/>
          </a:p>
        </p:txBody>
      </p:sp>
      <p:sp>
        <p:nvSpPr>
          <p:cNvPr id="11" name="テキスト ボックス 10"/>
          <p:cNvSpPr txBox="1"/>
          <p:nvPr/>
        </p:nvSpPr>
        <p:spPr>
          <a:xfrm>
            <a:off x="2699792" y="4246056"/>
            <a:ext cx="3182508" cy="1631216"/>
          </a:xfrm>
          <a:prstGeom prst="rect">
            <a:avLst/>
          </a:prstGeom>
          <a:noFill/>
        </p:spPr>
        <p:txBody>
          <a:bodyPr wrap="square" rtlCol="0">
            <a:spAutoFit/>
          </a:bodyPr>
          <a:lstStyle/>
          <a:p>
            <a:pPr marL="0" indent="0" algn="ctr">
              <a:buNone/>
            </a:pPr>
            <a:r>
              <a:rPr lang="en-US" altLang="ja-JP" sz="2000" dirty="0" smtClean="0">
                <a:solidFill>
                  <a:srgbClr val="7030A0"/>
                </a:solidFill>
              </a:rPr>
              <a:t>F-barES-FEM-T4(2)</a:t>
            </a: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圧力振動なし</a:t>
            </a:r>
            <a:endParaRPr lang="en-US" altLang="ja-JP" sz="2000" dirty="0">
              <a:latin typeface="Arial" panose="020B0604020202020204" pitchFamily="34" charset="0"/>
              <a:cs typeface="Arial" panose="020B0604020202020204" pitchFamily="34" charset="0"/>
            </a:endParaRP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a:p>
          <a:p>
            <a:pPr marL="0" indent="0" algn="ctr">
              <a:buNone/>
            </a:pPr>
            <a:r>
              <a:rPr lang="ja-JP" altLang="en-US" sz="2000" b="1" dirty="0" smtClean="0">
                <a:solidFill>
                  <a:srgbClr val="FF0000"/>
                </a:solidFill>
                <a:latin typeface="+mn-ea"/>
                <a:cs typeface="メイリオ" panose="020B0604030504040204" pitchFamily="50" charset="-128"/>
              </a:rPr>
              <a:t>✗</a:t>
            </a:r>
            <a:r>
              <a:rPr lang="en-US" altLang="ja-JP" sz="2000" kern="0" dirty="0" smtClean="0"/>
              <a:t> </a:t>
            </a:r>
            <a:r>
              <a:rPr lang="ja-JP" altLang="en-US" sz="2000" kern="0" dirty="0" smtClean="0"/>
              <a:t>エネルギー発散あり</a:t>
            </a:r>
            <a:endParaRPr lang="en-US" altLang="ja-JP" sz="2000" dirty="0" smtClean="0"/>
          </a:p>
          <a:p>
            <a:pPr marL="0" indent="0">
              <a:buNone/>
            </a:pPr>
            <a:endParaRPr lang="en-US" altLang="ja-JP" sz="2000" dirty="0"/>
          </a:p>
        </p:txBody>
      </p:sp>
      <p:pic>
        <p:nvPicPr>
          <p:cNvPr id="4" name="cantilever_bending_fps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7405" r="1925" b="13576"/>
          <a:stretch>
            <a:fillRect/>
          </a:stretch>
        </p:blipFill>
        <p:spPr>
          <a:xfrm>
            <a:off x="89962" y="598101"/>
            <a:ext cx="8710815" cy="3605677"/>
          </a:xfrm>
          <a:prstGeom prst="rect">
            <a:avLst/>
          </a:prstGeom>
        </p:spPr>
      </p:pic>
      <p:pic>
        <p:nvPicPr>
          <p:cNvPr id="10" name="図 9"/>
          <p:cNvPicPr>
            <a:picLocks noChangeAspect="1"/>
          </p:cNvPicPr>
          <p:nvPr/>
        </p:nvPicPr>
        <p:blipFill rotWithShape="1">
          <a:blip r:embed="rId5">
            <a:extLst>
              <a:ext uri="{28A0092B-C50C-407E-A947-70E740481C1C}">
                <a14:useLocalDpi xmlns:a14="http://schemas.microsoft.com/office/drawing/2010/main" val="0"/>
              </a:ext>
            </a:extLst>
          </a:blip>
          <a:srcRect r="67204" b="75965"/>
          <a:stretch/>
        </p:blipFill>
        <p:spPr>
          <a:xfrm>
            <a:off x="-7946" y="3253444"/>
            <a:ext cx="1098123" cy="715616"/>
          </a:xfrm>
          <a:prstGeom prst="rect">
            <a:avLst/>
          </a:prstGeom>
        </p:spPr>
      </p:pic>
    </p:spTree>
    <p:extLst>
      <p:ext uri="{BB962C8B-B14F-4D97-AF65-F5344CB8AC3E}">
        <p14:creationId xmlns:p14="http://schemas.microsoft.com/office/powerpoint/2010/main" val="185400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758157"/>
            <a:ext cx="7308812" cy="4651063"/>
          </a:xfrm>
          <a:prstGeom prst="rect">
            <a:avLst/>
          </a:prstGeom>
        </p:spPr>
      </p:pic>
      <p:sp>
        <p:nvSpPr>
          <p:cNvPr id="2" name="タイトル 1"/>
          <p:cNvSpPr>
            <a:spLocks noGrp="1"/>
          </p:cNvSpPr>
          <p:nvPr>
            <p:ph type="title"/>
          </p:nvPr>
        </p:nvSpPr>
        <p:spPr>
          <a:xfrm>
            <a:off x="0" y="-27384"/>
            <a:ext cx="9144000" cy="620712"/>
          </a:xfrm>
        </p:spPr>
        <p:txBody>
          <a:bodyPr/>
          <a:lstStyle/>
          <a:p>
            <a:r>
              <a:rPr lang="ja-JP" altLang="en-US" dirty="0" smtClean="0"/>
              <a:t>総エネルギーの時刻暦</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16</a:t>
            </a:fld>
            <a:endParaRPr lang="ja-JP" altLang="en-US" dirty="0"/>
          </a:p>
        </p:txBody>
      </p:sp>
      <p:sp>
        <p:nvSpPr>
          <p:cNvPr id="5" name="テキスト ボックス 4"/>
          <p:cNvSpPr txBox="1"/>
          <p:nvPr/>
        </p:nvSpPr>
        <p:spPr>
          <a:xfrm>
            <a:off x="665980" y="5697252"/>
            <a:ext cx="7812040" cy="461665"/>
          </a:xfrm>
          <a:prstGeom prst="rect">
            <a:avLst/>
          </a:prstGeom>
          <a:solidFill>
            <a:schemeClr val="accent5"/>
          </a:solidFill>
        </p:spPr>
        <p:txBody>
          <a:bodyPr wrap="square" rtlCol="0">
            <a:spAutoFit/>
          </a:bodyPr>
          <a:lstStyle/>
          <a:p>
            <a:pPr algn="ctr">
              <a:buClr>
                <a:schemeClr val="tx1"/>
              </a:buClr>
            </a:pPr>
            <a:r>
              <a:rPr lang="en-US" altLang="ja-JP" sz="2400" dirty="0" smtClean="0">
                <a:solidFill>
                  <a:srgbClr val="FF00FF"/>
                </a:solidFill>
              </a:rPr>
              <a:t>SymF-barES-FEM-T4</a:t>
            </a:r>
            <a:r>
              <a:rPr lang="ja-JP" altLang="en-US" sz="2400" dirty="0" smtClean="0"/>
              <a:t>はエネルギー発散を抑制している．</a:t>
            </a:r>
            <a:endParaRPr lang="en-US" altLang="ja-JP" sz="2400" dirty="0" smtClean="0"/>
          </a:p>
        </p:txBody>
      </p:sp>
      <p:sp>
        <p:nvSpPr>
          <p:cNvPr id="7" name="テキスト ボックス 6"/>
          <p:cNvSpPr txBox="1"/>
          <p:nvPr/>
        </p:nvSpPr>
        <p:spPr>
          <a:xfrm>
            <a:off x="5542301" y="3789040"/>
            <a:ext cx="2287793" cy="1015663"/>
          </a:xfrm>
          <a:prstGeom prst="rect">
            <a:avLst/>
          </a:prstGeom>
          <a:noFill/>
        </p:spPr>
        <p:txBody>
          <a:bodyPr wrap="square" rtlCol="0">
            <a:spAutoFit/>
          </a:bodyPr>
          <a:lstStyle/>
          <a:p>
            <a:pPr algn="ctr"/>
            <a:r>
              <a:rPr lang="en-US" altLang="ja-JP" sz="2000" dirty="0" smtClean="0">
                <a:solidFill>
                  <a:srgbClr val="FF00FF"/>
                </a:solidFill>
              </a:rPr>
              <a:t>SymF-barES-FEM-T4</a:t>
            </a:r>
          </a:p>
          <a:p>
            <a:pPr algn="ctr"/>
            <a:r>
              <a:rPr lang="en-US" altLang="ja-JP" sz="2000" dirty="0" smtClean="0">
                <a:solidFill>
                  <a:srgbClr val="FF00FF"/>
                </a:solidFill>
              </a:rPr>
              <a:t>(</a:t>
            </a:r>
            <a:r>
              <a:rPr lang="ja-JP" altLang="en-US" sz="2000" dirty="0" smtClean="0">
                <a:solidFill>
                  <a:srgbClr val="FF00FF"/>
                </a:solidFill>
              </a:rPr>
              <a:t>提案</a:t>
            </a:r>
            <a:r>
              <a:rPr lang="ja-JP" altLang="en-US" sz="2000" dirty="0">
                <a:solidFill>
                  <a:srgbClr val="FF00FF"/>
                </a:solidFill>
              </a:rPr>
              <a:t>手法</a:t>
            </a:r>
            <a:r>
              <a:rPr lang="en-US" altLang="ja-JP" sz="2000" dirty="0" smtClean="0">
                <a:solidFill>
                  <a:srgbClr val="FF00FF"/>
                </a:solidFill>
              </a:rPr>
              <a:t>)</a:t>
            </a:r>
            <a:endParaRPr lang="ja-JP" altLang="en-US" sz="2000" b="1" dirty="0"/>
          </a:p>
        </p:txBody>
      </p:sp>
      <p:cxnSp>
        <p:nvCxnSpPr>
          <p:cNvPr id="8" name="直線矢印コネクタ 7"/>
          <p:cNvCxnSpPr>
            <a:stCxn id="7" idx="0"/>
          </p:cNvCxnSpPr>
          <p:nvPr/>
        </p:nvCxnSpPr>
        <p:spPr>
          <a:xfrm flipV="1">
            <a:off x="6686198" y="3555279"/>
            <a:ext cx="10038" cy="23376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35896" y="2060848"/>
            <a:ext cx="1332148" cy="707886"/>
          </a:xfrm>
          <a:prstGeom prst="rect">
            <a:avLst/>
          </a:prstGeom>
          <a:noFill/>
        </p:spPr>
        <p:txBody>
          <a:bodyPr wrap="square" rtlCol="0">
            <a:spAutoFit/>
          </a:bodyPr>
          <a:lstStyle/>
          <a:p>
            <a:pPr algn="ctr"/>
            <a:r>
              <a:rPr lang="en-US" altLang="ja-JP" sz="2000" dirty="0" smtClean="0">
                <a:solidFill>
                  <a:srgbClr val="7030A0"/>
                </a:solidFill>
              </a:rPr>
              <a:t>F-barES-FEM-T4</a:t>
            </a:r>
          </a:p>
        </p:txBody>
      </p:sp>
      <p:cxnSp>
        <p:nvCxnSpPr>
          <p:cNvPr id="10" name="直線矢印コネクタ 9"/>
          <p:cNvCxnSpPr/>
          <p:nvPr/>
        </p:nvCxnSpPr>
        <p:spPr>
          <a:xfrm>
            <a:off x="4858493" y="2484335"/>
            <a:ext cx="468052" cy="29905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3491880" y="2558807"/>
            <a:ext cx="288032" cy="150113"/>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p:cNvSpPr/>
          <p:nvPr/>
        </p:nvSpPr>
        <p:spPr>
          <a:xfrm>
            <a:off x="6840252" y="5045087"/>
            <a:ext cx="2133918" cy="369332"/>
          </a:xfrm>
          <a:prstGeom prst="rect">
            <a:avLst/>
          </a:prstGeom>
        </p:spPr>
        <p:txBody>
          <a:bodyPr wrap="none">
            <a:spAutoFit/>
          </a:bodyPr>
          <a:lstStyle/>
          <a:p>
            <a:r>
              <a:rPr lang="en-US" altLang="ja-JP" dirty="0" smtClean="0"/>
              <a:t>150,000 time steps</a:t>
            </a:r>
            <a:endParaRPr lang="ja-JP" altLang="en-US" dirty="0"/>
          </a:p>
        </p:txBody>
      </p:sp>
      <p:sp>
        <p:nvSpPr>
          <p:cNvPr id="4" name="正方形/長方形 3"/>
          <p:cNvSpPr/>
          <p:nvPr/>
        </p:nvSpPr>
        <p:spPr>
          <a:xfrm>
            <a:off x="-32288" y="4058356"/>
            <a:ext cx="1396536" cy="738664"/>
          </a:xfrm>
          <a:prstGeom prst="rect">
            <a:avLst/>
          </a:prstGeom>
        </p:spPr>
        <p:txBody>
          <a:bodyPr wrap="none">
            <a:spAutoFit/>
          </a:bodyPr>
          <a:lstStyle/>
          <a:p>
            <a:pPr algn="ctr"/>
            <a:r>
              <a:rPr lang="ja-JP" altLang="en-US" sz="1400" dirty="0" smtClean="0"/>
              <a:t>運動エネルギー</a:t>
            </a:r>
            <a:endParaRPr lang="en-US" altLang="ja-JP" sz="1400" dirty="0" smtClean="0"/>
          </a:p>
          <a:p>
            <a:pPr algn="ctr"/>
            <a:r>
              <a:rPr lang="en-US" altLang="ja-JP" sz="1400" dirty="0" smtClean="0"/>
              <a:t>+</a:t>
            </a:r>
          </a:p>
          <a:p>
            <a:pPr algn="ctr"/>
            <a:r>
              <a:rPr lang="ja-JP" altLang="en-US" sz="1400" dirty="0"/>
              <a:t>弾</a:t>
            </a:r>
            <a:r>
              <a:rPr lang="ja-JP" altLang="en-US" sz="1400" dirty="0" smtClean="0"/>
              <a:t>性エネルギー</a:t>
            </a:r>
            <a:endParaRPr lang="ja-JP" altLang="en-US" sz="1400" dirty="0"/>
          </a:p>
        </p:txBody>
      </p:sp>
      <p:cxnSp>
        <p:nvCxnSpPr>
          <p:cNvPr id="15" name="直線矢印コネクタ 14"/>
          <p:cNvCxnSpPr/>
          <p:nvPr/>
        </p:nvCxnSpPr>
        <p:spPr>
          <a:xfrm flipV="1">
            <a:off x="521282" y="3672159"/>
            <a:ext cx="234294" cy="37891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456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25" y="-27384"/>
            <a:ext cx="9144000" cy="620712"/>
          </a:xfrm>
        </p:spPr>
        <p:txBody>
          <a:bodyPr>
            <a:noAutofit/>
          </a:bodyPr>
          <a:lstStyle/>
          <a:p>
            <a:r>
              <a:rPr kumimoji="1" lang="ja-JP" altLang="en-US" dirty="0" smtClean="0"/>
              <a:t>変形形状と圧力分布</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17</a:t>
            </a:fld>
            <a:endParaRPr lang="ja-JP" altLang="en-US"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1" y="575102"/>
                <a:ext cx="2231741" cy="523220"/>
              </a:xfrm>
              <a:prstGeom prst="rect">
                <a:avLst/>
              </a:prstGeom>
              <a:noFill/>
            </p:spPr>
            <p:txBody>
              <a:bodyPr wrap="square" rtlCol="0">
                <a:spAutoFit/>
              </a:bodyPr>
              <a:lstStyle/>
              <a:p>
                <a:pPr marL="0" indent="0" algn="ctr">
                  <a:buNone/>
                </a:pPr>
                <a:r>
                  <a:rPr lang="en-US" altLang="ja-JP" sz="2800" u="sng" dirty="0" smtClean="0"/>
                  <a:t>at </a:t>
                </a:r>
                <a14:m>
                  <m:oMath xmlns:m="http://schemas.openxmlformats.org/officeDocument/2006/math">
                    <m:r>
                      <a:rPr lang="en-US" altLang="ja-JP" sz="2800" b="0" i="1" u="sng" smtClean="0">
                        <a:latin typeface="Cambria Math" panose="02040503050406030204" pitchFamily="18" charset="0"/>
                      </a:rPr>
                      <m:t>𝑡</m:t>
                    </m:r>
                    <m:r>
                      <a:rPr lang="en-US" altLang="ja-JP" sz="2800" b="0" i="1" u="sng" smtClean="0">
                        <a:latin typeface="Cambria Math" panose="02040503050406030204" pitchFamily="18" charset="0"/>
                      </a:rPr>
                      <m:t>=0.75</m:t>
                    </m:r>
                  </m:oMath>
                </a14:m>
                <a:r>
                  <a:rPr lang="en-US" altLang="ja-JP" sz="2800" u="sng" dirty="0" smtClean="0"/>
                  <a:t> s</a:t>
                </a:r>
                <a:endParaRPr lang="ja-JP" altLang="en-US" sz="2800" u="sng"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 y="575102"/>
                <a:ext cx="2231741" cy="523220"/>
              </a:xfrm>
              <a:prstGeom prst="rect">
                <a:avLst/>
              </a:prstGeom>
              <a:blipFill rotWithShape="0">
                <a:blip r:embed="rId2"/>
                <a:stretch>
                  <a:fillRect l="-3279" t="-11628" r="-3279" b="-31395"/>
                </a:stretch>
              </a:blipFill>
            </p:spPr>
            <p:txBody>
              <a:bodyPr/>
              <a:lstStyle/>
              <a:p>
                <a:r>
                  <a:rPr lang="ja-JP" altLang="en-US">
                    <a:noFill/>
                  </a:rPr>
                  <a:t> </a:t>
                </a:r>
              </a:p>
            </p:txBody>
          </p:sp>
        </mc:Fallback>
      </mc:AlternateContent>
      <p:sp>
        <p:nvSpPr>
          <p:cNvPr id="17" name="テキスト ボックス 16"/>
          <p:cNvSpPr txBox="1"/>
          <p:nvPr/>
        </p:nvSpPr>
        <p:spPr>
          <a:xfrm>
            <a:off x="251520" y="5739643"/>
            <a:ext cx="8640960" cy="461665"/>
          </a:xfrm>
          <a:prstGeom prst="rect">
            <a:avLst/>
          </a:prstGeom>
          <a:solidFill>
            <a:schemeClr val="bg2">
              <a:lumMod val="40000"/>
              <a:lumOff val="60000"/>
            </a:schemeClr>
          </a:solidFill>
        </p:spPr>
        <p:txBody>
          <a:bodyPr wrap="square" rtlCol="0">
            <a:spAutoFit/>
          </a:bodyPr>
          <a:lstStyle/>
          <a:p>
            <a:pPr marL="0" indent="0" algn="ctr">
              <a:buNone/>
            </a:pPr>
            <a:r>
              <a:rPr lang="ja-JP" altLang="en-US" sz="2400" dirty="0" smtClean="0"/>
              <a:t>提案手法は圧力振動をある程度抑制できている．</a:t>
            </a:r>
            <a:endParaRPr lang="en-US" altLang="ja-JP" sz="2400" dirty="0" smtClean="0"/>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5237" t="12726" r="18713" b="16926"/>
          <a:stretch/>
        </p:blipFill>
        <p:spPr>
          <a:xfrm>
            <a:off x="143508" y="1052736"/>
            <a:ext cx="3251866" cy="2866776"/>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18282" t="15020" r="19503" b="17869"/>
          <a:stretch/>
        </p:blipFill>
        <p:spPr>
          <a:xfrm>
            <a:off x="2949082" y="1198227"/>
            <a:ext cx="3063078" cy="2734849"/>
          </a:xfrm>
          <a:prstGeom prst="snip2DiagRect">
            <a:avLst>
              <a:gd name="adj1" fmla="val 0"/>
              <a:gd name="adj2" fmla="val 50000"/>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15672" t="14301" r="19147" b="16401"/>
          <a:stretch/>
        </p:blipFill>
        <p:spPr>
          <a:xfrm>
            <a:off x="5616116" y="1109068"/>
            <a:ext cx="3209078" cy="2823988"/>
          </a:xfrm>
          <a:prstGeom prst="snip2DiagRect">
            <a:avLst>
              <a:gd name="adj1" fmla="val 1459"/>
              <a:gd name="adj2" fmla="val 50000"/>
            </a:avLst>
          </a:prstGeom>
        </p:spPr>
      </p:pic>
      <p:sp>
        <p:nvSpPr>
          <p:cNvPr id="8" name="正方形/長方形 7"/>
          <p:cNvSpPr/>
          <p:nvPr/>
        </p:nvSpPr>
        <p:spPr>
          <a:xfrm>
            <a:off x="2843808" y="2060848"/>
            <a:ext cx="68407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616116" y="1969057"/>
            <a:ext cx="68407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776441" y="4005064"/>
            <a:ext cx="3600400" cy="1708160"/>
          </a:xfrm>
          <a:prstGeom prst="rect">
            <a:avLst/>
          </a:prstGeom>
          <a:noFill/>
        </p:spPr>
        <p:txBody>
          <a:bodyPr wrap="square" rtlCol="0">
            <a:spAutoFit/>
          </a:bodyPr>
          <a:lstStyle/>
          <a:p>
            <a:pPr marL="0" indent="0" algn="ctr">
              <a:buNone/>
            </a:pPr>
            <a:r>
              <a:rPr lang="en-US" altLang="ja-JP" sz="2000" dirty="0" smtClean="0">
                <a:solidFill>
                  <a:srgbClr val="FF00FF"/>
                </a:solidFill>
              </a:rPr>
              <a:t>SymF-barES-FEM-T4(2)</a:t>
            </a:r>
          </a:p>
          <a:p>
            <a:pPr marL="0" indent="0" algn="ctr">
              <a:buNone/>
            </a:pPr>
            <a:r>
              <a:rPr kumimoji="1" lang="en-US" altLang="ja-JP" sz="2000" dirty="0" smtClean="0">
                <a:solidFill>
                  <a:srgbClr val="FF00FF"/>
                </a:solidFill>
              </a:rPr>
              <a:t>(</a:t>
            </a:r>
            <a:r>
              <a:rPr lang="ja-JP" altLang="en-US" sz="2000" dirty="0" smtClean="0">
                <a:solidFill>
                  <a:srgbClr val="FF00FF"/>
                </a:solidFill>
              </a:rPr>
              <a:t>提案</a:t>
            </a:r>
            <a:r>
              <a:rPr lang="ja-JP" altLang="en-US" sz="2000" dirty="0">
                <a:solidFill>
                  <a:srgbClr val="FF00FF"/>
                </a:solidFill>
              </a:rPr>
              <a:t>手法</a:t>
            </a:r>
            <a:r>
              <a:rPr lang="en-US" altLang="ja-JP" sz="2000" dirty="0" smtClean="0">
                <a:solidFill>
                  <a:srgbClr val="FF00FF"/>
                </a:solidFill>
              </a:rPr>
              <a:t>)</a:t>
            </a:r>
          </a:p>
          <a:p>
            <a:pPr marL="0" indent="0" algn="ctr">
              <a:buNone/>
            </a:pPr>
            <a:endParaRPr lang="en-US" altLang="ja-JP" sz="500" dirty="0">
              <a:latin typeface="+mn-ea"/>
              <a:cs typeface="メイリオ" panose="020B0604030504040204" pitchFamily="50" charset="-128"/>
            </a:endParaRPr>
          </a:p>
          <a:p>
            <a:pPr marL="0" indent="0">
              <a:buNone/>
            </a:pPr>
            <a:r>
              <a:rPr lang="en-US" altLang="ja-JP" sz="2000" dirty="0" smtClean="0">
                <a:latin typeface="+mn-ea"/>
                <a:cs typeface="メイリオ" panose="020B0604030504040204" pitchFamily="50" charset="-128"/>
              </a:rPr>
              <a:t> </a:t>
            </a:r>
            <a:r>
              <a:rPr lang="ja-JP" altLang="en-US" sz="2000" b="1" dirty="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圧力振動少なめ</a:t>
            </a:r>
            <a:endParaRPr lang="en-US" altLang="ja-JP" sz="2000" dirty="0" smtClean="0">
              <a:latin typeface="Arial" panose="020B0604020202020204" pitchFamily="34" charset="0"/>
              <a:cs typeface="Arial" panose="020B0604020202020204" pitchFamily="34" charset="0"/>
            </a:endParaRPr>
          </a:p>
          <a:p>
            <a:pPr marL="0" indent="0">
              <a:buNone/>
            </a:pPr>
            <a:r>
              <a:rPr lang="en-US" altLang="ja-JP" sz="2000" dirty="0" smtClean="0"/>
              <a:t> </a:t>
            </a:r>
            <a:r>
              <a:rPr lang="ja-JP" altLang="en-US" sz="2000" b="1" dirty="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smtClean="0"/>
          </a:p>
          <a:p>
            <a:pPr marL="0" indent="0">
              <a:buNone/>
            </a:pPr>
            <a:r>
              <a:rPr lang="ja-JP" altLang="en-US" sz="2000" b="1" dirty="0" smtClean="0">
                <a:solidFill>
                  <a:srgbClr val="00B050"/>
                </a:solidFill>
                <a:cs typeface="メイリオ" panose="020B0604030504040204" pitchFamily="50" charset="-128"/>
              </a:rPr>
              <a:t> ✔ </a:t>
            </a:r>
            <a:r>
              <a:rPr lang="ja-JP" altLang="en-US" sz="2000" dirty="0" smtClean="0">
                <a:cs typeface="メイリオ" panose="020B0604030504040204" pitchFamily="50" charset="-128"/>
              </a:rPr>
              <a:t>エネルギー発散なし</a:t>
            </a:r>
            <a:endParaRPr lang="en-US" altLang="ja-JP" sz="2000" dirty="0"/>
          </a:p>
        </p:txBody>
      </p:sp>
      <p:sp>
        <p:nvSpPr>
          <p:cNvPr id="16" name="テキスト ボックス 15"/>
          <p:cNvSpPr txBox="1"/>
          <p:nvPr/>
        </p:nvSpPr>
        <p:spPr>
          <a:xfrm>
            <a:off x="-72516" y="4073880"/>
            <a:ext cx="3096344" cy="984885"/>
          </a:xfrm>
          <a:prstGeom prst="rect">
            <a:avLst/>
          </a:prstGeom>
          <a:noFill/>
        </p:spPr>
        <p:txBody>
          <a:bodyPr wrap="square" rtlCol="0">
            <a:spAutoFit/>
          </a:bodyPr>
          <a:lstStyle/>
          <a:p>
            <a:pPr marL="0" indent="0" algn="ctr">
              <a:buNone/>
            </a:pPr>
            <a:r>
              <a:rPr kumimoji="1" lang="en-US" altLang="ja-JP" sz="2000" dirty="0" smtClean="0"/>
              <a:t>ABAQUS/Explicit</a:t>
            </a:r>
            <a:r>
              <a:rPr lang="ja-JP" altLang="en-US" sz="2000" dirty="0" smtClean="0"/>
              <a:t> </a:t>
            </a:r>
            <a:r>
              <a:rPr lang="en-US" altLang="ja-JP" sz="2000" dirty="0" smtClean="0"/>
              <a:t>C3D8</a:t>
            </a:r>
            <a:endParaRPr kumimoji="1" lang="en-US" altLang="ja-JP" sz="2000" dirty="0" smtClean="0"/>
          </a:p>
          <a:p>
            <a:pPr marL="0" indent="0" algn="ctr">
              <a:buNone/>
            </a:pPr>
            <a:r>
              <a:rPr lang="en-US" altLang="ja-JP" dirty="0" smtClean="0"/>
              <a:t>(S</a:t>
            </a:r>
            <a:r>
              <a:rPr kumimoji="1" lang="en-US" altLang="ja-JP" dirty="0" smtClean="0"/>
              <a:t>elective H8</a:t>
            </a:r>
            <a:r>
              <a:rPr kumimoji="1" lang="ja-JP" altLang="en-US" dirty="0" smtClean="0"/>
              <a:t>要素</a:t>
            </a:r>
            <a:r>
              <a:rPr kumimoji="1" lang="en-US" altLang="ja-JP" dirty="0" smtClean="0"/>
              <a:t>) </a:t>
            </a:r>
          </a:p>
          <a:p>
            <a:pPr marL="0" indent="0" algn="ctr">
              <a:buNone/>
            </a:pPr>
            <a:r>
              <a:rPr lang="ja-JP" altLang="en-US" sz="2000" b="1" dirty="0" smtClean="0"/>
              <a:t>参照</a:t>
            </a:r>
            <a:r>
              <a:rPr lang="ja-JP" altLang="en-US" sz="2000" b="1" dirty="0"/>
              <a:t>解</a:t>
            </a:r>
            <a:endParaRPr kumimoji="1" lang="ja-JP" altLang="en-US" sz="2000" b="1" dirty="0"/>
          </a:p>
        </p:txBody>
      </p:sp>
      <p:sp>
        <p:nvSpPr>
          <p:cNvPr id="19" name="テキスト ボックス 18"/>
          <p:cNvSpPr txBox="1"/>
          <p:nvPr/>
        </p:nvSpPr>
        <p:spPr>
          <a:xfrm>
            <a:off x="2699792" y="4075621"/>
            <a:ext cx="3182508" cy="1631216"/>
          </a:xfrm>
          <a:prstGeom prst="rect">
            <a:avLst/>
          </a:prstGeom>
          <a:noFill/>
        </p:spPr>
        <p:txBody>
          <a:bodyPr wrap="square" rtlCol="0">
            <a:spAutoFit/>
          </a:bodyPr>
          <a:lstStyle/>
          <a:p>
            <a:pPr marL="0" indent="0" algn="ctr">
              <a:buNone/>
            </a:pPr>
            <a:r>
              <a:rPr lang="en-US" altLang="ja-JP" sz="2000" dirty="0" smtClean="0">
                <a:solidFill>
                  <a:srgbClr val="7030A0"/>
                </a:solidFill>
              </a:rPr>
              <a:t>F-barES-FEM-T4(2)</a:t>
            </a: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圧力振動なし</a:t>
            </a:r>
            <a:endParaRPr lang="en-US" altLang="ja-JP" sz="2000" dirty="0">
              <a:latin typeface="Arial" panose="020B0604020202020204" pitchFamily="34" charset="0"/>
              <a:cs typeface="Arial" panose="020B0604020202020204" pitchFamily="34" charset="0"/>
            </a:endParaRP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a:p>
          <a:p>
            <a:pPr marL="0" indent="0" algn="ctr">
              <a:buNone/>
            </a:pPr>
            <a:r>
              <a:rPr lang="ja-JP" altLang="en-US" sz="2000" b="1" dirty="0" smtClean="0">
                <a:solidFill>
                  <a:srgbClr val="FF0000"/>
                </a:solidFill>
                <a:latin typeface="+mn-ea"/>
                <a:cs typeface="メイリオ" panose="020B0604030504040204" pitchFamily="50" charset="-128"/>
              </a:rPr>
              <a:t>✗</a:t>
            </a:r>
            <a:r>
              <a:rPr lang="en-US" altLang="ja-JP" sz="2000" kern="0" dirty="0" smtClean="0"/>
              <a:t> </a:t>
            </a:r>
            <a:r>
              <a:rPr lang="ja-JP" altLang="en-US" sz="2000" kern="0" dirty="0" smtClean="0"/>
              <a:t>エネルギー発散あり</a:t>
            </a:r>
            <a:endParaRPr lang="en-US" altLang="ja-JP" sz="2000" dirty="0" smtClean="0"/>
          </a:p>
          <a:p>
            <a:pPr marL="0" indent="0">
              <a:buNone/>
            </a:pPr>
            <a:endParaRPr lang="en-US" altLang="ja-JP" sz="2000" dirty="0"/>
          </a:p>
        </p:txBody>
      </p:sp>
    </p:spTree>
    <p:extLst>
      <p:ext uri="{BB962C8B-B14F-4D97-AF65-F5344CB8AC3E}">
        <p14:creationId xmlns:p14="http://schemas.microsoft.com/office/powerpoint/2010/main" val="3613670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b="30556"/>
          <a:stretch/>
        </p:blipFill>
        <p:spPr>
          <a:xfrm>
            <a:off x="0" y="332656"/>
            <a:ext cx="3492388" cy="90010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93" y="1067944"/>
            <a:ext cx="8640960" cy="4320480"/>
          </a:xfrm>
          <a:prstGeom prst="rect">
            <a:avLst/>
          </a:prstGeom>
        </p:spPr>
      </p:pic>
      <p:sp>
        <p:nvSpPr>
          <p:cNvPr id="2" name="タイトル 1"/>
          <p:cNvSpPr>
            <a:spLocks noGrp="1"/>
          </p:cNvSpPr>
          <p:nvPr>
            <p:ph type="title"/>
          </p:nvPr>
        </p:nvSpPr>
        <p:spPr>
          <a:xfrm>
            <a:off x="0" y="-27384"/>
            <a:ext cx="9144000" cy="620712"/>
          </a:xfrm>
        </p:spPr>
        <p:txBody>
          <a:bodyPr/>
          <a:lstStyle/>
          <a:p>
            <a:r>
              <a:rPr kumimoji="1" lang="ja-JP" altLang="en-US" dirty="0" smtClean="0"/>
              <a:t>変位の時刻暦</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18</a:t>
            </a:fld>
            <a:endParaRPr lang="ja-JP" altLang="en-US" dirty="0"/>
          </a:p>
        </p:txBody>
      </p:sp>
      <p:sp>
        <p:nvSpPr>
          <p:cNvPr id="7" name="テキスト ボックス 6"/>
          <p:cNvSpPr txBox="1"/>
          <p:nvPr/>
        </p:nvSpPr>
        <p:spPr>
          <a:xfrm>
            <a:off x="190307" y="5421414"/>
            <a:ext cx="8702173" cy="707886"/>
          </a:xfrm>
          <a:prstGeom prst="rect">
            <a:avLst/>
          </a:prstGeom>
          <a:noFill/>
        </p:spPr>
        <p:txBody>
          <a:bodyPr wrap="square" rtlCol="0">
            <a:spAutoFit/>
          </a:bodyPr>
          <a:lstStyle/>
          <a:p>
            <a:pPr marL="457200" indent="-457200">
              <a:buFont typeface="Wingdings" panose="05000000000000000000" pitchFamily="2" charset="2"/>
              <a:buChar char="n"/>
            </a:pPr>
            <a:r>
              <a:rPr lang="ja-JP" altLang="en-US" sz="2000" dirty="0" smtClean="0"/>
              <a:t>提案手法は変位に関してロッキングフリーの良好な結果を示している．</a:t>
            </a:r>
            <a:endParaRPr lang="en-US" altLang="ja-JP" sz="2000" dirty="0" smtClean="0">
              <a:solidFill>
                <a:srgbClr val="7030A0"/>
              </a:solidFill>
            </a:endParaRPr>
          </a:p>
          <a:p>
            <a:pPr marL="457200" indent="-457200">
              <a:buClr>
                <a:schemeClr val="tx1"/>
              </a:buClr>
              <a:buFont typeface="Wingdings" panose="05000000000000000000" pitchFamily="2" charset="2"/>
              <a:buChar char="n"/>
            </a:pPr>
            <a:r>
              <a:rPr lang="en-US" altLang="ja-JP" sz="2000" dirty="0" smtClean="0">
                <a:solidFill>
                  <a:srgbClr val="7030A0"/>
                </a:solidFill>
              </a:rPr>
              <a:t>F-baES-FEM-T4</a:t>
            </a:r>
            <a:r>
              <a:rPr lang="ja-JP" altLang="en-US" sz="2000" dirty="0" smtClean="0"/>
              <a:t>と同様に，変位の精度は繰り返し平滑化の回数によらない．</a:t>
            </a:r>
            <a:endParaRPr lang="en-US" altLang="ja-JP" sz="2000" dirty="0" smtClean="0"/>
          </a:p>
        </p:txBody>
      </p:sp>
      <p:sp>
        <p:nvSpPr>
          <p:cNvPr id="8" name="テキスト ボックス 7"/>
          <p:cNvSpPr txBox="1"/>
          <p:nvPr/>
        </p:nvSpPr>
        <p:spPr>
          <a:xfrm>
            <a:off x="2142238" y="4378281"/>
            <a:ext cx="2700300" cy="400110"/>
          </a:xfrm>
          <a:prstGeom prst="rect">
            <a:avLst/>
          </a:prstGeom>
          <a:noFill/>
        </p:spPr>
        <p:txBody>
          <a:bodyPr wrap="square" rtlCol="0">
            <a:spAutoFit/>
          </a:bodyPr>
          <a:lstStyle/>
          <a:p>
            <a:pPr algn="ctr"/>
            <a:r>
              <a:rPr lang="ja-JP" altLang="en-US" sz="2000" dirty="0">
                <a:solidFill>
                  <a:srgbClr val="FF0000"/>
                </a:solidFill>
              </a:rPr>
              <a:t>四</a:t>
            </a:r>
            <a:r>
              <a:rPr lang="ja-JP" altLang="en-US" sz="2000" dirty="0" smtClean="0">
                <a:solidFill>
                  <a:srgbClr val="FF0000"/>
                </a:solidFill>
              </a:rPr>
              <a:t>面体</a:t>
            </a:r>
            <a:r>
              <a:rPr lang="en-US" altLang="ja-JP" sz="2000" dirty="0" smtClean="0">
                <a:solidFill>
                  <a:srgbClr val="FF0000"/>
                </a:solidFill>
              </a:rPr>
              <a:t>1</a:t>
            </a:r>
            <a:r>
              <a:rPr lang="ja-JP" altLang="en-US" sz="2000" dirty="0">
                <a:solidFill>
                  <a:srgbClr val="FF0000"/>
                </a:solidFill>
              </a:rPr>
              <a:t>次</a:t>
            </a:r>
            <a:r>
              <a:rPr lang="ja-JP" altLang="en-US" sz="2000" dirty="0" smtClean="0">
                <a:solidFill>
                  <a:srgbClr val="FF0000"/>
                </a:solidFill>
              </a:rPr>
              <a:t>要素</a:t>
            </a:r>
            <a:endParaRPr lang="ja-JP" altLang="en-US" sz="2000" dirty="0">
              <a:solidFill>
                <a:srgbClr val="FF0000"/>
              </a:solidFill>
            </a:endParaRPr>
          </a:p>
        </p:txBody>
      </p:sp>
      <p:sp>
        <p:nvSpPr>
          <p:cNvPr id="9" name="テキスト ボックス 8"/>
          <p:cNvSpPr txBox="1"/>
          <p:nvPr/>
        </p:nvSpPr>
        <p:spPr>
          <a:xfrm>
            <a:off x="4394027" y="2757118"/>
            <a:ext cx="2302209" cy="707886"/>
          </a:xfrm>
          <a:prstGeom prst="rect">
            <a:avLst/>
          </a:prstGeom>
          <a:noFill/>
        </p:spPr>
        <p:txBody>
          <a:bodyPr wrap="square" rtlCol="0">
            <a:spAutoFit/>
          </a:bodyPr>
          <a:lstStyle/>
          <a:p>
            <a:pPr algn="ctr"/>
            <a:r>
              <a:rPr lang="ja-JP" altLang="en-US" sz="2000" dirty="0" smtClean="0">
                <a:solidFill>
                  <a:srgbClr val="FF00FF"/>
                </a:solidFill>
              </a:rPr>
              <a:t>提案</a:t>
            </a:r>
            <a:r>
              <a:rPr lang="ja-JP" altLang="en-US" sz="2000" dirty="0">
                <a:solidFill>
                  <a:srgbClr val="FF00FF"/>
                </a:solidFill>
              </a:rPr>
              <a:t>手法</a:t>
            </a:r>
            <a:r>
              <a:rPr lang="en-US" altLang="ja-JP" sz="2000" dirty="0" smtClean="0">
                <a:solidFill>
                  <a:srgbClr val="FF00FF"/>
                </a:solidFill>
              </a:rPr>
              <a:t> </a:t>
            </a:r>
            <a:r>
              <a:rPr lang="en-US" altLang="ja-JP" sz="2000" dirty="0" smtClean="0"/>
              <a:t>&amp;</a:t>
            </a:r>
          </a:p>
          <a:p>
            <a:pPr algn="ctr"/>
            <a:r>
              <a:rPr lang="ja-JP" altLang="en-US" sz="2000" b="1" dirty="0" smtClean="0"/>
              <a:t>参照</a:t>
            </a:r>
            <a:r>
              <a:rPr lang="ja-JP" altLang="en-US" sz="2000" b="1" dirty="0"/>
              <a:t>解</a:t>
            </a:r>
          </a:p>
        </p:txBody>
      </p:sp>
      <p:cxnSp>
        <p:nvCxnSpPr>
          <p:cNvPr id="10" name="直線矢印コネクタ 9"/>
          <p:cNvCxnSpPr/>
          <p:nvPr/>
        </p:nvCxnSpPr>
        <p:spPr>
          <a:xfrm flipV="1">
            <a:off x="4283968" y="4237691"/>
            <a:ext cx="416119" cy="34064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5092519" y="3451580"/>
            <a:ext cx="249961" cy="303489"/>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435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620712"/>
          </a:xfrm>
        </p:spPr>
        <p:txBody>
          <a:bodyPr>
            <a:normAutofit/>
          </a:bodyPr>
          <a:lstStyle/>
          <a:p>
            <a:r>
              <a:rPr lang="en-US" altLang="ja-JP" dirty="0"/>
              <a:t>#</a:t>
            </a:r>
            <a:r>
              <a:rPr lang="en-US" altLang="ja-JP" dirty="0" smtClean="0"/>
              <a:t>2</a:t>
            </a:r>
            <a:r>
              <a:rPr lang="ja-JP" altLang="en-US" dirty="0" smtClean="0"/>
              <a:t>　</a:t>
            </a:r>
            <a:r>
              <a:rPr lang="ja-JP" altLang="en-US" dirty="0" smtClean="0">
                <a:solidFill>
                  <a:srgbClr val="FF0000"/>
                </a:solidFill>
              </a:rPr>
              <a:t>柱のねじり解析</a:t>
            </a:r>
            <a:endParaRPr kumimoji="1" lang="ja-JP" altLang="en-US" dirty="0">
              <a:solidFill>
                <a:srgbClr val="FF0000"/>
              </a:solidFill>
            </a:endParaRPr>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19</a:t>
            </a:fld>
            <a:endParaRPr lang="ja-JP" altLang="en-US" dirty="0"/>
          </a:p>
        </p:txBody>
      </p:sp>
      <mc:AlternateContent xmlns:mc="http://schemas.openxmlformats.org/markup-compatibility/2006" xmlns:a14="http://schemas.microsoft.com/office/drawing/2010/main">
        <mc:Choice Requires="a14">
          <p:sp>
            <p:nvSpPr>
              <p:cNvPr id="8" name="コンテンツ プレースホルダー 8"/>
              <p:cNvSpPr txBox="1">
                <a:spLocks/>
              </p:cNvSpPr>
              <p:nvPr/>
            </p:nvSpPr>
            <p:spPr>
              <a:xfrm>
                <a:off x="184044" y="1124744"/>
                <a:ext cx="4315948" cy="4176464"/>
              </a:xfrm>
              <a:prstGeom prst="rect">
                <a:avLst/>
              </a:prstGeom>
            </p:spPr>
            <p:txBody>
              <a:bodyPr/>
              <a:lst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2000" kern="0" dirty="0" smtClean="0">
                    <a:solidFill>
                      <a:srgbClr val="C00000"/>
                    </a:solidFill>
                  </a:rPr>
                  <a:t>動的陽解法</a:t>
                </a:r>
                <a:r>
                  <a:rPr lang="en-US" altLang="ja-JP" sz="2000" kern="0" dirty="0" smtClean="0"/>
                  <a:t>.</a:t>
                </a:r>
              </a:p>
              <a:p>
                <a:r>
                  <a:rPr lang="ja-JP" altLang="en-US" sz="2000" kern="0" dirty="0" smtClean="0"/>
                  <a:t>次式のねじりの初速度場を与える</a:t>
                </a:r>
                <a:r>
                  <a:rPr lang="en-US" altLang="ja-JP" sz="2000" kern="0" dirty="0" smtClean="0"/>
                  <a:t> </a:t>
                </a:r>
              </a:p>
              <a:p>
                <a:pPr marL="0" indent="0">
                  <a:buNone/>
                </a:pPr>
                <a14:m>
                  <m:oMathPara xmlns:m="http://schemas.openxmlformats.org/officeDocument/2006/math">
                    <m:oMathParaPr>
                      <m:jc m:val="centerGroup"/>
                    </m:oMathParaPr>
                    <m:oMath xmlns:m="http://schemas.openxmlformats.org/officeDocument/2006/math">
                      <m:sSub>
                        <m:sSubPr>
                          <m:ctrlPr>
                            <a:rPr lang="en-US" altLang="ja-JP" sz="2000" b="1" i="1" kern="0" smtClean="0">
                              <a:latin typeface="Cambria Math" panose="02040503050406030204" pitchFamily="18" charset="0"/>
                            </a:rPr>
                          </m:ctrlPr>
                        </m:sSubPr>
                        <m:e>
                          <m:r>
                            <a:rPr lang="en-US" altLang="ja-JP" sz="2000" b="1" i="1" kern="0" smtClean="0">
                              <a:latin typeface="Cambria Math" panose="02040503050406030204" pitchFamily="18" charset="0"/>
                            </a:rPr>
                            <m:t>𝒗</m:t>
                          </m:r>
                        </m:e>
                        <m:sub>
                          <m:r>
                            <a:rPr lang="en-US" altLang="ja-JP" sz="2000" b="0" i="1" kern="0" smtClean="0">
                              <a:latin typeface="Cambria Math" panose="02040503050406030204" pitchFamily="18" charset="0"/>
                            </a:rPr>
                            <m:t>0</m:t>
                          </m:r>
                        </m:sub>
                      </m:sSub>
                      <m:d>
                        <m:dPr>
                          <m:ctrlPr>
                            <a:rPr lang="en-US" altLang="ja-JP" sz="2000" b="1" i="1" kern="0" smtClean="0">
                              <a:latin typeface="Cambria Math" panose="02040503050406030204" pitchFamily="18" charset="0"/>
                            </a:rPr>
                          </m:ctrlPr>
                        </m:dPr>
                        <m:e>
                          <m:r>
                            <a:rPr lang="en-US" altLang="ja-JP" sz="2000" b="0" i="1" kern="0" smtClean="0">
                              <a:latin typeface="Cambria Math" panose="02040503050406030204" pitchFamily="18" charset="0"/>
                            </a:rPr>
                            <m:t>𝑥</m:t>
                          </m:r>
                          <m:r>
                            <a:rPr lang="en-US" altLang="ja-JP" sz="2000" b="0" i="1" kern="0" smtClean="0">
                              <a:latin typeface="Cambria Math" panose="02040503050406030204" pitchFamily="18" charset="0"/>
                            </a:rPr>
                            <m:t>,</m:t>
                          </m:r>
                          <m:r>
                            <a:rPr lang="en-US" altLang="ja-JP" sz="2000" b="0" i="1" kern="0" smtClean="0">
                              <a:latin typeface="Cambria Math" panose="02040503050406030204" pitchFamily="18" charset="0"/>
                            </a:rPr>
                            <m:t>𝑦</m:t>
                          </m:r>
                          <m:r>
                            <a:rPr lang="en-US" altLang="ja-JP" sz="2000" b="0" i="1" kern="0" smtClean="0">
                              <a:latin typeface="Cambria Math" panose="02040503050406030204" pitchFamily="18" charset="0"/>
                            </a:rPr>
                            <m:t>,</m:t>
                          </m:r>
                          <m:r>
                            <a:rPr lang="en-US" altLang="ja-JP" sz="2000" b="0" i="1" kern="0" smtClean="0">
                              <a:latin typeface="Cambria Math" panose="02040503050406030204" pitchFamily="18" charset="0"/>
                            </a:rPr>
                            <m:t>𝑧</m:t>
                          </m:r>
                        </m:e>
                      </m:d>
                      <m:r>
                        <a:rPr lang="en-US" altLang="ja-JP" sz="2000" b="1" i="1" kern="0" smtClean="0">
                          <a:latin typeface="Cambria Math" panose="02040503050406030204" pitchFamily="18" charset="0"/>
                        </a:rPr>
                        <m:t>=</m:t>
                      </m:r>
                      <m:r>
                        <a:rPr lang="en-US" altLang="ja-JP" sz="2000" b="0" i="1" kern="0" smtClean="0">
                          <a:latin typeface="Cambria Math" panose="02040503050406030204" pitchFamily="18" charset="0"/>
                        </a:rPr>
                        <m:t>100</m:t>
                      </m:r>
                      <m:func>
                        <m:funcPr>
                          <m:ctrlPr>
                            <a:rPr lang="en-US" altLang="ja-JP" sz="2000" b="0" i="1" kern="0" smtClean="0">
                              <a:latin typeface="Cambria Math" panose="02040503050406030204" pitchFamily="18" charset="0"/>
                            </a:rPr>
                          </m:ctrlPr>
                        </m:funcPr>
                        <m:fName>
                          <m:r>
                            <m:rPr>
                              <m:sty m:val="p"/>
                            </m:rPr>
                            <a:rPr lang="en-US" altLang="ja-JP" sz="2000" b="0" i="0" kern="0" smtClean="0">
                              <a:latin typeface="Cambria Math" panose="02040503050406030204" pitchFamily="18" charset="0"/>
                            </a:rPr>
                            <m:t>sin</m:t>
                          </m:r>
                        </m:fName>
                        <m:e>
                          <m:d>
                            <m:dPr>
                              <m:ctrlPr>
                                <a:rPr lang="en-US" altLang="ja-JP" sz="2000" b="0" i="1" kern="0" smtClean="0">
                                  <a:latin typeface="Cambria Math" panose="02040503050406030204" pitchFamily="18" charset="0"/>
                                </a:rPr>
                              </m:ctrlPr>
                            </m:dPr>
                            <m:e>
                              <m:f>
                                <m:fPr>
                                  <m:ctrlPr>
                                    <a:rPr lang="en-US" altLang="ja-JP" sz="2000" b="0" i="1" kern="0" smtClean="0">
                                      <a:latin typeface="Cambria Math" panose="02040503050406030204" pitchFamily="18" charset="0"/>
                                    </a:rPr>
                                  </m:ctrlPr>
                                </m:fPr>
                                <m:num>
                                  <m:r>
                                    <a:rPr lang="en-US" altLang="ja-JP" sz="2000" b="0" i="1" kern="0" smtClean="0">
                                      <a:latin typeface="Cambria Math" panose="02040503050406030204" pitchFamily="18" charset="0"/>
                                    </a:rPr>
                                    <m:t>𝑦</m:t>
                                  </m:r>
                                  <m:r>
                                    <a:rPr lang="en-US" altLang="ja-JP" sz="2000" b="0" i="1" kern="0" smtClean="0">
                                      <a:latin typeface="Cambria Math" panose="02040503050406030204" pitchFamily="18" charset="0"/>
                                    </a:rPr>
                                    <m:t>𝜋</m:t>
                                  </m:r>
                                </m:num>
                                <m:den>
                                  <m:r>
                                    <a:rPr lang="en-US" altLang="ja-JP" sz="2000" b="0" i="1" kern="0" smtClean="0">
                                      <a:latin typeface="Cambria Math" panose="02040503050406030204" pitchFamily="18" charset="0"/>
                                    </a:rPr>
                                    <m:t>12</m:t>
                                  </m:r>
                                </m:den>
                              </m:f>
                            </m:e>
                          </m:d>
                          <m:sSup>
                            <m:sSupPr>
                              <m:ctrlPr>
                                <a:rPr lang="en-US" altLang="ja-JP" sz="2000" b="0" i="1" kern="0" smtClean="0">
                                  <a:latin typeface="Cambria Math" panose="02040503050406030204" pitchFamily="18" charset="0"/>
                                </a:rPr>
                              </m:ctrlPr>
                            </m:sSupPr>
                            <m:e>
                              <m:d>
                                <m:dPr>
                                  <m:begChr m:val="{"/>
                                  <m:endChr m:val="}"/>
                                  <m:ctrlPr>
                                    <a:rPr lang="en-US" altLang="ja-JP" sz="2000" b="0" i="1" kern="0" smtClean="0">
                                      <a:latin typeface="Cambria Math" panose="02040503050406030204" pitchFamily="18" charset="0"/>
                                    </a:rPr>
                                  </m:ctrlPr>
                                </m:dPr>
                                <m:e>
                                  <m:r>
                                    <a:rPr lang="en-US" altLang="ja-JP" sz="2000" b="0" i="1" kern="0" smtClean="0">
                                      <a:latin typeface="Cambria Math" panose="02040503050406030204" pitchFamily="18" charset="0"/>
                                    </a:rPr>
                                    <m:t>𝑧</m:t>
                                  </m:r>
                                  <m:r>
                                    <a:rPr lang="en-US" altLang="ja-JP" sz="2000" b="0" i="1" kern="0" smtClean="0">
                                      <a:latin typeface="Cambria Math" panose="02040503050406030204" pitchFamily="18" charset="0"/>
                                    </a:rPr>
                                    <m:t>, 0, −</m:t>
                                  </m:r>
                                  <m:r>
                                    <a:rPr lang="en-US" altLang="ja-JP" sz="2000" b="0" i="1" kern="0" smtClean="0">
                                      <a:latin typeface="Cambria Math" panose="02040503050406030204" pitchFamily="18" charset="0"/>
                                    </a:rPr>
                                    <m:t>𝑥</m:t>
                                  </m:r>
                                </m:e>
                              </m:d>
                            </m:e>
                            <m:sup>
                              <m:r>
                                <a:rPr lang="en-US" altLang="ja-JP" sz="2000" b="0" i="1" kern="0" smtClean="0">
                                  <a:latin typeface="Cambria Math" panose="02040503050406030204" pitchFamily="18" charset="0"/>
                                </a:rPr>
                                <m:t>𝑇</m:t>
                              </m:r>
                            </m:sup>
                          </m:sSup>
                          <m:r>
                            <a:rPr lang="en-US" altLang="ja-JP" sz="2000" b="0" i="1" kern="0" smtClean="0">
                              <a:latin typeface="Cambria Math" panose="02040503050406030204" pitchFamily="18" charset="0"/>
                            </a:rPr>
                            <m:t>.</m:t>
                          </m:r>
                        </m:e>
                      </m:func>
                    </m:oMath>
                  </m:oMathPara>
                </a14:m>
                <a:endParaRPr lang="en-US" altLang="ja-JP" sz="2000" kern="0" dirty="0" smtClean="0"/>
              </a:p>
              <a:p>
                <a:r>
                  <a:rPr lang="en-US" altLang="ja-JP" sz="2000" kern="0" dirty="0" smtClean="0"/>
                  <a:t>Neo-Hooke</a:t>
                </a:r>
                <a:r>
                  <a:rPr lang="ja-JP" altLang="en-US" sz="2000" kern="0" dirty="0" smtClean="0"/>
                  <a:t>超弾性体</a:t>
                </a:r>
                <a:endParaRPr lang="en-US" altLang="ja-JP" sz="2000" kern="0" dirty="0"/>
              </a:p>
              <a:p>
                <a:pPr marL="0" indent="0">
                  <a:buNone/>
                </a:pPr>
                <a:r>
                  <a:rPr lang="ja-JP" altLang="en-US" sz="2000" kern="0" dirty="0" smtClean="0"/>
                  <a:t>初期ヤング</a:t>
                </a:r>
                <a:r>
                  <a:rPr lang="ja-JP" altLang="en-US" sz="2000" kern="0" dirty="0"/>
                  <a:t>率</a:t>
                </a:r>
                <a:r>
                  <a:rPr lang="en-US" altLang="ja-JP" sz="2000" kern="0" dirty="0" smtClean="0"/>
                  <a:t>:	17.0 MPa,</a:t>
                </a:r>
                <a:r>
                  <a:rPr lang="en-US" altLang="ja-JP" sz="2000" kern="0" dirty="0"/>
                  <a:t/>
                </a:r>
                <a:br>
                  <a:rPr lang="en-US" altLang="ja-JP" sz="2000" kern="0" dirty="0"/>
                </a:br>
                <a:r>
                  <a:rPr lang="ja-JP" altLang="en-US" sz="2000" kern="0" dirty="0" smtClean="0"/>
                  <a:t>初期ポアソン比</a:t>
                </a:r>
                <a:r>
                  <a:rPr lang="en-US" altLang="ja-JP" sz="2000" kern="0" dirty="0" smtClean="0"/>
                  <a:t>:	</a:t>
                </a:r>
                <a:r>
                  <a:rPr lang="en-US" altLang="ja-JP" sz="2000" kern="0" dirty="0" smtClean="0">
                    <a:solidFill>
                      <a:srgbClr val="0000FF"/>
                    </a:solidFill>
                  </a:rPr>
                  <a:t>0.49</a:t>
                </a:r>
                <a:r>
                  <a:rPr lang="en-US" altLang="ja-JP" sz="2000" kern="0" dirty="0" smtClean="0"/>
                  <a:t>,</a:t>
                </a:r>
                <a:r>
                  <a:rPr lang="en-US" altLang="ja-JP" sz="2000" kern="0" dirty="0"/>
                  <a:t/>
                </a:r>
                <a:br>
                  <a:rPr lang="en-US" altLang="ja-JP" sz="2000" kern="0" dirty="0"/>
                </a:br>
                <a:r>
                  <a:rPr lang="ja-JP" altLang="en-US" sz="2000" kern="0" dirty="0" smtClean="0"/>
                  <a:t>質量密度</a:t>
                </a:r>
                <a:r>
                  <a:rPr lang="en-US" altLang="ja-JP" sz="2000" kern="0" dirty="0" smtClean="0"/>
                  <a:t>:	1100 kg/m</a:t>
                </a:r>
                <a:r>
                  <a:rPr lang="en-US" altLang="ja-JP" sz="2000" kern="0" baseline="30000" dirty="0" smtClean="0"/>
                  <a:t>3</a:t>
                </a:r>
                <a:r>
                  <a:rPr lang="en-US" altLang="ja-JP" sz="2000" kern="0" dirty="0" smtClean="0"/>
                  <a:t>.</a:t>
                </a:r>
              </a:p>
              <a:p>
                <a:r>
                  <a:rPr lang="en-US" altLang="ja-JP" sz="2000" kern="0" dirty="0" smtClean="0">
                    <a:solidFill>
                      <a:srgbClr val="FF00FF"/>
                    </a:solidFill>
                  </a:rPr>
                  <a:t>SymF-barES-FEM-T4</a:t>
                </a:r>
                <a:r>
                  <a:rPr lang="en-US" altLang="ja-JP" sz="2000" kern="0" dirty="0" smtClean="0"/>
                  <a:t>,</a:t>
                </a:r>
                <a:br>
                  <a:rPr lang="en-US" altLang="ja-JP" sz="2000" kern="0" dirty="0" smtClean="0"/>
                </a:br>
                <a:r>
                  <a:rPr lang="en-US" altLang="ja-JP" sz="2000" kern="0" dirty="0" smtClean="0">
                    <a:solidFill>
                      <a:srgbClr val="7030A0"/>
                    </a:solidFill>
                  </a:rPr>
                  <a:t>F-barES-FEM-T4</a:t>
                </a:r>
                <a:r>
                  <a:rPr lang="en-US" altLang="ja-JP" sz="2000" kern="0" dirty="0" smtClean="0"/>
                  <a:t>, </a:t>
                </a:r>
                <a:br>
                  <a:rPr lang="en-US" altLang="ja-JP" sz="2000" kern="0" dirty="0" smtClean="0"/>
                </a:br>
                <a:r>
                  <a:rPr lang="en-US" altLang="ja-JP" sz="2000" kern="0" dirty="0" smtClean="0"/>
                  <a:t>Selective H8</a:t>
                </a:r>
                <a:br>
                  <a:rPr lang="en-US" altLang="ja-JP" sz="2000" kern="0" dirty="0" smtClean="0"/>
                </a:br>
                <a:r>
                  <a:rPr lang="ja-JP" altLang="en-US" sz="2000" kern="0" dirty="0" smtClean="0"/>
                  <a:t>の結果を比較</a:t>
                </a:r>
                <a:endParaRPr lang="en-US" altLang="ja-JP" sz="2000" kern="0" dirty="0" smtClean="0"/>
              </a:p>
            </p:txBody>
          </p:sp>
        </mc:Choice>
        <mc:Fallback xmlns="">
          <p:sp>
            <p:nvSpPr>
              <p:cNvPr id="8" name="コンテンツ プレースホルダー 8"/>
              <p:cNvSpPr txBox="1">
                <a:spLocks noRot="1" noChangeAspect="1" noMove="1" noResize="1" noEditPoints="1" noAdjustHandles="1" noChangeArrowheads="1" noChangeShapeType="1" noTextEdit="1"/>
              </p:cNvSpPr>
              <p:nvPr/>
            </p:nvSpPr>
            <p:spPr>
              <a:xfrm>
                <a:off x="184044" y="1124744"/>
                <a:ext cx="4315948" cy="4176464"/>
              </a:xfrm>
              <a:prstGeom prst="rect">
                <a:avLst/>
              </a:prstGeom>
              <a:blipFill rotWithShape="0">
                <a:blip r:embed="rId3"/>
                <a:stretch>
                  <a:fillRect l="-1412" t="-1168"/>
                </a:stretch>
              </a:blipFill>
            </p:spPr>
            <p:txBody>
              <a:bodyPr/>
              <a:lstStyle/>
              <a:p>
                <a:r>
                  <a:rPr lang="ja-JP" altLang="en-US">
                    <a:noFill/>
                  </a:rPr>
                  <a:t> </a:t>
                </a:r>
              </a:p>
            </p:txBody>
          </p:sp>
        </mc:Fallback>
      </mc:AlternateContent>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764704"/>
            <a:ext cx="4428492" cy="4976345"/>
          </a:xfrm>
          <a:prstGeom prst="rect">
            <a:avLst/>
          </a:prstGeom>
        </p:spPr>
      </p:pic>
    </p:spTree>
    <p:extLst>
      <p:ext uri="{BB962C8B-B14F-4D97-AF65-F5344CB8AC3E}">
        <p14:creationId xmlns:p14="http://schemas.microsoft.com/office/powerpoint/2010/main" val="3512635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研究背景</a:t>
            </a:r>
            <a:endParaRPr kumimoji="1" lang="ja-JP" altLang="en-US" dirty="0"/>
          </a:p>
        </p:txBody>
      </p:sp>
      <p:sp>
        <p:nvSpPr>
          <p:cNvPr id="4" name="コンテンツ プレースホルダー 3"/>
          <p:cNvSpPr>
            <a:spLocks noGrp="1"/>
          </p:cNvSpPr>
          <p:nvPr>
            <p:ph idx="1"/>
          </p:nvPr>
        </p:nvSpPr>
        <p:spPr/>
        <p:txBody>
          <a:bodyPr/>
          <a:lstStyle/>
          <a:p>
            <a:pPr marL="0" indent="0">
              <a:buNone/>
            </a:pPr>
            <a:r>
              <a:rPr lang="ja-JP" altLang="en-US" sz="2800" dirty="0"/>
              <a:t>我々</a:t>
            </a:r>
            <a:r>
              <a:rPr lang="ja-JP" altLang="en-US" sz="2800" dirty="0" smtClean="0"/>
              <a:t>の研究室では</a:t>
            </a:r>
            <a:r>
              <a:rPr kumimoji="1" lang="en-US" altLang="ja-JP" sz="2800" dirty="0" smtClean="0"/>
              <a:t>F-bar</a:t>
            </a:r>
            <a:r>
              <a:rPr kumimoji="1" lang="ja-JP" altLang="en-US" sz="2800" dirty="0" smtClean="0"/>
              <a:t>援用の平滑化有限要素法</a:t>
            </a:r>
            <a:r>
              <a:rPr kumimoji="1" lang="en-US" altLang="ja-JP" sz="2800" dirty="0" smtClean="0"/>
              <a:t>(</a:t>
            </a:r>
            <a:r>
              <a:rPr kumimoji="1" lang="en-US" altLang="ja-JP" sz="2800" b="1" dirty="0" smtClean="0">
                <a:solidFill>
                  <a:srgbClr val="7030A0"/>
                </a:solidFill>
              </a:rPr>
              <a:t>F-barES-FEM-T4</a:t>
            </a:r>
            <a:r>
              <a:rPr kumimoji="1" lang="en-US" altLang="ja-JP" sz="2800" b="1" dirty="0" smtClean="0"/>
              <a:t>)</a:t>
            </a:r>
            <a:r>
              <a:rPr lang="ja-JP" altLang="en-US" sz="2800" dirty="0" smtClean="0"/>
              <a:t>を提案し，その性能や安定性について調査してきた．</a:t>
            </a:r>
            <a:endParaRPr kumimoji="1" lang="en-US" altLang="ja-JP" sz="2800" dirty="0" smtClean="0"/>
          </a:p>
          <a:p>
            <a:pPr marL="0" indent="0">
              <a:buNone/>
            </a:pPr>
            <a:endParaRPr lang="en-US" altLang="ja-JP" sz="2800" dirty="0"/>
          </a:p>
          <a:p>
            <a:pPr marL="0" indent="0">
              <a:buNone/>
            </a:pPr>
            <a:endParaRPr lang="en-US" altLang="ja-JP" sz="2800" dirty="0" smtClean="0"/>
          </a:p>
          <a:p>
            <a:pPr marL="0" indent="0">
              <a:buNone/>
            </a:pPr>
            <a:endParaRPr lang="en-US" altLang="ja-JP" sz="2800" dirty="0" smtClean="0"/>
          </a:p>
          <a:p>
            <a:pPr marL="0" indent="0">
              <a:buNone/>
            </a:pPr>
            <a:endParaRPr lang="en-US" altLang="ja-JP" sz="2800" dirty="0" smtClean="0"/>
          </a:p>
          <a:p>
            <a:pPr marL="0" indent="0">
              <a:buNone/>
            </a:pPr>
            <a:endParaRPr lang="en-US" altLang="ja-JP" sz="2800" dirty="0" smtClean="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a:t>
            </a:fld>
            <a:endParaRPr lang="ja-JP" altLang="en-US" dirty="0"/>
          </a:p>
        </p:txBody>
      </p:sp>
      <p:sp>
        <p:nvSpPr>
          <p:cNvPr id="6" name="テキスト ボックス 5"/>
          <p:cNvSpPr txBox="1"/>
          <p:nvPr/>
        </p:nvSpPr>
        <p:spPr>
          <a:xfrm>
            <a:off x="647564" y="4861581"/>
            <a:ext cx="3631302" cy="769441"/>
          </a:xfrm>
          <a:prstGeom prst="rect">
            <a:avLst/>
          </a:prstGeom>
          <a:noFill/>
        </p:spPr>
        <p:txBody>
          <a:bodyPr wrap="square" rtlCol="0">
            <a:spAutoFit/>
          </a:bodyPr>
          <a:lstStyle/>
          <a:p>
            <a:r>
              <a:rPr lang="en-US" altLang="ja-JP" sz="2400" dirty="0" smtClean="0"/>
              <a:t>ABAQUS C3D4H</a:t>
            </a:r>
            <a:endParaRPr lang="en-US" altLang="ja-JP" sz="2400" dirty="0"/>
          </a:p>
          <a:p>
            <a:r>
              <a:rPr lang="ja-JP" altLang="en-US" sz="2000" b="1" dirty="0" smtClean="0">
                <a:solidFill>
                  <a:srgbClr val="FF0000"/>
                </a:solidFill>
                <a:latin typeface="+mn-ea"/>
                <a:cs typeface="メイリオ" panose="020B0604030504040204" pitchFamily="50" charset="-128"/>
              </a:rPr>
              <a:t>✗ </a:t>
            </a:r>
            <a:r>
              <a:rPr lang="ja-JP" altLang="en-US" sz="2000" dirty="0" smtClean="0"/>
              <a:t>圧力振動</a:t>
            </a:r>
            <a:endParaRPr lang="en-US" altLang="ja-JP" sz="2400"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395" y="1982978"/>
            <a:ext cx="3415769" cy="2721400"/>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4314" y="2019650"/>
            <a:ext cx="3554247" cy="2846958"/>
          </a:xfrm>
          <a:prstGeom prst="rect">
            <a:avLst/>
          </a:prstGeom>
        </p:spPr>
      </p:pic>
      <p:sp>
        <p:nvSpPr>
          <p:cNvPr id="10" name="テキスト ボックス 9"/>
          <p:cNvSpPr txBox="1"/>
          <p:nvPr/>
        </p:nvSpPr>
        <p:spPr>
          <a:xfrm>
            <a:off x="4815786" y="4869160"/>
            <a:ext cx="3631302" cy="461665"/>
          </a:xfrm>
          <a:prstGeom prst="rect">
            <a:avLst/>
          </a:prstGeom>
          <a:noFill/>
        </p:spPr>
        <p:txBody>
          <a:bodyPr wrap="square" rtlCol="0">
            <a:spAutoFit/>
          </a:bodyPr>
          <a:lstStyle/>
          <a:p>
            <a:pPr algn="ctr"/>
            <a:r>
              <a:rPr lang="en-US" altLang="ja-JP" sz="2400" dirty="0" smtClean="0">
                <a:solidFill>
                  <a:srgbClr val="7030A0"/>
                </a:solidFill>
              </a:rPr>
              <a:t>F-barES-FEM-T4(3)</a:t>
            </a:r>
          </a:p>
        </p:txBody>
      </p:sp>
      <p:sp>
        <p:nvSpPr>
          <p:cNvPr id="11" name="テキスト ボックス 10"/>
          <p:cNvSpPr txBox="1"/>
          <p:nvPr/>
        </p:nvSpPr>
        <p:spPr>
          <a:xfrm>
            <a:off x="6464101" y="5409220"/>
            <a:ext cx="2194512" cy="276999"/>
          </a:xfrm>
          <a:prstGeom prst="rect">
            <a:avLst/>
          </a:prstGeom>
          <a:noFill/>
        </p:spPr>
        <p:txBody>
          <a:bodyPr wrap="none" lIns="0" tIns="0" rIns="0" bIns="0" rtlCol="0">
            <a:spAutoFit/>
          </a:bodyPr>
          <a:lstStyle/>
          <a:p>
            <a:r>
              <a:rPr kumimoji="1" lang="ja-JP" altLang="en-US" dirty="0" smtClean="0"/>
              <a:t>繰り返し平滑化の回数</a:t>
            </a:r>
            <a:endParaRPr kumimoji="1" lang="ja-JP" altLang="en-US" dirty="0"/>
          </a:p>
        </p:txBody>
      </p:sp>
      <p:cxnSp>
        <p:nvCxnSpPr>
          <p:cNvPr id="12" name="直線矢印コネクタ 11"/>
          <p:cNvCxnSpPr>
            <a:stCxn id="11" idx="0"/>
          </p:cNvCxnSpPr>
          <p:nvPr/>
        </p:nvCxnSpPr>
        <p:spPr>
          <a:xfrm flipV="1">
            <a:off x="7561357" y="5242612"/>
            <a:ext cx="228822" cy="1666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コンテンツ プレースホルダー 2"/>
          <p:cNvSpPr txBox="1">
            <a:spLocks/>
          </p:cNvSpPr>
          <p:nvPr/>
        </p:nvSpPr>
        <p:spPr bwMode="auto">
          <a:xfrm>
            <a:off x="250825" y="5882282"/>
            <a:ext cx="8642350" cy="427038"/>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 typeface="Wingdings" pitchFamily="2" charset="2"/>
              <a:buNone/>
            </a:pPr>
            <a:r>
              <a:rPr lang="en-US" altLang="ja-JP" sz="2400" kern="0" dirty="0" smtClean="0"/>
              <a:t>F-barES-FEM-T4</a:t>
            </a:r>
            <a:r>
              <a:rPr lang="ja-JP" altLang="en-US" sz="2400" kern="0" dirty="0" smtClean="0"/>
              <a:t>は</a:t>
            </a:r>
            <a:r>
              <a:rPr lang="ja-JP" altLang="en-US" sz="2400" u="sng" kern="0" dirty="0" smtClean="0">
                <a:solidFill>
                  <a:srgbClr val="FF0000"/>
                </a:solidFill>
                <a:effectLst>
                  <a:outerShdw blurRad="38100" dist="38100" dir="2700000" algn="tl">
                    <a:srgbClr val="000000">
                      <a:alpha val="43137"/>
                    </a:srgbClr>
                  </a:outerShdw>
                </a:effectLst>
              </a:rPr>
              <a:t>静</a:t>
            </a:r>
            <a:r>
              <a:rPr lang="ja-JP" altLang="en-US" sz="2400" kern="0" dirty="0" smtClean="0"/>
              <a:t>解析において高精度な解が得られる！</a:t>
            </a:r>
            <a:endParaRPr lang="ja-JP" altLang="en-US" sz="2400" kern="0" dirty="0"/>
          </a:p>
        </p:txBody>
      </p:sp>
    </p:spTree>
    <p:extLst>
      <p:ext uri="{BB962C8B-B14F-4D97-AF65-F5344CB8AC3E}">
        <p14:creationId xmlns:p14="http://schemas.microsoft.com/office/powerpoint/2010/main" val="34754867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変形形状と圧力分布の時刻暦</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20</a:t>
            </a:fld>
            <a:endParaRPr lang="ja-JP" altLang="en-US" dirty="0"/>
          </a:p>
        </p:txBody>
      </p:sp>
      <p:pic>
        <p:nvPicPr>
          <p:cNvPr id="8" name="cantilever_twist_fps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11263"/>
          <a:stretch>
            <a:fillRect/>
          </a:stretch>
        </p:blipFill>
        <p:spPr>
          <a:xfrm>
            <a:off x="166722" y="657225"/>
            <a:ext cx="8725758" cy="3532950"/>
          </a:xfrm>
          <a:prstGeom prst="rect">
            <a:avLst/>
          </a:prstGeom>
        </p:spPr>
      </p:pic>
      <p:sp>
        <p:nvSpPr>
          <p:cNvPr id="9" name="テキスト ボックス 8"/>
          <p:cNvSpPr txBox="1"/>
          <p:nvPr/>
        </p:nvSpPr>
        <p:spPr>
          <a:xfrm>
            <a:off x="5776441" y="4175499"/>
            <a:ext cx="3600400" cy="1708160"/>
          </a:xfrm>
          <a:prstGeom prst="rect">
            <a:avLst/>
          </a:prstGeom>
          <a:noFill/>
        </p:spPr>
        <p:txBody>
          <a:bodyPr wrap="square" rtlCol="0">
            <a:spAutoFit/>
          </a:bodyPr>
          <a:lstStyle/>
          <a:p>
            <a:pPr marL="0" indent="0" algn="ctr">
              <a:buNone/>
            </a:pPr>
            <a:r>
              <a:rPr lang="en-US" altLang="ja-JP" sz="2000" dirty="0" smtClean="0">
                <a:solidFill>
                  <a:srgbClr val="FF00FF"/>
                </a:solidFill>
              </a:rPr>
              <a:t>SymF-barES-FEM-T4(2)</a:t>
            </a:r>
          </a:p>
          <a:p>
            <a:pPr marL="0" indent="0" algn="ctr">
              <a:buNone/>
            </a:pPr>
            <a:r>
              <a:rPr kumimoji="1" lang="en-US" altLang="ja-JP" sz="2000" dirty="0" smtClean="0">
                <a:solidFill>
                  <a:srgbClr val="FF00FF"/>
                </a:solidFill>
              </a:rPr>
              <a:t>(</a:t>
            </a:r>
            <a:r>
              <a:rPr lang="ja-JP" altLang="en-US" sz="2000" dirty="0" smtClean="0">
                <a:solidFill>
                  <a:srgbClr val="FF00FF"/>
                </a:solidFill>
              </a:rPr>
              <a:t>提案</a:t>
            </a:r>
            <a:r>
              <a:rPr lang="ja-JP" altLang="en-US" sz="2000" dirty="0">
                <a:solidFill>
                  <a:srgbClr val="FF00FF"/>
                </a:solidFill>
              </a:rPr>
              <a:t>手法</a:t>
            </a:r>
            <a:r>
              <a:rPr lang="en-US" altLang="ja-JP" sz="2000" dirty="0" smtClean="0">
                <a:solidFill>
                  <a:srgbClr val="FF00FF"/>
                </a:solidFill>
              </a:rPr>
              <a:t>)</a:t>
            </a:r>
          </a:p>
          <a:p>
            <a:pPr marL="0" indent="0" algn="ctr">
              <a:buNone/>
            </a:pPr>
            <a:endParaRPr lang="en-US" altLang="ja-JP" sz="500" dirty="0">
              <a:latin typeface="+mn-ea"/>
              <a:cs typeface="メイリオ" panose="020B0604030504040204" pitchFamily="50" charset="-128"/>
            </a:endParaRPr>
          </a:p>
          <a:p>
            <a:pPr marL="0" indent="0">
              <a:buNone/>
            </a:pPr>
            <a:r>
              <a:rPr lang="en-US" altLang="ja-JP" sz="2000" dirty="0" smtClean="0">
                <a:latin typeface="+mn-ea"/>
                <a:cs typeface="メイリオ" panose="020B0604030504040204" pitchFamily="50" charset="-128"/>
              </a:rPr>
              <a:t> </a:t>
            </a:r>
            <a:r>
              <a:rPr lang="ja-JP" altLang="en-US" sz="2000" b="1" dirty="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圧力振動少なめ</a:t>
            </a:r>
            <a:endParaRPr lang="en-US" altLang="ja-JP" sz="2000" dirty="0" smtClean="0">
              <a:latin typeface="Arial" panose="020B0604020202020204" pitchFamily="34" charset="0"/>
              <a:cs typeface="Arial" panose="020B0604020202020204" pitchFamily="34" charset="0"/>
            </a:endParaRPr>
          </a:p>
          <a:p>
            <a:pPr marL="0" indent="0">
              <a:buNone/>
            </a:pPr>
            <a:r>
              <a:rPr lang="en-US" altLang="ja-JP" sz="2000" dirty="0" smtClean="0"/>
              <a:t> </a:t>
            </a:r>
            <a:r>
              <a:rPr lang="ja-JP" altLang="en-US" sz="2000" b="1" dirty="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smtClean="0"/>
          </a:p>
          <a:p>
            <a:pPr marL="0" indent="0">
              <a:buNone/>
            </a:pPr>
            <a:r>
              <a:rPr lang="ja-JP" altLang="en-US" sz="2000" b="1" dirty="0" smtClean="0">
                <a:solidFill>
                  <a:srgbClr val="00B050"/>
                </a:solidFill>
                <a:cs typeface="メイリオ" panose="020B0604030504040204" pitchFamily="50" charset="-128"/>
              </a:rPr>
              <a:t> ✔ </a:t>
            </a:r>
            <a:r>
              <a:rPr lang="ja-JP" altLang="en-US" sz="2000" dirty="0" smtClean="0">
                <a:cs typeface="メイリオ" panose="020B0604030504040204" pitchFamily="50" charset="-128"/>
              </a:rPr>
              <a:t>エネルギー発散なし</a:t>
            </a:r>
            <a:endParaRPr lang="en-US" altLang="ja-JP" sz="2000" dirty="0"/>
          </a:p>
        </p:txBody>
      </p:sp>
      <p:sp>
        <p:nvSpPr>
          <p:cNvPr id="10" name="テキスト ボックス 9"/>
          <p:cNvSpPr txBox="1"/>
          <p:nvPr/>
        </p:nvSpPr>
        <p:spPr>
          <a:xfrm>
            <a:off x="-72516" y="4244315"/>
            <a:ext cx="3096344" cy="984885"/>
          </a:xfrm>
          <a:prstGeom prst="rect">
            <a:avLst/>
          </a:prstGeom>
          <a:noFill/>
        </p:spPr>
        <p:txBody>
          <a:bodyPr wrap="square" rtlCol="0">
            <a:spAutoFit/>
          </a:bodyPr>
          <a:lstStyle/>
          <a:p>
            <a:pPr marL="0" indent="0" algn="ctr">
              <a:buNone/>
            </a:pPr>
            <a:r>
              <a:rPr kumimoji="1" lang="en-US" altLang="ja-JP" sz="2000" dirty="0" smtClean="0"/>
              <a:t>ABAQUS/Explicit</a:t>
            </a:r>
            <a:r>
              <a:rPr lang="ja-JP" altLang="en-US" sz="2000" dirty="0" smtClean="0"/>
              <a:t> </a:t>
            </a:r>
            <a:r>
              <a:rPr lang="en-US" altLang="ja-JP" sz="2000" dirty="0" smtClean="0"/>
              <a:t>C3D8</a:t>
            </a:r>
            <a:endParaRPr kumimoji="1" lang="en-US" altLang="ja-JP" sz="2000" dirty="0" smtClean="0"/>
          </a:p>
          <a:p>
            <a:pPr marL="0" indent="0" algn="ctr">
              <a:buNone/>
            </a:pPr>
            <a:r>
              <a:rPr lang="en-US" altLang="ja-JP" dirty="0" smtClean="0"/>
              <a:t>(S</a:t>
            </a:r>
            <a:r>
              <a:rPr kumimoji="1" lang="en-US" altLang="ja-JP" dirty="0" smtClean="0"/>
              <a:t>elective H8</a:t>
            </a:r>
            <a:r>
              <a:rPr kumimoji="1" lang="ja-JP" altLang="en-US" dirty="0" smtClean="0"/>
              <a:t>要素</a:t>
            </a:r>
            <a:r>
              <a:rPr kumimoji="1" lang="en-US" altLang="ja-JP" dirty="0" smtClean="0"/>
              <a:t>) </a:t>
            </a:r>
          </a:p>
          <a:p>
            <a:pPr marL="0" indent="0" algn="ctr">
              <a:buNone/>
            </a:pPr>
            <a:r>
              <a:rPr lang="ja-JP" altLang="en-US" sz="2000" b="1" dirty="0" smtClean="0"/>
              <a:t>参照</a:t>
            </a:r>
            <a:r>
              <a:rPr lang="ja-JP" altLang="en-US" sz="2000" b="1" dirty="0"/>
              <a:t>解</a:t>
            </a:r>
            <a:endParaRPr kumimoji="1" lang="ja-JP" altLang="en-US" sz="2000" b="1" dirty="0"/>
          </a:p>
        </p:txBody>
      </p:sp>
      <p:sp>
        <p:nvSpPr>
          <p:cNvPr id="11" name="テキスト ボックス 10"/>
          <p:cNvSpPr txBox="1"/>
          <p:nvPr/>
        </p:nvSpPr>
        <p:spPr>
          <a:xfrm>
            <a:off x="2699792" y="4246056"/>
            <a:ext cx="3182508" cy="1631216"/>
          </a:xfrm>
          <a:prstGeom prst="rect">
            <a:avLst/>
          </a:prstGeom>
          <a:noFill/>
        </p:spPr>
        <p:txBody>
          <a:bodyPr wrap="square" rtlCol="0">
            <a:spAutoFit/>
          </a:bodyPr>
          <a:lstStyle/>
          <a:p>
            <a:pPr marL="0" indent="0" algn="ctr">
              <a:buNone/>
            </a:pPr>
            <a:r>
              <a:rPr lang="en-US" altLang="ja-JP" sz="2000" dirty="0" smtClean="0">
                <a:solidFill>
                  <a:srgbClr val="7030A0"/>
                </a:solidFill>
              </a:rPr>
              <a:t>F-barES-FEM-T4(2)</a:t>
            </a: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圧力振動なし</a:t>
            </a:r>
            <a:endParaRPr lang="en-US" altLang="ja-JP" sz="2000" dirty="0">
              <a:latin typeface="Arial" panose="020B0604020202020204" pitchFamily="34" charset="0"/>
              <a:cs typeface="Arial" panose="020B0604020202020204" pitchFamily="34" charset="0"/>
            </a:endParaRP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a:p>
          <a:p>
            <a:pPr marL="0" indent="0" algn="ctr">
              <a:buNone/>
            </a:pPr>
            <a:r>
              <a:rPr lang="ja-JP" altLang="en-US" sz="2000" b="1" dirty="0" smtClean="0">
                <a:solidFill>
                  <a:srgbClr val="FF0000"/>
                </a:solidFill>
                <a:latin typeface="+mn-ea"/>
                <a:cs typeface="メイリオ" panose="020B0604030504040204" pitchFamily="50" charset="-128"/>
              </a:rPr>
              <a:t>✗</a:t>
            </a:r>
            <a:r>
              <a:rPr lang="en-US" altLang="ja-JP" sz="2000" kern="0" dirty="0" smtClean="0"/>
              <a:t> </a:t>
            </a:r>
            <a:r>
              <a:rPr lang="ja-JP" altLang="en-US" sz="2000" kern="0" dirty="0" smtClean="0"/>
              <a:t>エネルギー発散あり</a:t>
            </a:r>
            <a:endParaRPr lang="en-US" altLang="ja-JP" sz="2000" dirty="0" smtClean="0"/>
          </a:p>
          <a:p>
            <a:pPr marL="0" indent="0">
              <a:buNone/>
            </a:pPr>
            <a:endParaRPr lang="en-US" altLang="ja-JP" sz="2000" dirty="0"/>
          </a:p>
        </p:txBody>
      </p:sp>
      <p:sp>
        <p:nvSpPr>
          <p:cNvPr id="12" name="テキスト ボックス 11"/>
          <p:cNvSpPr txBox="1"/>
          <p:nvPr/>
        </p:nvSpPr>
        <p:spPr>
          <a:xfrm>
            <a:off x="251520" y="5909210"/>
            <a:ext cx="8640960" cy="400110"/>
          </a:xfrm>
          <a:prstGeom prst="rect">
            <a:avLst/>
          </a:prstGeom>
          <a:solidFill>
            <a:schemeClr val="bg2">
              <a:lumMod val="40000"/>
              <a:lumOff val="60000"/>
            </a:schemeClr>
          </a:solidFill>
        </p:spPr>
        <p:txBody>
          <a:bodyPr wrap="square" rtlCol="0">
            <a:spAutoFit/>
          </a:bodyPr>
          <a:lstStyle/>
          <a:p>
            <a:pPr marL="0" indent="0" algn="ctr">
              <a:buNone/>
            </a:pPr>
            <a:r>
              <a:rPr lang="ja-JP" altLang="en-US" sz="2000" dirty="0" smtClean="0"/>
              <a:t>本解析</a:t>
            </a:r>
            <a:r>
              <a:rPr lang="ja-JP" altLang="en-US" sz="2000" dirty="0"/>
              <a:t>の</a:t>
            </a:r>
            <a:r>
              <a:rPr lang="en-US" altLang="ja-JP" sz="2000" dirty="0" smtClean="0"/>
              <a:t>T4</a:t>
            </a:r>
            <a:r>
              <a:rPr lang="ja-JP" altLang="en-US" sz="2000" dirty="0" smtClean="0"/>
              <a:t>メッシュは対称性もたないため，早めにバランスを崩している</a:t>
            </a:r>
            <a:endParaRPr lang="en-US" altLang="ja-JP" sz="2000" dirty="0" smtClean="0"/>
          </a:p>
        </p:txBody>
      </p:sp>
    </p:spTree>
    <p:extLst>
      <p:ext uri="{BB962C8B-B14F-4D97-AF65-F5344CB8AC3E}">
        <p14:creationId xmlns:p14="http://schemas.microsoft.com/office/powerpoint/2010/main" val="36337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620712"/>
          </a:xfrm>
        </p:spPr>
        <p:txBody>
          <a:bodyPr/>
          <a:lstStyle/>
          <a:p>
            <a:r>
              <a:rPr lang="ja-JP" altLang="en-US" dirty="0" smtClean="0"/>
              <a:t>総エネルギーの時刻暦</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21</a:t>
            </a:fld>
            <a:endParaRPr lang="ja-JP" altLang="en-US" dirty="0"/>
          </a:p>
        </p:txBody>
      </p:sp>
      <p:sp>
        <p:nvSpPr>
          <p:cNvPr id="5" name="テキスト ボックス 4"/>
          <p:cNvSpPr txBox="1"/>
          <p:nvPr/>
        </p:nvSpPr>
        <p:spPr>
          <a:xfrm>
            <a:off x="665980" y="5697252"/>
            <a:ext cx="7812040" cy="461665"/>
          </a:xfrm>
          <a:prstGeom prst="rect">
            <a:avLst/>
          </a:prstGeom>
          <a:solidFill>
            <a:schemeClr val="accent5"/>
          </a:solidFill>
        </p:spPr>
        <p:txBody>
          <a:bodyPr wrap="square" rtlCol="0">
            <a:spAutoFit/>
          </a:bodyPr>
          <a:lstStyle/>
          <a:p>
            <a:pPr algn="ctr">
              <a:buClr>
                <a:schemeClr val="tx1"/>
              </a:buClr>
            </a:pPr>
            <a:r>
              <a:rPr lang="en-US" altLang="ja-JP" sz="2400" dirty="0" smtClean="0">
                <a:solidFill>
                  <a:srgbClr val="FF00FF"/>
                </a:solidFill>
              </a:rPr>
              <a:t>SymF-barES-FEM-T4</a:t>
            </a:r>
            <a:r>
              <a:rPr lang="en-US" altLang="ja-JP" sz="2400" dirty="0" smtClean="0"/>
              <a:t> </a:t>
            </a:r>
            <a:r>
              <a:rPr lang="ja-JP" altLang="en-US" sz="2400" dirty="0" smtClean="0"/>
              <a:t>エネルギー発散を抑制できている．</a:t>
            </a:r>
            <a:endParaRPr lang="en-US" altLang="ja-JP" sz="2400" dirty="0" smtClean="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980" y="908720"/>
            <a:ext cx="7181646" cy="4570138"/>
          </a:xfrm>
          <a:prstGeom prst="rect">
            <a:avLst/>
          </a:prstGeom>
        </p:spPr>
      </p:pic>
      <p:cxnSp>
        <p:nvCxnSpPr>
          <p:cNvPr id="7" name="直線矢印コネクタ 6"/>
          <p:cNvCxnSpPr/>
          <p:nvPr/>
        </p:nvCxnSpPr>
        <p:spPr>
          <a:xfrm flipH="1">
            <a:off x="7560332" y="3780390"/>
            <a:ext cx="576064" cy="22467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247964" y="2204864"/>
            <a:ext cx="1332148" cy="707886"/>
          </a:xfrm>
          <a:prstGeom prst="rect">
            <a:avLst/>
          </a:prstGeom>
          <a:noFill/>
        </p:spPr>
        <p:txBody>
          <a:bodyPr wrap="square" rtlCol="0">
            <a:spAutoFit/>
          </a:bodyPr>
          <a:lstStyle/>
          <a:p>
            <a:pPr algn="ctr"/>
            <a:r>
              <a:rPr lang="en-US" altLang="ja-JP" sz="2000" dirty="0" smtClean="0">
                <a:solidFill>
                  <a:srgbClr val="7030A0"/>
                </a:solidFill>
              </a:rPr>
              <a:t>F-barES-FEM-T4</a:t>
            </a:r>
          </a:p>
        </p:txBody>
      </p:sp>
      <p:cxnSp>
        <p:nvCxnSpPr>
          <p:cNvPr id="9" name="直線矢印コネクタ 8"/>
          <p:cNvCxnSpPr/>
          <p:nvPr/>
        </p:nvCxnSpPr>
        <p:spPr>
          <a:xfrm>
            <a:off x="5328127" y="2674804"/>
            <a:ext cx="288032" cy="2509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3851920" y="2606902"/>
            <a:ext cx="558062" cy="102018"/>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8" idx="3"/>
          </p:cNvCxnSpPr>
          <p:nvPr/>
        </p:nvCxnSpPr>
        <p:spPr>
          <a:xfrm>
            <a:off x="5580112" y="2558807"/>
            <a:ext cx="1007764" cy="34433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7092280" y="2715319"/>
            <a:ext cx="2287793" cy="1015663"/>
          </a:xfrm>
          <a:prstGeom prst="rect">
            <a:avLst/>
          </a:prstGeom>
          <a:noFill/>
        </p:spPr>
        <p:txBody>
          <a:bodyPr wrap="square" rtlCol="0">
            <a:spAutoFit/>
          </a:bodyPr>
          <a:lstStyle/>
          <a:p>
            <a:pPr algn="ctr"/>
            <a:r>
              <a:rPr lang="en-US" altLang="ja-JP" sz="2000" dirty="0" smtClean="0">
                <a:solidFill>
                  <a:srgbClr val="FF00FF"/>
                </a:solidFill>
              </a:rPr>
              <a:t>SymF-barES-FEM-T4</a:t>
            </a:r>
          </a:p>
          <a:p>
            <a:pPr algn="ctr"/>
            <a:r>
              <a:rPr lang="en-US" altLang="ja-JP" sz="2000" dirty="0" smtClean="0">
                <a:solidFill>
                  <a:srgbClr val="FF00FF"/>
                </a:solidFill>
              </a:rPr>
              <a:t>(</a:t>
            </a:r>
            <a:r>
              <a:rPr lang="ja-JP" altLang="en-US" sz="2000" dirty="0" smtClean="0">
                <a:solidFill>
                  <a:srgbClr val="FF00FF"/>
                </a:solidFill>
              </a:rPr>
              <a:t>提案手法</a:t>
            </a:r>
            <a:r>
              <a:rPr lang="en-US" altLang="ja-JP" sz="2000" dirty="0" smtClean="0">
                <a:solidFill>
                  <a:srgbClr val="FF00FF"/>
                </a:solidFill>
              </a:rPr>
              <a:t>)</a:t>
            </a:r>
            <a:endParaRPr lang="ja-JP" altLang="en-US" sz="2000" b="1" dirty="0"/>
          </a:p>
        </p:txBody>
      </p:sp>
      <p:sp>
        <p:nvSpPr>
          <p:cNvPr id="6" name="正方形/長方形 5"/>
          <p:cNvSpPr/>
          <p:nvPr/>
        </p:nvSpPr>
        <p:spPr>
          <a:xfrm>
            <a:off x="1795849" y="4127157"/>
            <a:ext cx="147859" cy="66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948264" y="5075892"/>
            <a:ext cx="2005677" cy="369332"/>
          </a:xfrm>
          <a:prstGeom prst="rect">
            <a:avLst/>
          </a:prstGeom>
        </p:spPr>
        <p:txBody>
          <a:bodyPr wrap="none">
            <a:spAutoFit/>
          </a:bodyPr>
          <a:lstStyle/>
          <a:p>
            <a:r>
              <a:rPr lang="en-US" altLang="ja-JP" dirty="0" smtClean="0"/>
              <a:t>60,000 time steps</a:t>
            </a:r>
            <a:endParaRPr lang="ja-JP" altLang="en-US" dirty="0"/>
          </a:p>
        </p:txBody>
      </p:sp>
      <p:sp>
        <p:nvSpPr>
          <p:cNvPr id="15" name="正方形/長方形 14"/>
          <p:cNvSpPr/>
          <p:nvPr/>
        </p:nvSpPr>
        <p:spPr>
          <a:xfrm>
            <a:off x="-32288" y="4634552"/>
            <a:ext cx="1396536" cy="738664"/>
          </a:xfrm>
          <a:prstGeom prst="rect">
            <a:avLst/>
          </a:prstGeom>
        </p:spPr>
        <p:txBody>
          <a:bodyPr wrap="square">
            <a:spAutoFit/>
          </a:bodyPr>
          <a:lstStyle/>
          <a:p>
            <a:pPr algn="ctr"/>
            <a:r>
              <a:rPr lang="ja-JP" altLang="en-US" sz="1400" dirty="0" smtClean="0"/>
              <a:t>運動エネルギー</a:t>
            </a:r>
            <a:endParaRPr lang="en-US" altLang="ja-JP" sz="1400" dirty="0" smtClean="0"/>
          </a:p>
          <a:p>
            <a:pPr algn="ctr"/>
            <a:r>
              <a:rPr lang="en-US" altLang="ja-JP" sz="1400" dirty="0" smtClean="0"/>
              <a:t>+</a:t>
            </a:r>
          </a:p>
          <a:p>
            <a:pPr algn="ctr"/>
            <a:r>
              <a:rPr lang="ja-JP" altLang="en-US" sz="1400" dirty="0"/>
              <a:t>弾</a:t>
            </a:r>
            <a:r>
              <a:rPr lang="ja-JP" altLang="en-US" sz="1400" dirty="0" smtClean="0"/>
              <a:t>性エネルギー</a:t>
            </a:r>
            <a:endParaRPr lang="ja-JP" altLang="en-US" sz="1400" dirty="0"/>
          </a:p>
        </p:txBody>
      </p:sp>
      <p:cxnSp>
        <p:nvCxnSpPr>
          <p:cNvPr id="16" name="直線矢印コネクタ 15"/>
          <p:cNvCxnSpPr/>
          <p:nvPr/>
        </p:nvCxnSpPr>
        <p:spPr>
          <a:xfrm flipV="1">
            <a:off x="521282" y="4185084"/>
            <a:ext cx="198290" cy="442181"/>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423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繰り返し平滑化の効果</a:t>
            </a:r>
            <a:endParaRPr kumimoji="1" lang="ja-JP" altLang="en-US" dirty="0"/>
          </a:p>
        </p:txBody>
      </p:sp>
      <p:sp>
        <p:nvSpPr>
          <p:cNvPr id="3" name="スライド番号プレースホルダー 2"/>
          <p:cNvSpPr>
            <a:spLocks noGrp="1"/>
          </p:cNvSpPr>
          <p:nvPr>
            <p:ph type="sldNum" sz="quarter" idx="4"/>
          </p:nvPr>
        </p:nvSpPr>
        <p:spPr/>
        <p:txBody>
          <a:bodyPr/>
          <a:lstStyle/>
          <a:p>
            <a:r>
              <a:rPr lang="en-US" altLang="ja-JP" smtClean="0"/>
              <a:t>P. </a:t>
            </a:r>
            <a:fld id="{F8FDF831-B0A3-4B44-A20D-7581D5587101}" type="slidenum">
              <a:rPr lang="ja-JP" altLang="en-US" smtClean="0"/>
              <a:pPr/>
              <a:t>22</a:t>
            </a:fld>
            <a:endParaRPr lang="ja-JP" altLang="en-US"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29131" r="41338"/>
          <a:stretch/>
        </p:blipFill>
        <p:spPr>
          <a:xfrm>
            <a:off x="427304" y="1131037"/>
            <a:ext cx="1588412" cy="2952448"/>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42912" t="-213" r="41338" b="2"/>
          <a:stretch/>
        </p:blipFill>
        <p:spPr>
          <a:xfrm>
            <a:off x="2408391" y="1124744"/>
            <a:ext cx="847153" cy="2958741"/>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43312" t="2869" r="41332" b="4596"/>
          <a:stretch/>
        </p:blipFill>
        <p:spPr>
          <a:xfrm>
            <a:off x="3707904" y="1238081"/>
            <a:ext cx="825974" cy="2732068"/>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42913" t="-213" r="43306"/>
          <a:stretch/>
        </p:blipFill>
        <p:spPr>
          <a:xfrm>
            <a:off x="5083829" y="1109920"/>
            <a:ext cx="741259" cy="2958742"/>
          </a:xfrm>
          <a:prstGeom prst="rect">
            <a:avLst/>
          </a:prstGeom>
        </p:spPr>
      </p:pic>
      <p:pic>
        <p:nvPicPr>
          <p:cNvPr id="13" name="図 12"/>
          <p:cNvPicPr>
            <a:picLocks noChangeAspect="1"/>
          </p:cNvPicPr>
          <p:nvPr/>
        </p:nvPicPr>
        <p:blipFill rotWithShape="1">
          <a:blip r:embed="rId6" cstate="print">
            <a:extLst>
              <a:ext uri="{28A0092B-C50C-407E-A947-70E740481C1C}">
                <a14:useLocalDpi xmlns:a14="http://schemas.microsoft.com/office/drawing/2010/main" val="0"/>
              </a:ext>
            </a:extLst>
          </a:blip>
          <a:srcRect l="42519" t="-213" r="42519" b="-213"/>
          <a:stretch/>
        </p:blipFill>
        <p:spPr>
          <a:xfrm>
            <a:off x="6343969" y="1109920"/>
            <a:ext cx="804795" cy="2965034"/>
          </a:xfrm>
          <a:prstGeom prst="rect">
            <a:avLst/>
          </a:prstGeom>
        </p:spPr>
      </p:pic>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l="43700" t="504" r="42912" b="1"/>
          <a:stretch/>
        </p:blipFill>
        <p:spPr>
          <a:xfrm>
            <a:off x="7712121" y="1109920"/>
            <a:ext cx="720080" cy="2937562"/>
          </a:xfrm>
          <a:prstGeom prst="rect">
            <a:avLst/>
          </a:prstGeom>
        </p:spPr>
      </p:pic>
      <p:sp>
        <p:nvSpPr>
          <p:cNvPr id="15" name="テキスト ボックス 14"/>
          <p:cNvSpPr txBox="1"/>
          <p:nvPr/>
        </p:nvSpPr>
        <p:spPr>
          <a:xfrm>
            <a:off x="1079612" y="4649070"/>
            <a:ext cx="3182508" cy="400110"/>
          </a:xfrm>
          <a:prstGeom prst="rect">
            <a:avLst/>
          </a:prstGeom>
          <a:noFill/>
        </p:spPr>
        <p:txBody>
          <a:bodyPr wrap="square" rtlCol="0">
            <a:spAutoFit/>
          </a:bodyPr>
          <a:lstStyle/>
          <a:p>
            <a:pPr marL="0" indent="0" algn="ctr">
              <a:buNone/>
            </a:pPr>
            <a:r>
              <a:rPr lang="en-US" altLang="ja-JP" sz="2000" dirty="0" smtClean="0">
                <a:solidFill>
                  <a:srgbClr val="7030A0"/>
                </a:solidFill>
              </a:rPr>
              <a:t>F-barES-FEM-T4</a:t>
            </a:r>
            <a:r>
              <a:rPr lang="en-US" altLang="ja-JP" sz="2000" dirty="0" smtClean="0">
                <a:latin typeface="+mn-ea"/>
                <a:cs typeface="メイリオ" panose="020B0604030504040204" pitchFamily="50" charset="-128"/>
              </a:rPr>
              <a:t> </a:t>
            </a:r>
            <a:endParaRPr lang="en-US" altLang="ja-JP" sz="2000" dirty="0" smtClean="0"/>
          </a:p>
        </p:txBody>
      </p:sp>
      <p:sp>
        <p:nvSpPr>
          <p:cNvPr id="16" name="テキスト ボックス 15"/>
          <p:cNvSpPr txBox="1"/>
          <p:nvPr/>
        </p:nvSpPr>
        <p:spPr>
          <a:xfrm>
            <a:off x="5004048" y="4665330"/>
            <a:ext cx="3600400" cy="707886"/>
          </a:xfrm>
          <a:prstGeom prst="rect">
            <a:avLst/>
          </a:prstGeom>
          <a:noFill/>
        </p:spPr>
        <p:txBody>
          <a:bodyPr wrap="square" rtlCol="0">
            <a:spAutoFit/>
          </a:bodyPr>
          <a:lstStyle/>
          <a:p>
            <a:pPr marL="0" indent="0" algn="ctr">
              <a:buNone/>
            </a:pPr>
            <a:r>
              <a:rPr lang="en-US" altLang="ja-JP" sz="2000" dirty="0" smtClean="0">
                <a:solidFill>
                  <a:srgbClr val="FF00FF"/>
                </a:solidFill>
              </a:rPr>
              <a:t>SymF-barES-FEM-T4</a:t>
            </a:r>
          </a:p>
          <a:p>
            <a:pPr marL="0" indent="0" algn="ctr">
              <a:buNone/>
            </a:pPr>
            <a:r>
              <a:rPr kumimoji="1" lang="en-US" altLang="ja-JP" sz="2000" dirty="0" smtClean="0">
                <a:solidFill>
                  <a:srgbClr val="FF00FF"/>
                </a:solidFill>
              </a:rPr>
              <a:t>(Proposed method</a:t>
            </a:r>
            <a:r>
              <a:rPr lang="en-US" altLang="ja-JP" sz="2000" dirty="0" smtClean="0">
                <a:solidFill>
                  <a:srgbClr val="FF00FF"/>
                </a:solidFill>
              </a:rPr>
              <a:t>)</a:t>
            </a:r>
          </a:p>
        </p:txBody>
      </p:sp>
      <p:sp>
        <p:nvSpPr>
          <p:cNvPr id="17" name="テキスト ボックス 16"/>
          <p:cNvSpPr txBox="1"/>
          <p:nvPr/>
        </p:nvSpPr>
        <p:spPr>
          <a:xfrm>
            <a:off x="-914764" y="3833835"/>
            <a:ext cx="3182508" cy="707886"/>
          </a:xfrm>
          <a:prstGeom prst="rect">
            <a:avLst/>
          </a:prstGeom>
          <a:noFill/>
        </p:spPr>
        <p:txBody>
          <a:bodyPr wrap="square" rtlCol="0">
            <a:spAutoFit/>
          </a:bodyPr>
          <a:lstStyle/>
          <a:p>
            <a:pPr marL="0" indent="0" algn="ctr">
              <a:buNone/>
            </a:pPr>
            <a:r>
              <a:rPr lang="en-US" altLang="ja-JP" sz="2000" dirty="0" smtClean="0"/>
              <a:t>#</a:t>
            </a:r>
            <a:r>
              <a:rPr lang="ja-JP" altLang="en-US" sz="2000" dirty="0" smtClean="0"/>
              <a:t>繰り返し</a:t>
            </a:r>
            <a:endParaRPr lang="en-US" altLang="ja-JP" sz="2000" dirty="0" smtClean="0"/>
          </a:p>
          <a:p>
            <a:pPr marL="0" indent="0" algn="ctr">
              <a:buNone/>
            </a:pPr>
            <a:r>
              <a:rPr lang="ja-JP" altLang="en-US" sz="2000" dirty="0" smtClean="0"/>
              <a:t>平滑化</a:t>
            </a:r>
            <a:endParaRPr lang="en-US" altLang="ja-JP" sz="2000" dirty="0" smtClean="0"/>
          </a:p>
        </p:txBody>
      </p:sp>
      <p:sp>
        <p:nvSpPr>
          <p:cNvPr id="18" name="正方形/長方形 17"/>
          <p:cNvSpPr/>
          <p:nvPr/>
        </p:nvSpPr>
        <p:spPr>
          <a:xfrm>
            <a:off x="1331640" y="3954520"/>
            <a:ext cx="356188" cy="461665"/>
          </a:xfrm>
          <a:prstGeom prst="rect">
            <a:avLst/>
          </a:prstGeom>
        </p:spPr>
        <p:txBody>
          <a:bodyPr wrap="none">
            <a:spAutoFit/>
          </a:bodyPr>
          <a:lstStyle/>
          <a:p>
            <a:r>
              <a:rPr lang="en-US" altLang="ja-JP" sz="2400" dirty="0" smtClean="0"/>
              <a:t>1</a:t>
            </a:r>
            <a:endParaRPr lang="ja-JP" altLang="en-US" sz="2400" dirty="0"/>
          </a:p>
        </p:txBody>
      </p:sp>
      <p:sp>
        <p:nvSpPr>
          <p:cNvPr id="19" name="正方形/長方形 18"/>
          <p:cNvSpPr/>
          <p:nvPr/>
        </p:nvSpPr>
        <p:spPr>
          <a:xfrm>
            <a:off x="2639549" y="3975447"/>
            <a:ext cx="356188" cy="461665"/>
          </a:xfrm>
          <a:prstGeom prst="rect">
            <a:avLst/>
          </a:prstGeom>
        </p:spPr>
        <p:txBody>
          <a:bodyPr wrap="none">
            <a:spAutoFit/>
          </a:bodyPr>
          <a:lstStyle/>
          <a:p>
            <a:r>
              <a:rPr lang="en-US" altLang="ja-JP" sz="2400" dirty="0"/>
              <a:t>2</a:t>
            </a:r>
            <a:endParaRPr lang="ja-JP" altLang="en-US" sz="2400" dirty="0"/>
          </a:p>
        </p:txBody>
      </p:sp>
      <p:sp>
        <p:nvSpPr>
          <p:cNvPr id="20" name="正方形/長方形 19"/>
          <p:cNvSpPr/>
          <p:nvPr/>
        </p:nvSpPr>
        <p:spPr>
          <a:xfrm>
            <a:off x="3905932" y="3954520"/>
            <a:ext cx="356188" cy="461665"/>
          </a:xfrm>
          <a:prstGeom prst="rect">
            <a:avLst/>
          </a:prstGeom>
        </p:spPr>
        <p:txBody>
          <a:bodyPr wrap="none">
            <a:spAutoFit/>
          </a:bodyPr>
          <a:lstStyle/>
          <a:p>
            <a:r>
              <a:rPr lang="en-US" altLang="ja-JP" sz="2400" dirty="0" smtClean="0"/>
              <a:t>3</a:t>
            </a:r>
            <a:endParaRPr lang="ja-JP" altLang="en-US" sz="2400" dirty="0"/>
          </a:p>
        </p:txBody>
      </p:sp>
      <p:sp>
        <p:nvSpPr>
          <p:cNvPr id="21" name="正方形/長方形 20"/>
          <p:cNvSpPr/>
          <p:nvPr/>
        </p:nvSpPr>
        <p:spPr>
          <a:xfrm>
            <a:off x="5265979" y="3928228"/>
            <a:ext cx="356188" cy="461665"/>
          </a:xfrm>
          <a:prstGeom prst="rect">
            <a:avLst/>
          </a:prstGeom>
        </p:spPr>
        <p:txBody>
          <a:bodyPr wrap="none">
            <a:spAutoFit/>
          </a:bodyPr>
          <a:lstStyle/>
          <a:p>
            <a:r>
              <a:rPr lang="en-US" altLang="ja-JP" sz="2400" dirty="0" smtClean="0"/>
              <a:t>1</a:t>
            </a:r>
            <a:endParaRPr lang="ja-JP" altLang="en-US" sz="2400" dirty="0"/>
          </a:p>
        </p:txBody>
      </p:sp>
      <p:sp>
        <p:nvSpPr>
          <p:cNvPr id="22" name="正方形/長方形 21"/>
          <p:cNvSpPr/>
          <p:nvPr/>
        </p:nvSpPr>
        <p:spPr>
          <a:xfrm>
            <a:off x="6573888" y="3949155"/>
            <a:ext cx="356188" cy="461665"/>
          </a:xfrm>
          <a:prstGeom prst="rect">
            <a:avLst/>
          </a:prstGeom>
        </p:spPr>
        <p:txBody>
          <a:bodyPr wrap="none">
            <a:spAutoFit/>
          </a:bodyPr>
          <a:lstStyle/>
          <a:p>
            <a:r>
              <a:rPr lang="en-US" altLang="ja-JP" sz="2400" dirty="0"/>
              <a:t>2</a:t>
            </a:r>
            <a:endParaRPr lang="ja-JP" altLang="en-US" sz="2400" dirty="0"/>
          </a:p>
        </p:txBody>
      </p:sp>
      <p:sp>
        <p:nvSpPr>
          <p:cNvPr id="23" name="正方形/長方形 22"/>
          <p:cNvSpPr/>
          <p:nvPr/>
        </p:nvSpPr>
        <p:spPr>
          <a:xfrm>
            <a:off x="7840271" y="3928228"/>
            <a:ext cx="356188" cy="461665"/>
          </a:xfrm>
          <a:prstGeom prst="rect">
            <a:avLst/>
          </a:prstGeom>
        </p:spPr>
        <p:txBody>
          <a:bodyPr wrap="none">
            <a:spAutoFit/>
          </a:bodyPr>
          <a:lstStyle/>
          <a:p>
            <a:r>
              <a:rPr lang="en-US" altLang="ja-JP" sz="2400" dirty="0" smtClean="0"/>
              <a:t>3</a:t>
            </a:r>
            <a:endParaRPr lang="ja-JP" altLang="en-US" sz="2400" dirty="0"/>
          </a:p>
        </p:txBody>
      </p:sp>
      <p:cxnSp>
        <p:nvCxnSpPr>
          <p:cNvPr id="25" name="直線コネクタ 24"/>
          <p:cNvCxnSpPr/>
          <p:nvPr/>
        </p:nvCxnSpPr>
        <p:spPr>
          <a:xfrm>
            <a:off x="4752020" y="999208"/>
            <a:ext cx="0" cy="42123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0" y="4541721"/>
            <a:ext cx="889248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80432" y="5553236"/>
            <a:ext cx="8784056" cy="707886"/>
          </a:xfrm>
          <a:prstGeom prst="rect">
            <a:avLst/>
          </a:prstGeom>
          <a:solidFill>
            <a:srgbClr val="FFFF00"/>
          </a:solidFill>
        </p:spPr>
        <p:txBody>
          <a:bodyPr wrap="square" rtlCol="0">
            <a:spAutoFit/>
          </a:bodyPr>
          <a:lstStyle/>
          <a:p>
            <a:pPr algn="ctr"/>
            <a:r>
              <a:rPr lang="ja-JP" altLang="en-US" sz="2000" dirty="0" smtClean="0"/>
              <a:t>残念</a:t>
            </a:r>
            <a:r>
              <a:rPr lang="ja-JP" altLang="en-US" sz="2000" dirty="0" smtClean="0"/>
              <a:t>ながら，</a:t>
            </a:r>
            <a:r>
              <a:rPr lang="en-US" altLang="ja-JP" sz="2000" dirty="0" smtClean="0"/>
              <a:t>F-barES-FEM-T4</a:t>
            </a:r>
            <a:r>
              <a:rPr lang="ja-JP" altLang="en-US" sz="2000" dirty="0" smtClean="0"/>
              <a:t>と異なり，</a:t>
            </a:r>
            <a:r>
              <a:rPr lang="en-US" altLang="ja-JP" sz="2000" dirty="0" smtClean="0"/>
              <a:t/>
            </a:r>
            <a:br>
              <a:rPr lang="en-US" altLang="ja-JP" sz="2000" dirty="0" smtClean="0"/>
            </a:br>
            <a:r>
              <a:rPr lang="ja-JP" altLang="en-US" sz="2000" dirty="0" smtClean="0"/>
              <a:t>提案手法は繰り返し平滑化回数の増加で圧力分布は改善しない</a:t>
            </a:r>
            <a:r>
              <a:rPr lang="ja-JP" altLang="en-US" sz="2000" dirty="0" err="1" smtClean="0"/>
              <a:t>．．．</a:t>
            </a:r>
            <a:endParaRPr lang="ja-JP" altLang="en-US" sz="2000" dirty="0"/>
          </a:p>
        </p:txBody>
      </p:sp>
    </p:spTree>
    <p:extLst>
      <p:ext uri="{BB962C8B-B14F-4D97-AF65-F5344CB8AC3E}">
        <p14:creationId xmlns:p14="http://schemas.microsoft.com/office/powerpoint/2010/main" val="3288642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 </a:t>
            </a:r>
            <a:r>
              <a:rPr kumimoji="1" lang="ja-JP" altLang="en-US" dirty="0" smtClean="0">
                <a:solidFill>
                  <a:srgbClr val="FF0000"/>
                </a:solidFill>
              </a:rPr>
              <a:t>複雑形状の大変形解析</a:t>
            </a:r>
            <a:endParaRPr kumimoji="1" lang="ja-JP" altLang="en-US" dirty="0">
              <a:solidFill>
                <a:srgbClr val="FF0000"/>
              </a:solidFill>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smtClean="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kumimoji="1" lang="en-US" altLang="ja-JP" b="1" i="1" u="sng" dirty="0" smtClean="0">
                  <a:effectLst>
                    <a:outerShdw blurRad="38100" dist="38100" dir="2700000" algn="tl">
                      <a:srgbClr val="000000">
                        <a:alpha val="43137"/>
                      </a:srgbClr>
                    </a:outerShdw>
                  </a:effectLst>
                </a:endParaRPr>
              </a:p>
              <a:p>
                <a:pPr marL="0" indent="0">
                  <a:buNone/>
                </a:pPr>
                <a:endParaRPr lang="en-US" altLang="ja-JP" sz="1400" b="1" i="1" u="sng" dirty="0">
                  <a:effectLst>
                    <a:outerShdw blurRad="38100" dist="38100" dir="2700000" algn="tl">
                      <a:srgbClr val="000000">
                        <a:alpha val="43137"/>
                      </a:srgbClr>
                    </a:outerShdw>
                  </a:effectLst>
                </a:endParaRPr>
              </a:p>
              <a:p>
                <a:r>
                  <a:rPr lang="ja-JP" altLang="en-US" sz="2400" dirty="0" smtClean="0">
                    <a:effectLst/>
                  </a:rPr>
                  <a:t>耳</a:t>
                </a:r>
                <a:r>
                  <a:rPr lang="en-US" altLang="ja-JP" sz="2400" dirty="0" smtClean="0">
                    <a:effectLst/>
                  </a:rPr>
                  <a:t>: </a:t>
                </a:r>
                <a14:m>
                  <m:oMath xmlns:m="http://schemas.openxmlformats.org/officeDocument/2006/math">
                    <m:sSub>
                      <m:sSubPr>
                        <m:ctrlPr>
                          <a:rPr lang="en-US" altLang="ja-JP" sz="2400" b="0" i="1" smtClean="0">
                            <a:effectLst/>
                            <a:latin typeface="Cambria Math" panose="02040503050406030204" pitchFamily="18" charset="0"/>
                          </a:rPr>
                        </m:ctrlPr>
                      </m:sSubPr>
                      <m:e>
                        <m:r>
                          <a:rPr lang="en-US" altLang="ja-JP" sz="2400" b="0" i="1" smtClean="0">
                            <a:effectLst/>
                            <a:latin typeface="Cambria Math" panose="02040503050406030204" pitchFamily="18" charset="0"/>
                          </a:rPr>
                          <m:t>𝐸</m:t>
                        </m:r>
                      </m:e>
                      <m:sub>
                        <m:r>
                          <m:rPr>
                            <m:sty m:val="p"/>
                          </m:rPr>
                          <a:rPr lang="en-US" altLang="ja-JP" sz="2400" b="0" i="0" smtClean="0">
                            <a:effectLst/>
                            <a:latin typeface="Cambria Math" panose="02040503050406030204" pitchFamily="18" charset="0"/>
                          </a:rPr>
                          <m:t>ini</m:t>
                        </m:r>
                      </m:sub>
                    </m:sSub>
                    <m:r>
                      <a:rPr lang="en-US" altLang="ja-JP" sz="2400" b="0" i="1" smtClean="0">
                        <a:effectLst/>
                        <a:latin typeface="Cambria Math" panose="02040503050406030204" pitchFamily="18" charset="0"/>
                      </a:rPr>
                      <m:t>=200 </m:t>
                    </m:r>
                    <m:r>
                      <m:rPr>
                        <m:sty m:val="p"/>
                      </m:rPr>
                      <a:rPr lang="en-US" altLang="ja-JP" sz="2400" b="0" i="0" smtClean="0">
                        <a:effectLst/>
                        <a:latin typeface="Cambria Math" panose="02040503050406030204" pitchFamily="18" charset="0"/>
                      </a:rPr>
                      <m:t>GPa</m:t>
                    </m:r>
                    <m:r>
                      <a:rPr lang="en-US" altLang="ja-JP" sz="2400" b="0" i="1" smtClean="0">
                        <a:effectLst/>
                        <a:latin typeface="Cambria Math" panose="02040503050406030204" pitchFamily="18" charset="0"/>
                      </a:rPr>
                      <m:t>,  </m:t>
                    </m:r>
                    <m:sSub>
                      <m:sSubPr>
                        <m:ctrlPr>
                          <a:rPr lang="en-US" altLang="ja-JP" sz="2400" b="0" i="1" smtClean="0">
                            <a:effectLst/>
                            <a:latin typeface="Cambria Math" panose="02040503050406030204" pitchFamily="18" charset="0"/>
                          </a:rPr>
                        </m:ctrlPr>
                      </m:sSubPr>
                      <m:e>
                        <m:r>
                          <a:rPr lang="en-US" altLang="ja-JP" sz="2400" b="0" i="1" smtClean="0">
                            <a:effectLst/>
                            <a:latin typeface="Cambria Math" panose="02040503050406030204" pitchFamily="18" charset="0"/>
                          </a:rPr>
                          <m:t>𝜈</m:t>
                        </m:r>
                      </m:e>
                      <m:sub>
                        <m:r>
                          <m:rPr>
                            <m:sty m:val="p"/>
                          </m:rPr>
                          <a:rPr lang="en-US" altLang="ja-JP" sz="2400" b="0" i="0" smtClean="0">
                            <a:effectLst/>
                            <a:latin typeface="Cambria Math" panose="02040503050406030204" pitchFamily="18" charset="0"/>
                          </a:rPr>
                          <m:t>ini</m:t>
                        </m:r>
                      </m:sub>
                    </m:sSub>
                    <m:r>
                      <a:rPr lang="en-US" altLang="ja-JP" sz="2400" b="0" i="1" smtClean="0">
                        <a:effectLst/>
                        <a:latin typeface="Cambria Math" panose="02040503050406030204" pitchFamily="18" charset="0"/>
                      </a:rPr>
                      <m:t>=</m:t>
                    </m:r>
                    <m:r>
                      <a:rPr lang="en-US" altLang="ja-JP" sz="2400" b="1" i="1" smtClean="0">
                        <a:effectLst/>
                        <a:latin typeface="Cambria Math" panose="02040503050406030204" pitchFamily="18" charset="0"/>
                      </a:rPr>
                      <m:t>𝟎</m:t>
                    </m:r>
                    <m:r>
                      <a:rPr lang="en-US" altLang="ja-JP" sz="2400" b="1" i="1" smtClean="0">
                        <a:effectLst/>
                        <a:latin typeface="Cambria Math" panose="02040503050406030204" pitchFamily="18" charset="0"/>
                      </a:rPr>
                      <m:t>.</m:t>
                    </m:r>
                    <m:r>
                      <a:rPr lang="en-US" altLang="ja-JP" sz="2400" b="1" i="1" smtClean="0">
                        <a:effectLst/>
                        <a:latin typeface="Cambria Math" panose="02040503050406030204" pitchFamily="18" charset="0"/>
                      </a:rPr>
                      <m:t>𝟑</m:t>
                    </m:r>
                    <m:r>
                      <a:rPr lang="en-US" altLang="ja-JP" sz="2400" b="0" i="1" smtClean="0">
                        <a:effectLst/>
                        <a:latin typeface="Cambria Math" panose="02040503050406030204" pitchFamily="18" charset="0"/>
                      </a:rPr>
                      <m:t>,  </m:t>
                    </m:r>
                    <m:r>
                      <a:rPr lang="en-US" altLang="ja-JP" sz="2400" b="0" i="1" smtClean="0">
                        <a:effectLst/>
                        <a:latin typeface="Cambria Math" panose="02040503050406030204" pitchFamily="18" charset="0"/>
                      </a:rPr>
                      <m:t>𝜌</m:t>
                    </m:r>
                    <m:r>
                      <a:rPr lang="en-US" altLang="ja-JP" sz="2400" b="0" i="1" smtClean="0">
                        <a:effectLst/>
                        <a:latin typeface="Cambria Math" panose="02040503050406030204" pitchFamily="18" charset="0"/>
                      </a:rPr>
                      <m:t>=7800 </m:t>
                    </m:r>
                    <m:r>
                      <m:rPr>
                        <m:sty m:val="p"/>
                      </m:rPr>
                      <a:rPr lang="en-US" altLang="ja-JP" sz="2400" b="0" i="0" smtClean="0">
                        <a:effectLst/>
                        <a:latin typeface="Cambria Math" panose="02040503050406030204" pitchFamily="18" charset="0"/>
                      </a:rPr>
                      <m:t>kg</m:t>
                    </m:r>
                    <m:r>
                      <a:rPr lang="en-US" altLang="ja-JP" sz="2400" b="0" i="0" smtClean="0">
                        <a:effectLst/>
                        <a:latin typeface="Cambria Math" panose="02040503050406030204" pitchFamily="18" charset="0"/>
                      </a:rPr>
                      <m:t>/</m:t>
                    </m:r>
                    <m:sSup>
                      <m:sSupPr>
                        <m:ctrlPr>
                          <a:rPr lang="en-US" altLang="ja-JP" sz="2400" b="0" i="1" smtClean="0">
                            <a:effectLst/>
                            <a:latin typeface="Cambria Math" panose="02040503050406030204" pitchFamily="18" charset="0"/>
                          </a:rPr>
                        </m:ctrlPr>
                      </m:sSupPr>
                      <m:e>
                        <m:r>
                          <m:rPr>
                            <m:sty m:val="p"/>
                          </m:rPr>
                          <a:rPr lang="en-US" altLang="ja-JP" sz="2400" b="0" i="0" smtClean="0">
                            <a:effectLst/>
                            <a:latin typeface="Cambria Math" panose="02040503050406030204" pitchFamily="18" charset="0"/>
                          </a:rPr>
                          <m:t>m</m:t>
                        </m:r>
                      </m:e>
                      <m:sup>
                        <m:r>
                          <a:rPr lang="en-US" altLang="ja-JP" sz="2400" b="0" i="0" smtClean="0">
                            <a:effectLst/>
                            <a:latin typeface="Cambria Math" panose="02040503050406030204" pitchFamily="18" charset="0"/>
                          </a:rPr>
                          <m:t>3</m:t>
                        </m:r>
                      </m:sup>
                    </m:sSup>
                  </m:oMath>
                </a14:m>
                <a:r>
                  <a:rPr lang="en-US" altLang="ja-JP" sz="2400" dirty="0" smtClean="0">
                    <a:effectLst/>
                  </a:rPr>
                  <a:t>, </a:t>
                </a:r>
                <a:br>
                  <a:rPr lang="en-US" altLang="ja-JP" sz="2400" dirty="0" smtClean="0">
                    <a:effectLst/>
                  </a:rPr>
                </a:br>
                <a:r>
                  <a:rPr lang="en-US" altLang="ja-JP" sz="2400" dirty="0" smtClean="0">
                    <a:effectLst/>
                  </a:rPr>
                  <a:t>Neo-</a:t>
                </a:r>
                <a:r>
                  <a:rPr lang="en-US" altLang="ja-JP" sz="2400" dirty="0" smtClean="0"/>
                  <a:t>H</a:t>
                </a:r>
                <a:r>
                  <a:rPr lang="en-US" altLang="ja-JP" sz="2400" dirty="0" smtClean="0">
                    <a:effectLst/>
                  </a:rPr>
                  <a:t>ooke</a:t>
                </a:r>
                <a:r>
                  <a:rPr lang="ja-JP" altLang="en-US" sz="2400" dirty="0" smtClean="0">
                    <a:effectLst/>
                  </a:rPr>
                  <a:t>超弾性体</a:t>
                </a:r>
                <a:r>
                  <a:rPr lang="en-US" altLang="ja-JP" sz="2400" dirty="0" smtClean="0">
                    <a:effectLst/>
                  </a:rPr>
                  <a:t>, </a:t>
                </a:r>
                <a:r>
                  <a:rPr lang="ja-JP" altLang="en-US" sz="2400" dirty="0" smtClean="0">
                    <a:effectLst/>
                  </a:rPr>
                  <a:t>繰り返し平滑化なし</a:t>
                </a:r>
                <a:endParaRPr lang="en-US" altLang="ja-JP" sz="2400" b="1" dirty="0" smtClean="0">
                  <a:effectLst/>
                </a:endParaRPr>
              </a:p>
              <a:p>
                <a:r>
                  <a:rPr lang="ja-JP" altLang="en-US" sz="2400" dirty="0"/>
                  <a:t>体</a:t>
                </a:r>
                <a:r>
                  <a:rPr kumimoji="1" lang="en-US" altLang="ja-JP" sz="2400" dirty="0" smtClean="0"/>
                  <a:t>: </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𝐸</m:t>
                        </m:r>
                      </m:e>
                      <m:sub>
                        <m:r>
                          <m:rPr>
                            <m:sty m:val="p"/>
                          </m:rPr>
                          <a:rPr lang="en-US" altLang="ja-JP" sz="2400">
                            <a:latin typeface="Cambria Math" panose="02040503050406030204" pitchFamily="18" charset="0"/>
                          </a:rPr>
                          <m:t>ini</m:t>
                        </m:r>
                      </m:sub>
                    </m:sSub>
                    <m:r>
                      <a:rPr lang="en-US" altLang="ja-JP" sz="2400" i="1">
                        <a:latin typeface="Cambria Math" panose="02040503050406030204" pitchFamily="18" charset="0"/>
                      </a:rPr>
                      <m:t>=</m:t>
                    </m:r>
                    <m:r>
                      <a:rPr lang="en-US" altLang="ja-JP" sz="2400" b="0" i="1" smtClean="0">
                        <a:latin typeface="Cambria Math" panose="02040503050406030204" pitchFamily="18" charset="0"/>
                      </a:rPr>
                      <m:t>6</m:t>
                    </m:r>
                    <m:r>
                      <a:rPr lang="en-US" altLang="ja-JP" sz="2400" i="1">
                        <a:latin typeface="Cambria Math" panose="02040503050406030204" pitchFamily="18" charset="0"/>
                      </a:rPr>
                      <m:t> </m:t>
                    </m:r>
                    <m:r>
                      <m:rPr>
                        <m:sty m:val="p"/>
                      </m:rPr>
                      <a:rPr lang="en-US" altLang="ja-JP" sz="2400" b="0" i="0" smtClean="0">
                        <a:latin typeface="Cambria Math" panose="02040503050406030204" pitchFamily="18" charset="0"/>
                      </a:rPr>
                      <m:t>M</m:t>
                    </m:r>
                    <m:r>
                      <m:rPr>
                        <m:sty m:val="p"/>
                      </m:rPr>
                      <a:rPr lang="en-US" altLang="ja-JP" sz="2400">
                        <a:latin typeface="Cambria Math" panose="02040503050406030204" pitchFamily="18" charset="0"/>
                      </a:rPr>
                      <m:t>Pa</m:t>
                    </m:r>
                    <m:r>
                      <a:rPr lang="en-US" altLang="ja-JP" sz="2400" i="1">
                        <a:latin typeface="Cambria Math" panose="02040503050406030204" pitchFamily="18" charset="0"/>
                      </a:rPr>
                      <m:t>,  </m:t>
                    </m:r>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𝜈</m:t>
                        </m:r>
                      </m:e>
                      <m:sub>
                        <m:r>
                          <m:rPr>
                            <m:sty m:val="p"/>
                          </m:rPr>
                          <a:rPr lang="en-US" altLang="ja-JP" sz="2400" i="0">
                            <a:latin typeface="Cambria Math" panose="02040503050406030204" pitchFamily="18" charset="0"/>
                          </a:rPr>
                          <m:t>ini</m:t>
                        </m:r>
                      </m:sub>
                    </m:sSub>
                    <m:r>
                      <a:rPr lang="en-US" altLang="ja-JP" sz="2400" i="1">
                        <a:latin typeface="Cambria Math" panose="02040503050406030204" pitchFamily="18" charset="0"/>
                      </a:rPr>
                      <m:t>=</m:t>
                    </m:r>
                    <m:r>
                      <a:rPr lang="en-US" altLang="ja-JP" sz="2400" b="1" i="1" smtClean="0">
                        <a:solidFill>
                          <a:srgbClr val="008000"/>
                        </a:solidFill>
                        <a:latin typeface="Cambria Math" panose="02040503050406030204" pitchFamily="18" charset="0"/>
                      </a:rPr>
                      <m:t>𝟎</m:t>
                    </m:r>
                    <m:r>
                      <a:rPr lang="en-US" altLang="ja-JP" sz="2400" b="1" i="1" smtClean="0">
                        <a:solidFill>
                          <a:srgbClr val="008000"/>
                        </a:solidFill>
                        <a:latin typeface="Cambria Math" panose="02040503050406030204" pitchFamily="18" charset="0"/>
                      </a:rPr>
                      <m:t>.</m:t>
                    </m:r>
                    <m:r>
                      <a:rPr lang="en-US" altLang="ja-JP" sz="2400" b="1" i="1" smtClean="0">
                        <a:solidFill>
                          <a:srgbClr val="008000"/>
                        </a:solidFill>
                        <a:latin typeface="Cambria Math" panose="02040503050406030204" pitchFamily="18" charset="0"/>
                      </a:rPr>
                      <m:t>𝟒𝟗</m:t>
                    </m:r>
                    <m:r>
                      <a:rPr lang="en-US" altLang="ja-JP" sz="2400" i="1">
                        <a:latin typeface="Cambria Math" panose="02040503050406030204" pitchFamily="18" charset="0"/>
                      </a:rPr>
                      <m:t>,  </m:t>
                    </m:r>
                    <m:r>
                      <a:rPr lang="en-US" altLang="ja-JP" sz="2400" i="1">
                        <a:latin typeface="Cambria Math" panose="02040503050406030204" pitchFamily="18" charset="0"/>
                      </a:rPr>
                      <m:t>𝜌</m:t>
                    </m:r>
                    <m:r>
                      <a:rPr lang="en-US" altLang="ja-JP" sz="2400" i="1">
                        <a:latin typeface="Cambria Math" panose="02040503050406030204" pitchFamily="18" charset="0"/>
                      </a:rPr>
                      <m:t>=920 </m:t>
                    </m:r>
                    <m:r>
                      <m:rPr>
                        <m:sty m:val="p"/>
                      </m:rPr>
                      <a:rPr lang="en-US" altLang="ja-JP" sz="2400">
                        <a:latin typeface="Cambria Math" panose="02040503050406030204" pitchFamily="18" charset="0"/>
                      </a:rPr>
                      <m:t>kg</m:t>
                    </m:r>
                    <m:r>
                      <a:rPr lang="en-US" altLang="ja-JP" sz="2400">
                        <a:latin typeface="Cambria Math" panose="02040503050406030204" pitchFamily="18" charset="0"/>
                      </a:rPr>
                      <m:t>/</m:t>
                    </m:r>
                    <m:sSup>
                      <m:sSupPr>
                        <m:ctrlPr>
                          <a:rPr lang="en-US" altLang="ja-JP" sz="2400" i="1">
                            <a:latin typeface="Cambria Math" panose="02040503050406030204" pitchFamily="18" charset="0"/>
                          </a:rPr>
                        </m:ctrlPr>
                      </m:sSupPr>
                      <m:e>
                        <m:r>
                          <m:rPr>
                            <m:sty m:val="p"/>
                          </m:rPr>
                          <a:rPr lang="en-US" altLang="ja-JP" sz="2400">
                            <a:latin typeface="Cambria Math" panose="02040503050406030204" pitchFamily="18" charset="0"/>
                          </a:rPr>
                          <m:t>m</m:t>
                        </m:r>
                      </m:e>
                      <m:sup>
                        <m:r>
                          <a:rPr lang="en-US" altLang="ja-JP" sz="2400">
                            <a:latin typeface="Cambria Math" panose="02040503050406030204" pitchFamily="18" charset="0"/>
                          </a:rPr>
                          <m:t>3</m:t>
                        </m:r>
                      </m:sup>
                    </m:sSup>
                  </m:oMath>
                </a14:m>
                <a:r>
                  <a:rPr lang="en-US" altLang="ja-JP" sz="2400" dirty="0"/>
                  <a:t>, </a:t>
                </a:r>
                <a:r>
                  <a:rPr lang="en-US" altLang="ja-JP" sz="2400" dirty="0" smtClean="0"/>
                  <a:t/>
                </a:r>
                <a:br>
                  <a:rPr lang="en-US" altLang="ja-JP" sz="2400" dirty="0" smtClean="0"/>
                </a:br>
                <a:r>
                  <a:rPr lang="en-US" altLang="ja-JP" sz="2400" dirty="0" smtClean="0"/>
                  <a:t>Neo-Hooke</a:t>
                </a:r>
                <a:r>
                  <a:rPr lang="ja-JP" altLang="en-US" sz="2400" dirty="0" smtClean="0"/>
                  <a:t>超弾性体</a:t>
                </a:r>
                <a:r>
                  <a:rPr lang="en-US" altLang="ja-JP" sz="2400" dirty="0" smtClean="0"/>
                  <a:t>, </a:t>
                </a:r>
                <a:r>
                  <a:rPr lang="ja-JP" altLang="en-US" sz="2400" dirty="0" smtClean="0"/>
                  <a:t>繰り返し平滑化</a:t>
                </a:r>
                <a:r>
                  <a:rPr lang="en-US" altLang="ja-JP" sz="2400" dirty="0" smtClean="0"/>
                  <a:t>1</a:t>
                </a:r>
                <a:r>
                  <a:rPr lang="ja-JP" altLang="en-US" sz="2400" dirty="0" smtClean="0"/>
                  <a:t>回</a:t>
                </a:r>
                <a:r>
                  <a:rPr lang="en-US" altLang="ja-JP" sz="2400" b="1" dirty="0" smtClean="0">
                    <a:solidFill>
                      <a:srgbClr val="008000"/>
                    </a:solidFill>
                  </a:rPr>
                  <a:t>.</a:t>
                </a:r>
              </a:p>
              <a:p>
                <a:r>
                  <a:rPr lang="en-US" altLang="ja-JP" sz="2400" dirty="0" smtClean="0"/>
                  <a:t>ABAQUS/Explicit C3D4</a:t>
                </a:r>
                <a:r>
                  <a:rPr lang="ja-JP" altLang="en-US" sz="2400" dirty="0" smtClean="0"/>
                  <a:t>と結果を比較</a:t>
                </a:r>
                <a:r>
                  <a:rPr lang="en-US" altLang="ja-JP" sz="2400" dirty="0" smtClean="0"/>
                  <a:t>.</a:t>
                </a:r>
                <a:r>
                  <a:rPr lang="ja-JP" altLang="en-US" sz="2000" dirty="0" smtClean="0">
                    <a:solidFill>
                      <a:srgbClr val="0000FF"/>
                    </a:solidFill>
                  </a:rPr>
                  <a:t>六面体メッシュは適用不可</a:t>
                </a:r>
                <a:r>
                  <a:rPr lang="en-US" altLang="ja-JP" sz="2000" dirty="0" smtClean="0">
                    <a:solidFill>
                      <a:srgbClr val="0000FF"/>
                    </a:solidFill>
                  </a:rPr>
                  <a:t>!</a:t>
                </a:r>
                <a:endParaRPr lang="en-US" altLang="ja-JP" sz="2000" dirty="0">
                  <a:solidFill>
                    <a:srgbClr val="0000FF"/>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2"/>
                <a:stretch>
                  <a:fillRect l="-1975" b="-2429"/>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23</a:t>
            </a:fld>
            <a:endParaRPr lang="ja-JP" altLang="en-US" dirty="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28738" t="10234" r="22831" b="22556"/>
          <a:stretch/>
        </p:blipFill>
        <p:spPr>
          <a:xfrm>
            <a:off x="1115616" y="1084567"/>
            <a:ext cx="3104222" cy="3028509"/>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27007" t="20316" r="26375" b="22556"/>
          <a:stretch/>
        </p:blipFill>
        <p:spPr>
          <a:xfrm rot="10800000">
            <a:off x="5327774" y="1372356"/>
            <a:ext cx="2844626" cy="2450701"/>
          </a:xfrm>
          <a:prstGeom prst="rect">
            <a:avLst/>
          </a:prstGeom>
        </p:spPr>
      </p:pic>
      <p:sp>
        <p:nvSpPr>
          <p:cNvPr id="8" name="下矢印 7"/>
          <p:cNvSpPr/>
          <p:nvPr/>
        </p:nvSpPr>
        <p:spPr>
          <a:xfrm>
            <a:off x="6413889" y="2352389"/>
            <a:ext cx="390359" cy="648072"/>
          </a:xfrm>
          <a:prstGeom prst="downArrow">
            <a:avLst>
              <a:gd name="adj1" fmla="val 34555"/>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下矢印 8"/>
          <p:cNvSpPr/>
          <p:nvPr/>
        </p:nvSpPr>
        <p:spPr>
          <a:xfrm rot="16200000">
            <a:off x="6033004" y="1428503"/>
            <a:ext cx="390359" cy="648072"/>
          </a:xfrm>
          <a:prstGeom prst="downArrow">
            <a:avLst>
              <a:gd name="adj1" fmla="val 34555"/>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flipH="1">
            <a:off x="1835696" y="944724"/>
            <a:ext cx="1116124" cy="427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2699792" y="944724"/>
            <a:ext cx="252028"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951820" y="756896"/>
            <a:ext cx="1120820" cy="369332"/>
          </a:xfrm>
          <a:prstGeom prst="rect">
            <a:avLst/>
          </a:prstGeom>
          <a:noFill/>
        </p:spPr>
        <p:txBody>
          <a:bodyPr wrap="none" rtlCol="0">
            <a:spAutoFit/>
          </a:bodyPr>
          <a:lstStyle/>
          <a:p>
            <a:r>
              <a:rPr kumimoji="1" lang="en-US" altLang="ja-JP" dirty="0" smtClean="0"/>
              <a:t>Iron Ears</a:t>
            </a:r>
            <a:endParaRPr kumimoji="1" lang="ja-JP" altLang="en-US" dirty="0"/>
          </a:p>
        </p:txBody>
      </p:sp>
      <p:cxnSp>
        <p:nvCxnSpPr>
          <p:cNvPr id="17" name="直線矢印コネクタ 16"/>
          <p:cNvCxnSpPr/>
          <p:nvPr/>
        </p:nvCxnSpPr>
        <p:spPr>
          <a:xfrm flipH="1">
            <a:off x="3294723" y="1916832"/>
            <a:ext cx="377177" cy="370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594713" y="1592796"/>
            <a:ext cx="941283" cy="646331"/>
          </a:xfrm>
          <a:prstGeom prst="rect">
            <a:avLst/>
          </a:prstGeom>
          <a:noFill/>
        </p:spPr>
        <p:txBody>
          <a:bodyPr wrap="none" rtlCol="0">
            <a:spAutoFit/>
          </a:bodyPr>
          <a:lstStyle/>
          <a:p>
            <a:pPr algn="ctr"/>
            <a:r>
              <a:rPr kumimoji="1" lang="en-US" altLang="ja-JP" dirty="0" smtClean="0"/>
              <a:t>Rubber</a:t>
            </a:r>
            <a:br>
              <a:rPr kumimoji="1" lang="en-US" altLang="ja-JP" dirty="0" smtClean="0"/>
            </a:br>
            <a:r>
              <a:rPr kumimoji="1" lang="en-US" altLang="ja-JP" dirty="0" smtClean="0"/>
              <a:t>Body</a:t>
            </a:r>
            <a:endParaRPr kumimoji="1" lang="ja-JP" altLang="en-US" dirty="0"/>
          </a:p>
        </p:txBody>
      </p:sp>
      <p:cxnSp>
        <p:nvCxnSpPr>
          <p:cNvPr id="19" name="直線コネクタ 18"/>
          <p:cNvCxnSpPr/>
          <p:nvPr/>
        </p:nvCxnSpPr>
        <p:spPr>
          <a:xfrm>
            <a:off x="1583668" y="4005064"/>
            <a:ext cx="16592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130320" y="3949889"/>
            <a:ext cx="396044" cy="10801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438701" y="3707740"/>
            <a:ext cx="748923" cy="369332"/>
          </a:xfrm>
          <a:prstGeom prst="rect">
            <a:avLst/>
          </a:prstGeom>
          <a:noFill/>
        </p:spPr>
        <p:txBody>
          <a:bodyPr wrap="none" rtlCol="0">
            <a:spAutoFit/>
          </a:bodyPr>
          <a:lstStyle/>
          <a:p>
            <a:r>
              <a:rPr kumimoji="1" lang="en-US" altLang="ja-JP" dirty="0" smtClean="0">
                <a:solidFill>
                  <a:srgbClr val="C00000"/>
                </a:solidFill>
              </a:rPr>
              <a:t>Fixed</a:t>
            </a:r>
            <a:endParaRPr kumimoji="1" lang="ja-JP" altLang="en-US" dirty="0">
              <a:solidFill>
                <a:srgbClr val="C00000"/>
              </a:solidFill>
            </a:endParaRPr>
          </a:p>
        </p:txBody>
      </p:sp>
      <p:sp>
        <p:nvSpPr>
          <p:cNvPr id="24" name="正方形/長方形 23"/>
          <p:cNvSpPr/>
          <p:nvPr/>
        </p:nvSpPr>
        <p:spPr>
          <a:xfrm>
            <a:off x="1583667" y="4005064"/>
            <a:ext cx="1659257" cy="156090"/>
          </a:xfrm>
          <a:prstGeom prst="rect">
            <a:avLst/>
          </a:prstGeom>
          <a:pattFill prst="wd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630826" y="1216041"/>
            <a:ext cx="1582549" cy="646331"/>
          </a:xfrm>
          <a:prstGeom prst="rect">
            <a:avLst/>
          </a:prstGeom>
          <a:noFill/>
        </p:spPr>
        <p:txBody>
          <a:bodyPr wrap="none" rtlCol="0">
            <a:spAutoFit/>
          </a:bodyPr>
          <a:lstStyle/>
          <a:p>
            <a:pPr algn="ctr"/>
            <a:r>
              <a:rPr kumimoji="1" lang="en-US" altLang="ja-JP" dirty="0" smtClean="0">
                <a:solidFill>
                  <a:srgbClr val="FF0000"/>
                </a:solidFill>
              </a:rPr>
              <a:t>Initial Velocity</a:t>
            </a:r>
            <a:br>
              <a:rPr kumimoji="1" lang="en-US" altLang="ja-JP" dirty="0" smtClean="0">
                <a:solidFill>
                  <a:srgbClr val="FF0000"/>
                </a:solidFill>
              </a:rPr>
            </a:br>
            <a:r>
              <a:rPr kumimoji="1" lang="en-US" altLang="ja-JP" dirty="0" smtClean="0">
                <a:solidFill>
                  <a:srgbClr val="FF0000"/>
                </a:solidFill>
              </a:rPr>
              <a:t>of Iron Ears</a:t>
            </a:r>
            <a:endParaRPr kumimoji="1" lang="ja-JP" altLang="en-US" dirty="0">
              <a:solidFill>
                <a:srgbClr val="FF0000"/>
              </a:solidFill>
            </a:endParaRPr>
          </a:p>
        </p:txBody>
      </p:sp>
    </p:spTree>
    <p:extLst>
      <p:ext uri="{BB962C8B-B14F-4D97-AF65-F5344CB8AC3E}">
        <p14:creationId xmlns:p14="http://schemas.microsoft.com/office/powerpoint/2010/main" val="349931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変形形状と圧力符号の時刻暦</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24</a:t>
            </a:fld>
            <a:endParaRPr lang="ja-JP" altLang="en-US" dirty="0"/>
          </a:p>
        </p:txBody>
      </p:sp>
      <p:pic>
        <p:nvPicPr>
          <p:cNvPr id="3" name="bunny_fps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0082" b="10969"/>
          <a:stretch>
            <a:fillRect/>
          </a:stretch>
        </p:blipFill>
        <p:spPr>
          <a:xfrm>
            <a:off x="480721" y="762512"/>
            <a:ext cx="8591779" cy="3312873"/>
          </a:xfrm>
          <a:prstGeom prst="rect">
            <a:avLst/>
          </a:prstGeom>
        </p:spPr>
      </p:pic>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r="67204" b="75965"/>
          <a:stretch/>
        </p:blipFill>
        <p:spPr>
          <a:xfrm>
            <a:off x="7632340" y="877831"/>
            <a:ext cx="1098123" cy="715616"/>
          </a:xfrm>
          <a:prstGeom prst="rect">
            <a:avLst/>
          </a:prstGeom>
        </p:spPr>
      </p:pic>
      <p:sp>
        <p:nvSpPr>
          <p:cNvPr id="14" name="テキスト ボックス 13"/>
          <p:cNvSpPr txBox="1"/>
          <p:nvPr/>
        </p:nvSpPr>
        <p:spPr>
          <a:xfrm>
            <a:off x="5776441" y="4077072"/>
            <a:ext cx="3600400" cy="1708160"/>
          </a:xfrm>
          <a:prstGeom prst="rect">
            <a:avLst/>
          </a:prstGeom>
          <a:noFill/>
        </p:spPr>
        <p:txBody>
          <a:bodyPr wrap="square" rtlCol="0">
            <a:spAutoFit/>
          </a:bodyPr>
          <a:lstStyle/>
          <a:p>
            <a:pPr marL="0" indent="0" algn="ctr">
              <a:buNone/>
            </a:pPr>
            <a:r>
              <a:rPr lang="en-US" altLang="ja-JP" sz="2000" dirty="0" smtClean="0">
                <a:solidFill>
                  <a:srgbClr val="FF00FF"/>
                </a:solidFill>
              </a:rPr>
              <a:t>SymF-barES-FEM-T4(2)</a:t>
            </a:r>
          </a:p>
          <a:p>
            <a:pPr marL="0" indent="0" algn="ctr">
              <a:buNone/>
            </a:pPr>
            <a:r>
              <a:rPr kumimoji="1" lang="en-US" altLang="ja-JP" sz="2000" dirty="0" smtClean="0">
                <a:solidFill>
                  <a:srgbClr val="FF00FF"/>
                </a:solidFill>
              </a:rPr>
              <a:t>(</a:t>
            </a:r>
            <a:r>
              <a:rPr lang="ja-JP" altLang="en-US" sz="2000" dirty="0" smtClean="0">
                <a:solidFill>
                  <a:srgbClr val="FF00FF"/>
                </a:solidFill>
              </a:rPr>
              <a:t>提案</a:t>
            </a:r>
            <a:r>
              <a:rPr lang="ja-JP" altLang="en-US" sz="2000" dirty="0">
                <a:solidFill>
                  <a:srgbClr val="FF00FF"/>
                </a:solidFill>
              </a:rPr>
              <a:t>手法</a:t>
            </a:r>
            <a:r>
              <a:rPr lang="en-US" altLang="ja-JP" sz="2000" dirty="0" smtClean="0">
                <a:solidFill>
                  <a:srgbClr val="FF00FF"/>
                </a:solidFill>
              </a:rPr>
              <a:t>)</a:t>
            </a:r>
          </a:p>
          <a:p>
            <a:pPr marL="0" indent="0" algn="ctr">
              <a:buNone/>
            </a:pPr>
            <a:endParaRPr lang="en-US" altLang="ja-JP" sz="500" dirty="0">
              <a:latin typeface="+mn-ea"/>
              <a:cs typeface="メイリオ" panose="020B0604030504040204" pitchFamily="50" charset="-128"/>
            </a:endParaRPr>
          </a:p>
          <a:p>
            <a:pPr marL="0" indent="0">
              <a:buNone/>
            </a:pPr>
            <a:r>
              <a:rPr lang="en-US" altLang="ja-JP" sz="2000" dirty="0" smtClean="0">
                <a:latin typeface="+mn-ea"/>
                <a:cs typeface="メイリオ" panose="020B0604030504040204" pitchFamily="50" charset="-128"/>
              </a:rPr>
              <a:t> </a:t>
            </a:r>
            <a:r>
              <a:rPr lang="ja-JP" altLang="en-US" sz="2000" b="1" dirty="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圧力振動少なめ</a:t>
            </a:r>
            <a:endParaRPr lang="en-US" altLang="ja-JP" sz="2000" dirty="0" smtClean="0">
              <a:latin typeface="Arial" panose="020B0604020202020204" pitchFamily="34" charset="0"/>
              <a:cs typeface="Arial" panose="020B0604020202020204" pitchFamily="34" charset="0"/>
            </a:endParaRPr>
          </a:p>
          <a:p>
            <a:pPr marL="0" indent="0">
              <a:buNone/>
            </a:pPr>
            <a:r>
              <a:rPr lang="en-US" altLang="ja-JP" sz="2000" dirty="0" smtClean="0"/>
              <a:t> </a:t>
            </a:r>
            <a:r>
              <a:rPr lang="ja-JP" altLang="en-US" sz="2000" b="1" dirty="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smtClean="0"/>
          </a:p>
          <a:p>
            <a:pPr marL="0" indent="0">
              <a:buNone/>
            </a:pPr>
            <a:r>
              <a:rPr lang="ja-JP" altLang="en-US" sz="2000" b="1" dirty="0" smtClean="0">
                <a:solidFill>
                  <a:srgbClr val="00B050"/>
                </a:solidFill>
                <a:cs typeface="メイリオ" panose="020B0604030504040204" pitchFamily="50" charset="-128"/>
              </a:rPr>
              <a:t> ✔ </a:t>
            </a:r>
            <a:r>
              <a:rPr lang="ja-JP" altLang="en-US" sz="2000" dirty="0" smtClean="0">
                <a:cs typeface="メイリオ" panose="020B0604030504040204" pitchFamily="50" charset="-128"/>
              </a:rPr>
              <a:t>エネルギー発散なし</a:t>
            </a:r>
            <a:endParaRPr lang="en-US" altLang="ja-JP" sz="2000" dirty="0"/>
          </a:p>
        </p:txBody>
      </p:sp>
      <p:sp>
        <p:nvSpPr>
          <p:cNvPr id="15" name="テキスト ボックス 14"/>
          <p:cNvSpPr txBox="1"/>
          <p:nvPr/>
        </p:nvSpPr>
        <p:spPr>
          <a:xfrm>
            <a:off x="-72516" y="4145888"/>
            <a:ext cx="3096344" cy="1508105"/>
          </a:xfrm>
          <a:prstGeom prst="rect">
            <a:avLst/>
          </a:prstGeom>
          <a:noFill/>
        </p:spPr>
        <p:txBody>
          <a:bodyPr wrap="square" rtlCol="0">
            <a:spAutoFit/>
          </a:bodyPr>
          <a:lstStyle/>
          <a:p>
            <a:pPr marL="0" indent="0" algn="ctr">
              <a:buNone/>
            </a:pPr>
            <a:r>
              <a:rPr kumimoji="1" lang="en-US" altLang="ja-JP" sz="2000" dirty="0" smtClean="0"/>
              <a:t>ABAQUS/Explicit</a:t>
            </a:r>
            <a:r>
              <a:rPr lang="ja-JP" altLang="en-US" sz="2000" dirty="0" smtClean="0"/>
              <a:t> </a:t>
            </a:r>
            <a:r>
              <a:rPr lang="en-US" altLang="ja-JP" sz="2000" dirty="0" smtClean="0"/>
              <a:t>C3D4</a:t>
            </a:r>
            <a:endParaRPr lang="en-US" altLang="ja-JP" sz="2000" b="1" dirty="0"/>
          </a:p>
          <a:p>
            <a:pPr marL="0" indent="0" algn="ctr">
              <a:buNone/>
            </a:pPr>
            <a:r>
              <a:rPr lang="ja-JP" altLang="en-US" b="1" dirty="0">
                <a:solidFill>
                  <a:srgbClr val="FF0000"/>
                </a:solidFill>
                <a:latin typeface="+mn-ea"/>
                <a:cs typeface="メイリオ" panose="020B0604030504040204" pitchFamily="50" charset="-128"/>
              </a:rPr>
              <a:t>✗</a:t>
            </a:r>
            <a:r>
              <a:rPr lang="ja-JP" altLang="en-US" b="1" dirty="0" smtClean="0">
                <a:solidFill>
                  <a:srgbClr val="00B050"/>
                </a:solidFill>
                <a:cs typeface="メイリオ" panose="020B0604030504040204" pitchFamily="50" charset="-128"/>
              </a:rPr>
              <a:t> </a:t>
            </a:r>
            <a:r>
              <a:rPr lang="ja-JP" altLang="en-US" dirty="0">
                <a:latin typeface="Arial" panose="020B0604020202020204" pitchFamily="34" charset="0"/>
                <a:cs typeface="Arial" panose="020B0604020202020204" pitchFamily="34" charset="0"/>
              </a:rPr>
              <a:t>圧力</a:t>
            </a:r>
            <a:r>
              <a:rPr lang="ja-JP" altLang="en-US" dirty="0" smtClean="0">
                <a:latin typeface="Arial" panose="020B0604020202020204" pitchFamily="34" charset="0"/>
                <a:cs typeface="Arial" panose="020B0604020202020204" pitchFamily="34" charset="0"/>
              </a:rPr>
              <a:t>振動あ</a:t>
            </a:r>
            <a:r>
              <a:rPr lang="ja-JP" altLang="en-US" dirty="0">
                <a:latin typeface="Arial" panose="020B0604020202020204" pitchFamily="34" charset="0"/>
                <a:cs typeface="Arial" panose="020B0604020202020204" pitchFamily="34" charset="0"/>
              </a:rPr>
              <a:t>り</a:t>
            </a:r>
            <a:endParaRPr lang="en-US" altLang="ja-JP" dirty="0">
              <a:latin typeface="Arial" panose="020B0604020202020204" pitchFamily="34" charset="0"/>
              <a:cs typeface="Arial" panose="020B0604020202020204" pitchFamily="34" charset="0"/>
            </a:endParaRPr>
          </a:p>
          <a:p>
            <a:pPr marL="0" indent="0" algn="ctr">
              <a:buNone/>
            </a:pPr>
            <a:r>
              <a:rPr lang="ja-JP" altLang="en-US" b="1" dirty="0" smtClean="0">
                <a:solidFill>
                  <a:srgbClr val="FF0000"/>
                </a:solidFill>
                <a:latin typeface="+mn-ea"/>
                <a:cs typeface="メイリオ" panose="020B0604030504040204" pitchFamily="50" charset="-128"/>
              </a:rPr>
              <a:t>✗　</a:t>
            </a:r>
            <a:r>
              <a:rPr lang="ja-JP" altLang="en-US" dirty="0" smtClean="0">
                <a:cs typeface="メイリオ" panose="020B0604030504040204" pitchFamily="50" charset="-128"/>
              </a:rPr>
              <a:t>ロッキングあ</a:t>
            </a:r>
            <a:r>
              <a:rPr lang="ja-JP" altLang="en-US" dirty="0">
                <a:cs typeface="メイリオ" panose="020B0604030504040204" pitchFamily="50" charset="-128"/>
              </a:rPr>
              <a:t>り</a:t>
            </a:r>
            <a:endParaRPr lang="en-US" altLang="ja-JP" dirty="0"/>
          </a:p>
          <a:p>
            <a:pPr marL="0" indent="0" algn="ctr">
              <a:buNone/>
            </a:pPr>
            <a:r>
              <a:rPr lang="ja-JP" altLang="en-US" b="1" dirty="0" smtClean="0">
                <a:solidFill>
                  <a:srgbClr val="00B050"/>
                </a:solidFill>
                <a:cs typeface="メイリオ" panose="020B0604030504040204" pitchFamily="50" charset="-128"/>
              </a:rPr>
              <a:t>✔</a:t>
            </a:r>
            <a:r>
              <a:rPr lang="en-US" altLang="ja-JP" kern="0" dirty="0" smtClean="0"/>
              <a:t> </a:t>
            </a:r>
            <a:r>
              <a:rPr lang="ja-JP" altLang="en-US" kern="0" dirty="0"/>
              <a:t>エネルギー</a:t>
            </a:r>
            <a:r>
              <a:rPr lang="ja-JP" altLang="en-US" kern="0" dirty="0" smtClean="0"/>
              <a:t>発散な</a:t>
            </a:r>
            <a:r>
              <a:rPr lang="ja-JP" altLang="en-US" kern="0" dirty="0"/>
              <a:t>し</a:t>
            </a:r>
            <a:endParaRPr lang="en-US" altLang="ja-JP" dirty="0"/>
          </a:p>
          <a:p>
            <a:pPr marL="0" indent="0" algn="ctr">
              <a:buNone/>
            </a:pPr>
            <a:endParaRPr kumimoji="1" lang="en-US" altLang="ja-JP" dirty="0" smtClean="0"/>
          </a:p>
        </p:txBody>
      </p:sp>
      <p:sp>
        <p:nvSpPr>
          <p:cNvPr id="16" name="テキスト ボックス 15"/>
          <p:cNvSpPr txBox="1"/>
          <p:nvPr/>
        </p:nvSpPr>
        <p:spPr>
          <a:xfrm>
            <a:off x="2699792" y="4147629"/>
            <a:ext cx="3182508" cy="1631216"/>
          </a:xfrm>
          <a:prstGeom prst="rect">
            <a:avLst/>
          </a:prstGeom>
          <a:noFill/>
        </p:spPr>
        <p:txBody>
          <a:bodyPr wrap="square" rtlCol="0">
            <a:spAutoFit/>
          </a:bodyPr>
          <a:lstStyle/>
          <a:p>
            <a:pPr marL="0" indent="0" algn="ctr">
              <a:buNone/>
            </a:pPr>
            <a:r>
              <a:rPr lang="en-US" altLang="ja-JP" sz="2000" dirty="0" smtClean="0">
                <a:solidFill>
                  <a:srgbClr val="7030A0"/>
                </a:solidFill>
              </a:rPr>
              <a:t>F-barES-FEM-T4(2)</a:t>
            </a: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latin typeface="Arial" panose="020B0604020202020204" pitchFamily="34" charset="0"/>
                <a:cs typeface="Arial" panose="020B0604020202020204" pitchFamily="34" charset="0"/>
              </a:rPr>
              <a:t>圧力振動なし</a:t>
            </a:r>
            <a:endParaRPr lang="en-US" altLang="ja-JP" sz="2000" dirty="0">
              <a:latin typeface="Arial" panose="020B0604020202020204" pitchFamily="34" charset="0"/>
              <a:cs typeface="Arial" panose="020B0604020202020204" pitchFamily="34" charset="0"/>
            </a:endParaRPr>
          </a:p>
          <a:p>
            <a:pPr marL="0" indent="0" algn="ctr">
              <a:buNone/>
            </a:pPr>
            <a:r>
              <a:rPr lang="ja-JP" altLang="en-US" sz="2000" b="1" dirty="0" smtClean="0">
                <a:solidFill>
                  <a:srgbClr val="00B050"/>
                </a:solidFill>
                <a:cs typeface="メイリオ" panose="020B0604030504040204" pitchFamily="50" charset="-128"/>
              </a:rPr>
              <a:t>✔ </a:t>
            </a:r>
            <a:r>
              <a:rPr lang="ja-JP" altLang="en-US" sz="2000" dirty="0" smtClean="0">
                <a:cs typeface="メイリオ" panose="020B0604030504040204" pitchFamily="50" charset="-128"/>
              </a:rPr>
              <a:t>ロッキングなし</a:t>
            </a:r>
            <a:endParaRPr lang="en-US" altLang="ja-JP" sz="2000" dirty="0"/>
          </a:p>
          <a:p>
            <a:pPr marL="0" indent="0" algn="ctr">
              <a:buNone/>
            </a:pPr>
            <a:r>
              <a:rPr lang="ja-JP" altLang="en-US" sz="2000" b="1" dirty="0" smtClean="0">
                <a:solidFill>
                  <a:srgbClr val="FF0000"/>
                </a:solidFill>
                <a:latin typeface="+mn-ea"/>
                <a:cs typeface="メイリオ" panose="020B0604030504040204" pitchFamily="50" charset="-128"/>
              </a:rPr>
              <a:t>✗</a:t>
            </a:r>
            <a:r>
              <a:rPr lang="en-US" altLang="ja-JP" sz="2000" kern="0" dirty="0" smtClean="0"/>
              <a:t> </a:t>
            </a:r>
            <a:r>
              <a:rPr lang="ja-JP" altLang="en-US" sz="2000" kern="0" dirty="0" smtClean="0"/>
              <a:t>エネルギー発散あり</a:t>
            </a:r>
            <a:endParaRPr lang="en-US" altLang="ja-JP" sz="2000" dirty="0" smtClean="0"/>
          </a:p>
          <a:p>
            <a:pPr marL="0" indent="0">
              <a:buNone/>
            </a:pPr>
            <a:endParaRPr lang="en-US" altLang="ja-JP" sz="2000" dirty="0"/>
          </a:p>
        </p:txBody>
      </p:sp>
    </p:spTree>
    <p:extLst>
      <p:ext uri="{BB962C8B-B14F-4D97-AF65-F5344CB8AC3E}">
        <p14:creationId xmlns:p14="http://schemas.microsoft.com/office/powerpoint/2010/main" val="41206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2" cstate="print">
            <a:extLst>
              <a:ext uri="{28A0092B-C50C-407E-A947-70E740481C1C}">
                <a14:useLocalDpi xmlns:a14="http://schemas.microsoft.com/office/drawing/2010/main" val="0"/>
              </a:ext>
            </a:extLst>
          </a:blip>
          <a:srcRect l="28344" t="17139" r="30707" b="17809"/>
          <a:stretch/>
        </p:blipFill>
        <p:spPr>
          <a:xfrm>
            <a:off x="167568" y="1622019"/>
            <a:ext cx="2866567" cy="2673625"/>
          </a:xfrm>
          <a:prstGeom prst="rect">
            <a:avLst/>
          </a:prstGeom>
        </p:spPr>
      </p:pic>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l="28738" t="17810" r="27163" b="14457"/>
          <a:stretch/>
        </p:blipFill>
        <p:spPr>
          <a:xfrm>
            <a:off x="5803068" y="1578802"/>
            <a:ext cx="3087072" cy="2783877"/>
          </a:xfrm>
          <a:prstGeom prst="rect">
            <a:avLst/>
          </a:prstGeom>
        </p:spPr>
      </p:pic>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l="29919" t="18480" r="31100" b="17809"/>
          <a:stretch/>
        </p:blipFill>
        <p:spPr>
          <a:xfrm>
            <a:off x="3136917" y="1610351"/>
            <a:ext cx="2728751" cy="2618498"/>
          </a:xfrm>
          <a:prstGeom prst="rect">
            <a:avLst/>
          </a:prstGeom>
        </p:spPr>
      </p:pic>
      <p:sp>
        <p:nvSpPr>
          <p:cNvPr id="2" name="タイトル 1"/>
          <p:cNvSpPr>
            <a:spLocks noGrp="1"/>
          </p:cNvSpPr>
          <p:nvPr>
            <p:ph type="title"/>
          </p:nvPr>
        </p:nvSpPr>
        <p:spPr>
          <a:xfrm>
            <a:off x="0" y="44624"/>
            <a:ext cx="9144000" cy="620712"/>
          </a:xfrm>
        </p:spPr>
        <p:txBody>
          <a:bodyPr>
            <a:normAutofit/>
          </a:bodyPr>
          <a:lstStyle/>
          <a:p>
            <a:r>
              <a:rPr kumimoji="1" lang="ja-JP" altLang="en-US" dirty="0" smtClean="0"/>
              <a:t>変形形状と圧力分布</a:t>
            </a:r>
            <a:endParaRPr kumimoji="1" lang="ja-JP" altLang="en-US" dirty="0"/>
          </a:p>
        </p:txBody>
      </p:sp>
      <p:sp>
        <p:nvSpPr>
          <p:cNvPr id="3" name="コンテンツ プレースホルダー 2"/>
          <p:cNvSpPr>
            <a:spLocks noGrp="1"/>
          </p:cNvSpPr>
          <p:nvPr>
            <p:ph idx="1"/>
          </p:nvPr>
        </p:nvSpPr>
        <p:spPr>
          <a:xfrm>
            <a:off x="179512" y="5553236"/>
            <a:ext cx="8727954" cy="504056"/>
          </a:xfrm>
          <a:solidFill>
            <a:schemeClr val="accent5"/>
          </a:solidFill>
        </p:spPr>
        <p:txBody>
          <a:bodyPr/>
          <a:lstStyle/>
          <a:p>
            <a:pPr marL="0" indent="0" algn="ctr">
              <a:buNone/>
            </a:pPr>
            <a:r>
              <a:rPr kumimoji="1" lang="ja-JP" altLang="en-US" sz="2800" dirty="0" smtClean="0"/>
              <a:t>提案手法は複雑形状でも圧力波を表現できている</a:t>
            </a:r>
            <a:r>
              <a:rPr kumimoji="1" lang="en-US" altLang="ja-JP" sz="2800" dirty="0" smtClean="0"/>
              <a:t>!</a:t>
            </a:r>
            <a:endParaRPr kumimoji="1" lang="ja-JP" altLang="en-US" sz="2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25</a:t>
            </a:fld>
            <a:endParaRPr lang="ja-JP" altLang="en-US" dirty="0"/>
          </a:p>
        </p:txBody>
      </p:sp>
      <p:sp>
        <p:nvSpPr>
          <p:cNvPr id="6" name="テキスト ボックス 5"/>
          <p:cNvSpPr txBox="1"/>
          <p:nvPr/>
        </p:nvSpPr>
        <p:spPr>
          <a:xfrm>
            <a:off x="5865668" y="4440006"/>
            <a:ext cx="3041798" cy="707886"/>
          </a:xfrm>
          <a:prstGeom prst="rect">
            <a:avLst/>
          </a:prstGeom>
          <a:noFill/>
        </p:spPr>
        <p:txBody>
          <a:bodyPr wrap="square" rtlCol="0">
            <a:spAutoFit/>
          </a:bodyPr>
          <a:lstStyle/>
          <a:p>
            <a:pPr marL="0" indent="0" algn="ctr">
              <a:buNone/>
            </a:pPr>
            <a:r>
              <a:rPr lang="en-US" altLang="ja-JP" sz="2000" dirty="0" smtClean="0">
                <a:solidFill>
                  <a:srgbClr val="FF00FF"/>
                </a:solidFill>
              </a:rPr>
              <a:t>SymF-barES-FEM-T4(1)</a:t>
            </a:r>
          </a:p>
          <a:p>
            <a:pPr marL="0" indent="0" algn="ctr">
              <a:buNone/>
            </a:pPr>
            <a:r>
              <a:rPr kumimoji="1" lang="en-US" altLang="ja-JP" sz="2000" dirty="0" smtClean="0">
                <a:solidFill>
                  <a:srgbClr val="FF00FF"/>
                </a:solidFill>
              </a:rPr>
              <a:t>(</a:t>
            </a:r>
            <a:r>
              <a:rPr kumimoji="1" lang="ja-JP" altLang="en-US" sz="2000" dirty="0" smtClean="0">
                <a:solidFill>
                  <a:srgbClr val="FF00FF"/>
                </a:solidFill>
              </a:rPr>
              <a:t>提案手法</a:t>
            </a:r>
            <a:r>
              <a:rPr kumimoji="1" lang="en-US" altLang="ja-JP" sz="2000" dirty="0" smtClean="0">
                <a:solidFill>
                  <a:srgbClr val="FF00FF"/>
                </a:solidFill>
              </a:rPr>
              <a:t>)</a:t>
            </a:r>
            <a:endParaRPr kumimoji="1" lang="ja-JP" altLang="en-US" sz="2000" dirty="0">
              <a:solidFill>
                <a:srgbClr val="FF00FF"/>
              </a:solidFill>
            </a:endParaRPr>
          </a:p>
        </p:txBody>
      </p:sp>
      <p:sp>
        <p:nvSpPr>
          <p:cNvPr id="7" name="コンテンツ プレースホルダー 8"/>
          <p:cNvSpPr txBox="1">
            <a:spLocks/>
          </p:cNvSpPr>
          <p:nvPr/>
        </p:nvSpPr>
        <p:spPr bwMode="auto">
          <a:xfrm>
            <a:off x="4573080" y="1101738"/>
            <a:ext cx="1907132" cy="34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None/>
            </a:pPr>
            <a:r>
              <a:rPr lang="ja-JP" altLang="en-US" sz="2000" b="1" dirty="0">
                <a:solidFill>
                  <a:srgbClr val="00B050"/>
                </a:solidFill>
                <a:latin typeface="+mn-ea"/>
                <a:cs typeface="メイリオ" panose="020B0604030504040204" pitchFamily="50" charset="-128"/>
              </a:rPr>
              <a:t>✔ </a:t>
            </a:r>
            <a:r>
              <a:rPr lang="ja-JP" altLang="en-US" sz="2000" kern="0" dirty="0" smtClean="0"/>
              <a:t>圧力波</a:t>
            </a:r>
            <a:endParaRPr lang="en-US" altLang="ja-JP" sz="2000" kern="0" dirty="0" smtClean="0"/>
          </a:p>
        </p:txBody>
      </p:sp>
      <p:cxnSp>
        <p:nvCxnSpPr>
          <p:cNvPr id="8" name="直線矢印コネクタ 7"/>
          <p:cNvCxnSpPr/>
          <p:nvPr/>
        </p:nvCxnSpPr>
        <p:spPr>
          <a:xfrm flipH="1">
            <a:off x="4843960" y="1476521"/>
            <a:ext cx="500810" cy="10102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8175" y="4425395"/>
            <a:ext cx="3096344" cy="707886"/>
          </a:xfrm>
          <a:prstGeom prst="rect">
            <a:avLst/>
          </a:prstGeom>
          <a:noFill/>
        </p:spPr>
        <p:txBody>
          <a:bodyPr wrap="square" rtlCol="0">
            <a:spAutoFit/>
          </a:bodyPr>
          <a:lstStyle/>
          <a:p>
            <a:pPr marL="0" indent="0" algn="ctr">
              <a:buNone/>
            </a:pPr>
            <a:r>
              <a:rPr kumimoji="1" lang="en-US" altLang="ja-JP" sz="2000" dirty="0" smtClean="0"/>
              <a:t>ABAQUS/Explicit</a:t>
            </a:r>
            <a:r>
              <a:rPr kumimoji="1" lang="ja-JP" altLang="en-US" sz="2000" dirty="0" smtClean="0"/>
              <a:t>　</a:t>
            </a:r>
            <a:r>
              <a:rPr kumimoji="1" lang="en-US" altLang="ja-JP" sz="2000" dirty="0" smtClean="0"/>
              <a:t>C3D4</a:t>
            </a:r>
          </a:p>
          <a:p>
            <a:pPr marL="0" indent="0" algn="ctr">
              <a:buNone/>
            </a:pPr>
            <a:r>
              <a:rPr lang="en-US" altLang="ja-JP" sz="2000" dirty="0" smtClean="0">
                <a:solidFill>
                  <a:srgbClr val="FF0000"/>
                </a:solidFill>
              </a:rPr>
              <a:t>(Standard T4 element)</a:t>
            </a:r>
            <a:endParaRPr kumimoji="1" lang="ja-JP" altLang="en-US" sz="2000" dirty="0">
              <a:solidFill>
                <a:srgbClr val="FF0000"/>
              </a:solidFill>
            </a:endParaRPr>
          </a:p>
        </p:txBody>
      </p:sp>
      <p:sp>
        <p:nvSpPr>
          <p:cNvPr id="12" name="コンテンツ プレースホルダー 8"/>
          <p:cNvSpPr txBox="1">
            <a:spLocks/>
          </p:cNvSpPr>
          <p:nvPr/>
        </p:nvSpPr>
        <p:spPr bwMode="auto">
          <a:xfrm>
            <a:off x="179512" y="620688"/>
            <a:ext cx="2376264" cy="3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ja-JP" altLang="en-US" sz="2400" u="sng" kern="0" dirty="0" smtClean="0"/>
              <a:t>変形開始直後</a:t>
            </a:r>
            <a:endParaRPr lang="en-US" altLang="ja-JP" sz="2400" u="sng" kern="0" dirty="0" smtClean="0"/>
          </a:p>
        </p:txBody>
      </p:sp>
      <p:sp>
        <p:nvSpPr>
          <p:cNvPr id="13" name="コンテンツ プレースホルダー 8"/>
          <p:cNvSpPr txBox="1">
            <a:spLocks/>
          </p:cNvSpPr>
          <p:nvPr/>
        </p:nvSpPr>
        <p:spPr bwMode="auto">
          <a:xfrm>
            <a:off x="1685673" y="1291871"/>
            <a:ext cx="1907132" cy="6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None/>
            </a:pPr>
            <a:r>
              <a:rPr lang="ja-JP" altLang="en-US" sz="2000" b="1" dirty="0">
                <a:solidFill>
                  <a:srgbClr val="FF0000"/>
                </a:solidFill>
                <a:latin typeface="+mn-ea"/>
                <a:cs typeface="メイリオ" panose="020B0604030504040204" pitchFamily="50" charset="-128"/>
              </a:rPr>
              <a:t>✗ </a:t>
            </a:r>
            <a:r>
              <a:rPr lang="ja-JP" altLang="en-US" sz="2000" kern="0" dirty="0" smtClean="0"/>
              <a:t>圧力振動</a:t>
            </a:r>
            <a:endParaRPr lang="en-US" altLang="ja-JP" sz="2000" kern="0" dirty="0" smtClean="0"/>
          </a:p>
        </p:txBody>
      </p:sp>
      <p:cxnSp>
        <p:nvCxnSpPr>
          <p:cNvPr id="14" name="直線矢印コネクタ 13"/>
          <p:cNvCxnSpPr/>
          <p:nvPr/>
        </p:nvCxnSpPr>
        <p:spPr>
          <a:xfrm flipH="1">
            <a:off x="1984711" y="1925584"/>
            <a:ext cx="693908" cy="5611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6084168" y="1420167"/>
            <a:ext cx="1232743" cy="11249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051101" y="4439986"/>
            <a:ext cx="3041798" cy="400110"/>
          </a:xfrm>
          <a:prstGeom prst="rect">
            <a:avLst/>
          </a:prstGeom>
          <a:noFill/>
        </p:spPr>
        <p:txBody>
          <a:bodyPr wrap="square" rtlCol="0">
            <a:spAutoFit/>
          </a:bodyPr>
          <a:lstStyle/>
          <a:p>
            <a:pPr marL="0" indent="0" algn="ctr">
              <a:buNone/>
            </a:pPr>
            <a:r>
              <a:rPr lang="en-US" altLang="ja-JP" sz="2000" dirty="0" smtClean="0">
                <a:solidFill>
                  <a:srgbClr val="7030A0"/>
                </a:solidFill>
              </a:rPr>
              <a:t>F-barES-FEM-T4(1)</a:t>
            </a:r>
          </a:p>
        </p:txBody>
      </p:sp>
    </p:spTree>
    <p:extLst>
      <p:ext uri="{BB962C8B-B14F-4D97-AF65-F5344CB8AC3E}">
        <p14:creationId xmlns:p14="http://schemas.microsoft.com/office/powerpoint/2010/main" val="3127747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3068960"/>
            <a:ext cx="9144000" cy="620712"/>
          </a:xfrm>
        </p:spPr>
        <p:txBody>
          <a:bodyPr>
            <a:noAutofit/>
          </a:bodyPr>
          <a:lstStyle/>
          <a:p>
            <a:r>
              <a:rPr kumimoji="1" lang="ja-JP" altLang="en-US" sz="4800" dirty="0" smtClean="0"/>
              <a:t>まとめ</a:t>
            </a:r>
            <a:endParaRPr kumimoji="1" lang="ja-JP" altLang="en-US" sz="4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26</a:t>
            </a:fld>
            <a:endParaRPr lang="ja-JP" altLang="en-US" dirty="0"/>
          </a:p>
        </p:txBody>
      </p:sp>
    </p:spTree>
    <p:extLst>
      <p:ext uri="{BB962C8B-B14F-4D97-AF65-F5344CB8AC3E}">
        <p14:creationId xmlns:p14="http://schemas.microsoft.com/office/powerpoint/2010/main" val="872047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dirty="0" smtClean="0">
                <a:cs typeface="メイリオ" panose="020B0604030504040204" pitchFamily="50" charset="-128"/>
              </a:rPr>
              <a:t>まとめ</a:t>
            </a:r>
          </a:p>
        </p:txBody>
      </p:sp>
      <p:sp>
        <p:nvSpPr>
          <p:cNvPr id="4" name="コンテンツ プレースホルダー 3"/>
          <p:cNvSpPr>
            <a:spLocks noGrp="1"/>
          </p:cNvSpPr>
          <p:nvPr>
            <p:ph idx="1"/>
          </p:nvPr>
        </p:nvSpPr>
        <p:spPr>
          <a:xfrm>
            <a:off x="250824" y="623887"/>
            <a:ext cx="8641655" cy="4209269"/>
          </a:xfrm>
        </p:spPr>
        <p:txBody>
          <a:bodyPr/>
          <a:lstStyle/>
          <a:p>
            <a:r>
              <a:rPr lang="en-US" altLang="ja-JP" sz="2800" dirty="0" smtClean="0">
                <a:latin typeface="Arial" panose="020B0604020202020204" pitchFamily="34" charset="0"/>
                <a:cs typeface="Arial" panose="020B0604020202020204" pitchFamily="34" charset="0"/>
              </a:rPr>
              <a:t>F-barES-FEM-T4</a:t>
            </a:r>
            <a:r>
              <a:rPr lang="ja-JP" altLang="en-US" sz="2800" dirty="0" smtClean="0">
                <a:latin typeface="Arial" panose="020B0604020202020204" pitchFamily="34" charset="0"/>
                <a:cs typeface="Arial" panose="020B0604020202020204" pitchFamily="34" charset="0"/>
              </a:rPr>
              <a:t>の動的陽解法における安定化手法として</a:t>
            </a:r>
            <a:r>
              <a:rPr lang="en-US" altLang="ja-JP" sz="2800" b="1" dirty="0" smtClean="0">
                <a:solidFill>
                  <a:srgbClr val="FF00FF"/>
                </a:solidFill>
                <a:latin typeface="Arial" panose="020B0604020202020204" pitchFamily="34" charset="0"/>
                <a:cs typeface="Arial" panose="020B0604020202020204" pitchFamily="34" charset="0"/>
              </a:rPr>
              <a:t>SymF-barES-FEM-T4</a:t>
            </a:r>
            <a:r>
              <a:rPr lang="ja-JP" altLang="en-US" sz="2800" dirty="0" smtClean="0">
                <a:latin typeface="Arial" panose="020B0604020202020204" pitchFamily="34" charset="0"/>
                <a:cs typeface="Arial" panose="020B0604020202020204" pitchFamily="34" charset="0"/>
              </a:rPr>
              <a:t>を提案した．</a:t>
            </a:r>
            <a:endParaRPr lang="en-US" altLang="ja-JP" sz="2800" dirty="0" smtClean="0">
              <a:latin typeface="Arial" panose="020B0604020202020204" pitchFamily="34" charset="0"/>
              <a:cs typeface="Arial" panose="020B0604020202020204" pitchFamily="34" charset="0"/>
            </a:endParaRPr>
          </a:p>
          <a:p>
            <a:endParaRPr lang="en-US" altLang="ja-JP" sz="2800" dirty="0">
              <a:latin typeface="Arial" panose="020B0604020202020204" pitchFamily="34" charset="0"/>
              <a:cs typeface="Arial" panose="020B0604020202020204" pitchFamily="34" charset="0"/>
            </a:endParaRPr>
          </a:p>
          <a:p>
            <a:r>
              <a:rPr lang="ja-JP" altLang="en-US" sz="2800" dirty="0" smtClean="0">
                <a:latin typeface="Arial" panose="020B0604020202020204" pitchFamily="34" charset="0"/>
                <a:cs typeface="Arial" panose="020B0604020202020204" pitchFamily="34" charset="0"/>
              </a:rPr>
              <a:t>提案手法は微圧縮性材料の動的陽解法において以下の性能を実現した．</a:t>
            </a:r>
            <a:r>
              <a:rPr lang="en-US" altLang="ja-JP" sz="2800" dirty="0" smtClean="0">
                <a:latin typeface="Arial" panose="020B0604020202020204" pitchFamily="34" charset="0"/>
                <a:cs typeface="Arial" panose="020B0604020202020204" pitchFamily="34" charset="0"/>
              </a:rPr>
              <a:t/>
            </a:r>
            <a:br>
              <a:rPr lang="en-US" altLang="ja-JP" sz="2800" dirty="0" smtClean="0">
                <a:latin typeface="Arial" panose="020B0604020202020204" pitchFamily="34" charset="0"/>
                <a:cs typeface="Arial" panose="020B0604020202020204" pitchFamily="34" charset="0"/>
              </a:rPr>
            </a:br>
            <a:r>
              <a:rPr lang="ja-JP" altLang="en-US" sz="2800" b="1" dirty="0" smtClean="0">
                <a:solidFill>
                  <a:srgbClr val="00B050"/>
                </a:solidFill>
                <a:latin typeface="+mn-ea"/>
                <a:cs typeface="メイリオ" panose="020B0604030504040204" pitchFamily="50" charset="-128"/>
              </a:rPr>
              <a:t>✔ </a:t>
            </a:r>
            <a:r>
              <a:rPr lang="ja-JP" altLang="en-US" sz="2800" dirty="0" smtClean="0"/>
              <a:t>圧力振動のある程度の抑制</a:t>
            </a:r>
            <a:r>
              <a:rPr lang="en-US" altLang="ja-JP" sz="2800" dirty="0" smtClean="0"/>
              <a:t/>
            </a:r>
            <a:br>
              <a:rPr lang="en-US" altLang="ja-JP" sz="2800" dirty="0" smtClean="0"/>
            </a:br>
            <a:r>
              <a:rPr lang="ja-JP" altLang="en-US" sz="2800" b="1" dirty="0" smtClean="0">
                <a:solidFill>
                  <a:srgbClr val="00B050"/>
                </a:solidFill>
                <a:latin typeface="+mn-ea"/>
                <a:cs typeface="メイリオ" panose="020B0604030504040204" pitchFamily="50" charset="-128"/>
              </a:rPr>
              <a:t>✔</a:t>
            </a:r>
            <a:r>
              <a:rPr lang="en-US" altLang="ja-JP" sz="2800" dirty="0" smtClean="0"/>
              <a:t> </a:t>
            </a:r>
            <a:r>
              <a:rPr lang="ja-JP" altLang="en-US" sz="2800" dirty="0" smtClean="0"/>
              <a:t>ロッキングフリー</a:t>
            </a:r>
            <a:r>
              <a:rPr lang="en-US" altLang="ja-JP" sz="2800" dirty="0" smtClean="0"/>
              <a:t/>
            </a:r>
            <a:br>
              <a:rPr lang="en-US" altLang="ja-JP" sz="2800" dirty="0" smtClean="0"/>
            </a:br>
            <a:r>
              <a:rPr lang="ja-JP" altLang="en-US" sz="2800" b="1" dirty="0" smtClean="0">
                <a:solidFill>
                  <a:srgbClr val="00B050"/>
                </a:solidFill>
                <a:latin typeface="+mn-ea"/>
                <a:cs typeface="メイリオ" panose="020B0604030504040204" pitchFamily="50" charset="-128"/>
              </a:rPr>
              <a:t>✔</a:t>
            </a:r>
            <a:r>
              <a:rPr lang="en-US" altLang="ja-JP" sz="2800" dirty="0" smtClean="0"/>
              <a:t> </a:t>
            </a:r>
            <a:r>
              <a:rPr lang="ja-JP" altLang="en-US" sz="2800" dirty="0" smtClean="0"/>
              <a:t>エネルギー発散なし</a:t>
            </a:r>
            <a:endParaRPr lang="en-US" altLang="ja-JP" sz="2800" dirty="0" smtClean="0"/>
          </a:p>
          <a:p>
            <a:pPr marL="0" indent="0">
              <a:buNone/>
            </a:pPr>
            <a:endParaRPr lang="en-US" altLang="ja-JP" sz="2800" dirty="0" smtClean="0">
              <a:latin typeface="Arial" panose="020B0604020202020204" pitchFamily="34" charset="0"/>
              <a:cs typeface="Arial" panose="020B0604020202020204" pitchFamily="34" charset="0"/>
            </a:endParaRPr>
          </a:p>
          <a:p>
            <a:r>
              <a:rPr lang="ja-JP" altLang="en-US" sz="2800" dirty="0" smtClean="0">
                <a:latin typeface="Arial" panose="020B0604020202020204" pitchFamily="34" charset="0"/>
                <a:cs typeface="Arial" panose="020B0604020202020204" pitchFamily="34" charset="0"/>
              </a:rPr>
              <a:t>さらなる圧力分布の改善が今後の課題である．</a:t>
            </a:r>
            <a:endParaRPr lang="en-US" altLang="ja-JP" sz="2800" dirty="0">
              <a:latin typeface="Arial" panose="020B0604020202020204" pitchFamily="34" charset="0"/>
              <a:cs typeface="Arial" panose="020B0604020202020204" pitchFamily="34" charset="0"/>
            </a:endParaRPr>
          </a:p>
        </p:txBody>
      </p:sp>
      <p:sp>
        <p:nvSpPr>
          <p:cNvPr id="3" name="スライド番号プレースホルダー 2"/>
          <p:cNvSpPr>
            <a:spLocks noGrp="1"/>
          </p:cNvSpPr>
          <p:nvPr>
            <p:ph type="sldNum" sz="quarter" idx="4"/>
          </p:nvPr>
        </p:nvSpPr>
        <p:spPr>
          <a:prstGeom prst="rect">
            <a:avLst/>
          </a:prstGeom>
        </p:spPr>
        <p:txBody>
          <a:bodyPr/>
          <a:lstStyle/>
          <a:p>
            <a:r>
              <a:rPr kumimoji="1" lang="en-US" altLang="ja-JP" dirty="0" smtClean="0"/>
              <a:t>P. </a:t>
            </a:r>
            <a:fld id="{07015E4A-0C89-43D0-8D9E-5143E80DED9C}" type="slidenum">
              <a:rPr kumimoji="1" lang="ja-JP" altLang="en-US" smtClean="0"/>
              <a:t>27</a:t>
            </a:fld>
            <a:endParaRPr kumimoji="1" lang="ja-JP" altLang="en-US" dirty="0"/>
          </a:p>
        </p:txBody>
      </p:sp>
      <p:sp>
        <p:nvSpPr>
          <p:cNvPr id="5" name="テキスト ボックス 4"/>
          <p:cNvSpPr txBox="1"/>
          <p:nvPr/>
        </p:nvSpPr>
        <p:spPr>
          <a:xfrm>
            <a:off x="2706041" y="5775647"/>
            <a:ext cx="3990195" cy="461665"/>
          </a:xfrm>
          <a:prstGeom prst="rect">
            <a:avLst/>
          </a:prstGeom>
          <a:solidFill>
            <a:schemeClr val="bg1">
              <a:lumMod val="85000"/>
            </a:schemeClr>
          </a:solidFill>
        </p:spPr>
        <p:txBody>
          <a:bodyPr wrap="none" rtlCol="0">
            <a:spAutoFit/>
          </a:bodyPr>
          <a:lstStyle/>
          <a:p>
            <a:r>
              <a:rPr lang="ja-JP" altLang="en-US" sz="2400" dirty="0" smtClean="0"/>
              <a:t>ご清聴ありがとうございました</a:t>
            </a:r>
            <a:endParaRPr kumimoji="1" lang="ja-JP" altLang="en-US" sz="2400" dirty="0"/>
          </a:p>
        </p:txBody>
      </p:sp>
    </p:spTree>
    <p:extLst>
      <p:ext uri="{BB962C8B-B14F-4D97-AF65-F5344CB8AC3E}">
        <p14:creationId xmlns:p14="http://schemas.microsoft.com/office/powerpoint/2010/main" val="1256638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solidFill>
                  <a:schemeClr val="accent6"/>
                </a:solidFill>
              </a:rPr>
              <a:t>問題点</a:t>
            </a:r>
            <a:r>
              <a:rPr lang="en-US" altLang="ja-JP" dirty="0" smtClean="0">
                <a:solidFill>
                  <a:schemeClr val="accent6"/>
                </a:solidFill>
              </a:rPr>
              <a:t>:</a:t>
            </a:r>
            <a:r>
              <a:rPr lang="ja-JP" altLang="en-US" dirty="0" smtClean="0">
                <a:solidFill>
                  <a:srgbClr val="FF0000"/>
                </a:solidFill>
              </a:rPr>
              <a:t>動的陽解法</a:t>
            </a:r>
            <a:r>
              <a:rPr lang="ja-JP" altLang="en-US" dirty="0" smtClean="0"/>
              <a:t>における欠点</a:t>
            </a:r>
            <a:endParaRPr kumimoji="1" lang="ja-JP" altLang="en-US" dirty="0">
              <a:solidFill>
                <a:srgbClr val="0000FF"/>
              </a:solidFill>
            </a:endParaRPr>
          </a:p>
        </p:txBody>
      </p:sp>
      <p:sp>
        <p:nvSpPr>
          <p:cNvPr id="3" name="コンテンツ プレースホルダー 2"/>
          <p:cNvSpPr>
            <a:spLocks noGrp="1"/>
          </p:cNvSpPr>
          <p:nvPr>
            <p:ph idx="1"/>
          </p:nvPr>
        </p:nvSpPr>
        <p:spPr>
          <a:xfrm>
            <a:off x="250824" y="5356920"/>
            <a:ext cx="8641655" cy="916396"/>
          </a:xfrm>
        </p:spPr>
        <p:txBody>
          <a:bodyPr/>
          <a:lstStyle/>
          <a:p>
            <a:r>
              <a:rPr kumimoji="1" lang="ja-JP" altLang="en-US" sz="2400" dirty="0" smtClean="0"/>
              <a:t>高精度な解は解析の序盤に限られている．</a:t>
            </a:r>
            <a:endParaRPr kumimoji="1" lang="en-US" altLang="ja-JP" sz="2400" dirty="0" smtClean="0"/>
          </a:p>
          <a:p>
            <a:r>
              <a:rPr lang="en-US" altLang="ja-JP" sz="2400" dirty="0" smtClean="0">
                <a:solidFill>
                  <a:srgbClr val="7030A0"/>
                </a:solidFill>
              </a:rPr>
              <a:t>F-barES-FEM-T4</a:t>
            </a:r>
            <a:r>
              <a:rPr lang="ja-JP" altLang="en-US" sz="2400" dirty="0" smtClean="0"/>
              <a:t>は</a:t>
            </a:r>
            <a:r>
              <a:rPr lang="ja-JP" altLang="en-US" sz="2400" dirty="0" smtClean="0">
                <a:solidFill>
                  <a:srgbClr val="FF0000"/>
                </a:solidFill>
              </a:rPr>
              <a:t>エネルギー発散</a:t>
            </a:r>
            <a:r>
              <a:rPr lang="ja-JP" altLang="en-US" sz="2400" dirty="0" smtClean="0"/>
              <a:t>を生じてい</a:t>
            </a:r>
            <a:r>
              <a:rPr lang="ja-JP" altLang="en-US" sz="2400" dirty="0"/>
              <a:t>る</a:t>
            </a:r>
            <a:r>
              <a:rPr lang="en-US" altLang="ja-JP" sz="2400" dirty="0" smtClean="0"/>
              <a:t>.</a:t>
            </a:r>
            <a:endParaRPr kumimoji="1" lang="en-US" altLang="ja-JP" sz="24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3</a:t>
            </a:fld>
            <a:endParaRPr lang="ja-JP" altLang="en-US" dirty="0"/>
          </a:p>
        </p:txBody>
      </p:sp>
      <p:cxnSp>
        <p:nvCxnSpPr>
          <p:cNvPr id="6" name="直線矢印コネクタ 5"/>
          <p:cNvCxnSpPr/>
          <p:nvPr/>
        </p:nvCxnSpPr>
        <p:spPr>
          <a:xfrm>
            <a:off x="467544" y="2987660"/>
            <a:ext cx="78185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8208404" y="2708920"/>
            <a:ext cx="864339" cy="523220"/>
          </a:xfrm>
          <a:prstGeom prst="rect">
            <a:avLst/>
          </a:prstGeom>
          <a:noFill/>
        </p:spPr>
        <p:txBody>
          <a:bodyPr wrap="none" rtlCol="0">
            <a:spAutoFit/>
          </a:bodyPr>
          <a:lstStyle/>
          <a:p>
            <a:r>
              <a:rPr lang="en-US" altLang="ja-JP" sz="2800" dirty="0"/>
              <a:t>t</a:t>
            </a:r>
            <a:r>
              <a:rPr kumimoji="1" lang="en-US" altLang="ja-JP" sz="2800" dirty="0" smtClean="0"/>
              <a:t>ime</a:t>
            </a:r>
            <a:endParaRPr kumimoji="1" lang="ja-JP" altLang="en-US" sz="2800"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20469" t="11104" r="22044" b="9762"/>
          <a:stretch/>
        </p:blipFill>
        <p:spPr>
          <a:xfrm>
            <a:off x="1653086" y="890223"/>
            <a:ext cx="2306846" cy="1864438"/>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20470" t="13115" r="24412" b="4023"/>
          <a:stretch/>
        </p:blipFill>
        <p:spPr>
          <a:xfrm>
            <a:off x="3908350" y="884937"/>
            <a:ext cx="2211822" cy="1952236"/>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19682" t="14456" r="21256" b="16470"/>
          <a:stretch/>
        </p:blipFill>
        <p:spPr>
          <a:xfrm>
            <a:off x="6225091" y="1016732"/>
            <a:ext cx="2370048" cy="1627432"/>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19681" t="11774" r="22438" b="10433"/>
          <a:stretch/>
        </p:blipFill>
        <p:spPr>
          <a:xfrm>
            <a:off x="1601282" y="3036243"/>
            <a:ext cx="2322646" cy="1832836"/>
          </a:xfrm>
          <a:prstGeom prst="rect">
            <a:avLst/>
          </a:prstGeom>
        </p:spPr>
      </p:pic>
      <p:pic>
        <p:nvPicPr>
          <p:cNvPr id="14" name="図 13"/>
          <p:cNvPicPr>
            <a:picLocks noChangeAspect="1"/>
          </p:cNvPicPr>
          <p:nvPr/>
        </p:nvPicPr>
        <p:blipFill rotWithShape="1">
          <a:blip r:embed="rId6" cstate="print">
            <a:extLst>
              <a:ext uri="{28A0092B-C50C-407E-A947-70E740481C1C}">
                <a14:useLocalDpi xmlns:a14="http://schemas.microsoft.com/office/drawing/2010/main" val="0"/>
              </a:ext>
            </a:extLst>
          </a:blip>
          <a:srcRect l="20075" t="15127" r="25194" b="3726"/>
          <a:stretch/>
        </p:blipFill>
        <p:spPr>
          <a:xfrm>
            <a:off x="3851920" y="3137342"/>
            <a:ext cx="2196244" cy="1911838"/>
          </a:xfrm>
          <a:prstGeom prst="rect">
            <a:avLst/>
          </a:prstGeom>
        </p:spPr>
      </p:pic>
      <p:pic>
        <p:nvPicPr>
          <p:cNvPr id="16" name="図 15"/>
          <p:cNvPicPr>
            <a:picLocks noChangeAspect="1"/>
          </p:cNvPicPr>
          <p:nvPr/>
        </p:nvPicPr>
        <p:blipFill rotWithShape="1">
          <a:blip r:embed="rId7" cstate="print">
            <a:extLst>
              <a:ext uri="{28A0092B-C50C-407E-A947-70E740481C1C}">
                <a14:useLocalDpi xmlns:a14="http://schemas.microsoft.com/office/drawing/2010/main" val="0"/>
              </a:ext>
            </a:extLst>
          </a:blip>
          <a:srcRect l="20075" t="14456" r="21651" b="19822"/>
          <a:stretch/>
        </p:blipFill>
        <p:spPr>
          <a:xfrm>
            <a:off x="6220697" y="3104964"/>
            <a:ext cx="2338446" cy="1548430"/>
          </a:xfrm>
          <a:prstGeom prst="rect">
            <a:avLst/>
          </a:prstGeom>
          <a:ln>
            <a:noFill/>
          </a:ln>
        </p:spPr>
      </p:pic>
      <p:sp>
        <p:nvSpPr>
          <p:cNvPr id="17" name="テキスト ボックス 16"/>
          <p:cNvSpPr txBox="1"/>
          <p:nvPr/>
        </p:nvSpPr>
        <p:spPr>
          <a:xfrm>
            <a:off x="-503465" y="1492658"/>
            <a:ext cx="2674354" cy="830997"/>
          </a:xfrm>
          <a:prstGeom prst="rect">
            <a:avLst/>
          </a:prstGeom>
          <a:noFill/>
        </p:spPr>
        <p:txBody>
          <a:bodyPr wrap="square" rtlCol="0">
            <a:spAutoFit/>
          </a:bodyPr>
          <a:lstStyle/>
          <a:p>
            <a:pPr algn="ctr"/>
            <a:r>
              <a:rPr lang="en-US" altLang="ja-JP" sz="1600" dirty="0" smtClean="0"/>
              <a:t>ABAQUS/Explicit</a:t>
            </a:r>
          </a:p>
          <a:p>
            <a:pPr algn="ctr"/>
            <a:r>
              <a:rPr lang="en-US" altLang="ja-JP" sz="1600" dirty="0" smtClean="0"/>
              <a:t>C3D8</a:t>
            </a:r>
          </a:p>
          <a:p>
            <a:pPr algn="ctr"/>
            <a:r>
              <a:rPr lang="en-US" altLang="ja-JP" sz="1600" b="1" dirty="0" smtClean="0"/>
              <a:t>(</a:t>
            </a:r>
            <a:r>
              <a:rPr lang="ja-JP" altLang="en-US" sz="1600" b="1" dirty="0" smtClean="0"/>
              <a:t>参照解</a:t>
            </a:r>
            <a:r>
              <a:rPr lang="en-US" altLang="ja-JP" sz="1600" b="1" dirty="0" smtClean="0"/>
              <a:t>)</a:t>
            </a:r>
            <a:endParaRPr lang="en-US" altLang="ja-JP" sz="1600" b="1" dirty="0"/>
          </a:p>
        </p:txBody>
      </p:sp>
      <p:sp>
        <p:nvSpPr>
          <p:cNvPr id="18" name="テキスト ボックス 17"/>
          <p:cNvSpPr txBox="1"/>
          <p:nvPr/>
        </p:nvSpPr>
        <p:spPr>
          <a:xfrm>
            <a:off x="66141" y="3789040"/>
            <a:ext cx="1535142" cy="584775"/>
          </a:xfrm>
          <a:prstGeom prst="rect">
            <a:avLst/>
          </a:prstGeom>
          <a:noFill/>
        </p:spPr>
        <p:txBody>
          <a:bodyPr wrap="square" rtlCol="0">
            <a:spAutoFit/>
          </a:bodyPr>
          <a:lstStyle/>
          <a:p>
            <a:pPr algn="ctr"/>
            <a:r>
              <a:rPr lang="en-US" altLang="ja-JP" sz="1600" dirty="0" smtClean="0">
                <a:solidFill>
                  <a:srgbClr val="7030A0"/>
                </a:solidFill>
              </a:rPr>
              <a:t>F-</a:t>
            </a:r>
            <a:r>
              <a:rPr lang="en-US" altLang="ja-JP" sz="1600" dirty="0" err="1" smtClean="0">
                <a:solidFill>
                  <a:srgbClr val="7030A0"/>
                </a:solidFill>
              </a:rPr>
              <a:t>barES</a:t>
            </a:r>
            <a:r>
              <a:rPr lang="en-US" altLang="ja-JP" sz="1600" dirty="0" smtClean="0">
                <a:solidFill>
                  <a:srgbClr val="7030A0"/>
                </a:solidFill>
              </a:rPr>
              <a:t>-FEM</a:t>
            </a:r>
          </a:p>
          <a:p>
            <a:pPr algn="ctr"/>
            <a:r>
              <a:rPr lang="en-US" altLang="ja-JP" sz="1600" dirty="0" smtClean="0">
                <a:solidFill>
                  <a:srgbClr val="7030A0"/>
                </a:solidFill>
              </a:rPr>
              <a:t>-T4(2)</a:t>
            </a:r>
          </a:p>
        </p:txBody>
      </p:sp>
      <p:sp>
        <p:nvSpPr>
          <p:cNvPr id="7" name="正方形/長方形 6"/>
          <p:cNvSpPr/>
          <p:nvPr/>
        </p:nvSpPr>
        <p:spPr>
          <a:xfrm>
            <a:off x="17749" y="611396"/>
            <a:ext cx="2686954" cy="369332"/>
          </a:xfrm>
          <a:prstGeom prst="rect">
            <a:avLst/>
          </a:prstGeom>
        </p:spPr>
        <p:txBody>
          <a:bodyPr wrap="none">
            <a:spAutoFit/>
          </a:bodyPr>
          <a:lstStyle/>
          <a:p>
            <a:r>
              <a:rPr lang="ja-JP" altLang="en-US" u="sng" dirty="0" smtClean="0"/>
              <a:t>片持ち梁の動的曲げ解析</a:t>
            </a:r>
            <a:endParaRPr lang="ja-JP" altLang="en-US" u="sng" dirty="0"/>
          </a:p>
        </p:txBody>
      </p:sp>
    </p:spTree>
    <p:extLst>
      <p:ext uri="{BB962C8B-B14F-4D97-AF65-F5344CB8AC3E}">
        <p14:creationId xmlns:p14="http://schemas.microsoft.com/office/powerpoint/2010/main" val="2468680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問題点</a:t>
            </a:r>
            <a:r>
              <a:rPr lang="en-US" altLang="ja-JP" dirty="0" smtClean="0"/>
              <a:t>:</a:t>
            </a:r>
            <a:r>
              <a:rPr kumimoji="1" lang="ja-JP" altLang="en-US" dirty="0" smtClean="0">
                <a:solidFill>
                  <a:srgbClr val="FF0000"/>
                </a:solidFill>
              </a:rPr>
              <a:t>エネルギー発散</a:t>
            </a:r>
            <a:r>
              <a:rPr kumimoji="1" lang="ja-JP" altLang="en-US" dirty="0" smtClean="0"/>
              <a:t>の原因</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143508" y="623887"/>
                <a:ext cx="8892988" cy="5773737"/>
              </a:xfrm>
            </p:spPr>
            <p:txBody>
              <a:bodyPr/>
              <a:lstStyle/>
              <a:p>
                <a:pPr marL="0" indent="0" algn="ctr">
                  <a:buNone/>
                </a:pPr>
                <a:endParaRPr lang="en-US" altLang="ja-JP" u="sng" dirty="0" smtClean="0">
                  <a:solidFill>
                    <a:srgbClr val="0000FF"/>
                  </a:solidFill>
                </a:endParaRPr>
              </a:p>
              <a:p>
                <a:pPr marL="0" indent="0" algn="ctr">
                  <a:buNone/>
                </a:pPr>
                <a:r>
                  <a:rPr lang="en-US" altLang="ja-JP" b="1" dirty="0" smtClean="0">
                    <a:solidFill>
                      <a:srgbClr val="7030A0"/>
                    </a:solidFill>
                  </a:rPr>
                  <a:t>F-barES-FEM-T4  </a:t>
                </a:r>
                <a:r>
                  <a:rPr lang="en-US" altLang="ja-JP" dirty="0" smtClean="0"/>
                  <a:t>=  </a:t>
                </a:r>
                <a:r>
                  <a:rPr lang="en-US" altLang="ja-JP" b="1" u="sng" dirty="0"/>
                  <a:t>F-</a:t>
                </a:r>
                <a:r>
                  <a:rPr lang="en-US" altLang="ja-JP" b="1" u="sng" dirty="0" smtClean="0"/>
                  <a:t>bar</a:t>
                </a:r>
                <a:r>
                  <a:rPr lang="ja-JP" altLang="en-US" b="1" u="sng" dirty="0" smtClean="0"/>
                  <a:t>法</a:t>
                </a:r>
                <a:r>
                  <a:rPr lang="ja-JP" altLang="en-US" b="1" dirty="0" smtClean="0"/>
                  <a:t>　</a:t>
                </a:r>
                <a:r>
                  <a:rPr lang="en-US" altLang="ja-JP" dirty="0" smtClean="0"/>
                  <a:t>+  </a:t>
                </a:r>
                <a:r>
                  <a:rPr lang="ja-JP" altLang="en-US" dirty="0"/>
                  <a:t> </a:t>
                </a:r>
                <a:r>
                  <a:rPr lang="en-US" altLang="ja-JP" dirty="0" smtClean="0"/>
                  <a:t>S-FEM</a:t>
                </a:r>
              </a:p>
              <a:p>
                <a:pPr marL="0" indent="0" algn="ctr">
                  <a:buNone/>
                </a:pPr>
                <a:endParaRPr lang="en-US" altLang="ja-JP" u="sng" dirty="0" smtClean="0">
                  <a:solidFill>
                    <a:srgbClr val="0000FF"/>
                  </a:solidFill>
                </a:endParaRPr>
              </a:p>
              <a:p>
                <a:pPr marL="0" indent="0" algn="ctr">
                  <a:buNone/>
                </a:pPr>
                <a:r>
                  <a:rPr lang="en-US" altLang="ja-JP" sz="2400" u="sng" dirty="0" smtClean="0">
                    <a:solidFill>
                      <a:srgbClr val="0000FF"/>
                    </a:solidFill>
                  </a:rPr>
                  <a:t>F-bar</a:t>
                </a:r>
                <a:r>
                  <a:rPr lang="ja-JP" altLang="en-US" sz="2400" u="sng" dirty="0" smtClean="0">
                    <a:solidFill>
                      <a:srgbClr val="0000FF"/>
                    </a:solidFill>
                  </a:rPr>
                  <a:t>法</a:t>
                </a:r>
                <a:r>
                  <a:rPr lang="ja-JP" altLang="en-US" sz="2400" u="sng" dirty="0" smtClean="0"/>
                  <a:t>を援用しているので</a:t>
                </a:r>
                <a:r>
                  <a:rPr lang="en-US" altLang="ja-JP" sz="2400" u="sng" dirty="0" smtClean="0"/>
                  <a:t>,</a:t>
                </a:r>
                <a:r>
                  <a:rPr lang="ja-JP" altLang="en-US" sz="2400" u="sng" dirty="0" smtClean="0"/>
                  <a:t>陰に定義される</a:t>
                </a:r>
                <a:r>
                  <a:rPr lang="en-US" altLang="ja-JP" sz="2400" u="sng" dirty="0"/>
                  <a:t/>
                </a:r>
                <a:br>
                  <a:rPr lang="en-US" altLang="ja-JP" sz="2400" u="sng" dirty="0"/>
                </a:br>
                <a:r>
                  <a:rPr lang="ja-JP" altLang="en-US" sz="2400" u="sng" dirty="0"/>
                  <a:t>剛性</a:t>
                </a:r>
                <a14:m>
                  <m:oMath xmlns:m="http://schemas.openxmlformats.org/officeDocument/2006/math">
                    <m:r>
                      <a:rPr lang="ja-JP" altLang="en-US" sz="2400" i="1" u="sng" smtClean="0">
                        <a:latin typeface="Cambria Math" panose="02040503050406030204" pitchFamily="18" charset="0"/>
                      </a:rPr>
                      <m:t>マトリクス</m:t>
                    </m:r>
                    <m:d>
                      <m:dPr>
                        <m:begChr m:val="["/>
                        <m:endChr m:val="]"/>
                        <m:ctrlPr>
                          <a:rPr lang="en-US" altLang="ja-JP" sz="2400" i="1" u="sng">
                            <a:latin typeface="Cambria Math" panose="02040503050406030204" pitchFamily="18" charset="0"/>
                          </a:rPr>
                        </m:ctrlPr>
                      </m:dPr>
                      <m:e>
                        <m:r>
                          <a:rPr lang="en-US" altLang="ja-JP" sz="2400" i="1" u="sng">
                            <a:latin typeface="Cambria Math" panose="02040503050406030204" pitchFamily="18" charset="0"/>
                          </a:rPr>
                          <m:t>𝐾</m:t>
                        </m:r>
                      </m:e>
                    </m:d>
                    <m:r>
                      <a:rPr lang="ja-JP" altLang="en-US" sz="2400" i="1" u="sng">
                        <a:latin typeface="Cambria Math" panose="02040503050406030204" pitchFamily="18" charset="0"/>
                      </a:rPr>
                      <m:t>は</m:t>
                    </m:r>
                    <m:r>
                      <a:rPr lang="ja-JP" altLang="en-US" sz="2400" i="1" u="sng" smtClean="0">
                        <a:solidFill>
                          <a:srgbClr val="0000FF"/>
                        </a:solidFill>
                        <a:latin typeface="Cambria Math" panose="02040503050406030204" pitchFamily="18" charset="0"/>
                      </a:rPr>
                      <m:t>非対称</m:t>
                    </m:r>
                  </m:oMath>
                </a14:m>
                <a:r>
                  <a:rPr lang="ja-JP" altLang="en-US" sz="2400" u="sng" dirty="0" smtClean="0"/>
                  <a:t>になる</a:t>
                </a:r>
                <a:r>
                  <a:rPr lang="en-US" altLang="ja-JP" sz="2400" u="sng" dirty="0" smtClean="0"/>
                  <a:t>.</a:t>
                </a:r>
              </a:p>
              <a:p>
                <a:pPr marL="0" indent="0" algn="ctr">
                  <a:buNone/>
                </a:pPr>
                <a:endParaRPr lang="en-US" altLang="ja-JP" sz="1000" u="sng" dirty="0"/>
              </a:p>
              <a:p>
                <a:pPr marL="0" indent="0">
                  <a:buNone/>
                </a:pPr>
                <a:r>
                  <a:rPr kumimoji="1" lang="ja-JP" altLang="en-US" sz="2800" dirty="0" smtClean="0"/>
                  <a:t>運動方程式</a:t>
                </a:r>
                <a:r>
                  <a:rPr kumimoji="1" lang="en-US" altLang="ja-JP" sz="2800" dirty="0" smtClean="0"/>
                  <a:t>:	 </a:t>
                </a:r>
                <a14:m>
                  <m:oMath xmlns:m="http://schemas.openxmlformats.org/officeDocument/2006/math">
                    <m:d>
                      <m:dPr>
                        <m:begChr m:val="["/>
                        <m:endChr m:val="]"/>
                        <m:ctrlPr>
                          <a:rPr lang="en-US" altLang="ja-JP" sz="2800" i="1" dirty="0">
                            <a:latin typeface="Cambria Math" panose="02040503050406030204" pitchFamily="18" charset="0"/>
                          </a:rPr>
                        </m:ctrlPr>
                      </m:dPr>
                      <m:e>
                        <m:r>
                          <a:rPr lang="en-US" altLang="ja-JP" sz="2800" i="1" dirty="0">
                            <a:latin typeface="Cambria Math" panose="02040503050406030204" pitchFamily="18" charset="0"/>
                          </a:rPr>
                          <m:t>𝑀</m:t>
                        </m:r>
                      </m:e>
                    </m:d>
                    <m:d>
                      <m:dPr>
                        <m:begChr m:val="{"/>
                        <m:endChr m:val="}"/>
                        <m:ctrlPr>
                          <a:rPr lang="en-US" altLang="ja-JP" sz="2800" b="0" i="1" dirty="0" smtClean="0">
                            <a:latin typeface="Cambria Math" panose="02040503050406030204" pitchFamily="18" charset="0"/>
                          </a:rPr>
                        </m:ctrlPr>
                      </m:dPr>
                      <m:e>
                        <m:acc>
                          <m:accPr>
                            <m:chr m:val="̈"/>
                            <m:ctrlPr>
                              <a:rPr lang="en-US" altLang="ja-JP" sz="2800" b="0" i="1" dirty="0" smtClean="0">
                                <a:latin typeface="Cambria Math" panose="02040503050406030204" pitchFamily="18" charset="0"/>
                              </a:rPr>
                            </m:ctrlPr>
                          </m:accPr>
                          <m:e>
                            <m:r>
                              <a:rPr lang="en-US" altLang="ja-JP" sz="2800" b="0" i="1" dirty="0" smtClean="0">
                                <a:latin typeface="Cambria Math" panose="02040503050406030204" pitchFamily="18" charset="0"/>
                              </a:rPr>
                              <m:t>𝑥</m:t>
                            </m:r>
                          </m:e>
                        </m:acc>
                      </m:e>
                    </m:d>
                    <m:r>
                      <a:rPr lang="en-US" altLang="ja-JP" sz="2800" b="0" i="1" dirty="0" smtClean="0">
                        <a:latin typeface="Cambria Math" panose="02040503050406030204" pitchFamily="18" charset="0"/>
                      </a:rPr>
                      <m:t>+</m:t>
                    </m:r>
                    <m:d>
                      <m:dPr>
                        <m:begChr m:val="["/>
                        <m:endChr m:val="]"/>
                        <m:ctrlPr>
                          <a:rPr lang="en-US" altLang="ja-JP" sz="2800" b="0" i="1" dirty="0" smtClean="0">
                            <a:latin typeface="Cambria Math" panose="02040503050406030204" pitchFamily="18" charset="0"/>
                          </a:rPr>
                        </m:ctrlPr>
                      </m:dPr>
                      <m:e>
                        <m:r>
                          <a:rPr lang="en-US" altLang="ja-JP" sz="2800" b="0" i="1" dirty="0" smtClean="0">
                            <a:latin typeface="Cambria Math" panose="02040503050406030204" pitchFamily="18" charset="0"/>
                          </a:rPr>
                          <m:t>𝐾</m:t>
                        </m:r>
                      </m:e>
                    </m:d>
                    <m:d>
                      <m:dPr>
                        <m:begChr m:val="{"/>
                        <m:endChr m:val="}"/>
                        <m:ctrlPr>
                          <a:rPr lang="en-US" altLang="ja-JP" sz="2800" b="0" i="1" dirty="0" smtClean="0">
                            <a:latin typeface="Cambria Math" panose="02040503050406030204" pitchFamily="18" charset="0"/>
                          </a:rPr>
                        </m:ctrlPr>
                      </m:dPr>
                      <m:e>
                        <m:r>
                          <a:rPr lang="en-US" altLang="ja-JP" sz="2800" b="0" i="1" dirty="0" smtClean="0">
                            <a:latin typeface="Cambria Math" panose="02040503050406030204" pitchFamily="18" charset="0"/>
                          </a:rPr>
                          <m:t>𝑥</m:t>
                        </m:r>
                      </m:e>
                    </m:d>
                    <m:r>
                      <a:rPr lang="en-US" altLang="ja-JP" sz="2800" b="0" i="1" dirty="0" smtClean="0">
                        <a:latin typeface="Cambria Math" panose="02040503050406030204" pitchFamily="18" charset="0"/>
                      </a:rPr>
                      <m:t>={</m:t>
                    </m:r>
                    <m:sSup>
                      <m:sSupPr>
                        <m:ctrlPr>
                          <a:rPr lang="en-US" altLang="ja-JP" sz="2800" b="0" i="1" dirty="0" smtClean="0">
                            <a:latin typeface="Cambria Math" panose="02040503050406030204" pitchFamily="18" charset="0"/>
                          </a:rPr>
                        </m:ctrlPr>
                      </m:sSupPr>
                      <m:e>
                        <m:r>
                          <a:rPr lang="en-US" altLang="ja-JP" sz="2800" b="0" i="1" dirty="0" smtClean="0">
                            <a:latin typeface="Cambria Math" panose="02040503050406030204" pitchFamily="18" charset="0"/>
                          </a:rPr>
                          <m:t>𝑓</m:t>
                        </m:r>
                      </m:e>
                      <m:sup>
                        <m:r>
                          <m:rPr>
                            <m:sty m:val="p"/>
                          </m:rPr>
                          <a:rPr lang="en-US" altLang="ja-JP" sz="2800" b="0" i="0" dirty="0" smtClean="0">
                            <a:latin typeface="Cambria Math" panose="02040503050406030204" pitchFamily="18" charset="0"/>
                          </a:rPr>
                          <m:t>ext</m:t>
                        </m:r>
                      </m:sup>
                    </m:sSup>
                    <m:r>
                      <a:rPr lang="en-US" altLang="ja-JP" sz="2800" b="0" i="1" dirty="0" smtClean="0">
                        <a:latin typeface="Cambria Math" panose="02040503050406030204" pitchFamily="18" charset="0"/>
                      </a:rPr>
                      <m:t>}</m:t>
                    </m:r>
                  </m:oMath>
                </a14:m>
                <a:endParaRPr lang="en-US" altLang="ja-JP" b="1" dirty="0" smtClean="0"/>
              </a:p>
              <a:p>
                <a:pPr marL="0" indent="0">
                  <a:buNone/>
                </a:pPr>
                <a:endParaRPr lang="en-US" altLang="ja-JP" b="1" dirty="0"/>
              </a:p>
              <a:p>
                <a:pPr marL="0" indent="0">
                  <a:buNone/>
                </a:pPr>
                <a:r>
                  <a:rPr lang="ja-JP" altLang="en-US" sz="2400" dirty="0" smtClean="0"/>
                  <a:t>　非対称剛性マトリクスは固有振動数に</a:t>
                </a:r>
                <a:r>
                  <a:rPr lang="ja-JP" altLang="en-US" sz="2400" dirty="0" smtClean="0">
                    <a:solidFill>
                      <a:srgbClr val="FF0000"/>
                    </a:solidFill>
                  </a:rPr>
                  <a:t>虚数成分</a:t>
                </a:r>
                <a:r>
                  <a:rPr lang="ja-JP" altLang="en-US" sz="2400" dirty="0" smtClean="0"/>
                  <a:t>を</a:t>
                </a:r>
                <a:r>
                  <a:rPr lang="ja-JP" altLang="en-US" sz="2400" dirty="0"/>
                  <a:t>生じさせ</a:t>
                </a:r>
                <a:r>
                  <a:rPr lang="ja-JP" altLang="en-US" sz="2400" dirty="0" smtClean="0"/>
                  <a:t>，</a:t>
                </a:r>
                <a:r>
                  <a:rPr lang="en-US" altLang="ja-JP" sz="2400" dirty="0" smtClean="0"/>
                  <a:t/>
                </a:r>
                <a:br>
                  <a:rPr lang="en-US" altLang="ja-JP" sz="2400" dirty="0" smtClean="0"/>
                </a:br>
                <a:r>
                  <a:rPr lang="ja-JP" altLang="en-US" sz="2400" dirty="0" smtClean="0">
                    <a:solidFill>
                      <a:srgbClr val="0000FF"/>
                    </a:solidFill>
                  </a:rPr>
                  <a:t>動的</a:t>
                </a:r>
                <a:r>
                  <a:rPr lang="ja-JP" altLang="en-US" sz="2400" dirty="0">
                    <a:solidFill>
                      <a:srgbClr val="0000FF"/>
                    </a:solidFill>
                  </a:rPr>
                  <a:t>問題</a:t>
                </a:r>
                <a:r>
                  <a:rPr lang="ja-JP" altLang="en-US" sz="2400" dirty="0"/>
                  <a:t>において</a:t>
                </a:r>
                <a:r>
                  <a:rPr lang="ja-JP" altLang="en-US" sz="2400" dirty="0">
                    <a:solidFill>
                      <a:srgbClr val="FF0000"/>
                    </a:solidFill>
                  </a:rPr>
                  <a:t>エネルギー</a:t>
                </a:r>
                <a:r>
                  <a:rPr lang="ja-JP" altLang="en-US" sz="2400" dirty="0" smtClean="0">
                    <a:solidFill>
                      <a:srgbClr val="FF0000"/>
                    </a:solidFill>
                  </a:rPr>
                  <a:t>発散</a:t>
                </a:r>
                <a:r>
                  <a:rPr lang="en-US" altLang="ja-JP" sz="2400" dirty="0" smtClean="0">
                    <a:solidFill>
                      <a:srgbClr val="FF0000"/>
                    </a:solidFill>
                  </a:rPr>
                  <a:t>(</a:t>
                </a:r>
                <a:r>
                  <a:rPr lang="ja-JP" altLang="en-US" sz="2400" dirty="0" smtClean="0">
                    <a:solidFill>
                      <a:srgbClr val="FF0000"/>
                    </a:solidFill>
                  </a:rPr>
                  <a:t>システムの不安定性</a:t>
                </a:r>
                <a:r>
                  <a:rPr lang="en-US" altLang="ja-JP" sz="2400" dirty="0" smtClean="0">
                    <a:solidFill>
                      <a:srgbClr val="FF0000"/>
                    </a:solidFill>
                  </a:rPr>
                  <a:t>)</a:t>
                </a:r>
                <a:r>
                  <a:rPr lang="ja-JP" altLang="en-US" sz="2400" dirty="0" smtClean="0"/>
                  <a:t>を生じさせる．</a:t>
                </a:r>
                <a:endParaRPr lang="en-US" altLang="ja-JP" sz="24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143508" y="623887"/>
                <a:ext cx="8892988" cy="5773737"/>
              </a:xfrm>
              <a:blipFill rotWithShape="0">
                <a:blip r:embed="rId2"/>
                <a:stretch>
                  <a:fillRect l="-2469" r="-4047"/>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dirty="0" smtClean="0"/>
              <a:t>P. </a:t>
            </a:r>
            <a:fld id="{F8FDF831-B0A3-4B44-A20D-7581D5587101}" type="slidenum">
              <a:rPr lang="ja-JP" altLang="en-US" smtClean="0"/>
              <a:pPr/>
              <a:t>4</a:t>
            </a:fld>
            <a:endParaRPr lang="ja-JP" altLang="en-US" dirty="0"/>
          </a:p>
        </p:txBody>
      </p:sp>
      <p:sp>
        <p:nvSpPr>
          <p:cNvPr id="6" name="角丸四角形吹き出し 5"/>
          <p:cNvSpPr/>
          <p:nvPr/>
        </p:nvSpPr>
        <p:spPr>
          <a:xfrm>
            <a:off x="4031940" y="3933056"/>
            <a:ext cx="2592288" cy="468052"/>
          </a:xfrm>
          <a:prstGeom prst="wedgeRoundRectCallout">
            <a:avLst>
              <a:gd name="adj1" fmla="val -21675"/>
              <a:gd name="adj2" fmla="val -83919"/>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800" dirty="0" smtClean="0">
                <a:solidFill>
                  <a:schemeClr val="tx1"/>
                </a:solidFill>
              </a:rPr>
              <a:t>非対称</a:t>
            </a:r>
            <a:endParaRPr kumimoji="1" lang="en-US" altLang="ja-JP" sz="2800" dirty="0" smtClean="0">
              <a:solidFill>
                <a:schemeClr val="tx1"/>
              </a:solidFill>
            </a:endParaRPr>
          </a:p>
        </p:txBody>
      </p:sp>
      <p:sp>
        <p:nvSpPr>
          <p:cNvPr id="9" name="テキスト ボックス 8"/>
          <p:cNvSpPr txBox="1"/>
          <p:nvPr/>
        </p:nvSpPr>
        <p:spPr>
          <a:xfrm>
            <a:off x="1309492" y="5478323"/>
            <a:ext cx="6754896" cy="830997"/>
          </a:xfrm>
          <a:prstGeom prst="rect">
            <a:avLst/>
          </a:prstGeom>
          <a:solidFill>
            <a:schemeClr val="accent5"/>
          </a:solidFill>
        </p:spPr>
        <p:txBody>
          <a:bodyPr wrap="square" rtlCol="0">
            <a:spAutoFit/>
          </a:bodyPr>
          <a:lstStyle/>
          <a:p>
            <a:pPr marL="0" indent="0" algn="ctr">
              <a:buNone/>
            </a:pPr>
            <a:r>
              <a:rPr lang="ja-JP" altLang="en-US" sz="2400" dirty="0" smtClean="0"/>
              <a:t>長時間の安定な解析のために</a:t>
            </a:r>
            <a:r>
              <a:rPr lang="en-US" altLang="ja-JP" sz="2400" dirty="0" smtClean="0"/>
              <a:t>, </a:t>
            </a:r>
          </a:p>
          <a:p>
            <a:pPr marL="0" indent="0" algn="ctr">
              <a:buNone/>
            </a:pPr>
            <a:r>
              <a:rPr lang="ja-JP" altLang="en-US" sz="2400" dirty="0" smtClean="0"/>
              <a:t>剛性マトリクスの</a:t>
            </a:r>
            <a:r>
              <a:rPr lang="ja-JP" altLang="en-US" sz="2400" dirty="0" smtClean="0">
                <a:solidFill>
                  <a:srgbClr val="FF0000"/>
                </a:solidFill>
              </a:rPr>
              <a:t>対</a:t>
            </a:r>
            <a:r>
              <a:rPr lang="ja-JP" altLang="en-US" sz="2400" dirty="0">
                <a:solidFill>
                  <a:srgbClr val="FF0000"/>
                </a:solidFill>
              </a:rPr>
              <a:t>称</a:t>
            </a:r>
            <a:r>
              <a:rPr lang="ja-JP" altLang="en-US" sz="2400" dirty="0" smtClean="0">
                <a:solidFill>
                  <a:srgbClr val="FF0000"/>
                </a:solidFill>
              </a:rPr>
              <a:t>化</a:t>
            </a:r>
            <a:r>
              <a:rPr lang="ja-JP" altLang="en-US" sz="2400" dirty="0" smtClean="0"/>
              <a:t>が必要</a:t>
            </a:r>
            <a:r>
              <a:rPr lang="en-US" altLang="ja-JP" sz="2400" dirty="0" smtClean="0"/>
              <a:t>.</a:t>
            </a:r>
            <a:endParaRPr lang="en-US" altLang="ja-JP" sz="2400" dirty="0"/>
          </a:p>
        </p:txBody>
      </p:sp>
      <p:sp>
        <p:nvSpPr>
          <p:cNvPr id="8" name="下矢印 7"/>
          <p:cNvSpPr/>
          <p:nvPr/>
        </p:nvSpPr>
        <p:spPr>
          <a:xfrm>
            <a:off x="5282678" y="1772816"/>
            <a:ext cx="261430" cy="500024"/>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77291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研究目的</a:t>
            </a:r>
            <a:r>
              <a:rPr kumimoji="1" lang="en-US" altLang="ja-JP" dirty="0" smtClean="0"/>
              <a:t> </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lang="en-US" altLang="ja-JP" u="sng" dirty="0"/>
          </a:p>
          <a:p>
            <a:pPr marL="0" indent="0">
              <a:buNone/>
            </a:pPr>
            <a:r>
              <a:rPr kumimoji="1" lang="ja-JP" altLang="en-US" b="1" i="1" u="sng" dirty="0" smtClean="0">
                <a:effectLst>
                  <a:outerShdw blurRad="38100" dist="38100" dir="2700000" algn="tl">
                    <a:srgbClr val="000000">
                      <a:alpha val="43137"/>
                    </a:srgbClr>
                  </a:outerShdw>
                </a:effectLst>
              </a:rPr>
              <a:t>目的</a:t>
            </a:r>
            <a:endParaRPr kumimoji="1" lang="en-US" altLang="ja-JP" b="1" i="1" u="sng" dirty="0" smtClean="0">
              <a:effectLst>
                <a:outerShdw blurRad="38100" dist="38100" dir="2700000" algn="tl">
                  <a:srgbClr val="000000">
                    <a:alpha val="43137"/>
                  </a:srgbClr>
                </a:outerShdw>
              </a:effectLst>
            </a:endParaRPr>
          </a:p>
          <a:p>
            <a:pPr marL="0" indent="0">
              <a:buNone/>
            </a:pPr>
            <a:r>
              <a:rPr lang="ja-JP" altLang="en-US" sz="2800" dirty="0" smtClean="0"/>
              <a:t>対称化のアイデアに則った</a:t>
            </a:r>
            <a:r>
              <a:rPr lang="en-US" altLang="ja-JP" sz="2800" b="1" dirty="0" smtClean="0">
                <a:solidFill>
                  <a:srgbClr val="7030A0"/>
                </a:solidFill>
              </a:rPr>
              <a:t>F-barES-FEM-T4</a:t>
            </a:r>
            <a:r>
              <a:rPr lang="ja-JP" altLang="en-US" sz="2800" dirty="0" smtClean="0"/>
              <a:t>の</a:t>
            </a:r>
            <a:r>
              <a:rPr lang="en-US" altLang="ja-JP" sz="2800" dirty="0" smtClean="0"/>
              <a:t/>
            </a:r>
            <a:br>
              <a:rPr lang="en-US" altLang="ja-JP" sz="2800" dirty="0" smtClean="0"/>
            </a:br>
            <a:r>
              <a:rPr lang="ja-JP" altLang="en-US" sz="2800" dirty="0" smtClean="0"/>
              <a:t>安定化手法</a:t>
            </a:r>
            <a:r>
              <a:rPr lang="en-US" altLang="ja-JP" sz="2800" b="1" dirty="0" smtClean="0">
                <a:solidFill>
                  <a:srgbClr val="FF00FF"/>
                </a:solidFill>
              </a:rPr>
              <a:t>SymF-barES-FEM-T4</a:t>
            </a:r>
            <a:r>
              <a:rPr lang="ja-JP" altLang="en-US" sz="2800" dirty="0" smtClean="0"/>
              <a:t>の性能を評価する．</a:t>
            </a:r>
            <a:endParaRPr lang="en-US" altLang="ja-JP" sz="2800" dirty="0" smtClean="0"/>
          </a:p>
          <a:p>
            <a:pPr marL="0" indent="0">
              <a:buNone/>
            </a:pPr>
            <a:endParaRPr lang="en-US" altLang="ja-JP" sz="2800" dirty="0" smtClean="0"/>
          </a:p>
          <a:p>
            <a:pPr marL="0" indent="0">
              <a:buNone/>
            </a:pPr>
            <a:r>
              <a:rPr kumimoji="1" lang="ja-JP" altLang="en-US" b="1" i="1" u="sng" dirty="0" smtClean="0">
                <a:effectLst>
                  <a:outerShdw blurRad="38100" dist="38100" dir="2700000" algn="tl">
                    <a:srgbClr val="000000">
                      <a:alpha val="43137"/>
                    </a:srgbClr>
                  </a:outerShdw>
                </a:effectLst>
              </a:rPr>
              <a:t>内容</a:t>
            </a:r>
            <a:endParaRPr kumimoji="1" lang="en-US" altLang="ja-JP" b="1" i="1" u="sng" dirty="0" smtClean="0">
              <a:effectLst>
                <a:outerShdw blurRad="38100" dist="38100" dir="2700000" algn="tl">
                  <a:srgbClr val="000000">
                    <a:alpha val="43137"/>
                  </a:srgbClr>
                </a:outerShdw>
              </a:effectLst>
            </a:endParaRPr>
          </a:p>
          <a:p>
            <a:r>
              <a:rPr kumimoji="1" lang="ja-JP" altLang="en-US" sz="2400" dirty="0" smtClean="0"/>
              <a:t>手法：</a:t>
            </a:r>
            <a:r>
              <a:rPr lang="en-US" altLang="ja-JP" sz="2400" b="1" dirty="0" smtClean="0">
                <a:solidFill>
                  <a:srgbClr val="FF00FF"/>
                </a:solidFill>
              </a:rPr>
              <a:t>SymF-barES-FEM-T4</a:t>
            </a:r>
            <a:r>
              <a:rPr lang="ja-JP" altLang="en-US" sz="2400" dirty="0" smtClean="0"/>
              <a:t>の修正点</a:t>
            </a:r>
            <a:endParaRPr kumimoji="1" lang="en-US" altLang="ja-JP" sz="2400" dirty="0" smtClean="0"/>
          </a:p>
          <a:p>
            <a:r>
              <a:rPr lang="ja-JP" altLang="en-US" sz="2400" dirty="0"/>
              <a:t>結果</a:t>
            </a:r>
            <a:r>
              <a:rPr kumimoji="1" lang="en-US" altLang="ja-JP" sz="2400" dirty="0" smtClean="0"/>
              <a:t>: </a:t>
            </a:r>
            <a:r>
              <a:rPr lang="ja-JP" altLang="en-US" sz="2400" dirty="0" smtClean="0"/>
              <a:t>ゴム構造の大変形動的陽解法</a:t>
            </a:r>
            <a:endParaRPr kumimoji="1" lang="en-US" altLang="ja-JP" sz="2400" dirty="0" smtClean="0"/>
          </a:p>
          <a:p>
            <a:r>
              <a:rPr lang="ja-JP" altLang="en-US" sz="2400" dirty="0" smtClean="0"/>
              <a:t>まと</a:t>
            </a:r>
            <a:r>
              <a:rPr lang="ja-JP" altLang="en-US" sz="2400" dirty="0"/>
              <a:t>め</a:t>
            </a:r>
            <a:endParaRPr kumimoji="1" lang="en-US" altLang="ja-JP" sz="2400" dirty="0" smtClean="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5</a:t>
            </a:fld>
            <a:endParaRPr lang="ja-JP" altLang="en-US" dirty="0"/>
          </a:p>
        </p:txBody>
      </p:sp>
    </p:spTree>
    <p:extLst>
      <p:ext uri="{BB962C8B-B14F-4D97-AF65-F5344CB8AC3E}">
        <p14:creationId xmlns:p14="http://schemas.microsoft.com/office/powerpoint/2010/main" val="1782885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0" y="3068960"/>
            <a:ext cx="9144000" cy="620712"/>
          </a:xfrm>
        </p:spPr>
        <p:txBody>
          <a:bodyPr>
            <a:noAutofit/>
          </a:bodyPr>
          <a:lstStyle/>
          <a:p>
            <a:r>
              <a:rPr kumimoji="1" lang="ja-JP" altLang="en-US" sz="4800" dirty="0" smtClean="0"/>
              <a:t>手法</a:t>
            </a:r>
            <a:endParaRPr kumimoji="1" lang="ja-JP" altLang="en-US" sz="4800" dirty="0"/>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238442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6419542" y="928824"/>
            <a:ext cx="2216455" cy="2140136"/>
          </a:xfrm>
          <a:prstGeom prst="roundRect">
            <a:avLst>
              <a:gd name="adj" fmla="val 55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 name="タイトル 1"/>
          <p:cNvSpPr>
            <a:spLocks noGrp="1"/>
          </p:cNvSpPr>
          <p:nvPr>
            <p:ph type="title"/>
          </p:nvPr>
        </p:nvSpPr>
        <p:spPr/>
        <p:txBody>
          <a:bodyPr>
            <a:normAutofit/>
          </a:bodyPr>
          <a:lstStyle/>
          <a:p>
            <a:r>
              <a:rPr kumimoji="1" lang="en-US" altLang="ja-JP" dirty="0" smtClean="0">
                <a:solidFill>
                  <a:schemeClr val="accent6"/>
                </a:solidFill>
                <a:latin typeface="+mj-ea"/>
              </a:rPr>
              <a:t>F-</a:t>
            </a:r>
            <a:r>
              <a:rPr kumimoji="1" lang="en-US" altLang="ja-JP" dirty="0" err="1" smtClean="0">
                <a:solidFill>
                  <a:schemeClr val="accent6"/>
                </a:solidFill>
                <a:latin typeface="+mj-ea"/>
              </a:rPr>
              <a:t>barES</a:t>
            </a:r>
            <a:r>
              <a:rPr kumimoji="1" lang="en-US" altLang="ja-JP" dirty="0" smtClean="0">
                <a:solidFill>
                  <a:schemeClr val="accent6"/>
                </a:solidFill>
                <a:latin typeface="+mj-ea"/>
              </a:rPr>
              <a:t>-FEM</a:t>
            </a:r>
            <a:r>
              <a:rPr kumimoji="1" lang="ja-JP" altLang="en-US" dirty="0" smtClean="0">
                <a:solidFill>
                  <a:schemeClr val="accent6"/>
                </a:solidFill>
              </a:rPr>
              <a:t>の計算過程</a:t>
            </a:r>
            <a:r>
              <a:rPr kumimoji="1" lang="en-US" altLang="ja-JP" dirty="0" smtClean="0">
                <a:solidFill>
                  <a:schemeClr val="accent6"/>
                </a:solidFill>
              </a:rPr>
              <a:t> (1 of 2)</a:t>
            </a:r>
            <a:endParaRPr kumimoji="1" lang="ja-JP" altLang="en-US" dirty="0">
              <a:solidFill>
                <a:schemeClr val="accent6"/>
              </a:solidFill>
            </a:endParaRPr>
          </a:p>
        </p:txBody>
      </p:sp>
      <p:sp>
        <p:nvSpPr>
          <p:cNvPr id="4" name="スライド番号プレースホルダー 3"/>
          <p:cNvSpPr>
            <a:spLocks noGrp="1"/>
          </p:cNvSpPr>
          <p:nvPr>
            <p:ph type="sldNum" sz="quarter" idx="4"/>
          </p:nvPr>
        </p:nvSpPr>
        <p:spPr/>
        <p:txBody>
          <a:bodyPr/>
          <a:lstStyle/>
          <a:p>
            <a:r>
              <a:rPr lang="en-US" altLang="ja-JP" smtClean="0">
                <a:latin typeface="+mn-ea"/>
                <a:ea typeface="+mn-ea"/>
              </a:rPr>
              <a:t>P. </a:t>
            </a:r>
            <a:fld id="{F8FDF831-B0A3-4B44-A20D-7581D5587101}" type="slidenum">
              <a:rPr lang="ja-JP" altLang="en-US" smtClean="0">
                <a:latin typeface="+mn-ea"/>
                <a:ea typeface="+mn-ea"/>
              </a:rPr>
              <a:pPr/>
              <a:t>7</a:t>
            </a:fld>
            <a:endParaRPr lang="ja-JP" altLang="en-US" dirty="0">
              <a:latin typeface="+mn-ea"/>
              <a:ea typeface="+mn-ea"/>
            </a:endParaRPr>
          </a:p>
        </p:txBody>
      </p:sp>
      <p:grpSp>
        <p:nvGrpSpPr>
          <p:cNvPr id="6" name="グループ化 5"/>
          <p:cNvGrpSpPr/>
          <p:nvPr/>
        </p:nvGrpSpPr>
        <p:grpSpPr>
          <a:xfrm>
            <a:off x="6565930" y="1346850"/>
            <a:ext cx="1988801" cy="1668657"/>
            <a:chOff x="4860075" y="1560327"/>
            <a:chExt cx="3329507" cy="2793546"/>
          </a:xfrm>
        </p:grpSpPr>
        <p:sp>
          <p:nvSpPr>
            <p:cNvPr id="7" name="二等辺三角形 6"/>
            <p:cNvSpPr/>
            <p:nvPr/>
          </p:nvSpPr>
          <p:spPr>
            <a:xfrm rot="13532799">
              <a:off x="5295916" y="2480967"/>
              <a:ext cx="1216226" cy="600952"/>
            </a:xfrm>
            <a:prstGeom prst="triangle">
              <a:avLst>
                <a:gd name="adj" fmla="val 52895"/>
              </a:avLst>
            </a:prstGeom>
            <a:solidFill>
              <a:srgbClr val="FF99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8" name="二等辺三角形 7"/>
            <p:cNvSpPr/>
            <p:nvPr/>
          </p:nvSpPr>
          <p:spPr>
            <a:xfrm rot="2732799">
              <a:off x="5702498" y="2039122"/>
              <a:ext cx="1216226" cy="600952"/>
            </a:xfrm>
            <a:prstGeom prst="triangle">
              <a:avLst>
                <a:gd name="adj" fmla="val 57584"/>
              </a:avLst>
            </a:prstGeom>
            <a:solidFill>
              <a:srgbClr val="FF99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nvGrpSpPr>
            <p:cNvPr id="9" name="グループ化 8"/>
            <p:cNvGrpSpPr/>
            <p:nvPr/>
          </p:nvGrpSpPr>
          <p:grpSpPr>
            <a:xfrm>
              <a:off x="5824027" y="1676691"/>
              <a:ext cx="2365555" cy="2074125"/>
              <a:chOff x="1106569" y="3201088"/>
              <a:chExt cx="2365555" cy="2074125"/>
            </a:xfrm>
          </p:grpSpPr>
          <p:sp>
            <p:nvSpPr>
              <p:cNvPr id="21" name="二等辺三角形 20"/>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22" name="二等辺三角形 21"/>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23" name="二等辺三角形 22"/>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grpSp>
          <p:nvGrpSpPr>
            <p:cNvPr id="10" name="グループ化 9"/>
            <p:cNvGrpSpPr/>
            <p:nvPr/>
          </p:nvGrpSpPr>
          <p:grpSpPr>
            <a:xfrm rot="10800000">
              <a:off x="4860075" y="2203007"/>
              <a:ext cx="2365555" cy="2074125"/>
              <a:chOff x="1106569" y="3201088"/>
              <a:chExt cx="2365555" cy="2074125"/>
            </a:xfrm>
          </p:grpSpPr>
          <p:sp>
            <p:nvSpPr>
              <p:cNvPr id="18" name="二等辺三角形 17"/>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9" name="二等辺三角形 18"/>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20" name="二等辺三角形 19"/>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sp>
          <p:nvSpPr>
            <p:cNvPr id="11" name="円/楕円 10"/>
            <p:cNvSpPr/>
            <p:nvPr/>
          </p:nvSpPr>
          <p:spPr>
            <a:xfrm>
              <a:off x="5617831" y="20493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2" name="円/楕円 11"/>
            <p:cNvSpPr/>
            <p:nvPr/>
          </p:nvSpPr>
          <p:spPr>
            <a:xfrm>
              <a:off x="7040265" y="156032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3" name="円/楕円 12"/>
            <p:cNvSpPr/>
            <p:nvPr/>
          </p:nvSpPr>
          <p:spPr>
            <a:xfrm>
              <a:off x="6455409" y="2897714"/>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4" name="円/楕円 13"/>
            <p:cNvSpPr/>
            <p:nvPr/>
          </p:nvSpPr>
          <p:spPr>
            <a:xfrm>
              <a:off x="5017008" y="34250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5" name="円/楕円 14"/>
            <p:cNvSpPr/>
            <p:nvPr/>
          </p:nvSpPr>
          <p:spPr>
            <a:xfrm>
              <a:off x="5853923" y="422054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6" name="円/楕円 15"/>
            <p:cNvSpPr/>
            <p:nvPr/>
          </p:nvSpPr>
          <p:spPr>
            <a:xfrm>
              <a:off x="7274830" y="374257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7" name="円/楕円 16"/>
            <p:cNvSpPr/>
            <p:nvPr/>
          </p:nvSpPr>
          <p:spPr>
            <a:xfrm>
              <a:off x="7877844" y="238720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sp>
        <p:nvSpPr>
          <p:cNvPr id="26" name="テキスト ボックス 25"/>
          <p:cNvSpPr txBox="1"/>
          <p:nvPr/>
        </p:nvSpPr>
        <p:spPr>
          <a:xfrm>
            <a:off x="6948677" y="3028890"/>
            <a:ext cx="1296300" cy="400110"/>
          </a:xfrm>
          <a:prstGeom prst="rect">
            <a:avLst/>
          </a:prstGeom>
          <a:noFill/>
        </p:spPr>
        <p:txBody>
          <a:bodyPr wrap="square" rtlCol="0">
            <a:spAutoFit/>
          </a:bodyPr>
          <a:lstStyle/>
          <a:p>
            <a:r>
              <a:rPr lang="en-US" altLang="ja-JP" sz="2000" dirty="0" smtClean="0">
                <a:latin typeface="+mn-ea"/>
                <a:ea typeface="+mn-ea"/>
                <a:cs typeface="メイリオ" panose="020B0604030504040204" pitchFamily="50" charset="-128"/>
              </a:rPr>
              <a:t> ES-FEM</a:t>
            </a:r>
            <a:endParaRPr lang="en-US" altLang="ja-JP" dirty="0">
              <a:latin typeface="+mn-ea"/>
              <a:ea typeface="+mn-ea"/>
              <a:cs typeface="メイリオ" panose="020B0604030504040204" pitchFamily="50" charset="-128"/>
            </a:endParaRPr>
          </a:p>
        </p:txBody>
      </p:sp>
      <p:sp>
        <p:nvSpPr>
          <p:cNvPr id="38" name="角丸四角形 37"/>
          <p:cNvSpPr/>
          <p:nvPr/>
        </p:nvSpPr>
        <p:spPr>
          <a:xfrm>
            <a:off x="2375756" y="1342821"/>
            <a:ext cx="3937688" cy="826039"/>
          </a:xfrm>
          <a:prstGeom prst="roundRect">
            <a:avLst>
              <a:gd name="adj" fmla="val 905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mc:AlternateContent xmlns:mc="http://schemas.openxmlformats.org/markup-compatibility/2006" xmlns:a14="http://schemas.microsoft.com/office/drawing/2010/main">
        <mc:Choice Requires="a14">
          <p:sp>
            <p:nvSpPr>
              <p:cNvPr id="28" name="テキスト ボックス 27"/>
              <p:cNvSpPr txBox="1"/>
              <p:nvPr/>
            </p:nvSpPr>
            <p:spPr>
              <a:xfrm>
                <a:off x="2555776" y="1412776"/>
                <a:ext cx="3672407" cy="7350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ja-JP" sz="4400" b="1" i="1" smtClean="0">
                              <a:latin typeface="Cambria Math" panose="02040503050406030204" pitchFamily="18" charset="0"/>
                            </a:rPr>
                          </m:ctrlPr>
                        </m:accPr>
                        <m:e>
                          <m:r>
                            <a:rPr lang="en-US" altLang="ja-JP" sz="4400" b="1" i="1" smtClean="0">
                              <a:latin typeface="Cambria Math" panose="02040503050406030204" pitchFamily="18" charset="0"/>
                            </a:rPr>
                            <m:t>𝑭</m:t>
                          </m:r>
                        </m:e>
                      </m:acc>
                      <m:r>
                        <a:rPr lang="en-US" altLang="ja-JP" sz="4400" b="0" i="1" smtClean="0">
                          <a:latin typeface="Cambria Math" panose="02040503050406030204" pitchFamily="18" charset="0"/>
                        </a:rPr>
                        <m:t>=</m:t>
                      </m:r>
                      <m:sSup>
                        <m:sSupPr>
                          <m:ctrlPr>
                            <a:rPr lang="en-US" altLang="ja-JP" sz="4400" b="1" i="1" smtClean="0">
                              <a:latin typeface="Cambria Math" panose="02040503050406030204" pitchFamily="18" charset="0"/>
                            </a:rPr>
                          </m:ctrlPr>
                        </m:sSupPr>
                        <m:e>
                          <m:acc>
                            <m:accPr>
                              <m:chr m:val="̃"/>
                              <m:ctrlPr>
                                <a:rPr lang="en-US" altLang="ja-JP" sz="4400" b="0" i="1" smtClean="0">
                                  <a:latin typeface="Cambria Math" panose="02040503050406030204" pitchFamily="18" charset="0"/>
                                </a:rPr>
                              </m:ctrlPr>
                            </m:accPr>
                            <m:e>
                              <m:r>
                                <a:rPr lang="en-US" altLang="ja-JP" sz="4400" b="1" i="1" smtClean="0">
                                  <a:latin typeface="Cambria Math" panose="02040503050406030204" pitchFamily="18" charset="0"/>
                                </a:rPr>
                                <m:t>𝑭</m:t>
                              </m:r>
                            </m:e>
                          </m:acc>
                        </m:e>
                        <m:sup>
                          <m:r>
                            <m:rPr>
                              <m:sty m:val="p"/>
                            </m:rPr>
                            <a:rPr lang="en-US" altLang="ja-JP" sz="4400" b="0" i="0" smtClean="0">
                              <a:latin typeface="Cambria Math" panose="02040503050406030204" pitchFamily="18" charset="0"/>
                            </a:rPr>
                            <m:t>iso</m:t>
                          </m:r>
                        </m:sup>
                      </m:sSup>
                      <m:r>
                        <a:rPr lang="en-US" altLang="ja-JP" sz="4400" i="1" smtClean="0">
                          <a:latin typeface="Cambria Math" panose="02040503050406030204" pitchFamily="18" charset="0"/>
                          <a:ea typeface="Cambria Math" panose="02040503050406030204" pitchFamily="18" charset="0"/>
                        </a:rPr>
                        <m:t>∙</m:t>
                      </m:r>
                      <m:sSup>
                        <m:sSupPr>
                          <m:ctrlPr>
                            <a:rPr lang="en-US" altLang="ja-JP" sz="4400" b="0" i="1" smtClean="0">
                              <a:latin typeface="Cambria Math" panose="02040503050406030204" pitchFamily="18" charset="0"/>
                              <a:ea typeface="Cambria Math" panose="02040503050406030204" pitchFamily="18" charset="0"/>
                            </a:rPr>
                          </m:ctrlPr>
                        </m:sSupPr>
                        <m:e>
                          <m:acc>
                            <m:accPr>
                              <m:chr m:val="̅"/>
                              <m:ctrlPr>
                                <a:rPr lang="en-US" altLang="ja-JP" sz="4400" b="0" i="1" smtClean="0">
                                  <a:latin typeface="Cambria Math" panose="02040503050406030204" pitchFamily="18" charset="0"/>
                                  <a:ea typeface="Cambria Math" panose="02040503050406030204" pitchFamily="18" charset="0"/>
                                </a:rPr>
                              </m:ctrlPr>
                            </m:accPr>
                            <m:e>
                              <m:r>
                                <a:rPr lang="en-US" altLang="ja-JP" sz="4400" b="1" i="1" smtClean="0">
                                  <a:latin typeface="Cambria Math" panose="02040503050406030204" pitchFamily="18" charset="0"/>
                                  <a:ea typeface="Cambria Math" panose="02040503050406030204" pitchFamily="18" charset="0"/>
                                </a:rPr>
                                <m:t>𝑭</m:t>
                              </m:r>
                            </m:e>
                          </m:acc>
                        </m:e>
                        <m:sup>
                          <m:r>
                            <m:rPr>
                              <m:sty m:val="p"/>
                            </m:rPr>
                            <a:rPr lang="en-US" altLang="ja-JP" sz="4400" b="0" i="0" smtClean="0">
                              <a:latin typeface="Cambria Math" panose="02040503050406030204" pitchFamily="18" charset="0"/>
                              <a:ea typeface="Cambria Math" panose="02040503050406030204" pitchFamily="18" charset="0"/>
                            </a:rPr>
                            <m:t>vol</m:t>
                          </m:r>
                        </m:sup>
                      </m:sSup>
                    </m:oMath>
                  </m:oMathPara>
                </a14:m>
                <a:endParaRPr kumimoji="1" lang="ja-JP" altLang="en-US" sz="2000"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2555776" y="1412776"/>
                <a:ext cx="3672407" cy="735073"/>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コンテンツ プレースホルダー 2"/>
              <p:cNvSpPr txBox="1">
                <a:spLocks/>
              </p:cNvSpPr>
              <p:nvPr/>
            </p:nvSpPr>
            <p:spPr bwMode="auto">
              <a:xfrm>
                <a:off x="251520" y="770149"/>
                <a:ext cx="8418355" cy="6786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None/>
                </a:pPr>
                <a:r>
                  <a:rPr lang="ja-JP" altLang="en-US" dirty="0" smtClean="0">
                    <a:solidFill>
                      <a:srgbClr val="FF9900"/>
                    </a:solidFill>
                    <a:latin typeface="Arial" panose="020B0604020202020204" pitchFamily="34" charset="0"/>
                    <a:cs typeface="Arial" panose="020B0604020202020204" pitchFamily="34" charset="0"/>
                  </a:rPr>
                  <a:t>各エッジ</a:t>
                </a:r>
                <a:r>
                  <a:rPr lang="ja-JP" altLang="en-US" dirty="0" smtClean="0">
                    <a:latin typeface="Arial" panose="020B0604020202020204" pitchFamily="34" charset="0"/>
                    <a:cs typeface="Arial" panose="020B0604020202020204" pitchFamily="34" charset="0"/>
                  </a:rPr>
                  <a:t>の変形</a:t>
                </a:r>
                <a14:m>
                  <m:oMath xmlns:m="http://schemas.openxmlformats.org/officeDocument/2006/math">
                    <m:r>
                      <a:rPr lang="ja-JP" altLang="en-US" i="1" smtClean="0">
                        <a:latin typeface="Cambria Math" panose="02040503050406030204" pitchFamily="18" charset="0"/>
                        <a:cs typeface="メイリオ" panose="020B0604030504040204" pitchFamily="50" charset="-128"/>
                      </a:rPr>
                      <m:t>勾配</m:t>
                    </m:r>
                    <m:acc>
                      <m:accPr>
                        <m:chr m:val="̅"/>
                        <m:ctrlPr>
                          <a:rPr lang="en-US" altLang="ja-JP" i="1">
                            <a:latin typeface="Cambria Math" panose="02040503050406030204" pitchFamily="18" charset="0"/>
                            <a:cs typeface="メイリオ" panose="020B0604030504040204" pitchFamily="50" charset="-128"/>
                          </a:rPr>
                        </m:ctrlPr>
                      </m:accPr>
                      <m:e>
                        <m:r>
                          <a:rPr lang="en-US" altLang="ja-JP" b="1" i="1">
                            <a:latin typeface="Cambria Math" panose="02040503050406030204" pitchFamily="18" charset="0"/>
                            <a:cs typeface="メイリオ" panose="020B0604030504040204" pitchFamily="50" charset="-128"/>
                          </a:rPr>
                          <m:t>𝑭</m:t>
                        </m:r>
                      </m:e>
                    </m:acc>
                  </m:oMath>
                </a14:m>
                <a:r>
                  <a:rPr lang="ja-JP" altLang="en-US" dirty="0" smtClean="0"/>
                  <a:t>は次のように分解される．</a:t>
                </a:r>
                <a:endParaRPr lang="ja-JP" altLang="en-US" dirty="0"/>
              </a:p>
            </p:txBody>
          </p:sp>
        </mc:Choice>
        <mc:Fallback xmlns="">
          <p:sp>
            <p:nvSpPr>
              <p:cNvPr id="30" name="コンテンツ プレースホルダー 2"/>
              <p:cNvSpPr txBox="1">
                <a:spLocks noRot="1" noChangeAspect="1" noMove="1" noResize="1" noEditPoints="1" noAdjustHandles="1" noChangeArrowheads="1" noChangeShapeType="1" noTextEdit="1"/>
              </p:cNvSpPr>
              <p:nvPr/>
            </p:nvSpPr>
            <p:spPr bwMode="auto">
              <a:xfrm>
                <a:off x="251520" y="770149"/>
                <a:ext cx="8418355" cy="678631"/>
              </a:xfrm>
              <a:prstGeom prst="rect">
                <a:avLst/>
              </a:prstGeom>
              <a:blipFill rotWithShape="0">
                <a:blip r:embed="rId3"/>
                <a:stretch>
                  <a:fillRect l="-2896" t="-20536" b="-53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noFill/>
                  </a:rPr>
                  <a:t> </a:t>
                </a:r>
              </a:p>
            </p:txBody>
          </p:sp>
        </mc:Fallback>
      </mc:AlternateContent>
    </p:spTree>
    <p:extLst>
      <p:ext uri="{BB962C8B-B14F-4D97-AF65-F5344CB8AC3E}">
        <p14:creationId xmlns:p14="http://schemas.microsoft.com/office/powerpoint/2010/main" val="2971725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線コネクタ 58"/>
          <p:cNvCxnSpPr/>
          <p:nvPr/>
        </p:nvCxnSpPr>
        <p:spPr>
          <a:xfrm flipH="1" flipV="1">
            <a:off x="5688124" y="1758820"/>
            <a:ext cx="1044116" cy="1025476"/>
          </a:xfrm>
          <a:prstGeom prst="line">
            <a:avLst/>
          </a:prstGeom>
          <a:ln w="190500" cap="sq">
            <a:solidFill>
              <a:schemeClr val="accent1">
                <a:lumMod val="75000"/>
              </a:schemeClr>
            </a:solidFill>
            <a:bevel/>
            <a:headEnd w="sm" len="sm"/>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H="1">
            <a:off x="1871700" y="2052382"/>
            <a:ext cx="2160240" cy="725525"/>
          </a:xfrm>
          <a:prstGeom prst="line">
            <a:avLst/>
          </a:prstGeom>
          <a:ln w="190500" cap="sq">
            <a:solidFill>
              <a:srgbClr val="FF9900"/>
            </a:solidFill>
            <a:bevel/>
            <a:headEnd w="sm" len="sm"/>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5148064" y="1448780"/>
            <a:ext cx="1044116" cy="694966"/>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635896" y="1448780"/>
            <a:ext cx="1044116" cy="69496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タイトル 1"/>
          <p:cNvSpPr>
            <a:spLocks noGrp="1"/>
          </p:cNvSpPr>
          <p:nvPr>
            <p:ph type="title"/>
          </p:nvPr>
        </p:nvSpPr>
        <p:spPr/>
        <p:txBody>
          <a:bodyPr>
            <a:normAutofit/>
          </a:bodyPr>
          <a:lstStyle/>
          <a:p>
            <a:r>
              <a:rPr lang="en-US" altLang="ja-JP" dirty="0">
                <a:solidFill>
                  <a:schemeClr val="accent6"/>
                </a:solidFill>
                <a:latin typeface="+mj-ea"/>
              </a:rPr>
              <a:t>F-</a:t>
            </a:r>
            <a:r>
              <a:rPr lang="en-US" altLang="ja-JP" dirty="0" err="1">
                <a:solidFill>
                  <a:schemeClr val="accent6"/>
                </a:solidFill>
                <a:latin typeface="+mj-ea"/>
              </a:rPr>
              <a:t>barES</a:t>
            </a:r>
            <a:r>
              <a:rPr lang="en-US" altLang="ja-JP" dirty="0">
                <a:solidFill>
                  <a:schemeClr val="accent6"/>
                </a:solidFill>
                <a:latin typeface="+mj-ea"/>
              </a:rPr>
              <a:t>-FEM</a:t>
            </a:r>
            <a:r>
              <a:rPr lang="ja-JP" altLang="en-US" dirty="0">
                <a:solidFill>
                  <a:schemeClr val="accent6"/>
                </a:solidFill>
              </a:rPr>
              <a:t>の計算過程</a:t>
            </a:r>
            <a:r>
              <a:rPr lang="en-US" altLang="ja-JP" dirty="0">
                <a:solidFill>
                  <a:schemeClr val="accent6"/>
                </a:solidFill>
              </a:rPr>
              <a:t> </a:t>
            </a:r>
            <a:r>
              <a:rPr lang="en-US" altLang="ja-JP" dirty="0" smtClean="0">
                <a:solidFill>
                  <a:schemeClr val="accent6"/>
                </a:solidFill>
              </a:rPr>
              <a:t>(2 </a:t>
            </a:r>
            <a:r>
              <a:rPr lang="en-US" altLang="ja-JP" dirty="0">
                <a:solidFill>
                  <a:schemeClr val="accent6"/>
                </a:solidFill>
              </a:rPr>
              <a:t>of 2)</a:t>
            </a:r>
            <a:endParaRPr kumimoji="1" lang="ja-JP" altLang="en-US" dirty="0">
              <a:solidFill>
                <a:schemeClr val="accent6"/>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8</a:t>
            </a:fld>
            <a:endParaRPr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4294967295"/>
              </p:nvPr>
            </p:nvSpPr>
            <p:spPr>
              <a:xfrm>
                <a:off x="221939" y="769938"/>
                <a:ext cx="8418513" cy="679450"/>
              </a:xfrm>
            </p:spPr>
            <p:txBody>
              <a:bodyPr/>
              <a:lstStyle/>
              <a:p>
                <a:pPr marL="0" indent="0">
                  <a:buNone/>
                </a:pPr>
                <a14:m>
                  <m:oMath xmlns:m="http://schemas.openxmlformats.org/officeDocument/2006/math">
                    <m:acc>
                      <m:accPr>
                        <m:chr m:val="̅"/>
                        <m:ctrlPr>
                          <a:rPr lang="en-US" altLang="ja-JP" b="0" i="1" smtClean="0">
                            <a:solidFill>
                              <a:srgbClr val="FF0000"/>
                            </a:solidFill>
                            <a:latin typeface="Cambria Math" panose="02040503050406030204" pitchFamily="18" charset="0"/>
                          </a:rPr>
                        </m:ctrlPr>
                      </m:accPr>
                      <m:e>
                        <m:r>
                          <a:rPr lang="en-US" altLang="ja-JP" b="1" i="1" smtClean="0">
                            <a:solidFill>
                              <a:srgbClr val="FF0000"/>
                            </a:solidFill>
                            <a:latin typeface="Cambria Math" panose="02040503050406030204" pitchFamily="18" charset="0"/>
                          </a:rPr>
                          <m:t>𝑭</m:t>
                        </m:r>
                      </m:e>
                    </m:acc>
                  </m:oMath>
                </a14:m>
                <a:r>
                  <a:rPr kumimoji="1" lang="ja-JP" altLang="en-US" dirty="0" smtClean="0"/>
                  <a:t>の各部はそれぞれ次のように計算される．</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4294967295"/>
              </p:nvPr>
            </p:nvSpPr>
            <p:spPr>
              <a:xfrm>
                <a:off x="221939" y="769938"/>
                <a:ext cx="8418513" cy="679450"/>
              </a:xfrm>
              <a:blipFill rotWithShape="0">
                <a:blip r:embed="rId2"/>
                <a:stretch>
                  <a:fillRect t="-20536" b="-5357"/>
                </a:stretch>
              </a:blipFill>
            </p:spPr>
            <p:txBody>
              <a:bodyPr/>
              <a:lstStyle/>
              <a:p>
                <a:r>
                  <a:rPr lang="ja-JP" altLang="en-US">
                    <a:noFill/>
                  </a:rPr>
                  <a:t> </a:t>
                </a:r>
              </a:p>
            </p:txBody>
          </p:sp>
        </mc:Fallback>
      </mc:AlternateContent>
      <p:sp>
        <p:nvSpPr>
          <p:cNvPr id="21" name="角丸四角形 20"/>
          <p:cNvSpPr/>
          <p:nvPr/>
        </p:nvSpPr>
        <p:spPr>
          <a:xfrm>
            <a:off x="77461" y="2348881"/>
            <a:ext cx="3774459" cy="3888431"/>
          </a:xfrm>
          <a:prstGeom prst="roundRect">
            <a:avLst>
              <a:gd name="adj" fmla="val 291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229409" y="2933655"/>
            <a:ext cx="3478003" cy="1396290"/>
          </a:xfrm>
          <a:prstGeom prst="roundRect">
            <a:avLst>
              <a:gd name="adj" fmla="val 55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a:off x="3964717" y="2384886"/>
            <a:ext cx="5071779" cy="3924434"/>
          </a:xfrm>
          <a:prstGeom prst="roundRect">
            <a:avLst>
              <a:gd name="adj" fmla="val 37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角丸四角形 83"/>
          <p:cNvSpPr/>
          <p:nvPr/>
        </p:nvSpPr>
        <p:spPr>
          <a:xfrm>
            <a:off x="4526350" y="2914169"/>
            <a:ext cx="4258118" cy="1371061"/>
          </a:xfrm>
          <a:prstGeom prst="roundRect">
            <a:avLst>
              <a:gd name="adj" fmla="val 55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3" name="グループ化 102"/>
          <p:cNvGrpSpPr/>
          <p:nvPr/>
        </p:nvGrpSpPr>
        <p:grpSpPr>
          <a:xfrm>
            <a:off x="7129061" y="2986177"/>
            <a:ext cx="1331371" cy="1117056"/>
            <a:chOff x="5136741" y="3494762"/>
            <a:chExt cx="2499155" cy="2096858"/>
          </a:xfrm>
        </p:grpSpPr>
        <p:sp>
          <p:nvSpPr>
            <p:cNvPr id="104" name="二等辺三角形 103"/>
            <p:cNvSpPr/>
            <p:nvPr/>
          </p:nvSpPr>
          <p:spPr>
            <a:xfrm rot="17663715" flipH="1">
              <a:off x="5872283" y="4647816"/>
              <a:ext cx="563877" cy="238062"/>
            </a:xfrm>
            <a:prstGeom prst="triangle">
              <a:avLst>
                <a:gd name="adj" fmla="val 8945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05" name="二等辺三角形 104"/>
            <p:cNvSpPr/>
            <p:nvPr/>
          </p:nvSpPr>
          <p:spPr>
            <a:xfrm rot="9601713" flipH="1">
              <a:off x="5682934" y="4682452"/>
              <a:ext cx="759311" cy="214969"/>
            </a:xfrm>
            <a:prstGeom prst="triangle">
              <a:avLst>
                <a:gd name="adj" fmla="val 32791"/>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06" name="二等辺三角形 105"/>
            <p:cNvSpPr/>
            <p:nvPr/>
          </p:nvSpPr>
          <p:spPr>
            <a:xfrm rot="20401713" flipH="1">
              <a:off x="5594640" y="4411400"/>
              <a:ext cx="759311" cy="279320"/>
            </a:xfrm>
            <a:prstGeom prst="triangle">
              <a:avLst>
                <a:gd name="adj" fmla="val 82198"/>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07" name="二等辺三角形 106"/>
            <p:cNvSpPr/>
            <p:nvPr/>
          </p:nvSpPr>
          <p:spPr>
            <a:xfrm rot="6819059" flipH="1">
              <a:off x="6117062" y="4715520"/>
              <a:ext cx="623674" cy="297732"/>
            </a:xfrm>
            <a:prstGeom prst="triangle">
              <a:avLst>
                <a:gd name="adj" fmla="val 10604"/>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08" name="二等辺三角形 107"/>
            <p:cNvSpPr/>
            <p:nvPr/>
          </p:nvSpPr>
          <p:spPr>
            <a:xfrm rot="13520069" flipH="1">
              <a:off x="6186687" y="4677440"/>
              <a:ext cx="475703" cy="354522"/>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09" name="二等辺三角形 108"/>
            <p:cNvSpPr/>
            <p:nvPr/>
          </p:nvSpPr>
          <p:spPr>
            <a:xfrm rot="2720069" flipH="1">
              <a:off x="6430440" y="4441067"/>
              <a:ext cx="475703" cy="322266"/>
            </a:xfrm>
            <a:prstGeom prst="triangle">
              <a:avLst>
                <a:gd name="adj" fmla="val 1642"/>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10" name="二等辺三角形 109"/>
            <p:cNvSpPr/>
            <p:nvPr/>
          </p:nvSpPr>
          <p:spPr>
            <a:xfrm rot="9613620" flipH="1">
              <a:off x="6433634" y="4444318"/>
              <a:ext cx="637046" cy="271280"/>
            </a:xfrm>
            <a:prstGeom prst="triangle">
              <a:avLst>
                <a:gd name="adj" fmla="val 7501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11" name="二等辺三角形 110"/>
            <p:cNvSpPr/>
            <p:nvPr/>
          </p:nvSpPr>
          <p:spPr>
            <a:xfrm rot="20344918" flipH="1">
              <a:off x="6341891" y="4237837"/>
              <a:ext cx="637046" cy="201604"/>
            </a:xfrm>
            <a:prstGeom prst="triangle">
              <a:avLst>
                <a:gd name="adj" fmla="val 140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12" name="二等辺三角形 111"/>
            <p:cNvSpPr/>
            <p:nvPr/>
          </p:nvSpPr>
          <p:spPr>
            <a:xfrm rot="6852943" flipH="1">
              <a:off x="6362848" y="4192118"/>
              <a:ext cx="590555" cy="308431"/>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13" name="二等辺三角形 112"/>
            <p:cNvSpPr/>
            <p:nvPr/>
          </p:nvSpPr>
          <p:spPr>
            <a:xfrm rot="17652943" flipH="1">
              <a:off x="6034746" y="4050336"/>
              <a:ext cx="597081" cy="316227"/>
            </a:xfrm>
            <a:prstGeom prst="triangle">
              <a:avLst>
                <a:gd name="adj" fmla="val 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114" name="二等辺三角形 113"/>
            <p:cNvSpPr/>
            <p:nvPr/>
          </p:nvSpPr>
          <p:spPr>
            <a:xfrm rot="13532799">
              <a:off x="5756988" y="4319402"/>
              <a:ext cx="535076" cy="447581"/>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15" name="二等辺三角形 114"/>
            <p:cNvSpPr/>
            <p:nvPr/>
          </p:nvSpPr>
          <p:spPr>
            <a:xfrm rot="2732799">
              <a:off x="6093515" y="3994746"/>
              <a:ext cx="515478" cy="447581"/>
            </a:xfrm>
            <a:prstGeom prst="triangle">
              <a:avLst>
                <a:gd name="adj" fmla="val 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grpSp>
          <p:nvGrpSpPr>
            <p:cNvPr id="116" name="グループ化 115"/>
            <p:cNvGrpSpPr/>
            <p:nvPr/>
          </p:nvGrpSpPr>
          <p:grpSpPr>
            <a:xfrm>
              <a:off x="5136741" y="3494762"/>
              <a:ext cx="2499155" cy="2096858"/>
              <a:chOff x="5124552" y="3490538"/>
              <a:chExt cx="2499155" cy="2096858"/>
            </a:xfrm>
          </p:grpSpPr>
          <p:grpSp>
            <p:nvGrpSpPr>
              <p:cNvPr id="129" name="グループ化 128"/>
              <p:cNvGrpSpPr/>
              <p:nvPr/>
            </p:nvGrpSpPr>
            <p:grpSpPr>
              <a:xfrm>
                <a:off x="5124552" y="3577882"/>
                <a:ext cx="2499155" cy="1951912"/>
                <a:chOff x="5124552" y="3577882"/>
                <a:chExt cx="2499155" cy="1951912"/>
              </a:xfrm>
            </p:grpSpPr>
            <p:grpSp>
              <p:nvGrpSpPr>
                <p:cNvPr id="137" name="グループ化 136"/>
                <p:cNvGrpSpPr/>
                <p:nvPr/>
              </p:nvGrpSpPr>
              <p:grpSpPr>
                <a:xfrm>
                  <a:off x="5848102" y="3577882"/>
                  <a:ext cx="1775605" cy="1556855"/>
                  <a:chOff x="1106569" y="3201088"/>
                  <a:chExt cx="2365555" cy="2074125"/>
                </a:xfrm>
              </p:grpSpPr>
              <p:sp>
                <p:nvSpPr>
                  <p:cNvPr id="142" name="二等辺三角形 141"/>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43" name="二等辺三角形 142"/>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44" name="二等辺三角形 143"/>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grpSp>
              <p:nvGrpSpPr>
                <p:cNvPr id="138" name="グループ化 137"/>
                <p:cNvGrpSpPr/>
                <p:nvPr/>
              </p:nvGrpSpPr>
              <p:grpSpPr>
                <a:xfrm rot="10800000">
                  <a:off x="5124552" y="3972939"/>
                  <a:ext cx="1775605" cy="1556855"/>
                  <a:chOff x="1106569" y="3201088"/>
                  <a:chExt cx="2365555" cy="2074125"/>
                </a:xfrm>
              </p:grpSpPr>
              <p:sp>
                <p:nvSpPr>
                  <p:cNvPr id="139" name="二等辺三角形 138"/>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40" name="二等辺三角形 139"/>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41" name="二等辺三角形 140"/>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grpSp>
          <p:sp>
            <p:nvSpPr>
              <p:cNvPr id="130" name="円/楕円 129"/>
              <p:cNvSpPr/>
              <p:nvPr/>
            </p:nvSpPr>
            <p:spPr>
              <a:xfrm>
                <a:off x="5693330" y="3857570"/>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1" name="円/楕円 130"/>
              <p:cNvSpPr/>
              <p:nvPr/>
            </p:nvSpPr>
            <p:spPr>
              <a:xfrm>
                <a:off x="6761020" y="3490538"/>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2" name="円/楕円 131"/>
              <p:cNvSpPr/>
              <p:nvPr/>
            </p:nvSpPr>
            <p:spPr>
              <a:xfrm>
                <a:off x="6322023" y="4494391"/>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3" name="円/楕円 132"/>
              <p:cNvSpPr/>
              <p:nvPr/>
            </p:nvSpPr>
            <p:spPr>
              <a:xfrm>
                <a:off x="5242347" y="4890219"/>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4" name="円/楕円 133"/>
              <p:cNvSpPr/>
              <p:nvPr/>
            </p:nvSpPr>
            <p:spPr>
              <a:xfrm>
                <a:off x="5870542" y="5487321"/>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5" name="円/楕円 134"/>
              <p:cNvSpPr/>
              <p:nvPr/>
            </p:nvSpPr>
            <p:spPr>
              <a:xfrm>
                <a:off x="6937087" y="5128553"/>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6" name="円/楕円 135"/>
              <p:cNvSpPr/>
              <p:nvPr/>
            </p:nvSpPr>
            <p:spPr>
              <a:xfrm>
                <a:off x="7389714" y="4111198"/>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cxnSp>
          <p:nvCxnSpPr>
            <p:cNvPr id="117" name="直線コネクタ 116"/>
            <p:cNvCxnSpPr>
              <a:stCxn id="115" idx="0"/>
              <a:endCxn id="115" idx="2"/>
            </p:cNvCxnSpPr>
            <p:nvPr/>
          </p:nvCxnSpPr>
          <p:spPr>
            <a:xfrm flipH="1">
              <a:off x="6011006" y="3877830"/>
              <a:ext cx="319492" cy="3134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a:stCxn id="115" idx="0"/>
              <a:endCxn id="113" idx="2"/>
            </p:cNvCxnSpPr>
            <p:nvPr/>
          </p:nvCxnSpPr>
          <p:spPr>
            <a:xfrm>
              <a:off x="6330499" y="3877831"/>
              <a:ext cx="269441" cy="1232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stCxn id="112" idx="3"/>
              <a:endCxn id="111" idx="0"/>
            </p:cNvCxnSpPr>
            <p:nvPr/>
          </p:nvCxnSpPr>
          <p:spPr>
            <a:xfrm>
              <a:off x="6638595" y="4013783"/>
              <a:ext cx="274993" cy="1201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stCxn id="111" idx="0"/>
              <a:endCxn id="111" idx="2"/>
            </p:cNvCxnSpPr>
            <p:nvPr/>
          </p:nvCxnSpPr>
          <p:spPr>
            <a:xfrm>
              <a:off x="6913588" y="4133956"/>
              <a:ext cx="80345" cy="18511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a:stCxn id="110" idx="4"/>
              <a:endCxn id="109" idx="0"/>
            </p:cNvCxnSpPr>
            <p:nvPr/>
          </p:nvCxnSpPr>
          <p:spPr>
            <a:xfrm flipH="1">
              <a:off x="6944604" y="4344561"/>
              <a:ext cx="61410" cy="30797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09" idx="0"/>
              <a:endCxn id="109" idx="2"/>
            </p:cNvCxnSpPr>
            <p:nvPr/>
          </p:nvCxnSpPr>
          <p:spPr>
            <a:xfrm flipH="1">
              <a:off x="6720892" y="4652539"/>
              <a:ext cx="223712" cy="23209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a:stCxn id="108" idx="3"/>
              <a:endCxn id="107" idx="0"/>
            </p:cNvCxnSpPr>
            <p:nvPr/>
          </p:nvCxnSpPr>
          <p:spPr>
            <a:xfrm flipH="1">
              <a:off x="6466694" y="4899258"/>
              <a:ext cx="251118" cy="24991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a:stCxn id="107" idx="0"/>
              <a:endCxn id="107" idx="2"/>
            </p:cNvCxnSpPr>
            <p:nvPr/>
          </p:nvCxnSpPr>
          <p:spPr>
            <a:xfrm flipH="1" flipV="1">
              <a:off x="6167439" y="5090311"/>
              <a:ext cx="299255" cy="588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a:stCxn id="104" idx="4"/>
              <a:endCxn id="104" idx="0"/>
            </p:cNvCxnSpPr>
            <p:nvPr/>
          </p:nvCxnSpPr>
          <p:spPr>
            <a:xfrm flipH="1" flipV="1">
              <a:off x="5953926" y="4920303"/>
              <a:ext cx="192251" cy="1524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a:stCxn id="105" idx="0"/>
            </p:cNvCxnSpPr>
            <p:nvPr/>
          </p:nvCxnSpPr>
          <p:spPr>
            <a:xfrm flipH="1" flipV="1">
              <a:off x="5692097" y="4823904"/>
              <a:ext cx="284393" cy="1116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stCxn id="106" idx="4"/>
              <a:endCxn id="114" idx="0"/>
            </p:cNvCxnSpPr>
            <p:nvPr/>
          </p:nvCxnSpPr>
          <p:spPr>
            <a:xfrm flipV="1">
              <a:off x="5665173" y="4508945"/>
              <a:ext cx="12241" cy="30304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a:stCxn id="106" idx="0"/>
              <a:endCxn id="114" idx="3"/>
            </p:cNvCxnSpPr>
            <p:nvPr/>
          </p:nvCxnSpPr>
          <p:spPr>
            <a:xfrm flipV="1">
              <a:off x="5696814" y="4195490"/>
              <a:ext cx="300093" cy="3078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5" name="グループ化 144"/>
          <p:cNvGrpSpPr/>
          <p:nvPr/>
        </p:nvGrpSpPr>
        <p:grpSpPr>
          <a:xfrm>
            <a:off x="4680012" y="3022181"/>
            <a:ext cx="1303160" cy="1093386"/>
            <a:chOff x="529796" y="2656356"/>
            <a:chExt cx="3329508" cy="2793546"/>
          </a:xfrm>
        </p:grpSpPr>
        <p:sp>
          <p:nvSpPr>
            <p:cNvPr id="146" name="二等辺三角形 145"/>
            <p:cNvSpPr/>
            <p:nvPr/>
          </p:nvSpPr>
          <p:spPr>
            <a:xfrm rot="9609393">
              <a:off x="1490263" y="2948138"/>
              <a:ext cx="1529415" cy="1069108"/>
            </a:xfrm>
            <a:prstGeom prst="triangle">
              <a:avLst>
                <a:gd name="adj" fmla="val 67308"/>
              </a:avLst>
            </a:prstGeom>
            <a:solidFill>
              <a:srgbClr val="C6E6A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147" name="グループ化 146"/>
            <p:cNvGrpSpPr/>
            <p:nvPr/>
          </p:nvGrpSpPr>
          <p:grpSpPr>
            <a:xfrm>
              <a:off x="1493748" y="2772720"/>
              <a:ext cx="2365556" cy="2074126"/>
              <a:chOff x="1106569" y="3201088"/>
              <a:chExt cx="2365556" cy="2074126"/>
            </a:xfrm>
          </p:grpSpPr>
          <p:sp>
            <p:nvSpPr>
              <p:cNvPr id="159" name="二等辺三角形 158"/>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60" name="二等辺三角形 159"/>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61" name="二等辺三角形 160"/>
              <p:cNvSpPr/>
              <p:nvPr/>
            </p:nvSpPr>
            <p:spPr>
              <a:xfrm rot="9609393">
                <a:off x="1942709" y="4206105"/>
                <a:ext cx="1529416" cy="1069109"/>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148" name="グループ化 147"/>
            <p:cNvGrpSpPr/>
            <p:nvPr/>
          </p:nvGrpSpPr>
          <p:grpSpPr>
            <a:xfrm rot="10800000">
              <a:off x="529796" y="3299036"/>
              <a:ext cx="2365555" cy="2074125"/>
              <a:chOff x="1106569" y="3201088"/>
              <a:chExt cx="2365555" cy="2074125"/>
            </a:xfrm>
          </p:grpSpPr>
          <p:sp>
            <p:nvSpPr>
              <p:cNvPr id="156" name="二等辺三角形 155"/>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7" name="二等辺三角形 156"/>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8" name="二等辺三角形 157"/>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149" name="円/楕円 148"/>
            <p:cNvSpPr/>
            <p:nvPr/>
          </p:nvSpPr>
          <p:spPr>
            <a:xfrm>
              <a:off x="1287552" y="314533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0" name="円/楕円 149"/>
            <p:cNvSpPr/>
            <p:nvPr/>
          </p:nvSpPr>
          <p:spPr>
            <a:xfrm>
              <a:off x="2709986" y="26563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1" name="円/楕円 150"/>
            <p:cNvSpPr/>
            <p:nvPr/>
          </p:nvSpPr>
          <p:spPr>
            <a:xfrm>
              <a:off x="2125130" y="399374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2" name="円/楕円 151"/>
            <p:cNvSpPr/>
            <p:nvPr/>
          </p:nvSpPr>
          <p:spPr>
            <a:xfrm>
              <a:off x="703929" y="4503884"/>
              <a:ext cx="133326" cy="1333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3" name="円/楕円 152"/>
            <p:cNvSpPr/>
            <p:nvPr/>
          </p:nvSpPr>
          <p:spPr>
            <a:xfrm>
              <a:off x="1523644" y="531657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4" name="円/楕円 153"/>
            <p:cNvSpPr/>
            <p:nvPr/>
          </p:nvSpPr>
          <p:spPr>
            <a:xfrm>
              <a:off x="2944551" y="48386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5" name="円/楕円 154"/>
            <p:cNvSpPr/>
            <p:nvPr/>
          </p:nvSpPr>
          <p:spPr>
            <a:xfrm>
              <a:off x="3547566" y="3483233"/>
              <a:ext cx="133324" cy="13332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162" name="右矢印 161"/>
          <p:cNvSpPr/>
          <p:nvPr/>
        </p:nvSpPr>
        <p:spPr>
          <a:xfrm>
            <a:off x="6110301" y="2960948"/>
            <a:ext cx="932661" cy="491304"/>
          </a:xfrm>
          <a:prstGeom prst="rightArrow">
            <a:avLst>
              <a:gd name="adj1" fmla="val 50000"/>
              <a:gd name="adj2" fmla="val 9772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latin typeface="Arial" panose="020B0604020202020204" pitchFamily="34" charset="0"/>
                <a:cs typeface="Arial" panose="020B0604020202020204" pitchFamily="34" charset="0"/>
              </a:rPr>
              <a:t>(1)</a:t>
            </a:r>
            <a:endParaRPr kumimoji="1" lang="ja-JP" altLang="en-US" sz="1600" dirty="0">
              <a:solidFill>
                <a:schemeClr val="tx1"/>
              </a:solidFill>
              <a:latin typeface="Arial" panose="020B0604020202020204" pitchFamily="34" charset="0"/>
              <a:cs typeface="Arial" panose="020B0604020202020204" pitchFamily="34" charset="0"/>
            </a:endParaRPr>
          </a:p>
        </p:txBody>
      </p:sp>
      <p:grpSp>
        <p:nvGrpSpPr>
          <p:cNvPr id="185" name="グループ化 184"/>
          <p:cNvGrpSpPr/>
          <p:nvPr/>
        </p:nvGrpSpPr>
        <p:grpSpPr>
          <a:xfrm>
            <a:off x="279534" y="3086430"/>
            <a:ext cx="1303160" cy="1093386"/>
            <a:chOff x="529796" y="2656356"/>
            <a:chExt cx="3329508" cy="2793546"/>
          </a:xfrm>
        </p:grpSpPr>
        <p:sp>
          <p:nvSpPr>
            <p:cNvPr id="186" name="二等辺三角形 185"/>
            <p:cNvSpPr/>
            <p:nvPr/>
          </p:nvSpPr>
          <p:spPr>
            <a:xfrm rot="9609393">
              <a:off x="1490263" y="2948138"/>
              <a:ext cx="1529415" cy="1069108"/>
            </a:xfrm>
            <a:prstGeom prst="triangle">
              <a:avLst>
                <a:gd name="adj" fmla="val 67308"/>
              </a:avLst>
            </a:prstGeom>
            <a:solidFill>
              <a:srgbClr val="C6E6A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187" name="グループ化 186"/>
            <p:cNvGrpSpPr/>
            <p:nvPr/>
          </p:nvGrpSpPr>
          <p:grpSpPr>
            <a:xfrm>
              <a:off x="1493748" y="2772720"/>
              <a:ext cx="2365556" cy="2074126"/>
              <a:chOff x="1106569" y="3201088"/>
              <a:chExt cx="2365556" cy="2074126"/>
            </a:xfrm>
          </p:grpSpPr>
          <p:sp>
            <p:nvSpPr>
              <p:cNvPr id="199" name="二等辺三角形 198"/>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00" name="二等辺三角形 199"/>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01" name="二等辺三角形 200"/>
              <p:cNvSpPr/>
              <p:nvPr/>
            </p:nvSpPr>
            <p:spPr>
              <a:xfrm rot="9609393">
                <a:off x="1942709" y="4206105"/>
                <a:ext cx="1529416" cy="1069109"/>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188" name="グループ化 187"/>
            <p:cNvGrpSpPr/>
            <p:nvPr/>
          </p:nvGrpSpPr>
          <p:grpSpPr>
            <a:xfrm rot="10800000">
              <a:off x="529796" y="3299036"/>
              <a:ext cx="2365555" cy="2074125"/>
              <a:chOff x="1106569" y="3201088"/>
              <a:chExt cx="2365555" cy="2074125"/>
            </a:xfrm>
          </p:grpSpPr>
          <p:sp>
            <p:nvSpPr>
              <p:cNvPr id="196" name="二等辺三角形 195"/>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7" name="二等辺三角形 196"/>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8" name="二等辺三角形 197"/>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189" name="円/楕円 188"/>
            <p:cNvSpPr/>
            <p:nvPr/>
          </p:nvSpPr>
          <p:spPr>
            <a:xfrm>
              <a:off x="1287552" y="314533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0" name="円/楕円 189"/>
            <p:cNvSpPr/>
            <p:nvPr/>
          </p:nvSpPr>
          <p:spPr>
            <a:xfrm>
              <a:off x="2709986" y="26563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1" name="円/楕円 190"/>
            <p:cNvSpPr/>
            <p:nvPr/>
          </p:nvSpPr>
          <p:spPr>
            <a:xfrm>
              <a:off x="2125130" y="399374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2" name="円/楕円 191"/>
            <p:cNvSpPr/>
            <p:nvPr/>
          </p:nvSpPr>
          <p:spPr>
            <a:xfrm>
              <a:off x="703929" y="4503884"/>
              <a:ext cx="133326" cy="1333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3" name="円/楕円 192"/>
            <p:cNvSpPr/>
            <p:nvPr/>
          </p:nvSpPr>
          <p:spPr>
            <a:xfrm>
              <a:off x="1523644" y="531657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4" name="円/楕円 193"/>
            <p:cNvSpPr/>
            <p:nvPr/>
          </p:nvSpPr>
          <p:spPr>
            <a:xfrm>
              <a:off x="2944551" y="48386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5" name="円/楕円 194"/>
            <p:cNvSpPr/>
            <p:nvPr/>
          </p:nvSpPr>
          <p:spPr>
            <a:xfrm>
              <a:off x="3547566" y="3483233"/>
              <a:ext cx="133324" cy="13332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202" name="テキスト ボックス 201"/>
          <p:cNvSpPr txBox="1"/>
          <p:nvPr/>
        </p:nvSpPr>
        <p:spPr>
          <a:xfrm>
            <a:off x="136668" y="2348880"/>
            <a:ext cx="3499228" cy="584775"/>
          </a:xfrm>
          <a:prstGeom prst="rect">
            <a:avLst/>
          </a:prstGeom>
          <a:noFill/>
        </p:spPr>
        <p:txBody>
          <a:bodyPr wrap="square" rtlCol="0">
            <a:spAutoFit/>
          </a:bodyPr>
          <a:lstStyle/>
          <a:p>
            <a:r>
              <a:rPr lang="ja-JP" altLang="en-US" sz="3200" u="sng" dirty="0" smtClean="0">
                <a:latin typeface="Arial" panose="020B0604020202020204" pitchFamily="34" charset="0"/>
                <a:ea typeface="+mn-ea"/>
                <a:cs typeface="Arial" panose="020B0604020202020204" pitchFamily="34" charset="0"/>
              </a:rPr>
              <a:t>等積変形</a:t>
            </a:r>
            <a:r>
              <a:rPr lang="ja-JP" altLang="en-US" sz="2400" u="sng" dirty="0" smtClean="0">
                <a:latin typeface="Arial" panose="020B0604020202020204" pitchFamily="34" charset="0"/>
                <a:ea typeface="+mn-ea"/>
                <a:cs typeface="Arial" panose="020B0604020202020204" pitchFamily="34" charset="0"/>
              </a:rPr>
              <a:t> </a:t>
            </a:r>
            <a:r>
              <a:rPr lang="ja-JP" altLang="en-US" sz="2400" u="sng" dirty="0">
                <a:latin typeface="Arial" panose="020B0604020202020204" pitchFamily="34" charset="0"/>
                <a:ea typeface="+mn-ea"/>
                <a:cs typeface="Arial" panose="020B0604020202020204" pitchFamily="34" charset="0"/>
              </a:rPr>
              <a:t>成分</a:t>
            </a:r>
            <a:endParaRPr lang="en-US" altLang="ja-JP" sz="2400" u="sng" dirty="0">
              <a:latin typeface="Arial" panose="020B0604020202020204" pitchFamily="34" charset="0"/>
              <a:ea typeface="+mn-ea"/>
              <a:cs typeface="Arial" panose="020B0604020202020204" pitchFamily="34" charset="0"/>
            </a:endParaRPr>
          </a:p>
        </p:txBody>
      </p:sp>
      <p:sp>
        <p:nvSpPr>
          <p:cNvPr id="204" name="テキスト ボックス 203"/>
          <p:cNvSpPr txBox="1"/>
          <p:nvPr/>
        </p:nvSpPr>
        <p:spPr>
          <a:xfrm>
            <a:off x="215516" y="4293096"/>
            <a:ext cx="3661035" cy="1569660"/>
          </a:xfrm>
          <a:prstGeom prst="rect">
            <a:avLst/>
          </a:prstGeom>
          <a:noFill/>
        </p:spPr>
        <p:txBody>
          <a:bodyPr wrap="square" rtlCol="0">
            <a:spAutoFit/>
          </a:bodyPr>
          <a:lstStyle/>
          <a:p>
            <a:r>
              <a:rPr lang="en-US" altLang="ja-JP" sz="2400" dirty="0" smtClean="0">
                <a:latin typeface="Arial" panose="020B0604020202020204" pitchFamily="34" charset="0"/>
                <a:ea typeface="+mn-ea"/>
                <a:cs typeface="Arial" panose="020B0604020202020204" pitchFamily="34" charset="0"/>
              </a:rPr>
              <a:t> </a:t>
            </a:r>
            <a:r>
              <a:rPr lang="ja-JP" altLang="en-US" sz="2400" dirty="0" smtClean="0">
                <a:latin typeface="Arial" panose="020B0604020202020204" pitchFamily="34" charset="0"/>
                <a:ea typeface="+mn-ea"/>
                <a:cs typeface="Arial" panose="020B0604020202020204" pitchFamily="34" charset="0"/>
              </a:rPr>
              <a:t>隣り合う要素の値を</a:t>
            </a:r>
            <a:r>
              <a:rPr lang="en-US" altLang="ja-JP" sz="2400" dirty="0" smtClean="0">
                <a:latin typeface="Arial" panose="020B0604020202020204" pitchFamily="34" charset="0"/>
                <a:ea typeface="+mn-ea"/>
                <a:cs typeface="Arial" panose="020B0604020202020204" pitchFamily="34" charset="0"/>
              </a:rPr>
              <a:t/>
            </a:r>
            <a:br>
              <a:rPr lang="en-US" altLang="ja-JP" sz="2400" dirty="0" smtClean="0">
                <a:latin typeface="Arial" panose="020B0604020202020204" pitchFamily="34" charset="0"/>
                <a:ea typeface="+mn-ea"/>
                <a:cs typeface="Arial" panose="020B0604020202020204" pitchFamily="34" charset="0"/>
              </a:rPr>
            </a:br>
            <a:r>
              <a:rPr lang="en-US" altLang="ja-JP" sz="2400" dirty="0" smtClean="0">
                <a:latin typeface="Arial" panose="020B0604020202020204" pitchFamily="34" charset="0"/>
                <a:ea typeface="+mn-ea"/>
                <a:cs typeface="Arial" panose="020B0604020202020204" pitchFamily="34" charset="0"/>
              </a:rPr>
              <a:t>		</a:t>
            </a:r>
            <a:r>
              <a:rPr lang="ja-JP" altLang="en-US" sz="2400" dirty="0" smtClean="0">
                <a:latin typeface="Arial" panose="020B0604020202020204" pitchFamily="34" charset="0"/>
                <a:ea typeface="+mn-ea"/>
                <a:cs typeface="Arial" panose="020B0604020202020204" pitchFamily="34" charset="0"/>
              </a:rPr>
              <a:t>　平滑化</a:t>
            </a:r>
            <a:r>
              <a:rPr lang="en-US" altLang="ja-JP" sz="2400" dirty="0" smtClean="0">
                <a:latin typeface="Arial" panose="020B0604020202020204" pitchFamily="34" charset="0"/>
                <a:ea typeface="+mn-ea"/>
                <a:cs typeface="Arial" panose="020B0604020202020204" pitchFamily="34" charset="0"/>
              </a:rPr>
              <a:t>.</a:t>
            </a:r>
          </a:p>
          <a:p>
            <a:pPr algn="ctr"/>
            <a:r>
              <a:rPr lang="ja-JP" altLang="en-US" sz="2400" dirty="0" smtClean="0">
                <a:latin typeface="Arial" panose="020B0604020202020204" pitchFamily="34" charset="0"/>
                <a:ea typeface="+mn-ea"/>
                <a:cs typeface="Arial" panose="020B0604020202020204" pitchFamily="34" charset="0"/>
              </a:rPr>
              <a:t>↓</a:t>
            </a:r>
            <a:endParaRPr lang="en-US" altLang="ja-JP" sz="2400" dirty="0" smtClean="0">
              <a:latin typeface="Arial" panose="020B0604020202020204" pitchFamily="34" charset="0"/>
              <a:ea typeface="+mn-ea"/>
              <a:cs typeface="Arial" panose="020B0604020202020204" pitchFamily="34" charset="0"/>
            </a:endParaRPr>
          </a:p>
          <a:p>
            <a:r>
              <a:rPr lang="ja-JP" altLang="en-US" sz="2400" dirty="0" smtClean="0">
                <a:latin typeface="Arial" panose="020B0604020202020204" pitchFamily="34" charset="0"/>
                <a:ea typeface="+mn-ea"/>
                <a:cs typeface="Arial" panose="020B0604020202020204" pitchFamily="34" charset="0"/>
              </a:rPr>
              <a:t>　</a:t>
            </a:r>
            <a:r>
              <a:rPr lang="en-US" altLang="ja-JP" sz="2400" dirty="0" smtClean="0">
                <a:latin typeface="Arial" panose="020B0604020202020204" pitchFamily="34" charset="0"/>
                <a:ea typeface="+mn-ea"/>
                <a:cs typeface="Arial" panose="020B0604020202020204" pitchFamily="34" charset="0"/>
              </a:rPr>
              <a:t>ES-FEM</a:t>
            </a:r>
            <a:r>
              <a:rPr lang="ja-JP" altLang="en-US" sz="2400" dirty="0" smtClean="0">
                <a:latin typeface="Arial" panose="020B0604020202020204" pitchFamily="34" charset="0"/>
                <a:ea typeface="+mn-ea"/>
                <a:cs typeface="Arial" panose="020B0604020202020204" pitchFamily="34" charset="0"/>
              </a:rPr>
              <a:t>と同様の計算</a:t>
            </a:r>
            <a:r>
              <a:rPr lang="en-US" altLang="ja-JP" sz="2400" dirty="0" smtClean="0">
                <a:latin typeface="Arial" panose="020B0604020202020204" pitchFamily="34" charset="0"/>
                <a:ea typeface="+mn-ea"/>
                <a:cs typeface="Arial" panose="020B0604020202020204" pitchFamily="34" charset="0"/>
              </a:rPr>
              <a:t>!</a:t>
            </a:r>
            <a:endParaRPr lang="en-US" altLang="ja-JP" sz="2000" dirty="0">
              <a:latin typeface="Arial" panose="020B0604020202020204" pitchFamily="34" charset="0"/>
              <a:ea typeface="+mn-ea"/>
              <a:cs typeface="Arial" panose="020B0604020202020204" pitchFamily="34" charset="0"/>
            </a:endParaRPr>
          </a:p>
        </p:txBody>
      </p:sp>
      <p:sp>
        <p:nvSpPr>
          <p:cNvPr id="205" name="テキスト ボックス 204"/>
          <p:cNvSpPr txBox="1"/>
          <p:nvPr/>
        </p:nvSpPr>
        <p:spPr>
          <a:xfrm>
            <a:off x="3923928" y="4365104"/>
            <a:ext cx="5220072" cy="1938992"/>
          </a:xfrm>
          <a:prstGeom prst="rect">
            <a:avLst/>
          </a:prstGeom>
          <a:noFill/>
        </p:spPr>
        <p:txBody>
          <a:bodyPr wrap="square" rtlCol="0">
            <a:spAutoFit/>
          </a:bodyPr>
          <a:lstStyle/>
          <a:p>
            <a:pPr marL="457200" indent="-457200">
              <a:buAutoNum type="arabicParenBoth"/>
            </a:pPr>
            <a:r>
              <a:rPr lang="ja-JP" altLang="en-US" sz="2000" dirty="0" smtClean="0">
                <a:latin typeface="Arial" panose="020B0604020202020204" pitchFamily="34" charset="0"/>
                <a:ea typeface="+mn-ea"/>
                <a:cs typeface="Arial" panose="020B0604020202020204" pitchFamily="34" charset="0"/>
              </a:rPr>
              <a:t>周りの要素の値を平滑化して</a:t>
            </a:r>
            <a:r>
              <a:rPr lang="en-US" altLang="ja-JP" sz="2000" dirty="0" smtClean="0">
                <a:latin typeface="Arial" panose="020B0604020202020204" pitchFamily="34" charset="0"/>
                <a:ea typeface="+mn-ea"/>
                <a:cs typeface="Arial" panose="020B0604020202020204" pitchFamily="34" charset="0"/>
              </a:rPr>
              <a:t/>
            </a:r>
            <a:br>
              <a:rPr lang="en-US" altLang="ja-JP" sz="2000" dirty="0" smtClean="0">
                <a:latin typeface="Arial" panose="020B0604020202020204" pitchFamily="34" charset="0"/>
                <a:ea typeface="+mn-ea"/>
                <a:cs typeface="Arial" panose="020B0604020202020204" pitchFamily="34" charset="0"/>
              </a:rPr>
            </a:br>
            <a:r>
              <a:rPr lang="en-US" altLang="ja-JP" sz="2000" dirty="0" smtClean="0">
                <a:latin typeface="Arial" panose="020B0604020202020204" pitchFamily="34" charset="0"/>
                <a:ea typeface="+mn-ea"/>
                <a:cs typeface="Arial" panose="020B0604020202020204" pitchFamily="34" charset="0"/>
              </a:rPr>
              <a:t>		</a:t>
            </a:r>
            <a:r>
              <a:rPr lang="ja-JP" altLang="en-US" sz="2000" dirty="0" smtClean="0">
                <a:latin typeface="Arial" panose="020B0604020202020204" pitchFamily="34" charset="0"/>
                <a:ea typeface="+mn-ea"/>
                <a:cs typeface="Arial" panose="020B0604020202020204" pitchFamily="34" charset="0"/>
              </a:rPr>
              <a:t>　　</a:t>
            </a:r>
            <a:r>
              <a:rPr lang="ja-JP" altLang="en-US" sz="2000" dirty="0" smtClean="0">
                <a:latin typeface="Arial" panose="020B0604020202020204" pitchFamily="34" charset="0"/>
                <a:cs typeface="Arial" panose="020B0604020202020204" pitchFamily="34" charset="0"/>
              </a:rPr>
              <a:t>各節点</a:t>
            </a:r>
            <a:r>
              <a:rPr lang="ja-JP" altLang="en-US" sz="2000" dirty="0">
                <a:latin typeface="Arial" panose="020B0604020202020204" pitchFamily="34" charset="0"/>
                <a:cs typeface="Arial" panose="020B0604020202020204" pitchFamily="34" charset="0"/>
              </a:rPr>
              <a:t>の値</a:t>
            </a:r>
            <a:r>
              <a:rPr lang="ja-JP" altLang="en-US" sz="2000" dirty="0" smtClean="0">
                <a:latin typeface="Arial" panose="020B0604020202020204" pitchFamily="34" charset="0"/>
                <a:cs typeface="Arial" panose="020B0604020202020204" pitchFamily="34" charset="0"/>
              </a:rPr>
              <a:t>を計算する．</a:t>
            </a:r>
            <a:endParaRPr lang="en-US" altLang="ja-JP" sz="2000" dirty="0" smtClean="0">
              <a:latin typeface="Arial" panose="020B0604020202020204" pitchFamily="34" charset="0"/>
              <a:cs typeface="Arial" panose="020B0604020202020204" pitchFamily="34" charset="0"/>
            </a:endParaRPr>
          </a:p>
          <a:p>
            <a:pPr marL="457200" indent="-457200">
              <a:buAutoNum type="arabicParenBoth"/>
            </a:pPr>
            <a:r>
              <a:rPr lang="ja-JP" altLang="en-US" sz="2000" dirty="0" smtClean="0">
                <a:latin typeface="Arial" panose="020B0604020202020204" pitchFamily="34" charset="0"/>
                <a:cs typeface="Arial" panose="020B0604020202020204" pitchFamily="34" charset="0"/>
              </a:rPr>
              <a:t>周りの節点の値を平滑化して</a:t>
            </a:r>
            <a:r>
              <a:rPr lang="en-US" altLang="ja-JP" sz="2000" dirty="0" smtClean="0">
                <a:latin typeface="Arial" panose="020B0604020202020204" pitchFamily="34" charset="0"/>
                <a:cs typeface="Arial" panose="020B0604020202020204" pitchFamily="34" charset="0"/>
              </a:rPr>
              <a:t/>
            </a:r>
            <a:br>
              <a:rPr lang="en-US" altLang="ja-JP" sz="2000" dirty="0" smtClean="0">
                <a:latin typeface="Arial" panose="020B0604020202020204" pitchFamily="34" charset="0"/>
                <a:cs typeface="Arial" panose="020B0604020202020204" pitchFamily="34" charset="0"/>
              </a:rPr>
            </a:br>
            <a:r>
              <a:rPr lang="en-US" altLang="ja-JP" sz="2000" dirty="0" smtClean="0">
                <a:latin typeface="Arial" panose="020B0604020202020204" pitchFamily="34" charset="0"/>
                <a:cs typeface="Arial" panose="020B0604020202020204" pitchFamily="34" charset="0"/>
              </a:rPr>
              <a:t>		</a:t>
            </a:r>
            <a:r>
              <a:rPr lang="ja-JP" altLang="en-US" sz="2000" dirty="0" smtClean="0">
                <a:latin typeface="Arial" panose="020B0604020202020204" pitchFamily="34" charset="0"/>
                <a:cs typeface="Arial" panose="020B0604020202020204" pitchFamily="34" charset="0"/>
              </a:rPr>
              <a:t>　　各要素の値を計算する．</a:t>
            </a:r>
            <a:endParaRPr lang="en-US" altLang="ja-JP" sz="2000" dirty="0" smtClean="0">
              <a:latin typeface="Arial" panose="020B0604020202020204" pitchFamily="34" charset="0"/>
              <a:cs typeface="Arial" panose="020B0604020202020204" pitchFamily="34" charset="0"/>
            </a:endParaRPr>
          </a:p>
          <a:p>
            <a:pPr marL="457200" indent="-457200">
              <a:buAutoNum type="arabicParenBoth"/>
            </a:pPr>
            <a:r>
              <a:rPr lang="en-US" altLang="ja-JP" sz="2000" dirty="0" smtClean="0">
                <a:latin typeface="Arial" panose="020B0604020202020204" pitchFamily="34" charset="0"/>
                <a:ea typeface="+mn-ea"/>
                <a:cs typeface="Arial" panose="020B0604020202020204" pitchFamily="34" charset="0"/>
              </a:rPr>
              <a:t>(1) </a:t>
            </a:r>
            <a:r>
              <a:rPr lang="ja-JP" altLang="en-US" sz="2000" dirty="0" smtClean="0">
                <a:latin typeface="Arial" panose="020B0604020202020204" pitchFamily="34" charset="0"/>
                <a:ea typeface="+mn-ea"/>
                <a:cs typeface="Arial" panose="020B0604020202020204" pitchFamily="34" charset="0"/>
              </a:rPr>
              <a:t>と</a:t>
            </a:r>
            <a:r>
              <a:rPr lang="en-US" altLang="ja-JP" sz="2000" dirty="0" smtClean="0">
                <a:latin typeface="Arial" panose="020B0604020202020204" pitchFamily="34" charset="0"/>
                <a:ea typeface="+mn-ea"/>
                <a:cs typeface="Arial" panose="020B0604020202020204" pitchFamily="34" charset="0"/>
              </a:rPr>
              <a:t> (2) </a:t>
            </a:r>
            <a:r>
              <a:rPr lang="ja-JP" altLang="en-US" sz="2000" dirty="0" smtClean="0">
                <a:latin typeface="Arial" panose="020B0604020202020204" pitchFamily="34" charset="0"/>
                <a:ea typeface="+mn-ea"/>
                <a:cs typeface="Arial" panose="020B0604020202020204" pitchFamily="34" charset="0"/>
              </a:rPr>
              <a:t>を何回か繰り返す</a:t>
            </a:r>
            <a:r>
              <a:rPr lang="en-US" altLang="ja-JP" sz="2000" dirty="0" smtClean="0">
                <a:latin typeface="Arial" panose="020B0604020202020204" pitchFamily="34" charset="0"/>
                <a:ea typeface="+mn-ea"/>
                <a:cs typeface="Arial" panose="020B0604020202020204" pitchFamily="34" charset="0"/>
              </a:rPr>
              <a:t/>
            </a:r>
            <a:br>
              <a:rPr lang="en-US" altLang="ja-JP" sz="2000" dirty="0" smtClean="0">
                <a:latin typeface="Arial" panose="020B0604020202020204" pitchFamily="34" charset="0"/>
                <a:ea typeface="+mn-ea"/>
                <a:cs typeface="Arial" panose="020B0604020202020204" pitchFamily="34" charset="0"/>
              </a:rPr>
            </a:br>
            <a:r>
              <a:rPr lang="en-US" altLang="ja-JP" sz="2000" dirty="0" smtClean="0">
                <a:latin typeface="Arial" panose="020B0604020202020204" pitchFamily="34" charset="0"/>
                <a:ea typeface="+mn-ea"/>
                <a:cs typeface="Arial" panose="020B0604020202020204" pitchFamily="34" charset="0"/>
              </a:rPr>
              <a:t>			</a:t>
            </a:r>
            <a:r>
              <a:rPr lang="ja-JP" altLang="en-US" sz="2000" dirty="0" smtClean="0">
                <a:latin typeface="Arial" panose="020B0604020202020204" pitchFamily="34" charset="0"/>
                <a:ea typeface="+mn-ea"/>
                <a:cs typeface="Arial" panose="020B0604020202020204" pitchFamily="34" charset="0"/>
              </a:rPr>
              <a:t>（</a:t>
            </a:r>
            <a:r>
              <a:rPr lang="ja-JP" altLang="en-US" sz="2000" b="1" u="sng" dirty="0" smtClean="0">
                <a:latin typeface="Arial" panose="020B0604020202020204" pitchFamily="34" charset="0"/>
                <a:ea typeface="+mn-ea"/>
                <a:cs typeface="Arial" panose="020B0604020202020204" pitchFamily="34" charset="0"/>
              </a:rPr>
              <a:t>繰り返し平滑化</a:t>
            </a:r>
            <a:r>
              <a:rPr lang="ja-JP" altLang="en-US" sz="2000" dirty="0" smtClean="0">
                <a:latin typeface="Arial" panose="020B0604020202020204" pitchFamily="34" charset="0"/>
                <a:ea typeface="+mn-ea"/>
                <a:cs typeface="Arial" panose="020B0604020202020204" pitchFamily="34" charset="0"/>
              </a:rPr>
              <a:t>）</a:t>
            </a:r>
            <a:endParaRPr lang="en-US" altLang="ja-JP" sz="2000" dirty="0" smtClean="0">
              <a:latin typeface="Arial" panose="020B0604020202020204" pitchFamily="34" charset="0"/>
              <a:ea typeface="+mn-ea"/>
              <a:cs typeface="Arial" panose="020B0604020202020204" pitchFamily="34" charset="0"/>
            </a:endParaRPr>
          </a:p>
        </p:txBody>
      </p:sp>
      <p:sp>
        <p:nvSpPr>
          <p:cNvPr id="99" name="右矢印 98"/>
          <p:cNvSpPr/>
          <p:nvPr/>
        </p:nvSpPr>
        <p:spPr>
          <a:xfrm flipH="1">
            <a:off x="6015603" y="3681028"/>
            <a:ext cx="932661" cy="491304"/>
          </a:xfrm>
          <a:prstGeom prst="rightArrow">
            <a:avLst>
              <a:gd name="adj1" fmla="val 50000"/>
              <a:gd name="adj2" fmla="val 9772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latin typeface="Arial" panose="020B0604020202020204" pitchFamily="34" charset="0"/>
                <a:cs typeface="Arial" panose="020B0604020202020204" pitchFamily="34" charset="0"/>
              </a:rPr>
              <a:t>(2)</a:t>
            </a:r>
            <a:endParaRPr kumimoji="1" lang="ja-JP" altLang="en-US" sz="1600" dirty="0">
              <a:solidFill>
                <a:schemeClr val="tx1"/>
              </a:solidFill>
              <a:latin typeface="Arial" panose="020B0604020202020204" pitchFamily="34" charset="0"/>
              <a:cs typeface="Arial" panose="020B0604020202020204" pitchFamily="34" charset="0"/>
            </a:endParaRPr>
          </a:p>
        </p:txBody>
      </p:sp>
      <p:sp>
        <p:nvSpPr>
          <p:cNvPr id="100" name="テキスト ボックス 99"/>
          <p:cNvSpPr txBox="1"/>
          <p:nvPr/>
        </p:nvSpPr>
        <p:spPr>
          <a:xfrm>
            <a:off x="4074284" y="2353253"/>
            <a:ext cx="3499228" cy="584775"/>
          </a:xfrm>
          <a:prstGeom prst="rect">
            <a:avLst/>
          </a:prstGeom>
          <a:noFill/>
        </p:spPr>
        <p:txBody>
          <a:bodyPr wrap="square" rtlCol="0">
            <a:spAutoFit/>
          </a:bodyPr>
          <a:lstStyle/>
          <a:p>
            <a:r>
              <a:rPr lang="ja-JP" altLang="en-US" sz="3200" u="sng" dirty="0" smtClean="0">
                <a:latin typeface="Arial" panose="020B0604020202020204" pitchFamily="34" charset="0"/>
                <a:ea typeface="+mn-ea"/>
                <a:cs typeface="Arial" panose="020B0604020202020204" pitchFamily="34" charset="0"/>
              </a:rPr>
              <a:t>体積</a:t>
            </a:r>
            <a:r>
              <a:rPr lang="ja-JP" altLang="en-US" sz="3200" u="sng" dirty="0">
                <a:latin typeface="Arial" panose="020B0604020202020204" pitchFamily="34" charset="0"/>
                <a:ea typeface="+mn-ea"/>
                <a:cs typeface="Arial" panose="020B0604020202020204" pitchFamily="34" charset="0"/>
              </a:rPr>
              <a:t>変形</a:t>
            </a:r>
            <a:r>
              <a:rPr lang="ja-JP" altLang="en-US" sz="2400" u="sng" dirty="0" smtClean="0">
                <a:latin typeface="Arial" panose="020B0604020202020204" pitchFamily="34" charset="0"/>
                <a:ea typeface="+mn-ea"/>
                <a:cs typeface="Arial" panose="020B0604020202020204" pitchFamily="34" charset="0"/>
              </a:rPr>
              <a:t> </a:t>
            </a:r>
            <a:r>
              <a:rPr lang="ja-JP" altLang="en-US" sz="2400" u="sng" dirty="0">
                <a:latin typeface="Arial" panose="020B0604020202020204" pitchFamily="34" charset="0"/>
                <a:ea typeface="+mn-ea"/>
                <a:cs typeface="Arial" panose="020B0604020202020204" pitchFamily="34" charset="0"/>
              </a:rPr>
              <a:t>成分</a:t>
            </a:r>
            <a:endParaRPr lang="en-US" altLang="ja-JP" sz="2400" u="sng" dirty="0">
              <a:latin typeface="Arial" panose="020B0604020202020204" pitchFamily="34" charset="0"/>
              <a:ea typeface="+mn-ea"/>
              <a:cs typeface="Arial" panose="020B0604020202020204" pitchFamily="34" charset="0"/>
            </a:endParaRPr>
          </a:p>
        </p:txBody>
      </p:sp>
      <p:grpSp>
        <p:nvGrpSpPr>
          <p:cNvPr id="96" name="グループ化 95"/>
          <p:cNvGrpSpPr/>
          <p:nvPr/>
        </p:nvGrpSpPr>
        <p:grpSpPr>
          <a:xfrm>
            <a:off x="2227340" y="3108895"/>
            <a:ext cx="1433182" cy="1070921"/>
            <a:chOff x="4860075" y="1560327"/>
            <a:chExt cx="3329507" cy="2793546"/>
          </a:xfrm>
        </p:grpSpPr>
        <p:sp>
          <p:nvSpPr>
            <p:cNvPr id="101" name="二等辺三角形 100"/>
            <p:cNvSpPr/>
            <p:nvPr/>
          </p:nvSpPr>
          <p:spPr>
            <a:xfrm rot="13532799">
              <a:off x="5295916" y="2480967"/>
              <a:ext cx="1216226" cy="600952"/>
            </a:xfrm>
            <a:prstGeom prst="triangle">
              <a:avLst>
                <a:gd name="adj" fmla="val 52895"/>
              </a:avLst>
            </a:prstGeom>
            <a:solidFill>
              <a:srgbClr val="FF99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02" name="二等辺三角形 101"/>
            <p:cNvSpPr/>
            <p:nvPr/>
          </p:nvSpPr>
          <p:spPr>
            <a:xfrm rot="2732799">
              <a:off x="5702498" y="2039122"/>
              <a:ext cx="1216226" cy="600952"/>
            </a:xfrm>
            <a:prstGeom prst="triangle">
              <a:avLst>
                <a:gd name="adj" fmla="val 57584"/>
              </a:avLst>
            </a:prstGeom>
            <a:solidFill>
              <a:srgbClr val="FF99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nvGrpSpPr>
            <p:cNvPr id="163" name="グループ化 162"/>
            <p:cNvGrpSpPr/>
            <p:nvPr/>
          </p:nvGrpSpPr>
          <p:grpSpPr>
            <a:xfrm>
              <a:off x="5824027" y="1676691"/>
              <a:ext cx="2365555" cy="2074125"/>
              <a:chOff x="1106569" y="3201088"/>
              <a:chExt cx="2365555" cy="2074125"/>
            </a:xfrm>
          </p:grpSpPr>
          <p:sp>
            <p:nvSpPr>
              <p:cNvPr id="175" name="二等辺三角形 174"/>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76" name="二等辺三角形 175"/>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77" name="二等辺三角形 176"/>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grpSp>
          <p:nvGrpSpPr>
            <p:cNvPr id="164" name="グループ化 163"/>
            <p:cNvGrpSpPr/>
            <p:nvPr/>
          </p:nvGrpSpPr>
          <p:grpSpPr>
            <a:xfrm rot="10800000">
              <a:off x="4860075" y="2203007"/>
              <a:ext cx="2365555" cy="2074125"/>
              <a:chOff x="1106569" y="3201088"/>
              <a:chExt cx="2365555" cy="2074125"/>
            </a:xfrm>
          </p:grpSpPr>
          <p:sp>
            <p:nvSpPr>
              <p:cNvPr id="172" name="二等辺三角形 171"/>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73" name="二等辺三角形 172"/>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74" name="二等辺三角形 173"/>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sp>
          <p:nvSpPr>
            <p:cNvPr id="165" name="円/楕円 10"/>
            <p:cNvSpPr/>
            <p:nvPr/>
          </p:nvSpPr>
          <p:spPr>
            <a:xfrm>
              <a:off x="5617831" y="20493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66" name="円/楕円 11"/>
            <p:cNvSpPr/>
            <p:nvPr/>
          </p:nvSpPr>
          <p:spPr>
            <a:xfrm>
              <a:off x="7040265" y="156032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67" name="円/楕円 12"/>
            <p:cNvSpPr/>
            <p:nvPr/>
          </p:nvSpPr>
          <p:spPr>
            <a:xfrm>
              <a:off x="6455409" y="2897714"/>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68" name="円/楕円 13"/>
            <p:cNvSpPr/>
            <p:nvPr/>
          </p:nvSpPr>
          <p:spPr>
            <a:xfrm>
              <a:off x="5017008" y="34250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69" name="円/楕円 14"/>
            <p:cNvSpPr/>
            <p:nvPr/>
          </p:nvSpPr>
          <p:spPr>
            <a:xfrm>
              <a:off x="5853923" y="422054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70" name="円/楕円 15"/>
            <p:cNvSpPr/>
            <p:nvPr/>
          </p:nvSpPr>
          <p:spPr>
            <a:xfrm>
              <a:off x="7274830" y="374257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sp>
          <p:nvSpPr>
            <p:cNvPr id="171" name="円/楕円 16"/>
            <p:cNvSpPr/>
            <p:nvPr/>
          </p:nvSpPr>
          <p:spPr>
            <a:xfrm>
              <a:off x="7877844" y="238720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cs typeface="メイリオ" panose="020B0604030504040204" pitchFamily="50" charset="-128"/>
              </a:endParaRPr>
            </a:p>
          </p:txBody>
        </p:sp>
      </p:grpSp>
      <p:sp>
        <p:nvSpPr>
          <p:cNvPr id="179" name="右矢印 178"/>
          <p:cNvSpPr/>
          <p:nvPr/>
        </p:nvSpPr>
        <p:spPr>
          <a:xfrm>
            <a:off x="1696769" y="3435734"/>
            <a:ext cx="545719" cy="491304"/>
          </a:xfrm>
          <a:prstGeom prst="rightArrow">
            <a:avLst>
              <a:gd name="adj1" fmla="val 50000"/>
              <a:gd name="adj2" fmla="val 7057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8" name="テキスト ボックス 177"/>
              <p:cNvSpPr txBox="1"/>
              <p:nvPr/>
            </p:nvSpPr>
            <p:spPr>
              <a:xfrm>
                <a:off x="2555776" y="1412776"/>
                <a:ext cx="3672407" cy="7350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ja-JP" sz="4400" b="1" i="1" smtClean="0">
                              <a:latin typeface="Cambria Math" panose="02040503050406030204" pitchFamily="18" charset="0"/>
                            </a:rPr>
                          </m:ctrlPr>
                        </m:accPr>
                        <m:e>
                          <m:r>
                            <a:rPr lang="en-US" altLang="ja-JP" sz="4400" b="1" i="1" smtClean="0">
                              <a:latin typeface="Cambria Math" panose="02040503050406030204" pitchFamily="18" charset="0"/>
                            </a:rPr>
                            <m:t>𝑭</m:t>
                          </m:r>
                        </m:e>
                      </m:acc>
                      <m:r>
                        <a:rPr lang="en-US" altLang="ja-JP" sz="4400" b="0" i="1" smtClean="0">
                          <a:latin typeface="Cambria Math" panose="02040503050406030204" pitchFamily="18" charset="0"/>
                        </a:rPr>
                        <m:t>=</m:t>
                      </m:r>
                      <m:sSup>
                        <m:sSupPr>
                          <m:ctrlPr>
                            <a:rPr lang="en-US" altLang="ja-JP" sz="4400" b="1" i="1" smtClean="0">
                              <a:latin typeface="Cambria Math" panose="02040503050406030204" pitchFamily="18" charset="0"/>
                            </a:rPr>
                          </m:ctrlPr>
                        </m:sSupPr>
                        <m:e>
                          <m:acc>
                            <m:accPr>
                              <m:chr m:val="̃"/>
                              <m:ctrlPr>
                                <a:rPr lang="en-US" altLang="ja-JP" sz="4400" b="0" i="1" smtClean="0">
                                  <a:latin typeface="Cambria Math" panose="02040503050406030204" pitchFamily="18" charset="0"/>
                                </a:rPr>
                              </m:ctrlPr>
                            </m:accPr>
                            <m:e>
                              <m:r>
                                <a:rPr lang="en-US" altLang="ja-JP" sz="4400" b="1" i="1" smtClean="0">
                                  <a:latin typeface="Cambria Math" panose="02040503050406030204" pitchFamily="18" charset="0"/>
                                </a:rPr>
                                <m:t>𝑭</m:t>
                              </m:r>
                            </m:e>
                          </m:acc>
                        </m:e>
                        <m:sup>
                          <m:r>
                            <m:rPr>
                              <m:sty m:val="p"/>
                            </m:rPr>
                            <a:rPr lang="en-US" altLang="ja-JP" sz="4400" b="0" i="0" smtClean="0">
                              <a:latin typeface="Cambria Math" panose="02040503050406030204" pitchFamily="18" charset="0"/>
                            </a:rPr>
                            <m:t>iso</m:t>
                          </m:r>
                        </m:sup>
                      </m:sSup>
                      <m:r>
                        <a:rPr lang="en-US" altLang="ja-JP" sz="4400" i="1" smtClean="0">
                          <a:latin typeface="Cambria Math" panose="02040503050406030204" pitchFamily="18" charset="0"/>
                          <a:ea typeface="Cambria Math" panose="02040503050406030204" pitchFamily="18" charset="0"/>
                        </a:rPr>
                        <m:t>∙</m:t>
                      </m:r>
                      <m:sSup>
                        <m:sSupPr>
                          <m:ctrlPr>
                            <a:rPr lang="en-US" altLang="ja-JP" sz="4400" b="0" i="1" smtClean="0">
                              <a:latin typeface="Cambria Math" panose="02040503050406030204" pitchFamily="18" charset="0"/>
                              <a:ea typeface="Cambria Math" panose="02040503050406030204" pitchFamily="18" charset="0"/>
                            </a:rPr>
                          </m:ctrlPr>
                        </m:sSupPr>
                        <m:e>
                          <m:acc>
                            <m:accPr>
                              <m:chr m:val="̅"/>
                              <m:ctrlPr>
                                <a:rPr lang="en-US" altLang="ja-JP" sz="4400" b="0" i="1" smtClean="0">
                                  <a:latin typeface="Cambria Math" panose="02040503050406030204" pitchFamily="18" charset="0"/>
                                  <a:ea typeface="Cambria Math" panose="02040503050406030204" pitchFamily="18" charset="0"/>
                                </a:rPr>
                              </m:ctrlPr>
                            </m:accPr>
                            <m:e>
                              <m:r>
                                <a:rPr lang="en-US" altLang="ja-JP" sz="4400" b="1" i="1" smtClean="0">
                                  <a:latin typeface="Cambria Math" panose="02040503050406030204" pitchFamily="18" charset="0"/>
                                  <a:ea typeface="Cambria Math" panose="02040503050406030204" pitchFamily="18" charset="0"/>
                                </a:rPr>
                                <m:t>𝑭</m:t>
                              </m:r>
                            </m:e>
                          </m:acc>
                        </m:e>
                        <m:sup>
                          <m:r>
                            <m:rPr>
                              <m:sty m:val="p"/>
                            </m:rPr>
                            <a:rPr lang="en-US" altLang="ja-JP" sz="4400" b="0" i="0" smtClean="0">
                              <a:latin typeface="Cambria Math" panose="02040503050406030204" pitchFamily="18" charset="0"/>
                              <a:ea typeface="Cambria Math" panose="02040503050406030204" pitchFamily="18" charset="0"/>
                            </a:rPr>
                            <m:t>vol</m:t>
                          </m:r>
                        </m:sup>
                      </m:sSup>
                    </m:oMath>
                  </m:oMathPara>
                </a14:m>
                <a:endParaRPr kumimoji="1" lang="ja-JP" altLang="en-US" sz="2000" dirty="0"/>
              </a:p>
            </p:txBody>
          </p:sp>
        </mc:Choice>
        <mc:Fallback xmlns="">
          <p:sp>
            <p:nvSpPr>
              <p:cNvPr id="178" name="テキスト ボックス 177"/>
              <p:cNvSpPr txBox="1">
                <a:spLocks noRot="1" noChangeAspect="1" noMove="1" noResize="1" noEditPoints="1" noAdjustHandles="1" noChangeArrowheads="1" noChangeShapeType="1" noTextEdit="1"/>
              </p:cNvSpPr>
              <p:nvPr/>
            </p:nvSpPr>
            <p:spPr>
              <a:xfrm>
                <a:off x="2555776" y="1412776"/>
                <a:ext cx="3672407" cy="735073"/>
              </a:xfrm>
              <a:prstGeom prst="rect">
                <a:avLst/>
              </a:prstGeom>
              <a:blipFill rotWithShape="0">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853036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線コネクタ 58"/>
          <p:cNvCxnSpPr/>
          <p:nvPr/>
        </p:nvCxnSpPr>
        <p:spPr>
          <a:xfrm flipH="1" flipV="1">
            <a:off x="5688124" y="1758820"/>
            <a:ext cx="1044116" cy="1025476"/>
          </a:xfrm>
          <a:prstGeom prst="line">
            <a:avLst/>
          </a:prstGeom>
          <a:ln w="190500" cap="sq">
            <a:solidFill>
              <a:schemeClr val="accent1">
                <a:lumMod val="75000"/>
              </a:schemeClr>
            </a:solidFill>
            <a:bevel/>
            <a:headEnd w="sm" len="sm"/>
          </a:ln>
        </p:spPr>
        <p:style>
          <a:lnRef idx="1">
            <a:schemeClr val="accent1"/>
          </a:lnRef>
          <a:fillRef idx="0">
            <a:schemeClr val="accent1"/>
          </a:fillRef>
          <a:effectRef idx="0">
            <a:schemeClr val="accent1"/>
          </a:effectRef>
          <a:fontRef idx="minor">
            <a:schemeClr val="tx1"/>
          </a:fontRef>
        </p:style>
      </p:cxnSp>
      <p:sp>
        <p:nvSpPr>
          <p:cNvPr id="64" name="角丸四角形 63"/>
          <p:cNvSpPr/>
          <p:nvPr/>
        </p:nvSpPr>
        <p:spPr>
          <a:xfrm>
            <a:off x="4355976" y="2348882"/>
            <a:ext cx="4418471" cy="2723012"/>
          </a:xfrm>
          <a:prstGeom prst="roundRect">
            <a:avLst>
              <a:gd name="adj" fmla="val 37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 name="角丸四角形 242"/>
          <p:cNvSpPr/>
          <p:nvPr/>
        </p:nvSpPr>
        <p:spPr>
          <a:xfrm>
            <a:off x="5904148" y="2788794"/>
            <a:ext cx="1538191" cy="1396290"/>
          </a:xfrm>
          <a:prstGeom prst="roundRect">
            <a:avLst>
              <a:gd name="adj" fmla="val 55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flipH="1">
            <a:off x="1871700" y="2052382"/>
            <a:ext cx="2160240" cy="725525"/>
          </a:xfrm>
          <a:prstGeom prst="line">
            <a:avLst/>
          </a:prstGeom>
          <a:ln w="190500" cap="sq">
            <a:solidFill>
              <a:srgbClr val="FF9900"/>
            </a:solidFill>
            <a:bevel/>
            <a:headEnd w="sm" len="sm"/>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5148064" y="1448780"/>
            <a:ext cx="1044116" cy="69496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635896" y="1448780"/>
            <a:ext cx="1044116" cy="69496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lang="en-US" altLang="ja-JP" dirty="0" smtClean="0">
                <a:solidFill>
                  <a:schemeClr val="accent6"/>
                </a:solidFill>
                <a:latin typeface="+mj-ea"/>
              </a:rPr>
              <a:t>F-</a:t>
            </a:r>
            <a:r>
              <a:rPr lang="en-US" altLang="ja-JP" dirty="0" err="1">
                <a:solidFill>
                  <a:schemeClr val="accent6"/>
                </a:solidFill>
                <a:latin typeface="+mj-ea"/>
              </a:rPr>
              <a:t>barES</a:t>
            </a:r>
            <a:r>
              <a:rPr lang="en-US" altLang="ja-JP" dirty="0">
                <a:solidFill>
                  <a:schemeClr val="accent6"/>
                </a:solidFill>
                <a:latin typeface="+mj-ea"/>
              </a:rPr>
              <a:t>-FEM</a:t>
            </a:r>
            <a:r>
              <a:rPr kumimoji="1" lang="ja-JP" altLang="en-US" dirty="0" smtClean="0">
                <a:solidFill>
                  <a:schemeClr val="accent6"/>
                </a:solidFill>
              </a:rPr>
              <a:t>のコンセプト</a:t>
            </a:r>
            <a:endParaRPr kumimoji="1" lang="ja-JP" altLang="en-US" dirty="0">
              <a:solidFill>
                <a:schemeClr val="accent6"/>
              </a:solidFill>
            </a:endParaRPr>
          </a:p>
        </p:txBody>
      </p:sp>
      <p:sp>
        <p:nvSpPr>
          <p:cNvPr id="4" name="スライド番号プレースホルダー 3"/>
          <p:cNvSpPr>
            <a:spLocks noGrp="1"/>
          </p:cNvSpPr>
          <p:nvPr>
            <p:ph type="sldNum" sz="quarter" idx="4"/>
          </p:nvPr>
        </p:nvSpPr>
        <p:spPr/>
        <p:txBody>
          <a:bodyPr/>
          <a:lstStyle/>
          <a:p>
            <a:r>
              <a:rPr lang="en-US" altLang="ja-JP" smtClean="0"/>
              <a:t>P. </a:t>
            </a:r>
            <a:fld id="{F8FDF831-B0A3-4B44-A20D-7581D5587101}" type="slidenum">
              <a:rPr lang="ja-JP" altLang="en-US" smtClean="0"/>
              <a:pPr/>
              <a:t>9</a:t>
            </a:fld>
            <a:endParaRPr lang="ja-JP" altLang="en-US" dirty="0"/>
          </a:p>
        </p:txBody>
      </p:sp>
      <p:sp>
        <p:nvSpPr>
          <p:cNvPr id="21" name="角丸四角形 20"/>
          <p:cNvSpPr/>
          <p:nvPr/>
        </p:nvSpPr>
        <p:spPr>
          <a:xfrm>
            <a:off x="395536" y="2312875"/>
            <a:ext cx="3669038" cy="2759019"/>
          </a:xfrm>
          <a:prstGeom prst="roundRect">
            <a:avLst>
              <a:gd name="adj" fmla="val 291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1340050" y="2788794"/>
            <a:ext cx="1538191" cy="1396290"/>
            <a:chOff x="1269613" y="2780928"/>
            <a:chExt cx="1538191" cy="1396290"/>
          </a:xfrm>
        </p:grpSpPr>
        <p:sp>
          <p:nvSpPr>
            <p:cNvPr id="23" name="角丸四角形 22"/>
            <p:cNvSpPr/>
            <p:nvPr/>
          </p:nvSpPr>
          <p:spPr>
            <a:xfrm>
              <a:off x="1269613" y="2780928"/>
              <a:ext cx="1538191" cy="1396290"/>
            </a:xfrm>
            <a:prstGeom prst="roundRect">
              <a:avLst>
                <a:gd name="adj" fmla="val 559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1" name="グループ化 220"/>
            <p:cNvGrpSpPr/>
            <p:nvPr/>
          </p:nvGrpSpPr>
          <p:grpSpPr>
            <a:xfrm>
              <a:off x="1331640" y="2917078"/>
              <a:ext cx="1328216" cy="1145336"/>
              <a:chOff x="4860075" y="1560327"/>
              <a:chExt cx="3329507" cy="2793546"/>
            </a:xfrm>
          </p:grpSpPr>
          <p:sp>
            <p:nvSpPr>
              <p:cNvPr id="222" name="二等辺三角形 221"/>
              <p:cNvSpPr/>
              <p:nvPr/>
            </p:nvSpPr>
            <p:spPr>
              <a:xfrm rot="13532799">
                <a:off x="5295916" y="2480967"/>
                <a:ext cx="1216226" cy="600952"/>
              </a:xfrm>
              <a:prstGeom prst="triangle">
                <a:avLst>
                  <a:gd name="adj" fmla="val 52895"/>
                </a:avLst>
              </a:prstGeom>
              <a:solidFill>
                <a:srgbClr val="FF99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23" name="二等辺三角形 222"/>
              <p:cNvSpPr/>
              <p:nvPr/>
            </p:nvSpPr>
            <p:spPr>
              <a:xfrm rot="2732799">
                <a:off x="5702498" y="2039122"/>
                <a:ext cx="1216226" cy="600952"/>
              </a:xfrm>
              <a:prstGeom prst="triangle">
                <a:avLst>
                  <a:gd name="adj" fmla="val 57584"/>
                </a:avLst>
              </a:prstGeom>
              <a:solidFill>
                <a:srgbClr val="FF99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224" name="グループ化 223"/>
              <p:cNvGrpSpPr/>
              <p:nvPr/>
            </p:nvGrpSpPr>
            <p:grpSpPr>
              <a:xfrm>
                <a:off x="5824027" y="1676691"/>
                <a:ext cx="2365555" cy="2074125"/>
                <a:chOff x="1106569" y="3201088"/>
                <a:chExt cx="2365555" cy="2074125"/>
              </a:xfrm>
            </p:grpSpPr>
            <p:sp>
              <p:nvSpPr>
                <p:cNvPr id="236" name="二等辺三角形 235"/>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7" name="二等辺三角形 236"/>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8" name="二等辺三角形 237"/>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225" name="グループ化 224"/>
              <p:cNvGrpSpPr/>
              <p:nvPr/>
            </p:nvGrpSpPr>
            <p:grpSpPr>
              <a:xfrm rot="10800000">
                <a:off x="4860075" y="2203007"/>
                <a:ext cx="2365555" cy="2074125"/>
                <a:chOff x="1106569" y="3201088"/>
                <a:chExt cx="2365555" cy="2074125"/>
              </a:xfrm>
            </p:grpSpPr>
            <p:sp>
              <p:nvSpPr>
                <p:cNvPr id="233" name="二等辺三角形 232"/>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4" name="二等辺三角形 233"/>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5" name="二等辺三角形 234"/>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226" name="円/楕円 225"/>
              <p:cNvSpPr/>
              <p:nvPr/>
            </p:nvSpPr>
            <p:spPr>
              <a:xfrm>
                <a:off x="5617831" y="20493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27" name="円/楕円 226"/>
              <p:cNvSpPr/>
              <p:nvPr/>
            </p:nvSpPr>
            <p:spPr>
              <a:xfrm>
                <a:off x="7040265" y="156032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28" name="円/楕円 227"/>
              <p:cNvSpPr/>
              <p:nvPr/>
            </p:nvSpPr>
            <p:spPr>
              <a:xfrm>
                <a:off x="6455409" y="2897714"/>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29" name="円/楕円 228"/>
              <p:cNvSpPr/>
              <p:nvPr/>
            </p:nvSpPr>
            <p:spPr>
              <a:xfrm>
                <a:off x="5017008" y="34250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0" name="円/楕円 229"/>
              <p:cNvSpPr/>
              <p:nvPr/>
            </p:nvSpPr>
            <p:spPr>
              <a:xfrm>
                <a:off x="5853923" y="422054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1" name="円/楕円 230"/>
              <p:cNvSpPr/>
              <p:nvPr/>
            </p:nvSpPr>
            <p:spPr>
              <a:xfrm>
                <a:off x="7274830" y="374257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2" name="円/楕円 231"/>
              <p:cNvSpPr/>
              <p:nvPr/>
            </p:nvSpPr>
            <p:spPr>
              <a:xfrm>
                <a:off x="7877844" y="238720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sp>
        <p:nvSpPr>
          <p:cNvPr id="239" name="テキスト ボックス 238"/>
          <p:cNvSpPr txBox="1"/>
          <p:nvPr/>
        </p:nvSpPr>
        <p:spPr>
          <a:xfrm>
            <a:off x="323528" y="4214448"/>
            <a:ext cx="3669037" cy="830997"/>
          </a:xfrm>
          <a:prstGeom prst="rect">
            <a:avLst/>
          </a:prstGeom>
          <a:noFill/>
        </p:spPr>
        <p:txBody>
          <a:bodyPr wrap="square" rtlCol="0">
            <a:spAutoFit/>
          </a:bodyPr>
          <a:lstStyle/>
          <a:p>
            <a:pPr algn="ctr"/>
            <a:r>
              <a:rPr lang="en-US" altLang="ja-JP" sz="2400" dirty="0" smtClean="0"/>
              <a:t>ES-FEM</a:t>
            </a:r>
            <a:r>
              <a:rPr lang="ja-JP" altLang="en-US" sz="2400" dirty="0" smtClean="0"/>
              <a:t>の計算</a:t>
            </a:r>
            <a:endParaRPr lang="en-US" altLang="ja-JP" sz="2400" dirty="0" smtClean="0">
              <a:solidFill>
                <a:srgbClr val="FF0000"/>
              </a:solidFill>
            </a:endParaRPr>
          </a:p>
          <a:p>
            <a:pPr algn="ctr"/>
            <a:r>
              <a:rPr lang="en-US" altLang="ja-JP" sz="2400" b="1" dirty="0" smtClean="0">
                <a:solidFill>
                  <a:schemeClr val="bg1"/>
                </a:solidFill>
                <a:effectLst>
                  <a:outerShdw blurRad="38100" dist="38100" dir="2700000" algn="tl">
                    <a:srgbClr val="000000">
                      <a:alpha val="43137"/>
                    </a:srgbClr>
                  </a:outerShdw>
                </a:effectLst>
              </a:rPr>
              <a:t>1. </a:t>
            </a:r>
            <a:r>
              <a:rPr lang="ja-JP" altLang="en-US" sz="2400" b="1" dirty="0" smtClean="0">
                <a:solidFill>
                  <a:schemeClr val="bg1"/>
                </a:solidFill>
                <a:effectLst>
                  <a:outerShdw blurRad="38100" dist="38100" dir="2700000" algn="tl">
                    <a:srgbClr val="000000">
                      <a:alpha val="43137"/>
                    </a:srgbClr>
                  </a:outerShdw>
                </a:effectLst>
              </a:rPr>
              <a:t>せん断ロッキングフリー</a:t>
            </a:r>
            <a:endParaRPr lang="en-US" altLang="ja-JP" sz="2400" b="1" dirty="0" smtClean="0">
              <a:solidFill>
                <a:schemeClr val="bg1"/>
              </a:solidFill>
              <a:effectLst>
                <a:outerShdw blurRad="38100" dist="38100" dir="2700000" algn="tl">
                  <a:srgbClr val="000000">
                    <a:alpha val="43137"/>
                  </a:srgbClr>
                </a:outerShdw>
              </a:effectLst>
            </a:endParaRPr>
          </a:p>
        </p:txBody>
      </p:sp>
      <p:sp>
        <p:nvSpPr>
          <p:cNvPr id="240" name="テキスト ボックス 239"/>
          <p:cNvSpPr txBox="1"/>
          <p:nvPr/>
        </p:nvSpPr>
        <p:spPr>
          <a:xfrm>
            <a:off x="4385140" y="4185084"/>
            <a:ext cx="4327320" cy="830997"/>
          </a:xfrm>
          <a:prstGeom prst="rect">
            <a:avLst/>
          </a:prstGeom>
          <a:noFill/>
        </p:spPr>
        <p:txBody>
          <a:bodyPr wrap="square" rtlCol="0">
            <a:spAutoFit/>
          </a:bodyPr>
          <a:lstStyle/>
          <a:p>
            <a:pPr algn="ctr"/>
            <a:r>
              <a:rPr kumimoji="1" lang="en-US" altLang="ja-JP" sz="2400" dirty="0" smtClean="0"/>
              <a:t>NS-FEM</a:t>
            </a:r>
            <a:r>
              <a:rPr kumimoji="1" lang="ja-JP" altLang="en-US" sz="2400" dirty="0" smtClean="0"/>
              <a:t>の計算</a:t>
            </a:r>
            <a:endParaRPr kumimoji="1" lang="en-US" altLang="ja-JP" sz="2400" dirty="0" smtClean="0"/>
          </a:p>
          <a:p>
            <a:pPr algn="ctr"/>
            <a:r>
              <a:rPr lang="en-US" altLang="ja-JP" sz="2400" b="1" dirty="0" smtClean="0">
                <a:solidFill>
                  <a:schemeClr val="bg1"/>
                </a:solidFill>
                <a:effectLst>
                  <a:outerShdw blurRad="38100" dist="38100" dir="2700000" algn="tl">
                    <a:srgbClr val="000000">
                      <a:alpha val="43137"/>
                    </a:srgbClr>
                  </a:outerShdw>
                </a:effectLst>
              </a:rPr>
              <a:t>2. </a:t>
            </a:r>
            <a:r>
              <a:rPr lang="ja-JP" altLang="en-US" sz="2400" b="1" dirty="0" smtClean="0">
                <a:solidFill>
                  <a:schemeClr val="bg1"/>
                </a:solidFill>
                <a:effectLst>
                  <a:outerShdw blurRad="38100" dist="38100" dir="2700000" algn="tl">
                    <a:srgbClr val="000000">
                      <a:alpha val="43137"/>
                    </a:srgbClr>
                  </a:outerShdw>
                </a:effectLst>
              </a:rPr>
              <a:t>圧力振動フリー</a:t>
            </a:r>
            <a:endParaRPr kumimoji="1" lang="en-US" altLang="ja-JP" sz="2400" b="1" dirty="0" smtClean="0">
              <a:solidFill>
                <a:schemeClr val="bg1"/>
              </a:solidFill>
              <a:effectLst>
                <a:outerShdw blurRad="38100" dist="38100" dir="2700000" algn="tl">
                  <a:srgbClr val="000000">
                    <a:alpha val="43137"/>
                  </a:srgbClr>
                </a:outerShdw>
              </a:effectLst>
            </a:endParaRPr>
          </a:p>
        </p:txBody>
      </p:sp>
      <p:sp>
        <p:nvSpPr>
          <p:cNvPr id="241" name="テキスト ボックス 240"/>
          <p:cNvSpPr txBox="1"/>
          <p:nvPr/>
        </p:nvSpPr>
        <p:spPr>
          <a:xfrm>
            <a:off x="2097620" y="5250559"/>
            <a:ext cx="4634620" cy="830997"/>
          </a:xfrm>
          <a:prstGeom prst="rect">
            <a:avLst/>
          </a:prstGeom>
          <a:solidFill>
            <a:schemeClr val="bg1">
              <a:lumMod val="50000"/>
            </a:schemeClr>
          </a:solidFill>
        </p:spPr>
        <p:txBody>
          <a:bodyPr wrap="square" rtlCol="0">
            <a:spAutoFit/>
          </a:bodyPr>
          <a:lstStyle/>
          <a:p>
            <a:pPr algn="ctr"/>
            <a:r>
              <a:rPr lang="en-US" altLang="ja-JP" sz="2400" dirty="0" smtClean="0">
                <a:latin typeface="Arial" panose="020B0604020202020204" pitchFamily="34" charset="0"/>
                <a:cs typeface="Arial" panose="020B0604020202020204" pitchFamily="34" charset="0"/>
              </a:rPr>
              <a:t>F-bar</a:t>
            </a:r>
            <a:r>
              <a:rPr lang="ja-JP" altLang="en-US" sz="2400" dirty="0" smtClean="0">
                <a:latin typeface="Arial" panose="020B0604020202020204" pitchFamily="34" charset="0"/>
                <a:cs typeface="Arial" panose="020B0604020202020204" pitchFamily="34" charset="0"/>
              </a:rPr>
              <a:t>法を援用</a:t>
            </a:r>
            <a:endParaRPr lang="en-US" altLang="ja-JP" sz="2400" dirty="0" smtClean="0">
              <a:latin typeface="Arial" panose="020B0604020202020204" pitchFamily="34" charset="0"/>
              <a:cs typeface="Arial" panose="020B0604020202020204" pitchFamily="34" charset="0"/>
            </a:endParaRPr>
          </a:p>
          <a:p>
            <a:pPr algn="ctr"/>
            <a:r>
              <a:rPr lang="en-US" altLang="ja-JP"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ja-JP" alt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体積ロッキングフリー</a:t>
            </a:r>
            <a:endParaRPr lang="en-US" altLang="ja-JP" sz="2400" dirty="0">
              <a:latin typeface="Arial" panose="020B0604020202020204" pitchFamily="34" charset="0"/>
              <a:cs typeface="Arial" panose="020B0604020202020204" pitchFamily="34" charset="0"/>
            </a:endParaRPr>
          </a:p>
        </p:txBody>
      </p:sp>
      <p:sp>
        <p:nvSpPr>
          <p:cNvPr id="84" name="コンテンツ プレースホルダー 2"/>
          <p:cNvSpPr txBox="1">
            <a:spLocks/>
          </p:cNvSpPr>
          <p:nvPr/>
        </p:nvSpPr>
        <p:spPr bwMode="auto">
          <a:xfrm>
            <a:off x="41920" y="841338"/>
            <a:ext cx="91025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chemeClr val="tx1"/>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buFont typeface="Wingdings" pitchFamily="2" charset="2"/>
              <a:buNone/>
            </a:pPr>
            <a:r>
              <a:rPr lang="en-US" altLang="ja-JP" b="1" kern="0" dirty="0" smtClean="0">
                <a:solidFill>
                  <a:srgbClr val="7030A0"/>
                </a:solidFill>
              </a:rPr>
              <a:t>F-</a:t>
            </a:r>
            <a:r>
              <a:rPr lang="en-US" altLang="ja-JP" b="1" kern="0" dirty="0" err="1" smtClean="0">
                <a:solidFill>
                  <a:srgbClr val="7030A0"/>
                </a:solidFill>
              </a:rPr>
              <a:t>barES</a:t>
            </a:r>
            <a:r>
              <a:rPr lang="en-US" altLang="ja-JP" b="1" kern="0" dirty="0" smtClean="0">
                <a:solidFill>
                  <a:srgbClr val="7030A0"/>
                </a:solidFill>
              </a:rPr>
              <a:t>-FEM</a:t>
            </a:r>
            <a:r>
              <a:rPr lang="ja-JP" altLang="en-US" kern="0" dirty="0" smtClean="0"/>
              <a:t>は次の</a:t>
            </a:r>
            <a:r>
              <a:rPr lang="en-US" altLang="ja-JP" kern="0" dirty="0" smtClean="0"/>
              <a:t>3</a:t>
            </a:r>
            <a:r>
              <a:rPr lang="ja-JP" altLang="en-US" kern="0" dirty="0" err="1" smtClean="0"/>
              <a:t>つの</a:t>
            </a:r>
            <a:r>
              <a:rPr lang="ja-JP" altLang="en-US" kern="0" dirty="0" smtClean="0"/>
              <a:t>長所が期待できる．</a:t>
            </a:r>
            <a:endParaRPr lang="ja-JP" altLang="en-US" kern="0" dirty="0"/>
          </a:p>
        </p:txBody>
      </p:sp>
      <mc:AlternateContent xmlns:mc="http://schemas.openxmlformats.org/markup-compatibility/2006" xmlns:a14="http://schemas.microsoft.com/office/drawing/2010/main">
        <mc:Choice Requires="a14">
          <p:sp>
            <p:nvSpPr>
              <p:cNvPr id="83" name="テキスト ボックス 82"/>
              <p:cNvSpPr txBox="1"/>
              <p:nvPr/>
            </p:nvSpPr>
            <p:spPr>
              <a:xfrm>
                <a:off x="2555776" y="1412776"/>
                <a:ext cx="3672407" cy="73507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ja-JP" sz="4400" b="1" i="1" smtClean="0">
                              <a:latin typeface="Cambria Math" panose="02040503050406030204" pitchFamily="18" charset="0"/>
                            </a:rPr>
                          </m:ctrlPr>
                        </m:accPr>
                        <m:e>
                          <m:r>
                            <a:rPr lang="en-US" altLang="ja-JP" sz="4400" b="1" i="1" smtClean="0">
                              <a:latin typeface="Cambria Math" panose="02040503050406030204" pitchFamily="18" charset="0"/>
                            </a:rPr>
                            <m:t>𝑭</m:t>
                          </m:r>
                        </m:e>
                      </m:acc>
                      <m:r>
                        <a:rPr lang="en-US" altLang="ja-JP" sz="4400" b="0" i="1" smtClean="0">
                          <a:latin typeface="Cambria Math" panose="02040503050406030204" pitchFamily="18" charset="0"/>
                        </a:rPr>
                        <m:t>=</m:t>
                      </m:r>
                      <m:sSup>
                        <m:sSupPr>
                          <m:ctrlPr>
                            <a:rPr lang="en-US" altLang="ja-JP" sz="4400" b="1" i="1" smtClean="0">
                              <a:latin typeface="Cambria Math" panose="02040503050406030204" pitchFamily="18" charset="0"/>
                            </a:rPr>
                          </m:ctrlPr>
                        </m:sSupPr>
                        <m:e>
                          <m:acc>
                            <m:accPr>
                              <m:chr m:val="̃"/>
                              <m:ctrlPr>
                                <a:rPr lang="en-US" altLang="ja-JP" sz="4400" b="0" i="1" smtClean="0">
                                  <a:latin typeface="Cambria Math" panose="02040503050406030204" pitchFamily="18" charset="0"/>
                                </a:rPr>
                              </m:ctrlPr>
                            </m:accPr>
                            <m:e>
                              <m:r>
                                <a:rPr lang="en-US" altLang="ja-JP" sz="4400" b="1" i="1" smtClean="0">
                                  <a:latin typeface="Cambria Math" panose="02040503050406030204" pitchFamily="18" charset="0"/>
                                </a:rPr>
                                <m:t>𝑭</m:t>
                              </m:r>
                            </m:e>
                          </m:acc>
                        </m:e>
                        <m:sup>
                          <m:r>
                            <m:rPr>
                              <m:sty m:val="p"/>
                            </m:rPr>
                            <a:rPr lang="en-US" altLang="ja-JP" sz="4400" b="0" i="0" smtClean="0">
                              <a:latin typeface="Cambria Math" panose="02040503050406030204" pitchFamily="18" charset="0"/>
                            </a:rPr>
                            <m:t>iso</m:t>
                          </m:r>
                        </m:sup>
                      </m:sSup>
                      <m:r>
                        <a:rPr lang="en-US" altLang="ja-JP" sz="4400" i="1" smtClean="0">
                          <a:latin typeface="Cambria Math" panose="02040503050406030204" pitchFamily="18" charset="0"/>
                          <a:ea typeface="Cambria Math" panose="02040503050406030204" pitchFamily="18" charset="0"/>
                        </a:rPr>
                        <m:t>∙</m:t>
                      </m:r>
                      <m:sSup>
                        <m:sSupPr>
                          <m:ctrlPr>
                            <a:rPr lang="en-US" altLang="ja-JP" sz="4400" b="0" i="1" smtClean="0">
                              <a:latin typeface="Cambria Math" panose="02040503050406030204" pitchFamily="18" charset="0"/>
                              <a:ea typeface="Cambria Math" panose="02040503050406030204" pitchFamily="18" charset="0"/>
                            </a:rPr>
                          </m:ctrlPr>
                        </m:sSupPr>
                        <m:e>
                          <m:acc>
                            <m:accPr>
                              <m:chr m:val="̅"/>
                              <m:ctrlPr>
                                <a:rPr lang="en-US" altLang="ja-JP" sz="4400" b="0" i="1" smtClean="0">
                                  <a:latin typeface="Cambria Math" panose="02040503050406030204" pitchFamily="18" charset="0"/>
                                  <a:ea typeface="Cambria Math" panose="02040503050406030204" pitchFamily="18" charset="0"/>
                                </a:rPr>
                              </m:ctrlPr>
                            </m:accPr>
                            <m:e>
                              <m:r>
                                <a:rPr lang="en-US" altLang="ja-JP" sz="4400" b="1" i="1" smtClean="0">
                                  <a:latin typeface="Cambria Math" panose="02040503050406030204" pitchFamily="18" charset="0"/>
                                  <a:ea typeface="Cambria Math" panose="02040503050406030204" pitchFamily="18" charset="0"/>
                                </a:rPr>
                                <m:t>𝑭</m:t>
                              </m:r>
                            </m:e>
                          </m:acc>
                        </m:e>
                        <m:sup>
                          <m:r>
                            <m:rPr>
                              <m:sty m:val="p"/>
                            </m:rPr>
                            <a:rPr lang="en-US" altLang="ja-JP" sz="4400" b="0" i="0" smtClean="0">
                              <a:latin typeface="Cambria Math" panose="02040503050406030204" pitchFamily="18" charset="0"/>
                              <a:ea typeface="Cambria Math" panose="02040503050406030204" pitchFamily="18" charset="0"/>
                            </a:rPr>
                            <m:t>vol</m:t>
                          </m:r>
                        </m:sup>
                      </m:sSup>
                    </m:oMath>
                  </m:oMathPara>
                </a14:m>
                <a:endParaRPr kumimoji="1" lang="ja-JP" altLang="en-US" sz="2000" dirty="0"/>
              </a:p>
            </p:txBody>
          </p:sp>
        </mc:Choice>
        <mc:Fallback xmlns="">
          <p:sp>
            <p:nvSpPr>
              <p:cNvPr id="83" name="テキスト ボックス 82"/>
              <p:cNvSpPr txBox="1">
                <a:spLocks noRot="1" noChangeAspect="1" noMove="1" noResize="1" noEditPoints="1" noAdjustHandles="1" noChangeArrowheads="1" noChangeShapeType="1" noTextEdit="1"/>
              </p:cNvSpPr>
              <p:nvPr/>
            </p:nvSpPr>
            <p:spPr>
              <a:xfrm>
                <a:off x="2555776" y="1412776"/>
                <a:ext cx="3672407" cy="735073"/>
              </a:xfrm>
              <a:prstGeom prst="rect">
                <a:avLst/>
              </a:prstGeom>
              <a:blipFill rotWithShape="0">
                <a:blip r:embed="rId2"/>
                <a:stretch>
                  <a:fillRect/>
                </a:stretch>
              </a:blipFill>
            </p:spPr>
            <p:txBody>
              <a:bodyPr/>
              <a:lstStyle/>
              <a:p>
                <a:r>
                  <a:rPr lang="ja-JP" altLang="en-US">
                    <a:noFill/>
                  </a:rPr>
                  <a:t> </a:t>
                </a:r>
              </a:p>
            </p:txBody>
          </p:sp>
        </mc:Fallback>
      </mc:AlternateContent>
      <p:grpSp>
        <p:nvGrpSpPr>
          <p:cNvPr id="85" name="グループ化 84"/>
          <p:cNvGrpSpPr/>
          <p:nvPr/>
        </p:nvGrpSpPr>
        <p:grpSpPr>
          <a:xfrm>
            <a:off x="6012160" y="2924944"/>
            <a:ext cx="1331371" cy="1117056"/>
            <a:chOff x="5136741" y="3494762"/>
            <a:chExt cx="2499155" cy="2096858"/>
          </a:xfrm>
        </p:grpSpPr>
        <p:sp>
          <p:nvSpPr>
            <p:cNvPr id="86" name="二等辺三角形 85"/>
            <p:cNvSpPr/>
            <p:nvPr/>
          </p:nvSpPr>
          <p:spPr>
            <a:xfrm rot="17663715" flipH="1">
              <a:off x="5872283" y="4647816"/>
              <a:ext cx="563877" cy="238062"/>
            </a:xfrm>
            <a:prstGeom prst="triangle">
              <a:avLst>
                <a:gd name="adj" fmla="val 8945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87" name="二等辺三角形 86"/>
            <p:cNvSpPr/>
            <p:nvPr/>
          </p:nvSpPr>
          <p:spPr>
            <a:xfrm rot="9601713" flipH="1">
              <a:off x="5682934" y="4682452"/>
              <a:ext cx="759311" cy="214969"/>
            </a:xfrm>
            <a:prstGeom prst="triangle">
              <a:avLst>
                <a:gd name="adj" fmla="val 32791"/>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88" name="二等辺三角形 87"/>
            <p:cNvSpPr/>
            <p:nvPr/>
          </p:nvSpPr>
          <p:spPr>
            <a:xfrm rot="20401713" flipH="1">
              <a:off x="5594640" y="4411400"/>
              <a:ext cx="759311" cy="279320"/>
            </a:xfrm>
            <a:prstGeom prst="triangle">
              <a:avLst>
                <a:gd name="adj" fmla="val 82198"/>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89" name="二等辺三角形 88"/>
            <p:cNvSpPr/>
            <p:nvPr/>
          </p:nvSpPr>
          <p:spPr>
            <a:xfrm rot="6819059" flipH="1">
              <a:off x="6117062" y="4715520"/>
              <a:ext cx="623674" cy="297732"/>
            </a:xfrm>
            <a:prstGeom prst="triangle">
              <a:avLst>
                <a:gd name="adj" fmla="val 10604"/>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0" name="二等辺三角形 89"/>
            <p:cNvSpPr/>
            <p:nvPr/>
          </p:nvSpPr>
          <p:spPr>
            <a:xfrm rot="13520069" flipH="1">
              <a:off x="6186687" y="4677440"/>
              <a:ext cx="475703" cy="354522"/>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1" name="二等辺三角形 90"/>
            <p:cNvSpPr/>
            <p:nvPr/>
          </p:nvSpPr>
          <p:spPr>
            <a:xfrm rot="2720069" flipH="1">
              <a:off x="6430440" y="4441067"/>
              <a:ext cx="475703" cy="322266"/>
            </a:xfrm>
            <a:prstGeom prst="triangle">
              <a:avLst>
                <a:gd name="adj" fmla="val 1642"/>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2" name="二等辺三角形 91"/>
            <p:cNvSpPr/>
            <p:nvPr/>
          </p:nvSpPr>
          <p:spPr>
            <a:xfrm rot="9613620" flipH="1">
              <a:off x="6433634" y="4444318"/>
              <a:ext cx="637046" cy="271280"/>
            </a:xfrm>
            <a:prstGeom prst="triangle">
              <a:avLst>
                <a:gd name="adj" fmla="val 7501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3" name="二等辺三角形 92"/>
            <p:cNvSpPr/>
            <p:nvPr/>
          </p:nvSpPr>
          <p:spPr>
            <a:xfrm rot="20344918" flipH="1">
              <a:off x="6341891" y="4237837"/>
              <a:ext cx="637046" cy="201604"/>
            </a:xfrm>
            <a:prstGeom prst="triangle">
              <a:avLst>
                <a:gd name="adj" fmla="val 1406"/>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4" name="二等辺三角形 93"/>
            <p:cNvSpPr/>
            <p:nvPr/>
          </p:nvSpPr>
          <p:spPr>
            <a:xfrm rot="6852943" flipH="1">
              <a:off x="6362848" y="4192118"/>
              <a:ext cx="590555" cy="308431"/>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5" name="二等辺三角形 94"/>
            <p:cNvSpPr/>
            <p:nvPr/>
          </p:nvSpPr>
          <p:spPr>
            <a:xfrm rot="17652943" flipH="1">
              <a:off x="6034746" y="4050336"/>
              <a:ext cx="597081" cy="316227"/>
            </a:xfrm>
            <a:prstGeom prst="triangle">
              <a:avLst>
                <a:gd name="adj" fmla="val 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sp>
          <p:nvSpPr>
            <p:cNvPr id="96" name="二等辺三角形 95"/>
            <p:cNvSpPr/>
            <p:nvPr/>
          </p:nvSpPr>
          <p:spPr>
            <a:xfrm rot="13532799">
              <a:off x="5756988" y="4319402"/>
              <a:ext cx="535076" cy="447581"/>
            </a:xfrm>
            <a:prstGeom prst="triangle">
              <a:avLst>
                <a:gd name="adj" fmla="val 10000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03" name="二等辺三角形 102"/>
            <p:cNvSpPr/>
            <p:nvPr/>
          </p:nvSpPr>
          <p:spPr>
            <a:xfrm rot="2732799">
              <a:off x="6093515" y="3994746"/>
              <a:ext cx="515478" cy="447581"/>
            </a:xfrm>
            <a:prstGeom prst="triangle">
              <a:avLst>
                <a:gd name="adj" fmla="val 0"/>
              </a:avLst>
            </a:prstGeom>
            <a:solidFill>
              <a:schemeClr val="accent1">
                <a:lumMod val="75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ea typeface="メイリオ" panose="020B0604030504040204" pitchFamily="50" charset="-128"/>
                <a:cs typeface="メイリオ" panose="020B0604030504040204" pitchFamily="50" charset="-128"/>
              </a:endParaRPr>
            </a:p>
          </p:txBody>
        </p:sp>
        <p:grpSp>
          <p:nvGrpSpPr>
            <p:cNvPr id="104" name="グループ化 103"/>
            <p:cNvGrpSpPr/>
            <p:nvPr/>
          </p:nvGrpSpPr>
          <p:grpSpPr>
            <a:xfrm>
              <a:off x="5136741" y="3494762"/>
              <a:ext cx="2499155" cy="2096858"/>
              <a:chOff x="5124552" y="3490538"/>
              <a:chExt cx="2499155" cy="2096858"/>
            </a:xfrm>
          </p:grpSpPr>
          <p:grpSp>
            <p:nvGrpSpPr>
              <p:cNvPr id="117" name="グループ化 116"/>
              <p:cNvGrpSpPr/>
              <p:nvPr/>
            </p:nvGrpSpPr>
            <p:grpSpPr>
              <a:xfrm>
                <a:off x="5124552" y="3577882"/>
                <a:ext cx="2499155" cy="1951912"/>
                <a:chOff x="5124552" y="3577882"/>
                <a:chExt cx="2499155" cy="1951912"/>
              </a:xfrm>
            </p:grpSpPr>
            <p:grpSp>
              <p:nvGrpSpPr>
                <p:cNvPr id="125" name="グループ化 124"/>
                <p:cNvGrpSpPr/>
                <p:nvPr/>
              </p:nvGrpSpPr>
              <p:grpSpPr>
                <a:xfrm>
                  <a:off x="5848102" y="3577882"/>
                  <a:ext cx="1775605" cy="1556855"/>
                  <a:chOff x="1106569" y="3201088"/>
                  <a:chExt cx="2365555" cy="2074125"/>
                </a:xfrm>
              </p:grpSpPr>
              <p:sp>
                <p:nvSpPr>
                  <p:cNvPr id="130" name="二等辺三角形 129"/>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1" name="二等辺三角形 130"/>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32" name="二等辺三角形 131"/>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grpSp>
              <p:nvGrpSpPr>
                <p:cNvPr id="126" name="グループ化 125"/>
                <p:cNvGrpSpPr/>
                <p:nvPr/>
              </p:nvGrpSpPr>
              <p:grpSpPr>
                <a:xfrm rot="10800000">
                  <a:off x="5124552" y="3972939"/>
                  <a:ext cx="1775605" cy="1556855"/>
                  <a:chOff x="1106569" y="3201088"/>
                  <a:chExt cx="2365555" cy="2074125"/>
                </a:xfrm>
              </p:grpSpPr>
              <p:sp>
                <p:nvSpPr>
                  <p:cNvPr id="127" name="二等辺三角形 126"/>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28" name="二等辺三角形 127"/>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29" name="二等辺三角形 128"/>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grpSp>
          <p:sp>
            <p:nvSpPr>
              <p:cNvPr id="118" name="円/楕円 117"/>
              <p:cNvSpPr/>
              <p:nvPr/>
            </p:nvSpPr>
            <p:spPr>
              <a:xfrm>
                <a:off x="5693330" y="3857570"/>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19" name="円/楕円 118"/>
              <p:cNvSpPr/>
              <p:nvPr/>
            </p:nvSpPr>
            <p:spPr>
              <a:xfrm>
                <a:off x="6761020" y="3490538"/>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20" name="円/楕円 119"/>
              <p:cNvSpPr/>
              <p:nvPr/>
            </p:nvSpPr>
            <p:spPr>
              <a:xfrm>
                <a:off x="6322023" y="4494391"/>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21" name="円/楕円 120"/>
              <p:cNvSpPr/>
              <p:nvPr/>
            </p:nvSpPr>
            <p:spPr>
              <a:xfrm>
                <a:off x="5242347" y="4890219"/>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22" name="円/楕円 121"/>
              <p:cNvSpPr/>
              <p:nvPr/>
            </p:nvSpPr>
            <p:spPr>
              <a:xfrm>
                <a:off x="5870542" y="5487321"/>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23" name="円/楕円 122"/>
              <p:cNvSpPr/>
              <p:nvPr/>
            </p:nvSpPr>
            <p:spPr>
              <a:xfrm>
                <a:off x="6937087" y="5128553"/>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sp>
            <p:nvSpPr>
              <p:cNvPr id="124" name="円/楕円 123"/>
              <p:cNvSpPr/>
              <p:nvPr/>
            </p:nvSpPr>
            <p:spPr>
              <a:xfrm>
                <a:off x="7389714" y="4111198"/>
                <a:ext cx="100075" cy="10007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a:ea typeface="メイリオ" panose="020B0604030504040204" pitchFamily="50" charset="-128"/>
                  <a:cs typeface="メイリオ" panose="020B0604030504040204" pitchFamily="50" charset="-128"/>
                </a:endParaRPr>
              </a:p>
            </p:txBody>
          </p:sp>
        </p:grpSp>
        <p:cxnSp>
          <p:nvCxnSpPr>
            <p:cNvPr id="105" name="直線コネクタ 104"/>
            <p:cNvCxnSpPr>
              <a:stCxn id="103" idx="0"/>
              <a:endCxn id="103" idx="2"/>
            </p:cNvCxnSpPr>
            <p:nvPr/>
          </p:nvCxnSpPr>
          <p:spPr>
            <a:xfrm flipH="1">
              <a:off x="6011006" y="3877830"/>
              <a:ext cx="319492" cy="3134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a:stCxn id="103" idx="0"/>
              <a:endCxn id="95" idx="2"/>
            </p:cNvCxnSpPr>
            <p:nvPr/>
          </p:nvCxnSpPr>
          <p:spPr>
            <a:xfrm>
              <a:off x="6330499" y="3877831"/>
              <a:ext cx="269441" cy="1232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a:stCxn id="94" idx="3"/>
              <a:endCxn id="93" idx="0"/>
            </p:cNvCxnSpPr>
            <p:nvPr/>
          </p:nvCxnSpPr>
          <p:spPr>
            <a:xfrm>
              <a:off x="6638595" y="4013783"/>
              <a:ext cx="274993" cy="1201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a:stCxn id="93" idx="0"/>
              <a:endCxn id="93" idx="2"/>
            </p:cNvCxnSpPr>
            <p:nvPr/>
          </p:nvCxnSpPr>
          <p:spPr>
            <a:xfrm>
              <a:off x="6913588" y="4133956"/>
              <a:ext cx="80345" cy="18511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a:stCxn id="92" idx="4"/>
              <a:endCxn id="91" idx="0"/>
            </p:cNvCxnSpPr>
            <p:nvPr/>
          </p:nvCxnSpPr>
          <p:spPr>
            <a:xfrm flipH="1">
              <a:off x="6944604" y="4344561"/>
              <a:ext cx="61410" cy="30797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stCxn id="91" idx="0"/>
              <a:endCxn id="91" idx="2"/>
            </p:cNvCxnSpPr>
            <p:nvPr/>
          </p:nvCxnSpPr>
          <p:spPr>
            <a:xfrm flipH="1">
              <a:off x="6720892" y="4652539"/>
              <a:ext cx="223712" cy="23209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a:stCxn id="90" idx="3"/>
              <a:endCxn id="89" idx="0"/>
            </p:cNvCxnSpPr>
            <p:nvPr/>
          </p:nvCxnSpPr>
          <p:spPr>
            <a:xfrm flipH="1">
              <a:off x="6466694" y="4899258"/>
              <a:ext cx="251118" cy="24991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a:stCxn id="89" idx="0"/>
              <a:endCxn id="89" idx="2"/>
            </p:cNvCxnSpPr>
            <p:nvPr/>
          </p:nvCxnSpPr>
          <p:spPr>
            <a:xfrm flipH="1" flipV="1">
              <a:off x="6167439" y="5090311"/>
              <a:ext cx="299255" cy="5886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stCxn id="86" idx="4"/>
              <a:endCxn id="86" idx="0"/>
            </p:cNvCxnSpPr>
            <p:nvPr/>
          </p:nvCxnSpPr>
          <p:spPr>
            <a:xfrm flipH="1" flipV="1">
              <a:off x="5953926" y="4920303"/>
              <a:ext cx="192251" cy="15247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a:stCxn id="87" idx="0"/>
            </p:cNvCxnSpPr>
            <p:nvPr/>
          </p:nvCxnSpPr>
          <p:spPr>
            <a:xfrm flipH="1" flipV="1">
              <a:off x="5692097" y="4823904"/>
              <a:ext cx="284393" cy="1116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a:stCxn id="88" idx="4"/>
              <a:endCxn id="96" idx="0"/>
            </p:cNvCxnSpPr>
            <p:nvPr/>
          </p:nvCxnSpPr>
          <p:spPr>
            <a:xfrm flipV="1">
              <a:off x="5665173" y="4508945"/>
              <a:ext cx="12241" cy="30304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a:stCxn id="88" idx="0"/>
              <a:endCxn id="96" idx="3"/>
            </p:cNvCxnSpPr>
            <p:nvPr/>
          </p:nvCxnSpPr>
          <p:spPr>
            <a:xfrm flipV="1">
              <a:off x="5696814" y="4195490"/>
              <a:ext cx="300093" cy="30781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80" name="テキスト ボックス 79"/>
          <p:cNvSpPr txBox="1"/>
          <p:nvPr/>
        </p:nvSpPr>
        <p:spPr>
          <a:xfrm>
            <a:off x="447524" y="2227784"/>
            <a:ext cx="3499228" cy="584775"/>
          </a:xfrm>
          <a:prstGeom prst="rect">
            <a:avLst/>
          </a:prstGeom>
          <a:noFill/>
        </p:spPr>
        <p:txBody>
          <a:bodyPr wrap="square" rtlCol="0">
            <a:spAutoFit/>
          </a:bodyPr>
          <a:lstStyle/>
          <a:p>
            <a:r>
              <a:rPr lang="ja-JP" altLang="en-US" sz="3200" u="sng" dirty="0" smtClean="0">
                <a:latin typeface="Arial" panose="020B0604020202020204" pitchFamily="34" charset="0"/>
                <a:ea typeface="+mn-ea"/>
                <a:cs typeface="Arial" panose="020B0604020202020204" pitchFamily="34" charset="0"/>
              </a:rPr>
              <a:t>等積変形</a:t>
            </a:r>
            <a:r>
              <a:rPr lang="ja-JP" altLang="en-US" sz="2400" u="sng" dirty="0" smtClean="0">
                <a:latin typeface="Arial" panose="020B0604020202020204" pitchFamily="34" charset="0"/>
                <a:ea typeface="+mn-ea"/>
                <a:cs typeface="Arial" panose="020B0604020202020204" pitchFamily="34" charset="0"/>
              </a:rPr>
              <a:t> </a:t>
            </a:r>
            <a:r>
              <a:rPr lang="ja-JP" altLang="en-US" sz="2400" u="sng" dirty="0">
                <a:latin typeface="Arial" panose="020B0604020202020204" pitchFamily="34" charset="0"/>
                <a:ea typeface="+mn-ea"/>
                <a:cs typeface="Arial" panose="020B0604020202020204" pitchFamily="34" charset="0"/>
              </a:rPr>
              <a:t>成分</a:t>
            </a:r>
            <a:endParaRPr lang="en-US" altLang="ja-JP" sz="2400" u="sng" dirty="0">
              <a:latin typeface="Arial" panose="020B0604020202020204" pitchFamily="34" charset="0"/>
              <a:ea typeface="+mn-ea"/>
              <a:cs typeface="Arial" panose="020B0604020202020204" pitchFamily="34" charset="0"/>
            </a:endParaRPr>
          </a:p>
        </p:txBody>
      </p:sp>
      <p:sp>
        <p:nvSpPr>
          <p:cNvPr id="97" name="テキスト ボックス 96"/>
          <p:cNvSpPr txBox="1"/>
          <p:nvPr/>
        </p:nvSpPr>
        <p:spPr>
          <a:xfrm>
            <a:off x="4385140" y="2232157"/>
            <a:ext cx="3499228" cy="584775"/>
          </a:xfrm>
          <a:prstGeom prst="rect">
            <a:avLst/>
          </a:prstGeom>
          <a:noFill/>
        </p:spPr>
        <p:txBody>
          <a:bodyPr wrap="square" rtlCol="0">
            <a:spAutoFit/>
          </a:bodyPr>
          <a:lstStyle/>
          <a:p>
            <a:r>
              <a:rPr lang="ja-JP" altLang="en-US" sz="3200" u="sng" dirty="0" smtClean="0">
                <a:latin typeface="Arial" panose="020B0604020202020204" pitchFamily="34" charset="0"/>
                <a:ea typeface="+mn-ea"/>
                <a:cs typeface="Arial" panose="020B0604020202020204" pitchFamily="34" charset="0"/>
              </a:rPr>
              <a:t>体積</a:t>
            </a:r>
            <a:r>
              <a:rPr lang="ja-JP" altLang="en-US" sz="3200" u="sng" dirty="0">
                <a:latin typeface="Arial" panose="020B0604020202020204" pitchFamily="34" charset="0"/>
                <a:ea typeface="+mn-ea"/>
                <a:cs typeface="Arial" panose="020B0604020202020204" pitchFamily="34" charset="0"/>
              </a:rPr>
              <a:t>変形</a:t>
            </a:r>
            <a:r>
              <a:rPr lang="ja-JP" altLang="en-US" sz="2400" u="sng" dirty="0" smtClean="0">
                <a:latin typeface="Arial" panose="020B0604020202020204" pitchFamily="34" charset="0"/>
                <a:ea typeface="+mn-ea"/>
                <a:cs typeface="Arial" panose="020B0604020202020204" pitchFamily="34" charset="0"/>
              </a:rPr>
              <a:t> </a:t>
            </a:r>
            <a:r>
              <a:rPr lang="ja-JP" altLang="en-US" sz="2400" u="sng" dirty="0">
                <a:latin typeface="Arial" panose="020B0604020202020204" pitchFamily="34" charset="0"/>
                <a:ea typeface="+mn-ea"/>
                <a:cs typeface="Arial" panose="020B0604020202020204" pitchFamily="34" charset="0"/>
              </a:rPr>
              <a:t>成分</a:t>
            </a:r>
            <a:endParaRPr lang="en-US" altLang="ja-JP" sz="2400" u="sng" dirty="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6246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ユーザー定義 1">
      <a:majorFont>
        <a:latin typeface="Comic Sans MS"/>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40201</TotalTime>
  <Words>911</Words>
  <Application>Microsoft Office PowerPoint</Application>
  <PresentationFormat>画面に合わせる (4:3)</PresentationFormat>
  <Paragraphs>283</Paragraphs>
  <Slides>27</Slides>
  <Notes>5</Notes>
  <HiddenSlides>1</HiddenSlides>
  <MMClips>3</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27</vt:i4>
      </vt:variant>
    </vt:vector>
  </HeadingPairs>
  <TitlesOfParts>
    <vt:vector size="35" baseType="lpstr">
      <vt:lpstr>MS PGothic</vt:lpstr>
      <vt:lpstr>メイリオ</vt:lpstr>
      <vt:lpstr>Arial</vt:lpstr>
      <vt:lpstr>Calibri</vt:lpstr>
      <vt:lpstr>Cambria Math</vt:lpstr>
      <vt:lpstr>Comic Sans MS</vt:lpstr>
      <vt:lpstr>Wingdings</vt:lpstr>
      <vt:lpstr>デザインの設定</vt:lpstr>
      <vt:lpstr>4節点四面体要素を用いた F-bar援用の平滑化有限要素法の 動的陽解法における安定化</vt:lpstr>
      <vt:lpstr>研究背景</vt:lpstr>
      <vt:lpstr>問題点:動的陽解法における欠点</vt:lpstr>
      <vt:lpstr>問題点:エネルギー発散の原因</vt:lpstr>
      <vt:lpstr>研究目的 </vt:lpstr>
      <vt:lpstr>手法</vt:lpstr>
      <vt:lpstr>F-barES-FEMの計算過程 (1 of 2)</vt:lpstr>
      <vt:lpstr>F-barES-FEMの計算過程 (2 of 2)</vt:lpstr>
      <vt:lpstr>F-barES-FEMのコンセプト</vt:lpstr>
      <vt:lpstr>内力ベクトルの定義</vt:lpstr>
      <vt:lpstr>提案手法: SymF-barES-FEM-T4</vt:lpstr>
      <vt:lpstr>結果</vt:lpstr>
      <vt:lpstr>#1　片持ち梁の曲げ解析</vt:lpstr>
      <vt:lpstr>古典的な四面体1次要素の場合</vt:lpstr>
      <vt:lpstr>変形形状と圧力の符号の時刻暦</vt:lpstr>
      <vt:lpstr>総エネルギーの時刻暦</vt:lpstr>
      <vt:lpstr>変形形状と圧力分布</vt:lpstr>
      <vt:lpstr>変位の時刻暦</vt:lpstr>
      <vt:lpstr>#2　柱のねじり解析</vt:lpstr>
      <vt:lpstr>変形形状と圧力分布の時刻暦</vt:lpstr>
      <vt:lpstr>総エネルギーの時刻暦</vt:lpstr>
      <vt:lpstr>繰り返し平滑化の効果</vt:lpstr>
      <vt:lpstr>#3 複雑形状の大変形解析</vt:lpstr>
      <vt:lpstr>変形形状と圧力符号の時刻暦</vt:lpstr>
      <vt:lpstr>変形形状と圧力分布</vt:lpstr>
      <vt:lpstr>まとめ</vt:lpstr>
      <vt:lpstr>まとめ</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Yuki ONISHI</dc:creator>
  <cp:lastModifiedBy>yuki</cp:lastModifiedBy>
  <cp:revision>2003</cp:revision>
  <cp:lastPrinted>2016-07-18T06:25:28Z</cp:lastPrinted>
  <dcterms:created xsi:type="dcterms:W3CDTF">2007-11-22T18:02:40Z</dcterms:created>
  <dcterms:modified xsi:type="dcterms:W3CDTF">2017-09-17T04:45:03Z</dcterms:modified>
</cp:coreProperties>
</file>