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avi" ContentType="video/x-msvide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32"/>
  </p:notesMasterIdLst>
  <p:sldIdLst>
    <p:sldId id="755" r:id="rId2"/>
    <p:sldId id="765" r:id="rId3"/>
    <p:sldId id="682" r:id="rId4"/>
    <p:sldId id="683" r:id="rId5"/>
    <p:sldId id="685" r:id="rId6"/>
    <p:sldId id="684" r:id="rId7"/>
    <p:sldId id="780" r:id="rId8"/>
    <p:sldId id="603" r:id="rId9"/>
    <p:sldId id="728" r:id="rId10"/>
    <p:sldId id="690" r:id="rId11"/>
    <p:sldId id="778" r:id="rId12"/>
    <p:sldId id="689" r:id="rId13"/>
    <p:sldId id="781" r:id="rId14"/>
    <p:sldId id="771" r:id="rId15"/>
    <p:sldId id="766" r:id="rId16"/>
    <p:sldId id="747" r:id="rId17"/>
    <p:sldId id="767" r:id="rId18"/>
    <p:sldId id="774" r:id="rId19"/>
    <p:sldId id="775" r:id="rId20"/>
    <p:sldId id="779" r:id="rId21"/>
    <p:sldId id="772" r:id="rId22"/>
    <p:sldId id="773" r:id="rId23"/>
    <p:sldId id="782" r:id="rId24"/>
    <p:sldId id="784" r:id="rId25"/>
    <p:sldId id="785" r:id="rId26"/>
    <p:sldId id="786" r:id="rId27"/>
    <p:sldId id="787" r:id="rId28"/>
    <p:sldId id="788" r:id="rId29"/>
    <p:sldId id="783" r:id="rId30"/>
    <p:sldId id="403" r:id="rId31"/>
  </p:sldIdLst>
  <p:sldSz cx="9144000" cy="6858000" type="screen4x3"/>
  <p:notesSz cx="9971088" cy="6823075"/>
  <p:custDataLst>
    <p:tags r:id="rId33"/>
  </p:custDataLst>
  <p:defaultTextStyle>
    <a:defPPr>
      <a:defRPr lang="ja-JP"/>
    </a:defPPr>
    <a:lvl1pPr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MS PGothic" pitchFamily="50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MS PGothic" pitchFamily="50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MS PGothic" pitchFamily="50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MS PGothic" pitchFamily="50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MS PGothic" pitchFamily="50" charset="-128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Arial" charset="0"/>
        <a:ea typeface="MS PGothic" pitchFamily="50" charset="-128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Arial" charset="0"/>
        <a:ea typeface="MS PGothic" pitchFamily="50" charset="-128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Arial" charset="0"/>
        <a:ea typeface="MS PGothic" pitchFamily="50" charset="-128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Arial" charset="0"/>
        <a:ea typeface="MS PGothic" pitchFamily="50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7" userDrawn="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FF"/>
    <a:srgbClr val="FF9900"/>
    <a:srgbClr val="008000"/>
    <a:srgbClr val="0000CC"/>
    <a:srgbClr val="00FF99"/>
    <a:srgbClr val="6600CC"/>
    <a:srgbClr val="FFCC00"/>
    <a:srgbClr val="FF0000"/>
    <a:srgbClr val="00CC00"/>
    <a:srgbClr val="4040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スタイル (中間)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中間スタイル 2 - アクセント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中間スタイル 2 - アクセント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003" autoAdjust="0"/>
    <p:restoredTop sz="88252" autoAdjust="0"/>
  </p:normalViewPr>
  <p:slideViewPr>
    <p:cSldViewPr>
      <p:cViewPr varScale="1">
        <p:scale>
          <a:sx n="116" d="100"/>
          <a:sy n="116" d="100"/>
        </p:scale>
        <p:origin x="258" y="108"/>
      </p:cViewPr>
      <p:guideLst>
        <p:guide orient="horz" pos="2137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966"/>
    </p:cViewPr>
  </p:sorterViewPr>
  <p:gridSpacing cx="36004" cy="36004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319943" cy="341209"/>
          </a:xfrm>
          <a:prstGeom prst="rect">
            <a:avLst/>
          </a:prstGeom>
        </p:spPr>
        <p:txBody>
          <a:bodyPr vert="horz" lIns="92418" tIns="46209" rIns="92418" bIns="46209" rtlCol="0"/>
          <a:lstStyle>
            <a:lvl1pPr algn="l">
              <a:defRPr sz="1200" smtClean="0"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idx="1"/>
          </p:nvPr>
        </p:nvSpPr>
        <p:spPr>
          <a:xfrm>
            <a:off x="5648797" y="0"/>
            <a:ext cx="4319943" cy="341209"/>
          </a:xfrm>
          <a:prstGeom prst="rect">
            <a:avLst/>
          </a:prstGeom>
        </p:spPr>
        <p:txBody>
          <a:bodyPr vert="horz" lIns="92418" tIns="46209" rIns="92418" bIns="46209" rtlCol="0"/>
          <a:lstStyle>
            <a:lvl1pPr algn="r">
              <a:defRPr sz="1200" smtClean="0"/>
            </a:lvl1pPr>
          </a:lstStyle>
          <a:p>
            <a:pPr>
              <a:defRPr/>
            </a:pPr>
            <a:fld id="{C3B1C3B4-0EFA-4E9A-BE43-AB531CD70431}" type="datetimeFigureOut">
              <a:rPr lang="ja-JP" altLang="en-US"/>
              <a:pPr>
                <a:defRPr/>
              </a:pPr>
              <a:t>2017/9/17</a:t>
            </a:fld>
            <a:endParaRPr lang="ja-JP" altLang="en-US"/>
          </a:p>
        </p:txBody>
      </p:sp>
      <p:sp>
        <p:nvSpPr>
          <p:cNvPr id="4" name="スライド イメージ プレースホルダ 3"/>
          <p:cNvSpPr>
            <a:spLocks noGrp="1" noRot="1" noChangeAspect="1"/>
          </p:cNvSpPr>
          <p:nvPr>
            <p:ph type="sldImg" idx="2"/>
          </p:nvPr>
        </p:nvSpPr>
        <p:spPr>
          <a:xfrm>
            <a:off x="3279775" y="511175"/>
            <a:ext cx="3411538" cy="25590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18" tIns="46209" rIns="92418" bIns="46209" rtlCol="0" anchor="ctr"/>
          <a:lstStyle/>
          <a:p>
            <a:pPr lvl="0"/>
            <a:endParaRPr lang="ja-JP" altLang="en-US" noProof="0" smtClean="0"/>
          </a:p>
        </p:txBody>
      </p:sp>
      <p:sp>
        <p:nvSpPr>
          <p:cNvPr id="5" name="ノー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997815" y="3240934"/>
            <a:ext cx="7975460" cy="3070878"/>
          </a:xfrm>
          <a:prstGeom prst="rect">
            <a:avLst/>
          </a:prstGeom>
        </p:spPr>
        <p:txBody>
          <a:bodyPr vert="horz" lIns="92418" tIns="46209" rIns="92418" bIns="46209" rtlCol="0">
            <a:normAutofit/>
          </a:bodyPr>
          <a:lstStyle/>
          <a:p>
            <a:pPr lvl="0"/>
            <a:r>
              <a:rPr lang="ja-JP" altLang="en-US" noProof="0" smtClean="0"/>
              <a:t>マスタ テキストの書式設定</a:t>
            </a:r>
          </a:p>
          <a:p>
            <a:pPr lvl="1"/>
            <a:r>
              <a:rPr lang="ja-JP" altLang="en-US" noProof="0" smtClean="0"/>
              <a:t>第 </a:t>
            </a:r>
            <a:r>
              <a:rPr lang="en-US" altLang="ja-JP" noProof="0" smtClean="0"/>
              <a:t>2 </a:t>
            </a:r>
            <a:r>
              <a:rPr lang="ja-JP" altLang="en-US" noProof="0" smtClean="0"/>
              <a:t>レベル</a:t>
            </a:r>
          </a:p>
          <a:p>
            <a:pPr lvl="2"/>
            <a:r>
              <a:rPr lang="ja-JP" altLang="en-US" noProof="0" smtClean="0"/>
              <a:t>第 </a:t>
            </a:r>
            <a:r>
              <a:rPr lang="en-US" altLang="ja-JP" noProof="0" smtClean="0"/>
              <a:t>3 </a:t>
            </a:r>
            <a:r>
              <a:rPr lang="ja-JP" altLang="en-US" noProof="0" smtClean="0"/>
              <a:t>レベル</a:t>
            </a:r>
          </a:p>
          <a:p>
            <a:pPr lvl="3"/>
            <a:r>
              <a:rPr lang="ja-JP" altLang="en-US" noProof="0" smtClean="0"/>
              <a:t>第 </a:t>
            </a:r>
            <a:r>
              <a:rPr lang="en-US" altLang="ja-JP" noProof="0" smtClean="0"/>
              <a:t>4 </a:t>
            </a:r>
            <a:r>
              <a:rPr lang="ja-JP" altLang="en-US" noProof="0" smtClean="0"/>
              <a:t>レベル</a:t>
            </a:r>
          </a:p>
          <a:p>
            <a:pPr lvl="4"/>
            <a:r>
              <a:rPr lang="ja-JP" altLang="en-US" noProof="0" smtClean="0"/>
              <a:t>第 </a:t>
            </a:r>
            <a:r>
              <a:rPr lang="en-US" altLang="ja-JP" noProof="0" smtClean="0"/>
              <a:t>5 </a:t>
            </a:r>
            <a:r>
              <a:rPr lang="ja-JP" altLang="en-US" noProof="0" smtClean="0"/>
              <a:t>レベル</a:t>
            </a: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4"/>
          </p:nvPr>
        </p:nvSpPr>
        <p:spPr>
          <a:xfrm>
            <a:off x="1" y="6480770"/>
            <a:ext cx="4319943" cy="341208"/>
          </a:xfrm>
          <a:prstGeom prst="rect">
            <a:avLst/>
          </a:prstGeom>
        </p:spPr>
        <p:txBody>
          <a:bodyPr vert="horz" lIns="92418" tIns="46209" rIns="92418" bIns="46209" rtlCol="0" anchor="b"/>
          <a:lstStyle>
            <a:lvl1pPr algn="l">
              <a:defRPr sz="1200" smtClean="0"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5"/>
          </p:nvPr>
        </p:nvSpPr>
        <p:spPr>
          <a:xfrm>
            <a:off x="5648797" y="6480770"/>
            <a:ext cx="4319943" cy="341208"/>
          </a:xfrm>
          <a:prstGeom prst="rect">
            <a:avLst/>
          </a:prstGeom>
        </p:spPr>
        <p:txBody>
          <a:bodyPr vert="horz" lIns="92418" tIns="46209" rIns="92418" bIns="46209" rtlCol="0" anchor="b"/>
          <a:lstStyle>
            <a:lvl1pPr algn="r">
              <a:defRPr sz="1200" smtClean="0"/>
            </a:lvl1pPr>
          </a:lstStyle>
          <a:p>
            <a:pPr>
              <a:defRPr/>
            </a:pPr>
            <a:fld id="{24E7511A-E19B-4650-9FBF-BD8447E14FDF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3999435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MS PGothic" pitchFamily="50" charset="-128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MS PGothic" pitchFamily="50" charset="-128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MS PGothic" pitchFamily="50" charset="-128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MS PGothic" pitchFamily="50" charset="-128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MS PGothic" pitchFamily="50" charset="-128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1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404448881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10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07048456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11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68917033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12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77382739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13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91827683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14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70357422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15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56559338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16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12199630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17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95668779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18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94033999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19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6526568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2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94766114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20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90605601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21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52463776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22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24664355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23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479301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24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6251841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25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64992919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26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99755537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27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54578376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28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0737783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29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4733372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3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400105844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30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070627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4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8685434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5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9365527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6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6035383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7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5158989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8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97844435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9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705158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1750425"/>
            <a:ext cx="7772400" cy="1470025"/>
          </a:xfrm>
        </p:spPr>
        <p:txBody>
          <a:bodyPr/>
          <a:lstStyle>
            <a:lvl1pPr>
              <a:defRPr lang="ja-JP" altLang="en-US" dirty="0"/>
            </a:lvl1pPr>
          </a:lstStyle>
          <a:p>
            <a:r>
              <a:rPr lang="ja-JP" altLang="en-US" dirty="0" smtClean="0"/>
              <a:t>マスタ タイトルの書式設定</a:t>
            </a:r>
            <a:endParaRPr lang="ja-JP" altLang="en-US" dirty="0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ja-JP" altLang="en-US" smtClean="0"/>
              <a:t>マスタ サブタイトルの書式設定</a:t>
            </a:r>
            <a:endParaRPr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4"/>
          </p:nvPr>
        </p:nvSpPr>
        <p:spPr>
          <a:xfrm>
            <a:off x="4037625" y="6626416"/>
            <a:ext cx="1054894" cy="196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altLang="ja-JP" dirty="0" smtClean="0"/>
              <a:t>P. </a:t>
            </a:r>
            <a:fld id="{F8FDF831-B0A3-4B44-A20D-7581D5587101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9030338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0" y="36513"/>
            <a:ext cx="9144000" cy="620712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ja-JP" altLang="en-US" dirty="0" smtClean="0"/>
              <a:t>マスタ タイトルの書式設定</a:t>
            </a:r>
            <a:endParaRPr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dirty="0" smtClean="0"/>
              <a:t>マスタ テキストの書式設定</a:t>
            </a:r>
          </a:p>
          <a:p>
            <a:pPr lvl="1"/>
            <a:r>
              <a:rPr lang="ja-JP" altLang="en-US" dirty="0" smtClean="0"/>
              <a:t>第 </a:t>
            </a:r>
            <a:r>
              <a:rPr lang="en-US" altLang="ja-JP" dirty="0" smtClean="0"/>
              <a:t>2 </a:t>
            </a:r>
            <a:r>
              <a:rPr lang="ja-JP" altLang="en-US" dirty="0" smtClean="0"/>
              <a:t>レベル</a:t>
            </a:r>
          </a:p>
          <a:p>
            <a:pPr lvl="2"/>
            <a:r>
              <a:rPr lang="ja-JP" altLang="en-US" dirty="0" smtClean="0"/>
              <a:t>第 </a:t>
            </a:r>
            <a:r>
              <a:rPr lang="en-US" altLang="ja-JP" dirty="0" smtClean="0"/>
              <a:t>3 </a:t>
            </a:r>
            <a:r>
              <a:rPr lang="ja-JP" altLang="en-US" dirty="0" smtClean="0"/>
              <a:t>レベル</a:t>
            </a:r>
          </a:p>
          <a:p>
            <a:pPr lvl="3"/>
            <a:r>
              <a:rPr lang="ja-JP" altLang="en-US" dirty="0" smtClean="0"/>
              <a:t>第 </a:t>
            </a:r>
            <a:r>
              <a:rPr lang="en-US" altLang="ja-JP" dirty="0" smtClean="0"/>
              <a:t>4 </a:t>
            </a:r>
            <a:r>
              <a:rPr lang="ja-JP" altLang="en-US" dirty="0" smtClean="0"/>
              <a:t>レベル</a:t>
            </a:r>
          </a:p>
          <a:p>
            <a:pPr lvl="4"/>
            <a:r>
              <a:rPr lang="ja-JP" altLang="en-US" dirty="0" smtClean="0"/>
              <a:t>第 </a:t>
            </a:r>
            <a:r>
              <a:rPr lang="en-US" altLang="ja-JP" dirty="0" smtClean="0"/>
              <a:t>5 </a:t>
            </a:r>
            <a:r>
              <a:rPr lang="ja-JP" altLang="en-US" dirty="0" smtClean="0"/>
              <a:t>レベル</a:t>
            </a:r>
            <a:endParaRPr lang="ja-JP" altLang="en-US" dirty="0"/>
          </a:p>
        </p:txBody>
      </p:sp>
      <p:sp>
        <p:nvSpPr>
          <p:cNvPr id="6" name="スライド番号プレースホルダー 4"/>
          <p:cNvSpPr>
            <a:spLocks noGrp="1"/>
          </p:cNvSpPr>
          <p:nvPr>
            <p:ph type="sldNum" sz="quarter" idx="4"/>
          </p:nvPr>
        </p:nvSpPr>
        <p:spPr>
          <a:xfrm>
            <a:off x="4037625" y="6626416"/>
            <a:ext cx="1054894" cy="196968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altLang="ja-JP" dirty="0" smtClean="0"/>
              <a:t>P. </a:t>
            </a:r>
            <a:fld id="{F8FDF831-B0A3-4B44-A20D-7581D5587101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8895410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マスタ タイトルの書式設定</a:t>
            </a:r>
            <a:endParaRPr lang="ja-JP" altLang="en-US" dirty="0"/>
          </a:p>
        </p:txBody>
      </p:sp>
      <p:sp>
        <p:nvSpPr>
          <p:cNvPr id="4" name="スライド番号プレースホルダー 4"/>
          <p:cNvSpPr>
            <a:spLocks noGrp="1"/>
          </p:cNvSpPr>
          <p:nvPr>
            <p:ph type="sldNum" sz="quarter" idx="4"/>
          </p:nvPr>
        </p:nvSpPr>
        <p:spPr>
          <a:xfrm>
            <a:off x="4037625" y="6626416"/>
            <a:ext cx="1054894" cy="196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altLang="ja-JP" dirty="0" smtClean="0"/>
              <a:t>P. </a:t>
            </a:r>
            <a:fld id="{F8FDF831-B0A3-4B44-A20D-7581D5587101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30866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36513"/>
            <a:ext cx="9144000" cy="620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accent1"/>
            </a:outerShdw>
          </a:effec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ja-JP" altLang="en-US" dirty="0" smtClean="0"/>
              <a:t>マスタ タイトルの書式設定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50824" y="623887"/>
            <a:ext cx="8641655" cy="5773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dirty="0" smtClean="0"/>
              <a:t>マスタ テキストの書式設定</a:t>
            </a:r>
          </a:p>
          <a:p>
            <a:pPr lvl="1"/>
            <a:r>
              <a:rPr lang="ja-JP" altLang="en-US" dirty="0" smtClean="0"/>
              <a:t>第 </a:t>
            </a:r>
            <a:r>
              <a:rPr lang="en-US" altLang="ja-JP" dirty="0" smtClean="0"/>
              <a:t>2 </a:t>
            </a:r>
            <a:r>
              <a:rPr lang="ja-JP" altLang="en-US" dirty="0" smtClean="0"/>
              <a:t>レベル</a:t>
            </a:r>
          </a:p>
          <a:p>
            <a:pPr lvl="2"/>
            <a:r>
              <a:rPr lang="ja-JP" altLang="en-US" dirty="0" smtClean="0"/>
              <a:t>第 </a:t>
            </a:r>
            <a:r>
              <a:rPr lang="en-US" altLang="ja-JP" dirty="0" smtClean="0"/>
              <a:t>3 </a:t>
            </a:r>
            <a:r>
              <a:rPr lang="ja-JP" altLang="en-US" dirty="0" smtClean="0"/>
              <a:t>レベル</a:t>
            </a:r>
          </a:p>
          <a:p>
            <a:pPr lvl="3"/>
            <a:r>
              <a:rPr lang="ja-JP" altLang="en-US" dirty="0" smtClean="0"/>
              <a:t>第 </a:t>
            </a:r>
            <a:r>
              <a:rPr lang="en-US" altLang="ja-JP" dirty="0" smtClean="0"/>
              <a:t>4 </a:t>
            </a:r>
            <a:r>
              <a:rPr lang="ja-JP" altLang="en-US" dirty="0" smtClean="0"/>
              <a:t>レベル</a:t>
            </a:r>
          </a:p>
          <a:p>
            <a:pPr lvl="4"/>
            <a:r>
              <a:rPr lang="ja-JP" altLang="en-US" dirty="0" smtClean="0"/>
              <a:t>第 </a:t>
            </a:r>
            <a:r>
              <a:rPr lang="en-US" altLang="ja-JP" dirty="0" smtClean="0"/>
              <a:t>5 </a:t>
            </a:r>
            <a:r>
              <a:rPr lang="ja-JP" altLang="en-US" dirty="0" smtClean="0"/>
              <a:t>レベル</a:t>
            </a:r>
          </a:p>
        </p:txBody>
      </p:sp>
      <p:sp>
        <p:nvSpPr>
          <p:cNvPr id="3086" name="Rectangle 14"/>
          <p:cNvSpPr>
            <a:spLocks noChangeArrowheads="1"/>
          </p:cNvSpPr>
          <p:nvPr userDrawn="1"/>
        </p:nvSpPr>
        <p:spPr bwMode="auto">
          <a:xfrm flipV="1">
            <a:off x="0" y="574675"/>
            <a:ext cx="9144000" cy="71438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404040"/>
              </a:gs>
            </a:gsLst>
            <a:lin ang="13500000" scaled="1"/>
          </a:gradFill>
          <a:ln w="9525">
            <a:noFill/>
            <a:round/>
            <a:headEnd/>
            <a:tailEnd/>
          </a:ln>
        </p:spPr>
        <p:txBody>
          <a:bodyPr rot="10800000" wrap="none" anchor="ctr"/>
          <a:lstStyle/>
          <a:p>
            <a:pPr>
              <a:defRPr/>
            </a:pPr>
            <a:endParaRPr lang="ja-JP" altLang="en-US"/>
          </a:p>
        </p:txBody>
      </p:sp>
      <p:grpSp>
        <p:nvGrpSpPr>
          <p:cNvPr id="6" name="グループ化 5"/>
          <p:cNvGrpSpPr/>
          <p:nvPr userDrawn="1"/>
        </p:nvGrpSpPr>
        <p:grpSpPr>
          <a:xfrm>
            <a:off x="0" y="6397625"/>
            <a:ext cx="9144000" cy="460375"/>
            <a:chOff x="0" y="6397625"/>
            <a:chExt cx="9144000" cy="460375"/>
          </a:xfrm>
        </p:grpSpPr>
        <p:sp>
          <p:nvSpPr>
            <p:cNvPr id="3080" name="Rectangle 8"/>
            <p:cNvSpPr>
              <a:spLocks noChangeArrowheads="1"/>
            </p:cNvSpPr>
            <p:nvPr userDrawn="1"/>
          </p:nvSpPr>
          <p:spPr bwMode="auto">
            <a:xfrm flipV="1">
              <a:off x="0" y="6397625"/>
              <a:ext cx="9144000" cy="460375"/>
            </a:xfrm>
            <a:prstGeom prst="rect">
              <a:avLst/>
            </a:prstGeom>
            <a:solidFill>
              <a:srgbClr val="404040"/>
            </a:solidFill>
            <a:ln w="9525">
              <a:noFill/>
              <a:round/>
              <a:headEnd/>
              <a:tailEnd/>
            </a:ln>
          </p:spPr>
          <p:txBody>
            <a:bodyPr rot="10800000" wrap="none" anchor="ctr"/>
            <a:lstStyle/>
            <a:p>
              <a:pPr>
                <a:defRPr/>
              </a:pPr>
              <a:endParaRPr lang="ja-JP" altLang="en-US"/>
            </a:p>
          </p:txBody>
        </p:sp>
        <p:sp>
          <p:nvSpPr>
            <p:cNvPr id="3081" name="Text Box 9"/>
            <p:cNvSpPr txBox="1">
              <a:spLocks noChangeArrowheads="1"/>
            </p:cNvSpPr>
            <p:nvPr userDrawn="1"/>
          </p:nvSpPr>
          <p:spPr bwMode="auto">
            <a:xfrm>
              <a:off x="2872352" y="6429549"/>
              <a:ext cx="3403794" cy="184666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kumimoji="0" lang="ja-JP" altLang="en-US" sz="1200" dirty="0" smtClean="0">
                  <a:solidFill>
                    <a:schemeClr val="bg1"/>
                  </a:solidFill>
                </a:rPr>
                <a:t>計算力学講演会</a:t>
              </a:r>
              <a:r>
                <a:rPr kumimoji="0" lang="en-US" altLang="ja-JP" sz="1200" dirty="0" smtClean="0">
                  <a:solidFill>
                    <a:schemeClr val="bg1"/>
                  </a:solidFill>
                </a:rPr>
                <a:t>2017</a:t>
              </a:r>
              <a:endParaRPr kumimoji="0" lang="en-GB" altLang="ja-JP" sz="1200" dirty="0">
                <a:solidFill>
                  <a:schemeClr val="bg1"/>
                </a:solidFill>
              </a:endParaRPr>
            </a:p>
          </p:txBody>
        </p:sp>
        <p:pic>
          <p:nvPicPr>
            <p:cNvPr id="2057" name="Picture 15" descr="ロゴのみ"/>
            <p:cNvPicPr>
              <a:picLocks noChangeArrowheads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924" b="20924"/>
            <a:stretch>
              <a:fillRect/>
            </a:stretch>
          </p:blipFill>
          <p:spPr bwMode="auto">
            <a:xfrm>
              <a:off x="7200900" y="6453188"/>
              <a:ext cx="1681163" cy="360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8" name="Picture 17" descr="logo"/>
            <p:cNvPicPr>
              <a:picLocks noChangeAspect="1" noChangeArrowheads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0825" y="6453188"/>
              <a:ext cx="1681163" cy="360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" name="スライド番号プレースホルダー 4"/>
          <p:cNvSpPr>
            <a:spLocks noGrp="1"/>
          </p:cNvSpPr>
          <p:nvPr userDrawn="1">
            <p:ph type="sldNum" sz="quarter" idx="4"/>
          </p:nvPr>
        </p:nvSpPr>
        <p:spPr>
          <a:xfrm>
            <a:off x="4031940" y="6626416"/>
            <a:ext cx="1054894" cy="196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altLang="ja-JP" dirty="0" smtClean="0"/>
              <a:t>P. </a:t>
            </a:r>
            <a:fld id="{F8FDF831-B0A3-4B44-A20D-7581D5587101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6" r:id="rId3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000" b="1">
          <a:solidFill>
            <a:schemeClr val="accent2"/>
          </a:solidFill>
          <a:latin typeface="Arial" charset="0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chemeClr val="accent2"/>
          </a:solidFill>
          <a:latin typeface="Arial" charset="0"/>
          <a:ea typeface="MS PGothic" pitchFamily="50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chemeClr val="accent2"/>
          </a:solidFill>
          <a:latin typeface="Arial" charset="0"/>
          <a:ea typeface="MS PGothic" pitchFamily="50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chemeClr val="accent2"/>
          </a:solidFill>
          <a:latin typeface="Arial" charset="0"/>
          <a:ea typeface="MS PGothic" pitchFamily="50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chemeClr val="accent2"/>
          </a:solidFill>
          <a:latin typeface="Arial" charset="0"/>
          <a:ea typeface="MS PGothic" pitchFamily="50" charset="-128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3600" b="1">
          <a:solidFill>
            <a:schemeClr val="accent2"/>
          </a:solidFill>
          <a:latin typeface="MS PGothic" pitchFamily="50" charset="-128"/>
          <a:ea typeface="MS PGothic" pitchFamily="50" charset="-128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3600" b="1">
          <a:solidFill>
            <a:schemeClr val="accent2"/>
          </a:solidFill>
          <a:latin typeface="MS PGothic" pitchFamily="50" charset="-128"/>
          <a:ea typeface="MS PGothic" pitchFamily="50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3600" b="1">
          <a:solidFill>
            <a:schemeClr val="accent2"/>
          </a:solidFill>
          <a:latin typeface="MS PGothic" pitchFamily="50" charset="-128"/>
          <a:ea typeface="MS PGothic" pitchFamily="50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3600" b="1">
          <a:solidFill>
            <a:schemeClr val="accent2"/>
          </a:solidFill>
          <a:latin typeface="MS PGothic" pitchFamily="50" charset="-128"/>
          <a:ea typeface="MS PGothic" pitchFamily="50" charset="-128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n"/>
        <a:defRPr kumimoji="1" sz="3200">
          <a:solidFill>
            <a:schemeClr val="tx1"/>
          </a:solidFill>
          <a:latin typeface="Arial" charset="0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l"/>
        <a:defRPr kumimoji="1" sz="2800">
          <a:solidFill>
            <a:schemeClr val="tx1"/>
          </a:solidFill>
          <a:latin typeface="Arial" charset="0"/>
          <a:ea typeface="+mn-ea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" pitchFamily="2" charset="2"/>
        <a:buChar char="u"/>
        <a:defRPr kumimoji="1" sz="2400">
          <a:solidFill>
            <a:schemeClr val="tx1"/>
          </a:solidFill>
          <a:latin typeface="Arial" charset="0"/>
          <a:ea typeface="+mn-ea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p"/>
        <a:defRPr kumimoji="1" sz="2000">
          <a:solidFill>
            <a:schemeClr val="tx1"/>
          </a:solidFill>
          <a:latin typeface="Arial" charset="0"/>
          <a:ea typeface="+mn-ea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»"/>
        <a:defRPr kumimoji="1" sz="2000">
          <a:solidFill>
            <a:schemeClr val="tx1"/>
          </a:solidFill>
          <a:latin typeface="Arial" charset="0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wmf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13.w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avi"/><Relationship Id="rId1" Type="http://schemas.microsoft.com/office/2007/relationships/media" Target="../media/media5.avi"/><Relationship Id="rId5" Type="http://schemas.openxmlformats.org/officeDocument/2006/relationships/image" Target="../media/image22.png"/><Relationship Id="rId4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avi"/><Relationship Id="rId1" Type="http://schemas.microsoft.com/office/2007/relationships/media" Target="../media/media6.avi"/><Relationship Id="rId5" Type="http://schemas.openxmlformats.org/officeDocument/2006/relationships/image" Target="../media/image41.png"/><Relationship Id="rId4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7.avi"/><Relationship Id="rId1" Type="http://schemas.microsoft.com/office/2007/relationships/media" Target="../media/media7.avi"/><Relationship Id="rId5" Type="http://schemas.openxmlformats.org/officeDocument/2006/relationships/image" Target="../media/image48.png"/><Relationship Id="rId4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media" Target="../media/media2.mp4"/><Relationship Id="rId7" Type="http://schemas.openxmlformats.org/officeDocument/2006/relationships/image" Target="../media/image6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2.mp4"/><Relationship Id="rId9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avi"/><Relationship Id="rId1" Type="http://schemas.microsoft.com/office/2007/relationships/media" Target="../media/media3.avi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avi"/><Relationship Id="rId1" Type="http://schemas.microsoft.com/office/2007/relationships/media" Target="../media/media4.avi"/><Relationship Id="rId6" Type="http://schemas.openxmlformats.org/officeDocument/2006/relationships/image" Target="../media/image11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/>
          <p:cNvSpPr>
            <a:spLocks noGrp="1"/>
          </p:cNvSpPr>
          <p:nvPr>
            <p:ph type="ctrTitle"/>
          </p:nvPr>
        </p:nvSpPr>
        <p:spPr>
          <a:xfrm>
            <a:off x="155698" y="1952836"/>
            <a:ext cx="8818748" cy="1434021"/>
          </a:xfrm>
        </p:spPr>
        <p:txBody>
          <a:bodyPr anchor="ctr">
            <a:normAutofit/>
          </a:bodyPr>
          <a:lstStyle/>
          <a:p>
            <a:r>
              <a:rPr lang="en-US" altLang="ja-JP" dirty="0" smtClean="0"/>
              <a:t>F-bar</a:t>
            </a:r>
            <a:r>
              <a:rPr lang="ja-JP" altLang="en-US" dirty="0" smtClean="0"/>
              <a:t>援用</a:t>
            </a:r>
            <a:r>
              <a:rPr lang="ja-JP" altLang="en-US" dirty="0"/>
              <a:t>の四面体平滑化有限要素法によるゴム粘</a:t>
            </a:r>
            <a:r>
              <a:rPr lang="ja-JP" altLang="en-US" dirty="0" smtClean="0"/>
              <a:t>弾性</a:t>
            </a:r>
            <a:r>
              <a:rPr lang="ja-JP" altLang="en-US" dirty="0"/>
              <a:t>大変形</a:t>
            </a:r>
            <a:r>
              <a:rPr lang="ja-JP" altLang="en-US" dirty="0" smtClean="0"/>
              <a:t>解析</a:t>
            </a:r>
            <a:endParaRPr kumimoji="1" lang="ja-JP" altLang="en-US" dirty="0"/>
          </a:p>
        </p:txBody>
      </p:sp>
      <p:sp>
        <p:nvSpPr>
          <p:cNvPr id="6" name="サブタイトル 5"/>
          <p:cNvSpPr>
            <a:spLocks noGrp="1"/>
          </p:cNvSpPr>
          <p:nvPr>
            <p:ph type="subTitle" idx="1"/>
          </p:nvPr>
        </p:nvSpPr>
        <p:spPr>
          <a:xfrm>
            <a:off x="1021772" y="3717032"/>
            <a:ext cx="7086600" cy="1752600"/>
          </a:xfrm>
        </p:spPr>
        <p:txBody>
          <a:bodyPr/>
          <a:lstStyle/>
          <a:p>
            <a:r>
              <a:rPr lang="zh-TW" altLang="en-US" dirty="0"/>
              <a:t>東京工業</a:t>
            </a:r>
            <a:r>
              <a:rPr lang="zh-TW" altLang="en-US" dirty="0" smtClean="0"/>
              <a:t>大学</a:t>
            </a:r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ja-JP" altLang="en-US" dirty="0" smtClean="0"/>
              <a:t>工学院 システム制御系</a:t>
            </a:r>
            <a:endParaRPr lang="en-US" altLang="zh-TW" dirty="0"/>
          </a:p>
          <a:p>
            <a:r>
              <a:rPr lang="zh-TW" altLang="en-US" dirty="0" smtClean="0"/>
              <a:t>大西 </a:t>
            </a:r>
            <a:r>
              <a:rPr lang="zh-TW" altLang="en-US" dirty="0"/>
              <a:t>有希</a:t>
            </a:r>
            <a:br>
              <a:rPr lang="zh-TW" altLang="en-US" dirty="0"/>
            </a:b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1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848097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F-bar</a:t>
            </a:r>
            <a:r>
              <a:rPr kumimoji="1" lang="ja-JP" altLang="en-US" dirty="0" smtClean="0"/>
              <a:t>法のおさらい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endParaRPr kumimoji="1" lang="en-US" altLang="ja-JP" sz="2400" dirty="0" smtClean="0"/>
              </a:p>
              <a:p>
                <a:endParaRPr lang="en-US" altLang="ja-JP" sz="2400" dirty="0"/>
              </a:p>
              <a:p>
                <a:endParaRPr kumimoji="1" lang="en-US" altLang="ja-JP" sz="2400" dirty="0" smtClean="0"/>
              </a:p>
              <a:p>
                <a:pPr marL="0" indent="0">
                  <a:buNone/>
                </a:pPr>
                <a:endParaRPr lang="en-US" altLang="ja-JP" sz="1600" dirty="0"/>
              </a:p>
              <a:p>
                <a:pPr marL="0" indent="0">
                  <a:buNone/>
                </a:pPr>
                <a:r>
                  <a:rPr lang="ja-JP" altLang="en-US" sz="2400" b="1" i="1" u="sng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アルゴリズム</a:t>
                </a:r>
                <a:endParaRPr lang="en-US" altLang="ja-JP" sz="2400" b="1" i="1" u="sng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r>
                  <a:rPr kumimoji="1" lang="ja-JP" altLang="en-US" sz="2400" dirty="0" smtClean="0"/>
                  <a:t>標準的</a:t>
                </a:r>
                <a:r>
                  <a:rPr kumimoji="1" lang="en-US" altLang="ja-JP" sz="2400" dirty="0" smtClean="0"/>
                  <a:t>FEM</a:t>
                </a:r>
                <a:r>
                  <a:rPr kumimoji="1" lang="ja-JP" altLang="en-US" sz="2400" dirty="0" smtClean="0"/>
                  <a:t>と同様</a:t>
                </a:r>
                <a:r>
                  <a:rPr lang="ja-JP" altLang="en-US" sz="2400" dirty="0" smtClean="0"/>
                  <a:t>，</a:t>
                </a:r>
                <a:r>
                  <a:rPr kumimoji="1" lang="ja-JP" altLang="en-US" sz="2400" dirty="0" smtClean="0">
                    <a:solidFill>
                      <a:srgbClr val="FF0000"/>
                    </a:solidFill>
                  </a:rPr>
                  <a:t>各積分点</a:t>
                </a:r>
                <a:r>
                  <a:rPr kumimoji="1" lang="ja-JP" altLang="en-US" sz="2400" dirty="0" smtClean="0"/>
                  <a:t>で変形勾配 </a:t>
                </a:r>
                <a14:m>
                  <m:oMath xmlns:m="http://schemas.openxmlformats.org/officeDocument/2006/math">
                    <m:r>
                      <a:rPr kumimoji="1" lang="en-US" altLang="ja-JP" sz="2400" b="1" i="1" smtClean="0">
                        <a:latin typeface="Cambria Math" panose="02040503050406030204" pitchFamily="18" charset="0"/>
                      </a:rPr>
                      <m:t>𝑭</m:t>
                    </m:r>
                  </m:oMath>
                </a14:m>
                <a:r>
                  <a:rPr kumimoji="1" lang="en-US" altLang="ja-JP" sz="2400" dirty="0" smtClean="0"/>
                  <a:t> </a:t>
                </a:r>
                <a:r>
                  <a:rPr kumimoji="1" lang="ja-JP" altLang="en-US" sz="2400" dirty="0" smtClean="0"/>
                  <a:t>を計算する．</a:t>
                </a:r>
                <a:endParaRPr kumimoji="1" lang="en-US" altLang="ja-JP" sz="2400" dirty="0" smtClean="0"/>
              </a:p>
              <a:p>
                <a:r>
                  <a:rPr lang="ja-JP" altLang="en-US" sz="2400" dirty="0">
                    <a:solidFill>
                      <a:srgbClr val="0000CC"/>
                    </a:solidFill>
                  </a:rPr>
                  <a:t>要素</a:t>
                </a:r>
                <a:r>
                  <a:rPr lang="ja-JP" altLang="en-US" sz="2400" dirty="0" smtClean="0">
                    <a:solidFill>
                      <a:srgbClr val="0000CC"/>
                    </a:solidFill>
                  </a:rPr>
                  <a:t>中心</a:t>
                </a:r>
                <a:r>
                  <a:rPr lang="ja-JP" altLang="en-US" sz="2400" dirty="0" smtClean="0"/>
                  <a:t>で</a:t>
                </a:r>
                <a:r>
                  <a:rPr lang="ja-JP" altLang="en-US" sz="2400" dirty="0"/>
                  <a:t>も</a:t>
                </a:r>
                <a:r>
                  <a:rPr lang="ja-JP" altLang="en-US" sz="2400" dirty="0" smtClean="0"/>
                  <a:t>変形</a:t>
                </a:r>
                <a:r>
                  <a:rPr lang="ja-JP" altLang="en-US" sz="2400" dirty="0"/>
                  <a:t>勾配 </a:t>
                </a:r>
                <a14:m>
                  <m:oMath xmlns:m="http://schemas.openxmlformats.org/officeDocument/2006/math">
                    <m:r>
                      <a:rPr lang="en-US" altLang="ja-JP" sz="2400" b="1" i="1">
                        <a:latin typeface="Cambria Math" panose="02040503050406030204" pitchFamily="18" charset="0"/>
                      </a:rPr>
                      <m:t>𝑭</m:t>
                    </m:r>
                  </m:oMath>
                </a14:m>
                <a:r>
                  <a:rPr kumimoji="1" lang="ja-JP" altLang="en-US" sz="2400" dirty="0" smtClean="0"/>
                  <a:t> を計算し，その体積</a:t>
                </a:r>
                <a:r>
                  <a:rPr lang="ja-JP" altLang="en-US" sz="2400" dirty="0" smtClean="0"/>
                  <a:t>変化率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altLang="ja-JP" sz="2400" i="1" dirty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altLang="ja-JP" sz="2400" dirty="0">
                            <a:latin typeface="Cambria Math" panose="02040503050406030204" pitchFamily="18" charset="0"/>
                          </a:rPr>
                          <m:t>det</m:t>
                        </m:r>
                      </m:fName>
                      <m:e>
                        <m:d>
                          <m:dPr>
                            <m:ctrlPr>
                              <a:rPr lang="en-US" altLang="ja-JP" sz="2400" i="1" dirty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ja-JP" sz="2400" b="1" i="1" dirty="0">
                                <a:latin typeface="Cambria Math" panose="02040503050406030204" pitchFamily="18" charset="0"/>
                              </a:rPr>
                              <m:t>𝑭</m:t>
                            </m:r>
                          </m:e>
                        </m:d>
                      </m:e>
                    </m:func>
                  </m:oMath>
                </a14:m>
                <a:r>
                  <a:rPr kumimoji="1" lang="ja-JP" altLang="en-US" sz="2400" dirty="0" smtClean="0"/>
                  <a:t>を</a:t>
                </a:r>
                <a:r>
                  <a:rPr kumimoji="1" lang="en-US" altLang="ja-JP" sz="2400" dirty="0" smtClean="0"/>
                  <a:t/>
                </a:r>
                <a:br>
                  <a:rPr kumimoji="1" lang="en-US" altLang="ja-JP" sz="2400" dirty="0" smtClean="0"/>
                </a:br>
                <a14:m>
                  <m:oMath xmlns:m="http://schemas.openxmlformats.org/officeDocument/2006/math">
                    <m:r>
                      <a:rPr kumimoji="1" lang="en-US" altLang="ja-JP" sz="2400" b="0" i="0" dirty="0" smtClean="0">
                        <a:latin typeface="Cambria Math" panose="02040503050406030204" pitchFamily="18" charset="0"/>
                      </a:rPr>
                      <m:t> </m:t>
                    </m:r>
                    <m:acc>
                      <m:accPr>
                        <m:chr m:val="̅"/>
                        <m:ctrlPr>
                          <a:rPr kumimoji="1" lang="en-US" altLang="ja-JP" sz="2400" b="0" i="1" dirty="0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kumimoji="1" lang="en-US" altLang="ja-JP" sz="2400" b="0" i="1" dirty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kumimoji="1" lang="en-US" altLang="ja-JP" sz="2400" b="0" i="1" dirty="0" smtClean="0">
                            <a:latin typeface="Cambria Math" panose="02040503050406030204" pitchFamily="18" charset="0"/>
                          </a:rPr>
                          <m:t>𝐽</m:t>
                        </m:r>
                        <m:r>
                          <a:rPr kumimoji="1" lang="en-US" altLang="ja-JP" sz="2400" b="0" i="1" dirty="0" smtClean="0"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acc>
                    <m:r>
                      <a:rPr kumimoji="1" lang="en-US" altLang="ja-JP" sz="2400" b="0" i="1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kumimoji="1" lang="ja-JP" altLang="en-US" sz="2400" dirty="0" smtClean="0"/>
                  <a:t>とおく．</a:t>
                </a:r>
                <a:endParaRPr kumimoji="1" lang="en-US" altLang="ja-JP" sz="2400" dirty="0" smtClean="0"/>
              </a:p>
              <a:p>
                <a:r>
                  <a:rPr kumimoji="1" lang="ja-JP" altLang="en-US" sz="2400" dirty="0" smtClean="0">
                    <a:solidFill>
                      <a:srgbClr val="FF0000"/>
                    </a:solidFill>
                  </a:rPr>
                  <a:t>各積分点</a:t>
                </a:r>
                <a:r>
                  <a:rPr kumimoji="1" lang="ja-JP" altLang="en-US" sz="2400" dirty="0" smtClean="0"/>
                  <a:t>の変形勾配</a:t>
                </a:r>
                <a:r>
                  <a:rPr lang="ja-JP" altLang="en-US" sz="2400" dirty="0"/>
                  <a:t>を次式により修正し</a:t>
                </a:r>
                <a:r>
                  <a:rPr lang="ja-JP" altLang="en-US" sz="2400" dirty="0" smtClean="0"/>
                  <a:t>，</a:t>
                </a:r>
                <a:r>
                  <a:rPr lang="ja-JP" altLang="en-US" sz="2400" dirty="0" smtClean="0">
                    <a:solidFill>
                      <a:srgbClr val="C00000"/>
                    </a:solidFill>
                  </a:rPr>
                  <a:t>合成された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ja-JP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ja-JP" sz="24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𝑭</m:t>
                        </m:r>
                        <m:r>
                          <a:rPr lang="en-US" altLang="ja-JP" sz="24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acc>
                  </m:oMath>
                </a14:m>
                <a:r>
                  <a:rPr kumimoji="1" lang="ja-JP" altLang="en-US" sz="2400" dirty="0" smtClean="0"/>
                  <a:t>を得る．</a:t>
                </a:r>
                <a:endParaRPr lang="en-US" altLang="ja-JP" sz="2400" i="1" dirty="0" smtClean="0">
                  <a:latin typeface="Cambria Math" panose="02040503050406030204" pitchFamily="18" charset="0"/>
                </a:endParaRPr>
              </a:p>
              <a:p>
                <a:pPr marL="0" indent="0" algn="ctr">
                  <a:buNone/>
                </a:pP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ja-JP" sz="24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ja-JP" sz="2400" b="1" i="1">
                            <a:latin typeface="Cambria Math" panose="02040503050406030204" pitchFamily="18" charset="0"/>
                          </a:rPr>
                          <m:t>𝑭</m:t>
                        </m:r>
                        <m:r>
                          <a:rPr lang="en-US" altLang="ja-JP" sz="2400" b="1" i="1" smtClean="0"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acc>
                    <m:r>
                      <a:rPr lang="en-US" altLang="ja-JP" sz="2400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altLang="ja-JP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̅"/>
                            <m:ctrlPr>
                              <a:rPr lang="en-US" altLang="ja-JP" sz="24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ja-JP" sz="2400" b="0" i="1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altLang="ja-JP" sz="2400" i="1">
                                <a:latin typeface="Cambria Math" panose="02040503050406030204" pitchFamily="18" charset="0"/>
                              </a:rPr>
                              <m:t>𝐽</m:t>
                            </m:r>
                            <m:r>
                              <a:rPr lang="en-US" altLang="ja-JP" sz="2400" b="0" i="1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</m:e>
                        </m:acc>
                      </m:e>
                      <m:sup>
                        <m:r>
                          <a:rPr lang="en-US" altLang="ja-JP" sz="2400" i="1">
                            <a:latin typeface="Cambria Math" panose="02040503050406030204" pitchFamily="18" charset="0"/>
                          </a:rPr>
                          <m:t>1/3</m:t>
                        </m:r>
                      </m:sup>
                    </m:sSup>
                    <m:r>
                      <a:rPr lang="en-US" altLang="ja-JP" sz="2400" b="0" i="1" smtClean="0"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en-US" altLang="ja-JP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400" b="1" i="1">
                            <a:latin typeface="Cambria Math" panose="02040503050406030204" pitchFamily="18" charset="0"/>
                          </a:rPr>
                          <m:t>𝑭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ja-JP" sz="2400">
                            <a:latin typeface="Cambria Math" panose="02040503050406030204" pitchFamily="18" charset="0"/>
                          </a:rPr>
                          <m:t>iso</m:t>
                        </m:r>
                      </m:sup>
                    </m:sSup>
                  </m:oMath>
                </a14:m>
                <a:r>
                  <a:rPr kumimoji="1" lang="en-US" altLang="ja-JP" sz="2400" dirty="0" smtClean="0"/>
                  <a:t>.</a:t>
                </a:r>
              </a:p>
              <a:p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ja-JP" sz="24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ja-JP" sz="2400" b="1" i="1">
                            <a:latin typeface="Cambria Math" panose="02040503050406030204" pitchFamily="18" charset="0"/>
                          </a:rPr>
                          <m:t>𝑭</m:t>
                        </m:r>
                        <m:r>
                          <a:rPr lang="en-US" altLang="ja-JP" sz="2400" b="1" i="1" smtClean="0"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acc>
                  </m:oMath>
                </a14:m>
                <a:r>
                  <a:rPr kumimoji="1" lang="ja-JP" altLang="en-US" sz="2400" dirty="0" smtClean="0"/>
                  <a:t> を</a:t>
                </a:r>
                <a:r>
                  <a:rPr lang="ja-JP" altLang="en-US" sz="2400" dirty="0">
                    <a:solidFill>
                      <a:srgbClr val="FF0000"/>
                    </a:solidFill>
                  </a:rPr>
                  <a:t>各積分点</a:t>
                </a:r>
                <a:r>
                  <a:rPr kumimoji="1" lang="ja-JP" altLang="en-US" sz="2400" dirty="0" smtClean="0"/>
                  <a:t>変形勾配とみなし</a:t>
                </a:r>
                <a:r>
                  <a:rPr lang="ja-JP" altLang="en-US" sz="2400" dirty="0" smtClean="0"/>
                  <a:t>，応力・内力・剛性等計算する．</a:t>
                </a:r>
                <a:endParaRPr kumimoji="1" lang="en-US" altLang="ja-JP" sz="2400" dirty="0" smtClean="0"/>
              </a:p>
            </p:txBody>
          </p:sp>
        </mc:Choice>
        <mc:Fallback xmlns="">
          <p:sp>
            <p:nvSpPr>
              <p:cNvPr id="3" name="コンテンツ プレースホルダー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3"/>
                <a:stretch>
                  <a:fillRect l="-2186" r="-148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10</a:t>
            </a:fld>
            <a:endParaRPr lang="ja-JP" altLang="en-US" dirty="0"/>
          </a:p>
        </p:txBody>
      </p:sp>
      <p:grpSp>
        <p:nvGrpSpPr>
          <p:cNvPr id="15" name="グループ化 14"/>
          <p:cNvGrpSpPr/>
          <p:nvPr/>
        </p:nvGrpSpPr>
        <p:grpSpPr>
          <a:xfrm>
            <a:off x="2655092" y="800708"/>
            <a:ext cx="3681104" cy="1744273"/>
            <a:chOff x="2627360" y="638956"/>
            <a:chExt cx="3681104" cy="1744273"/>
          </a:xfrm>
        </p:grpSpPr>
        <p:sp>
          <p:nvSpPr>
            <p:cNvPr id="16" name="フリーフォーム 15"/>
            <p:cNvSpPr/>
            <p:nvPr/>
          </p:nvSpPr>
          <p:spPr>
            <a:xfrm>
              <a:off x="2699792" y="735357"/>
              <a:ext cx="3536240" cy="1557862"/>
            </a:xfrm>
            <a:custGeom>
              <a:avLst/>
              <a:gdLst>
                <a:gd name="connsiteX0" fmla="*/ 0 w 1828800"/>
                <a:gd name="connsiteY0" fmla="*/ 391886 h 896983"/>
                <a:gd name="connsiteX1" fmla="*/ 966652 w 1828800"/>
                <a:gd name="connsiteY1" fmla="*/ 0 h 896983"/>
                <a:gd name="connsiteX2" fmla="*/ 1828800 w 1828800"/>
                <a:gd name="connsiteY2" fmla="*/ 557349 h 896983"/>
                <a:gd name="connsiteX3" fmla="*/ 862149 w 1828800"/>
                <a:gd name="connsiteY3" fmla="*/ 896983 h 896983"/>
                <a:gd name="connsiteX4" fmla="*/ 0 w 1828800"/>
                <a:gd name="connsiteY4" fmla="*/ 391886 h 896983"/>
                <a:gd name="connsiteX0" fmla="*/ 0 w 2444513"/>
                <a:gd name="connsiteY0" fmla="*/ 85513 h 896983"/>
                <a:gd name="connsiteX1" fmla="*/ 1582365 w 2444513"/>
                <a:gd name="connsiteY1" fmla="*/ 0 h 896983"/>
                <a:gd name="connsiteX2" fmla="*/ 2444513 w 2444513"/>
                <a:gd name="connsiteY2" fmla="*/ 557349 h 896983"/>
                <a:gd name="connsiteX3" fmla="*/ 1477862 w 2444513"/>
                <a:gd name="connsiteY3" fmla="*/ 896983 h 896983"/>
                <a:gd name="connsiteX4" fmla="*/ 0 w 2444513"/>
                <a:gd name="connsiteY4" fmla="*/ 85513 h 896983"/>
                <a:gd name="connsiteX0" fmla="*/ 717084 w 3161597"/>
                <a:gd name="connsiteY0" fmla="*/ 85513 h 793479"/>
                <a:gd name="connsiteX1" fmla="*/ 2299449 w 3161597"/>
                <a:gd name="connsiteY1" fmla="*/ 0 h 793479"/>
                <a:gd name="connsiteX2" fmla="*/ 3161597 w 3161597"/>
                <a:gd name="connsiteY2" fmla="*/ 557349 h 793479"/>
                <a:gd name="connsiteX3" fmla="*/ 0 w 3161597"/>
                <a:gd name="connsiteY3" fmla="*/ 793479 h 793479"/>
                <a:gd name="connsiteX4" fmla="*/ 717084 w 3161597"/>
                <a:gd name="connsiteY4" fmla="*/ 85513 h 793479"/>
                <a:gd name="connsiteX0" fmla="*/ 717084 w 2299449"/>
                <a:gd name="connsiteY0" fmla="*/ 85513 h 793479"/>
                <a:gd name="connsiteX1" fmla="*/ 2299449 w 2299449"/>
                <a:gd name="connsiteY1" fmla="*/ 0 h 793479"/>
                <a:gd name="connsiteX2" fmla="*/ 1441361 w 2299449"/>
                <a:gd name="connsiteY2" fmla="*/ 507667 h 793479"/>
                <a:gd name="connsiteX3" fmla="*/ 0 w 2299449"/>
                <a:gd name="connsiteY3" fmla="*/ 793479 h 793479"/>
                <a:gd name="connsiteX4" fmla="*/ 717084 w 2299449"/>
                <a:gd name="connsiteY4" fmla="*/ 85513 h 793479"/>
                <a:gd name="connsiteX0" fmla="*/ 717084 w 2299449"/>
                <a:gd name="connsiteY0" fmla="*/ 85513 h 793479"/>
                <a:gd name="connsiteX1" fmla="*/ 2299449 w 2299449"/>
                <a:gd name="connsiteY1" fmla="*/ 0 h 793479"/>
                <a:gd name="connsiteX2" fmla="*/ 2169876 w 2299449"/>
                <a:gd name="connsiteY2" fmla="*/ 789198 h 793479"/>
                <a:gd name="connsiteX3" fmla="*/ 0 w 2299449"/>
                <a:gd name="connsiteY3" fmla="*/ 793479 h 793479"/>
                <a:gd name="connsiteX4" fmla="*/ 717084 w 2299449"/>
                <a:gd name="connsiteY4" fmla="*/ 85513 h 793479"/>
                <a:gd name="connsiteX0" fmla="*/ 477379 w 2059744"/>
                <a:gd name="connsiteY0" fmla="*/ 85513 h 789198"/>
                <a:gd name="connsiteX1" fmla="*/ 2059744 w 2059744"/>
                <a:gd name="connsiteY1" fmla="*/ 0 h 789198"/>
                <a:gd name="connsiteX2" fmla="*/ 1930171 w 2059744"/>
                <a:gd name="connsiteY2" fmla="*/ 789198 h 789198"/>
                <a:gd name="connsiteX3" fmla="*/ 0 w 2059744"/>
                <a:gd name="connsiteY3" fmla="*/ 760358 h 789198"/>
                <a:gd name="connsiteX4" fmla="*/ 477379 w 2059744"/>
                <a:gd name="connsiteY4" fmla="*/ 85513 h 789198"/>
                <a:gd name="connsiteX0" fmla="*/ 477379 w 2059744"/>
                <a:gd name="connsiteY0" fmla="*/ 85513 h 760358"/>
                <a:gd name="connsiteX1" fmla="*/ 2059744 w 2059744"/>
                <a:gd name="connsiteY1" fmla="*/ 0 h 760358"/>
                <a:gd name="connsiteX2" fmla="*/ 1963072 w 2059744"/>
                <a:gd name="connsiteY2" fmla="*/ 760217 h 760358"/>
                <a:gd name="connsiteX3" fmla="*/ 0 w 2059744"/>
                <a:gd name="connsiteY3" fmla="*/ 760358 h 760358"/>
                <a:gd name="connsiteX4" fmla="*/ 477379 w 2059744"/>
                <a:gd name="connsiteY4" fmla="*/ 85513 h 760358"/>
                <a:gd name="connsiteX0" fmla="*/ 477379 w 1963072"/>
                <a:gd name="connsiteY0" fmla="*/ 0 h 674845"/>
                <a:gd name="connsiteX1" fmla="*/ 1599134 w 1963072"/>
                <a:gd name="connsiteY1" fmla="*/ 100795 h 674845"/>
                <a:gd name="connsiteX2" fmla="*/ 1963072 w 1963072"/>
                <a:gd name="connsiteY2" fmla="*/ 674704 h 674845"/>
                <a:gd name="connsiteX3" fmla="*/ 0 w 1963072"/>
                <a:gd name="connsiteY3" fmla="*/ 674845 h 674845"/>
                <a:gd name="connsiteX4" fmla="*/ 477379 w 1963072"/>
                <a:gd name="connsiteY4" fmla="*/ 0 h 674845"/>
                <a:gd name="connsiteX0" fmla="*/ 425678 w 1963072"/>
                <a:gd name="connsiteY0" fmla="*/ 0 h 761789"/>
                <a:gd name="connsiteX1" fmla="*/ 1599134 w 1963072"/>
                <a:gd name="connsiteY1" fmla="*/ 187739 h 761789"/>
                <a:gd name="connsiteX2" fmla="*/ 1963072 w 1963072"/>
                <a:gd name="connsiteY2" fmla="*/ 761648 h 761789"/>
                <a:gd name="connsiteX3" fmla="*/ 0 w 1963072"/>
                <a:gd name="connsiteY3" fmla="*/ 761789 h 761789"/>
                <a:gd name="connsiteX4" fmla="*/ 425678 w 1963072"/>
                <a:gd name="connsiteY4" fmla="*/ 0 h 761789"/>
                <a:gd name="connsiteX0" fmla="*/ 425678 w 1963072"/>
                <a:gd name="connsiteY0" fmla="*/ 0 h 761789"/>
                <a:gd name="connsiteX1" fmla="*/ 1787138 w 1963072"/>
                <a:gd name="connsiteY1" fmla="*/ 167038 h 761789"/>
                <a:gd name="connsiteX2" fmla="*/ 1963072 w 1963072"/>
                <a:gd name="connsiteY2" fmla="*/ 761648 h 761789"/>
                <a:gd name="connsiteX3" fmla="*/ 0 w 1963072"/>
                <a:gd name="connsiteY3" fmla="*/ 761789 h 761789"/>
                <a:gd name="connsiteX4" fmla="*/ 425678 w 1963072"/>
                <a:gd name="connsiteY4" fmla="*/ 0 h 761789"/>
                <a:gd name="connsiteX0" fmla="*/ 425678 w 1963072"/>
                <a:gd name="connsiteY0" fmla="*/ 0 h 761789"/>
                <a:gd name="connsiteX1" fmla="*/ 1782438 w 1963072"/>
                <a:gd name="connsiteY1" fmla="*/ 80094 h 761789"/>
                <a:gd name="connsiteX2" fmla="*/ 1963072 w 1963072"/>
                <a:gd name="connsiteY2" fmla="*/ 761648 h 761789"/>
                <a:gd name="connsiteX3" fmla="*/ 0 w 1963072"/>
                <a:gd name="connsiteY3" fmla="*/ 761789 h 761789"/>
                <a:gd name="connsiteX4" fmla="*/ 425678 w 1963072"/>
                <a:gd name="connsiteY4" fmla="*/ 0 h 7617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3072" h="761789">
                  <a:moveTo>
                    <a:pt x="425678" y="0"/>
                  </a:moveTo>
                  <a:lnTo>
                    <a:pt x="1782438" y="80094"/>
                  </a:lnTo>
                  <a:lnTo>
                    <a:pt x="1963072" y="761648"/>
                  </a:lnTo>
                  <a:lnTo>
                    <a:pt x="0" y="761789"/>
                  </a:lnTo>
                  <a:lnTo>
                    <a:pt x="425678" y="0"/>
                  </a:lnTo>
                  <a:close/>
                </a:path>
              </a:pathLst>
            </a:custGeom>
            <a:solidFill>
              <a:srgbClr val="4DFFC4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7" name="乗算記号 16"/>
            <p:cNvSpPr/>
            <p:nvPr/>
          </p:nvSpPr>
          <p:spPr>
            <a:xfrm>
              <a:off x="5220072" y="1808820"/>
              <a:ext cx="288032" cy="288032"/>
            </a:xfrm>
            <a:prstGeom prst="mathMultiply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8" name="乗算記号 17"/>
            <p:cNvSpPr/>
            <p:nvPr/>
          </p:nvSpPr>
          <p:spPr>
            <a:xfrm>
              <a:off x="3383868" y="1839616"/>
              <a:ext cx="288032" cy="288032"/>
            </a:xfrm>
            <a:prstGeom prst="mathMultiply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9" name="乗算記号 18"/>
            <p:cNvSpPr/>
            <p:nvPr/>
          </p:nvSpPr>
          <p:spPr>
            <a:xfrm>
              <a:off x="3763776" y="934738"/>
              <a:ext cx="288032" cy="288032"/>
            </a:xfrm>
            <a:prstGeom prst="mathMultiply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0" name="乗算記号 19"/>
            <p:cNvSpPr/>
            <p:nvPr/>
          </p:nvSpPr>
          <p:spPr>
            <a:xfrm>
              <a:off x="5184068" y="1016732"/>
              <a:ext cx="288032" cy="288032"/>
            </a:xfrm>
            <a:prstGeom prst="mathMultiply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1" name="加算記号 20"/>
            <p:cNvSpPr/>
            <p:nvPr/>
          </p:nvSpPr>
          <p:spPr>
            <a:xfrm>
              <a:off x="4409070" y="1412776"/>
              <a:ext cx="288032" cy="311185"/>
            </a:xfrm>
            <a:prstGeom prst="mathPlus">
              <a:avLst/>
            </a:prstGeom>
            <a:solidFill>
              <a:srgbClr val="0000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2" name="円/楕円 21"/>
            <p:cNvSpPr/>
            <p:nvPr/>
          </p:nvSpPr>
          <p:spPr>
            <a:xfrm>
              <a:off x="6128444" y="2191331"/>
              <a:ext cx="180020" cy="18002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3" name="円/楕円 22"/>
            <p:cNvSpPr/>
            <p:nvPr/>
          </p:nvSpPr>
          <p:spPr>
            <a:xfrm>
              <a:off x="2627360" y="2203209"/>
              <a:ext cx="180020" cy="18002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4" name="円/楕円 23"/>
            <p:cNvSpPr/>
            <p:nvPr/>
          </p:nvSpPr>
          <p:spPr>
            <a:xfrm>
              <a:off x="3383868" y="638956"/>
              <a:ext cx="180020" cy="18002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5" name="円/楕円 24"/>
            <p:cNvSpPr/>
            <p:nvPr/>
          </p:nvSpPr>
          <p:spPr>
            <a:xfrm>
              <a:off x="5832836" y="818976"/>
              <a:ext cx="180020" cy="18002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26" name="テキスト ボックス 25"/>
          <p:cNvSpPr txBox="1"/>
          <p:nvPr/>
        </p:nvSpPr>
        <p:spPr>
          <a:xfrm>
            <a:off x="350967" y="802656"/>
            <a:ext cx="1800493" cy="120032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ja-JP" altLang="en-US" dirty="0"/>
              <a:t>四</a:t>
            </a:r>
            <a:r>
              <a:rPr lang="ja-JP" altLang="en-US" dirty="0" smtClean="0"/>
              <a:t>角形</a:t>
            </a:r>
            <a:r>
              <a:rPr lang="en-US" altLang="ja-JP" dirty="0" smtClean="0"/>
              <a:t>(Q4)</a:t>
            </a:r>
            <a:r>
              <a:rPr lang="ja-JP" altLang="en-US" dirty="0" smtClean="0"/>
              <a:t>要素</a:t>
            </a:r>
            <a:r>
              <a:rPr lang="en-US" altLang="ja-JP" dirty="0" smtClean="0"/>
              <a:t/>
            </a:r>
            <a:br>
              <a:rPr lang="en-US" altLang="ja-JP" dirty="0" smtClean="0"/>
            </a:br>
            <a:r>
              <a:rPr lang="ja-JP" altLang="en-US" dirty="0" smtClean="0"/>
              <a:t>および</a:t>
            </a:r>
            <a:endParaRPr lang="en-US" altLang="ja-JP" dirty="0" smtClean="0"/>
          </a:p>
          <a:p>
            <a:pPr algn="ctr"/>
            <a:r>
              <a:rPr kumimoji="1" lang="ja-JP" altLang="en-US" dirty="0" smtClean="0"/>
              <a:t>六面体</a:t>
            </a:r>
            <a:r>
              <a:rPr kumimoji="1" lang="en-US" altLang="ja-JP" dirty="0" smtClean="0"/>
              <a:t>(H8)</a:t>
            </a:r>
            <a:r>
              <a:rPr kumimoji="1" lang="ja-JP" altLang="en-US" dirty="0" smtClean="0"/>
              <a:t>要素</a:t>
            </a:r>
            <a:r>
              <a:rPr kumimoji="1" lang="en-US" altLang="ja-JP" dirty="0" smtClean="0"/>
              <a:t/>
            </a:r>
            <a:br>
              <a:rPr kumimoji="1" lang="en-US" altLang="ja-JP" dirty="0" smtClean="0"/>
            </a:br>
            <a:r>
              <a:rPr kumimoji="1" lang="ja-JP" altLang="en-US" dirty="0" smtClean="0"/>
              <a:t>のための手法</a:t>
            </a:r>
            <a:endParaRPr kumimoji="1" lang="ja-JP" altLang="en-US" dirty="0"/>
          </a:p>
        </p:txBody>
      </p:sp>
      <p:sp>
        <p:nvSpPr>
          <p:cNvPr id="27" name="正方形/長方形 26"/>
          <p:cNvSpPr/>
          <p:nvPr/>
        </p:nvSpPr>
        <p:spPr>
          <a:xfrm>
            <a:off x="350967" y="5342018"/>
            <a:ext cx="8361493" cy="83099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ja-JP" altLang="en-US" sz="2400" dirty="0" smtClean="0"/>
              <a:t>変形勾配の等積成分はそのままに，体積成分にはローパス</a:t>
            </a:r>
            <a:r>
              <a:rPr lang="en-US" altLang="ja-JP" sz="2400" dirty="0" smtClean="0"/>
              <a:t/>
            </a:r>
            <a:br>
              <a:rPr lang="en-US" altLang="ja-JP" sz="2400" dirty="0" smtClean="0"/>
            </a:br>
            <a:r>
              <a:rPr lang="ja-JP" altLang="en-US" sz="2400" dirty="0" smtClean="0"/>
              <a:t>フィルターをかけることで</a:t>
            </a:r>
            <a:r>
              <a:rPr lang="ja-JP" altLang="en-US" sz="2400" b="1" dirty="0" smtClean="0">
                <a:solidFill>
                  <a:srgbClr val="0000CC"/>
                </a:solidFill>
              </a:rPr>
              <a:t>体積</a:t>
            </a:r>
            <a:r>
              <a:rPr lang="ja-JP" altLang="en-US" sz="2400" b="1" dirty="0">
                <a:solidFill>
                  <a:srgbClr val="0000CC"/>
                </a:solidFill>
              </a:rPr>
              <a:t>ロッキングを</a:t>
            </a:r>
            <a:r>
              <a:rPr lang="ja-JP" altLang="en-US" sz="2400" b="1" dirty="0" smtClean="0">
                <a:solidFill>
                  <a:srgbClr val="0000CC"/>
                </a:solidFill>
              </a:rPr>
              <a:t>回避できる</a:t>
            </a:r>
            <a:r>
              <a:rPr lang="ja-JP" altLang="en-US" sz="2400" dirty="0" smtClean="0">
                <a:solidFill>
                  <a:srgbClr val="FF00FF"/>
                </a:solidFill>
              </a:rPr>
              <a:t>．</a:t>
            </a:r>
            <a:endParaRPr lang="en-US" altLang="ja-JP" sz="2400" dirty="0">
              <a:solidFill>
                <a:srgbClr val="FF00FF"/>
              </a:solidFill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6879762" y="1214375"/>
            <a:ext cx="2008883" cy="92333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ja-JP" altLang="en-US" dirty="0" smtClean="0"/>
              <a:t>体積成分に対する</a:t>
            </a:r>
            <a:endParaRPr lang="en-US" altLang="ja-JP" dirty="0" smtClean="0"/>
          </a:p>
          <a:p>
            <a:pPr algn="ctr"/>
            <a:r>
              <a:rPr lang="ja-JP" altLang="en-US" dirty="0" smtClean="0"/>
              <a:t>一種の</a:t>
            </a:r>
            <a:r>
              <a:rPr lang="en-US" altLang="ja-JP" dirty="0" smtClean="0"/>
              <a:t/>
            </a:r>
            <a:br>
              <a:rPr lang="en-US" altLang="ja-JP" dirty="0" smtClean="0"/>
            </a:br>
            <a:r>
              <a:rPr lang="ja-JP" altLang="en-US" dirty="0" smtClean="0"/>
              <a:t>ローパス</a:t>
            </a:r>
            <a:r>
              <a:rPr kumimoji="1" lang="ja-JP" altLang="en-US" dirty="0" smtClean="0"/>
              <a:t>フィルター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74665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ES-FEM</a:t>
            </a:r>
            <a:r>
              <a:rPr lang="ja-JP" altLang="en-US" dirty="0" smtClean="0"/>
              <a:t>のおさらい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ja-JP" altLang="en-US" sz="2400" dirty="0"/>
                  <a:t>要素の</a:t>
                </a:r>
                <a14:m>
                  <m:oMath xmlns:m="http://schemas.openxmlformats.org/officeDocument/2006/math">
                    <m:r>
                      <a:rPr lang="en-US" altLang="ja-JP" sz="2400" i="1">
                        <a:latin typeface="Cambria Math"/>
                      </a:rPr>
                      <m:t>[</m:t>
                    </m:r>
                    <m:r>
                      <a:rPr lang="en-US" altLang="ja-JP" sz="2400" i="1">
                        <a:latin typeface="Cambria Math"/>
                      </a:rPr>
                      <m:t>𝐵</m:t>
                    </m:r>
                    <m:r>
                      <a:rPr lang="en-US" altLang="ja-JP" sz="2400" i="1">
                        <a:latin typeface="Cambria Math"/>
                      </a:rPr>
                      <m:t>]</m:t>
                    </m:r>
                  </m:oMath>
                </a14:m>
                <a:r>
                  <a:rPr lang="ja-JP" altLang="en-US" sz="2400" dirty="0"/>
                  <a:t>を通常の</a:t>
                </a:r>
                <a:r>
                  <a:rPr lang="en-US" altLang="ja-JP" sz="2400" dirty="0"/>
                  <a:t>FEM</a:t>
                </a:r>
                <a:r>
                  <a:rPr lang="ja-JP" altLang="en-US" sz="2400" dirty="0"/>
                  <a:t>と同様に計算する．</a:t>
                </a:r>
                <a:endParaRPr lang="en-US" altLang="ja-JP" sz="2400" dirty="0"/>
              </a:p>
              <a:p>
                <a:r>
                  <a:rPr lang="ja-JP" altLang="en-US" sz="2400" dirty="0"/>
                  <a:t>要素の</a:t>
                </a:r>
                <a14:m>
                  <m:oMath xmlns:m="http://schemas.openxmlformats.org/officeDocument/2006/math">
                    <m:r>
                      <a:rPr lang="en-US" altLang="ja-JP" sz="2400" i="1">
                        <a:latin typeface="Cambria Math"/>
                      </a:rPr>
                      <m:t>[</m:t>
                    </m:r>
                    <m:r>
                      <a:rPr lang="en-US" altLang="ja-JP" sz="2400" i="1">
                        <a:latin typeface="Cambria Math"/>
                      </a:rPr>
                      <m:t>𝐵</m:t>
                    </m:r>
                    <m:r>
                      <a:rPr lang="en-US" altLang="ja-JP" sz="2400" i="1">
                        <a:latin typeface="Cambria Math"/>
                      </a:rPr>
                      <m:t>]</m:t>
                    </m:r>
                  </m:oMath>
                </a14:m>
                <a:r>
                  <a:rPr lang="ja-JP" altLang="en-US" sz="2400" dirty="0"/>
                  <a:t>を周囲</a:t>
                </a:r>
                <a:r>
                  <a:rPr lang="ja-JP" altLang="en-US" sz="2400" dirty="0" smtClean="0"/>
                  <a:t>の</a:t>
                </a:r>
                <a:r>
                  <a:rPr lang="ja-JP" altLang="en-US" sz="2400" dirty="0" smtClean="0">
                    <a:solidFill>
                      <a:srgbClr val="FF0000"/>
                    </a:solidFill>
                  </a:rPr>
                  <a:t>エッジ</a:t>
                </a:r>
                <a:r>
                  <a:rPr lang="ja-JP" altLang="en-US" sz="2400" dirty="0" smtClean="0"/>
                  <a:t>に</a:t>
                </a:r>
                <a:r>
                  <a:rPr lang="ja-JP" altLang="en-US" sz="2400" dirty="0"/>
                  <a:t>要素体積を重みとして配り，</a:t>
                </a:r>
                <a:r>
                  <a:rPr lang="en-US" altLang="ja-JP" sz="2400" dirty="0"/>
                  <a:t/>
                </a:r>
                <a:br>
                  <a:rPr lang="en-US" altLang="ja-JP" sz="2400" dirty="0"/>
                </a:br>
                <a:r>
                  <a:rPr lang="ja-JP" altLang="en-US" sz="2400" dirty="0" smtClean="0">
                    <a:solidFill>
                      <a:srgbClr val="FF0000"/>
                    </a:solidFill>
                  </a:rPr>
                  <a:t>エッジ</a:t>
                </a:r>
                <a:r>
                  <a:rPr lang="ja-JP" altLang="en-US" sz="2400" dirty="0" smtClean="0"/>
                  <a:t>で</a:t>
                </a:r>
                <a:r>
                  <a:rPr lang="ja-JP" altLang="en-US" sz="2400" dirty="0"/>
                  <a:t>平均化して</a:t>
                </a:r>
                <a14:m>
                  <m:oMath xmlns:m="http://schemas.openxmlformats.org/officeDocument/2006/math">
                    <m:r>
                      <a:rPr lang="en-US" altLang="ja-JP" sz="2400" i="1">
                        <a:latin typeface="Cambria Math"/>
                      </a:rPr>
                      <m:t>[</m:t>
                    </m:r>
                    <m:sSup>
                      <m:sSupPr>
                        <m:ctrlPr>
                          <a:rPr lang="en-US" altLang="ja-JP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400" i="1">
                            <a:latin typeface="Cambria Math"/>
                          </a:rPr>
                          <m:t> 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ja-JP" sz="2400">
                            <a:latin typeface="Cambria Math" panose="02040503050406030204" pitchFamily="18" charset="0"/>
                          </a:rPr>
                          <m:t>Edge</m:t>
                        </m:r>
                      </m:sup>
                    </m:sSup>
                    <m:r>
                      <a:rPr lang="en-US" altLang="ja-JP" sz="2400" i="1">
                        <a:latin typeface="Cambria Math"/>
                      </a:rPr>
                      <m:t>𝐵</m:t>
                    </m:r>
                    <m:r>
                      <a:rPr lang="en-US" altLang="ja-JP" sz="2400" i="1">
                        <a:latin typeface="Cambria Math"/>
                      </a:rPr>
                      <m:t>]</m:t>
                    </m:r>
                  </m:oMath>
                </a14:m>
                <a:r>
                  <a:rPr lang="ja-JP" altLang="en-US" sz="2400" dirty="0"/>
                  <a:t>を作る．</a:t>
                </a:r>
                <a:endParaRPr lang="en-US" altLang="ja-JP" sz="2400" dirty="0"/>
              </a:p>
              <a:p>
                <a:r>
                  <a:rPr lang="ja-JP" altLang="en-US" sz="2400" dirty="0" smtClean="0">
                    <a:solidFill>
                      <a:srgbClr val="FF0000"/>
                    </a:solidFill>
                  </a:rPr>
                  <a:t>エッジ</a:t>
                </a:r>
                <a:r>
                  <a:rPr lang="ja-JP" altLang="en-US" sz="2400" dirty="0" smtClean="0"/>
                  <a:t>の</a:t>
                </a:r>
                <a:r>
                  <a:rPr lang="ja-JP" altLang="en-US" sz="2400" dirty="0"/>
                  <a:t>平滑化領域の量として歪み，応力，節点内力を計算する．</a:t>
                </a:r>
                <a:endParaRPr lang="ja-JP" altLang="en-US" sz="2400" u="sng" dirty="0"/>
              </a:p>
              <a:p>
                <a:pPr marL="0" indent="0" algn="ctr">
                  <a:buNone/>
                </a:pPr>
                <a:endParaRPr kumimoji="1" lang="ja-JP" altLang="en-US" sz="2400" dirty="0"/>
              </a:p>
            </p:txBody>
          </p:sp>
        </mc:Choice>
        <mc:Fallback xmlns="">
          <p:sp>
            <p:nvSpPr>
              <p:cNvPr id="3" name="コンテンツ プレースホルダー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975" t="-1901" r="-359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11</a:t>
            </a:fld>
            <a:endParaRPr lang="ja-JP" altLang="en-US" dirty="0"/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7887" y="2312876"/>
            <a:ext cx="3362325" cy="4067175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4364" y="2332208"/>
            <a:ext cx="1119704" cy="1924884"/>
          </a:xfrm>
          <a:prstGeom prst="rect">
            <a:avLst/>
          </a:prstGeom>
        </p:spPr>
      </p:pic>
      <p:sp>
        <p:nvSpPr>
          <p:cNvPr id="5" name="テキスト ボックス 4"/>
          <p:cNvSpPr txBox="1"/>
          <p:nvPr/>
        </p:nvSpPr>
        <p:spPr>
          <a:xfrm>
            <a:off x="1229445" y="2982179"/>
            <a:ext cx="1678665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dirty="0" smtClean="0"/>
              <a:t>積分点が</a:t>
            </a:r>
            <a:r>
              <a:rPr kumimoji="1" lang="en-US" altLang="ja-JP" dirty="0" smtClean="0"/>
              <a:t/>
            </a:r>
            <a:br>
              <a:rPr kumimoji="1" lang="en-US" altLang="ja-JP" dirty="0" smtClean="0"/>
            </a:br>
            <a:r>
              <a:rPr kumimoji="1" lang="ja-JP" altLang="en-US" dirty="0" smtClean="0"/>
              <a:t>各エッジ中心</a:t>
            </a:r>
            <a:r>
              <a:rPr lang="ja-JP" altLang="en-US" dirty="0"/>
              <a:t>に</a:t>
            </a:r>
            <a:r>
              <a:rPr kumimoji="1" lang="en-US" altLang="ja-JP" dirty="0" smtClean="0"/>
              <a:t/>
            </a:r>
            <a:br>
              <a:rPr kumimoji="1" lang="en-US" altLang="ja-JP" dirty="0" smtClean="0"/>
            </a:br>
            <a:r>
              <a:rPr kumimoji="1" lang="ja-JP" altLang="en-US" dirty="0" smtClean="0"/>
              <a:t>あるイメージ</a:t>
            </a:r>
            <a:endParaRPr kumimoji="1" lang="ja-JP" altLang="en-US" dirty="0"/>
          </a:p>
        </p:txBody>
      </p:sp>
      <p:sp>
        <p:nvSpPr>
          <p:cNvPr id="9" name="正方形/長方形 8"/>
          <p:cNvSpPr/>
          <p:nvPr/>
        </p:nvSpPr>
        <p:spPr>
          <a:xfrm>
            <a:off x="6264188" y="3897052"/>
            <a:ext cx="2110924" cy="175432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ja-JP" altLang="en-US" dirty="0"/>
              <a:t>体積</a:t>
            </a:r>
            <a:r>
              <a:rPr lang="ja-JP" altLang="en-US" dirty="0" smtClean="0"/>
              <a:t>ロッキングや</a:t>
            </a:r>
            <a:endParaRPr lang="en-US" altLang="ja-JP" dirty="0" smtClean="0"/>
          </a:p>
          <a:p>
            <a:pPr algn="ctr"/>
            <a:r>
              <a:rPr lang="ja-JP" altLang="en-US" dirty="0"/>
              <a:t>圧力振動</a:t>
            </a:r>
            <a:r>
              <a:rPr lang="ja-JP" altLang="en-US" dirty="0" smtClean="0"/>
              <a:t>を抑える</a:t>
            </a:r>
            <a:r>
              <a:rPr lang="en-US" altLang="ja-JP" dirty="0" smtClean="0"/>
              <a:t/>
            </a:r>
            <a:br>
              <a:rPr lang="en-US" altLang="ja-JP" dirty="0" smtClean="0"/>
            </a:br>
            <a:r>
              <a:rPr lang="ja-JP" altLang="en-US" dirty="0" smtClean="0"/>
              <a:t>こと</a:t>
            </a:r>
            <a:r>
              <a:rPr lang="ja-JP" altLang="en-US" dirty="0"/>
              <a:t>は</a:t>
            </a:r>
            <a:r>
              <a:rPr lang="ja-JP" altLang="en-US" dirty="0" smtClean="0"/>
              <a:t>出来ないが，</a:t>
            </a:r>
            <a:endParaRPr lang="en-US" altLang="ja-JP" dirty="0" smtClean="0"/>
          </a:p>
          <a:p>
            <a:pPr algn="ctr"/>
            <a:r>
              <a:rPr lang="ja-JP" altLang="en-US" dirty="0">
                <a:solidFill>
                  <a:srgbClr val="FF0000"/>
                </a:solidFill>
              </a:rPr>
              <a:t>四面体要素</a:t>
            </a:r>
            <a:r>
              <a:rPr lang="ja-JP" altLang="en-US" dirty="0" smtClean="0">
                <a:solidFill>
                  <a:srgbClr val="FF0000"/>
                </a:solidFill>
              </a:rPr>
              <a:t>で</a:t>
            </a:r>
            <a:r>
              <a:rPr lang="en-US" altLang="ja-JP" dirty="0" smtClean="0">
                <a:solidFill>
                  <a:srgbClr val="FF0000"/>
                </a:solidFill>
              </a:rPr>
              <a:t/>
            </a:r>
            <a:br>
              <a:rPr lang="en-US" altLang="ja-JP" dirty="0" smtClean="0">
                <a:solidFill>
                  <a:srgbClr val="FF0000"/>
                </a:solidFill>
              </a:rPr>
            </a:br>
            <a:r>
              <a:rPr lang="ja-JP" altLang="en-US" dirty="0" smtClean="0">
                <a:solidFill>
                  <a:srgbClr val="FF0000"/>
                </a:solidFill>
              </a:rPr>
              <a:t>せん断ロッキングを</a:t>
            </a:r>
            <a:r>
              <a:rPr lang="en-US" altLang="ja-JP" dirty="0" smtClean="0">
                <a:solidFill>
                  <a:srgbClr val="FF0000"/>
                </a:solidFill>
              </a:rPr>
              <a:t/>
            </a:r>
            <a:br>
              <a:rPr lang="en-US" altLang="ja-JP" dirty="0" smtClean="0">
                <a:solidFill>
                  <a:srgbClr val="FF0000"/>
                </a:solidFill>
              </a:rPr>
            </a:br>
            <a:r>
              <a:rPr lang="ja-JP" altLang="en-US" dirty="0" smtClean="0">
                <a:solidFill>
                  <a:srgbClr val="FF0000"/>
                </a:solidFill>
              </a:rPr>
              <a:t>回避できる．</a:t>
            </a:r>
            <a:endParaRPr lang="ja-JP" alt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3367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ja-JP" dirty="0" smtClean="0"/>
              <a:t>F-</a:t>
            </a:r>
            <a:r>
              <a:rPr kumimoji="1" lang="en-US" altLang="ja-JP" dirty="0" err="1" smtClean="0"/>
              <a:t>barES</a:t>
            </a:r>
            <a:r>
              <a:rPr kumimoji="1" lang="en-US" altLang="ja-JP" dirty="0" smtClean="0"/>
              <a:t>-FEM</a:t>
            </a:r>
            <a:r>
              <a:rPr kumimoji="1" lang="ja-JP" altLang="en-US" dirty="0" smtClean="0"/>
              <a:t>の定式化概要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12</a:t>
            </a:fld>
            <a:endParaRPr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ja-JP" altLang="en-US" sz="2400" dirty="0" smtClean="0"/>
                  <a:t>エッジの</a:t>
                </a:r>
                <a:r>
                  <a:rPr lang="ja-JP" altLang="en-US" sz="2400" dirty="0" smtClean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ja-JP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𝑭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ja-JP" sz="240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iso</m:t>
                        </m:r>
                      </m:sup>
                    </m:sSup>
                  </m:oMath>
                </a14:m>
                <a:r>
                  <a:rPr lang="ja-JP" altLang="en-US" sz="2400" dirty="0" smtClean="0"/>
                  <a:t>を</a:t>
                </a:r>
                <a:r>
                  <a:rPr lang="en-US" altLang="ja-JP" sz="2400" dirty="0" smtClean="0">
                    <a:solidFill>
                      <a:srgbClr val="FF0000"/>
                    </a:solidFill>
                  </a:rPr>
                  <a:t>ES-FEM</a:t>
                </a:r>
                <a:r>
                  <a:rPr lang="ja-JP" altLang="en-US" sz="2400" dirty="0" smtClean="0"/>
                  <a:t>を用いて計算する．</a:t>
                </a:r>
                <a:endParaRPr lang="en-US" altLang="ja-JP" sz="2400" dirty="0" smtClean="0"/>
              </a:p>
              <a:p>
                <a:r>
                  <a:rPr lang="ja-JP" altLang="en-US" sz="2400" dirty="0"/>
                  <a:t>エッジ</a:t>
                </a:r>
                <a:r>
                  <a:rPr lang="ja-JP" altLang="en-US" sz="2400" dirty="0" smtClean="0"/>
                  <a:t>の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ja-JP" sz="2400" i="1" dirty="0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ja-JP" sz="2400" b="0" i="1" dirty="0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altLang="ja-JP" sz="2400" i="1" dirty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  <m:r>
                          <a:rPr lang="en-US" altLang="ja-JP" sz="2400" b="0" i="1" dirty="0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acc>
                  </m:oMath>
                </a14:m>
                <a:r>
                  <a:rPr lang="ja-JP" altLang="en-US" sz="2400" dirty="0" smtClean="0">
                    <a:solidFill>
                      <a:srgbClr val="0000CC"/>
                    </a:solidFill>
                  </a:rPr>
                  <a:t> </a:t>
                </a:r>
                <a:r>
                  <a:rPr lang="ja-JP" altLang="en-US" sz="2400" dirty="0" smtClean="0"/>
                  <a:t>には</a:t>
                </a:r>
                <a:r>
                  <a:rPr lang="en-US" altLang="ja-JP" sz="2400" dirty="0" smtClean="0">
                    <a:solidFill>
                      <a:srgbClr val="0000CC"/>
                    </a:solidFill>
                  </a:rPr>
                  <a:t>NS-FEM</a:t>
                </a:r>
                <a:r>
                  <a:rPr lang="ja-JP" altLang="en-US" sz="2400" dirty="0" smtClean="0"/>
                  <a:t>を繰り返し適用して空間的にローパスフィルタされた</a:t>
                </a:r>
                <a14:m>
                  <m:oMath xmlns:m="http://schemas.openxmlformats.org/officeDocument/2006/math">
                    <m:r>
                      <a:rPr lang="ja-JP" altLang="en-US" sz="2400" i="1" dirty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ja-JP" sz="2400" i="1">
                        <a:latin typeface="Cambria Math" panose="02040503050406030204" pitchFamily="18" charset="0"/>
                      </a:rPr>
                      <m:t>𝐽</m:t>
                    </m:r>
                    <m:r>
                      <a:rPr lang="en-US" altLang="ja-JP" sz="24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ja-JP" altLang="en-US" sz="2400" dirty="0" smtClean="0"/>
                  <a:t>の値を用いる．</a:t>
                </a:r>
                <a:endParaRPr lang="en-US" altLang="ja-JP" sz="2400" dirty="0" smtClean="0"/>
              </a:p>
              <a:p>
                <a:r>
                  <a:rPr lang="en-US" altLang="ja-JP" sz="2400" dirty="0" smtClean="0">
                    <a:solidFill>
                      <a:srgbClr val="C00000"/>
                    </a:solidFill>
                  </a:rPr>
                  <a:t>F-bar</a:t>
                </a:r>
                <a:r>
                  <a:rPr lang="ja-JP" altLang="en-US" sz="2400" dirty="0" smtClean="0">
                    <a:solidFill>
                      <a:srgbClr val="C00000"/>
                    </a:solidFill>
                  </a:rPr>
                  <a:t>法</a:t>
                </a:r>
                <a:r>
                  <a:rPr lang="ja-JP" altLang="en-US" sz="2400" dirty="0" smtClean="0"/>
                  <a:t>を用いて</a:t>
                </a:r>
                <a:r>
                  <a:rPr lang="ja-JP" altLang="en-US" sz="2400" dirty="0"/>
                  <a:t>エッジ</a:t>
                </a:r>
                <a:r>
                  <a:rPr lang="ja-JP" altLang="en-US" sz="2400" dirty="0" smtClean="0"/>
                  <a:t>の</a:t>
                </a:r>
                <a14:m>
                  <m:oMath xmlns:m="http://schemas.openxmlformats.org/officeDocument/2006/math">
                    <m:r>
                      <a:rPr lang="en-US" altLang="ja-JP" sz="2400" b="0" i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acc>
                      <m:accPr>
                        <m:chr m:val="̅"/>
                        <m:ctrlPr>
                          <a:rPr lang="en-US" altLang="ja-JP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ja-JP" sz="24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𝑭</m:t>
                        </m:r>
                        <m:r>
                          <a:rPr lang="en-US" altLang="ja-JP" sz="24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acc>
                  </m:oMath>
                </a14:m>
                <a:r>
                  <a:rPr lang="ja-JP" altLang="en-US" sz="2400" dirty="0" smtClean="0">
                    <a:solidFill>
                      <a:srgbClr val="C00000"/>
                    </a:solidFill>
                  </a:rPr>
                  <a:t>を合成</a:t>
                </a:r>
                <a:r>
                  <a:rPr lang="ja-JP" altLang="en-US" sz="2400" dirty="0" smtClean="0"/>
                  <a:t>する．</a:t>
                </a:r>
                <a:r>
                  <a:rPr lang="ja-JP" altLang="en-US" sz="1800" dirty="0" smtClean="0"/>
                  <a:t>以降の計算は</a:t>
                </a:r>
                <a:r>
                  <a:rPr lang="en-US" altLang="ja-JP" sz="1800" dirty="0" smtClean="0"/>
                  <a:t>ES-FEM</a:t>
                </a:r>
                <a:r>
                  <a:rPr lang="ja-JP" altLang="en-US" sz="1800" dirty="0" smtClean="0"/>
                  <a:t>と同様．</a:t>
                </a:r>
                <a:endParaRPr lang="en-US" altLang="ja-JP" sz="1800" dirty="0" smtClean="0"/>
              </a:p>
            </p:txBody>
          </p:sp>
        </mc:Choice>
        <mc:Fallback xmlns="">
          <p:sp>
            <p:nvSpPr>
              <p:cNvPr id="3" name="コンテンツ プレースホルダー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975" t="-1690" r="-91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テキスト ボックス 4"/>
          <p:cNvSpPr txBox="1"/>
          <p:nvPr/>
        </p:nvSpPr>
        <p:spPr>
          <a:xfrm>
            <a:off x="2164415" y="5421988"/>
            <a:ext cx="4801314" cy="830997"/>
          </a:xfrm>
          <a:prstGeom prst="rect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2400" dirty="0" smtClean="0"/>
              <a:t>せん断／体積</a:t>
            </a:r>
            <a:r>
              <a:rPr lang="ja-JP" altLang="en-US" sz="2400" dirty="0"/>
              <a:t>／</a:t>
            </a:r>
            <a:r>
              <a:rPr kumimoji="1" lang="ja-JP" altLang="en-US" sz="2400" dirty="0" smtClean="0"/>
              <a:t>コーナーロッキング</a:t>
            </a:r>
            <a:endParaRPr kumimoji="1" lang="en-US" altLang="ja-JP" sz="2400" dirty="0" smtClean="0"/>
          </a:p>
          <a:p>
            <a:pPr algn="ctr"/>
            <a:r>
              <a:rPr lang="ja-JP" altLang="en-US" sz="2400" dirty="0" smtClean="0"/>
              <a:t>および</a:t>
            </a:r>
            <a:r>
              <a:rPr kumimoji="1" lang="ja-JP" altLang="en-US" sz="2400" dirty="0" smtClean="0"/>
              <a:t>圧力振動が発生しない．</a:t>
            </a:r>
            <a:endParaRPr kumimoji="1" lang="ja-JP" altLang="en-US" sz="2400" dirty="0"/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556" y="2202306"/>
            <a:ext cx="8292238" cy="3219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950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内力の計算方法</a:t>
            </a:r>
            <a:endParaRPr kumimoji="1" lang="ja-JP" alt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コンテンツ プレースホルダー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 algn="ctr">
                  <a:buNone/>
                </a:pPr>
                <a:r>
                  <a:rPr kumimoji="1" lang="ja-JP" altLang="en-US" sz="2800" dirty="0" smtClean="0">
                    <a:solidFill>
                      <a:srgbClr val="008000"/>
                    </a:solidFill>
                  </a:rPr>
                  <a:t>今年度変更点：内力計算における担当体積の定義を変更．</a:t>
                </a:r>
                <a:endParaRPr lang="en-US" altLang="ja-JP" sz="2800" dirty="0">
                  <a:solidFill>
                    <a:srgbClr val="008000"/>
                  </a:solidFill>
                </a:endParaRPr>
              </a:p>
              <a:p>
                <a:pPr>
                  <a:buFont typeface="Wingdings" panose="05000000000000000000" pitchFamily="2" charset="2"/>
                  <a:buChar char="Ø"/>
                </a:pPr>
                <a:r>
                  <a:rPr kumimoji="1" lang="ja-JP" altLang="en-US" dirty="0" smtClean="0"/>
                  <a:t>昨年度までの</a:t>
                </a:r>
                <a:r>
                  <a:rPr kumimoji="1" lang="en-US" altLang="ja-JP" dirty="0" smtClean="0"/>
                  <a:t>F-barES-FEM-T4</a:t>
                </a:r>
                <a:r>
                  <a:rPr kumimoji="1" lang="ja-JP" altLang="en-US" dirty="0" smtClean="0"/>
                  <a:t>：</a:t>
                </a:r>
                <a:endParaRPr kumimoji="1" lang="en-US" altLang="ja-JP" dirty="0" smtClean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}"/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p>
                              <m:r>
                                <m:rPr>
                                  <m:sty m:val="p"/>
                                </m:rPr>
                                <a:rPr kumimoji="1" lang="en-US" altLang="ja-JP" b="0" i="0" smtClean="0">
                                  <a:latin typeface="Cambria Math" panose="02040503050406030204" pitchFamily="18" charset="0"/>
                                </a:rPr>
                                <m:t>int</m:t>
                              </m:r>
                            </m:sup>
                          </m:sSup>
                        </m:e>
                      </m:d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bHide m:val="on"/>
                          <m:supHide m:val="on"/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altLang="ja-JP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̃"/>
                                  <m:ctrlPr>
                                    <a:rPr lang="en-US" altLang="ja-JP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ja-JP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𝐵</m:t>
                                  </m:r>
                                </m:e>
                              </m:acc>
                            </m:e>
                          </m:d>
                          <m:r>
                            <a:rPr lang="en-US" altLang="ja-JP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d>
                            <m:dPr>
                              <m:begChr m:val="{"/>
                              <m:endChr m:val="}"/>
                              <m:ctrlPr>
                                <a:rPr lang="en-US" altLang="ja-JP" i="1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̅"/>
                                  <m:ctrlPr>
                                    <a:rPr lang="en-US" altLang="ja-JP" i="1">
                                      <a:solidFill>
                                        <a:srgbClr val="0000CC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ja-JP" i="1">
                                      <a:solidFill>
                                        <a:srgbClr val="0000CC"/>
                                      </a:solidFill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e>
                              </m:acc>
                            </m:e>
                          </m:d>
                          <m:r>
                            <a:rPr lang="en-US" altLang="ja-JP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acc>
                            <m:accPr>
                              <m:chr m:val="̃"/>
                              <m:ctrlPr>
                                <a:rPr lang="en-US" altLang="ja-JP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ja-JP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</m:acc>
                        </m:e>
                      </m:nary>
                    </m:oMath>
                  </m:oMathPara>
                </a14:m>
                <a:endParaRPr lang="en-US" altLang="ja-JP" dirty="0"/>
              </a:p>
              <a:p>
                <a:pPr>
                  <a:buFont typeface="Wingdings" panose="05000000000000000000" pitchFamily="2" charset="2"/>
                  <a:buChar char="Ø"/>
                </a:pPr>
                <a:r>
                  <a:rPr kumimoji="1" lang="ja-JP" altLang="en-US" dirty="0" smtClean="0"/>
                  <a:t>今年度の</a:t>
                </a:r>
                <a:r>
                  <a:rPr kumimoji="1" lang="en-US" altLang="ja-JP" dirty="0" smtClean="0"/>
                  <a:t>F-barES-FEM-T4</a:t>
                </a:r>
                <a:r>
                  <a:rPr kumimoji="1" lang="ja-JP" altLang="en-US" dirty="0" smtClean="0"/>
                  <a:t>：</a:t>
                </a:r>
                <a:r>
                  <a:rPr kumimoji="1" lang="en-US" altLang="ja-JP" dirty="0" smtClean="0"/>
                  <a:t/>
                </a:r>
                <a:br>
                  <a:rPr kumimoji="1" lang="en-US" altLang="ja-JP" dirty="0" smtClean="0"/>
                </a:b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en-US" altLang="ja-JP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altLang="ja-JP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ja-JP" i="1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p>
                            <m:r>
                              <m:rPr>
                                <m:sty m:val="p"/>
                              </m:rPr>
                              <a:rPr lang="en-US" altLang="ja-JP">
                                <a:latin typeface="Cambria Math" panose="02040503050406030204" pitchFamily="18" charset="0"/>
                              </a:rPr>
                              <m:t>int</m:t>
                            </m:r>
                          </m:sup>
                        </m:sSup>
                      </m:e>
                    </m:d>
                    <m:r>
                      <a:rPr lang="en-US" altLang="ja-JP" i="1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∑"/>
                        <m:subHide m:val="on"/>
                        <m:supHide m:val="on"/>
                        <m:ctrlPr>
                          <a:rPr lang="en-US" altLang="ja-JP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/>
                      <m:sup/>
                      <m:e>
                        <m:d>
                          <m:dPr>
                            <m:begChr m:val="["/>
                            <m:endChr m:val="]"/>
                            <m:ctrlPr>
                              <a:rPr lang="en-US" altLang="ja-JP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acc>
                              <m:accPr>
                                <m:chr m:val="̃"/>
                                <m:ctrlPr>
                                  <a:rPr lang="en-US" altLang="ja-JP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altLang="ja-JP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𝐵</m:t>
                                </m:r>
                              </m:e>
                            </m:acc>
                          </m:e>
                        </m:d>
                        <m:r>
                          <a:rPr lang="en-US" altLang="ja-JP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d>
                          <m:dPr>
                            <m:begChr m:val="{"/>
                            <m:endChr m:val="}"/>
                            <m:ctrlPr>
                              <a:rPr lang="en-US" altLang="ja-JP" i="1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acc>
                              <m:accPr>
                                <m:chr m:val="̅"/>
                                <m:ctrlPr>
                                  <a:rPr lang="en-US" altLang="ja-JP" i="1">
                                    <a:solidFill>
                                      <a:srgbClr val="0000CC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altLang="ja-JP" i="1">
                                    <a:solidFill>
                                      <a:srgbClr val="0000CC"/>
                                    </a:solidFill>
                                    <a:latin typeface="Cambria Math" panose="02040503050406030204" pitchFamily="18" charset="0"/>
                                  </a:rPr>
                                  <m:t>𝑇</m:t>
                                </m:r>
                              </m:e>
                            </m:acc>
                          </m:e>
                        </m:d>
                        <m:r>
                          <a:rPr lang="en-US" altLang="ja-JP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acc>
                          <m:accPr>
                            <m:chr m:val="̅"/>
                            <m:ctrlPr>
                              <a:rPr lang="en-US" altLang="ja-JP" i="1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ja-JP" i="1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</m:acc>
                      </m:e>
                    </m:nary>
                  </m:oMath>
                </a14:m>
                <a:endParaRPr kumimoji="1" lang="en-US" altLang="ja-JP" dirty="0" smtClean="0"/>
              </a:p>
              <a:p>
                <a:pPr>
                  <a:buFont typeface="Wingdings" panose="05000000000000000000" pitchFamily="2" charset="2"/>
                  <a:buChar char="Ø"/>
                </a:pPr>
                <a:endParaRPr lang="en-US" altLang="ja-JP" dirty="0"/>
              </a:p>
              <a:p>
                <a:pPr>
                  <a:buFont typeface="Wingdings" panose="05000000000000000000" pitchFamily="2" charset="2"/>
                  <a:buChar char="Ø"/>
                </a:pPr>
                <a:endParaRPr kumimoji="1" lang="en-US" altLang="ja-JP" sz="4000" dirty="0" smtClean="0"/>
              </a:p>
              <a:p>
                <a:pPr marL="0" indent="0" algn="ctr">
                  <a:buNone/>
                </a:pPr>
                <a:r>
                  <a:rPr lang="ja-JP" altLang="en-US" sz="2000" dirty="0" smtClean="0"/>
                  <a:t>たったこれだけの変更でロバスト性が向上する．ただしその理由</a:t>
                </a:r>
                <a:r>
                  <a:rPr lang="ja-JP" altLang="en-US" sz="2000" dirty="0" smtClean="0"/>
                  <a:t>は現在不明</a:t>
                </a:r>
                <a:r>
                  <a:rPr lang="ja-JP" altLang="en-US" sz="2000" dirty="0" smtClean="0"/>
                  <a:t>．</a:t>
                </a:r>
                <a:endParaRPr kumimoji="1" lang="ja-JP" altLang="en-US" sz="2000" dirty="0"/>
              </a:p>
            </p:txBody>
          </p:sp>
        </mc:Choice>
        <mc:Fallback>
          <p:sp>
            <p:nvSpPr>
              <p:cNvPr id="3" name="コンテンツ プレースホルダー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2609" t="-2218" r="-4231" b="-21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13</a:t>
            </a:fld>
            <a:endParaRPr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テキスト ボックス 5"/>
              <p:cNvSpPr txBox="1"/>
              <p:nvPr/>
            </p:nvSpPr>
            <p:spPr>
              <a:xfrm>
                <a:off x="1606156" y="5494459"/>
                <a:ext cx="5931688" cy="468270"/>
              </a:xfrm>
              <a:prstGeom prst="rect">
                <a:avLst/>
              </a:prstGeom>
              <a:solidFill>
                <a:schemeClr val="accent1"/>
              </a:solidFill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ja-JP" altLang="en-US" sz="2400" dirty="0" smtClean="0"/>
                  <a:t>エッジの担当体積を</a:t>
                </a:r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lang="en-US" altLang="ja-JP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ja-JP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</m:acc>
                  </m:oMath>
                </a14:m>
                <a:r>
                  <a:rPr lang="ja-JP" altLang="en-US" sz="2400" dirty="0" smtClean="0"/>
                  <a:t>から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ja-JP" sz="2400" b="0" i="1" dirty="0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ja-JP" sz="2400" b="0" i="1" dirty="0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</m:acc>
                  </m:oMath>
                </a14:m>
                <a:r>
                  <a:rPr lang="ja-JP" altLang="en-US" sz="2400" dirty="0" smtClean="0"/>
                  <a:t>に変更しただけ．</a:t>
                </a:r>
                <a:endParaRPr kumimoji="1" lang="ja-JP" altLang="en-US" sz="2400" dirty="0"/>
              </a:p>
            </p:txBody>
          </p:sp>
        </mc:Choice>
        <mc:Fallback xmlns="">
          <p:sp>
            <p:nvSpPr>
              <p:cNvPr id="6" name="テキスト ボックス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06156" y="5494459"/>
                <a:ext cx="5931688" cy="468270"/>
              </a:xfrm>
              <a:prstGeom prst="rect">
                <a:avLst/>
              </a:prstGeom>
              <a:blipFill>
                <a:blip r:embed="rId4"/>
                <a:stretch>
                  <a:fillRect l="-1027" t="-12987" r="-1027" b="-24675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テキスト ボックス 6"/>
          <p:cNvSpPr txBox="1"/>
          <p:nvPr/>
        </p:nvSpPr>
        <p:spPr>
          <a:xfrm>
            <a:off x="6225751" y="2420888"/>
            <a:ext cx="1305165" cy="64633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dirty="0" smtClean="0">
                <a:solidFill>
                  <a:srgbClr val="FF0000"/>
                </a:solidFill>
              </a:rPr>
              <a:t>ES-FEM</a:t>
            </a:r>
            <a:r>
              <a:rPr kumimoji="1" lang="ja-JP" altLang="en-US" dirty="0" smtClean="0">
                <a:solidFill>
                  <a:srgbClr val="FF0000"/>
                </a:solidFill>
              </a:rPr>
              <a:t>の</a:t>
            </a:r>
            <a:r>
              <a:rPr kumimoji="1" lang="en-US" altLang="ja-JP" dirty="0" smtClean="0">
                <a:solidFill>
                  <a:srgbClr val="FF0000"/>
                </a:solidFill>
              </a:rPr>
              <a:t/>
            </a:r>
            <a:br>
              <a:rPr kumimoji="1" lang="en-US" altLang="ja-JP" dirty="0" smtClean="0">
                <a:solidFill>
                  <a:srgbClr val="FF0000"/>
                </a:solidFill>
              </a:rPr>
            </a:br>
            <a:r>
              <a:rPr kumimoji="1" lang="ja-JP" altLang="en-US" dirty="0" smtClean="0">
                <a:solidFill>
                  <a:srgbClr val="FF0000"/>
                </a:solidFill>
              </a:rPr>
              <a:t>担当体積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テキスト ボックス 7"/>
              <p:cNvSpPr txBox="1"/>
              <p:nvPr/>
            </p:nvSpPr>
            <p:spPr>
              <a:xfrm>
                <a:off x="387994" y="4305870"/>
                <a:ext cx="3643946" cy="92333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ja-JP" altLang="en-US" dirty="0" smtClean="0">
                    <a:latin typeface="Cambria Math" panose="02040503050406030204" pitchFamily="18" charset="0"/>
                  </a:rPr>
                  <a:t>注）</a:t>
                </a:r>
                <a:endParaRPr lang="en-US" altLang="ja-JP" b="0" dirty="0" smtClean="0"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lang="en-US" altLang="ja-JP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ja-JP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    </m:t>
                        </m:r>
                      </m:e>
                    </m:acc>
                  </m:oMath>
                </a14:m>
                <a:r>
                  <a:rPr lang="ja-JP" altLang="en-US" dirty="0" smtClean="0">
                    <a:solidFill>
                      <a:srgbClr val="FF0000"/>
                    </a:solidFill>
                  </a:rPr>
                  <a:t>（チルダ</a:t>
                </a:r>
                <a:r>
                  <a:rPr lang="ja-JP" altLang="en-US" dirty="0">
                    <a:solidFill>
                      <a:srgbClr val="FF0000"/>
                    </a:solidFill>
                  </a:rPr>
                  <a:t>）</a:t>
                </a:r>
                <a:r>
                  <a:rPr lang="ja-JP" altLang="en-US" dirty="0" smtClean="0">
                    <a:solidFill>
                      <a:srgbClr val="FF0000"/>
                    </a:solidFill>
                  </a:rPr>
                  <a:t>：</a:t>
                </a:r>
                <a:r>
                  <a:rPr lang="en-US" altLang="ja-JP" dirty="0" smtClean="0">
                    <a:solidFill>
                      <a:srgbClr val="FF0000"/>
                    </a:solidFill>
                  </a:rPr>
                  <a:t>ES-FEM</a:t>
                </a:r>
                <a:r>
                  <a:rPr lang="ja-JP" altLang="en-US" dirty="0" smtClean="0">
                    <a:solidFill>
                      <a:srgbClr val="FF0000"/>
                    </a:solidFill>
                  </a:rPr>
                  <a:t>に由来する量</a:t>
                </a:r>
                <a:endParaRPr lang="en-US" altLang="ja-JP" b="0" i="1" dirty="0" smtClean="0"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ja-JP" b="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ja-JP" b="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     </m:t>
                        </m:r>
                      </m:e>
                    </m:acc>
                  </m:oMath>
                </a14:m>
                <a:r>
                  <a:rPr kumimoji="1" lang="ja-JP" altLang="en-US" dirty="0" smtClean="0">
                    <a:solidFill>
                      <a:srgbClr val="0000CC"/>
                    </a:solidFill>
                  </a:rPr>
                  <a:t>（ バー  ）：</a:t>
                </a:r>
                <a:r>
                  <a:rPr kumimoji="1" lang="en-US" altLang="ja-JP" dirty="0" smtClean="0">
                    <a:solidFill>
                      <a:srgbClr val="0000CC"/>
                    </a:solidFill>
                  </a:rPr>
                  <a:t>F-bar</a:t>
                </a:r>
                <a:r>
                  <a:rPr kumimoji="1" lang="ja-JP" altLang="en-US" dirty="0" smtClean="0">
                    <a:solidFill>
                      <a:srgbClr val="0000CC"/>
                    </a:solidFill>
                  </a:rPr>
                  <a:t>法に由来する量</a:t>
                </a:r>
                <a:endParaRPr kumimoji="1" lang="ja-JP" altLang="en-US" dirty="0">
                  <a:solidFill>
                    <a:srgbClr val="0000CC"/>
                  </a:solidFill>
                </a:endParaRPr>
              </a:p>
            </p:txBody>
          </p:sp>
        </mc:Choice>
        <mc:Fallback xmlns="">
          <p:sp>
            <p:nvSpPr>
              <p:cNvPr id="8" name="テキスト ボックス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7994" y="4305870"/>
                <a:ext cx="3643946" cy="923330"/>
              </a:xfrm>
              <a:prstGeom prst="rect">
                <a:avLst/>
              </a:prstGeom>
              <a:blipFill>
                <a:blip r:embed="rId5"/>
                <a:stretch>
                  <a:fillRect l="-1336" t="-3896" r="-835" b="-9091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テキスト ボックス 8"/>
              <p:cNvSpPr txBox="1"/>
              <p:nvPr/>
            </p:nvSpPr>
            <p:spPr>
              <a:xfrm>
                <a:off x="6225751" y="4188491"/>
                <a:ext cx="1950982" cy="1243033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kumimoji="1" lang="en-US" altLang="ja-JP" dirty="0" smtClean="0">
                    <a:solidFill>
                      <a:srgbClr val="0000CC"/>
                    </a:solidFill>
                  </a:rPr>
                  <a:t>ES-FEM</a:t>
                </a:r>
                <a:r>
                  <a:rPr kumimoji="1" lang="ja-JP" altLang="en-US" dirty="0" smtClean="0">
                    <a:solidFill>
                      <a:srgbClr val="0000CC"/>
                    </a:solidFill>
                  </a:rPr>
                  <a:t>の</a:t>
                </a:r>
                <a:r>
                  <a:rPr kumimoji="1" lang="en-US" altLang="ja-JP" dirty="0" smtClean="0">
                    <a:solidFill>
                      <a:srgbClr val="0000CC"/>
                    </a:solidFill>
                  </a:rPr>
                  <a:t/>
                </a:r>
                <a:br>
                  <a:rPr kumimoji="1" lang="en-US" altLang="ja-JP" dirty="0" smtClean="0">
                    <a:solidFill>
                      <a:srgbClr val="0000CC"/>
                    </a:solidFill>
                  </a:rPr>
                </a:br>
                <a:r>
                  <a:rPr kumimoji="1" lang="ja-JP" altLang="en-US" dirty="0" smtClean="0">
                    <a:solidFill>
                      <a:srgbClr val="0000CC"/>
                    </a:solidFill>
                  </a:rPr>
                  <a:t>初期担当体積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ja-JP" b="0" i="1" dirty="0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̃"/>
                            <m:ctrlPr>
                              <a:rPr kumimoji="1" lang="en-US" altLang="ja-JP" b="0" i="1" smtClean="0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kumimoji="1" lang="en-US" altLang="ja-JP" b="0" i="1" smtClean="0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</m:acc>
                      </m:e>
                      <m:sup>
                        <m:r>
                          <m:rPr>
                            <m:sty m:val="p"/>
                          </m:rPr>
                          <a:rPr kumimoji="1" lang="en-US" altLang="ja-JP" b="0" i="0" dirty="0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ini</m:t>
                        </m:r>
                      </m:sup>
                    </m:sSup>
                  </m:oMath>
                </a14:m>
                <a:r>
                  <a:rPr kumimoji="1" lang="en-US" altLang="ja-JP" dirty="0" smtClean="0">
                    <a:solidFill>
                      <a:srgbClr val="0000CC"/>
                    </a:solidFill>
                  </a:rPr>
                  <a:t/>
                </a:r>
                <a:br>
                  <a:rPr kumimoji="1" lang="en-US" altLang="ja-JP" dirty="0" smtClean="0">
                    <a:solidFill>
                      <a:srgbClr val="0000CC"/>
                    </a:solidFill>
                  </a:rPr>
                </a:br>
                <a:r>
                  <a:rPr kumimoji="1" lang="ja-JP" altLang="en-US" dirty="0" smtClean="0">
                    <a:solidFill>
                      <a:srgbClr val="0000CC"/>
                    </a:solidFill>
                  </a:rPr>
                  <a:t>に体積変化率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kumimoji="1" lang="en-US" altLang="ja-JP" b="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kumimoji="1" lang="en-US" altLang="ja-JP" b="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e>
                    </m:acc>
                  </m:oMath>
                </a14:m>
                <a:r>
                  <a:rPr kumimoji="1" lang="en-US" altLang="ja-JP" dirty="0" smtClean="0">
                    <a:solidFill>
                      <a:srgbClr val="0000CC"/>
                    </a:solidFill>
                  </a:rPr>
                  <a:t/>
                </a:r>
                <a:br>
                  <a:rPr kumimoji="1" lang="en-US" altLang="ja-JP" dirty="0" smtClean="0">
                    <a:solidFill>
                      <a:srgbClr val="0000CC"/>
                    </a:solidFill>
                  </a:rPr>
                </a:br>
                <a:r>
                  <a:rPr kumimoji="1" lang="ja-JP" altLang="en-US" dirty="0" smtClean="0">
                    <a:solidFill>
                      <a:srgbClr val="0000CC"/>
                    </a:solidFill>
                  </a:rPr>
                  <a:t>を掛けたもの</a:t>
                </a:r>
                <a:endParaRPr kumimoji="1" lang="ja-JP" altLang="en-US" dirty="0">
                  <a:solidFill>
                    <a:srgbClr val="0000CC"/>
                  </a:solidFill>
                </a:endParaRPr>
              </a:p>
            </p:txBody>
          </p:sp>
        </mc:Choice>
        <mc:Fallback xmlns="">
          <p:sp>
            <p:nvSpPr>
              <p:cNvPr id="9" name="テキスト ボックス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25751" y="4188491"/>
                <a:ext cx="1950982" cy="1243033"/>
              </a:xfrm>
              <a:prstGeom prst="rect">
                <a:avLst/>
              </a:prstGeom>
              <a:blipFill>
                <a:blip r:embed="rId6"/>
                <a:stretch>
                  <a:fillRect l="-2500" t="-3431" r="-7500" b="-294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4" name="グループ化 13"/>
          <p:cNvGrpSpPr/>
          <p:nvPr/>
        </p:nvGrpSpPr>
        <p:grpSpPr>
          <a:xfrm>
            <a:off x="6948264" y="1128562"/>
            <a:ext cx="2152400" cy="1400338"/>
            <a:chOff x="6948264" y="1128562"/>
            <a:chExt cx="2152400" cy="1400338"/>
          </a:xfrm>
        </p:grpSpPr>
        <p:sp>
          <p:nvSpPr>
            <p:cNvPr id="12" name="フリーフォーム 11"/>
            <p:cNvSpPr/>
            <p:nvPr/>
          </p:nvSpPr>
          <p:spPr>
            <a:xfrm>
              <a:off x="6948264" y="1146379"/>
              <a:ext cx="1324214" cy="1350589"/>
            </a:xfrm>
            <a:custGeom>
              <a:avLst/>
              <a:gdLst>
                <a:gd name="connsiteX0" fmla="*/ 1178169 w 1696915"/>
                <a:gd name="connsiteY0" fmla="*/ 0 h 1600200"/>
                <a:gd name="connsiteX1" fmla="*/ 0 w 1696915"/>
                <a:gd name="connsiteY1" fmla="*/ 1318846 h 1600200"/>
                <a:gd name="connsiteX2" fmla="*/ 1696915 w 1696915"/>
                <a:gd name="connsiteY2" fmla="*/ 1600200 h 1600200"/>
                <a:gd name="connsiteX3" fmla="*/ 1178169 w 1696915"/>
                <a:gd name="connsiteY3" fmla="*/ 0 h 1600200"/>
                <a:gd name="connsiteX0" fmla="*/ 2590449 w 2590449"/>
                <a:gd name="connsiteY0" fmla="*/ 0 h 1162921"/>
                <a:gd name="connsiteX1" fmla="*/ 0 w 2590449"/>
                <a:gd name="connsiteY1" fmla="*/ 881567 h 1162921"/>
                <a:gd name="connsiteX2" fmla="*/ 1696915 w 2590449"/>
                <a:gd name="connsiteY2" fmla="*/ 1162921 h 1162921"/>
                <a:gd name="connsiteX3" fmla="*/ 2590449 w 2590449"/>
                <a:gd name="connsiteY3" fmla="*/ 0 h 1162921"/>
                <a:gd name="connsiteX0" fmla="*/ 2590449 w 2590449"/>
                <a:gd name="connsiteY0" fmla="*/ 0 h 1243899"/>
                <a:gd name="connsiteX1" fmla="*/ 0 w 2590449"/>
                <a:gd name="connsiteY1" fmla="*/ 881567 h 1243899"/>
                <a:gd name="connsiteX2" fmla="*/ 1742843 w 2590449"/>
                <a:gd name="connsiteY2" fmla="*/ 1243899 h 1243899"/>
                <a:gd name="connsiteX3" fmla="*/ 2590449 w 2590449"/>
                <a:gd name="connsiteY3" fmla="*/ 0 h 1243899"/>
                <a:gd name="connsiteX0" fmla="*/ 1890050 w 1890050"/>
                <a:gd name="connsiteY0" fmla="*/ 0 h 1243899"/>
                <a:gd name="connsiteX1" fmla="*/ 0 w 1890050"/>
                <a:gd name="connsiteY1" fmla="*/ 193258 h 1243899"/>
                <a:gd name="connsiteX2" fmla="*/ 1042444 w 1890050"/>
                <a:gd name="connsiteY2" fmla="*/ 1243899 h 1243899"/>
                <a:gd name="connsiteX3" fmla="*/ 1890050 w 1890050"/>
                <a:gd name="connsiteY3" fmla="*/ 0 h 1243899"/>
                <a:gd name="connsiteX0" fmla="*/ 1729302 w 1729302"/>
                <a:gd name="connsiteY0" fmla="*/ 0 h 1243899"/>
                <a:gd name="connsiteX1" fmla="*/ 0 w 1729302"/>
                <a:gd name="connsiteY1" fmla="*/ 395701 h 1243899"/>
                <a:gd name="connsiteX2" fmla="*/ 881696 w 1729302"/>
                <a:gd name="connsiteY2" fmla="*/ 1243899 h 1243899"/>
                <a:gd name="connsiteX3" fmla="*/ 1729302 w 1729302"/>
                <a:gd name="connsiteY3" fmla="*/ 0 h 12438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29302" h="1243899">
                  <a:moveTo>
                    <a:pt x="1729302" y="0"/>
                  </a:moveTo>
                  <a:lnTo>
                    <a:pt x="0" y="395701"/>
                  </a:lnTo>
                  <a:lnTo>
                    <a:pt x="881696" y="1243899"/>
                  </a:lnTo>
                  <a:lnTo>
                    <a:pt x="1729302" y="0"/>
                  </a:lnTo>
                  <a:close/>
                </a:path>
              </a:pathLst>
            </a:custGeom>
            <a:solidFill>
              <a:srgbClr val="00FF9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3" name="フリーフォーム 12"/>
            <p:cNvSpPr/>
            <p:nvPr/>
          </p:nvSpPr>
          <p:spPr>
            <a:xfrm>
              <a:off x="7614279" y="1151532"/>
              <a:ext cx="1486385" cy="1334997"/>
            </a:xfrm>
            <a:custGeom>
              <a:avLst/>
              <a:gdLst>
                <a:gd name="connsiteX0" fmla="*/ 1178169 w 1696915"/>
                <a:gd name="connsiteY0" fmla="*/ 0 h 1600200"/>
                <a:gd name="connsiteX1" fmla="*/ 0 w 1696915"/>
                <a:gd name="connsiteY1" fmla="*/ 1318846 h 1600200"/>
                <a:gd name="connsiteX2" fmla="*/ 1696915 w 1696915"/>
                <a:gd name="connsiteY2" fmla="*/ 1600200 h 1600200"/>
                <a:gd name="connsiteX3" fmla="*/ 1178169 w 1696915"/>
                <a:gd name="connsiteY3" fmla="*/ 0 h 1600200"/>
                <a:gd name="connsiteX0" fmla="*/ 2590449 w 2590449"/>
                <a:gd name="connsiteY0" fmla="*/ 0 h 1162921"/>
                <a:gd name="connsiteX1" fmla="*/ 0 w 2590449"/>
                <a:gd name="connsiteY1" fmla="*/ 881567 h 1162921"/>
                <a:gd name="connsiteX2" fmla="*/ 1696915 w 2590449"/>
                <a:gd name="connsiteY2" fmla="*/ 1162921 h 1162921"/>
                <a:gd name="connsiteX3" fmla="*/ 2590449 w 2590449"/>
                <a:gd name="connsiteY3" fmla="*/ 0 h 1162921"/>
                <a:gd name="connsiteX0" fmla="*/ 2590449 w 2590449"/>
                <a:gd name="connsiteY0" fmla="*/ 0 h 1243899"/>
                <a:gd name="connsiteX1" fmla="*/ 0 w 2590449"/>
                <a:gd name="connsiteY1" fmla="*/ 881567 h 1243899"/>
                <a:gd name="connsiteX2" fmla="*/ 1742843 w 2590449"/>
                <a:gd name="connsiteY2" fmla="*/ 1243899 h 1243899"/>
                <a:gd name="connsiteX3" fmla="*/ 2590449 w 2590449"/>
                <a:gd name="connsiteY3" fmla="*/ 0 h 1243899"/>
                <a:gd name="connsiteX0" fmla="*/ 1890050 w 1890050"/>
                <a:gd name="connsiteY0" fmla="*/ 0 h 1243899"/>
                <a:gd name="connsiteX1" fmla="*/ 0 w 1890050"/>
                <a:gd name="connsiteY1" fmla="*/ 193258 h 1243899"/>
                <a:gd name="connsiteX2" fmla="*/ 1042444 w 1890050"/>
                <a:gd name="connsiteY2" fmla="*/ 1243899 h 1243899"/>
                <a:gd name="connsiteX3" fmla="*/ 1890050 w 1890050"/>
                <a:gd name="connsiteY3" fmla="*/ 0 h 1243899"/>
                <a:gd name="connsiteX0" fmla="*/ 1729302 w 1729302"/>
                <a:gd name="connsiteY0" fmla="*/ 0 h 1243899"/>
                <a:gd name="connsiteX1" fmla="*/ 0 w 1729302"/>
                <a:gd name="connsiteY1" fmla="*/ 395701 h 1243899"/>
                <a:gd name="connsiteX2" fmla="*/ 881696 w 1729302"/>
                <a:gd name="connsiteY2" fmla="*/ 1243899 h 1243899"/>
                <a:gd name="connsiteX3" fmla="*/ 1729302 w 1729302"/>
                <a:gd name="connsiteY3" fmla="*/ 0 h 1243899"/>
                <a:gd name="connsiteX0" fmla="*/ 1694856 w 1694856"/>
                <a:gd name="connsiteY0" fmla="*/ 0 h 1243899"/>
                <a:gd name="connsiteX1" fmla="*/ 0 w 1694856"/>
                <a:gd name="connsiteY1" fmla="*/ 419995 h 1243899"/>
                <a:gd name="connsiteX2" fmla="*/ 847250 w 1694856"/>
                <a:gd name="connsiteY2" fmla="*/ 1243899 h 1243899"/>
                <a:gd name="connsiteX3" fmla="*/ 1694856 w 1694856"/>
                <a:gd name="connsiteY3" fmla="*/ 0 h 1243899"/>
                <a:gd name="connsiteX0" fmla="*/ 1717820 w 1717820"/>
                <a:gd name="connsiteY0" fmla="*/ 0 h 1243899"/>
                <a:gd name="connsiteX1" fmla="*/ 0 w 1717820"/>
                <a:gd name="connsiteY1" fmla="*/ 387603 h 1243899"/>
                <a:gd name="connsiteX2" fmla="*/ 870214 w 1717820"/>
                <a:gd name="connsiteY2" fmla="*/ 1243899 h 1243899"/>
                <a:gd name="connsiteX3" fmla="*/ 1717820 w 1717820"/>
                <a:gd name="connsiteY3" fmla="*/ 0 h 1243899"/>
                <a:gd name="connsiteX0" fmla="*/ 810747 w 870214"/>
                <a:gd name="connsiteY0" fmla="*/ 0 h 2069870"/>
                <a:gd name="connsiteX1" fmla="*/ 0 w 870214"/>
                <a:gd name="connsiteY1" fmla="*/ 1213574 h 2069870"/>
                <a:gd name="connsiteX2" fmla="*/ 870214 w 870214"/>
                <a:gd name="connsiteY2" fmla="*/ 2069870 h 2069870"/>
                <a:gd name="connsiteX3" fmla="*/ 810747 w 870214"/>
                <a:gd name="connsiteY3" fmla="*/ 0 h 2069870"/>
                <a:gd name="connsiteX0" fmla="*/ 810747 w 1650986"/>
                <a:gd name="connsiteY0" fmla="*/ 0 h 1213574"/>
                <a:gd name="connsiteX1" fmla="*/ 0 w 1650986"/>
                <a:gd name="connsiteY1" fmla="*/ 1213574 h 1213574"/>
                <a:gd name="connsiteX2" fmla="*/ 1650986 w 1650986"/>
                <a:gd name="connsiteY2" fmla="*/ 612273 h 1213574"/>
                <a:gd name="connsiteX3" fmla="*/ 810747 w 1650986"/>
                <a:gd name="connsiteY3" fmla="*/ 0 h 1213574"/>
                <a:gd name="connsiteX0" fmla="*/ 810747 w 1754324"/>
                <a:gd name="connsiteY0" fmla="*/ 0 h 1213574"/>
                <a:gd name="connsiteX1" fmla="*/ 0 w 1754324"/>
                <a:gd name="connsiteY1" fmla="*/ 1213574 h 1213574"/>
                <a:gd name="connsiteX2" fmla="*/ 1754324 w 1754324"/>
                <a:gd name="connsiteY2" fmla="*/ 660860 h 1213574"/>
                <a:gd name="connsiteX3" fmla="*/ 810747 w 1754324"/>
                <a:gd name="connsiteY3" fmla="*/ 0 h 1213574"/>
                <a:gd name="connsiteX0" fmla="*/ 867340 w 1754324"/>
                <a:gd name="connsiteY0" fmla="*/ 0 h 1229539"/>
                <a:gd name="connsiteX1" fmla="*/ 0 w 1754324"/>
                <a:gd name="connsiteY1" fmla="*/ 1229539 h 1229539"/>
                <a:gd name="connsiteX2" fmla="*/ 1754324 w 1754324"/>
                <a:gd name="connsiteY2" fmla="*/ 676825 h 1229539"/>
                <a:gd name="connsiteX3" fmla="*/ 867340 w 1754324"/>
                <a:gd name="connsiteY3" fmla="*/ 0 h 1229539"/>
                <a:gd name="connsiteX0" fmla="*/ 867340 w 1884489"/>
                <a:gd name="connsiteY0" fmla="*/ 0 h 1229539"/>
                <a:gd name="connsiteX1" fmla="*/ 0 w 1884489"/>
                <a:gd name="connsiteY1" fmla="*/ 1229539 h 1229539"/>
                <a:gd name="connsiteX2" fmla="*/ 1884489 w 1884489"/>
                <a:gd name="connsiteY2" fmla="*/ 684808 h 1229539"/>
                <a:gd name="connsiteX3" fmla="*/ 867340 w 1884489"/>
                <a:gd name="connsiteY3" fmla="*/ 0 h 1229539"/>
                <a:gd name="connsiteX0" fmla="*/ 867340 w 1941082"/>
                <a:gd name="connsiteY0" fmla="*/ 0 h 1229539"/>
                <a:gd name="connsiteX1" fmla="*/ 0 w 1941082"/>
                <a:gd name="connsiteY1" fmla="*/ 1229539 h 1229539"/>
                <a:gd name="connsiteX2" fmla="*/ 1941082 w 1941082"/>
                <a:gd name="connsiteY2" fmla="*/ 684808 h 1229539"/>
                <a:gd name="connsiteX3" fmla="*/ 867340 w 1941082"/>
                <a:gd name="connsiteY3" fmla="*/ 0 h 1229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41082" h="1229539">
                  <a:moveTo>
                    <a:pt x="867340" y="0"/>
                  </a:moveTo>
                  <a:lnTo>
                    <a:pt x="0" y="1229539"/>
                  </a:lnTo>
                  <a:lnTo>
                    <a:pt x="1941082" y="684808"/>
                  </a:lnTo>
                  <a:lnTo>
                    <a:pt x="867340" y="0"/>
                  </a:lnTo>
                  <a:close/>
                </a:path>
              </a:pathLst>
            </a:custGeom>
            <a:solidFill>
              <a:srgbClr val="00FF9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10" name="図 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88252" y="1128562"/>
              <a:ext cx="800172" cy="1400338"/>
            </a:xfrm>
            <a:prstGeom prst="rect">
              <a:avLst/>
            </a:prstGeom>
          </p:spPr>
        </p:pic>
      </p:grpSp>
      <p:sp>
        <p:nvSpPr>
          <p:cNvPr id="5" name="正方形/長方形 4"/>
          <p:cNvSpPr/>
          <p:nvPr/>
        </p:nvSpPr>
        <p:spPr>
          <a:xfrm>
            <a:off x="6048164" y="1808820"/>
            <a:ext cx="396045" cy="612068"/>
          </a:xfrm>
          <a:prstGeom prst="rect">
            <a:avLst/>
          </a:prstGeom>
          <a:noFill/>
          <a:ln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正方形/長方形 14"/>
          <p:cNvSpPr/>
          <p:nvPr/>
        </p:nvSpPr>
        <p:spPr>
          <a:xfrm>
            <a:off x="6048164" y="3572483"/>
            <a:ext cx="396045" cy="612068"/>
          </a:xfrm>
          <a:prstGeom prst="rect">
            <a:avLst/>
          </a:prstGeom>
          <a:noFill/>
          <a:ln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42518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粘弾性の取り扱い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 algn="ctr">
                  <a:buNone/>
                </a:pPr>
                <a:r>
                  <a:rPr lang="ja-JP" altLang="en-US" sz="2800" dirty="0" smtClean="0"/>
                  <a:t>一般化</a:t>
                </a:r>
                <a:r>
                  <a:rPr lang="en-US" altLang="ja-JP" sz="2800" dirty="0"/>
                  <a:t>Maxwell</a:t>
                </a:r>
                <a:r>
                  <a:rPr lang="ja-JP" altLang="en-US" sz="2800" dirty="0"/>
                  <a:t>モデルにより粘弾性を考慮</a:t>
                </a:r>
                <a:r>
                  <a:rPr lang="ja-JP" altLang="en-US" sz="2800" dirty="0" smtClean="0"/>
                  <a:t>した</a:t>
                </a:r>
                <a:r>
                  <a:rPr lang="en-US" altLang="ja-JP" sz="2800" dirty="0" err="1" smtClean="0">
                    <a:solidFill>
                      <a:srgbClr val="C00000"/>
                    </a:solidFill>
                  </a:rPr>
                  <a:t>Hencky</a:t>
                </a:r>
                <a:r>
                  <a:rPr lang="en-US" altLang="ja-JP" sz="2800" dirty="0">
                    <a:solidFill>
                      <a:srgbClr val="C00000"/>
                    </a:solidFill>
                  </a:rPr>
                  <a:t/>
                </a:r>
                <a:br>
                  <a:rPr lang="en-US" altLang="ja-JP" sz="2800" dirty="0">
                    <a:solidFill>
                      <a:srgbClr val="C00000"/>
                    </a:solidFill>
                  </a:rPr>
                </a:br>
                <a:r>
                  <a:rPr lang="ja-JP" altLang="en-US" sz="2800" dirty="0" smtClean="0">
                    <a:solidFill>
                      <a:srgbClr val="C00000"/>
                    </a:solidFill>
                  </a:rPr>
                  <a:t>粘弾性体</a:t>
                </a:r>
                <a:r>
                  <a:rPr lang="ja-JP" altLang="en-US" sz="2800" dirty="0" smtClean="0"/>
                  <a:t>（極々普通の粘弾性材料モデル）を対象．</a:t>
                </a:r>
                <a:endParaRPr lang="en-US" altLang="ja-JP" dirty="0"/>
              </a:p>
              <a:p>
                <a:r>
                  <a:rPr kumimoji="1" lang="ja-JP" altLang="en-US" sz="2800" dirty="0" smtClean="0"/>
                  <a:t>応力</a:t>
                </a:r>
                <a:r>
                  <a:rPr lang="en-US" altLang="ja-JP" dirty="0"/>
                  <a:t/>
                </a:r>
                <a:br>
                  <a:rPr lang="en-US" altLang="ja-JP" dirty="0"/>
                </a:br>
                <a:r>
                  <a:rPr lang="ja-JP" altLang="en-US" dirty="0" smtClean="0"/>
                  <a:t>　　　　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kumimoji="1" lang="en-US" altLang="ja-JP" b="0" i="1" smtClean="0"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sSup>
                              <m:sSupPr>
                                <m:ctrlPr>
                                  <a:rPr kumimoji="1" lang="en-US" altLang="ja-JP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kumimoji="1" lang="en-US" altLang="ja-JP" b="1" i="1" smtClean="0">
                                    <a:latin typeface="Cambria Math" panose="02040503050406030204" pitchFamily="18" charset="0"/>
                                  </a:rPr>
                                  <m:t>𝑻</m:t>
                                </m:r>
                              </m:e>
                              <m:sup>
                                <m:r>
                                  <m:rPr>
                                    <m:sty m:val="p"/>
                                  </m:rPr>
                                  <a:rPr kumimoji="1" lang="en-US" altLang="ja-JP" b="0" i="0" smtClean="0">
                                    <a:latin typeface="Cambria Math" panose="02040503050406030204" pitchFamily="18" charset="0"/>
                                  </a:rPr>
                                  <m:t>hyd</m:t>
                                </m:r>
                              </m:sup>
                            </m:sSup>
                            <m:r>
                              <a:rPr kumimoji="1" lang="en-US" altLang="ja-JP" b="0" i="1" smtClean="0">
                                <a:latin typeface="Cambria Math" panose="02040503050406030204" pitchFamily="18" charset="0"/>
                              </a:rPr>
                              <m:t>=</m:t>
                            </m:r>
                            <m:r>
                              <a:rPr kumimoji="1" lang="en-US" altLang="ja-JP" b="0" i="1" smtClean="0">
                                <a:latin typeface="Cambria Math" panose="02040503050406030204" pitchFamily="18" charset="0"/>
                              </a:rPr>
                              <m:t>𝐾</m:t>
                            </m:r>
                            <m:r>
                              <a:rPr kumimoji="1" lang="en-US" altLang="ja-JP" b="0" i="1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m:rPr>
                                <m:sty m:val="p"/>
                              </m:rPr>
                              <a:rPr kumimoji="1" lang="en-US" altLang="ja-JP" b="0" i="0" smtClean="0">
                                <a:latin typeface="Cambria Math" panose="02040503050406030204" pitchFamily="18" charset="0"/>
                              </a:rPr>
                              <m:t>tr</m:t>
                            </m:r>
                            <m:d>
                              <m:dPr>
                                <m:ctrlPr>
                                  <a:rPr kumimoji="1" lang="en-US" altLang="ja-JP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kumimoji="1" lang="en-US" altLang="ja-JP" b="1" i="1" smtClean="0">
                                    <a:latin typeface="Cambria Math" panose="02040503050406030204" pitchFamily="18" charset="0"/>
                                  </a:rPr>
                                  <m:t>𝑯</m:t>
                                </m:r>
                              </m:e>
                            </m:d>
                            <m:r>
                              <a:rPr kumimoji="1" lang="en-US" altLang="ja-JP" b="0" i="1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kumimoji="1" lang="en-US" altLang="ja-JP" b="1" i="1" smtClean="0">
                                <a:latin typeface="Cambria Math" panose="02040503050406030204" pitchFamily="18" charset="0"/>
                              </a:rPr>
                              <m:t>𝑰</m:t>
                            </m:r>
                            <m:r>
                              <a:rPr kumimoji="1" lang="en-US" altLang="ja-JP" b="0" i="1" smtClean="0">
                                <a:latin typeface="Cambria Math" panose="02040503050406030204" pitchFamily="18" charset="0"/>
                              </a:rPr>
                              <m:t>, </m:t>
                            </m:r>
                          </m:e>
                          <m:e>
                            <m:sSup>
                              <m:sSupPr>
                                <m:ctrlPr>
                                  <a:rPr kumimoji="1" lang="en-US" altLang="ja-JP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kumimoji="1" lang="en-US" altLang="ja-JP" b="1" i="1" smtClean="0">
                                    <a:latin typeface="Cambria Math" panose="02040503050406030204" pitchFamily="18" charset="0"/>
                                  </a:rPr>
                                  <m:t>𝑻</m:t>
                                </m:r>
                              </m:e>
                              <m:sup>
                                <m:r>
                                  <m:rPr>
                                    <m:sty m:val="p"/>
                                  </m:rPr>
                                  <a:rPr kumimoji="1" lang="en-US" altLang="ja-JP" b="0" i="0" smtClean="0">
                                    <a:latin typeface="Cambria Math" panose="02040503050406030204" pitchFamily="18" charset="0"/>
                                  </a:rPr>
                                  <m:t>dev</m:t>
                                </m:r>
                              </m:sup>
                            </m:sSup>
                            <m:r>
                              <a:rPr kumimoji="1" lang="en-US" altLang="ja-JP" b="0" i="1" smtClean="0">
                                <a:latin typeface="Cambria Math" panose="02040503050406030204" pitchFamily="18" charset="0"/>
                              </a:rPr>
                              <m:t>=2</m:t>
                            </m:r>
                            <m:sSub>
                              <m:sSubPr>
                                <m:ctrlPr>
                                  <a:rPr kumimoji="1" lang="en-US" altLang="ja-JP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kumimoji="1" lang="en-US" altLang="ja-JP" b="0" i="1" smtClean="0">
                                    <a:latin typeface="Cambria Math" panose="02040503050406030204" pitchFamily="18" charset="0"/>
                                  </a:rPr>
                                  <m:t>𝐺</m:t>
                                </m:r>
                              </m:e>
                              <m:sub>
                                <m:r>
                                  <a:rPr kumimoji="1" lang="en-US" altLang="ja-JP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  <m:d>
                              <m:dPr>
                                <m:ctrlPr>
                                  <a:rPr kumimoji="1" lang="en-US" altLang="ja-JP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p>
                                  <m:sSupPr>
                                    <m:ctrlPr>
                                      <a:rPr kumimoji="1" lang="en-US" altLang="ja-JP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kumimoji="1" lang="en-US" altLang="ja-JP" b="1" i="1" smtClean="0">
                                        <a:latin typeface="Cambria Math" panose="02040503050406030204" pitchFamily="18" charset="0"/>
                                      </a:rPr>
                                      <m:t>𝑯</m:t>
                                    </m:r>
                                  </m:e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kumimoji="1" lang="en-US" altLang="ja-JP" b="0" i="0" smtClean="0">
                                        <a:latin typeface="Cambria Math" panose="02040503050406030204" pitchFamily="18" charset="0"/>
                                      </a:rPr>
                                      <m:t>dev</m:t>
                                    </m:r>
                                  </m:sup>
                                </m:sSup>
                                <m:r>
                                  <a:rPr kumimoji="1" lang="en-US" altLang="ja-JP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kumimoji="1" lang="en-US" altLang="ja-JP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1" lang="en-US" altLang="ja-JP" b="0" i="1" smtClean="0">
                                        <a:latin typeface="Cambria Math" panose="02040503050406030204" pitchFamily="18" charset="0"/>
                                      </a:rPr>
                                      <m:t>∑</m:t>
                                    </m:r>
                                    <m:r>
                                      <a:rPr kumimoji="1" lang="en-US" altLang="ja-JP" b="0" i="1" smtClean="0">
                                        <a:latin typeface="Cambria Math" panose="02040503050406030204" pitchFamily="18" charset="0"/>
                                      </a:rPr>
                                      <m:t>𝑔</m:t>
                                    </m:r>
                                  </m:e>
                                  <m:sub>
                                    <m:r>
                                      <a:rPr kumimoji="1" lang="en-US" altLang="ja-JP" b="0" i="1" smtClean="0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  <m:sSubSup>
                                  <m:sSubSupPr>
                                    <m:ctrlPr>
                                      <a:rPr kumimoji="1" lang="en-US" altLang="ja-JP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kumimoji="1" lang="en-US" altLang="ja-JP" b="1" i="1" smtClean="0">
                                        <a:latin typeface="Cambria Math" panose="02040503050406030204" pitchFamily="18" charset="0"/>
                                      </a:rPr>
                                      <m:t>𝑯</m:t>
                                    </m:r>
                                  </m:e>
                                  <m:sub>
                                    <m:r>
                                      <a:rPr kumimoji="1" lang="en-US" altLang="ja-JP" b="0" i="1" smtClean="0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kumimoji="1" lang="en-US" altLang="ja-JP" b="0" i="0" smtClean="0">
                                        <a:latin typeface="Cambria Math" panose="02040503050406030204" pitchFamily="18" charset="0"/>
                                      </a:rPr>
                                      <m:t>v</m:t>
                                    </m:r>
                                  </m:sup>
                                </m:sSubSup>
                              </m:e>
                            </m:d>
                            <m:r>
                              <a:rPr kumimoji="1" lang="en-US" altLang="ja-JP" b="0" i="1" smtClean="0">
                                <a:latin typeface="Cambria Math" panose="02040503050406030204" pitchFamily="18" charset="0"/>
                              </a:rPr>
                              <m:t>.</m:t>
                            </m:r>
                          </m:e>
                        </m:eqArr>
                      </m:e>
                    </m:d>
                  </m:oMath>
                </a14:m>
                <a:endParaRPr kumimoji="1" lang="en-US" altLang="ja-JP" b="0" dirty="0" smtClean="0"/>
              </a:p>
              <a:p>
                <a:pPr marL="0" indent="0">
                  <a:buNone/>
                </a:pPr>
                <a:endParaRPr lang="en-US" altLang="ja-JP" sz="2800" dirty="0"/>
              </a:p>
              <a:p>
                <a:r>
                  <a:rPr kumimoji="1" lang="ja-JP" altLang="en-US" sz="2800" b="0" dirty="0" smtClean="0"/>
                  <a:t>粘性歪みの時間発展</a:t>
                </a:r>
                <a:endParaRPr kumimoji="1" lang="en-US" altLang="ja-JP" sz="1600" b="0" dirty="0" smtClean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kumimoji="1" lang="en-US" altLang="ja-JP" b="1" i="1" smtClean="0">
                              <a:latin typeface="Cambria Math" panose="02040503050406030204" pitchFamily="18" charset="0"/>
                            </a:rPr>
                            <m:t>𝑯</m:t>
                          </m:r>
                        </m:e>
                        <m:sub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>
                          <m:r>
                            <m:rPr>
                              <m:sty m:val="p"/>
                            </m:rPr>
                            <a:rPr kumimoji="1" lang="en-US" altLang="ja-JP" b="0" i="0" smtClean="0">
                              <a:latin typeface="Cambria Math" panose="02040503050406030204" pitchFamily="18" charset="0"/>
                            </a:rPr>
                            <m:t>v</m:t>
                          </m:r>
                          <m:r>
                            <a:rPr kumimoji="1" lang="en-US" altLang="ja-JP" b="0" i="0" smtClean="0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bSup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kumimoji="1" lang="en-US" altLang="ja-JP" b="1" i="1" smtClean="0">
                          <a:latin typeface="Cambria Math" panose="02040503050406030204" pitchFamily="18" charset="0"/>
                        </a:rPr>
                        <m:t>𝑹</m:t>
                      </m:r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⋅</m:t>
                      </m:r>
                      <m:sSubSup>
                        <m:sSubSupPr>
                          <m:ctrlPr>
                            <a:rPr kumimoji="1" lang="en-US" altLang="ja-JP" b="1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kumimoji="1" lang="en-US" altLang="ja-JP" b="1" i="1" smtClean="0">
                              <a:latin typeface="Cambria Math" panose="02040503050406030204" pitchFamily="18" charset="0"/>
                            </a:rPr>
                            <m:t>𝑯</m:t>
                          </m:r>
                        </m:e>
                        <m:sub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>
                          <m:r>
                            <m:rPr>
                              <m:sty m:val="p"/>
                            </m:rPr>
                            <a:rPr kumimoji="1" lang="en-US" altLang="ja-JP" b="0" i="0" smtClean="0">
                              <a:latin typeface="Cambria Math" panose="02040503050406030204" pitchFamily="18" charset="0"/>
                            </a:rPr>
                            <m:t>v</m:t>
                          </m:r>
                        </m:sup>
                      </m:sSubSup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⋅</m:t>
                      </m:r>
                      <m:sSup>
                        <m:sSup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JP" b="1" i="1" smtClean="0">
                              <a:latin typeface="Cambria Math" panose="02040503050406030204" pitchFamily="18" charset="0"/>
                            </a:rPr>
                            <m:t>𝑹</m:t>
                          </m:r>
                        </m:e>
                        <m:sup>
                          <m:r>
                            <m:rPr>
                              <m:sty m:val="p"/>
                            </m:rPr>
                            <a:rPr kumimoji="1" lang="en-US" altLang="ja-JP" b="0" i="0" smtClean="0">
                              <a:latin typeface="Cambria Math" panose="02040503050406030204" pitchFamily="18" charset="0"/>
                            </a:rPr>
                            <m:t>T</m:t>
                          </m:r>
                        </m:sup>
                      </m:sSup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m:rPr>
                          <m:sty m:val="p"/>
                        </m:rPr>
                        <a:rPr kumimoji="1" lang="en-US" altLang="ja-JP" b="0" i="0" smtClean="0">
                          <a:latin typeface="Cambria Math" panose="02040503050406030204" pitchFamily="18" charset="0"/>
                        </a:rPr>
                        <m:t>Δ</m:t>
                      </m:r>
                      <m:sSubSup>
                        <m:sSubSupPr>
                          <m:ctrlPr>
                            <a:rPr kumimoji="1" lang="en-US" altLang="ja-JP" b="1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kumimoji="1" lang="en-US" altLang="ja-JP" b="1" i="1" smtClean="0">
                              <a:latin typeface="Cambria Math" panose="02040503050406030204" pitchFamily="18" charset="0"/>
                            </a:rPr>
                            <m:t>𝑯</m:t>
                          </m:r>
                        </m:e>
                        <m:sub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>
                          <m:r>
                            <m:rPr>
                              <m:sty m:val="p"/>
                            </m:rPr>
                            <a:rPr kumimoji="1" lang="en-US" altLang="ja-JP" b="0" i="0" smtClean="0">
                              <a:latin typeface="Cambria Math" panose="02040503050406030204" pitchFamily="18" charset="0"/>
                            </a:rPr>
                            <m:t>v</m:t>
                          </m:r>
                        </m:sup>
                      </m:sSubSup>
                      <m:r>
                        <a:rPr kumimoji="1" lang="en-US" altLang="ja-JP" b="1" i="1" smtClean="0">
                          <a:latin typeface="Cambria Math" panose="02040503050406030204" pitchFamily="18" charset="0"/>
                        </a:rPr>
                        <m:t>.</m:t>
                      </m:r>
                    </m:oMath>
                  </m:oMathPara>
                </a14:m>
                <a:endParaRPr kumimoji="1" lang="en-US" altLang="ja-JP" b="1" dirty="0" smtClean="0"/>
              </a:p>
              <a:p>
                <a:pPr marL="0" indent="0">
                  <a:buNone/>
                </a:pPr>
                <a:endParaRPr lang="en-US" altLang="ja-JP" sz="2800" b="1" dirty="0"/>
              </a:p>
              <a:p>
                <a:r>
                  <a:rPr kumimoji="1" lang="ja-JP" altLang="en-US" sz="2800" dirty="0" smtClean="0"/>
                  <a:t>解くべき方程式</a:t>
                </a:r>
                <a:endParaRPr kumimoji="1" lang="en-US" altLang="ja-JP" sz="2800" dirty="0" smtClean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kumimoji="1" lang="en-US" altLang="ja-JP" sz="2800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1" lang="en-US" altLang="ja-JP" sz="2800" b="0" i="1" smtClean="0"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</m:d>
                      <m:d>
                        <m:dPr>
                          <m:begChr m:val="{"/>
                          <m:endChr m:val="}"/>
                          <m:ctrlPr>
                            <a:rPr kumimoji="1" lang="en-US" altLang="ja-JP" sz="2800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1" lang="en-US" altLang="ja-JP" sz="2800" b="0" i="1" smtClean="0">
                              <a:latin typeface="Cambria Math" panose="02040503050406030204" pitchFamily="18" charset="0"/>
                            </a:rPr>
                            <m:t>𝛿</m:t>
                          </m:r>
                          <m:r>
                            <a:rPr kumimoji="1" lang="en-US" altLang="ja-JP" sz="2800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</m:d>
                      <m:r>
                        <a:rPr kumimoji="1" lang="en-US" altLang="ja-JP" sz="2800" b="1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{"/>
                          <m:endChr m:val="}"/>
                          <m:ctrlPr>
                            <a:rPr kumimoji="1" lang="en-US" altLang="ja-JP" sz="2800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kumimoji="1" lang="en-US" altLang="ja-JP" sz="2800" b="1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kumimoji="1" lang="en-US" altLang="ja-JP" sz="2800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p>
                              <m:r>
                                <m:rPr>
                                  <m:sty m:val="p"/>
                                </m:rPr>
                                <a:rPr kumimoji="1" lang="en-US" altLang="ja-JP" sz="2800" b="0" i="0" smtClean="0">
                                  <a:latin typeface="Cambria Math" panose="02040503050406030204" pitchFamily="18" charset="0"/>
                                </a:rPr>
                                <m:t>ext</m:t>
                              </m:r>
                            </m:sup>
                          </m:sSup>
                        </m:e>
                      </m:d>
                      <m:r>
                        <a:rPr kumimoji="1" lang="en-US" altLang="ja-JP" sz="2800" b="0" i="1" smtClean="0">
                          <a:latin typeface="Cambria Math" panose="02040503050406030204" pitchFamily="18" charset="0"/>
                        </a:rPr>
                        <m:t>−{</m:t>
                      </m:r>
                      <m:sSup>
                        <m:sSupPr>
                          <m:ctrlPr>
                            <a:rPr kumimoji="1" lang="en-US" altLang="ja-JP" sz="28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JP" sz="28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p>
                          <m:r>
                            <m:rPr>
                              <m:sty m:val="p"/>
                            </m:rPr>
                            <a:rPr kumimoji="1" lang="en-US" altLang="ja-JP" sz="2800" b="0" i="0" smtClean="0">
                              <a:latin typeface="Cambria Math" panose="02040503050406030204" pitchFamily="18" charset="0"/>
                            </a:rPr>
                            <m:t>int</m:t>
                          </m:r>
                        </m:sup>
                      </m:sSup>
                      <m:r>
                        <a:rPr kumimoji="1" lang="en-US" altLang="ja-JP" sz="2800" b="0" i="1" smtClean="0">
                          <a:latin typeface="Cambria Math" panose="02040503050406030204" pitchFamily="18" charset="0"/>
                        </a:rPr>
                        <m:t>}</m:t>
                      </m:r>
                    </m:oMath>
                  </m:oMathPara>
                </a14:m>
                <a:endParaRPr kumimoji="1" lang="en-US" altLang="ja-JP" sz="2800" dirty="0" smtClean="0"/>
              </a:p>
            </p:txBody>
          </p:sp>
        </mc:Choice>
        <mc:Fallback xmlns="">
          <p:sp>
            <p:nvSpPr>
              <p:cNvPr id="3" name="コンテンツ プレースホルダー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2257" t="-2218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14</a:t>
            </a:fld>
            <a:endParaRPr lang="ja-JP" altLang="en-US" dirty="0"/>
          </a:p>
        </p:txBody>
      </p:sp>
      <p:sp>
        <p:nvSpPr>
          <p:cNvPr id="5" name="正方形/長方形 4"/>
          <p:cNvSpPr/>
          <p:nvPr/>
        </p:nvSpPr>
        <p:spPr>
          <a:xfrm>
            <a:off x="4483083" y="3409190"/>
            <a:ext cx="12490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indent="0">
              <a:buNone/>
            </a:pPr>
            <a:r>
              <a:rPr lang="en-US" altLang="ja-JP" dirty="0" err="1" smtClean="0"/>
              <a:t>Prony</a:t>
            </a:r>
            <a:r>
              <a:rPr lang="ja-JP" altLang="en-US" dirty="0" smtClean="0"/>
              <a:t>係数</a:t>
            </a:r>
            <a:endParaRPr lang="ja-JP" altLang="en-US" dirty="0"/>
          </a:p>
        </p:txBody>
      </p:sp>
      <p:sp>
        <p:nvSpPr>
          <p:cNvPr id="6" name="正方形/長方形 5"/>
          <p:cNvSpPr/>
          <p:nvPr/>
        </p:nvSpPr>
        <p:spPr>
          <a:xfrm>
            <a:off x="5696252" y="3409190"/>
            <a:ext cx="11079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indent="0">
              <a:buNone/>
            </a:pPr>
            <a:r>
              <a:rPr lang="ja-JP" altLang="en-US" dirty="0" smtClean="0"/>
              <a:t>粘性歪み</a:t>
            </a:r>
            <a:endParaRPr lang="ja-JP" altLang="en-US" dirty="0"/>
          </a:p>
        </p:txBody>
      </p:sp>
      <p:sp>
        <p:nvSpPr>
          <p:cNvPr id="7" name="正方形/長方形 6"/>
          <p:cNvSpPr/>
          <p:nvPr/>
        </p:nvSpPr>
        <p:spPr>
          <a:xfrm>
            <a:off x="4732007" y="1628800"/>
            <a:ext cx="20313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indent="0">
              <a:buNone/>
            </a:pPr>
            <a:r>
              <a:rPr lang="en-US" altLang="ja-JP" dirty="0" err="1" smtClean="0"/>
              <a:t>Hencky</a:t>
            </a:r>
            <a:r>
              <a:rPr lang="en-US" altLang="ja-JP" dirty="0" smtClean="0"/>
              <a:t>(</a:t>
            </a:r>
            <a:r>
              <a:rPr lang="ja-JP" altLang="en-US" dirty="0" smtClean="0"/>
              <a:t>対数</a:t>
            </a:r>
            <a:r>
              <a:rPr lang="en-US" altLang="ja-JP" dirty="0" smtClean="0"/>
              <a:t>)</a:t>
            </a:r>
            <a:r>
              <a:rPr lang="ja-JP" altLang="en-US" dirty="0" smtClean="0"/>
              <a:t>歪み</a:t>
            </a:r>
            <a:endParaRPr lang="ja-JP" altLang="en-US" dirty="0"/>
          </a:p>
        </p:txBody>
      </p:sp>
      <p:sp>
        <p:nvSpPr>
          <p:cNvPr id="8" name="正方形/長方形 7"/>
          <p:cNvSpPr/>
          <p:nvPr/>
        </p:nvSpPr>
        <p:spPr>
          <a:xfrm>
            <a:off x="3347864" y="1628800"/>
            <a:ext cx="13388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indent="0">
              <a:buNone/>
            </a:pPr>
            <a:r>
              <a:rPr lang="ja-JP" altLang="en-US" dirty="0"/>
              <a:t>体積弾性率</a:t>
            </a: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2433275" y="3409558"/>
            <a:ext cx="1800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/>
              <a:t>瞬間横弾性係数</a:t>
            </a:r>
            <a:endParaRPr kumimoji="1" lang="ja-JP" altLang="en-US" dirty="0"/>
          </a:p>
        </p:txBody>
      </p:sp>
      <p:sp>
        <p:nvSpPr>
          <p:cNvPr id="10" name="正方形/長方形 9"/>
          <p:cNvSpPr/>
          <p:nvPr/>
        </p:nvSpPr>
        <p:spPr>
          <a:xfrm>
            <a:off x="2627784" y="4967880"/>
            <a:ext cx="18004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indent="0">
              <a:buNone/>
            </a:pPr>
            <a:r>
              <a:rPr lang="ja-JP" altLang="en-US" dirty="0" smtClean="0"/>
              <a:t>増分内剛体回転</a:t>
            </a:r>
            <a:endParaRPr lang="ja-JP" altLang="en-US" dirty="0"/>
          </a:p>
        </p:txBody>
      </p:sp>
      <p:sp>
        <p:nvSpPr>
          <p:cNvPr id="11" name="正方形/長方形 10"/>
          <p:cNvSpPr/>
          <p:nvPr/>
        </p:nvSpPr>
        <p:spPr>
          <a:xfrm>
            <a:off x="5586613" y="4967880"/>
            <a:ext cx="15696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indent="0">
              <a:buNone/>
            </a:pPr>
            <a:r>
              <a:rPr lang="ja-JP" altLang="en-US" dirty="0" smtClean="0"/>
              <a:t>粘性歪み増分</a:t>
            </a:r>
            <a:endParaRPr lang="ja-JP" altLang="en-US" dirty="0"/>
          </a:p>
        </p:txBody>
      </p:sp>
      <p:cxnSp>
        <p:nvCxnSpPr>
          <p:cNvPr id="13" name="直線矢印コネクタ 12"/>
          <p:cNvCxnSpPr/>
          <p:nvPr/>
        </p:nvCxnSpPr>
        <p:spPr>
          <a:xfrm>
            <a:off x="4008365" y="1925008"/>
            <a:ext cx="194939" cy="25349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直線矢印コネクタ 13"/>
          <p:cNvCxnSpPr/>
          <p:nvPr/>
        </p:nvCxnSpPr>
        <p:spPr>
          <a:xfrm flipH="1">
            <a:off x="5133874" y="1925008"/>
            <a:ext cx="126430" cy="25349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直線矢印コネクタ 16"/>
          <p:cNvCxnSpPr>
            <a:stCxn id="9" idx="0"/>
          </p:cNvCxnSpPr>
          <p:nvPr/>
        </p:nvCxnSpPr>
        <p:spPr>
          <a:xfrm flipV="1">
            <a:off x="3333522" y="3187573"/>
            <a:ext cx="183019" cy="22198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直線矢印コネクタ 18"/>
          <p:cNvCxnSpPr/>
          <p:nvPr/>
        </p:nvCxnSpPr>
        <p:spPr>
          <a:xfrm flipV="1">
            <a:off x="5545639" y="3187574"/>
            <a:ext cx="186504" cy="22161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直線矢印コネクタ 20"/>
          <p:cNvCxnSpPr/>
          <p:nvPr/>
        </p:nvCxnSpPr>
        <p:spPr>
          <a:xfrm flipH="1" flipV="1">
            <a:off x="6160124" y="3187490"/>
            <a:ext cx="90128" cy="2217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直線矢印コネクタ 24"/>
          <p:cNvCxnSpPr>
            <a:stCxn id="10" idx="0"/>
          </p:cNvCxnSpPr>
          <p:nvPr/>
        </p:nvCxnSpPr>
        <p:spPr>
          <a:xfrm flipV="1">
            <a:off x="3528031" y="4743720"/>
            <a:ext cx="157515" cy="22416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直線矢印コネクタ 27"/>
          <p:cNvCxnSpPr>
            <a:stCxn id="11" idx="0"/>
          </p:cNvCxnSpPr>
          <p:nvPr/>
        </p:nvCxnSpPr>
        <p:spPr>
          <a:xfrm flipH="1" flipV="1">
            <a:off x="6271010" y="4747821"/>
            <a:ext cx="100433" cy="22005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0" name="テキスト ボックス 29"/>
          <p:cNvSpPr txBox="1"/>
          <p:nvPr/>
        </p:nvSpPr>
        <p:spPr>
          <a:xfrm>
            <a:off x="6744624" y="5697252"/>
            <a:ext cx="2380780" cy="646331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kumimoji="1" lang="ja-JP" altLang="en-US" dirty="0" smtClean="0"/>
              <a:t>慣性は考慮しないので</a:t>
            </a:r>
            <a:r>
              <a:rPr kumimoji="1" lang="en-US" altLang="ja-JP" dirty="0" smtClean="0"/>
              <a:t/>
            </a:r>
            <a:br>
              <a:rPr kumimoji="1" lang="en-US" altLang="ja-JP" dirty="0" smtClean="0"/>
            </a:br>
            <a:r>
              <a:rPr kumimoji="1" lang="ja-JP" altLang="en-US" dirty="0" smtClean="0"/>
              <a:t>静的解析と同じ．</a:t>
            </a:r>
            <a:endParaRPr kumimoji="1" lang="ja-JP" altLang="en-US" dirty="0"/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6727257" y="2302358"/>
            <a:ext cx="2416046" cy="646331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ja-JP" altLang="en-US" dirty="0"/>
              <a:t>静</a:t>
            </a:r>
            <a:r>
              <a:rPr lang="ja-JP" altLang="en-US" dirty="0" smtClean="0"/>
              <a:t>水圧成分</a:t>
            </a:r>
            <a:r>
              <a:rPr kumimoji="1" lang="ja-JP" altLang="en-US" dirty="0" smtClean="0"/>
              <a:t>は粘性なし</a:t>
            </a:r>
            <a:r>
              <a:rPr kumimoji="1" lang="en-US" altLang="ja-JP" dirty="0" smtClean="0"/>
              <a:t/>
            </a:r>
            <a:br>
              <a:rPr kumimoji="1" lang="en-US" altLang="ja-JP" dirty="0" smtClean="0"/>
            </a:br>
            <a:r>
              <a:rPr kumimoji="1" lang="ja-JP" altLang="en-US" dirty="0" smtClean="0"/>
              <a:t>偏差成分のみ粘性あり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294820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marL="0" indent="0" algn="ctr">
              <a:buNone/>
            </a:pPr>
            <a:r>
              <a:rPr lang="ja-JP" altLang="en-US" sz="4000" dirty="0"/>
              <a:t>粘弾性体の準静的</a:t>
            </a:r>
            <a:r>
              <a:rPr lang="ja-JP" altLang="en-US" sz="4000" dirty="0" smtClean="0"/>
              <a:t>解析例</a:t>
            </a:r>
            <a:endParaRPr lang="en-US" altLang="ja-JP" sz="40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15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215240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ja-JP" altLang="en-US" dirty="0" smtClean="0"/>
              <a:t>粘弾性ブロックの引張懸垂解析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ja-JP" altLang="en-US" sz="28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概要</a:t>
            </a:r>
            <a:endParaRPr lang="en-US" altLang="ja-JP" sz="2800" b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altLang="ja-JP" sz="2800" dirty="0" smtClean="0"/>
          </a:p>
          <a:p>
            <a:endParaRPr lang="en-US" altLang="ja-JP" sz="2800" dirty="0"/>
          </a:p>
          <a:p>
            <a:endParaRPr lang="en-US" altLang="ja-JP" sz="2800" dirty="0" smtClean="0"/>
          </a:p>
          <a:p>
            <a:pPr marL="0" indent="0">
              <a:buNone/>
            </a:pPr>
            <a:endParaRPr lang="en-US" altLang="ja-JP" dirty="0" smtClean="0"/>
          </a:p>
          <a:p>
            <a:r>
              <a:rPr lang="en-US" altLang="ja-JP" sz="2400" dirty="0" smtClean="0"/>
              <a:t>1m x 2m x 3m </a:t>
            </a:r>
            <a:r>
              <a:rPr lang="ja-JP" altLang="en-US" sz="2400" dirty="0" smtClean="0"/>
              <a:t>のブロックを</a:t>
            </a:r>
            <a:r>
              <a:rPr lang="en-US" altLang="ja-JP" sz="2400" dirty="0" smtClean="0"/>
              <a:t>10</a:t>
            </a:r>
            <a:r>
              <a:rPr lang="ja-JP" altLang="en-US" sz="2400" dirty="0" smtClean="0"/>
              <a:t>秒で</a:t>
            </a:r>
            <a:r>
              <a:rPr lang="en-US" altLang="ja-JP" sz="2400" dirty="0" smtClean="0"/>
              <a:t>100</a:t>
            </a:r>
            <a:r>
              <a:rPr lang="ja-JP" altLang="en-US" sz="2400" dirty="0" smtClean="0"/>
              <a:t>％引き伸ばした後，その変位を維持して重力で懸垂させる．</a:t>
            </a:r>
            <a:endParaRPr lang="en-US" altLang="ja-JP" sz="2400" dirty="0" smtClean="0"/>
          </a:p>
          <a:p>
            <a:r>
              <a:rPr lang="ja-JP" altLang="en-US" sz="2400" dirty="0" smtClean="0"/>
              <a:t>一般化</a:t>
            </a:r>
            <a:r>
              <a:rPr lang="en-US" altLang="ja-JP" sz="2400" dirty="0" smtClean="0"/>
              <a:t>Maxwell</a:t>
            </a:r>
            <a:r>
              <a:rPr lang="ja-JP" altLang="en-US" sz="2400" dirty="0" smtClean="0"/>
              <a:t>モデル</a:t>
            </a:r>
            <a:r>
              <a:rPr lang="ja-JP" altLang="en-US" sz="2400" dirty="0"/>
              <a:t>により粘</a:t>
            </a:r>
            <a:r>
              <a:rPr lang="ja-JP" altLang="en-US" sz="2400" dirty="0" smtClean="0"/>
              <a:t>弾性</a:t>
            </a:r>
            <a:r>
              <a:rPr lang="ja-JP" altLang="en-US" sz="2400" dirty="0"/>
              <a:t>を考慮</a:t>
            </a:r>
            <a:r>
              <a:rPr lang="ja-JP" altLang="en-US" sz="2400" dirty="0" smtClean="0"/>
              <a:t>した</a:t>
            </a:r>
            <a:r>
              <a:rPr lang="en-US" altLang="ja-JP" sz="2400" dirty="0" err="1" smtClean="0"/>
              <a:t>Hencky</a:t>
            </a:r>
            <a:r>
              <a:rPr lang="ja-JP" altLang="en-US" sz="2400" dirty="0" smtClean="0"/>
              <a:t>粘弾性体．</a:t>
            </a:r>
            <a:r>
              <a:rPr lang="ja-JP" altLang="en-US" sz="2400" dirty="0"/>
              <a:t>瞬間</a:t>
            </a:r>
            <a:r>
              <a:rPr lang="ja-JP" altLang="en-US" sz="2400" dirty="0" smtClean="0"/>
              <a:t>ポアソン比 </a:t>
            </a:r>
            <a:r>
              <a:rPr lang="en-US" altLang="ja-JP" sz="2400" dirty="0" smtClean="0"/>
              <a:t>0.3</a:t>
            </a:r>
            <a:r>
              <a:rPr lang="ja-JP" altLang="en-US" sz="2400" dirty="0" err="1" smtClean="0"/>
              <a:t>，</a:t>
            </a:r>
            <a:r>
              <a:rPr lang="ja-JP" altLang="en-US" sz="2400" dirty="0">
                <a:solidFill>
                  <a:srgbClr val="C00000"/>
                </a:solidFill>
              </a:rPr>
              <a:t>長期ポアソン比約 </a:t>
            </a:r>
            <a:r>
              <a:rPr lang="en-US" altLang="ja-JP" sz="2400" dirty="0" smtClean="0">
                <a:solidFill>
                  <a:srgbClr val="C00000"/>
                </a:solidFill>
              </a:rPr>
              <a:t>0.49</a:t>
            </a:r>
            <a:r>
              <a:rPr lang="ja-JP" altLang="en-US" sz="2400" dirty="0" err="1" smtClean="0"/>
              <a:t>，</a:t>
            </a:r>
            <a:r>
              <a:rPr lang="en-US" altLang="ja-JP" sz="2400" dirty="0" err="1" smtClean="0"/>
              <a:t>Prony</a:t>
            </a:r>
            <a:r>
              <a:rPr lang="ja-JP" altLang="en-US" sz="2400" dirty="0" smtClean="0"/>
              <a:t>級数</a:t>
            </a:r>
            <a:r>
              <a:rPr lang="ja-JP" altLang="en-US" sz="2400" dirty="0"/>
              <a:t>は</a:t>
            </a:r>
            <a:r>
              <a:rPr lang="ja-JP" altLang="en-US" sz="2400" dirty="0" smtClean="0"/>
              <a:t>せん断成分</a:t>
            </a:r>
            <a:r>
              <a:rPr lang="ja-JP" altLang="en-US" sz="2400" dirty="0"/>
              <a:t>に対して</a:t>
            </a:r>
            <a:r>
              <a:rPr lang="en-US" altLang="ja-JP" sz="2400" dirty="0"/>
              <a:t>1</a:t>
            </a:r>
            <a:r>
              <a:rPr lang="ja-JP" altLang="en-US" sz="2400" dirty="0" smtClean="0"/>
              <a:t>つだけで，緩和時定数は</a:t>
            </a:r>
            <a:r>
              <a:rPr lang="en-US" altLang="ja-JP" sz="2400" dirty="0" smtClean="0"/>
              <a:t>10</a:t>
            </a:r>
            <a:r>
              <a:rPr lang="ja-JP" altLang="en-US" sz="2400" dirty="0" smtClean="0"/>
              <a:t>秒．</a:t>
            </a:r>
            <a:endParaRPr lang="en-US" altLang="ja-JP" sz="2400" dirty="0" smtClean="0"/>
          </a:p>
          <a:p>
            <a:r>
              <a:rPr lang="en-US" altLang="ja-JP" sz="2400" dirty="0" smtClean="0">
                <a:solidFill>
                  <a:srgbClr val="6600CC"/>
                </a:solidFill>
              </a:rPr>
              <a:t>F-barES-FEM-T4(2)</a:t>
            </a:r>
            <a:r>
              <a:rPr lang="ja-JP" altLang="en-US" sz="2400" dirty="0" smtClean="0"/>
              <a:t>を</a:t>
            </a:r>
            <a:r>
              <a:rPr lang="ja-JP" altLang="en-US" sz="2400" dirty="0"/>
              <a:t>用いて解析</a:t>
            </a:r>
            <a:r>
              <a:rPr lang="ja-JP" altLang="en-US" sz="2400" dirty="0" smtClean="0"/>
              <a:t>．</a:t>
            </a:r>
            <a:endParaRPr lang="en-US" altLang="ja-JP" sz="2400" dirty="0"/>
          </a:p>
          <a:p>
            <a:r>
              <a:rPr kumimoji="1" lang="en-US" altLang="ja-JP" sz="2400" dirty="0" smtClean="0"/>
              <a:t>ABAQUS</a:t>
            </a:r>
            <a:r>
              <a:rPr lang="ja-JP" altLang="en-US" sz="2400" dirty="0" smtClean="0"/>
              <a:t>の４節点四面体要素</a:t>
            </a:r>
            <a:r>
              <a:rPr lang="en-US" altLang="ja-JP" sz="2400" dirty="0" smtClean="0"/>
              <a:t>(C3D4)</a:t>
            </a:r>
            <a:r>
              <a:rPr lang="ja-JP" altLang="en-US" sz="2400" dirty="0" err="1" smtClean="0"/>
              <a:t>，</a:t>
            </a:r>
            <a:r>
              <a:rPr lang="ja-JP" altLang="en-US" sz="2400" dirty="0" smtClean="0"/>
              <a:t>同ハイブリッド要素</a:t>
            </a:r>
            <a:r>
              <a:rPr lang="en-US" altLang="ja-JP" sz="2400" dirty="0" smtClean="0"/>
              <a:t>(C3D4H)</a:t>
            </a:r>
            <a:r>
              <a:rPr lang="ja-JP" altLang="en-US" sz="2400" dirty="0" smtClean="0"/>
              <a:t>および８節点六面体選択的低減積分</a:t>
            </a:r>
            <a:r>
              <a:rPr lang="en-US" altLang="ja-JP" sz="2400" dirty="0" smtClean="0"/>
              <a:t>(C3D8)</a:t>
            </a:r>
            <a:r>
              <a:rPr lang="ja-JP" altLang="en-US" sz="2400" dirty="0" smtClean="0"/>
              <a:t>と比較．</a:t>
            </a:r>
            <a:endParaRPr kumimoji="1" lang="en-US" altLang="ja-JP" sz="2400" dirty="0" smtClean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16</a:t>
            </a:fld>
            <a:endParaRPr lang="ja-JP" altLang="en-US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0" y="0"/>
            <a:ext cx="765200" cy="57580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none" lIns="36000" tIns="0" rIns="36000" bIns="21600" rtlCol="0">
            <a:spAutoFit/>
          </a:bodyPr>
          <a:lstStyle/>
          <a:p>
            <a:r>
              <a:rPr lang="ja-JP" altLang="en-US" dirty="0" smtClean="0"/>
              <a:t>準静</a:t>
            </a:r>
            <a:r>
              <a:rPr lang="ja-JP" altLang="en-US" dirty="0"/>
              <a:t>的</a:t>
            </a:r>
            <a:r>
              <a:rPr lang="en-US" altLang="ja-JP" dirty="0" smtClean="0"/>
              <a:t/>
            </a:r>
            <a:br>
              <a:rPr lang="en-US" altLang="ja-JP" dirty="0" smtClean="0"/>
            </a:br>
            <a:r>
              <a:rPr lang="ja-JP" altLang="en-US" dirty="0" smtClean="0"/>
              <a:t>陰</a:t>
            </a:r>
            <a:r>
              <a:rPr lang="ja-JP" altLang="en-US" dirty="0"/>
              <a:t>解法</a:t>
            </a:r>
          </a:p>
        </p:txBody>
      </p:sp>
      <p:pic>
        <p:nvPicPr>
          <p:cNvPr id="9" name="図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0063" y="657225"/>
            <a:ext cx="6430018" cy="2572325"/>
          </a:xfrm>
          <a:prstGeom prst="rect">
            <a:avLst/>
          </a:prstGeom>
        </p:spPr>
      </p:pic>
      <p:sp>
        <p:nvSpPr>
          <p:cNvPr id="7" name="テキスト ボックス 6"/>
          <p:cNvSpPr txBox="1"/>
          <p:nvPr/>
        </p:nvSpPr>
        <p:spPr>
          <a:xfrm>
            <a:off x="7344308" y="622472"/>
            <a:ext cx="1764196" cy="58477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ja-JP" sz="1600" dirty="0" smtClean="0"/>
              <a:t># of nodes</a:t>
            </a:r>
            <a:r>
              <a:rPr lang="en-US" altLang="ja-JP" sz="1600" dirty="0"/>
              <a:t>: </a:t>
            </a:r>
            <a:r>
              <a:rPr lang="en-US" altLang="ja-JP" sz="1600" dirty="0" smtClean="0"/>
              <a:t>1405</a:t>
            </a:r>
          </a:p>
          <a:p>
            <a:r>
              <a:rPr kumimoji="1" lang="en-US" altLang="ja-JP" sz="1600" dirty="0" smtClean="0"/>
              <a:t># of </a:t>
            </a:r>
            <a:r>
              <a:rPr kumimoji="1" lang="en-US" altLang="ja-JP" sz="1600" dirty="0" err="1" smtClean="0"/>
              <a:t>elems</a:t>
            </a:r>
            <a:r>
              <a:rPr lang="en-US" altLang="ja-JP" sz="1600" dirty="0"/>
              <a:t>: </a:t>
            </a:r>
            <a:r>
              <a:rPr lang="en-US" altLang="ja-JP" sz="1600" dirty="0" smtClean="0"/>
              <a:t>6183</a:t>
            </a:r>
            <a:endParaRPr kumimoji="1" lang="ja-JP" altLang="en-US" sz="1600" dirty="0"/>
          </a:p>
        </p:txBody>
      </p:sp>
    </p:spTree>
    <p:extLst>
      <p:ext uri="{BB962C8B-B14F-4D97-AF65-F5344CB8AC3E}">
        <p14:creationId xmlns:p14="http://schemas.microsoft.com/office/powerpoint/2010/main" val="900878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粘弾性ブロックの引張懸垂解析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kumimoji="1" lang="en-US" altLang="ja-JP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Mises</a:t>
            </a:r>
            <a:r>
              <a:rPr kumimoji="1" lang="ja-JP" altLang="en-US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応力分布アニメ　</a:t>
            </a:r>
            <a:r>
              <a:rPr kumimoji="1" lang="en-US" altLang="ja-JP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(F-barES-FEM-T4(2))</a:t>
            </a:r>
            <a:endParaRPr kumimoji="1" lang="ja-JP" altLang="en-US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17</a:t>
            </a:fld>
            <a:endParaRPr lang="ja-JP" altLang="en-US" dirty="0"/>
          </a:p>
        </p:txBody>
      </p:sp>
      <p:pic>
        <p:nvPicPr>
          <p:cNvPr id="5" name="3x2x1-gravity-NOCS2-mise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85197" y="1190233"/>
            <a:ext cx="8172908" cy="5207391"/>
          </a:xfrm>
          <a:prstGeom prst="rect">
            <a:avLst/>
          </a:prstGeom>
        </p:spPr>
      </p:pic>
      <p:sp>
        <p:nvSpPr>
          <p:cNvPr id="6" name="テキスト ボックス 5"/>
          <p:cNvSpPr txBox="1"/>
          <p:nvPr/>
        </p:nvSpPr>
        <p:spPr>
          <a:xfrm>
            <a:off x="0" y="0"/>
            <a:ext cx="765200" cy="57580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none" lIns="36000" tIns="0" rIns="36000" bIns="21600" rtlCol="0">
            <a:spAutoFit/>
          </a:bodyPr>
          <a:lstStyle/>
          <a:p>
            <a:r>
              <a:rPr lang="ja-JP" altLang="en-US" dirty="0" smtClean="0"/>
              <a:t>準静</a:t>
            </a:r>
            <a:r>
              <a:rPr lang="ja-JP" altLang="en-US" dirty="0"/>
              <a:t>的</a:t>
            </a:r>
            <a:r>
              <a:rPr lang="en-US" altLang="ja-JP" dirty="0" smtClean="0"/>
              <a:t/>
            </a:r>
            <a:br>
              <a:rPr lang="en-US" altLang="ja-JP" dirty="0" smtClean="0"/>
            </a:br>
            <a:r>
              <a:rPr lang="ja-JP" altLang="en-US" dirty="0" smtClean="0"/>
              <a:t>陰</a:t>
            </a:r>
            <a:r>
              <a:rPr lang="ja-JP" altLang="en-US" dirty="0"/>
              <a:t>解法</a:t>
            </a: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7574340" y="5474294"/>
            <a:ext cx="1569660" cy="92333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kumimoji="1" lang="ja-JP" altLang="en-US" dirty="0" smtClean="0"/>
              <a:t>引張終了以降</a:t>
            </a:r>
            <a:r>
              <a:rPr kumimoji="1" lang="en-US" altLang="ja-JP" dirty="0" smtClean="0"/>
              <a:t/>
            </a:r>
            <a:br>
              <a:rPr kumimoji="1" lang="en-US" altLang="ja-JP" dirty="0" smtClean="0"/>
            </a:br>
            <a:r>
              <a:rPr kumimoji="1" lang="ja-JP" altLang="en-US" dirty="0" smtClean="0"/>
              <a:t>応力緩和が進</a:t>
            </a:r>
            <a:r>
              <a:rPr kumimoji="1" lang="en-US" altLang="ja-JP" dirty="0" smtClean="0"/>
              <a:t/>
            </a:r>
            <a:br>
              <a:rPr kumimoji="1" lang="en-US" altLang="ja-JP" dirty="0" smtClean="0"/>
            </a:br>
            <a:r>
              <a:rPr kumimoji="1" lang="ja-JP" altLang="en-US" dirty="0" smtClean="0"/>
              <a:t>んでいる</a:t>
            </a:r>
            <a:r>
              <a:rPr lang="ja-JP" altLang="en-US" dirty="0" smtClean="0"/>
              <a:t>．</a:t>
            </a:r>
            <a:endParaRPr kumimoji="1" lang="en-US" altLang="ja-JP" dirty="0" smtClean="0"/>
          </a:p>
        </p:txBody>
      </p:sp>
    </p:spTree>
    <p:extLst>
      <p:ext uri="{BB962C8B-B14F-4D97-AF65-F5344CB8AC3E}">
        <p14:creationId xmlns:p14="http://schemas.microsoft.com/office/powerpoint/2010/main" val="166531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1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粘弾性ブロックの引張懸垂解析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kumimoji="1" lang="ja-JP" altLang="en-US" sz="28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引張終了時の圧力分布</a:t>
            </a:r>
            <a:r>
              <a:rPr kumimoji="1" lang="ja-JP" altLang="en-US" sz="2800" u="sng" dirty="0" smtClean="0"/>
              <a:t>　</a:t>
            </a:r>
            <a:r>
              <a:rPr kumimoji="1" lang="ja-JP" altLang="en-US" sz="2400" u="sng" dirty="0" smtClean="0"/>
              <a:t>（コンターレンジは共通）</a:t>
            </a:r>
            <a:endParaRPr kumimoji="1" lang="ja-JP" altLang="en-US" sz="2400" u="sng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18</a:t>
            </a:fld>
            <a:endParaRPr lang="ja-JP" altLang="en-US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0" y="0"/>
            <a:ext cx="765200" cy="57580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none" lIns="36000" tIns="0" rIns="36000" bIns="21600" rtlCol="0">
            <a:spAutoFit/>
          </a:bodyPr>
          <a:lstStyle/>
          <a:p>
            <a:r>
              <a:rPr lang="ja-JP" altLang="en-US" dirty="0" smtClean="0"/>
              <a:t>準静</a:t>
            </a:r>
            <a:r>
              <a:rPr lang="ja-JP" altLang="en-US" dirty="0"/>
              <a:t>的</a:t>
            </a:r>
            <a:r>
              <a:rPr lang="en-US" altLang="ja-JP" dirty="0" smtClean="0"/>
              <a:t/>
            </a:r>
            <a:br>
              <a:rPr lang="en-US" altLang="ja-JP" dirty="0" smtClean="0"/>
            </a:br>
            <a:r>
              <a:rPr lang="ja-JP" altLang="en-US" dirty="0" smtClean="0"/>
              <a:t>陰</a:t>
            </a:r>
            <a:r>
              <a:rPr lang="ja-JP" altLang="en-US" dirty="0"/>
              <a:t>解法</a:t>
            </a:r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3548700"/>
            <a:ext cx="4140000" cy="2220560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80" y="1052736"/>
            <a:ext cx="4320000" cy="2321280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7412" y="1088740"/>
            <a:ext cx="4320000" cy="2321280"/>
          </a:xfrm>
          <a:prstGeom prst="rect">
            <a:avLst/>
          </a:prstGeom>
        </p:spPr>
      </p:pic>
      <p:pic>
        <p:nvPicPr>
          <p:cNvPr id="11" name="図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00" y="3501008"/>
            <a:ext cx="4320000" cy="2321280"/>
          </a:xfrm>
          <a:prstGeom prst="rect">
            <a:avLst/>
          </a:prstGeom>
        </p:spPr>
      </p:pic>
      <p:sp>
        <p:nvSpPr>
          <p:cNvPr id="12" name="テキスト ボックス 11"/>
          <p:cNvSpPr txBox="1"/>
          <p:nvPr/>
        </p:nvSpPr>
        <p:spPr>
          <a:xfrm>
            <a:off x="1871700" y="1124728"/>
            <a:ext cx="1800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ABAQUS C3D4</a:t>
            </a:r>
            <a:endParaRPr kumimoji="1" lang="ja-JP" altLang="en-US" dirty="0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1871699" y="3495522"/>
            <a:ext cx="1800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ABAQUS C3D8</a:t>
            </a:r>
            <a:endParaRPr kumimoji="1" lang="ja-JP" altLang="en-US" dirty="0"/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6265227" y="1124728"/>
            <a:ext cx="19672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ABAQUS C3D4H</a:t>
            </a:r>
            <a:endParaRPr kumimoji="1" lang="ja-JP" altLang="en-US" dirty="0"/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5998769" y="3494086"/>
            <a:ext cx="22365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6600CC"/>
                </a:solidFill>
              </a:rPr>
              <a:t>F-barES-FEM-T4(2)</a:t>
            </a:r>
            <a:endParaRPr kumimoji="1" lang="ja-JP" altLang="en-US" dirty="0">
              <a:solidFill>
                <a:srgbClr val="6600CC"/>
              </a:solidFill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4391500" y="2276689"/>
            <a:ext cx="646331" cy="92333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dirty="0" smtClean="0"/>
              <a:t>圧力</a:t>
            </a:r>
            <a:r>
              <a:rPr kumimoji="1" lang="en-US" altLang="ja-JP" dirty="0" smtClean="0"/>
              <a:t/>
            </a:r>
            <a:br>
              <a:rPr kumimoji="1" lang="en-US" altLang="ja-JP" dirty="0" smtClean="0"/>
            </a:br>
            <a:r>
              <a:rPr kumimoji="1" lang="ja-JP" altLang="en-US" dirty="0" smtClean="0"/>
              <a:t>振動</a:t>
            </a:r>
            <a:r>
              <a:rPr kumimoji="1" lang="en-US" altLang="ja-JP" dirty="0" smtClean="0"/>
              <a:t/>
            </a:r>
            <a:br>
              <a:rPr kumimoji="1" lang="en-US" altLang="ja-JP" dirty="0" smtClean="0"/>
            </a:br>
            <a:r>
              <a:rPr kumimoji="1" lang="ja-JP" altLang="en-US" dirty="0" smtClean="0"/>
              <a:t>あり</a:t>
            </a:r>
            <a:endParaRPr kumimoji="1" lang="ja-JP" altLang="en-US" dirty="0"/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4391499" y="4707824"/>
            <a:ext cx="646331" cy="923330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dirty="0" smtClean="0"/>
              <a:t>圧力</a:t>
            </a:r>
            <a:r>
              <a:rPr kumimoji="1" lang="en-US" altLang="ja-JP" dirty="0" smtClean="0"/>
              <a:t/>
            </a:r>
            <a:br>
              <a:rPr kumimoji="1" lang="en-US" altLang="ja-JP" dirty="0" smtClean="0"/>
            </a:br>
            <a:r>
              <a:rPr kumimoji="1" lang="ja-JP" altLang="en-US" dirty="0" smtClean="0"/>
              <a:t>振動</a:t>
            </a:r>
            <a:r>
              <a:rPr kumimoji="1" lang="en-US" altLang="ja-JP" dirty="0" smtClean="0"/>
              <a:t/>
            </a:r>
            <a:br>
              <a:rPr kumimoji="1" lang="en-US" altLang="ja-JP" dirty="0" smtClean="0"/>
            </a:br>
            <a:r>
              <a:rPr lang="ja-JP" altLang="en-US" dirty="0"/>
              <a:t>なし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57355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粘弾性ブロックの引張懸垂解析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kumimoji="1" lang="ja-JP" altLang="en-US" sz="28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最終時刻の圧力</a:t>
            </a:r>
            <a:r>
              <a:rPr lang="ja-JP" altLang="en-US" sz="2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分布</a:t>
            </a:r>
            <a:r>
              <a:rPr lang="ja-JP" altLang="en-US" sz="2800" u="sng" dirty="0"/>
              <a:t>　</a:t>
            </a:r>
            <a:r>
              <a:rPr lang="ja-JP" altLang="en-US" sz="2400" u="sng" dirty="0"/>
              <a:t>（コンターレンジは共通）</a:t>
            </a:r>
          </a:p>
          <a:p>
            <a:pPr marL="0" indent="0">
              <a:buNone/>
            </a:pPr>
            <a:endParaRPr kumimoji="1" lang="ja-JP" altLang="en-US" sz="28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19</a:t>
            </a:fld>
            <a:endParaRPr lang="ja-JP" altLang="en-US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0" y="0"/>
            <a:ext cx="765200" cy="57580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none" lIns="36000" tIns="0" rIns="36000" bIns="21600" rtlCol="0">
            <a:spAutoFit/>
          </a:bodyPr>
          <a:lstStyle/>
          <a:p>
            <a:r>
              <a:rPr lang="ja-JP" altLang="en-US" dirty="0" smtClean="0"/>
              <a:t>準静</a:t>
            </a:r>
            <a:r>
              <a:rPr lang="ja-JP" altLang="en-US" dirty="0"/>
              <a:t>的</a:t>
            </a:r>
            <a:r>
              <a:rPr lang="en-US" altLang="ja-JP" dirty="0" smtClean="0"/>
              <a:t/>
            </a:r>
            <a:br>
              <a:rPr lang="en-US" altLang="ja-JP" dirty="0" smtClean="0"/>
            </a:br>
            <a:r>
              <a:rPr lang="ja-JP" altLang="en-US" dirty="0" smtClean="0"/>
              <a:t>陰</a:t>
            </a:r>
            <a:r>
              <a:rPr lang="ja-JP" altLang="en-US" dirty="0"/>
              <a:t>解法</a:t>
            </a:r>
          </a:p>
        </p:txBody>
      </p:sp>
      <p:pic>
        <p:nvPicPr>
          <p:cNvPr id="9" name="図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44"/>
          <a:stretch/>
        </p:blipFill>
        <p:spPr>
          <a:xfrm>
            <a:off x="0" y="1124744"/>
            <a:ext cx="4320000" cy="3204356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303" y="1054718"/>
            <a:ext cx="4320000" cy="3346390"/>
          </a:xfrm>
          <a:prstGeom prst="rect">
            <a:avLst/>
          </a:prstGeom>
        </p:spPr>
      </p:pic>
      <p:pic>
        <p:nvPicPr>
          <p:cNvPr id="11" name="図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090"/>
          <a:stretch/>
        </p:blipFill>
        <p:spPr>
          <a:xfrm>
            <a:off x="0" y="3673781"/>
            <a:ext cx="4320000" cy="2707547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3303" y="3789040"/>
            <a:ext cx="4140000" cy="2578287"/>
          </a:xfrm>
          <a:prstGeom prst="rect">
            <a:avLst/>
          </a:prstGeom>
        </p:spPr>
      </p:pic>
      <p:sp>
        <p:nvSpPr>
          <p:cNvPr id="12" name="テキスト ボックス 11"/>
          <p:cNvSpPr txBox="1"/>
          <p:nvPr/>
        </p:nvSpPr>
        <p:spPr>
          <a:xfrm>
            <a:off x="1705984" y="2001325"/>
            <a:ext cx="1800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ABAQUS C3D4</a:t>
            </a:r>
            <a:endParaRPr kumimoji="1" lang="ja-JP" altLang="en-US" dirty="0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1705984" y="4641618"/>
            <a:ext cx="1800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ABAQUS C3D8</a:t>
            </a:r>
            <a:endParaRPr kumimoji="1" lang="ja-JP" altLang="en-US" dirty="0"/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6472282" y="2005723"/>
            <a:ext cx="19672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ABAQUS C3D4H</a:t>
            </a:r>
            <a:endParaRPr kumimoji="1" lang="ja-JP" altLang="en-US" dirty="0"/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6337629" y="4567216"/>
            <a:ext cx="22365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6600CC"/>
                </a:solidFill>
              </a:rPr>
              <a:t>F-barES-FEM-T4(2</a:t>
            </a:r>
            <a:r>
              <a:rPr kumimoji="1" lang="en-US" altLang="ja-JP" dirty="0" smtClean="0"/>
              <a:t>)</a:t>
            </a:r>
            <a:endParaRPr kumimoji="1" lang="ja-JP" altLang="en-US" dirty="0"/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4248486" y="1685696"/>
            <a:ext cx="646331" cy="1754326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dirty="0" smtClean="0"/>
              <a:t>酷い</a:t>
            </a:r>
            <a:r>
              <a:rPr kumimoji="1" lang="en-US" altLang="ja-JP" dirty="0" smtClean="0"/>
              <a:t/>
            </a:r>
            <a:br>
              <a:rPr kumimoji="1" lang="en-US" altLang="ja-JP" dirty="0" smtClean="0"/>
            </a:br>
            <a:r>
              <a:rPr kumimoji="1" lang="ja-JP" altLang="en-US" dirty="0" smtClean="0"/>
              <a:t>圧力</a:t>
            </a:r>
            <a:r>
              <a:rPr kumimoji="1" lang="en-US" altLang="ja-JP" dirty="0" smtClean="0"/>
              <a:t/>
            </a:r>
            <a:br>
              <a:rPr kumimoji="1" lang="en-US" altLang="ja-JP" dirty="0" smtClean="0"/>
            </a:br>
            <a:r>
              <a:rPr kumimoji="1" lang="ja-JP" altLang="en-US" dirty="0" smtClean="0"/>
              <a:t>振動</a:t>
            </a:r>
            <a:r>
              <a:rPr kumimoji="1" lang="en-US" altLang="ja-JP" dirty="0" smtClean="0"/>
              <a:t/>
            </a:r>
            <a:br>
              <a:rPr kumimoji="1" lang="en-US" altLang="ja-JP" dirty="0" smtClean="0"/>
            </a:br>
            <a:r>
              <a:rPr kumimoji="1" lang="ja-JP" altLang="en-US" dirty="0" smtClean="0"/>
              <a:t>あり</a:t>
            </a:r>
            <a:endParaRPr kumimoji="1" lang="en-US" altLang="ja-JP" dirty="0" smtClean="0"/>
          </a:p>
          <a:p>
            <a:pPr algn="ctr"/>
            <a:r>
              <a:rPr kumimoji="1" lang="ja-JP" altLang="en-US" dirty="0" smtClean="0"/>
              <a:t>＋</a:t>
            </a:r>
            <a:r>
              <a:rPr kumimoji="1" lang="en-US" altLang="ja-JP" dirty="0" smtClean="0"/>
              <a:t/>
            </a:r>
            <a:br>
              <a:rPr kumimoji="1" lang="en-US" altLang="ja-JP" dirty="0" smtClean="0"/>
            </a:br>
            <a:r>
              <a:rPr lang="ja-JP" altLang="en-US" dirty="0" smtClean="0"/>
              <a:t>硬い</a:t>
            </a:r>
            <a:endParaRPr kumimoji="1" lang="ja-JP" altLang="en-US" dirty="0"/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4291216" y="5004481"/>
            <a:ext cx="646331" cy="923330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dirty="0" smtClean="0"/>
              <a:t>圧力</a:t>
            </a:r>
            <a:r>
              <a:rPr kumimoji="1" lang="en-US" altLang="ja-JP" dirty="0" smtClean="0"/>
              <a:t/>
            </a:r>
            <a:br>
              <a:rPr kumimoji="1" lang="en-US" altLang="ja-JP" dirty="0" smtClean="0"/>
            </a:br>
            <a:r>
              <a:rPr kumimoji="1" lang="ja-JP" altLang="en-US" dirty="0" smtClean="0"/>
              <a:t>振動</a:t>
            </a:r>
            <a:r>
              <a:rPr kumimoji="1" lang="en-US" altLang="ja-JP" dirty="0" smtClean="0"/>
              <a:t/>
            </a:r>
            <a:br>
              <a:rPr kumimoji="1" lang="en-US" altLang="ja-JP" dirty="0" smtClean="0"/>
            </a:br>
            <a:r>
              <a:rPr lang="ja-JP" altLang="en-US" dirty="0"/>
              <a:t>なし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288397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研究背景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250824" y="607591"/>
            <a:ext cx="8641655" cy="5773737"/>
          </a:xfrm>
        </p:spPr>
        <p:txBody>
          <a:bodyPr/>
          <a:lstStyle/>
          <a:p>
            <a:pPr marL="0" lvl="0" indent="0">
              <a:buNone/>
            </a:pPr>
            <a:r>
              <a:rPr lang="ja-JP" altLang="en-US" sz="2800" b="1" i="1" u="sng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実現したい内容</a:t>
            </a:r>
            <a:r>
              <a:rPr lang="en-US" altLang="ja-JP" sz="2800" b="1" i="1" u="sng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</a:p>
          <a:p>
            <a:pPr lvl="0">
              <a:lnSpc>
                <a:spcPct val="120000"/>
              </a:lnSpc>
            </a:pPr>
            <a:r>
              <a:rPr lang="ja-JP" altLang="en-US" sz="2800" b="1" u="sng" dirty="0"/>
              <a:t>「超」大変形問題</a:t>
            </a:r>
            <a:r>
              <a:rPr lang="ja-JP" altLang="en-US" sz="2800" dirty="0">
                <a:solidFill>
                  <a:srgbClr val="000000"/>
                </a:solidFill>
              </a:rPr>
              <a:t>を高精度</a:t>
            </a:r>
            <a:r>
              <a:rPr lang="ja-JP" altLang="en-US" sz="2800" dirty="0" smtClean="0">
                <a:solidFill>
                  <a:srgbClr val="000000"/>
                </a:solidFill>
              </a:rPr>
              <a:t>かつ</a:t>
            </a:r>
            <a:r>
              <a:rPr lang="en-US" altLang="ja-JP" sz="2800" dirty="0" smtClean="0">
                <a:solidFill>
                  <a:srgbClr val="000000"/>
                </a:solidFill>
              </a:rPr>
              <a:t/>
            </a:r>
            <a:br>
              <a:rPr lang="en-US" altLang="ja-JP" sz="2800" dirty="0" smtClean="0">
                <a:solidFill>
                  <a:srgbClr val="000000"/>
                </a:solidFill>
              </a:rPr>
            </a:br>
            <a:r>
              <a:rPr lang="ja-JP" altLang="en-US" sz="2800" dirty="0" smtClean="0">
                <a:solidFill>
                  <a:srgbClr val="000000"/>
                </a:solidFill>
              </a:rPr>
              <a:t>安定に</a:t>
            </a:r>
            <a:r>
              <a:rPr lang="ja-JP" altLang="en-US" sz="2800" dirty="0">
                <a:solidFill>
                  <a:srgbClr val="000000"/>
                </a:solidFill>
              </a:rPr>
              <a:t>解きたい．</a:t>
            </a:r>
            <a:endParaRPr lang="en-US" altLang="ja-JP" sz="2800" dirty="0">
              <a:solidFill>
                <a:srgbClr val="000000"/>
              </a:solidFill>
            </a:endParaRPr>
          </a:p>
          <a:p>
            <a:pPr lvl="0"/>
            <a:r>
              <a:rPr lang="ja-JP" altLang="en-US" sz="2800" b="1" u="sng" dirty="0"/>
              <a:t>複雑</a:t>
            </a:r>
            <a:r>
              <a:rPr lang="ja-JP" altLang="en-US" sz="2800" b="1" u="sng" dirty="0" smtClean="0"/>
              <a:t>形状</a:t>
            </a:r>
            <a:r>
              <a:rPr lang="ja-JP" altLang="en-US" sz="2800" dirty="0" smtClean="0"/>
              <a:t>を</a:t>
            </a:r>
            <a:r>
              <a:rPr lang="ja-JP" altLang="en-US" sz="2800" b="1" u="sng" dirty="0">
                <a:solidFill>
                  <a:srgbClr val="0000CC"/>
                </a:solidFill>
              </a:rPr>
              <a:t>四面体</a:t>
            </a:r>
            <a:r>
              <a:rPr lang="ja-JP" altLang="en-US" sz="2800" dirty="0"/>
              <a:t>で解きたい</a:t>
            </a:r>
            <a:r>
              <a:rPr lang="ja-JP" altLang="en-US" sz="2800" dirty="0" smtClean="0"/>
              <a:t>．</a:t>
            </a:r>
            <a:endParaRPr lang="en-US" altLang="ja-JP" sz="2800" dirty="0" smtClean="0"/>
          </a:p>
          <a:p>
            <a:r>
              <a:rPr lang="ja-JP" altLang="en-US" sz="2800" b="1" u="sng" dirty="0">
                <a:solidFill>
                  <a:srgbClr val="C00000"/>
                </a:solidFill>
              </a:rPr>
              <a:t>微</a:t>
            </a:r>
            <a:r>
              <a:rPr lang="ja-JP" altLang="en-US" sz="2800" b="1" u="sng" dirty="0" smtClean="0">
                <a:solidFill>
                  <a:srgbClr val="C00000"/>
                </a:solidFill>
              </a:rPr>
              <a:t>圧縮性が現れる材料</a:t>
            </a:r>
            <a:r>
              <a:rPr lang="ja-JP" altLang="en-US" sz="2800" dirty="0">
                <a:solidFill>
                  <a:srgbClr val="000000"/>
                </a:solidFill>
              </a:rPr>
              <a:t>も解きたい</a:t>
            </a:r>
            <a:r>
              <a:rPr lang="ja-JP" altLang="en-US" sz="2800" dirty="0" smtClean="0">
                <a:solidFill>
                  <a:srgbClr val="000000"/>
                </a:solidFill>
              </a:rPr>
              <a:t>．</a:t>
            </a:r>
            <a:endParaRPr lang="en-US" altLang="ja-JP" sz="2800" dirty="0"/>
          </a:p>
          <a:p>
            <a:pPr lvl="0"/>
            <a:r>
              <a:rPr lang="ja-JP" altLang="en-US" sz="2800" b="1" u="sng" dirty="0"/>
              <a:t>自動リメッシング</a:t>
            </a:r>
            <a:r>
              <a:rPr lang="ja-JP" altLang="en-US" sz="2800" dirty="0"/>
              <a:t>も実現したい．</a:t>
            </a:r>
            <a:endParaRPr lang="en-US" altLang="ja-JP" sz="2800" dirty="0"/>
          </a:p>
          <a:p>
            <a:r>
              <a:rPr lang="ja-JP" altLang="en-US" sz="2800" u="sng" dirty="0" smtClean="0">
                <a:solidFill>
                  <a:srgbClr val="000000"/>
                </a:solidFill>
              </a:rPr>
              <a:t>接触</a:t>
            </a:r>
            <a:r>
              <a:rPr lang="ja-JP" altLang="en-US" sz="2800" dirty="0">
                <a:solidFill>
                  <a:srgbClr val="000000"/>
                </a:solidFill>
              </a:rPr>
              <a:t>も扱いたい</a:t>
            </a:r>
            <a:r>
              <a:rPr lang="ja-JP" altLang="en-US" sz="2800" dirty="0" smtClean="0">
                <a:solidFill>
                  <a:srgbClr val="000000"/>
                </a:solidFill>
              </a:rPr>
              <a:t>．</a:t>
            </a:r>
            <a:endParaRPr lang="en-US" altLang="ja-JP" sz="2800" dirty="0" smtClean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2</a:t>
            </a:fld>
            <a:endParaRPr lang="ja-JP" altLang="en-US" dirty="0"/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406" b="802"/>
          <a:stretch/>
        </p:blipFill>
        <p:spPr>
          <a:xfrm>
            <a:off x="791580" y="4318419"/>
            <a:ext cx="3420379" cy="1965577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pic>
        <p:nvPicPr>
          <p:cNvPr id="12" name="図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3681028"/>
            <a:ext cx="3305175" cy="2400300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pic>
        <p:nvPicPr>
          <p:cNvPr id="13" name="図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092" y="656692"/>
            <a:ext cx="3474720" cy="2097024"/>
          </a:xfrm>
          <a:prstGeom prst="rect">
            <a:avLst/>
          </a:prstGeom>
        </p:spPr>
      </p:pic>
      <p:sp>
        <p:nvSpPr>
          <p:cNvPr id="14" name="テキスト ボックス 13"/>
          <p:cNvSpPr txBox="1"/>
          <p:nvPr/>
        </p:nvSpPr>
        <p:spPr>
          <a:xfrm>
            <a:off x="8124123" y="2326190"/>
            <a:ext cx="7601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ゴム</a:t>
            </a:r>
            <a:endParaRPr kumimoji="1" lang="ja-JP" altLang="en-US" sz="2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5679531" y="5414835"/>
            <a:ext cx="28552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プラスチック／ガラス</a:t>
            </a:r>
            <a:endParaRPr kumimoji="1" lang="ja-JP" altLang="en-US" sz="2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1439652" y="5301208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金属</a:t>
            </a:r>
            <a:endParaRPr kumimoji="1" lang="ja-JP" altLang="en-US" sz="24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72851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粘弾性ブロックの引張懸垂解析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ja-JP" altLang="en-US" sz="28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底面中心の鉛直変位時刻歴</a:t>
            </a:r>
            <a:endParaRPr kumimoji="1" lang="ja-JP" altLang="en-US" sz="28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20</a:t>
            </a:fld>
            <a:endParaRPr lang="ja-JP" altLang="en-US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0" y="0"/>
            <a:ext cx="765200" cy="57580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none" lIns="36000" tIns="0" rIns="36000" bIns="21600" rtlCol="0">
            <a:spAutoFit/>
          </a:bodyPr>
          <a:lstStyle/>
          <a:p>
            <a:r>
              <a:rPr lang="ja-JP" altLang="en-US" dirty="0" smtClean="0"/>
              <a:t>準静</a:t>
            </a:r>
            <a:r>
              <a:rPr lang="ja-JP" altLang="en-US" dirty="0"/>
              <a:t>的</a:t>
            </a:r>
            <a:r>
              <a:rPr lang="en-US" altLang="ja-JP" dirty="0" smtClean="0"/>
              <a:t/>
            </a:r>
            <a:br>
              <a:rPr lang="en-US" altLang="ja-JP" dirty="0" smtClean="0"/>
            </a:br>
            <a:r>
              <a:rPr lang="ja-JP" altLang="en-US" dirty="0" smtClean="0"/>
              <a:t>陰</a:t>
            </a:r>
            <a:r>
              <a:rPr lang="ja-JP" altLang="en-US" dirty="0"/>
              <a:t>解法</a:t>
            </a:r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636" y="1052736"/>
            <a:ext cx="6558552" cy="4344641"/>
          </a:xfrm>
          <a:prstGeom prst="rect">
            <a:avLst/>
          </a:prstGeom>
        </p:spPr>
      </p:pic>
      <p:sp>
        <p:nvSpPr>
          <p:cNvPr id="7" name="テキスト ボックス 6"/>
          <p:cNvSpPr txBox="1"/>
          <p:nvPr/>
        </p:nvSpPr>
        <p:spPr>
          <a:xfrm>
            <a:off x="406722" y="5445455"/>
            <a:ext cx="8316700" cy="830997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400" dirty="0" smtClean="0"/>
              <a:t>ABAQUS</a:t>
            </a:r>
            <a:r>
              <a:rPr kumimoji="1" lang="ja-JP" altLang="en-US" sz="2400" dirty="0" smtClean="0"/>
              <a:t>四面体ではいずれも硬い解しか得られないが，</a:t>
            </a:r>
            <a:r>
              <a:rPr kumimoji="1" lang="en-US" altLang="ja-JP" sz="2400" dirty="0" smtClean="0"/>
              <a:t/>
            </a:r>
            <a:br>
              <a:rPr kumimoji="1" lang="en-US" altLang="ja-JP" sz="2400" dirty="0" smtClean="0"/>
            </a:br>
            <a:r>
              <a:rPr lang="en-US" altLang="ja-JP" sz="2400" dirty="0" smtClean="0"/>
              <a:t>F-barES-FEM-T4</a:t>
            </a:r>
            <a:r>
              <a:rPr lang="ja-JP" altLang="en-US" sz="2400" dirty="0" smtClean="0"/>
              <a:t>では六面体と同等精度で解が得られている．</a:t>
            </a:r>
            <a:endParaRPr kumimoji="1" lang="ja-JP" altLang="en-US" sz="2400" dirty="0"/>
          </a:p>
        </p:txBody>
      </p:sp>
    </p:spTree>
    <p:extLst>
      <p:ext uri="{BB962C8B-B14F-4D97-AF65-F5344CB8AC3E}">
        <p14:creationId xmlns:p14="http://schemas.microsoft.com/office/powerpoint/2010/main" val="3836480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粘弾性ブロックの引張懸垂解析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kumimoji="1" lang="ja-JP" altLang="en-US" sz="28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引張終了時の</a:t>
            </a:r>
            <a:r>
              <a:rPr kumimoji="1" lang="en-US" altLang="ja-JP" sz="28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Mises</a:t>
            </a:r>
            <a:r>
              <a:rPr kumimoji="1" lang="ja-JP" altLang="en-US" sz="28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応力</a:t>
            </a:r>
            <a:r>
              <a:rPr lang="ja-JP" altLang="en-US" sz="2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分布</a:t>
            </a:r>
            <a:r>
              <a:rPr lang="ja-JP" altLang="en-US" sz="2800" u="sng" dirty="0"/>
              <a:t>　</a:t>
            </a:r>
            <a:r>
              <a:rPr lang="ja-JP" altLang="en-US" sz="2400" u="sng" dirty="0"/>
              <a:t>（コンターレンジは共通）</a:t>
            </a:r>
          </a:p>
          <a:p>
            <a:pPr marL="0" indent="0">
              <a:buNone/>
            </a:pPr>
            <a:endParaRPr kumimoji="1" lang="ja-JP" altLang="en-US" sz="28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21</a:t>
            </a:fld>
            <a:endParaRPr lang="ja-JP" altLang="en-US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0" y="0"/>
            <a:ext cx="765200" cy="57580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none" lIns="36000" tIns="0" rIns="36000" bIns="21600" rtlCol="0">
            <a:spAutoFit/>
          </a:bodyPr>
          <a:lstStyle/>
          <a:p>
            <a:r>
              <a:rPr lang="ja-JP" altLang="en-US" dirty="0" smtClean="0"/>
              <a:t>準静</a:t>
            </a:r>
            <a:r>
              <a:rPr lang="ja-JP" altLang="en-US" dirty="0"/>
              <a:t>的</a:t>
            </a:r>
            <a:r>
              <a:rPr lang="en-US" altLang="ja-JP" dirty="0" smtClean="0"/>
              <a:t/>
            </a:r>
            <a:br>
              <a:rPr lang="en-US" altLang="ja-JP" dirty="0" smtClean="0"/>
            </a:br>
            <a:r>
              <a:rPr lang="ja-JP" altLang="en-US" dirty="0" smtClean="0"/>
              <a:t>陰</a:t>
            </a:r>
            <a:r>
              <a:rPr lang="ja-JP" altLang="en-US" dirty="0"/>
              <a:t>解法</a:t>
            </a:r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440687"/>
            <a:ext cx="4140000" cy="2220561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7" y="1124728"/>
            <a:ext cx="4320000" cy="2321280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124728"/>
            <a:ext cx="4320000" cy="2321280"/>
          </a:xfrm>
          <a:prstGeom prst="rect">
            <a:avLst/>
          </a:prstGeom>
        </p:spPr>
      </p:pic>
      <p:pic>
        <p:nvPicPr>
          <p:cNvPr id="11" name="図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41" y="3446008"/>
            <a:ext cx="4320000" cy="2321280"/>
          </a:xfrm>
          <a:prstGeom prst="rect">
            <a:avLst/>
          </a:prstGeom>
        </p:spPr>
      </p:pic>
      <p:sp>
        <p:nvSpPr>
          <p:cNvPr id="5" name="テキスト ボックス 4"/>
          <p:cNvSpPr txBox="1"/>
          <p:nvPr/>
        </p:nvSpPr>
        <p:spPr>
          <a:xfrm>
            <a:off x="1871700" y="1124728"/>
            <a:ext cx="1800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ABAQUS C3D4</a:t>
            </a:r>
            <a:endParaRPr kumimoji="1" lang="ja-JP" altLang="en-US" dirty="0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1871699" y="3495522"/>
            <a:ext cx="1800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ABAQUS C3D8</a:t>
            </a:r>
            <a:endParaRPr kumimoji="1" lang="ja-JP" altLang="en-US" dirty="0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6265227" y="1124728"/>
            <a:ext cx="19672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ABAQUS C3D4H</a:t>
            </a:r>
            <a:endParaRPr kumimoji="1" lang="ja-JP" altLang="en-US" dirty="0"/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5998769" y="3494086"/>
            <a:ext cx="22365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6600CC"/>
                </a:solidFill>
              </a:rPr>
              <a:t>F-barES-FEM-T4(2)</a:t>
            </a:r>
            <a:endParaRPr kumimoji="1" lang="ja-JP" altLang="en-US" dirty="0">
              <a:solidFill>
                <a:srgbClr val="6600CC"/>
              </a:solidFill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4256748" y="2293757"/>
            <a:ext cx="787395" cy="1200329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altLang="ja-JP" dirty="0" smtClean="0"/>
              <a:t>Mises</a:t>
            </a:r>
            <a:r>
              <a:rPr kumimoji="1" lang="en-US" altLang="ja-JP" dirty="0" smtClean="0"/>
              <a:t/>
            </a:r>
            <a:br>
              <a:rPr kumimoji="1" lang="en-US" altLang="ja-JP" dirty="0" smtClean="0"/>
            </a:br>
            <a:r>
              <a:rPr kumimoji="1" lang="ja-JP" altLang="en-US" dirty="0" smtClean="0"/>
              <a:t>応力</a:t>
            </a:r>
            <a:r>
              <a:rPr kumimoji="1" lang="en-US" altLang="ja-JP" dirty="0" smtClean="0"/>
              <a:t/>
            </a:r>
            <a:br>
              <a:rPr kumimoji="1" lang="en-US" altLang="ja-JP" dirty="0" smtClean="0"/>
            </a:br>
            <a:r>
              <a:rPr kumimoji="1" lang="ja-JP" altLang="en-US" dirty="0" smtClean="0"/>
              <a:t>振動</a:t>
            </a:r>
            <a:r>
              <a:rPr kumimoji="1" lang="en-US" altLang="ja-JP" dirty="0" smtClean="0"/>
              <a:t/>
            </a:r>
            <a:br>
              <a:rPr kumimoji="1" lang="en-US" altLang="ja-JP" dirty="0" smtClean="0"/>
            </a:br>
            <a:r>
              <a:rPr kumimoji="1" lang="ja-JP" altLang="en-US" dirty="0" smtClean="0"/>
              <a:t>あり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366344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粘弾性ブロックの引張懸垂解析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kumimoji="1" lang="ja-JP" altLang="en-US" sz="28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最終時刻の</a:t>
            </a:r>
            <a:r>
              <a:rPr kumimoji="1" lang="en-US" altLang="ja-JP" sz="28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Mises</a:t>
            </a:r>
            <a:r>
              <a:rPr kumimoji="1" lang="ja-JP" altLang="en-US" sz="28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応力</a:t>
            </a:r>
            <a:r>
              <a:rPr lang="ja-JP" altLang="en-US" sz="2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分布</a:t>
            </a:r>
            <a:r>
              <a:rPr lang="ja-JP" altLang="en-US" sz="2800" u="sng" dirty="0"/>
              <a:t>　</a:t>
            </a:r>
            <a:r>
              <a:rPr lang="ja-JP" altLang="en-US" sz="2400" u="sng" dirty="0"/>
              <a:t>（コンターレンジは共通）</a:t>
            </a:r>
          </a:p>
          <a:p>
            <a:pPr marL="0" indent="0">
              <a:buNone/>
            </a:pPr>
            <a:endParaRPr kumimoji="1" lang="ja-JP" altLang="en-US" sz="28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22</a:t>
            </a:fld>
            <a:endParaRPr lang="ja-JP" altLang="en-US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0" y="0"/>
            <a:ext cx="765200" cy="57580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none" lIns="36000" tIns="0" rIns="36000" bIns="21600" rtlCol="0">
            <a:spAutoFit/>
          </a:bodyPr>
          <a:lstStyle/>
          <a:p>
            <a:r>
              <a:rPr lang="ja-JP" altLang="en-US" dirty="0" smtClean="0"/>
              <a:t>準静</a:t>
            </a:r>
            <a:r>
              <a:rPr lang="ja-JP" altLang="en-US" dirty="0"/>
              <a:t>的</a:t>
            </a:r>
            <a:r>
              <a:rPr lang="en-US" altLang="ja-JP" dirty="0" smtClean="0"/>
              <a:t/>
            </a:r>
            <a:br>
              <a:rPr lang="en-US" altLang="ja-JP" dirty="0" smtClean="0"/>
            </a:br>
            <a:r>
              <a:rPr lang="ja-JP" altLang="en-US" dirty="0" smtClean="0"/>
              <a:t>陰</a:t>
            </a:r>
            <a:r>
              <a:rPr lang="ja-JP" altLang="en-US" dirty="0"/>
              <a:t>解法</a:t>
            </a:r>
          </a:p>
        </p:txBody>
      </p:sp>
      <p:pic>
        <p:nvPicPr>
          <p:cNvPr id="9" name="図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04"/>
          <a:stretch/>
        </p:blipFill>
        <p:spPr>
          <a:xfrm>
            <a:off x="122201" y="1054718"/>
            <a:ext cx="4320000" cy="3202374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44"/>
          <a:stretch/>
        </p:blipFill>
        <p:spPr>
          <a:xfrm>
            <a:off x="4608004" y="1088740"/>
            <a:ext cx="4320000" cy="3204356"/>
          </a:xfrm>
          <a:prstGeom prst="rect">
            <a:avLst/>
          </a:prstGeom>
        </p:spPr>
      </p:pic>
      <p:pic>
        <p:nvPicPr>
          <p:cNvPr id="11" name="図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159"/>
          <a:stretch/>
        </p:blipFill>
        <p:spPr>
          <a:xfrm>
            <a:off x="107504" y="3681028"/>
            <a:ext cx="4320000" cy="2705258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0012" y="3803041"/>
            <a:ext cx="4140000" cy="2578287"/>
          </a:xfrm>
          <a:prstGeom prst="rect">
            <a:avLst/>
          </a:prstGeom>
        </p:spPr>
      </p:pic>
      <p:sp>
        <p:nvSpPr>
          <p:cNvPr id="12" name="テキスト ボックス 11"/>
          <p:cNvSpPr txBox="1"/>
          <p:nvPr/>
        </p:nvSpPr>
        <p:spPr>
          <a:xfrm>
            <a:off x="1871700" y="1916832"/>
            <a:ext cx="1800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ABAQUS C3D4</a:t>
            </a:r>
            <a:endParaRPr kumimoji="1" lang="ja-JP" altLang="en-US" dirty="0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1871699" y="4787860"/>
            <a:ext cx="1800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ABAQUS C3D8</a:t>
            </a:r>
            <a:endParaRPr kumimoji="1" lang="ja-JP" altLang="en-US" dirty="0"/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6218820" y="1916832"/>
            <a:ext cx="19672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ABAQUS C3D4H</a:t>
            </a:r>
            <a:endParaRPr kumimoji="1" lang="ja-JP" altLang="en-US" dirty="0"/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6084168" y="4545124"/>
            <a:ext cx="22365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7030A0"/>
                </a:solidFill>
              </a:rPr>
              <a:t>F-barES-FEM-T4(2)</a:t>
            </a:r>
            <a:endParaRPr kumimoji="1" lang="ja-JP" altLang="en-US" dirty="0">
              <a:solidFill>
                <a:srgbClr val="7030A0"/>
              </a:solidFill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4387235" y="2498272"/>
            <a:ext cx="787395" cy="1200329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altLang="ja-JP" dirty="0" smtClean="0"/>
              <a:t>Mises</a:t>
            </a:r>
            <a:r>
              <a:rPr kumimoji="1" lang="en-US" altLang="ja-JP" dirty="0" smtClean="0"/>
              <a:t/>
            </a:r>
            <a:br>
              <a:rPr kumimoji="1" lang="en-US" altLang="ja-JP" dirty="0" smtClean="0"/>
            </a:br>
            <a:r>
              <a:rPr kumimoji="1" lang="ja-JP" altLang="en-US" dirty="0" smtClean="0"/>
              <a:t>応力</a:t>
            </a:r>
            <a:r>
              <a:rPr kumimoji="1" lang="en-US" altLang="ja-JP" dirty="0" smtClean="0"/>
              <a:t/>
            </a:r>
            <a:br>
              <a:rPr kumimoji="1" lang="en-US" altLang="ja-JP" dirty="0" smtClean="0"/>
            </a:br>
            <a:r>
              <a:rPr kumimoji="1" lang="ja-JP" altLang="en-US" dirty="0" smtClean="0"/>
              <a:t>振動</a:t>
            </a:r>
            <a:r>
              <a:rPr kumimoji="1" lang="en-US" altLang="ja-JP" dirty="0" smtClean="0"/>
              <a:t/>
            </a:r>
            <a:br>
              <a:rPr kumimoji="1" lang="en-US" altLang="ja-JP" dirty="0" smtClean="0"/>
            </a:br>
            <a:r>
              <a:rPr kumimoji="1" lang="ja-JP" altLang="en-US" dirty="0" smtClean="0"/>
              <a:t>あり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957507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ja-JP" altLang="en-US" dirty="0" smtClean="0"/>
              <a:t>粘弾性ウサギの自重</a:t>
            </a:r>
            <a:r>
              <a:rPr lang="ja-JP" altLang="en-US" dirty="0"/>
              <a:t>潰れ</a:t>
            </a:r>
            <a:r>
              <a:rPr lang="ja-JP" altLang="en-US" dirty="0" smtClean="0"/>
              <a:t>解析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ja-JP" altLang="en-US" sz="2800" b="1" u="sng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概要</a:t>
                </a:r>
                <a:endParaRPr lang="en-US" altLang="ja-JP" sz="2800" b="1" u="sng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endParaRPr lang="en-US" altLang="ja-JP" sz="2800" dirty="0" smtClean="0"/>
              </a:p>
              <a:p>
                <a:endParaRPr lang="en-US" altLang="ja-JP" sz="2800" dirty="0"/>
              </a:p>
              <a:p>
                <a:endParaRPr lang="en-US" altLang="ja-JP" sz="2800" dirty="0" smtClean="0"/>
              </a:p>
              <a:p>
                <a:pPr marL="0" indent="0">
                  <a:buNone/>
                </a:pPr>
                <a:endParaRPr lang="en-US" altLang="ja-JP" dirty="0" smtClean="0"/>
              </a:p>
              <a:p>
                <a:pPr marL="0" indent="0">
                  <a:buNone/>
                </a:pPr>
                <a:endParaRPr lang="en-US" altLang="ja-JP" dirty="0"/>
              </a:p>
              <a:p>
                <a:pPr marL="0" indent="0">
                  <a:buNone/>
                </a:pPr>
                <a:endParaRPr lang="en-US" altLang="ja-JP" dirty="0" smtClean="0"/>
              </a:p>
              <a:p>
                <a:r>
                  <a:rPr lang="ja-JP" altLang="en-US" sz="2400" dirty="0" smtClean="0"/>
                  <a:t>ウサギ（</a:t>
                </a:r>
                <a:r>
                  <a:rPr lang="en-US" altLang="ja-JP" sz="2400" dirty="0" smtClean="0"/>
                  <a:t>Stanford Bunny</a:t>
                </a:r>
                <a:r>
                  <a:rPr lang="ja-JP" altLang="en-US" sz="2400" dirty="0" smtClean="0"/>
                  <a:t>）に重力を与え，自重で潰れさせる．</a:t>
                </a:r>
                <a:r>
                  <a:rPr lang="en-US" altLang="ja-JP" sz="2400" dirty="0"/>
                  <a:t/>
                </a:r>
                <a:br>
                  <a:rPr lang="en-US" altLang="ja-JP" sz="2400" dirty="0"/>
                </a:br>
                <a:r>
                  <a:rPr lang="ja-JP" altLang="en-US" sz="2400" dirty="0" smtClean="0"/>
                  <a:t>ただし，接触は一切考慮しない．</a:t>
                </a:r>
                <a:endParaRPr lang="en-US" altLang="ja-JP" sz="2400" dirty="0" smtClean="0"/>
              </a:p>
              <a:p>
                <a:r>
                  <a:rPr lang="ja-JP" altLang="en-US" sz="2400" dirty="0"/>
                  <a:t>粘弾性物性は前例題と</a:t>
                </a:r>
                <a:r>
                  <a:rPr lang="ja-JP" altLang="en-US" sz="2400" dirty="0" smtClean="0"/>
                  <a:t>同じ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400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altLang="ja-JP" sz="2400" i="1"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en-US" altLang="ja-JP" sz="2400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altLang="ja-JP" sz="2400" i="1">
                        <a:latin typeface="Cambria Math" panose="02040503050406030204" pitchFamily="18" charset="0"/>
                      </a:rPr>
                      <m:t>=0.3, </m:t>
                    </m:r>
                    <m:sSub>
                      <m:sSubPr>
                        <m:ctrlPr>
                          <a:rPr lang="en-US" altLang="ja-JP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en-US" altLang="ja-JP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∞</m:t>
                        </m:r>
                      </m:sub>
                    </m:sSub>
                    <m:r>
                      <a:rPr lang="en-US" altLang="ja-JP" sz="24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=0.49</m:t>
                    </m:r>
                    <m:r>
                      <a:rPr lang="en-US" altLang="ja-JP" sz="2400" b="0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altLang="ja-JP" sz="2400" b="0" i="1" smtClean="0">
                        <a:latin typeface="Cambria Math" panose="02040503050406030204" pitchFamily="18" charset="0"/>
                      </a:rPr>
                      <m:t>𝜏</m:t>
                    </m:r>
                    <m:r>
                      <a:rPr lang="en-US" altLang="ja-JP" sz="2400" b="0" i="1" smtClean="0">
                        <a:latin typeface="Cambria Math" panose="02040503050406030204" pitchFamily="18" charset="0"/>
                      </a:rPr>
                      <m:t>=10 </m:t>
                    </m:r>
                    <m:r>
                      <m:rPr>
                        <m:sty m:val="p"/>
                      </m:rPr>
                      <a:rPr lang="en-US" altLang="ja-JP" sz="2400" b="0" i="0" smtClean="0">
                        <a:latin typeface="Cambria Math" panose="02040503050406030204" pitchFamily="18" charset="0"/>
                      </a:rPr>
                      <m:t>s</m:t>
                    </m:r>
                    <m:r>
                      <a:rPr lang="en-US" altLang="ja-JP" sz="2400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ja-JP" altLang="en-US" sz="2400" dirty="0" smtClean="0"/>
                  <a:t>．</a:t>
                </a:r>
                <a:endParaRPr lang="en-US" altLang="ja-JP" sz="2400" dirty="0"/>
              </a:p>
              <a:p>
                <a:r>
                  <a:rPr lang="en-US" altLang="ja-JP" sz="2400" dirty="0" smtClean="0">
                    <a:solidFill>
                      <a:srgbClr val="6600CC"/>
                    </a:solidFill>
                  </a:rPr>
                  <a:t>F-barES-FEM-T4(2)</a:t>
                </a:r>
                <a:r>
                  <a:rPr lang="ja-JP" altLang="en-US" sz="2400" dirty="0" smtClean="0"/>
                  <a:t>および</a:t>
                </a:r>
                <a:r>
                  <a:rPr kumimoji="1" lang="en-US" altLang="ja-JP" sz="2400" dirty="0" smtClean="0"/>
                  <a:t>ABAQUS</a:t>
                </a:r>
                <a:r>
                  <a:rPr lang="ja-JP" altLang="en-US" sz="2400" dirty="0" smtClean="0"/>
                  <a:t>の４節点四面体ハイブリッド要素</a:t>
                </a:r>
                <a:r>
                  <a:rPr lang="en-US" altLang="ja-JP" sz="2400" dirty="0" smtClean="0"/>
                  <a:t>(C3D4H)</a:t>
                </a:r>
                <a:r>
                  <a:rPr lang="ja-JP" altLang="en-US" sz="2400" dirty="0" smtClean="0"/>
                  <a:t>で解析．</a:t>
                </a:r>
                <a:endParaRPr kumimoji="1" lang="en-US" altLang="ja-JP" sz="2400" dirty="0" smtClean="0"/>
              </a:p>
            </p:txBody>
          </p:sp>
        </mc:Choice>
        <mc:Fallback xmlns="">
          <p:sp>
            <p:nvSpPr>
              <p:cNvPr id="3" name="コンテンツ プレースホルダー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2539" t="-2323" r="-282" b="-3273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23</a:t>
            </a:fld>
            <a:endParaRPr lang="ja-JP" altLang="en-US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0" y="0"/>
            <a:ext cx="765200" cy="57580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none" lIns="36000" tIns="0" rIns="36000" bIns="21600" rtlCol="0">
            <a:spAutoFit/>
          </a:bodyPr>
          <a:lstStyle/>
          <a:p>
            <a:r>
              <a:rPr lang="ja-JP" altLang="en-US" dirty="0" smtClean="0"/>
              <a:t>準静</a:t>
            </a:r>
            <a:r>
              <a:rPr lang="ja-JP" altLang="en-US" dirty="0"/>
              <a:t>的</a:t>
            </a:r>
            <a:r>
              <a:rPr lang="en-US" altLang="ja-JP" dirty="0" smtClean="0"/>
              <a:t/>
            </a:r>
            <a:br>
              <a:rPr lang="en-US" altLang="ja-JP" dirty="0" smtClean="0"/>
            </a:br>
            <a:r>
              <a:rPr lang="ja-JP" altLang="en-US" dirty="0" smtClean="0"/>
              <a:t>陰</a:t>
            </a:r>
            <a:r>
              <a:rPr lang="ja-JP" altLang="en-US" dirty="0"/>
              <a:t>解法</a:t>
            </a: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7163084" y="623887"/>
            <a:ext cx="1980219" cy="58477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ja-JP" sz="1600" dirty="0" smtClean="0"/>
              <a:t># of nodes</a:t>
            </a:r>
            <a:r>
              <a:rPr lang="en-US" altLang="ja-JP" sz="1600" dirty="0"/>
              <a:t>: 24136</a:t>
            </a:r>
            <a:endParaRPr lang="en-US" altLang="ja-JP" sz="1600" dirty="0" smtClean="0"/>
          </a:p>
          <a:p>
            <a:r>
              <a:rPr kumimoji="1" lang="en-US" altLang="ja-JP" sz="1600" dirty="0" smtClean="0"/>
              <a:t># of </a:t>
            </a:r>
            <a:r>
              <a:rPr kumimoji="1" lang="en-US" altLang="ja-JP" sz="1600" dirty="0" err="1" smtClean="0"/>
              <a:t>elems</a:t>
            </a:r>
            <a:r>
              <a:rPr lang="en-US" altLang="ja-JP" sz="1600" dirty="0"/>
              <a:t>: </a:t>
            </a:r>
            <a:r>
              <a:rPr lang="en-US" altLang="ja-JP" sz="1600" dirty="0" smtClean="0"/>
              <a:t>126231</a:t>
            </a:r>
            <a:endParaRPr kumimoji="1" lang="ja-JP" altLang="en-US" sz="1600" dirty="0"/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6390" y="693738"/>
            <a:ext cx="6350521" cy="3441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3187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ja-JP" altLang="en-US" dirty="0" smtClean="0"/>
              <a:t>粘弾性ウサギの自重</a:t>
            </a:r>
            <a:r>
              <a:rPr lang="ja-JP" altLang="en-US" dirty="0"/>
              <a:t>潰れ</a:t>
            </a:r>
            <a:r>
              <a:rPr lang="ja-JP" altLang="en-US" dirty="0" smtClean="0"/>
              <a:t>解析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24</a:t>
            </a:fld>
            <a:endParaRPr lang="ja-JP" altLang="en-US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0" y="0"/>
            <a:ext cx="765200" cy="57580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none" lIns="36000" tIns="0" rIns="36000" bIns="21600" rtlCol="0">
            <a:spAutoFit/>
          </a:bodyPr>
          <a:lstStyle/>
          <a:p>
            <a:r>
              <a:rPr lang="ja-JP" altLang="en-US" dirty="0" smtClean="0"/>
              <a:t>準静</a:t>
            </a:r>
            <a:r>
              <a:rPr lang="ja-JP" altLang="en-US" dirty="0"/>
              <a:t>的</a:t>
            </a:r>
            <a:r>
              <a:rPr lang="en-US" altLang="ja-JP" dirty="0" smtClean="0"/>
              <a:t/>
            </a:r>
            <a:br>
              <a:rPr lang="en-US" altLang="ja-JP" dirty="0" smtClean="0"/>
            </a:br>
            <a:r>
              <a:rPr lang="ja-JP" altLang="en-US" dirty="0" smtClean="0"/>
              <a:t>陰</a:t>
            </a:r>
            <a:r>
              <a:rPr lang="ja-JP" altLang="en-US" dirty="0"/>
              <a:t>解法</a:t>
            </a:r>
          </a:p>
        </p:txBody>
      </p:sp>
      <p:pic>
        <p:nvPicPr>
          <p:cNvPr id="9" name="outpu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9774" y="665137"/>
            <a:ext cx="7650596" cy="5724665"/>
          </a:xfrm>
          <a:prstGeom prst="rect">
            <a:avLst/>
          </a:prstGeom>
        </p:spPr>
      </p:pic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ja-JP" sz="24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Mises</a:t>
            </a:r>
            <a:br>
              <a:rPr lang="en-US" altLang="ja-JP" sz="24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ja-JP" altLang="en-US" sz="24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応力分布</a:t>
            </a:r>
            <a:r>
              <a:rPr lang="en-US" altLang="ja-JP" sz="24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altLang="ja-JP" sz="24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ja-JP" altLang="en-US" sz="24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アニメ</a:t>
            </a:r>
            <a:r>
              <a:rPr lang="en-US" altLang="ja-JP" sz="24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altLang="ja-JP" sz="24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ja-JP" sz="1600" b="1" u="sng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F-</a:t>
            </a:r>
            <a:r>
              <a:rPr lang="en-US" altLang="ja-JP" sz="1600" b="1" u="sng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barES</a:t>
            </a:r>
            <a:r>
              <a:rPr lang="en-US" altLang="ja-JP" sz="1600" b="1" u="sng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</a:t>
            </a:r>
            <a:br>
              <a:rPr lang="en-US" altLang="ja-JP" sz="1600" b="1" u="sng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ja-JP" sz="1600" b="1" u="sng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FEM-T4(2)</a:t>
            </a:r>
            <a:endParaRPr lang="en-US" altLang="ja-JP" sz="2800" dirty="0" smtClean="0">
              <a:solidFill>
                <a:srgbClr val="7030A0"/>
              </a:solidFill>
            </a:endParaRPr>
          </a:p>
          <a:p>
            <a:pPr marL="0" indent="0">
              <a:buNone/>
            </a:pPr>
            <a:endParaRPr lang="en-US" altLang="ja-JP" dirty="0" smtClean="0"/>
          </a:p>
          <a:p>
            <a:pPr marL="0" indent="0">
              <a:buNone/>
            </a:pPr>
            <a:endParaRPr lang="en-US" altLang="ja-JP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6107520" y="5534702"/>
            <a:ext cx="2771800" cy="64633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ja-JP" altLang="en-US" dirty="0" smtClean="0"/>
              <a:t>接触を考慮していないため</a:t>
            </a:r>
            <a:r>
              <a:rPr lang="en-US" altLang="ja-JP" dirty="0" smtClean="0"/>
              <a:t/>
            </a:r>
            <a:br>
              <a:rPr lang="en-US" altLang="ja-JP" dirty="0" smtClean="0"/>
            </a:br>
            <a:r>
              <a:rPr lang="ja-JP" altLang="en-US" dirty="0" smtClean="0"/>
              <a:t>胴体が足にめり込んでゆく．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667685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3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ja-JP" altLang="en-US" dirty="0" smtClean="0"/>
              <a:t>粘弾性ウサギの自重</a:t>
            </a:r>
            <a:r>
              <a:rPr lang="ja-JP" altLang="en-US" dirty="0"/>
              <a:t>潰れ</a:t>
            </a:r>
            <a:r>
              <a:rPr lang="ja-JP" altLang="en-US" dirty="0" smtClean="0"/>
              <a:t>解析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ja-JP" altLang="en-US" sz="28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最終時刻での</a:t>
            </a:r>
            <a:r>
              <a:rPr lang="en-US" altLang="ja-JP" sz="28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Mises</a:t>
            </a:r>
            <a:r>
              <a:rPr lang="ja-JP" altLang="en-US" sz="28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応力分布</a:t>
            </a:r>
            <a:r>
              <a:rPr lang="ja-JP" altLang="en-US" sz="2800" u="sng" dirty="0" smtClean="0"/>
              <a:t>　</a:t>
            </a:r>
            <a:r>
              <a:rPr lang="ja-JP" altLang="en-US" sz="2400" u="sng" dirty="0" smtClean="0"/>
              <a:t>（コンターレンジは共通</a:t>
            </a:r>
            <a:r>
              <a:rPr lang="ja-JP" altLang="en-US" sz="2400" u="sng" dirty="0"/>
              <a:t>）</a:t>
            </a:r>
            <a:r>
              <a:rPr lang="en-US" altLang="ja-JP" sz="2400" u="sng" dirty="0" smtClean="0"/>
              <a:t/>
            </a:r>
            <a:br>
              <a:rPr lang="en-US" altLang="ja-JP" sz="2400" u="sng" dirty="0" smtClean="0"/>
            </a:br>
            <a:endParaRPr lang="en-US" altLang="ja-JP" u="sng" dirty="0" smtClean="0"/>
          </a:p>
          <a:p>
            <a:pPr marL="0" indent="0">
              <a:buNone/>
            </a:pPr>
            <a:endParaRPr lang="en-US" altLang="ja-JP" sz="28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en-US" altLang="ja-JP" sz="2800" b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en-US" altLang="ja-JP" sz="28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en-US" altLang="ja-JP" sz="2800" b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en-US" altLang="ja-JP" sz="28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Font typeface="Arial" panose="020B0604020202020204" pitchFamily="34" charset="0"/>
              <a:buChar char="•"/>
            </a:pPr>
            <a:endParaRPr lang="en-US" altLang="ja-JP" sz="16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altLang="ja-JP" sz="2400" dirty="0" smtClean="0"/>
              <a:t>ABAQUS C3D4H</a:t>
            </a:r>
            <a:r>
              <a:rPr lang="ja-JP" altLang="en-US" sz="2400" dirty="0" smtClean="0"/>
              <a:t>はせん断ロッキングおよび足裏固定部周辺のコーナーロッキングのために相対的に硬い解が得られており，</a:t>
            </a:r>
            <a:r>
              <a:rPr lang="en-US" altLang="ja-JP" sz="2400" dirty="0" smtClean="0">
                <a:solidFill>
                  <a:srgbClr val="FF0000"/>
                </a:solidFill>
              </a:rPr>
              <a:t>F-barES-FEM-T4</a:t>
            </a:r>
            <a:r>
              <a:rPr lang="ja-JP" altLang="en-US" sz="2400" dirty="0" smtClean="0">
                <a:solidFill>
                  <a:srgbClr val="FF0000"/>
                </a:solidFill>
              </a:rPr>
              <a:t>の方が柔らかく妥当な解である</a:t>
            </a:r>
            <a:r>
              <a:rPr lang="ja-JP" altLang="en-US" sz="2400" dirty="0" smtClean="0"/>
              <a:t>と推察される．</a:t>
            </a:r>
            <a:endParaRPr lang="en-US" altLang="ja-JP" sz="2400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ja-JP" altLang="en-US" sz="2400" dirty="0" smtClean="0"/>
              <a:t>両者共，変形が停滞する部分にわずかな</a:t>
            </a:r>
            <a:r>
              <a:rPr lang="en-US" altLang="ja-JP" sz="2400" dirty="0" smtClean="0"/>
              <a:t>Mises</a:t>
            </a:r>
            <a:r>
              <a:rPr lang="ja-JP" altLang="en-US" sz="2400" dirty="0" smtClean="0"/>
              <a:t>応力振動が見られる．</a:t>
            </a:r>
            <a:endParaRPr lang="en-US" altLang="ja-JP" sz="2400" dirty="0" smtClean="0"/>
          </a:p>
          <a:p>
            <a:pPr>
              <a:buFont typeface="Arial" panose="020B0604020202020204" pitchFamily="34" charset="0"/>
              <a:buChar char="•"/>
            </a:pPr>
            <a:endParaRPr lang="en-US" altLang="ja-JP" dirty="0" smtClean="0"/>
          </a:p>
          <a:p>
            <a:pPr marL="0" indent="0">
              <a:buNone/>
            </a:pPr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25</a:t>
            </a:fld>
            <a:endParaRPr lang="ja-JP" altLang="en-US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0" y="0"/>
            <a:ext cx="765200" cy="57580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none" lIns="36000" tIns="0" rIns="36000" bIns="21600" rtlCol="0">
            <a:spAutoFit/>
          </a:bodyPr>
          <a:lstStyle/>
          <a:p>
            <a:r>
              <a:rPr lang="ja-JP" altLang="en-US" dirty="0" smtClean="0"/>
              <a:t>準静</a:t>
            </a:r>
            <a:r>
              <a:rPr lang="ja-JP" altLang="en-US" dirty="0"/>
              <a:t>的</a:t>
            </a:r>
            <a:r>
              <a:rPr lang="en-US" altLang="ja-JP" dirty="0" smtClean="0"/>
              <a:t/>
            </a:r>
            <a:br>
              <a:rPr lang="en-US" altLang="ja-JP" dirty="0" smtClean="0"/>
            </a:br>
            <a:r>
              <a:rPr lang="ja-JP" altLang="en-US" dirty="0" smtClean="0"/>
              <a:t>陰</a:t>
            </a:r>
            <a:r>
              <a:rPr lang="ja-JP" altLang="en-US" dirty="0"/>
              <a:t>解法</a:t>
            </a:r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7" y="1245064"/>
            <a:ext cx="4448556" cy="3060383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9547" y="1289869"/>
            <a:ext cx="4297887" cy="2238808"/>
          </a:xfrm>
          <a:prstGeom prst="rect">
            <a:avLst/>
          </a:prstGeom>
        </p:spPr>
      </p:pic>
      <p:sp>
        <p:nvSpPr>
          <p:cNvPr id="9" name="テキスト ボックス 8"/>
          <p:cNvSpPr txBox="1"/>
          <p:nvPr/>
        </p:nvSpPr>
        <p:spPr>
          <a:xfrm>
            <a:off x="1177561" y="3753036"/>
            <a:ext cx="24641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000" dirty="0" smtClean="0">
                <a:solidFill>
                  <a:srgbClr val="7030A0"/>
                </a:solidFill>
              </a:rPr>
              <a:t>F-barES-FEM-T4(2)</a:t>
            </a:r>
            <a:endParaRPr kumimoji="1" lang="ja-JP" altLang="en-US" sz="2000" dirty="0">
              <a:solidFill>
                <a:srgbClr val="7030A0"/>
              </a:solidFill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5833898" y="3753036"/>
            <a:ext cx="21691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000" dirty="0" smtClean="0"/>
              <a:t>ABAQUS C3D4H</a:t>
            </a:r>
            <a:endParaRPr kumimoji="1" lang="ja-JP" altLang="en-US" sz="2000" dirty="0"/>
          </a:p>
        </p:txBody>
      </p:sp>
    </p:spTree>
    <p:extLst>
      <p:ext uri="{BB962C8B-B14F-4D97-AF65-F5344CB8AC3E}">
        <p14:creationId xmlns:p14="http://schemas.microsoft.com/office/powerpoint/2010/main" val="1582306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ja-JP" altLang="en-US" dirty="0" smtClean="0"/>
              <a:t>粘弾性ウサギの自重</a:t>
            </a:r>
            <a:r>
              <a:rPr lang="ja-JP" altLang="en-US" dirty="0"/>
              <a:t>潰れ</a:t>
            </a:r>
            <a:r>
              <a:rPr lang="ja-JP" altLang="en-US" dirty="0" smtClean="0"/>
              <a:t>解析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ja-JP" altLang="en-US" sz="28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最終時刻での圧力分布</a:t>
            </a:r>
            <a:r>
              <a:rPr lang="ja-JP" altLang="en-US" sz="2800" u="sng" dirty="0" smtClean="0"/>
              <a:t>　</a:t>
            </a:r>
            <a:r>
              <a:rPr lang="ja-JP" altLang="en-US" sz="2400" u="sng" dirty="0" smtClean="0">
                <a:solidFill>
                  <a:srgbClr val="000000"/>
                </a:solidFill>
              </a:rPr>
              <a:t>（</a:t>
            </a:r>
            <a:r>
              <a:rPr lang="ja-JP" altLang="en-US" sz="2400" u="sng" dirty="0">
                <a:solidFill>
                  <a:srgbClr val="000000"/>
                </a:solidFill>
              </a:rPr>
              <a:t>コンターレンジは共通）</a:t>
            </a:r>
            <a:r>
              <a:rPr lang="en-US" altLang="ja-JP" u="sng" dirty="0">
                <a:solidFill>
                  <a:srgbClr val="000000"/>
                </a:solidFill>
              </a:rPr>
              <a:t/>
            </a:r>
            <a:br>
              <a:rPr lang="en-US" altLang="ja-JP" u="sng" dirty="0">
                <a:solidFill>
                  <a:srgbClr val="000000"/>
                </a:solidFill>
              </a:rPr>
            </a:br>
            <a:endParaRPr lang="en-US" altLang="ja-JP" sz="2800" u="sng" dirty="0" smtClean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en-US" altLang="ja-JP" sz="28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altLang="ja-JP" sz="28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n-US" altLang="ja-JP" sz="2800" dirty="0" smtClean="0"/>
          </a:p>
          <a:p>
            <a:pPr marL="0" indent="0">
              <a:buNone/>
            </a:pPr>
            <a:endParaRPr lang="en-US" altLang="ja-JP" sz="2800" dirty="0" smtClean="0"/>
          </a:p>
          <a:p>
            <a:pPr marL="0" indent="0">
              <a:buNone/>
            </a:pPr>
            <a:endParaRPr lang="en-US" altLang="ja-JP" sz="2800" dirty="0"/>
          </a:p>
          <a:p>
            <a:pPr marL="0" indent="0">
              <a:buNone/>
            </a:pPr>
            <a:endParaRPr lang="en-US" altLang="ja-JP" sz="2800" dirty="0" smtClean="0"/>
          </a:p>
          <a:p>
            <a:pPr marL="0" indent="0">
              <a:buNone/>
            </a:pPr>
            <a:endParaRPr lang="en-US" altLang="ja-JP" sz="2000" dirty="0"/>
          </a:p>
          <a:p>
            <a:pPr>
              <a:buFont typeface="Arial" panose="020B0604020202020204" pitchFamily="34" charset="0"/>
              <a:buChar char="•"/>
            </a:pPr>
            <a:r>
              <a:rPr lang="ja-JP" altLang="en-US" sz="2400" dirty="0" smtClean="0"/>
              <a:t>まだ変形途中なので，全体的には</a:t>
            </a:r>
            <a:r>
              <a:rPr lang="en-US" altLang="ja-JP" sz="2400" dirty="0" smtClean="0"/>
              <a:t>ABAQUS C3D4H</a:t>
            </a:r>
            <a:r>
              <a:rPr lang="ja-JP" altLang="en-US" sz="2400" dirty="0" err="1" smtClean="0"/>
              <a:t>にも</a:t>
            </a:r>
            <a:r>
              <a:rPr lang="ja-JP" altLang="en-US" sz="2400" dirty="0" smtClean="0"/>
              <a:t>目立った圧力振動は見られない．ただし・・・</a:t>
            </a:r>
            <a:endParaRPr lang="en-US" altLang="ja-JP" sz="2400" dirty="0" smtClean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26</a:t>
            </a:fld>
            <a:endParaRPr lang="ja-JP" altLang="en-US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0" y="0"/>
            <a:ext cx="765200" cy="57580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none" lIns="36000" tIns="0" rIns="36000" bIns="21600" rtlCol="0">
            <a:spAutoFit/>
          </a:bodyPr>
          <a:lstStyle/>
          <a:p>
            <a:r>
              <a:rPr lang="ja-JP" altLang="en-US" dirty="0" smtClean="0"/>
              <a:t>準静</a:t>
            </a:r>
            <a:r>
              <a:rPr lang="ja-JP" altLang="en-US" dirty="0"/>
              <a:t>的</a:t>
            </a:r>
            <a:r>
              <a:rPr lang="en-US" altLang="ja-JP" dirty="0" smtClean="0"/>
              <a:t/>
            </a:r>
            <a:br>
              <a:rPr lang="en-US" altLang="ja-JP" dirty="0" smtClean="0"/>
            </a:br>
            <a:r>
              <a:rPr lang="ja-JP" altLang="en-US" dirty="0" smtClean="0"/>
              <a:t>陰</a:t>
            </a:r>
            <a:r>
              <a:rPr lang="ja-JP" altLang="en-US" dirty="0"/>
              <a:t>解法</a:t>
            </a:r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4599"/>
            <a:ext cx="4448556" cy="3060383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6527" y="1304764"/>
            <a:ext cx="4297887" cy="2238808"/>
          </a:xfrm>
          <a:prstGeom prst="rect">
            <a:avLst/>
          </a:prstGeom>
        </p:spPr>
      </p:pic>
      <p:sp>
        <p:nvSpPr>
          <p:cNvPr id="9" name="テキスト ボックス 8"/>
          <p:cNvSpPr txBox="1"/>
          <p:nvPr/>
        </p:nvSpPr>
        <p:spPr>
          <a:xfrm>
            <a:off x="1177561" y="3753036"/>
            <a:ext cx="24641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000" dirty="0" smtClean="0">
                <a:solidFill>
                  <a:srgbClr val="7030A0"/>
                </a:solidFill>
              </a:rPr>
              <a:t>F-barES-FEM-T4(2)</a:t>
            </a:r>
            <a:endParaRPr kumimoji="1" lang="ja-JP" altLang="en-US" sz="2000" dirty="0">
              <a:solidFill>
                <a:srgbClr val="7030A0"/>
              </a:solidFill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5833898" y="3753036"/>
            <a:ext cx="21691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000" dirty="0" smtClean="0"/>
              <a:t>ABAQUS C3D4H</a:t>
            </a:r>
            <a:endParaRPr kumimoji="1" lang="ja-JP" altLang="en-US" sz="2000" dirty="0"/>
          </a:p>
        </p:txBody>
      </p:sp>
    </p:spTree>
    <p:extLst>
      <p:ext uri="{BB962C8B-B14F-4D97-AF65-F5344CB8AC3E}">
        <p14:creationId xmlns:p14="http://schemas.microsoft.com/office/powerpoint/2010/main" val="3563071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ja-JP" altLang="en-US" dirty="0" smtClean="0"/>
              <a:t>粘弾性ウサギの自重</a:t>
            </a:r>
            <a:r>
              <a:rPr lang="ja-JP" altLang="en-US" dirty="0"/>
              <a:t>潰れ</a:t>
            </a:r>
            <a:r>
              <a:rPr lang="ja-JP" altLang="en-US" dirty="0" smtClean="0"/>
              <a:t>解析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ja-JP" altLang="en-US" sz="28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最終時刻での圧力符号分布</a:t>
            </a:r>
            <a:endParaRPr lang="en-US" altLang="ja-JP" sz="2800" b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en-US" altLang="ja-JP" sz="2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en-US" altLang="ja-JP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en-US" altLang="ja-JP" sz="2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en-US" altLang="ja-JP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en-US" altLang="ja-JP" sz="2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en-US" altLang="ja-JP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Font typeface="Arial" panose="020B0604020202020204" pitchFamily="34" charset="0"/>
              <a:buChar char="•"/>
            </a:pPr>
            <a:endParaRPr lang="en-US" altLang="ja-JP" sz="1000" dirty="0"/>
          </a:p>
          <a:p>
            <a:pPr>
              <a:buFont typeface="Arial" panose="020B0604020202020204" pitchFamily="34" charset="0"/>
              <a:buChar char="•"/>
            </a:pPr>
            <a:r>
              <a:rPr lang="ja-JP" altLang="en-US" sz="2400" dirty="0" smtClean="0"/>
              <a:t>圧力符号を見ると，</a:t>
            </a:r>
            <a:r>
              <a:rPr lang="en-US" altLang="ja-JP" sz="2400" dirty="0" smtClean="0"/>
              <a:t>ABAQUS </a:t>
            </a:r>
            <a:r>
              <a:rPr lang="en-US" altLang="ja-JP" sz="2400" dirty="0"/>
              <a:t>C3D4H</a:t>
            </a:r>
            <a:r>
              <a:rPr lang="ja-JP" altLang="en-US" sz="2400" dirty="0"/>
              <a:t>では変形が停滞する部分に若干の圧力振動があるが，</a:t>
            </a:r>
            <a:r>
              <a:rPr lang="en-US" altLang="ja-JP" sz="2400" dirty="0">
                <a:solidFill>
                  <a:srgbClr val="FF0000"/>
                </a:solidFill>
              </a:rPr>
              <a:t>F-barES-FEM-T4</a:t>
            </a:r>
            <a:r>
              <a:rPr lang="ja-JP" altLang="en-US" sz="2400" dirty="0">
                <a:solidFill>
                  <a:srgbClr val="FF0000"/>
                </a:solidFill>
              </a:rPr>
              <a:t>ではスムーズな圧力分布</a:t>
            </a:r>
            <a:r>
              <a:rPr lang="ja-JP" altLang="en-US" sz="2400" dirty="0"/>
              <a:t>が得られている．</a:t>
            </a:r>
            <a:endParaRPr lang="en-US" altLang="ja-JP" sz="2400" dirty="0"/>
          </a:p>
          <a:p>
            <a:pPr marL="0" indent="0">
              <a:buNone/>
            </a:pPr>
            <a:endParaRPr lang="en-US" altLang="ja-JP" sz="24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27</a:t>
            </a:fld>
            <a:endParaRPr lang="ja-JP" altLang="en-US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0" y="0"/>
            <a:ext cx="765200" cy="57580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none" lIns="36000" tIns="0" rIns="36000" bIns="21600" rtlCol="0">
            <a:spAutoFit/>
          </a:bodyPr>
          <a:lstStyle/>
          <a:p>
            <a:r>
              <a:rPr lang="ja-JP" altLang="en-US" dirty="0" smtClean="0"/>
              <a:t>準静</a:t>
            </a:r>
            <a:r>
              <a:rPr lang="ja-JP" altLang="en-US" dirty="0"/>
              <a:t>的</a:t>
            </a:r>
            <a:r>
              <a:rPr lang="en-US" altLang="ja-JP" dirty="0" smtClean="0"/>
              <a:t/>
            </a:r>
            <a:br>
              <a:rPr lang="en-US" altLang="ja-JP" dirty="0" smtClean="0"/>
            </a:br>
            <a:r>
              <a:rPr lang="ja-JP" altLang="en-US" dirty="0" smtClean="0"/>
              <a:t>陰</a:t>
            </a:r>
            <a:r>
              <a:rPr lang="ja-JP" altLang="en-US" dirty="0"/>
              <a:t>解法</a:t>
            </a:r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4599"/>
            <a:ext cx="4448556" cy="3060383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6527" y="1298204"/>
            <a:ext cx="4297887" cy="2238808"/>
          </a:xfrm>
          <a:prstGeom prst="rect">
            <a:avLst/>
          </a:prstGeom>
        </p:spPr>
      </p:pic>
      <p:sp>
        <p:nvSpPr>
          <p:cNvPr id="9" name="テキスト ボックス 8"/>
          <p:cNvSpPr txBox="1"/>
          <p:nvPr/>
        </p:nvSpPr>
        <p:spPr>
          <a:xfrm>
            <a:off x="1177561" y="3753036"/>
            <a:ext cx="24641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000" dirty="0" smtClean="0">
                <a:solidFill>
                  <a:srgbClr val="7030A0"/>
                </a:solidFill>
              </a:rPr>
              <a:t>F-barES-FEM-T4(2)</a:t>
            </a:r>
            <a:endParaRPr kumimoji="1" lang="ja-JP" altLang="en-US" sz="2000" dirty="0">
              <a:solidFill>
                <a:srgbClr val="7030A0"/>
              </a:solidFill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5833898" y="3753036"/>
            <a:ext cx="21691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000" dirty="0" smtClean="0"/>
              <a:t>ABAQUS C3D4H</a:t>
            </a:r>
            <a:endParaRPr kumimoji="1" lang="ja-JP" altLang="en-US" sz="2000" dirty="0"/>
          </a:p>
        </p:txBody>
      </p:sp>
    </p:spTree>
    <p:extLst>
      <p:ext uri="{BB962C8B-B14F-4D97-AF65-F5344CB8AC3E}">
        <p14:creationId xmlns:p14="http://schemas.microsoft.com/office/powerpoint/2010/main" val="403227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ja-JP" altLang="en-US" sz="28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anose="02040503050406030204" pitchFamily="18" charset="0"/>
              </a:rPr>
              <a:t>さらに</a:t>
            </a:r>
            <a:r>
              <a:rPr lang="en-US" altLang="ja-JP" sz="28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anose="02040503050406030204" pitchFamily="18" charset="0"/>
              </a:rPr>
              <a:t/>
            </a:r>
            <a:br>
              <a:rPr lang="en-US" altLang="ja-JP" sz="28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anose="02040503050406030204" pitchFamily="18" charset="0"/>
              </a:rPr>
            </a:br>
            <a:r>
              <a:rPr lang="ja-JP" altLang="en-US" sz="28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anose="02040503050406030204" pitchFamily="18" charset="0"/>
              </a:rPr>
              <a:t>計算を</a:t>
            </a:r>
            <a:r>
              <a:rPr lang="en-US" altLang="ja-JP" sz="28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anose="02040503050406030204" pitchFamily="18" charset="0"/>
              </a:rPr>
              <a:t/>
            </a:r>
            <a:br>
              <a:rPr lang="en-US" altLang="ja-JP" sz="28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anose="02040503050406030204" pitchFamily="18" charset="0"/>
              </a:rPr>
            </a:br>
            <a:r>
              <a:rPr lang="ja-JP" altLang="en-US" sz="28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anose="02040503050406030204" pitchFamily="18" charset="0"/>
              </a:rPr>
              <a:t>続ける</a:t>
            </a:r>
            <a:endParaRPr lang="en-US" altLang="ja-JP" sz="2800" b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 Math" panose="02040503050406030204" pitchFamily="18" charset="0"/>
            </a:endParaRPr>
          </a:p>
          <a:p>
            <a:pPr marL="0" indent="0">
              <a:buNone/>
            </a:pPr>
            <a:r>
              <a:rPr lang="ja-JP" altLang="en-US" sz="28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anose="02040503050406030204" pitchFamily="18" charset="0"/>
              </a:rPr>
              <a:t>と・・・</a:t>
            </a:r>
            <a:r>
              <a:rPr lang="en-US" altLang="ja-JP" sz="2400" dirty="0" smtClean="0">
                <a:latin typeface="Cambria Math" panose="02040503050406030204" pitchFamily="18" charset="0"/>
              </a:rPr>
              <a:t/>
            </a:r>
            <a:br>
              <a:rPr lang="en-US" altLang="ja-JP" sz="2400" dirty="0" smtClean="0">
                <a:latin typeface="Cambria Math" panose="02040503050406030204" pitchFamily="18" charset="0"/>
              </a:rPr>
            </a:br>
            <a:endParaRPr lang="en-US" altLang="ja-JP" sz="2400" dirty="0" smtClean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28</a:t>
            </a:fld>
            <a:endParaRPr lang="ja-JP" altLang="en-US" dirty="0"/>
          </a:p>
        </p:txBody>
      </p:sp>
      <p:pic>
        <p:nvPicPr>
          <p:cNvPr id="7" name="msmpeg4v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22475" y="0"/>
            <a:ext cx="5099050" cy="6858000"/>
          </a:xfrm>
          <a:prstGeom prst="rect">
            <a:avLst/>
          </a:prstGeom>
        </p:spPr>
      </p:pic>
      <p:sp>
        <p:nvSpPr>
          <p:cNvPr id="12" name="テキスト ボックス 11"/>
          <p:cNvSpPr txBox="1"/>
          <p:nvPr/>
        </p:nvSpPr>
        <p:spPr>
          <a:xfrm>
            <a:off x="7172478" y="3032956"/>
            <a:ext cx="1669048" cy="317009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2000" dirty="0" smtClean="0"/>
              <a:t>胴体が足に</a:t>
            </a:r>
            <a:r>
              <a:rPr kumimoji="1" lang="en-US" altLang="ja-JP" sz="2000" dirty="0" smtClean="0"/>
              <a:t/>
            </a:r>
            <a:br>
              <a:rPr kumimoji="1" lang="en-US" altLang="ja-JP" sz="2000" dirty="0" smtClean="0"/>
            </a:br>
            <a:r>
              <a:rPr kumimoji="1" lang="ja-JP" altLang="en-US" sz="2000" dirty="0" smtClean="0"/>
              <a:t>めり込み続け</a:t>
            </a:r>
            <a:endParaRPr kumimoji="1" lang="en-US" altLang="ja-JP" sz="2000" dirty="0" smtClean="0"/>
          </a:p>
          <a:p>
            <a:pPr algn="ctr"/>
            <a:r>
              <a:rPr lang="ja-JP" altLang="en-US" sz="2000" dirty="0"/>
              <a:t>遂に</a:t>
            </a:r>
            <a:r>
              <a:rPr lang="ja-JP" altLang="en-US" sz="2000" dirty="0" smtClean="0"/>
              <a:t>は</a:t>
            </a:r>
            <a:r>
              <a:rPr lang="en-US" altLang="ja-JP" sz="2000" dirty="0" smtClean="0"/>
              <a:t/>
            </a:r>
            <a:br>
              <a:rPr lang="en-US" altLang="ja-JP" sz="2000" dirty="0" smtClean="0"/>
            </a:br>
            <a:r>
              <a:rPr lang="ja-JP" altLang="en-US" sz="2000" dirty="0" smtClean="0"/>
              <a:t>ひっくり返る．</a:t>
            </a:r>
            <a:endParaRPr lang="en-US" altLang="ja-JP" sz="2000" dirty="0" smtClean="0"/>
          </a:p>
          <a:p>
            <a:pPr algn="ctr"/>
            <a:endParaRPr kumimoji="1" lang="en-US" altLang="ja-JP" sz="2000" dirty="0" smtClean="0"/>
          </a:p>
          <a:p>
            <a:pPr algn="ctr"/>
            <a:r>
              <a:rPr kumimoji="1" lang="ja-JP" altLang="en-US" sz="2000" dirty="0" smtClean="0"/>
              <a:t>リメッシュ</a:t>
            </a:r>
            <a:r>
              <a:rPr kumimoji="1" lang="en-US" altLang="ja-JP" sz="2000" dirty="0" smtClean="0"/>
              <a:t/>
            </a:r>
            <a:br>
              <a:rPr kumimoji="1" lang="en-US" altLang="ja-JP" sz="2000" dirty="0" smtClean="0"/>
            </a:br>
            <a:r>
              <a:rPr kumimoji="1" lang="ja-JP" altLang="en-US" sz="2000" dirty="0" smtClean="0"/>
              <a:t>無しでも</a:t>
            </a:r>
            <a:r>
              <a:rPr kumimoji="1" lang="en-US" altLang="ja-JP" sz="2000" dirty="0" smtClean="0"/>
              <a:t/>
            </a:r>
            <a:br>
              <a:rPr kumimoji="1" lang="en-US" altLang="ja-JP" sz="2000" dirty="0" smtClean="0"/>
            </a:br>
            <a:r>
              <a:rPr kumimoji="1" lang="en-US" altLang="ja-JP" sz="2000" dirty="0" smtClean="0"/>
              <a:t>“</a:t>
            </a:r>
            <a:r>
              <a:rPr kumimoji="1" lang="ja-JP" altLang="en-US" sz="2000" dirty="0" smtClean="0"/>
              <a:t>牛のヨダレ</a:t>
            </a:r>
            <a:r>
              <a:rPr kumimoji="1" lang="en-US" altLang="ja-JP" sz="2000" dirty="0" smtClean="0"/>
              <a:t>”</a:t>
            </a:r>
            <a:br>
              <a:rPr kumimoji="1" lang="en-US" altLang="ja-JP" sz="2000" dirty="0" smtClean="0"/>
            </a:br>
            <a:r>
              <a:rPr kumimoji="1" lang="ja-JP" altLang="en-US" sz="2000" dirty="0" smtClean="0"/>
              <a:t>現象</a:t>
            </a:r>
            <a:r>
              <a:rPr lang="ja-JP" altLang="en-US" sz="2000" dirty="0" smtClean="0"/>
              <a:t>の解が</a:t>
            </a:r>
            <a:r>
              <a:rPr lang="en-US" altLang="ja-JP" sz="2000" dirty="0" smtClean="0"/>
              <a:t/>
            </a:r>
            <a:br>
              <a:rPr lang="en-US" altLang="ja-JP" sz="2000" dirty="0" smtClean="0"/>
            </a:br>
            <a:r>
              <a:rPr lang="ja-JP" altLang="en-US" sz="2000" dirty="0" smtClean="0"/>
              <a:t>得られる．</a:t>
            </a:r>
            <a:endParaRPr kumimoji="1" lang="ja-JP" altLang="en-US" sz="2000" dirty="0"/>
          </a:p>
        </p:txBody>
      </p:sp>
    </p:spTree>
    <p:extLst>
      <p:ext uri="{BB962C8B-B14F-4D97-AF65-F5344CB8AC3E}">
        <p14:creationId xmlns:p14="http://schemas.microsoft.com/office/powerpoint/2010/main" val="1777074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55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marL="0" indent="0" algn="ctr">
              <a:buNone/>
            </a:pPr>
            <a:r>
              <a:rPr kumimoji="1" lang="ja-JP" altLang="en-US" sz="4000" dirty="0" smtClean="0"/>
              <a:t>まとめ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29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9662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ja-JP" altLang="en-US" dirty="0" smtClean="0"/>
              <a:t>既存手法の問題点</a:t>
            </a:r>
            <a:endParaRPr kumimoji="1" lang="ja-JP" altLang="en-US" dirty="0"/>
          </a:p>
        </p:txBody>
      </p:sp>
      <p:sp>
        <p:nvSpPr>
          <p:cNvPr id="11" name="コンテンツ プレースホルダー 10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spcBef>
                <a:spcPts val="200"/>
              </a:spcBef>
              <a:buNone/>
            </a:pPr>
            <a:r>
              <a:rPr kumimoji="1" lang="ja-JP" altLang="en-US" sz="2800" dirty="0" smtClean="0">
                <a:solidFill>
                  <a:srgbClr val="0000CC"/>
                </a:solidFill>
              </a:rPr>
              <a:t>四面体</a:t>
            </a:r>
            <a:r>
              <a:rPr kumimoji="1" lang="ja-JP" altLang="en-US" sz="2800" dirty="0" smtClean="0"/>
              <a:t>を用いる既存の</a:t>
            </a:r>
            <a:r>
              <a:rPr kumimoji="1" lang="en-US" altLang="ja-JP" sz="2800" dirty="0" smtClean="0"/>
              <a:t>FEM</a:t>
            </a:r>
            <a:r>
              <a:rPr kumimoji="1" lang="ja-JP" altLang="en-US" sz="2800" dirty="0" err="1" smtClean="0"/>
              <a:t>は</a:t>
            </a:r>
            <a:r>
              <a:rPr kumimoji="1" lang="ja-JP" altLang="en-US" sz="2800" b="1" dirty="0" err="1" smtClean="0">
                <a:solidFill>
                  <a:srgbClr val="C00000"/>
                </a:solidFill>
              </a:rPr>
              <a:t>微</a:t>
            </a:r>
            <a:r>
              <a:rPr kumimoji="1" lang="ja-JP" altLang="en-US" sz="2800" b="1" dirty="0" smtClean="0">
                <a:solidFill>
                  <a:srgbClr val="C00000"/>
                </a:solidFill>
              </a:rPr>
              <a:t>圧縮性が現れる材料</a:t>
            </a:r>
            <a:r>
              <a:rPr kumimoji="1" lang="ja-JP" altLang="en-US" sz="2800" dirty="0" smtClean="0"/>
              <a:t>の解析において精度と安定性に未だ問題がある．</a:t>
            </a:r>
            <a:endParaRPr kumimoji="1" lang="en-US" altLang="ja-JP" sz="2800" dirty="0" smtClean="0"/>
          </a:p>
          <a:p>
            <a:pPr lvl="0">
              <a:spcBef>
                <a:spcPts val="200"/>
              </a:spcBef>
            </a:pPr>
            <a:r>
              <a:rPr lang="ja-JP" altLang="en-US" sz="2400" dirty="0">
                <a:solidFill>
                  <a:srgbClr val="000000"/>
                </a:solidFill>
              </a:rPr>
              <a:t>高次要素：</a:t>
            </a:r>
            <a:r>
              <a:rPr lang="en-US" altLang="ja-JP" sz="2400" dirty="0">
                <a:solidFill>
                  <a:srgbClr val="000000"/>
                </a:solidFill>
              </a:rPr>
              <a:t/>
            </a:r>
            <a:br>
              <a:rPr lang="en-US" altLang="ja-JP" sz="2400" dirty="0">
                <a:solidFill>
                  <a:srgbClr val="000000"/>
                </a:solidFill>
              </a:rPr>
            </a:br>
            <a:r>
              <a:rPr lang="en-US" altLang="ja-JP" sz="2400" dirty="0">
                <a:solidFill>
                  <a:srgbClr val="000000"/>
                </a:solidFill>
              </a:rPr>
              <a:t>  </a:t>
            </a:r>
            <a:r>
              <a:rPr lang="en-US" altLang="ja-JP" sz="2400" b="1" dirty="0">
                <a:solidFill>
                  <a:srgbClr val="FF0000"/>
                </a:solidFill>
              </a:rPr>
              <a:t>✗</a:t>
            </a:r>
            <a:r>
              <a:rPr lang="ja-JP" altLang="en-US" sz="2400" dirty="0">
                <a:solidFill>
                  <a:srgbClr val="000000"/>
                </a:solidFill>
              </a:rPr>
              <a:t> 体積</a:t>
            </a:r>
            <a:r>
              <a:rPr lang="ja-JP" altLang="en-US" sz="2400" dirty="0" smtClean="0">
                <a:solidFill>
                  <a:srgbClr val="000000"/>
                </a:solidFill>
              </a:rPr>
              <a:t>ロッキングが不可避．</a:t>
            </a:r>
            <a:r>
              <a:rPr lang="en-US" altLang="ja-JP" sz="2400" dirty="0" smtClean="0">
                <a:solidFill>
                  <a:srgbClr val="000000"/>
                </a:solidFill>
              </a:rPr>
              <a:t/>
            </a:r>
            <a:br>
              <a:rPr lang="en-US" altLang="ja-JP" sz="2400" dirty="0" smtClean="0">
                <a:solidFill>
                  <a:srgbClr val="000000"/>
                </a:solidFill>
              </a:rPr>
            </a:br>
            <a:r>
              <a:rPr lang="ja-JP" altLang="en-US" sz="2400" dirty="0" smtClean="0">
                <a:solidFill>
                  <a:srgbClr val="000000"/>
                </a:solidFill>
              </a:rPr>
              <a:t>　　　中間節点の存在による接触や大変形の</a:t>
            </a:r>
            <a:r>
              <a:rPr lang="ja-JP" altLang="en-US" sz="2400" dirty="0">
                <a:solidFill>
                  <a:srgbClr val="000000"/>
                </a:solidFill>
              </a:rPr>
              <a:t>精度</a:t>
            </a:r>
            <a:r>
              <a:rPr lang="ja-JP" altLang="en-US" sz="2400" dirty="0" smtClean="0">
                <a:solidFill>
                  <a:srgbClr val="000000"/>
                </a:solidFill>
              </a:rPr>
              <a:t>低下と不安定．</a:t>
            </a:r>
            <a:endParaRPr lang="en-US" altLang="ja-JP" sz="2400" dirty="0" smtClean="0">
              <a:solidFill>
                <a:srgbClr val="000000"/>
              </a:solidFill>
            </a:endParaRPr>
          </a:p>
          <a:p>
            <a:pPr lvl="0">
              <a:spcBef>
                <a:spcPts val="200"/>
              </a:spcBef>
            </a:pPr>
            <a:r>
              <a:rPr lang="ja-JP" altLang="en-US" sz="2400" dirty="0" smtClean="0">
                <a:solidFill>
                  <a:srgbClr val="000000"/>
                </a:solidFill>
              </a:rPr>
              <a:t>拡張</a:t>
            </a:r>
            <a:r>
              <a:rPr lang="ja-JP" altLang="en-US" sz="2400" dirty="0">
                <a:solidFill>
                  <a:srgbClr val="000000"/>
                </a:solidFill>
              </a:rPr>
              <a:t>ひずみ仮定法</a:t>
            </a:r>
            <a:r>
              <a:rPr lang="en-US" altLang="ja-JP" sz="2400" dirty="0">
                <a:solidFill>
                  <a:srgbClr val="000000"/>
                </a:solidFill>
              </a:rPr>
              <a:t>(EAS)</a:t>
            </a:r>
            <a:r>
              <a:rPr lang="ja-JP" altLang="en-US" sz="2400" dirty="0">
                <a:solidFill>
                  <a:srgbClr val="000000"/>
                </a:solidFill>
              </a:rPr>
              <a:t>：</a:t>
            </a:r>
            <a:r>
              <a:rPr lang="en-US" altLang="ja-JP" sz="2400" dirty="0">
                <a:solidFill>
                  <a:srgbClr val="000000"/>
                </a:solidFill>
              </a:rPr>
              <a:t/>
            </a:r>
            <a:br>
              <a:rPr lang="en-US" altLang="ja-JP" sz="2400" dirty="0">
                <a:solidFill>
                  <a:srgbClr val="000000"/>
                </a:solidFill>
              </a:rPr>
            </a:br>
            <a:r>
              <a:rPr lang="en-US" altLang="ja-JP" sz="2400" dirty="0">
                <a:solidFill>
                  <a:srgbClr val="000000"/>
                </a:solidFill>
              </a:rPr>
              <a:t>  </a:t>
            </a:r>
            <a:r>
              <a:rPr lang="en-US" altLang="ja-JP" sz="2400" b="1" dirty="0">
                <a:solidFill>
                  <a:srgbClr val="FF0000"/>
                </a:solidFill>
              </a:rPr>
              <a:t>✗</a:t>
            </a:r>
            <a:r>
              <a:rPr lang="ja-JP" altLang="en-US" sz="2400" dirty="0">
                <a:solidFill>
                  <a:srgbClr val="000000"/>
                </a:solidFill>
              </a:rPr>
              <a:t> </a:t>
            </a:r>
            <a:r>
              <a:rPr lang="ja-JP" altLang="en-US" sz="2400" dirty="0" smtClean="0">
                <a:solidFill>
                  <a:srgbClr val="000000"/>
                </a:solidFill>
              </a:rPr>
              <a:t>擬似ゼロエネルギーモードにより不安定．</a:t>
            </a:r>
            <a:endParaRPr lang="en-US" altLang="ja-JP" sz="2400" dirty="0">
              <a:solidFill>
                <a:srgbClr val="000000"/>
              </a:solidFill>
            </a:endParaRPr>
          </a:p>
          <a:p>
            <a:pPr lvl="0">
              <a:spcBef>
                <a:spcPts val="200"/>
              </a:spcBef>
            </a:pPr>
            <a:r>
              <a:rPr lang="en-US" altLang="ja-JP" sz="2400" dirty="0">
                <a:solidFill>
                  <a:srgbClr val="000000"/>
                </a:solidFill>
              </a:rPr>
              <a:t>B-bar</a:t>
            </a:r>
            <a:r>
              <a:rPr lang="ja-JP" altLang="en-US" sz="2400" dirty="0">
                <a:solidFill>
                  <a:srgbClr val="000000"/>
                </a:solidFill>
              </a:rPr>
              <a:t>法，</a:t>
            </a:r>
            <a:r>
              <a:rPr lang="en-US" altLang="ja-JP" sz="2400" dirty="0">
                <a:solidFill>
                  <a:srgbClr val="000000"/>
                </a:solidFill>
              </a:rPr>
              <a:t>F-bar</a:t>
            </a:r>
            <a:r>
              <a:rPr lang="ja-JP" altLang="en-US" sz="2400" dirty="0">
                <a:solidFill>
                  <a:srgbClr val="000000"/>
                </a:solidFill>
              </a:rPr>
              <a:t>法</a:t>
            </a:r>
            <a:r>
              <a:rPr lang="ja-JP" altLang="en-US" sz="2400" dirty="0" smtClean="0">
                <a:solidFill>
                  <a:srgbClr val="000000"/>
                </a:solidFill>
              </a:rPr>
              <a:t>，</a:t>
            </a:r>
            <a:r>
              <a:rPr lang="en-US" altLang="ja-JP" sz="2400" dirty="0" smtClean="0">
                <a:solidFill>
                  <a:srgbClr val="000000"/>
                </a:solidFill>
              </a:rPr>
              <a:t>Selective</a:t>
            </a:r>
            <a:r>
              <a:rPr lang="ja-JP" altLang="en-US" sz="2400" dirty="0" smtClean="0">
                <a:solidFill>
                  <a:srgbClr val="000000"/>
                </a:solidFill>
              </a:rPr>
              <a:t>法：</a:t>
            </a:r>
            <a:r>
              <a:rPr lang="en-US" altLang="ja-JP" sz="2400" dirty="0">
                <a:solidFill>
                  <a:srgbClr val="000000"/>
                </a:solidFill>
              </a:rPr>
              <a:t/>
            </a:r>
            <a:br>
              <a:rPr lang="en-US" altLang="ja-JP" sz="2400" dirty="0">
                <a:solidFill>
                  <a:srgbClr val="000000"/>
                </a:solidFill>
              </a:rPr>
            </a:br>
            <a:r>
              <a:rPr lang="en-US" altLang="ja-JP" sz="2400" dirty="0">
                <a:solidFill>
                  <a:srgbClr val="000000"/>
                </a:solidFill>
              </a:rPr>
              <a:t>  </a:t>
            </a:r>
            <a:r>
              <a:rPr lang="en-US" altLang="ja-JP" sz="2400" b="1" dirty="0">
                <a:solidFill>
                  <a:srgbClr val="FF0000"/>
                </a:solidFill>
              </a:rPr>
              <a:t>✗</a:t>
            </a:r>
            <a:r>
              <a:rPr lang="en-US" altLang="ja-JP" sz="2400" dirty="0">
                <a:solidFill>
                  <a:srgbClr val="000000"/>
                </a:solidFill>
              </a:rPr>
              <a:t> </a:t>
            </a:r>
            <a:r>
              <a:rPr lang="ja-JP" altLang="en-US" sz="2400" dirty="0">
                <a:solidFill>
                  <a:srgbClr val="000000"/>
                </a:solidFill>
              </a:rPr>
              <a:t>四面体</a:t>
            </a:r>
            <a:r>
              <a:rPr lang="ja-JP" altLang="en-US" sz="2400" dirty="0" smtClean="0">
                <a:solidFill>
                  <a:srgbClr val="000000"/>
                </a:solidFill>
              </a:rPr>
              <a:t>要素に</a:t>
            </a:r>
            <a:r>
              <a:rPr lang="ja-JP" altLang="en-US" sz="2400" dirty="0">
                <a:solidFill>
                  <a:srgbClr val="000000"/>
                </a:solidFill>
              </a:rPr>
              <a:t>はそのまま適用できない．</a:t>
            </a:r>
            <a:endParaRPr lang="en-US" altLang="ja-JP" sz="2400" dirty="0">
              <a:solidFill>
                <a:srgbClr val="000000"/>
              </a:solidFill>
            </a:endParaRPr>
          </a:p>
          <a:p>
            <a:pPr lvl="0">
              <a:spcBef>
                <a:spcPts val="200"/>
              </a:spcBef>
            </a:pPr>
            <a:r>
              <a:rPr lang="en-US" altLang="ja-JP" sz="2400" dirty="0">
                <a:solidFill>
                  <a:srgbClr val="000000"/>
                </a:solidFill>
              </a:rPr>
              <a:t>F-bar</a:t>
            </a:r>
            <a:r>
              <a:rPr lang="ja-JP" altLang="en-US" sz="2400" dirty="0">
                <a:solidFill>
                  <a:srgbClr val="000000"/>
                </a:solidFill>
              </a:rPr>
              <a:t>パッチ法：</a:t>
            </a:r>
            <a:r>
              <a:rPr lang="en-US" altLang="ja-JP" sz="2400" dirty="0">
                <a:solidFill>
                  <a:srgbClr val="000000"/>
                </a:solidFill>
              </a:rPr>
              <a:t/>
            </a:r>
            <a:br>
              <a:rPr lang="en-US" altLang="ja-JP" sz="2400" dirty="0">
                <a:solidFill>
                  <a:srgbClr val="000000"/>
                </a:solidFill>
              </a:rPr>
            </a:br>
            <a:r>
              <a:rPr lang="en-US" altLang="ja-JP" sz="2400" dirty="0">
                <a:solidFill>
                  <a:srgbClr val="000000"/>
                </a:solidFill>
              </a:rPr>
              <a:t>  </a:t>
            </a:r>
            <a:r>
              <a:rPr lang="en-US" altLang="ja-JP" sz="2400" b="1" dirty="0">
                <a:solidFill>
                  <a:srgbClr val="FF0000"/>
                </a:solidFill>
              </a:rPr>
              <a:t>✗ </a:t>
            </a:r>
            <a:r>
              <a:rPr lang="ja-JP" altLang="en-US" sz="2400" dirty="0">
                <a:solidFill>
                  <a:srgbClr val="000000"/>
                </a:solidFill>
              </a:rPr>
              <a:t>良いパッチを作ることが難しい．</a:t>
            </a:r>
            <a:endParaRPr lang="en-US" altLang="ja-JP" sz="2400" dirty="0">
              <a:solidFill>
                <a:srgbClr val="000000"/>
              </a:solidFill>
            </a:endParaRPr>
          </a:p>
          <a:p>
            <a:pPr lvl="0">
              <a:spcBef>
                <a:spcPts val="200"/>
              </a:spcBef>
            </a:pPr>
            <a:r>
              <a:rPr lang="en-US" altLang="ja-JP" sz="2400" b="1" u="sng" dirty="0">
                <a:solidFill>
                  <a:srgbClr val="000000"/>
                </a:solidFill>
              </a:rPr>
              <a:t>u/p</a:t>
            </a:r>
            <a:r>
              <a:rPr lang="ja-JP" altLang="en-US" sz="2400" b="1" u="sng" dirty="0">
                <a:solidFill>
                  <a:srgbClr val="000000"/>
                </a:solidFill>
              </a:rPr>
              <a:t>混合（ハイブリッド）法</a:t>
            </a:r>
            <a:r>
              <a:rPr lang="ja-JP" altLang="en-US" sz="2400" dirty="0">
                <a:solidFill>
                  <a:srgbClr val="000000"/>
                </a:solidFill>
              </a:rPr>
              <a:t>：</a:t>
            </a:r>
            <a:r>
              <a:rPr lang="en-US" altLang="ja-JP" sz="2400" dirty="0">
                <a:solidFill>
                  <a:srgbClr val="000000"/>
                </a:solidFill>
              </a:rPr>
              <a:t/>
            </a:r>
            <a:br>
              <a:rPr lang="en-US" altLang="ja-JP" sz="2400" dirty="0">
                <a:solidFill>
                  <a:srgbClr val="000000"/>
                </a:solidFill>
              </a:rPr>
            </a:br>
            <a:r>
              <a:rPr lang="en-US" altLang="ja-JP" sz="2400" dirty="0">
                <a:solidFill>
                  <a:srgbClr val="000000"/>
                </a:solidFill>
              </a:rPr>
              <a:t>  </a:t>
            </a:r>
            <a:r>
              <a:rPr lang="en-US" altLang="ja-JP" sz="2400" b="1" dirty="0">
                <a:solidFill>
                  <a:srgbClr val="FF0000"/>
                </a:solidFill>
              </a:rPr>
              <a:t>✗</a:t>
            </a:r>
            <a:r>
              <a:rPr lang="ja-JP" altLang="en-US" sz="2400" dirty="0">
                <a:solidFill>
                  <a:srgbClr val="000000"/>
                </a:solidFill>
              </a:rPr>
              <a:t> 今のところ完全に満足できる定式化が提案されていない．</a:t>
            </a:r>
            <a:r>
              <a:rPr lang="en-US" altLang="ja-JP" sz="2400" dirty="0">
                <a:solidFill>
                  <a:srgbClr val="000000"/>
                </a:solidFill>
              </a:rPr>
              <a:t/>
            </a:r>
            <a:br>
              <a:rPr lang="en-US" altLang="ja-JP" sz="2400" dirty="0">
                <a:solidFill>
                  <a:srgbClr val="000000"/>
                </a:solidFill>
              </a:rPr>
            </a:br>
            <a:r>
              <a:rPr lang="ja-JP" altLang="en-US" sz="2400" dirty="0">
                <a:solidFill>
                  <a:srgbClr val="000000"/>
                </a:solidFill>
              </a:rPr>
              <a:t>　　　ただし，ある程度許容出来るものは提案されている</a:t>
            </a:r>
            <a:r>
              <a:rPr lang="ja-JP" altLang="en-US" sz="2400" dirty="0" smtClean="0">
                <a:solidFill>
                  <a:srgbClr val="000000"/>
                </a:solidFill>
              </a:rPr>
              <a:t>．</a:t>
            </a:r>
            <a:r>
              <a:rPr lang="en-US" altLang="ja-JP" sz="2400" dirty="0" smtClean="0">
                <a:solidFill>
                  <a:srgbClr val="000000"/>
                </a:solidFill>
              </a:rPr>
              <a:t/>
            </a:r>
            <a:br>
              <a:rPr lang="en-US" altLang="ja-JP" sz="2400" dirty="0" smtClean="0">
                <a:solidFill>
                  <a:srgbClr val="000000"/>
                </a:solidFill>
              </a:rPr>
            </a:br>
            <a:r>
              <a:rPr lang="ja-JP" altLang="en-US" sz="2400" dirty="0" smtClean="0">
                <a:solidFill>
                  <a:srgbClr val="000000"/>
                </a:solidFill>
              </a:rPr>
              <a:t>　　　（例</a:t>
            </a:r>
            <a:r>
              <a:rPr lang="ja-JP" altLang="en-US" sz="2400" dirty="0">
                <a:solidFill>
                  <a:srgbClr val="000000"/>
                </a:solidFill>
              </a:rPr>
              <a:t>：</a:t>
            </a:r>
            <a:r>
              <a:rPr lang="en-US" altLang="ja-JP" sz="2400" dirty="0">
                <a:solidFill>
                  <a:srgbClr val="000000"/>
                </a:solidFill>
              </a:rPr>
              <a:t>ABAQUS/Standard</a:t>
            </a:r>
            <a:r>
              <a:rPr lang="ja-JP" altLang="en-US" sz="2400" dirty="0">
                <a:solidFill>
                  <a:srgbClr val="000000"/>
                </a:solidFill>
              </a:rPr>
              <a:t>の「</a:t>
            </a:r>
            <a:r>
              <a:rPr lang="en-US" altLang="ja-JP" sz="2400" dirty="0">
                <a:solidFill>
                  <a:srgbClr val="FF0000"/>
                </a:solidFill>
              </a:rPr>
              <a:t>C3D4H</a:t>
            </a:r>
            <a:r>
              <a:rPr lang="ja-JP" altLang="en-US" sz="2400" dirty="0">
                <a:solidFill>
                  <a:srgbClr val="000000"/>
                </a:solidFill>
              </a:rPr>
              <a:t>」や「</a:t>
            </a:r>
            <a:r>
              <a:rPr lang="en-US" altLang="ja-JP" sz="2400" dirty="0" smtClean="0">
                <a:solidFill>
                  <a:srgbClr val="FF0000"/>
                </a:solidFill>
              </a:rPr>
              <a:t>C3D10MH</a:t>
            </a:r>
            <a:r>
              <a:rPr lang="ja-JP" altLang="en-US" sz="2400" dirty="0">
                <a:solidFill>
                  <a:srgbClr val="000000"/>
                </a:solidFill>
              </a:rPr>
              <a:t>」など</a:t>
            </a:r>
            <a:r>
              <a:rPr lang="ja-JP" altLang="en-US" sz="2400" dirty="0" smtClean="0">
                <a:solidFill>
                  <a:srgbClr val="000000"/>
                </a:solidFill>
              </a:rPr>
              <a:t>）</a:t>
            </a:r>
            <a:endParaRPr kumimoji="1" lang="ja-JP" altLang="en-US" sz="24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3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309268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まとめ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ja-JP" altLang="en-US" sz="2800" dirty="0" smtClean="0"/>
              <a:t>最新の平滑化</a:t>
            </a:r>
            <a:r>
              <a:rPr lang="ja-JP" altLang="en-US" sz="2800" dirty="0"/>
              <a:t>有限要素法</a:t>
            </a:r>
            <a:r>
              <a:rPr lang="en-US" altLang="ja-JP" sz="2800" dirty="0"/>
              <a:t>(S-FEM</a:t>
            </a:r>
            <a:r>
              <a:rPr lang="en-US" altLang="ja-JP" sz="2800" dirty="0" smtClean="0"/>
              <a:t>)</a:t>
            </a:r>
            <a:r>
              <a:rPr lang="ja-JP" altLang="en-US" sz="2800" dirty="0"/>
              <a:t>定式化で</a:t>
            </a:r>
            <a:r>
              <a:rPr lang="ja-JP" altLang="en-US" sz="2800" dirty="0" smtClean="0"/>
              <a:t>ある</a:t>
            </a:r>
            <a:r>
              <a:rPr lang="en-US" altLang="ja-JP" sz="2800" dirty="0" smtClean="0"/>
              <a:t/>
            </a:r>
            <a:br>
              <a:rPr lang="en-US" altLang="ja-JP" sz="2800" dirty="0" smtClean="0"/>
            </a:br>
            <a:r>
              <a:rPr lang="en-US" altLang="ja-JP" sz="2800" b="1" dirty="0" smtClean="0">
                <a:solidFill>
                  <a:srgbClr val="7030A0"/>
                </a:solidFill>
              </a:rPr>
              <a:t>F-barES-FEM-T4</a:t>
            </a:r>
            <a:r>
              <a:rPr lang="ja-JP" altLang="en-US" sz="2800" dirty="0" smtClean="0"/>
              <a:t>を用いれば，</a:t>
            </a:r>
            <a:r>
              <a:rPr lang="ja-JP" altLang="en-US" sz="2800" dirty="0" smtClean="0">
                <a:solidFill>
                  <a:srgbClr val="008000"/>
                </a:solidFill>
              </a:rPr>
              <a:t>超弾性体</a:t>
            </a:r>
            <a:r>
              <a:rPr lang="ja-JP" altLang="en-US" sz="2800" dirty="0" smtClean="0"/>
              <a:t>や</a:t>
            </a:r>
            <a:r>
              <a:rPr lang="ja-JP" altLang="en-US" sz="2800" dirty="0" smtClean="0">
                <a:solidFill>
                  <a:srgbClr val="008000"/>
                </a:solidFill>
              </a:rPr>
              <a:t>弾塑性体</a:t>
            </a:r>
            <a:r>
              <a:rPr lang="en-US" altLang="ja-JP" sz="2800" dirty="0" smtClean="0"/>
              <a:t/>
            </a:r>
            <a:br>
              <a:rPr lang="en-US" altLang="ja-JP" sz="2800" dirty="0" smtClean="0"/>
            </a:br>
            <a:r>
              <a:rPr lang="ja-JP" altLang="en-US" sz="2800" dirty="0" err="1" smtClean="0"/>
              <a:t>だけで</a:t>
            </a:r>
            <a:r>
              <a:rPr lang="ja-JP" altLang="en-US" sz="2800" dirty="0" smtClean="0"/>
              <a:t>なく</a:t>
            </a:r>
            <a:r>
              <a:rPr lang="ja-JP" altLang="en-US" sz="2800" dirty="0" smtClean="0">
                <a:solidFill>
                  <a:srgbClr val="FF0000"/>
                </a:solidFill>
              </a:rPr>
              <a:t>粘弾性体</a:t>
            </a:r>
            <a:r>
              <a:rPr lang="ja-JP" altLang="en-US" sz="2800" dirty="0" smtClean="0"/>
              <a:t>でも</a:t>
            </a:r>
            <a:endParaRPr lang="en-US" altLang="ja-JP" sz="2800" dirty="0"/>
          </a:p>
          <a:p>
            <a:pPr lvl="1"/>
            <a:r>
              <a:rPr lang="ja-JP" altLang="en-US" dirty="0" smtClean="0"/>
              <a:t>４節点四面体要素（</a:t>
            </a:r>
            <a:r>
              <a:rPr lang="ja-JP" altLang="en-US" dirty="0"/>
              <a:t>中間節点なし</a:t>
            </a:r>
            <a:r>
              <a:rPr lang="ja-JP" altLang="en-US" dirty="0" smtClean="0"/>
              <a:t>）</a:t>
            </a:r>
            <a:endParaRPr lang="en-US" altLang="ja-JP" dirty="0"/>
          </a:p>
          <a:p>
            <a:pPr lvl="1"/>
            <a:r>
              <a:rPr lang="ja-JP" altLang="en-US" dirty="0" smtClean="0"/>
              <a:t>せん断／体積／コーナーロッキングフリー</a:t>
            </a:r>
            <a:endParaRPr lang="en-US" altLang="ja-JP" dirty="0" smtClean="0"/>
          </a:p>
          <a:p>
            <a:pPr lvl="1"/>
            <a:r>
              <a:rPr lang="ja-JP" altLang="en-US" dirty="0" smtClean="0"/>
              <a:t>圧力</a:t>
            </a:r>
            <a:r>
              <a:rPr lang="ja-JP" altLang="en-US" dirty="0"/>
              <a:t>振動</a:t>
            </a:r>
            <a:r>
              <a:rPr lang="ja-JP" altLang="en-US" dirty="0" smtClean="0"/>
              <a:t>フリー</a:t>
            </a:r>
            <a:endParaRPr lang="en-US" altLang="ja-JP" dirty="0"/>
          </a:p>
          <a:p>
            <a:pPr lvl="1"/>
            <a:r>
              <a:rPr lang="ja-JP" altLang="en-US" dirty="0" smtClean="0"/>
              <a:t>大変形</a:t>
            </a:r>
            <a:r>
              <a:rPr lang="ja-JP" altLang="en-US" dirty="0"/>
              <a:t>でも</a:t>
            </a:r>
            <a:r>
              <a:rPr lang="ja-JP" altLang="en-US" dirty="0" smtClean="0"/>
              <a:t>安定</a:t>
            </a:r>
            <a:endParaRPr lang="en-US" altLang="ja-JP" dirty="0"/>
          </a:p>
          <a:p>
            <a:pPr marL="457200" lvl="1" indent="0">
              <a:buNone/>
            </a:pPr>
            <a:r>
              <a:rPr lang="ja-JP" altLang="en-US" dirty="0" smtClean="0"/>
              <a:t>が満足されることを示した．</a:t>
            </a:r>
            <a:endParaRPr lang="en-US" altLang="ja-JP" sz="1000" dirty="0"/>
          </a:p>
          <a:p>
            <a:r>
              <a:rPr lang="ja-JP" altLang="en-US" sz="2800" dirty="0" smtClean="0"/>
              <a:t>内力ベクトルの計算方法をわずかに変更することにより，</a:t>
            </a:r>
            <a:r>
              <a:rPr lang="en-US" altLang="ja-JP" sz="2800" dirty="0" smtClean="0">
                <a:solidFill>
                  <a:srgbClr val="0000CC"/>
                </a:solidFill>
              </a:rPr>
              <a:t>F-barES-FEM-T4</a:t>
            </a:r>
            <a:r>
              <a:rPr lang="ja-JP" altLang="en-US" sz="2800" dirty="0" smtClean="0">
                <a:solidFill>
                  <a:srgbClr val="0000CC"/>
                </a:solidFill>
              </a:rPr>
              <a:t>（今年度版）はこれまでよりも大変形のロバスト性が向上</a:t>
            </a:r>
            <a:r>
              <a:rPr lang="ja-JP" altLang="en-US" sz="2800" dirty="0" smtClean="0"/>
              <a:t>していることが分かった</a:t>
            </a:r>
            <a:r>
              <a:rPr lang="ja-JP" altLang="en-US" sz="2800" dirty="0"/>
              <a:t>．</a:t>
            </a:r>
            <a:endParaRPr lang="en-US" altLang="ja-JP" sz="2800" dirty="0" smtClean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30</a:t>
            </a:fld>
            <a:endParaRPr lang="ja-JP" altLang="en-US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2440298" y="5883659"/>
            <a:ext cx="4262705" cy="46166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ja-JP" altLang="en-US" sz="2400" dirty="0" smtClean="0"/>
              <a:t>ご清聴ありがとう御座いました．</a:t>
            </a:r>
            <a:endParaRPr lang="en-US" altLang="ja-JP" sz="2800" dirty="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2501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kumimoji="1" lang="ja-JP" altLang="en-US" sz="3600" dirty="0" smtClean="0"/>
              <a:t>既存手法の問題点（つづき）</a:t>
            </a:r>
            <a:endParaRPr kumimoji="1" lang="ja-JP" altLang="en-US" sz="3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ja-JP" altLang="en-US" sz="2800" dirty="0" smtClean="0">
                    <a:solidFill>
                      <a:srgbClr val="0000CC"/>
                    </a:solidFill>
                  </a:rPr>
                  <a:t>四面体</a:t>
                </a:r>
                <a:r>
                  <a:rPr lang="ja-JP" altLang="en-US" sz="2800" dirty="0" smtClean="0"/>
                  <a:t>解析例）</a:t>
                </a:r>
                <a:r>
                  <a:rPr kumimoji="1" lang="ja-JP" altLang="en-US" sz="2800" dirty="0" smtClean="0"/>
                  <a:t>材料</a:t>
                </a:r>
                <a:r>
                  <a:rPr kumimoji="1" lang="en-US" altLang="ja-JP" sz="2800" dirty="0" smtClean="0"/>
                  <a:t>: neo-</a:t>
                </a:r>
                <a:r>
                  <a:rPr kumimoji="1" lang="en-US" altLang="ja-JP" sz="2800" dirty="0" err="1" smtClean="0"/>
                  <a:t>Hookean</a:t>
                </a:r>
                <a:r>
                  <a:rPr kumimoji="1" lang="ja-JP" altLang="en-US" sz="2800" u="sng" dirty="0" smtClean="0">
                    <a:solidFill>
                      <a:srgbClr val="008000"/>
                    </a:solidFill>
                  </a:rPr>
                  <a:t>超弾性体</a:t>
                </a:r>
                <a:r>
                  <a:rPr kumimoji="1" lang="en-US" altLang="ja-JP" sz="2800" dirty="0" smtClean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ja-JP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JP" sz="2800" b="0" i="1" smtClean="0"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m:rPr>
                            <m:sty m:val="p"/>
                          </m:rPr>
                          <a:rPr kumimoji="1" lang="en-US" altLang="ja-JP" sz="2800" b="0" i="0" smtClean="0">
                            <a:latin typeface="Cambria Math" panose="02040503050406030204" pitchFamily="18" charset="0"/>
                          </a:rPr>
                          <m:t>ini</m:t>
                        </m:r>
                      </m:sub>
                    </m:sSub>
                    <m:r>
                      <a:rPr kumimoji="1" lang="en-US" altLang="ja-JP" sz="28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kumimoji="1" lang="en-US" altLang="ja-JP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0.49</m:t>
                    </m:r>
                  </m:oMath>
                </a14:m>
                <a:endParaRPr kumimoji="1" lang="ja-JP" altLang="en-US" sz="28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3" name="コンテンツ プレースホルダー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7"/>
                <a:stretch>
                  <a:fillRect l="-2468" t="-2218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4</a:t>
            </a:fld>
            <a:endParaRPr lang="ja-JP" altLang="en-US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262161" y="5143679"/>
            <a:ext cx="4028347" cy="123110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kumimoji="1" lang="ja-JP" altLang="en-US" sz="2000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四面体</a:t>
            </a:r>
            <a:r>
              <a:rPr kumimoji="1" lang="en-US" altLang="ja-JP" sz="2000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kumimoji="1" lang="ja-JP" altLang="en-US" sz="2000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次ハイブリッド要素</a:t>
            </a:r>
            <a:r>
              <a:rPr kumimoji="1" lang="en-US" altLang="ja-JP" sz="2000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(C3D4H)</a:t>
            </a:r>
            <a:br>
              <a:rPr kumimoji="1" lang="en-US" altLang="ja-JP" sz="2000" b="1" u="sng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ja-JP" altLang="en-US" sz="20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</a:t>
            </a:r>
            <a:r>
              <a:rPr lang="en-US" altLang="ja-JP" sz="20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altLang="ja-JP" sz="2000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ja-JP" altLang="en-US" sz="2000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体積ロッキングなし．</a:t>
            </a:r>
            <a:endParaRPr lang="en-US" altLang="ja-JP" sz="2000" b="1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ja-JP" sz="2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✗ </a:t>
            </a:r>
            <a:r>
              <a:rPr lang="ja-JP" alt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圧力振動（チェッカーボード）あり．</a:t>
            </a:r>
            <a:endParaRPr kumimoji="1" lang="en-US" altLang="ja-JP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ja-JP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✗ </a:t>
            </a:r>
            <a:r>
              <a:rPr lang="ja-JP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せん断</a:t>
            </a:r>
            <a:r>
              <a:rPr lang="ja-JP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／</a:t>
            </a:r>
            <a:r>
              <a:rPr lang="ja-JP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コーナーロッキングあり．</a:t>
            </a:r>
            <a:endParaRPr kumimoji="1" lang="ja-JP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4283968" y="5143679"/>
            <a:ext cx="4818627" cy="123110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kumimoji="1" lang="ja-JP" altLang="en-US" sz="2000" b="1" u="sng" dirty="0" smtClean="0"/>
              <a:t>四面体</a:t>
            </a:r>
            <a:r>
              <a:rPr kumimoji="1" lang="en-US" altLang="ja-JP" sz="2000" b="1" u="sng" dirty="0" smtClean="0"/>
              <a:t>2</a:t>
            </a:r>
            <a:r>
              <a:rPr kumimoji="1" lang="ja-JP" altLang="en-US" sz="2000" b="1" u="sng" dirty="0" smtClean="0"/>
              <a:t>次修正ハイブリッド要素</a:t>
            </a:r>
            <a:r>
              <a:rPr kumimoji="1" lang="en-US" altLang="ja-JP" sz="2000" b="1" u="sng" dirty="0" smtClean="0"/>
              <a:t>(C3D10MH)</a:t>
            </a:r>
          </a:p>
          <a:p>
            <a:r>
              <a:rPr lang="ja-JP" altLang="en-US" sz="20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 </a:t>
            </a:r>
            <a:r>
              <a:rPr lang="ja-JP" altLang="en-US" sz="2000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せん断／体積ロッキングなし</a:t>
            </a:r>
            <a:r>
              <a:rPr lang="ja-JP" altLang="en-US" sz="20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．</a:t>
            </a:r>
            <a:endParaRPr lang="en-US" altLang="ja-JP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ja-JP" sz="2000" b="1" dirty="0" smtClean="0">
                <a:solidFill>
                  <a:srgbClr val="FF0000"/>
                </a:solidFill>
              </a:rPr>
              <a:t>✗ </a:t>
            </a:r>
            <a:r>
              <a:rPr lang="ja-JP" altLang="en-US" sz="2000" dirty="0" smtClean="0"/>
              <a:t>内挿の精度低下あり．</a:t>
            </a:r>
            <a:r>
              <a:rPr lang="en-US" altLang="ja-JP" sz="2000" dirty="0" smtClean="0"/>
              <a:t/>
            </a:r>
            <a:br>
              <a:rPr lang="en-US" altLang="ja-JP" sz="2000" dirty="0" smtClean="0"/>
            </a:br>
            <a:r>
              <a:rPr lang="en-US" altLang="ja-JP" sz="2000" b="1" dirty="0">
                <a:solidFill>
                  <a:srgbClr val="FF0000"/>
                </a:solidFill>
              </a:rPr>
              <a:t>✗ </a:t>
            </a:r>
            <a:r>
              <a:rPr lang="ja-JP" altLang="en-US" sz="2000" b="1" dirty="0" smtClean="0"/>
              <a:t>大変形で早期の収束困難あり．</a:t>
            </a:r>
            <a:endParaRPr kumimoji="1" lang="ja-JP" altLang="en-US" sz="2000" b="1" dirty="0"/>
          </a:p>
        </p:txBody>
      </p:sp>
      <p:pic>
        <p:nvPicPr>
          <p:cNvPr id="7" name="c3d4h-pressur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88479" y="1068450"/>
            <a:ext cx="3931493" cy="4016734"/>
          </a:xfrm>
          <a:prstGeom prst="rect">
            <a:avLst/>
          </a:prstGeom>
        </p:spPr>
      </p:pic>
      <p:pic>
        <p:nvPicPr>
          <p:cNvPr id="8" name="c3d10mh-pressure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814611" y="1065258"/>
            <a:ext cx="3969857" cy="4055930"/>
          </a:xfrm>
          <a:prstGeom prst="rect">
            <a:avLst/>
          </a:prstGeom>
        </p:spPr>
      </p:pic>
      <p:sp>
        <p:nvSpPr>
          <p:cNvPr id="9" name="テキスト ボックス 8"/>
          <p:cNvSpPr txBox="1"/>
          <p:nvPr/>
        </p:nvSpPr>
        <p:spPr>
          <a:xfrm>
            <a:off x="4271691" y="4365644"/>
            <a:ext cx="11079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dirty="0" smtClean="0"/>
              <a:t>節点数は</a:t>
            </a:r>
            <a:r>
              <a:rPr kumimoji="1" lang="en-US" altLang="ja-JP" dirty="0" smtClean="0"/>
              <a:t/>
            </a:r>
            <a:br>
              <a:rPr kumimoji="1" lang="en-US" altLang="ja-JP" dirty="0" smtClean="0"/>
            </a:br>
            <a:r>
              <a:rPr kumimoji="1" lang="ja-JP" altLang="en-US" dirty="0" smtClean="0"/>
              <a:t>ほぼ同じ</a:t>
            </a:r>
            <a:endParaRPr kumimoji="1" lang="ja-JP" altLang="en-US" dirty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2917689" y="1043444"/>
            <a:ext cx="136627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kumimoji="1" lang="ja-JP" altLang="en-US" dirty="0" smtClean="0"/>
              <a:t>圧力</a:t>
            </a:r>
            <a:endParaRPr kumimoji="1" lang="ja-JP" altLang="en-US" dirty="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7382185" y="1042767"/>
            <a:ext cx="136627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kumimoji="1" lang="ja-JP" altLang="en-US" dirty="0" smtClean="0"/>
              <a:t>圧力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656090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45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5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ja-JP" altLang="en-US" dirty="0" smtClean="0"/>
              <a:t>解決策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buNone/>
            </a:pPr>
            <a:r>
              <a:rPr kumimoji="1" lang="ja-JP" altLang="en-US" sz="2800" dirty="0" smtClean="0">
                <a:solidFill>
                  <a:srgbClr val="FF00FF"/>
                </a:solidFill>
              </a:rPr>
              <a:t>平滑化有限要素法</a:t>
            </a:r>
            <a:r>
              <a:rPr kumimoji="1" lang="ja-JP" altLang="en-US" sz="2800" dirty="0" smtClean="0"/>
              <a:t>（</a:t>
            </a:r>
            <a:r>
              <a:rPr kumimoji="1" lang="en-US" altLang="ja-JP" sz="2800" dirty="0" smtClean="0"/>
              <a:t>Smoothed Finite Element Method: </a:t>
            </a:r>
            <a:r>
              <a:rPr kumimoji="1" lang="en-US" altLang="ja-JP" sz="2800" dirty="0" smtClean="0">
                <a:solidFill>
                  <a:srgbClr val="FF00FF"/>
                </a:solidFill>
              </a:rPr>
              <a:t>S-FEM</a:t>
            </a:r>
            <a:r>
              <a:rPr kumimoji="1" lang="ja-JP" altLang="en-US" sz="2800" dirty="0" smtClean="0"/>
              <a:t>）という新しい有限要素定式化のアイデアが近年提案され，研究が進んでいる．</a:t>
            </a:r>
            <a:endParaRPr kumimoji="1" lang="en-US" altLang="ja-JP" sz="2800" dirty="0" smtClean="0"/>
          </a:p>
          <a:p>
            <a:pPr marL="0" indent="0" algn="just">
              <a:buNone/>
            </a:pPr>
            <a:r>
              <a:rPr lang="ja-JP" altLang="en-US" sz="2800" dirty="0" smtClean="0"/>
              <a:t>特に，最新の</a:t>
            </a:r>
            <a:r>
              <a:rPr lang="en-US" altLang="ja-JP" sz="2800" dirty="0" smtClean="0"/>
              <a:t>S-FEM</a:t>
            </a:r>
            <a:r>
              <a:rPr lang="ja-JP" altLang="en-US" sz="2800" dirty="0" smtClean="0"/>
              <a:t>定式化である</a:t>
            </a:r>
            <a:r>
              <a:rPr lang="en-US" altLang="ja-JP" sz="2800" dirty="0" smtClean="0">
                <a:solidFill>
                  <a:srgbClr val="7030A0"/>
                </a:solidFill>
              </a:rPr>
              <a:t>F-barES-FEM-T4</a:t>
            </a:r>
            <a:br>
              <a:rPr lang="en-US" altLang="ja-JP" sz="2800" dirty="0" smtClean="0">
                <a:solidFill>
                  <a:srgbClr val="7030A0"/>
                </a:solidFill>
              </a:rPr>
            </a:br>
            <a:r>
              <a:rPr lang="ja-JP" altLang="en-US" sz="2800" dirty="0" smtClean="0"/>
              <a:t>（詳細は後述）は</a:t>
            </a:r>
            <a:r>
              <a:rPr lang="ja-JP" altLang="en-US" sz="2800" b="1" dirty="0" smtClean="0">
                <a:solidFill>
                  <a:srgbClr val="008000"/>
                </a:solidFill>
              </a:rPr>
              <a:t>超弾性体</a:t>
            </a:r>
            <a:r>
              <a:rPr lang="ja-JP" altLang="en-US" sz="2800" dirty="0" smtClean="0"/>
              <a:t>および</a:t>
            </a:r>
            <a:r>
              <a:rPr lang="ja-JP" altLang="en-US" sz="2800" b="1" dirty="0" smtClean="0">
                <a:solidFill>
                  <a:srgbClr val="008000"/>
                </a:solidFill>
              </a:rPr>
              <a:t>弾塑性体</a:t>
            </a:r>
            <a:r>
              <a:rPr lang="ja-JP" altLang="en-US" sz="2800" dirty="0" smtClean="0"/>
              <a:t>の静解析および動解析で</a:t>
            </a:r>
            <a:endParaRPr kumimoji="1" lang="en-US" altLang="ja-JP" sz="2800" dirty="0" smtClean="0"/>
          </a:p>
          <a:p>
            <a:pPr marL="857250" lvl="1" indent="-457200" algn="just"/>
            <a:r>
              <a:rPr lang="ja-JP" altLang="en-US" dirty="0"/>
              <a:t>４節点四面体要素（中間節点なし）</a:t>
            </a:r>
            <a:endParaRPr lang="en-US" altLang="ja-JP" dirty="0"/>
          </a:p>
          <a:p>
            <a:pPr marL="857250" lvl="1" indent="-457200" algn="just"/>
            <a:r>
              <a:rPr lang="ja-JP" altLang="en-US" dirty="0" smtClean="0"/>
              <a:t>せん断</a:t>
            </a:r>
            <a:r>
              <a:rPr lang="ja-JP" altLang="en-US" dirty="0"/>
              <a:t>／体積／コーナーロッキングフリー</a:t>
            </a:r>
            <a:endParaRPr lang="en-US" altLang="ja-JP" dirty="0"/>
          </a:p>
          <a:p>
            <a:pPr marL="857250" lvl="1" indent="-457200" algn="just"/>
            <a:r>
              <a:rPr lang="ja-JP" altLang="en-US" dirty="0"/>
              <a:t>圧力振動フリー</a:t>
            </a:r>
            <a:endParaRPr lang="en-US" altLang="ja-JP" dirty="0"/>
          </a:p>
          <a:p>
            <a:pPr marL="857250" lvl="1" indent="-457200" algn="just"/>
            <a:r>
              <a:rPr lang="ja-JP" altLang="en-US" dirty="0"/>
              <a:t>大変形でも安定</a:t>
            </a:r>
            <a:endParaRPr lang="en-US" altLang="ja-JP" dirty="0"/>
          </a:p>
          <a:p>
            <a:pPr marL="0" indent="0" algn="just">
              <a:buNone/>
            </a:pPr>
            <a:r>
              <a:rPr lang="ja-JP" altLang="en-US" sz="2800" dirty="0"/>
              <a:t>の全てを満足</a:t>
            </a:r>
            <a:r>
              <a:rPr lang="ja-JP" altLang="en-US" sz="2800" dirty="0" smtClean="0"/>
              <a:t>する定式化であることが確認された．</a:t>
            </a:r>
            <a:endParaRPr lang="en-US" altLang="ja-JP" sz="2800" dirty="0"/>
          </a:p>
          <a:p>
            <a:pPr marL="0" indent="0" algn="just">
              <a:buNone/>
            </a:pPr>
            <a:endParaRPr kumimoji="1" lang="en-US" altLang="ja-JP" sz="2800" dirty="0" smtClean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5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557521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ja-JP" altLang="en-US" sz="3600" dirty="0" smtClean="0"/>
              <a:t>解決策（つづき）</a:t>
            </a:r>
            <a:endParaRPr kumimoji="1" lang="ja-JP" altLang="en-US" sz="3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 algn="ctr">
                  <a:buNone/>
                </a:pPr>
                <a:r>
                  <a:rPr lang="ja-JP" altLang="en-US" sz="2800" dirty="0">
                    <a:solidFill>
                      <a:srgbClr val="0000CC"/>
                    </a:solidFill>
                  </a:rPr>
                  <a:t>四面体</a:t>
                </a:r>
                <a:r>
                  <a:rPr lang="ja-JP" altLang="en-US" sz="2800" dirty="0"/>
                  <a:t>解析例）材料</a:t>
                </a:r>
                <a:r>
                  <a:rPr lang="en-US" altLang="ja-JP" sz="2800" dirty="0"/>
                  <a:t>: neo-</a:t>
                </a:r>
                <a:r>
                  <a:rPr lang="en-US" altLang="ja-JP" sz="2800" dirty="0" err="1"/>
                  <a:t>Hookean</a:t>
                </a:r>
                <a:r>
                  <a:rPr lang="ja-JP" altLang="en-US" sz="2800" u="sng" dirty="0">
                    <a:solidFill>
                      <a:srgbClr val="008000"/>
                    </a:solidFill>
                  </a:rPr>
                  <a:t>超弾性体</a:t>
                </a:r>
                <a:r>
                  <a:rPr lang="en-US" altLang="ja-JP" sz="2800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800" i="1"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ja-JP" sz="2800">
                            <a:latin typeface="Cambria Math" panose="02040503050406030204" pitchFamily="18" charset="0"/>
                          </a:rPr>
                          <m:t>ini</m:t>
                        </m:r>
                      </m:sub>
                    </m:sSub>
                    <m:r>
                      <a:rPr lang="en-US" altLang="ja-JP" sz="28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ja-JP" sz="280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0.49</m:t>
                    </m:r>
                  </m:oMath>
                </a14:m>
                <a:endParaRPr lang="ja-JP" altLang="en-US" sz="2800" dirty="0">
                  <a:solidFill>
                    <a:srgbClr val="C00000"/>
                  </a:solidFill>
                </a:endParaRPr>
              </a:p>
              <a:p>
                <a:pPr marL="0" indent="0" algn="ctr">
                  <a:buNone/>
                </a:pPr>
                <a:endParaRPr kumimoji="1" lang="ja-JP" altLang="en-US" sz="2400" dirty="0"/>
              </a:p>
            </p:txBody>
          </p:sp>
        </mc:Choice>
        <mc:Fallback xmlns="">
          <p:sp>
            <p:nvSpPr>
              <p:cNvPr id="3" name="コンテンツ プレースホルダー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5"/>
                <a:stretch>
                  <a:fillRect l="-2398" t="-2218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6</a:t>
            </a:fld>
            <a:endParaRPr lang="ja-JP" altLang="en-US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2533028" y="5017722"/>
            <a:ext cx="4041940" cy="123110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ja-JP" altLang="en-US" sz="2000" b="1" u="sng" dirty="0" smtClean="0">
                <a:solidFill>
                  <a:srgbClr val="FF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昨年度までの</a:t>
            </a:r>
            <a:r>
              <a:rPr lang="en-US" altLang="ja-JP" sz="2000" b="1" u="sng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F-barES-FEM-T4</a:t>
            </a:r>
          </a:p>
          <a:p>
            <a:r>
              <a:rPr lang="ja-JP" altLang="en-US" sz="20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</a:t>
            </a:r>
            <a:r>
              <a:rPr lang="en-US" altLang="ja-JP" sz="2000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 </a:t>
            </a:r>
            <a:r>
              <a:rPr kumimoji="1" lang="ja-JP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せん断・体積ロッキングなし．</a:t>
            </a:r>
            <a:endParaRPr lang="en-US" altLang="ja-JP" sz="2000" b="1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ja-JP" altLang="en-US" sz="20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</a:t>
            </a:r>
            <a:r>
              <a:rPr lang="en-US" altLang="ja-JP" sz="2000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 </a:t>
            </a:r>
            <a:r>
              <a:rPr lang="ja-JP" altLang="en-US" sz="2000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圧力振動は充分小さい．</a:t>
            </a:r>
            <a:r>
              <a:rPr lang="en-US" altLang="ja-JP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en-US" altLang="ja-JP" sz="20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ja-JP" altLang="en-US" sz="20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</a:t>
            </a:r>
            <a:r>
              <a:rPr lang="en-US" altLang="ja-JP" sz="2000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 </a:t>
            </a:r>
            <a:r>
              <a:rPr lang="ja-JP" altLang="en-US" sz="2000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コーナーロッキングも充分小さい．</a:t>
            </a:r>
            <a:endParaRPr kumimoji="1" lang="ja-JP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7201715" y="2604094"/>
            <a:ext cx="163378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/>
              <a:t>メッシュ</a:t>
            </a:r>
            <a:r>
              <a:rPr kumimoji="1" lang="ja-JP" altLang="en-US" dirty="0" smtClean="0"/>
              <a:t>は</a:t>
            </a:r>
            <a:r>
              <a:rPr kumimoji="1" lang="en-US" altLang="ja-JP" dirty="0" smtClean="0"/>
              <a:t/>
            </a:r>
            <a:br>
              <a:rPr kumimoji="1" lang="en-US" altLang="ja-JP" dirty="0" smtClean="0"/>
            </a:br>
            <a:r>
              <a:rPr kumimoji="1" lang="ja-JP" altLang="en-US" dirty="0" smtClean="0"/>
              <a:t>先程の</a:t>
            </a:r>
            <a:r>
              <a:rPr kumimoji="1" lang="en-US" altLang="ja-JP" dirty="0" smtClean="0"/>
              <a:t>C3D4H</a:t>
            </a:r>
            <a:br>
              <a:rPr kumimoji="1" lang="en-US" altLang="ja-JP" dirty="0" smtClean="0"/>
            </a:br>
            <a:r>
              <a:rPr kumimoji="1" lang="ja-JP" altLang="en-US" dirty="0" smtClean="0"/>
              <a:t>と同じ</a:t>
            </a:r>
            <a:r>
              <a:rPr lang="ja-JP" altLang="en-US" dirty="0"/>
              <a:t>．</a:t>
            </a:r>
            <a:endParaRPr kumimoji="1" lang="en-US" altLang="ja-JP" dirty="0" smtClean="0"/>
          </a:p>
        </p:txBody>
      </p:sp>
      <p:pic>
        <p:nvPicPr>
          <p:cNvPr id="7" name="cylinder_press-NOCS2-pressur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627784" y="1052736"/>
            <a:ext cx="3852428" cy="3964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0630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5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ja-JP" altLang="en-US" sz="3600" dirty="0" smtClean="0"/>
              <a:t>解決策（つづき）</a:t>
            </a:r>
            <a:endParaRPr kumimoji="1" lang="ja-JP" altLang="en-US" sz="3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 algn="ctr">
                  <a:buNone/>
                </a:pPr>
                <a:r>
                  <a:rPr lang="ja-JP" altLang="en-US" sz="2800" dirty="0">
                    <a:solidFill>
                      <a:srgbClr val="0000CC"/>
                    </a:solidFill>
                  </a:rPr>
                  <a:t>四面体</a:t>
                </a:r>
                <a:r>
                  <a:rPr lang="ja-JP" altLang="en-US" sz="2800" dirty="0"/>
                  <a:t>解析例）材料</a:t>
                </a:r>
                <a:r>
                  <a:rPr lang="en-US" altLang="ja-JP" sz="2800" dirty="0"/>
                  <a:t>: neo-</a:t>
                </a:r>
                <a:r>
                  <a:rPr lang="en-US" altLang="ja-JP" sz="2800" dirty="0" err="1"/>
                  <a:t>Hookean</a:t>
                </a:r>
                <a:r>
                  <a:rPr lang="ja-JP" altLang="en-US" sz="2800" u="sng" dirty="0">
                    <a:solidFill>
                      <a:srgbClr val="008000"/>
                    </a:solidFill>
                  </a:rPr>
                  <a:t>超弾性体</a:t>
                </a:r>
                <a:r>
                  <a:rPr lang="en-US" altLang="ja-JP" sz="2800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800" i="1"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ja-JP" sz="2800">
                            <a:latin typeface="Cambria Math" panose="02040503050406030204" pitchFamily="18" charset="0"/>
                          </a:rPr>
                          <m:t>ini</m:t>
                        </m:r>
                      </m:sub>
                    </m:sSub>
                    <m:r>
                      <a:rPr lang="en-US" altLang="ja-JP" sz="28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ja-JP" sz="280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0.49</m:t>
                    </m:r>
                  </m:oMath>
                </a14:m>
                <a:endParaRPr lang="ja-JP" altLang="en-US" sz="2800" dirty="0">
                  <a:solidFill>
                    <a:srgbClr val="C00000"/>
                  </a:solidFill>
                </a:endParaRPr>
              </a:p>
              <a:p>
                <a:pPr marL="0" indent="0" algn="ctr">
                  <a:buNone/>
                </a:pPr>
                <a:endParaRPr kumimoji="1" lang="ja-JP" altLang="en-US" sz="2400" dirty="0"/>
              </a:p>
            </p:txBody>
          </p:sp>
        </mc:Choice>
        <mc:Fallback xmlns="">
          <p:sp>
            <p:nvSpPr>
              <p:cNvPr id="3" name="コンテンツ プレースホルダー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5"/>
                <a:stretch>
                  <a:fillRect l="-2398" t="-2218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7</a:t>
            </a:fld>
            <a:endParaRPr lang="ja-JP" altLang="en-US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3035005" y="5042736"/>
            <a:ext cx="3060133" cy="61555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ja-JP" altLang="en-US" sz="2000" b="1" u="sng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今年度の</a:t>
            </a:r>
            <a:r>
              <a:rPr lang="en-US" altLang="ja-JP" sz="2000" b="1" u="sng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F-barES-FEM-T4</a:t>
            </a:r>
            <a:r>
              <a:rPr kumimoji="1" lang="en-US" altLang="ja-JP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kumimoji="1" lang="en-US" altLang="ja-JP" sz="20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ja-JP" altLang="en-US" sz="20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</a:t>
            </a:r>
            <a:r>
              <a:rPr lang="en-US" altLang="ja-JP" sz="20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altLang="ja-JP" sz="2000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ja-JP" altLang="en-US" sz="2000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さらにロバスト性が向上．</a:t>
            </a:r>
            <a:endParaRPr kumimoji="1" lang="ja-JP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7201715" y="2604094"/>
            <a:ext cx="163378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/>
              <a:t>メッシュ</a:t>
            </a:r>
            <a:r>
              <a:rPr kumimoji="1" lang="ja-JP" altLang="en-US" dirty="0" smtClean="0"/>
              <a:t>は</a:t>
            </a:r>
            <a:r>
              <a:rPr kumimoji="1" lang="en-US" altLang="ja-JP" dirty="0" smtClean="0"/>
              <a:t/>
            </a:r>
            <a:br>
              <a:rPr kumimoji="1" lang="en-US" altLang="ja-JP" dirty="0" smtClean="0"/>
            </a:br>
            <a:r>
              <a:rPr kumimoji="1" lang="ja-JP" altLang="en-US" dirty="0" smtClean="0"/>
              <a:t>先程の</a:t>
            </a:r>
            <a:r>
              <a:rPr kumimoji="1" lang="en-US" altLang="ja-JP" dirty="0" smtClean="0"/>
              <a:t>C3D4H</a:t>
            </a:r>
            <a:br>
              <a:rPr kumimoji="1" lang="en-US" altLang="ja-JP" dirty="0" smtClean="0"/>
            </a:br>
            <a:r>
              <a:rPr kumimoji="1" lang="ja-JP" altLang="en-US" dirty="0" smtClean="0"/>
              <a:t>と同じ</a:t>
            </a:r>
            <a:r>
              <a:rPr lang="ja-JP" altLang="en-US" dirty="0"/>
              <a:t>．</a:t>
            </a:r>
            <a:endParaRPr kumimoji="1" lang="en-US" altLang="ja-JP" dirty="0" smtClean="0"/>
          </a:p>
        </p:txBody>
      </p:sp>
      <p:sp>
        <p:nvSpPr>
          <p:cNvPr id="10" name="正方形/長方形 9"/>
          <p:cNvSpPr/>
          <p:nvPr/>
        </p:nvSpPr>
        <p:spPr>
          <a:xfrm>
            <a:off x="431012" y="5678088"/>
            <a:ext cx="8280995" cy="52322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ja-JP" altLang="en-US" sz="2800" dirty="0" smtClean="0"/>
              <a:t>ただし</a:t>
            </a:r>
            <a:r>
              <a:rPr lang="ja-JP" altLang="en-US" sz="2800" dirty="0"/>
              <a:t>，</a:t>
            </a:r>
            <a:r>
              <a:rPr lang="ja-JP" altLang="en-US" sz="2800" dirty="0">
                <a:solidFill>
                  <a:srgbClr val="FF0000"/>
                </a:solidFill>
              </a:rPr>
              <a:t>粘弾性体の準静的解析</a:t>
            </a:r>
            <a:r>
              <a:rPr lang="ja-JP" altLang="en-US" sz="2800" dirty="0"/>
              <a:t>への</a:t>
            </a:r>
            <a:r>
              <a:rPr lang="ja-JP" altLang="en-US" sz="2800" dirty="0" smtClean="0"/>
              <a:t>適用は未検討．</a:t>
            </a:r>
            <a:endParaRPr lang="en-US" altLang="ja-JP" sz="2800" dirty="0"/>
          </a:p>
        </p:txBody>
      </p:sp>
      <p:pic>
        <p:nvPicPr>
          <p:cNvPr id="11" name="msmpeg4v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384104" y="1088782"/>
            <a:ext cx="4276128" cy="3953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2037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1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発表内容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8</a:t>
            </a:fld>
            <a:endParaRPr lang="ja-JP" altLang="en-US" dirty="0"/>
          </a:p>
        </p:txBody>
      </p:sp>
      <p:sp>
        <p:nvSpPr>
          <p:cNvPr id="5" name="角丸四角形 4"/>
          <p:cNvSpPr/>
          <p:nvPr/>
        </p:nvSpPr>
        <p:spPr>
          <a:xfrm>
            <a:off x="206515" y="1333127"/>
            <a:ext cx="8730970" cy="1872209"/>
          </a:xfrm>
          <a:prstGeom prst="roundRect">
            <a:avLst>
              <a:gd name="adj" fmla="val 13853"/>
            </a:avLst>
          </a:prstGeom>
          <a:noFill/>
          <a:ln w="47625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6000" bIns="36000" rtlCol="0" anchor="ctr"/>
          <a:lstStyle/>
          <a:p>
            <a:pPr algn="ctr"/>
            <a:r>
              <a:rPr lang="ja-JP" altLang="en-US" sz="3200" dirty="0" smtClean="0">
                <a:solidFill>
                  <a:schemeClr val="tx1"/>
                </a:solidFill>
              </a:rPr>
              <a:t>最新の四面体平滑化</a:t>
            </a:r>
            <a:r>
              <a:rPr lang="ja-JP" altLang="en-US" sz="3200" dirty="0">
                <a:solidFill>
                  <a:schemeClr val="tx1"/>
                </a:solidFill>
              </a:rPr>
              <a:t>有限要素法</a:t>
            </a:r>
            <a:r>
              <a:rPr lang="en-US" altLang="ja-JP" sz="3200" dirty="0">
                <a:solidFill>
                  <a:schemeClr val="tx1"/>
                </a:solidFill>
              </a:rPr>
              <a:t>(</a:t>
            </a:r>
            <a:r>
              <a:rPr lang="en-US" altLang="ja-JP" sz="3200" dirty="0" smtClean="0">
                <a:solidFill>
                  <a:schemeClr val="tx1"/>
                </a:solidFill>
              </a:rPr>
              <a:t>S-FEM)</a:t>
            </a:r>
            <a:br>
              <a:rPr lang="en-US" altLang="ja-JP" sz="3200" dirty="0" smtClean="0">
                <a:solidFill>
                  <a:schemeClr val="tx1"/>
                </a:solidFill>
              </a:rPr>
            </a:br>
            <a:r>
              <a:rPr lang="ja-JP" altLang="en-US" sz="3200" dirty="0" smtClean="0">
                <a:solidFill>
                  <a:schemeClr val="tx1"/>
                </a:solidFill>
              </a:rPr>
              <a:t>定式化である</a:t>
            </a:r>
            <a:r>
              <a:rPr lang="en-US" altLang="ja-JP" sz="3200" dirty="0" smtClean="0">
                <a:solidFill>
                  <a:srgbClr val="7030A0"/>
                </a:solidFill>
              </a:rPr>
              <a:t>F-barES-FEM-T4</a:t>
            </a:r>
            <a:r>
              <a:rPr lang="ja-JP" altLang="en-US" sz="3200" dirty="0" smtClean="0">
                <a:solidFill>
                  <a:schemeClr val="tx1"/>
                </a:solidFill>
              </a:rPr>
              <a:t>を</a:t>
            </a:r>
            <a:r>
              <a:rPr lang="ja-JP" altLang="en-US" sz="3200" dirty="0" smtClean="0">
                <a:solidFill>
                  <a:srgbClr val="FF0000"/>
                </a:solidFill>
              </a:rPr>
              <a:t>ゴム粘弾性</a:t>
            </a:r>
            <a:r>
              <a:rPr lang="en-US" altLang="ja-JP" sz="3200" dirty="0" smtClean="0">
                <a:solidFill>
                  <a:srgbClr val="FF0000"/>
                </a:solidFill>
              </a:rPr>
              <a:t/>
            </a:r>
            <a:br>
              <a:rPr lang="en-US" altLang="ja-JP" sz="3200" dirty="0" smtClean="0">
                <a:solidFill>
                  <a:srgbClr val="FF0000"/>
                </a:solidFill>
              </a:rPr>
            </a:br>
            <a:r>
              <a:rPr lang="ja-JP" altLang="en-US" sz="3200" dirty="0" smtClean="0">
                <a:solidFill>
                  <a:srgbClr val="FF0000"/>
                </a:solidFill>
              </a:rPr>
              <a:t>大変形解析</a:t>
            </a:r>
            <a:r>
              <a:rPr lang="ja-JP" altLang="en-US" sz="3200" dirty="0" smtClean="0">
                <a:solidFill>
                  <a:schemeClr val="tx1"/>
                </a:solidFill>
              </a:rPr>
              <a:t>に適用し，精度と安定性を評価する．</a:t>
            </a:r>
            <a:endParaRPr lang="en-US" altLang="ja-JP" sz="3200" dirty="0" smtClean="0">
              <a:solidFill>
                <a:schemeClr val="tx1"/>
              </a:solidFill>
            </a:endParaRP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974986" y="3953378"/>
            <a:ext cx="7000634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8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発表目次</a:t>
            </a:r>
            <a:r>
              <a:rPr kumimoji="1" lang="ja-JP" altLang="en-US" sz="2800" dirty="0" smtClean="0"/>
              <a:t>：</a:t>
            </a:r>
            <a:endParaRPr kumimoji="1" lang="en-US" altLang="ja-JP" sz="28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ja-JP" altLang="en-US" sz="2800" dirty="0" smtClean="0"/>
              <a:t>今年度版</a:t>
            </a:r>
            <a:r>
              <a:rPr kumimoji="1" lang="en-US" altLang="ja-JP" sz="2800" dirty="0" smtClean="0"/>
              <a:t>F-barES-FEM-T4</a:t>
            </a:r>
            <a:r>
              <a:rPr kumimoji="1" lang="ja-JP" altLang="en-US" sz="2800" dirty="0" smtClean="0"/>
              <a:t>の定式化概要</a:t>
            </a:r>
            <a:endParaRPr kumimoji="1" lang="en-US" altLang="ja-JP" sz="28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ja-JP" altLang="en-US" sz="2800" dirty="0" smtClean="0"/>
              <a:t>ゴム粘弾性大変形解析例</a:t>
            </a:r>
            <a:endParaRPr lang="en-US" altLang="ja-JP" sz="28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ja-JP" altLang="en-US" sz="2800" dirty="0"/>
              <a:t>まとめ</a:t>
            </a:r>
          </a:p>
        </p:txBody>
      </p:sp>
    </p:spTree>
    <p:extLst>
      <p:ext uri="{BB962C8B-B14F-4D97-AF65-F5344CB8AC3E}">
        <p14:creationId xmlns:p14="http://schemas.microsoft.com/office/powerpoint/2010/main" val="150429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marL="0" indent="0" algn="ctr">
              <a:buNone/>
            </a:pPr>
            <a:r>
              <a:rPr lang="ja-JP" altLang="en-US" sz="4000" dirty="0" smtClean="0"/>
              <a:t>今年度版</a:t>
            </a:r>
            <a:r>
              <a:rPr lang="en-US" altLang="ja-JP" sz="4000" dirty="0" smtClean="0"/>
              <a:t>F-barES-FEM-T4</a:t>
            </a:r>
            <a:br>
              <a:rPr lang="en-US" altLang="ja-JP" sz="4000" dirty="0" smtClean="0"/>
            </a:br>
            <a:r>
              <a:rPr lang="ja-JP" altLang="en-US" sz="4000" dirty="0" smtClean="0"/>
              <a:t>の</a:t>
            </a:r>
            <a:r>
              <a:rPr lang="ja-JP" altLang="en-US" sz="4000" dirty="0"/>
              <a:t>定式化</a:t>
            </a:r>
            <a:r>
              <a:rPr lang="ja-JP" altLang="en-US" sz="4000" dirty="0" smtClean="0"/>
              <a:t>概要</a:t>
            </a:r>
            <a:endParaRPr lang="en-US" altLang="ja-JP" sz="40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9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196053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cmd2017-sfem-viscoelastic"/>
</p:tagLst>
</file>

<file path=ppt/theme/theme1.xml><?xml version="1.0" encoding="utf-8"?>
<a:theme xmlns:a="http://schemas.openxmlformats.org/drawingml/2006/main" name="デザインの設定">
  <a:themeElements>
    <a:clrScheme name="デザインの設定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デザインの設定">
      <a:majorFont>
        <a:latin typeface="MS PGothic"/>
        <a:ea typeface="MS PGothic"/>
        <a:cs typeface=""/>
      </a:majorFont>
      <a:minorFont>
        <a:latin typeface="MS PGothic"/>
        <a:ea typeface="MS PGothic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デザインの設定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デザインの設定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デザインの設定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デザインの設定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デザインの設定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デザインの設定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デザインの設定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デザインの設定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デザインの設定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デザインの設定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デザインの設定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デザインの設定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44597</TotalTime>
  <Words>1000</Words>
  <Application>Microsoft Office PowerPoint</Application>
  <PresentationFormat>画面に合わせる (4:3)</PresentationFormat>
  <Paragraphs>307</Paragraphs>
  <Slides>30</Slides>
  <Notes>30</Notes>
  <HiddenSlides>2</HiddenSlides>
  <MMClips>7</MMClips>
  <ScaleCrop>false</ScaleCrop>
  <HeadingPairs>
    <vt:vector size="6" baseType="variant">
      <vt:variant>
        <vt:lpstr>使用されているフォント</vt:lpstr>
      </vt:variant>
      <vt:variant>
        <vt:i4>5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30</vt:i4>
      </vt:variant>
    </vt:vector>
  </HeadingPairs>
  <TitlesOfParts>
    <vt:vector size="36" baseType="lpstr">
      <vt:lpstr>MS PGothic</vt:lpstr>
      <vt:lpstr>Arial</vt:lpstr>
      <vt:lpstr>Calibri</vt:lpstr>
      <vt:lpstr>Cambria Math</vt:lpstr>
      <vt:lpstr>Wingdings</vt:lpstr>
      <vt:lpstr>デザインの設定</vt:lpstr>
      <vt:lpstr>F-bar援用の四面体平滑化有限要素法によるゴム粘弾性大変形解析</vt:lpstr>
      <vt:lpstr>研究背景</vt:lpstr>
      <vt:lpstr>既存手法の問題点</vt:lpstr>
      <vt:lpstr>既存手法の問題点（つづき）</vt:lpstr>
      <vt:lpstr>解決策</vt:lpstr>
      <vt:lpstr>解決策（つづき）</vt:lpstr>
      <vt:lpstr>解決策（つづき）</vt:lpstr>
      <vt:lpstr>発表内容</vt:lpstr>
      <vt:lpstr>PowerPoint プレゼンテーション</vt:lpstr>
      <vt:lpstr>F-bar法のおさらい</vt:lpstr>
      <vt:lpstr>ES-FEMのおさらい</vt:lpstr>
      <vt:lpstr>F-barES-FEMの定式化概要</vt:lpstr>
      <vt:lpstr>内力の計算方法</vt:lpstr>
      <vt:lpstr>粘弾性の取り扱い</vt:lpstr>
      <vt:lpstr>PowerPoint プレゼンテーション</vt:lpstr>
      <vt:lpstr>粘弾性ブロックの引張懸垂解析</vt:lpstr>
      <vt:lpstr>粘弾性ブロックの引張懸垂解析</vt:lpstr>
      <vt:lpstr>粘弾性ブロックの引張懸垂解析</vt:lpstr>
      <vt:lpstr>粘弾性ブロックの引張懸垂解析</vt:lpstr>
      <vt:lpstr>粘弾性ブロックの引張懸垂解析</vt:lpstr>
      <vt:lpstr>粘弾性ブロックの引張懸垂解析</vt:lpstr>
      <vt:lpstr>粘弾性ブロックの引張懸垂解析</vt:lpstr>
      <vt:lpstr>粘弾性ウサギの自重潰れ解析</vt:lpstr>
      <vt:lpstr>粘弾性ウサギの自重潰れ解析</vt:lpstr>
      <vt:lpstr>粘弾性ウサギの自重潰れ解析</vt:lpstr>
      <vt:lpstr>粘弾性ウサギの自重潰れ解析</vt:lpstr>
      <vt:lpstr>粘弾性ウサギの自重潰れ解析</vt:lpstr>
      <vt:lpstr>PowerPoint プレゼンテーション</vt:lpstr>
      <vt:lpstr>PowerPoint プレゼンテーション</vt:lpstr>
      <vt:lpstr>まとめ</vt:lpstr>
    </vt:vector>
  </TitlesOfParts>
  <Company>みずほ情報総研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cmd2017-sfem-viscoelastic</dc:title>
  <dc:creator>Yuki ONISHI</dc:creator>
  <cp:lastModifiedBy>yuki</cp:lastModifiedBy>
  <cp:revision>2091</cp:revision>
  <cp:lastPrinted>2012-03-06T10:21:50Z</cp:lastPrinted>
  <dcterms:created xsi:type="dcterms:W3CDTF">2007-11-22T18:02:40Z</dcterms:created>
  <dcterms:modified xsi:type="dcterms:W3CDTF">2017-09-17T04:38:16Z</dcterms:modified>
</cp:coreProperties>
</file>