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9"/>
  </p:notesMasterIdLst>
  <p:handoutMasterIdLst>
    <p:handoutMasterId r:id="rId30"/>
  </p:handoutMasterIdLst>
  <p:sldIdLst>
    <p:sldId id="912" r:id="rId2"/>
    <p:sldId id="765" r:id="rId3"/>
    <p:sldId id="890" r:id="rId4"/>
    <p:sldId id="891" r:id="rId5"/>
    <p:sldId id="953" r:id="rId6"/>
    <p:sldId id="603" r:id="rId7"/>
    <p:sldId id="892" r:id="rId8"/>
    <p:sldId id="940" r:id="rId9"/>
    <p:sldId id="942" r:id="rId10"/>
    <p:sldId id="957" r:id="rId11"/>
    <p:sldId id="956" r:id="rId12"/>
    <p:sldId id="958" r:id="rId13"/>
    <p:sldId id="897" r:id="rId14"/>
    <p:sldId id="750" r:id="rId15"/>
    <p:sldId id="960" r:id="rId16"/>
    <p:sldId id="961" r:id="rId17"/>
    <p:sldId id="933" r:id="rId18"/>
    <p:sldId id="962" r:id="rId19"/>
    <p:sldId id="963" r:id="rId20"/>
    <p:sldId id="924" r:id="rId21"/>
    <p:sldId id="965" r:id="rId22"/>
    <p:sldId id="964" r:id="rId23"/>
    <p:sldId id="898" r:id="rId24"/>
    <p:sldId id="682" r:id="rId25"/>
    <p:sldId id="949" r:id="rId26"/>
    <p:sldId id="941" r:id="rId27"/>
    <p:sldId id="951" r:id="rId28"/>
  </p:sldIdLst>
  <p:sldSz cx="9144000" cy="6858000" type="screen4x3"/>
  <p:notesSz cx="9971088" cy="6823075"/>
  <p:custDataLst>
    <p:tags r:id="rId31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A4A7A1"/>
    <a:srgbClr val="0000CC"/>
    <a:srgbClr val="423F7E"/>
    <a:srgbClr val="FF0000"/>
    <a:srgbClr val="FF8181"/>
    <a:srgbClr val="FF9900"/>
    <a:srgbClr val="008000"/>
    <a:srgbClr val="4DFFC4"/>
    <a:srgbClr val="E89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88252" autoAdjust="0"/>
  </p:normalViewPr>
  <p:slideViewPr>
    <p:cSldViewPr>
      <p:cViewPr varScale="1">
        <p:scale>
          <a:sx n="131" d="100"/>
          <a:sy n="131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348" y="96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2022/11/18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2022/11/18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823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0663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09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01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35062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8334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8895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095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8509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7470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375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69930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867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1765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1693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1243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502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1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278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045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9144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500" y="3861048"/>
            <a:ext cx="9001000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500" y="1268760"/>
            <a:ext cx="9001000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kern="1200" baseline="0" dirty="0"/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1pPr>
            <a:lvl2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2pPr>
            <a:lvl3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3pPr>
            <a:lvl4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4pPr>
            <a:lvl5pPr algn="l">
              <a:defRPr kern="1200" baseline="0">
                <a:latin typeface="ＭＳ Ｐゴシック" panose="020B0600070205080204" pitchFamily="50" charset="-128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日付プレースホルダー 1">
            <a:extLst>
              <a:ext uri="{FF2B5EF4-FFF2-40B4-BE49-F238E27FC236}">
                <a16:creationId xmlns:a16="http://schemas.microsoft.com/office/drawing/2014/main" id="{7A299530-17CF-8081-3C67-02E053DDC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48264" y="952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97A36-EDBF-4684-9149-7E1ED771D821}" type="datetime13">
              <a:rPr kumimoji="1" lang="ja-JP" altLang="en-US" smtClean="0"/>
              <a:t>19時53分26秒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9144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3718850" y="6659529"/>
              <a:ext cx="1705595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ja-JP" altLang="en-US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計算力学講演会</a:t>
              </a: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2022</a:t>
              </a:r>
              <a:endParaRPr kumimoji="0" lang="en-GB" altLang="ja-JP" sz="1400" kern="1200" baseline="0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44204" y="6453336"/>
            <a:ext cx="1054894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530747-D4E6-40B4-9405-F88C8155F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250824" y="6428887"/>
            <a:ext cx="1840238" cy="396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9872A94-87EA-4B51-A25B-45DF9EDB9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7150079" y="6432417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ＭＳ Ｐゴシック" panose="020B0600070205080204" pitchFamily="50" charset="-128"/>
          <a:ea typeface="ＭＳ Ｐゴシック" panose="020B0600070205080204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NUL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４節点四面体</a:t>
            </a:r>
            <a:r>
              <a:rPr lang="ja-JP" alt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ひずみ平滑要素</a:t>
            </a:r>
            <a:r>
              <a:rPr lang="en-US" altLang="ja-JP" dirty="0"/>
              <a:t>(SSE-T4)</a:t>
            </a:r>
            <a:br>
              <a:rPr lang="en-US" altLang="ja-JP" dirty="0"/>
            </a:br>
            <a:r>
              <a:rPr lang="ja-JP" altLang="en-US" dirty="0"/>
              <a:t>に基づく微圧縮大変形解析</a:t>
            </a:r>
            <a:endParaRPr kumimoji="1" lang="ja-JP" altLang="en-US" dirty="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0976013-37B8-4994-A7C0-5AFBA1C0E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00" y="3861048"/>
            <a:ext cx="8640960" cy="1777752"/>
          </a:xfrm>
        </p:spPr>
        <p:txBody>
          <a:bodyPr/>
          <a:lstStyle/>
          <a:p>
            <a:r>
              <a:rPr lang="zh-TW" altLang="en-US" dirty="0"/>
              <a:t>大西 有希</a:t>
            </a:r>
            <a:r>
              <a:rPr lang="ja-JP" altLang="en-US" dirty="0"/>
              <a:t> （</a:t>
            </a:r>
            <a:r>
              <a:rPr lang="zh-TW" altLang="en-US" dirty="0"/>
              <a:t>東京工業大学</a:t>
            </a:r>
            <a:r>
              <a:rPr lang="ja-JP" altLang="en-US" dirty="0"/>
              <a:t>）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ES-FEM</a:t>
                </a:r>
                <a:r>
                  <a:rPr lang="ja-JP" altLang="en-US" sz="2400" dirty="0"/>
                  <a:t>と同じ手順で各エッジの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pPr algn="just"/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2400" dirty="0"/>
                  <a:t>は各エッジ中心の物で，</a:t>
                </a:r>
                <a:r>
                  <a:rPr kumimoji="1" lang="ja-JP" altLang="en-US" sz="2400" b="1" u="sng" dirty="0"/>
                  <a:t>各セル内で線形分布</a:t>
                </a:r>
                <a:r>
                  <a:rPr kumimoji="1" lang="ja-JP" altLang="en-US" sz="2400" dirty="0"/>
                  <a:t>だと考える．</a:t>
                </a:r>
                <a:endParaRPr kumimoji="1"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をセル内の</a:t>
                </a:r>
                <a:r>
                  <a:rPr lang="ja-JP" altLang="en-US" sz="2400" b="1" u="sng" dirty="0"/>
                  <a:t>３ガウス点へと外挿</a:t>
                </a:r>
                <a:r>
                  <a:rPr lang="ja-JP" altLang="en-US" sz="2400" dirty="0"/>
                  <a:t>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2400" dirty="0"/>
                  <a:t>を用いて</a:t>
                </a:r>
                <a:r>
                  <a:rPr lang="ja-JP" altLang="en-US" sz="2400" dirty="0"/>
                  <a:t>歪み・応力を計算し，三角形</a:t>
                </a:r>
                <a:r>
                  <a:rPr kumimoji="1" lang="ja-JP" altLang="en-US" sz="2400" dirty="0"/>
                  <a:t>２次要素と同様に</a:t>
                </a:r>
                <a:br>
                  <a:rPr kumimoji="1" lang="en-US" altLang="ja-JP" sz="2400" dirty="0"/>
                </a:br>
                <a:r>
                  <a:rPr kumimoji="1" lang="ja-JP" altLang="en-US" sz="2400" dirty="0"/>
                  <a:t>ガウスの３点積分で</a:t>
                </a:r>
                <a:r>
                  <a:rPr lang="ja-JP" altLang="en-US" sz="2400" dirty="0"/>
                  <a:t>節点内力を計算する．</a:t>
                </a:r>
                <a:endParaRPr lang="ja-JP" altLang="en-US" sz="2400" u="sng" dirty="0"/>
              </a:p>
              <a:p>
                <a:endParaRPr kumimoji="1"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 r="-44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EC-SSE-T3</a:t>
            </a:r>
            <a:r>
              <a:rPr kumimoji="1" lang="ja-JP" altLang="en-US" dirty="0"/>
              <a:t>の定式化概要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5270"/>
            <a:ext cx="3759716" cy="3048006"/>
          </a:xfrm>
          <a:prstGeom prst="rect">
            <a:avLst/>
          </a:prstGeom>
        </p:spPr>
      </p:pic>
      <p:pic>
        <p:nvPicPr>
          <p:cNvPr id="23" name="図 22" descr="グラフ&#10;&#10;自動的に生成された説明">
            <a:extLst>
              <a:ext uri="{FF2B5EF4-FFF2-40B4-BE49-F238E27FC236}">
                <a16:creationId xmlns:a16="http://schemas.microsoft.com/office/drawing/2014/main" id="{977BBC24-8FAC-46C9-724D-D5E847157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14" y="2869866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6152607" y="3897052"/>
            <a:ext cx="2659702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三角形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四面体メッシュで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回避できる上に，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メッシュ収束が</a:t>
            </a:r>
            <a:r>
              <a:rPr lang="ja-JP" alt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更に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速い．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405987" y="4629381"/>
            <a:ext cx="212393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ひずみは</a:t>
            </a:r>
            <a:br>
              <a:rPr lang="en-US" altLang="ja-JP" dirty="0"/>
            </a:br>
            <a:r>
              <a:rPr lang="ja-JP" altLang="en-US" dirty="0"/>
              <a:t>各セル内で</a:t>
            </a:r>
            <a:r>
              <a:rPr lang="ja-JP" altLang="en-US" dirty="0">
                <a:solidFill>
                  <a:srgbClr val="FF00FF"/>
                </a:solidFill>
              </a:rPr>
              <a:t>線形</a:t>
            </a:r>
            <a:br>
              <a:rPr lang="en-US" altLang="ja-JP" dirty="0">
                <a:solidFill>
                  <a:srgbClr val="FF00FF"/>
                </a:solidFill>
              </a:rPr>
            </a:br>
            <a:r>
              <a:rPr lang="ja-JP" altLang="en-US" dirty="0"/>
              <a:t>かつ</a:t>
            </a:r>
            <a:br>
              <a:rPr lang="en-US" altLang="ja-JP" dirty="0">
                <a:solidFill>
                  <a:srgbClr val="FF00FF"/>
                </a:solidFill>
              </a:rPr>
            </a:br>
            <a:r>
              <a:rPr lang="ja-JP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エッジ中心で</a:t>
            </a:r>
            <a:r>
              <a:rPr lang="ja-JP" altLang="en-US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連続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06BA3BC8-219F-9C54-198E-78CAFF682B96}"/>
              </a:ext>
            </a:extLst>
          </p:cNvPr>
          <p:cNvGrpSpPr/>
          <p:nvPr/>
        </p:nvGrpSpPr>
        <p:grpSpPr>
          <a:xfrm>
            <a:off x="2691793" y="2860674"/>
            <a:ext cx="3759716" cy="3048006"/>
            <a:chOff x="8574546" y="1210906"/>
            <a:chExt cx="3759716" cy="3048006"/>
          </a:xfrm>
        </p:grpSpPr>
        <p:pic>
          <p:nvPicPr>
            <p:cNvPr id="14" name="図 13" descr="背景パターン&#10;&#10;自動的に生成された説明">
              <a:extLst>
                <a:ext uri="{FF2B5EF4-FFF2-40B4-BE49-F238E27FC236}">
                  <a16:creationId xmlns:a16="http://schemas.microsoft.com/office/drawing/2014/main" id="{70B1070D-DF9A-62AC-08F3-EC5A711C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230" y="1266044"/>
              <a:ext cx="2124237" cy="1800200"/>
            </a:xfrm>
            <a:prstGeom prst="rect">
              <a:avLst/>
            </a:prstGeom>
          </p:spPr>
        </p:pic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FB83CC41-592B-AC0A-559F-1296370582FD}"/>
                </a:ext>
              </a:extLst>
            </p:cNvPr>
            <p:cNvSpPr/>
            <p:nvPr/>
          </p:nvSpPr>
          <p:spPr>
            <a:xfrm>
              <a:off x="10254073" y="1846350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5" name="図 14" descr="図形, 多角形&#10;&#10;自動的に生成された説明">
              <a:extLst>
                <a:ext uri="{FF2B5EF4-FFF2-40B4-BE49-F238E27FC236}">
                  <a16:creationId xmlns:a16="http://schemas.microsoft.com/office/drawing/2014/main" id="{A9A6FA88-3B39-BE2D-B1DD-6F38A07C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11" b="97408" l="2652" r="98122">
                          <a14:foregroundMark x1="2652" y1="27012" x2="2652" y2="27012"/>
                          <a14:foregroundMark x1="68840" y1="61937" x2="68840" y2="61937"/>
                          <a14:foregroundMark x1="31381" y1="97544" x2="31381" y2="97544"/>
                          <a14:foregroundMark x1="98122" y1="14598" x2="98122" y2="14598"/>
                          <a14:foregroundMark x1="70497" y1="8186" x2="70497" y2="8186"/>
                          <a14:foregroundMark x1="51050" y1="3411" x2="51050" y2="3411"/>
                          <a14:foregroundMark x1="46961" y1="6548" x2="46961" y2="6548"/>
                          <a14:foregroundMark x1="32376" y1="11733" x2="32376" y2="11733"/>
                          <a14:backgroundMark x1="10829" y1="10778" x2="10829" y2="10778"/>
                          <a14:backgroundMark x1="15359" y1="34106" x2="15359" y2="34106"/>
                          <a14:backgroundMark x1="37017" y1="43383" x2="37017" y2="43383"/>
                          <a14:backgroundMark x1="70387" y1="33697" x2="70387" y2="33697"/>
                          <a14:backgroundMark x1="84530" y1="59345" x2="84530" y2="59345"/>
                          <a14:backgroundMark x1="5746" y1="4502" x2="5746" y2="4502"/>
                          <a14:backgroundMark x1="16354" y1="28377" x2="16354" y2="28377"/>
                          <a14:backgroundMark x1="31271" y1="47476" x2="31271" y2="47476"/>
                          <a14:backgroundMark x1="32486" y1="68486" x2="32486" y2="684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4546" y="1210906"/>
              <a:ext cx="3759716" cy="3048006"/>
            </a:xfrm>
            <a:prstGeom prst="rect">
              <a:avLst/>
            </a:prstGeom>
          </p:spPr>
        </p:pic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B76A4CC0-0A5F-AEC6-04C8-AA4274645EEB}"/>
                </a:ext>
              </a:extLst>
            </p:cNvPr>
            <p:cNvSpPr/>
            <p:nvPr/>
          </p:nvSpPr>
          <p:spPr>
            <a:xfrm>
              <a:off x="10601421" y="2674442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>
              <a:extLst>
                <a:ext uri="{FF2B5EF4-FFF2-40B4-BE49-F238E27FC236}">
                  <a16:creationId xmlns:a16="http://schemas.microsoft.com/office/drawing/2014/main" id="{6A5C4EC8-2DD5-EDD9-DE50-74D61D010975}"/>
                </a:ext>
              </a:extLst>
            </p:cNvPr>
            <p:cNvSpPr/>
            <p:nvPr/>
          </p:nvSpPr>
          <p:spPr>
            <a:xfrm>
              <a:off x="9629313" y="2674442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0FBCD-9DFF-A269-36D4-FFA7FEF33E80}"/>
              </a:ext>
            </a:extLst>
          </p:cNvPr>
          <p:cNvSpPr txBox="1"/>
          <p:nvPr/>
        </p:nvSpPr>
        <p:spPr>
          <a:xfrm>
            <a:off x="570769" y="2861138"/>
            <a:ext cx="1797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ひずみ平滑化を</a:t>
            </a:r>
            <a:br>
              <a:rPr kumimoji="1" lang="en-US" altLang="ja-JP" dirty="0"/>
            </a:br>
            <a:r>
              <a:rPr kumimoji="1" lang="ja-JP" altLang="en-US" dirty="0"/>
              <a:t>２回行って</a:t>
            </a:r>
            <a:br>
              <a:rPr kumimoji="1" lang="en-US" altLang="ja-JP" dirty="0"/>
            </a:br>
            <a:r>
              <a:rPr kumimoji="1" lang="ja-JP" altLang="en-US" dirty="0"/>
              <a:t>積分点</a:t>
            </a:r>
            <a:r>
              <a:rPr lang="ja-JP" altLang="en-US" dirty="0"/>
              <a:t>で応力を</a:t>
            </a:r>
            <a:br>
              <a:rPr lang="en-US" altLang="ja-JP" dirty="0"/>
            </a:br>
            <a:r>
              <a:rPr lang="ja-JP" altLang="en-US" dirty="0"/>
              <a:t>評価・積分する．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24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935C1AE-97D3-F53A-5523-5FA0F18B8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各定式化のひずみ分布</a:t>
            </a:r>
            <a:endParaRPr lang="en-US" altLang="ja-JP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FEM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と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ES-FEM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はひずみが区分一定で，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区分が異なる．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SSE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と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EC-SSE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はひずみが区分線形で，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連続性の有無が異なる．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DF67EFC-6958-C9D4-FF79-02A1A01E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定式化の違い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12FC9C-293C-6F5E-621C-1F95A109A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750B6CA-2F52-3BE9-6EE9-C6A5DA1E0ADD}"/>
              </a:ext>
            </a:extLst>
          </p:cNvPr>
          <p:cNvGrpSpPr>
            <a:grpSpLocks noChangeAspect="1"/>
          </p:cNvGrpSpPr>
          <p:nvPr/>
        </p:nvGrpSpPr>
        <p:grpSpPr>
          <a:xfrm>
            <a:off x="355844" y="764704"/>
            <a:ext cx="8500632" cy="5472608"/>
            <a:chOff x="308909" y="-93135"/>
            <a:chExt cx="10974482" cy="7065243"/>
          </a:xfrm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29114319-F8B3-D2F8-121B-A8B698BDC7EA}"/>
                </a:ext>
              </a:extLst>
            </p:cNvPr>
            <p:cNvSpPr/>
            <p:nvPr/>
          </p:nvSpPr>
          <p:spPr>
            <a:xfrm>
              <a:off x="4399052" y="3248736"/>
              <a:ext cx="2281434" cy="894280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788408 h 2788408"/>
                <a:gd name="connsiteX1" fmla="*/ 1528877 w 2049631"/>
                <a:gd name="connsiteY1" fmla="*/ 2239767 h 2788408"/>
                <a:gd name="connsiteX2" fmla="*/ 2049631 w 2049631"/>
                <a:gd name="connsiteY2" fmla="*/ 766280 h 2788408"/>
                <a:gd name="connsiteX3" fmla="*/ 1210671 w 2049631"/>
                <a:gd name="connsiteY3" fmla="*/ 0 h 2788408"/>
                <a:gd name="connsiteX4" fmla="*/ 0 w 2049631"/>
                <a:gd name="connsiteY4" fmla="*/ 2788408 h 2788408"/>
                <a:gd name="connsiteX0" fmla="*/ 0 w 2042513"/>
                <a:gd name="connsiteY0" fmla="*/ 777589 h 2239768"/>
                <a:gd name="connsiteX1" fmla="*/ 1521759 w 2042513"/>
                <a:gd name="connsiteY1" fmla="*/ 2239767 h 2239768"/>
                <a:gd name="connsiteX2" fmla="*/ 2042513 w 2042513"/>
                <a:gd name="connsiteY2" fmla="*/ 766280 h 2239768"/>
                <a:gd name="connsiteX3" fmla="*/ 1203553 w 2042513"/>
                <a:gd name="connsiteY3" fmla="*/ 0 h 2239768"/>
                <a:gd name="connsiteX4" fmla="*/ 0 w 2042513"/>
                <a:gd name="connsiteY4" fmla="*/ 777589 h 2239768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2513" h="1322550">
                  <a:moveTo>
                    <a:pt x="0" y="777589"/>
                  </a:moveTo>
                  <a:lnTo>
                    <a:pt x="1286845" y="1322550"/>
                  </a:lnTo>
                  <a:lnTo>
                    <a:pt x="2042513" y="766280"/>
                  </a:lnTo>
                  <a:lnTo>
                    <a:pt x="1203553" y="0"/>
                  </a:lnTo>
                  <a:lnTo>
                    <a:pt x="0" y="777589"/>
                  </a:lnTo>
                  <a:close/>
                </a:path>
              </a:pathLst>
            </a:custGeom>
            <a:solidFill>
              <a:srgbClr val="DD8C8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9" name="図 68" descr="背景パターン&#10;&#10;自動的に生成された説明">
              <a:extLst>
                <a:ext uri="{FF2B5EF4-FFF2-40B4-BE49-F238E27FC236}">
                  <a16:creationId xmlns:a16="http://schemas.microsoft.com/office/drawing/2014/main" id="{F5454865-1A7D-B932-15CF-27C10474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813" y="3575922"/>
              <a:ext cx="2286009" cy="1715295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6C3D8489-2407-1756-66CA-5CAE2FA67CA6}"/>
                </a:ext>
              </a:extLst>
            </p:cNvPr>
            <p:cNvGrpSpPr/>
            <p:nvPr/>
          </p:nvGrpSpPr>
          <p:grpSpPr>
            <a:xfrm>
              <a:off x="8368939" y="3509558"/>
              <a:ext cx="2914452" cy="2850760"/>
              <a:chOff x="1513470" y="1992161"/>
              <a:chExt cx="3447483" cy="3410207"/>
            </a:xfrm>
          </p:grpSpPr>
          <p:sp>
            <p:nvSpPr>
              <p:cNvPr id="120" name="楕円 119">
                <a:extLst>
                  <a:ext uri="{FF2B5EF4-FFF2-40B4-BE49-F238E27FC236}">
                    <a16:creationId xmlns:a16="http://schemas.microsoft.com/office/drawing/2014/main" id="{2D2A8FA6-D163-C35F-1A50-89257B8E7A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フリーフォーム: 図形 120">
                <a:extLst>
                  <a:ext uri="{FF2B5EF4-FFF2-40B4-BE49-F238E27FC236}">
                    <a16:creationId xmlns:a16="http://schemas.microsoft.com/office/drawing/2014/main" id="{A6B4A882-4E00-E159-27E6-E0DBF6FBB57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フリーフォーム: 図形 121">
                <a:extLst>
                  <a:ext uri="{FF2B5EF4-FFF2-40B4-BE49-F238E27FC236}">
                    <a16:creationId xmlns:a16="http://schemas.microsoft.com/office/drawing/2014/main" id="{6CA1A6DC-4FB0-F351-ED5C-8ADC54B6AD77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フリーフォーム: 図形 122">
                <a:extLst>
                  <a:ext uri="{FF2B5EF4-FFF2-40B4-BE49-F238E27FC236}">
                    <a16:creationId xmlns:a16="http://schemas.microsoft.com/office/drawing/2014/main" id="{0D7A3409-8788-0CC1-ED0F-BB19C3A03FF1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4" name="フリーフォーム: 図形 123">
                <a:extLst>
                  <a:ext uri="{FF2B5EF4-FFF2-40B4-BE49-F238E27FC236}">
                    <a16:creationId xmlns:a16="http://schemas.microsoft.com/office/drawing/2014/main" id="{CE3F57AD-AA49-45E7-3AB8-0F2CFF9975A1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楕円 124">
                <a:extLst>
                  <a:ext uri="{FF2B5EF4-FFF2-40B4-BE49-F238E27FC236}">
                    <a16:creationId xmlns:a16="http://schemas.microsoft.com/office/drawing/2014/main" id="{12F55B2F-7631-7A1B-F462-36509D6FAB0C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" name="楕円 125">
                <a:extLst>
                  <a:ext uri="{FF2B5EF4-FFF2-40B4-BE49-F238E27FC236}">
                    <a16:creationId xmlns:a16="http://schemas.microsoft.com/office/drawing/2014/main" id="{E77BEA4E-7990-346A-13E5-114CDEB9B4E0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楕円 126">
                <a:extLst>
                  <a:ext uri="{FF2B5EF4-FFF2-40B4-BE49-F238E27FC236}">
                    <a16:creationId xmlns:a16="http://schemas.microsoft.com/office/drawing/2014/main" id="{729F2F75-94F4-FF29-D69B-E68392C87F9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楕円 127">
                <a:extLst>
                  <a:ext uri="{FF2B5EF4-FFF2-40B4-BE49-F238E27FC236}">
                    <a16:creationId xmlns:a16="http://schemas.microsoft.com/office/drawing/2014/main" id="{33DF009F-F230-E7AA-B496-6CF0C77DA85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楕円 128">
                <a:extLst>
                  <a:ext uri="{FF2B5EF4-FFF2-40B4-BE49-F238E27FC236}">
                    <a16:creationId xmlns:a16="http://schemas.microsoft.com/office/drawing/2014/main" id="{D47CF5D7-ECDB-3680-4ECF-634C5947F527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E406E838-CF40-DDEF-9691-74F0C171030E}"/>
                </a:ext>
              </a:extLst>
            </p:cNvPr>
            <p:cNvGrpSpPr/>
            <p:nvPr/>
          </p:nvGrpSpPr>
          <p:grpSpPr>
            <a:xfrm>
              <a:off x="308909" y="2003620"/>
              <a:ext cx="2914452" cy="2850760"/>
              <a:chOff x="1513470" y="1992161"/>
              <a:chExt cx="3447483" cy="3410207"/>
            </a:xfrm>
          </p:grpSpPr>
          <p:sp>
            <p:nvSpPr>
              <p:cNvPr id="110" name="楕円 109">
                <a:extLst>
                  <a:ext uri="{FF2B5EF4-FFF2-40B4-BE49-F238E27FC236}">
                    <a16:creationId xmlns:a16="http://schemas.microsoft.com/office/drawing/2014/main" id="{6AEC2F43-BAF1-85C5-7567-B0513F6249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フリーフォーム: 図形 110">
                <a:extLst>
                  <a:ext uri="{FF2B5EF4-FFF2-40B4-BE49-F238E27FC236}">
                    <a16:creationId xmlns:a16="http://schemas.microsoft.com/office/drawing/2014/main" id="{CDCED10E-4D69-39D9-219C-3B4C47BFFD2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フリーフォーム: 図形 111">
                <a:extLst>
                  <a:ext uri="{FF2B5EF4-FFF2-40B4-BE49-F238E27FC236}">
                    <a16:creationId xmlns:a16="http://schemas.microsoft.com/office/drawing/2014/main" id="{D7B30AB1-71FF-32F2-E132-B7035CBDA715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フリーフォーム: 図形 112">
                <a:extLst>
                  <a:ext uri="{FF2B5EF4-FFF2-40B4-BE49-F238E27FC236}">
                    <a16:creationId xmlns:a16="http://schemas.microsoft.com/office/drawing/2014/main" id="{D246B1E9-F8A9-1A01-837E-32474EF3D540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A960757C-0DE6-2031-DC19-B1614F5FFC5B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楕円 114">
                <a:extLst>
                  <a:ext uri="{FF2B5EF4-FFF2-40B4-BE49-F238E27FC236}">
                    <a16:creationId xmlns:a16="http://schemas.microsoft.com/office/drawing/2014/main" id="{C125C6E0-3CD4-4CF2-6F37-320DF05E8032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楕円 115">
                <a:extLst>
                  <a:ext uri="{FF2B5EF4-FFF2-40B4-BE49-F238E27FC236}">
                    <a16:creationId xmlns:a16="http://schemas.microsoft.com/office/drawing/2014/main" id="{1FA006B4-21C7-62F8-7239-A46D4DD971BB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楕円 116">
                <a:extLst>
                  <a:ext uri="{FF2B5EF4-FFF2-40B4-BE49-F238E27FC236}">
                    <a16:creationId xmlns:a16="http://schemas.microsoft.com/office/drawing/2014/main" id="{F3244AB1-C452-7E78-6BD4-14E4BB7A0C4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楕円 117">
                <a:extLst>
                  <a:ext uri="{FF2B5EF4-FFF2-40B4-BE49-F238E27FC236}">
                    <a16:creationId xmlns:a16="http://schemas.microsoft.com/office/drawing/2014/main" id="{ABE40666-3B03-B8DA-7FB4-686F713306E7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楕円 118">
                <a:extLst>
                  <a:ext uri="{FF2B5EF4-FFF2-40B4-BE49-F238E27FC236}">
                    <a16:creationId xmlns:a16="http://schemas.microsoft.com/office/drawing/2014/main" id="{8576C777-7D39-560E-98B1-61305EFAE82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乗算記号 71">
              <a:extLst>
                <a:ext uri="{FF2B5EF4-FFF2-40B4-BE49-F238E27FC236}">
                  <a16:creationId xmlns:a16="http://schemas.microsoft.com/office/drawing/2014/main" id="{730D9B09-575C-BB14-54BF-C687EA50DD49}"/>
                </a:ext>
              </a:extLst>
            </p:cNvPr>
            <p:cNvSpPr/>
            <p:nvPr/>
          </p:nvSpPr>
          <p:spPr>
            <a:xfrm>
              <a:off x="9872998" y="4084233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乗算記号 72">
              <a:extLst>
                <a:ext uri="{FF2B5EF4-FFF2-40B4-BE49-F238E27FC236}">
                  <a16:creationId xmlns:a16="http://schemas.microsoft.com/office/drawing/2014/main" id="{097F45BC-46A5-FBAC-4CDB-8B7804DC804F}"/>
                </a:ext>
              </a:extLst>
            </p:cNvPr>
            <p:cNvSpPr/>
            <p:nvPr/>
          </p:nvSpPr>
          <p:spPr>
            <a:xfrm>
              <a:off x="10136212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乗算記号 73">
              <a:extLst>
                <a:ext uri="{FF2B5EF4-FFF2-40B4-BE49-F238E27FC236}">
                  <a16:creationId xmlns:a16="http://schemas.microsoft.com/office/drawing/2014/main" id="{92A5EBAF-E85F-F606-00D1-3C9F34FBBAC5}"/>
                </a:ext>
              </a:extLst>
            </p:cNvPr>
            <p:cNvSpPr/>
            <p:nvPr/>
          </p:nvSpPr>
          <p:spPr>
            <a:xfrm>
              <a:off x="9050534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98E54E65-76DC-6EFF-7C91-1D8F58336319}"/>
                </a:ext>
              </a:extLst>
            </p:cNvPr>
            <p:cNvSpPr/>
            <p:nvPr/>
          </p:nvSpPr>
          <p:spPr>
            <a:xfrm>
              <a:off x="5739853" y="2066007"/>
              <a:ext cx="960337" cy="1729239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4034323 h 4034323"/>
                <a:gd name="connsiteX1" fmla="*/ 1528877 w 2049631"/>
                <a:gd name="connsiteY1" fmla="*/ 3485682 h 4034323"/>
                <a:gd name="connsiteX2" fmla="*/ 2049631 w 2049631"/>
                <a:gd name="connsiteY2" fmla="*/ 2012195 h 4034323"/>
                <a:gd name="connsiteX3" fmla="*/ 807218 w 2049631"/>
                <a:gd name="connsiteY3" fmla="*/ 0 h 4034323"/>
                <a:gd name="connsiteX4" fmla="*/ 0 w 2049631"/>
                <a:gd name="connsiteY4" fmla="*/ 4034323 h 4034323"/>
                <a:gd name="connsiteX0" fmla="*/ 0 w 2230731"/>
                <a:gd name="connsiteY0" fmla="*/ 4034323 h 5900290"/>
                <a:gd name="connsiteX1" fmla="*/ 2230731 w 2230731"/>
                <a:gd name="connsiteY1" fmla="*/ 5900290 h 5900290"/>
                <a:gd name="connsiteX2" fmla="*/ 2049631 w 2230731"/>
                <a:gd name="connsiteY2" fmla="*/ 2012195 h 5900290"/>
                <a:gd name="connsiteX3" fmla="*/ 807218 w 2230731"/>
                <a:gd name="connsiteY3" fmla="*/ 0 h 5900290"/>
                <a:gd name="connsiteX4" fmla="*/ 0 w 2230731"/>
                <a:gd name="connsiteY4" fmla="*/ 4034323 h 590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731" h="5900290">
                  <a:moveTo>
                    <a:pt x="0" y="4034323"/>
                  </a:moveTo>
                  <a:lnTo>
                    <a:pt x="2230731" y="5900290"/>
                  </a:lnTo>
                  <a:lnTo>
                    <a:pt x="2049631" y="2012195"/>
                  </a:lnTo>
                  <a:lnTo>
                    <a:pt x="807218" y="0"/>
                  </a:lnTo>
                  <a:lnTo>
                    <a:pt x="0" y="4034323"/>
                  </a:lnTo>
                  <a:close/>
                </a:path>
              </a:pathLst>
            </a:custGeom>
            <a:solidFill>
              <a:srgbClr val="8ADB8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9AB88DC1-58B8-986D-2E98-35E66723A906}"/>
                </a:ext>
              </a:extLst>
            </p:cNvPr>
            <p:cNvSpPr/>
            <p:nvPr/>
          </p:nvSpPr>
          <p:spPr>
            <a:xfrm>
              <a:off x="4392354" y="2061033"/>
              <a:ext cx="1697208" cy="1726825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817504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8694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90230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631" h="2022128">
                  <a:moveTo>
                    <a:pt x="0" y="2022128"/>
                  </a:moveTo>
                  <a:lnTo>
                    <a:pt x="1627728" y="1390230"/>
                  </a:lnTo>
                  <a:lnTo>
                    <a:pt x="2049631" y="0"/>
                  </a:lnTo>
                  <a:lnTo>
                    <a:pt x="769493" y="736007"/>
                  </a:lnTo>
                  <a:lnTo>
                    <a:pt x="0" y="2022128"/>
                  </a:lnTo>
                  <a:close/>
                </a:path>
              </a:pathLst>
            </a:custGeom>
            <a:solidFill>
              <a:srgbClr val="8987D9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EE2EC6D8-5F40-54E5-7F61-95F76CD5937B}"/>
                </a:ext>
              </a:extLst>
            </p:cNvPr>
            <p:cNvGrpSpPr/>
            <p:nvPr/>
          </p:nvGrpSpPr>
          <p:grpSpPr>
            <a:xfrm>
              <a:off x="4336217" y="2003620"/>
              <a:ext cx="2914452" cy="2850760"/>
              <a:chOff x="1513470" y="1992161"/>
              <a:chExt cx="3447483" cy="3410207"/>
            </a:xfrm>
          </p:grpSpPr>
          <p:sp>
            <p:nvSpPr>
              <p:cNvPr id="100" name="楕円 99">
                <a:extLst>
                  <a:ext uri="{FF2B5EF4-FFF2-40B4-BE49-F238E27FC236}">
                    <a16:creationId xmlns:a16="http://schemas.microsoft.com/office/drawing/2014/main" id="{19A8107F-40EE-4419-4361-58CCD1DDD6C3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9E85AF4A-15AB-249E-39C8-DEECCCA4CB3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フリーフォーム: 図形 101">
                <a:extLst>
                  <a:ext uri="{FF2B5EF4-FFF2-40B4-BE49-F238E27FC236}">
                    <a16:creationId xmlns:a16="http://schemas.microsoft.com/office/drawing/2014/main" id="{77099856-6F15-BADC-C6CF-2D15E5272968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フリーフォーム: 図形 102">
                <a:extLst>
                  <a:ext uri="{FF2B5EF4-FFF2-40B4-BE49-F238E27FC236}">
                    <a16:creationId xmlns:a16="http://schemas.microsoft.com/office/drawing/2014/main" id="{C72E0585-6DAE-DE54-7BE9-32ACA0C4FA48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フリーフォーム: 図形 103">
                <a:extLst>
                  <a:ext uri="{FF2B5EF4-FFF2-40B4-BE49-F238E27FC236}">
                    <a16:creationId xmlns:a16="http://schemas.microsoft.com/office/drawing/2014/main" id="{DD4D0678-5A4D-374D-BC6D-CBBA9C4AF07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楕円 104">
                <a:extLst>
                  <a:ext uri="{FF2B5EF4-FFF2-40B4-BE49-F238E27FC236}">
                    <a16:creationId xmlns:a16="http://schemas.microsoft.com/office/drawing/2014/main" id="{68C15A35-7BEB-EB06-BB98-CB7D8CD04FDA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楕円 105">
                <a:extLst>
                  <a:ext uri="{FF2B5EF4-FFF2-40B4-BE49-F238E27FC236}">
                    <a16:creationId xmlns:a16="http://schemas.microsoft.com/office/drawing/2014/main" id="{4ADD537B-462D-501E-7286-4AD74C75F815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楕円 106">
                <a:extLst>
                  <a:ext uri="{FF2B5EF4-FFF2-40B4-BE49-F238E27FC236}">
                    <a16:creationId xmlns:a16="http://schemas.microsoft.com/office/drawing/2014/main" id="{0F2D858F-F1B8-C658-D16F-11774D44207B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楕円 107">
                <a:extLst>
                  <a:ext uri="{FF2B5EF4-FFF2-40B4-BE49-F238E27FC236}">
                    <a16:creationId xmlns:a16="http://schemas.microsoft.com/office/drawing/2014/main" id="{38D273FD-5BDB-69C1-DE6A-7E6AC66F2462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C7D8C06E-AA90-DDD1-327C-CC29CA5E1921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5B1DFD7D-A0EF-492D-360D-D29D5F0AD2E4}"/>
                </a:ext>
              </a:extLst>
            </p:cNvPr>
            <p:cNvSpPr txBox="1"/>
            <p:nvPr/>
          </p:nvSpPr>
          <p:spPr>
            <a:xfrm>
              <a:off x="1284190" y="4898329"/>
              <a:ext cx="1076559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FEM</a:t>
              </a:r>
              <a:endParaRPr kumimoji="1" lang="ja-JP" altLang="en-US" sz="2400" dirty="0"/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0D475E9-6109-9C79-8E2F-3130AA2FD47D}"/>
                </a:ext>
              </a:extLst>
            </p:cNvPr>
            <p:cNvSpPr txBox="1"/>
            <p:nvPr/>
          </p:nvSpPr>
          <p:spPr>
            <a:xfrm>
              <a:off x="5016019" y="4898329"/>
              <a:ext cx="1738802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ES-FEM</a:t>
              </a:r>
              <a:endParaRPr kumimoji="1" lang="ja-JP" altLang="en-US" sz="2400" dirty="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10A1BA3-1638-859D-A7A4-0C77F433471A}"/>
                </a:ext>
              </a:extLst>
            </p:cNvPr>
            <p:cNvSpPr txBox="1"/>
            <p:nvPr/>
          </p:nvSpPr>
          <p:spPr>
            <a:xfrm>
              <a:off x="9060068" y="6376090"/>
              <a:ext cx="1718107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EC-SSE</a:t>
              </a:r>
              <a:endParaRPr kumimoji="1" lang="ja-JP" altLang="en-US" sz="2400" dirty="0"/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F46A5EE3-4C37-062B-05DB-F794E470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198" y="580138"/>
              <a:ext cx="2249592" cy="1687194"/>
            </a:xfrm>
            <a:prstGeom prst="rect">
              <a:avLst/>
            </a:prstGeom>
          </p:spPr>
        </p:pic>
        <p:sp>
          <p:nvSpPr>
            <p:cNvPr id="82" name="乗算記号 81">
              <a:extLst>
                <a:ext uri="{FF2B5EF4-FFF2-40B4-BE49-F238E27FC236}">
                  <a16:creationId xmlns:a16="http://schemas.microsoft.com/office/drawing/2014/main" id="{8DFEBA5D-A163-09B5-2A44-BCC3FEE32582}"/>
                </a:ext>
              </a:extLst>
            </p:cNvPr>
            <p:cNvSpPr/>
            <p:nvPr/>
          </p:nvSpPr>
          <p:spPr>
            <a:xfrm>
              <a:off x="9880608" y="1046694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乗算記号 82">
              <a:extLst>
                <a:ext uri="{FF2B5EF4-FFF2-40B4-BE49-F238E27FC236}">
                  <a16:creationId xmlns:a16="http://schemas.microsoft.com/office/drawing/2014/main" id="{3E72FE85-7DDC-434D-0739-D1427BDE9FFE}"/>
                </a:ext>
              </a:extLst>
            </p:cNvPr>
            <p:cNvSpPr/>
            <p:nvPr/>
          </p:nvSpPr>
          <p:spPr>
            <a:xfrm>
              <a:off x="10143822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乗算記号 83">
              <a:extLst>
                <a:ext uri="{FF2B5EF4-FFF2-40B4-BE49-F238E27FC236}">
                  <a16:creationId xmlns:a16="http://schemas.microsoft.com/office/drawing/2014/main" id="{0352923D-06C0-F965-BD0B-CC5D6FEEE458}"/>
                </a:ext>
              </a:extLst>
            </p:cNvPr>
            <p:cNvSpPr/>
            <p:nvPr/>
          </p:nvSpPr>
          <p:spPr>
            <a:xfrm>
              <a:off x="9058144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FC6AFA79-84A2-36FF-A59E-34F4F54B0BA2}"/>
                </a:ext>
              </a:extLst>
            </p:cNvPr>
            <p:cNvGrpSpPr/>
            <p:nvPr/>
          </p:nvGrpSpPr>
          <p:grpSpPr>
            <a:xfrm>
              <a:off x="8368939" y="481910"/>
              <a:ext cx="2914452" cy="2850760"/>
              <a:chOff x="1513470" y="1992161"/>
              <a:chExt cx="3447483" cy="3410207"/>
            </a:xfrm>
          </p:grpSpPr>
          <p:sp>
            <p:nvSpPr>
              <p:cNvPr id="90" name="楕円 89">
                <a:extLst>
                  <a:ext uri="{FF2B5EF4-FFF2-40B4-BE49-F238E27FC236}">
                    <a16:creationId xmlns:a16="http://schemas.microsoft.com/office/drawing/2014/main" id="{621C3D53-6C55-B572-A3D5-F7DE84033318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フリーフォーム: 図形 90">
                <a:extLst>
                  <a:ext uri="{FF2B5EF4-FFF2-40B4-BE49-F238E27FC236}">
                    <a16:creationId xmlns:a16="http://schemas.microsoft.com/office/drawing/2014/main" id="{3702EDFB-8ACF-45D6-FA3E-45363E3BB62A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フリーフォーム: 図形 91">
                <a:extLst>
                  <a:ext uri="{FF2B5EF4-FFF2-40B4-BE49-F238E27FC236}">
                    <a16:creationId xmlns:a16="http://schemas.microsoft.com/office/drawing/2014/main" id="{9DBB29ED-0E97-43DD-C7EF-11CCBFAAA0BC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86A4777D-A2CA-244C-180D-EFDF9BB92252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A3A2E664-F071-80B8-749E-44D993BB948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楕円 94">
                <a:extLst>
                  <a:ext uri="{FF2B5EF4-FFF2-40B4-BE49-F238E27FC236}">
                    <a16:creationId xmlns:a16="http://schemas.microsoft.com/office/drawing/2014/main" id="{30ADD098-524C-6E33-559B-888B80AAF127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楕円 95">
                <a:extLst>
                  <a:ext uri="{FF2B5EF4-FFF2-40B4-BE49-F238E27FC236}">
                    <a16:creationId xmlns:a16="http://schemas.microsoft.com/office/drawing/2014/main" id="{37373FA2-40D9-FEA3-C99E-55C7FA8C152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楕円 96">
                <a:extLst>
                  <a:ext uri="{FF2B5EF4-FFF2-40B4-BE49-F238E27FC236}">
                    <a16:creationId xmlns:a16="http://schemas.microsoft.com/office/drawing/2014/main" id="{2E78CA4C-C1EC-0352-6C96-2F0123BBBC19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楕円 97">
                <a:extLst>
                  <a:ext uri="{FF2B5EF4-FFF2-40B4-BE49-F238E27FC236}">
                    <a16:creationId xmlns:a16="http://schemas.microsoft.com/office/drawing/2014/main" id="{4F6BEF11-DB8F-F23A-104F-07F75AF64BA5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楕円 98">
                <a:extLst>
                  <a:ext uri="{FF2B5EF4-FFF2-40B4-BE49-F238E27FC236}">
                    <a16:creationId xmlns:a16="http://schemas.microsoft.com/office/drawing/2014/main" id="{57D4767C-74C5-18AA-59E8-F00F9FAD71F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3B3FB176-0EAC-2909-846F-E4547CED08B9}"/>
                </a:ext>
              </a:extLst>
            </p:cNvPr>
            <p:cNvSpPr txBox="1"/>
            <p:nvPr/>
          </p:nvSpPr>
          <p:spPr>
            <a:xfrm>
              <a:off x="9356449" y="-93135"/>
              <a:ext cx="1033098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dirty="0"/>
                <a:t>SSE</a:t>
              </a:r>
              <a:endParaRPr kumimoji="1" lang="ja-JP" altLang="en-US" sz="2400" dirty="0"/>
            </a:p>
          </p:txBody>
        </p:sp>
        <p:sp>
          <p:nvSpPr>
            <p:cNvPr id="87" name="矢印: 右 86">
              <a:extLst>
                <a:ext uri="{FF2B5EF4-FFF2-40B4-BE49-F238E27FC236}">
                  <a16:creationId xmlns:a16="http://schemas.microsoft.com/office/drawing/2014/main" id="{E86D4C0D-6789-44FE-01FF-8F18EEC89AE6}"/>
                </a:ext>
              </a:extLst>
            </p:cNvPr>
            <p:cNvSpPr/>
            <p:nvPr/>
          </p:nvSpPr>
          <p:spPr>
            <a:xfrm>
              <a:off x="3392905" y="3200608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矢印: 右 87">
              <a:extLst>
                <a:ext uri="{FF2B5EF4-FFF2-40B4-BE49-F238E27FC236}">
                  <a16:creationId xmlns:a16="http://schemas.microsoft.com/office/drawing/2014/main" id="{0B4B36C2-82AC-353A-E250-48ED9265BF63}"/>
                </a:ext>
              </a:extLst>
            </p:cNvPr>
            <p:cNvSpPr/>
            <p:nvPr/>
          </p:nvSpPr>
          <p:spPr>
            <a:xfrm rot="19572626">
              <a:off x="7430920" y="2210964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矢印: 右 88">
              <a:extLst>
                <a:ext uri="{FF2B5EF4-FFF2-40B4-BE49-F238E27FC236}">
                  <a16:creationId xmlns:a16="http://schemas.microsoft.com/office/drawing/2014/main" id="{453DDE9C-ECBB-A6AA-4076-B8AC16CBDFDB}"/>
                </a:ext>
              </a:extLst>
            </p:cNvPr>
            <p:cNvSpPr/>
            <p:nvPr/>
          </p:nvSpPr>
          <p:spPr>
            <a:xfrm rot="1887560">
              <a:off x="7429958" y="4178245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344B80-FF65-0EA2-5556-928FDBF0627D}"/>
              </a:ext>
            </a:extLst>
          </p:cNvPr>
          <p:cNvSpPr txBox="1"/>
          <p:nvPr/>
        </p:nvSpPr>
        <p:spPr>
          <a:xfrm>
            <a:off x="2447188" y="5327895"/>
            <a:ext cx="4248926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計算時間を度外視すれば，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EC-SSE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T3/T4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メッシュで</a:t>
            </a:r>
            <a:b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高精度なひずみ</a:t>
            </a: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応力が期待できる．</a:t>
            </a:r>
            <a:endParaRPr kumimoji="1"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2011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2E6EF4C-BCD8-B679-DC80-8AFEE62D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ja-JP" altLang="en-US" sz="2400" dirty="0"/>
              <a:t>微圧縮材の体積ロッキングに対応するため，</a:t>
            </a:r>
            <a:r>
              <a:rPr lang="en-US" altLang="ja-JP" sz="2400" dirty="0"/>
              <a:t>EC-SSE</a:t>
            </a:r>
            <a:r>
              <a:rPr lang="ja-JP" altLang="en-US" sz="2400" dirty="0"/>
              <a:t>に</a:t>
            </a:r>
            <a:r>
              <a:rPr lang="en-US" altLang="ja-JP" sz="2400" dirty="0"/>
              <a:t>SRI</a:t>
            </a:r>
            <a:r>
              <a:rPr lang="ja-JP" altLang="en-US" sz="2400" dirty="0"/>
              <a:t>を適用．</a:t>
            </a:r>
            <a:endParaRPr kumimoji="1" lang="ja-JP" altLang="en-US" sz="2400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BE8D894-D9C9-D0C9-EFE1-7F7FB793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EC-SSE-SRI-T3</a:t>
            </a:r>
            <a:r>
              <a:rPr lang="ja-JP" altLang="en-US" dirty="0"/>
              <a:t>（提案手法）の定式化概要</a:t>
            </a:r>
            <a:endParaRPr kumimoji="1" lang="ja-JP" altLang="en-US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37C7CCB-EF1A-0E0E-72A3-067616FC7676}"/>
              </a:ext>
            </a:extLst>
          </p:cNvPr>
          <p:cNvGrpSpPr/>
          <p:nvPr/>
        </p:nvGrpSpPr>
        <p:grpSpPr>
          <a:xfrm>
            <a:off x="1464430" y="1873145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5896649-38EB-6C6A-E926-F53BFD312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6967604-4B03-1743-E965-9E0D24CB7910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6410E37A-57D5-07B4-528F-D4A0580C2F34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A85B44C6-0470-DCB4-521D-F84E7ECCD3E7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9FE442F-6930-45CF-F03D-D779B6A99B7A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F23ECEDA-9CB2-FACD-A458-9D993AEE88CE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0DB04FE-5E0F-E758-A5CB-33C2FA8B637D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08D888BB-CFC7-0A17-9B4F-FBF9A6807631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21306655-25E7-A248-0D8C-6A6E9CE05AE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901080C3-1898-3F3F-A11C-A9873780A45E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BB9AEA2D-B5CD-CB77-E49D-60D5CD72A1E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34709ADC-FF07-3FAB-7CC0-45BB465FA1A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722D6706-CD22-DB56-1A57-A654959C558D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FBD3669F-C6C1-A0B7-D315-6197F77326E9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219822E5-6771-08C2-4BA7-9C51A240D8DA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650216B2-2D5F-34E2-AC95-E4E915679173}"/>
              </a:ext>
            </a:extLst>
          </p:cNvPr>
          <p:cNvCxnSpPr>
            <a:cxnSpLocks/>
          </p:cNvCxnSpPr>
          <p:nvPr/>
        </p:nvCxnSpPr>
        <p:spPr>
          <a:xfrm>
            <a:off x="3849020" y="3078369"/>
            <a:ext cx="1445960" cy="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BC9F336D-64A7-D6F3-E5C9-49A60F327651}"/>
              </a:ext>
            </a:extLst>
          </p:cNvPr>
          <p:cNvCxnSpPr>
            <a:cxnSpLocks/>
          </p:cNvCxnSpPr>
          <p:nvPr/>
        </p:nvCxnSpPr>
        <p:spPr>
          <a:xfrm>
            <a:off x="4549702" y="5076469"/>
            <a:ext cx="22298" cy="76451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7A12A78-E779-A805-6FA7-05D3E5B0FADA}"/>
              </a:ext>
            </a:extLst>
          </p:cNvPr>
          <p:cNvSpPr/>
          <p:nvPr/>
        </p:nvSpPr>
        <p:spPr>
          <a:xfrm rot="795572">
            <a:off x="2621793" y="4836261"/>
            <a:ext cx="1935563" cy="15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BA0209E9-735E-AAD5-C639-BE7795663703}"/>
              </a:ext>
            </a:extLst>
          </p:cNvPr>
          <p:cNvSpPr txBox="1"/>
          <p:nvPr/>
        </p:nvSpPr>
        <p:spPr>
          <a:xfrm>
            <a:off x="1261925" y="1139688"/>
            <a:ext cx="2735044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(1) EC-SSE</a:t>
            </a:r>
            <a:r>
              <a:rPr kumimoji="1" lang="ja-JP" altLang="en-US" sz="2000" dirty="0"/>
              <a:t>による</a:t>
            </a:r>
            <a:br>
              <a:rPr kumimoji="1" lang="en-US" altLang="ja-JP" sz="2000" dirty="0"/>
            </a:br>
            <a:r>
              <a:rPr kumimoji="1" lang="ja-JP" altLang="en-US" sz="2000" dirty="0"/>
              <a:t>各積分点のひずみ計算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F475ACBA-9BB2-A293-D937-C6A5DDBC31C3}"/>
              </a:ext>
            </a:extLst>
          </p:cNvPr>
          <p:cNvSpPr txBox="1"/>
          <p:nvPr/>
        </p:nvSpPr>
        <p:spPr>
          <a:xfrm>
            <a:off x="4903403" y="1447464"/>
            <a:ext cx="3352201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(2) </a:t>
            </a:r>
            <a:r>
              <a:rPr lang="ja-JP" altLang="en-US" sz="2000" dirty="0"/>
              <a:t>セル内平均ひずみの計算</a:t>
            </a:r>
            <a:endParaRPr kumimoji="1" lang="ja-JP" altLang="en-US" sz="2000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DAE9B79F-2EB0-18E5-A95A-EAE55657B4F4}"/>
              </a:ext>
            </a:extLst>
          </p:cNvPr>
          <p:cNvSpPr txBox="1"/>
          <p:nvPr/>
        </p:nvSpPr>
        <p:spPr>
          <a:xfrm>
            <a:off x="3354813" y="5840982"/>
            <a:ext cx="243368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(5) </a:t>
            </a:r>
            <a:r>
              <a:rPr lang="ja-JP" altLang="en-US" sz="2000" dirty="0"/>
              <a:t>節点内力</a:t>
            </a:r>
            <a:r>
              <a:rPr kumimoji="1" lang="ja-JP" altLang="en-US" sz="2000" dirty="0"/>
              <a:t>の計算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DE13E22B-B7F4-F6B9-E9BC-5D911C77C8C4}"/>
              </a:ext>
            </a:extLst>
          </p:cNvPr>
          <p:cNvSpPr txBox="1"/>
          <p:nvPr/>
        </p:nvSpPr>
        <p:spPr>
          <a:xfrm>
            <a:off x="3917537" y="2658435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セル内平均</a:t>
            </a:r>
            <a:endParaRPr kumimoji="1" lang="en-US" altLang="ja-JP" dirty="0"/>
          </a:p>
        </p:txBody>
      </p:sp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638ABE56-A797-B76D-4148-D3EC1201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D2BF84-4582-7DB9-8B97-7D372B625702}"/>
              </a:ext>
            </a:extLst>
          </p:cNvPr>
          <p:cNvSpPr txBox="1"/>
          <p:nvPr/>
        </p:nvSpPr>
        <p:spPr>
          <a:xfrm>
            <a:off x="1447874" y="4162674"/>
            <a:ext cx="2363147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(3) </a:t>
            </a:r>
            <a:r>
              <a:rPr lang="ja-JP" altLang="en-US" sz="2000" dirty="0"/>
              <a:t>偏差応力の計算</a:t>
            </a:r>
            <a:endParaRPr kumimoji="1" lang="ja-JP" altLang="en-US" sz="2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7FAB005-7B67-2821-929A-F919512F6816}"/>
              </a:ext>
            </a:extLst>
          </p:cNvPr>
          <p:cNvSpPr txBox="1"/>
          <p:nvPr/>
        </p:nvSpPr>
        <p:spPr>
          <a:xfrm>
            <a:off x="5269690" y="4162451"/>
            <a:ext cx="261962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(4) </a:t>
            </a:r>
            <a:r>
              <a:rPr lang="ja-JP" altLang="en-US" sz="2000" dirty="0"/>
              <a:t>静水圧応力の計算</a:t>
            </a:r>
            <a:endParaRPr kumimoji="1" lang="ja-JP" altLang="en-US" sz="2000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D5333F-16CC-0034-53C2-909DB8593B83}"/>
              </a:ext>
            </a:extLst>
          </p:cNvPr>
          <p:cNvSpPr/>
          <p:nvPr/>
        </p:nvSpPr>
        <p:spPr>
          <a:xfrm rot="20804428" flipH="1">
            <a:off x="4542048" y="4831315"/>
            <a:ext cx="1935563" cy="15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0375E91-699A-44AD-6525-805223A80F84}"/>
              </a:ext>
            </a:extLst>
          </p:cNvPr>
          <p:cNvSpPr txBox="1"/>
          <p:nvPr/>
        </p:nvSpPr>
        <p:spPr>
          <a:xfrm>
            <a:off x="4017653" y="4614804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選択的</a:t>
            </a:r>
            <a:br>
              <a:rPr lang="en-US" altLang="ja-JP" dirty="0"/>
            </a:br>
            <a:r>
              <a:rPr lang="ja-JP" altLang="en-US" dirty="0"/>
              <a:t>低減積分</a:t>
            </a:r>
            <a:br>
              <a:rPr lang="en-US" altLang="ja-JP" dirty="0"/>
            </a:br>
            <a:r>
              <a:rPr lang="en-US" altLang="ja-JP" dirty="0"/>
              <a:t>(SRI)</a:t>
            </a:r>
            <a:endParaRPr kumimoji="1" lang="ja-JP" alt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2A65455-D7BE-B664-01C6-60C7910D33C9}"/>
              </a:ext>
            </a:extLst>
          </p:cNvPr>
          <p:cNvGrpSpPr/>
          <p:nvPr/>
        </p:nvGrpSpPr>
        <p:grpSpPr>
          <a:xfrm>
            <a:off x="5452264" y="1873145"/>
            <a:ext cx="2257481" cy="2208147"/>
            <a:chOff x="5452264" y="1873145"/>
            <a:chExt cx="2257481" cy="220814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DE21052-BE59-63E9-2E1D-E018347453C3}"/>
                </a:ext>
              </a:extLst>
            </p:cNvPr>
            <p:cNvGrpSpPr/>
            <p:nvPr/>
          </p:nvGrpSpPr>
          <p:grpSpPr>
            <a:xfrm>
              <a:off x="5452264" y="1873145"/>
              <a:ext cx="2257481" cy="2208147"/>
              <a:chOff x="1513470" y="1992161"/>
              <a:chExt cx="3447483" cy="3410207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4E96B0D-2F90-342B-DF2E-A698663BF70A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8F6880AE-1A03-FA72-0D5E-30A5066AF84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solidFill>
                <a:srgbClr val="A4A7A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: 図形 49">
                <a:extLst>
                  <a:ext uri="{FF2B5EF4-FFF2-40B4-BE49-F238E27FC236}">
                    <a16:creationId xmlns:a16="http://schemas.microsoft.com/office/drawing/2014/main" id="{321DD74D-DD48-20D6-CC5E-F06BEFAE2203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11FA364C-FB04-C1E9-8A03-F428BD6A1427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145EC386-1AD1-4417-ED0D-CFCE37271003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4119B7C2-2DA5-3A4E-F67F-4951039F928B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20B243D9-9EA7-F7EC-50FB-289AE73AAB8D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B8E8FBAE-A7FC-2608-AA42-4F3FA0E8D3C3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E523BA6E-0A13-C276-3420-C89101914EEE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3377B8D5-6D2A-839B-0B6E-22E42BA2502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乗算記号 19">
              <a:extLst>
                <a:ext uri="{FF2B5EF4-FFF2-40B4-BE49-F238E27FC236}">
                  <a16:creationId xmlns:a16="http://schemas.microsoft.com/office/drawing/2014/main" id="{D5D80895-FC06-2AD2-79E8-E51ED8B1CF3D}"/>
                </a:ext>
              </a:extLst>
            </p:cNvPr>
            <p:cNvSpPr/>
            <p:nvPr/>
          </p:nvSpPr>
          <p:spPr>
            <a:xfrm>
              <a:off x="6437021" y="2711094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B869802-74F8-3E45-67E4-3D6132F7BF49}"/>
                  </a:ext>
                </a:extLst>
              </p:cNvPr>
              <p:cNvSpPr txBox="1"/>
              <p:nvPr/>
            </p:nvSpPr>
            <p:spPr>
              <a:xfrm>
                <a:off x="6700158" y="5184925"/>
                <a:ext cx="2324291" cy="108818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600" dirty="0"/>
                  <a:t>ちなみに，</a:t>
                </a:r>
                <a:r>
                  <a:rPr kumimoji="1" lang="en-US" altLang="ja-JP" sz="1600" dirty="0"/>
                  <a:t>3</a:t>
                </a:r>
                <a:r>
                  <a:rPr kumimoji="1" lang="ja-JP" altLang="en-US" sz="1600" dirty="0"/>
                  <a:t>次元四面体</a:t>
                </a:r>
                <a:br>
                  <a:rPr kumimoji="1" lang="en-US" altLang="ja-JP" sz="1600" dirty="0"/>
                </a:br>
                <a:r>
                  <a:rPr kumimoji="1" lang="ja-JP" altLang="en-US" sz="1600" dirty="0"/>
                  <a:t>の場合は</a:t>
                </a:r>
                <a:r>
                  <a:rPr lang="ja-JP" altLang="en-US" sz="1600" dirty="0"/>
                  <a:t>，</a:t>
                </a:r>
                <a14:m>
                  <m:oMath xmlns:m="http://schemas.openxmlformats.org/officeDocument/2006/math">
                    <m:r>
                      <a:rPr lang="en-US" altLang="ja-JP" sz="16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600" b="0" i="0" smtClean="0">
                            <a:latin typeface="Cambria Math" panose="02040503050406030204" pitchFamily="18" charset="0"/>
                          </a:rPr>
                          <m:t>Face</m:t>
                        </m:r>
                      </m:sup>
                    </m:sSup>
                    <m:r>
                      <a:rPr lang="en-US" altLang="ja-JP" sz="1600" i="1">
                        <a:latin typeface="Cambria Math"/>
                      </a:rPr>
                      <m:t>𝐵</m:t>
                    </m:r>
                    <m:r>
                      <a:rPr lang="en-US" altLang="ja-JP" sz="16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1600" dirty="0"/>
                  <a:t>を</a:t>
                </a:r>
                <a:br>
                  <a:rPr kumimoji="1" lang="en-US" altLang="ja-JP" sz="1600" dirty="0"/>
                </a:br>
                <a:r>
                  <a:rPr kumimoji="1" lang="ja-JP" altLang="en-US" sz="1600" dirty="0"/>
                  <a:t>セル内の</a:t>
                </a:r>
                <a:r>
                  <a:rPr kumimoji="1" lang="en-US" altLang="ja-JP" sz="1600" dirty="0"/>
                  <a:t>4</a:t>
                </a:r>
                <a:r>
                  <a:rPr kumimoji="1" lang="ja-JP" altLang="en-US" sz="1600" dirty="0"/>
                  <a:t>ガウス点へと</a:t>
                </a:r>
                <a:br>
                  <a:rPr kumimoji="1" lang="en-US" altLang="ja-JP" sz="1600" dirty="0"/>
                </a:br>
                <a:r>
                  <a:rPr kumimoji="1" lang="ja-JP" altLang="en-US" sz="1600" dirty="0"/>
                  <a:t>外挿して</a:t>
                </a:r>
                <a14:m>
                  <m:oMath xmlns:m="http://schemas.openxmlformats.org/officeDocument/2006/math">
                    <m:r>
                      <a:rPr lang="en-US" altLang="ja-JP" sz="16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16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16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1600" i="1">
                        <a:latin typeface="Cambria Math"/>
                      </a:rPr>
                      <m:t>𝐵</m:t>
                    </m:r>
                    <m:r>
                      <a:rPr lang="en-US" altLang="ja-JP" sz="16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1600" dirty="0"/>
                  <a:t>を作る．</a:t>
                </a:r>
                <a:endParaRPr kumimoji="1" lang="ja-JP" altLang="en-US" sz="16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B869802-74F8-3E45-67E4-3D6132F7B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158" y="5184925"/>
                <a:ext cx="2324291" cy="1088183"/>
              </a:xfrm>
              <a:prstGeom prst="rect">
                <a:avLst/>
              </a:prstGeom>
              <a:blipFill>
                <a:blip r:embed="rId5"/>
                <a:stretch>
                  <a:fillRect l="-261" t="-1667" r="-261" b="-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235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結果と考察</a:t>
            </a:r>
            <a:br>
              <a:rPr kumimoji="1" lang="en-US" altLang="ja-JP" dirty="0"/>
            </a:br>
            <a:r>
              <a:rPr kumimoji="1" lang="ja-JP" altLang="en-US" sz="2800" b="0" dirty="0"/>
              <a:t>解析例</a:t>
            </a:r>
            <a:r>
              <a:rPr lang="ja-JP" altLang="en-US" sz="2800" b="0" dirty="0"/>
              <a:t>の紹介</a:t>
            </a:r>
            <a:endParaRPr kumimoji="1" lang="ja-JP" altLang="en-US" sz="2800" b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/>
              </a:p>
              <a:p>
                <a:r>
                  <a:rPr lang="en-US" altLang="ja-JP" sz="2800" dirty="0"/>
                  <a:t>10 m x 1 m x 1 m </a:t>
                </a:r>
                <a:r>
                  <a:rPr lang="ja-JP" altLang="en-US" sz="2800" dirty="0"/>
                  <a:t>の片持ち梁の先端に死荷重．</a:t>
                </a:r>
                <a:endParaRPr lang="en-US" altLang="ja-JP" dirty="0"/>
              </a:p>
              <a:p>
                <a:r>
                  <a:rPr kumimoji="1" lang="en-US" altLang="ja-JP" sz="2800" dirty="0"/>
                  <a:t>Neo-Hook</a:t>
                </a:r>
                <a:r>
                  <a:rPr kumimoji="1" lang="ja-JP" altLang="en-US" sz="28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8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8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8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8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kumimoji="1" lang="ja-JP" altLang="en-US" sz="2800" dirty="0"/>
                  <a:t>）</a:t>
                </a:r>
                <a:endParaRPr kumimoji="1" lang="en-US" altLang="ja-JP" sz="2800" dirty="0"/>
              </a:p>
              <a:p>
                <a:r>
                  <a:rPr lang="ja-JP" altLang="en-US" sz="2800" dirty="0"/>
                  <a:t>先端の最終たわみが約</a:t>
                </a:r>
                <a:r>
                  <a:rPr lang="en-US" altLang="ja-JP" sz="2800" dirty="0"/>
                  <a:t>6.5 m</a:t>
                </a:r>
                <a:r>
                  <a:rPr lang="ja-JP" altLang="en-US" sz="2800" dirty="0"/>
                  <a:t>の大たわみ問題</a:t>
                </a:r>
                <a:r>
                  <a:rPr lang="ja-JP" altLang="en-US" dirty="0"/>
                  <a:t>．</a:t>
                </a:r>
                <a:endParaRPr lang="en-US" altLang="ja-JP" sz="2800" dirty="0"/>
              </a:p>
              <a:p>
                <a:endParaRPr kumimoji="1" lang="en-US" altLang="ja-JP" sz="2800" dirty="0"/>
              </a:p>
              <a:p>
                <a:pPr marL="0" indent="0">
                  <a:buNone/>
                </a:pPr>
                <a:endParaRPr kumimoji="1"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</a:t>
            </a:r>
            <a:r>
              <a:rPr lang="ja-JP" altLang="en-US" dirty="0"/>
              <a:t>片持ち梁の曲げ解析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1655676" y="764704"/>
            <a:ext cx="6389744" cy="1944216"/>
            <a:chOff x="1655676" y="980728"/>
            <a:chExt cx="6389744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2303584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</a:rPr>
                <a:t>Dead 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</a:t>
            </a:r>
            <a:r>
              <a:rPr lang="ja-JP" altLang="en-US" dirty="0"/>
              <a:t>片持ち梁の曲げ解析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11" name="cantilever-m-swe">
            <a:hlinkClick r:id="" action="ppaction://media"/>
            <a:extLst>
              <a:ext uri="{FF2B5EF4-FFF2-40B4-BE49-F238E27FC236}">
                <a16:creationId xmlns:a16="http://schemas.microsoft.com/office/drawing/2014/main" id="{05AC8592-3077-C8DA-0986-07F3321C5F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586872"/>
            <a:ext cx="5181761" cy="581132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7236296" y="2459504"/>
            <a:ext cx="1807277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滑らかな</a:t>
            </a: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応力分布が得られており，体積ロッキングも回避できている．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10D0B5-5E5B-7F59-F949-AA776E488944}"/>
              </a:ext>
            </a:extLst>
          </p:cNvPr>
          <p:cNvSpPr txBox="1"/>
          <p:nvPr/>
        </p:nvSpPr>
        <p:spPr>
          <a:xfrm>
            <a:off x="7297395" y="4545124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dirty="0"/>
              <a:t>節点変位・</a:t>
            </a:r>
            <a:r>
              <a:rPr kumimoji="1" lang="ja-JP" altLang="en-US" dirty="0"/>
              <a:t>反力</a:t>
            </a:r>
            <a:br>
              <a:rPr kumimoji="1" lang="en-US" altLang="ja-JP" dirty="0"/>
            </a:br>
            <a:r>
              <a:rPr lang="ja-JP" altLang="en-US" dirty="0"/>
              <a:t>にも</a:t>
            </a:r>
            <a:r>
              <a:rPr kumimoji="1" lang="ja-JP" altLang="en-US" dirty="0"/>
              <a:t>問題なし</a:t>
            </a:r>
            <a:br>
              <a:rPr kumimoji="1" lang="en-US" altLang="ja-JP" dirty="0"/>
            </a:br>
            <a:r>
              <a:rPr kumimoji="1" lang="ja-JP" altLang="en-US" dirty="0"/>
              <a:t>（詳細略）</a:t>
            </a:r>
          </a:p>
        </p:txBody>
      </p:sp>
    </p:spTree>
    <p:extLst>
      <p:ext uri="{BB962C8B-B14F-4D97-AF65-F5344CB8AC3E}">
        <p14:creationId xmlns:p14="http://schemas.microsoft.com/office/powerpoint/2010/main" val="8248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</a:t>
            </a:r>
            <a:r>
              <a:rPr lang="ja-JP" altLang="en-US" dirty="0"/>
              <a:t>片持ち梁の曲げ解析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5" name="cantilever-p-swe">
            <a:hlinkClick r:id="" action="ppaction://media"/>
            <a:extLst>
              <a:ext uri="{FF2B5EF4-FFF2-40B4-BE49-F238E27FC236}">
                <a16:creationId xmlns:a16="http://schemas.microsoft.com/office/drawing/2014/main" id="{3D1704BA-9525-CE4A-77A0-580FCBC50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600905"/>
            <a:ext cx="5168741" cy="579671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7128284" y="2837544"/>
            <a:ext cx="1980220" cy="132343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案の定，圧力チェッカーボーディングが起きてしまっている．</a:t>
            </a:r>
          </a:p>
        </p:txBody>
      </p:sp>
    </p:spTree>
    <p:extLst>
      <p:ext uri="{BB962C8B-B14F-4D97-AF65-F5344CB8AC3E}">
        <p14:creationId xmlns:p14="http://schemas.microsoft.com/office/powerpoint/2010/main" val="14011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6600" dirty="0"/>
              </a:p>
              <a:p>
                <a:r>
                  <a:rPr lang="ja-JP" altLang="en-US" sz="2800" dirty="0"/>
                  <a:t>上面を面内拘束し軸方向に下向き強制変位．</a:t>
                </a:r>
                <a:endParaRPr lang="en-US" altLang="ja-JP" sz="2800" dirty="0"/>
              </a:p>
              <a:p>
                <a:r>
                  <a:rPr lang="en-US" altLang="ja-JP" dirty="0"/>
                  <a:t>Neo-Hook</a:t>
                </a:r>
                <a:r>
                  <a:rPr lang="ja-JP" altLang="en-US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ja-JP" altLang="en-US" dirty="0"/>
                  <a:t>）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      円柱の押込解析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0E3A8EC-C079-014B-2E9E-E334799E2F99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40570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      円柱の押込解析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5" name="cylinder2-m-swe">
            <a:hlinkClick r:id="" action="ppaction://media"/>
            <a:extLst>
              <a:ext uri="{FF2B5EF4-FFF2-40B4-BE49-F238E27FC236}">
                <a16:creationId xmlns:a16="http://schemas.microsoft.com/office/drawing/2014/main" id="{4E019903-46A2-102E-DC5A-C4283CA92A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0720" y="584684"/>
            <a:ext cx="5549592" cy="582181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7417602" y="2157438"/>
            <a:ext cx="1689107" cy="2554545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応力特異性を持つリム周辺を除き，</a:t>
            </a:r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応力分布に問題はなく，実用上充分な大変形ロバスト性がある．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4B4E8F-C418-F60C-E5D2-2679E4D9BB3F}"/>
              </a:ext>
            </a:extLst>
          </p:cNvPr>
          <p:cNvSpPr txBox="1"/>
          <p:nvPr/>
        </p:nvSpPr>
        <p:spPr>
          <a:xfrm>
            <a:off x="371358" y="3105834"/>
            <a:ext cx="133882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約</a:t>
            </a:r>
            <a:r>
              <a:rPr kumimoji="1" lang="en-US" altLang="ja-JP" dirty="0"/>
              <a:t>43%</a:t>
            </a:r>
            <a:r>
              <a:rPr kumimoji="1" lang="ja-JP" altLang="en-US" dirty="0"/>
              <a:t>圧縮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</p:spTree>
    <p:extLst>
      <p:ext uri="{BB962C8B-B14F-4D97-AF65-F5344CB8AC3E}">
        <p14:creationId xmlns:p14="http://schemas.microsoft.com/office/powerpoint/2010/main" val="9992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      円柱の押込解析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6" name="cylinder2-p-swe">
            <a:hlinkClick r:id="" action="ppaction://media"/>
            <a:extLst>
              <a:ext uri="{FF2B5EF4-FFF2-40B4-BE49-F238E27FC236}">
                <a16:creationId xmlns:a16="http://schemas.microsoft.com/office/drawing/2014/main" id="{15453D7B-9B5A-5614-FD72-E628C355ED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590932"/>
            <a:ext cx="5520388" cy="57911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A2C9D7-C400-A374-F2D1-45B7C674D7E6}"/>
              </a:ext>
            </a:extLst>
          </p:cNvPr>
          <p:cNvSpPr txBox="1"/>
          <p:nvPr/>
        </p:nvSpPr>
        <p:spPr>
          <a:xfrm>
            <a:off x="7356084" y="2837544"/>
            <a:ext cx="175242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案の定，圧力チェッカーボーディングが起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てしまっている．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C27895-CEB1-12E0-9D96-BE86760AD4B1}"/>
              </a:ext>
            </a:extLst>
          </p:cNvPr>
          <p:cNvSpPr txBox="1"/>
          <p:nvPr/>
        </p:nvSpPr>
        <p:spPr>
          <a:xfrm>
            <a:off x="371358" y="3105834"/>
            <a:ext cx="133882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約</a:t>
            </a:r>
            <a:r>
              <a:rPr kumimoji="1" lang="en-US" altLang="ja-JP" dirty="0"/>
              <a:t>43%</a:t>
            </a:r>
            <a:r>
              <a:rPr kumimoji="1" lang="ja-JP" altLang="en-US" dirty="0"/>
              <a:t>圧縮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</p:spTree>
    <p:extLst>
      <p:ext uri="{BB962C8B-B14F-4D97-AF65-F5344CB8AC3E}">
        <p14:creationId xmlns:p14="http://schemas.microsoft.com/office/powerpoint/2010/main" val="74307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を高精度かつ</a:t>
            </a:r>
            <a:br>
              <a:rPr lang="en-US" altLang="ja-JP" sz="2800" dirty="0">
                <a:solidFill>
                  <a:srgbClr val="000000"/>
                </a:solidFill>
              </a:rPr>
            </a:br>
            <a:r>
              <a:rPr lang="ja-JP" altLang="en-US" sz="2800" dirty="0">
                <a:solidFill>
                  <a:srgbClr val="000000"/>
                </a:solidFill>
              </a:rPr>
              <a:t>ロバストに解きたい．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複雑形状</a:t>
            </a:r>
            <a:r>
              <a:rPr lang="ja-JP" altLang="en-US" sz="2800" dirty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b="1" u="sng" dirty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も扱いたい．</a:t>
            </a:r>
            <a:endParaRPr lang="en-US" altLang="ja-JP" sz="28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研究背景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kumimoji="1"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sz="4400" dirty="0"/>
              </a:p>
              <a:p>
                <a:r>
                  <a:rPr kumimoji="1" lang="en-US" altLang="ja-JP" sz="2400" dirty="0"/>
                  <a:t>1/8</a:t>
                </a:r>
                <a:r>
                  <a:rPr kumimoji="1" lang="ja-JP" altLang="en-US" sz="2400" dirty="0"/>
                  <a:t>モデル</a:t>
                </a:r>
                <a:endParaRPr kumimoji="1" lang="en-US" altLang="ja-JP" sz="2400" dirty="0"/>
              </a:p>
              <a:p>
                <a:r>
                  <a:rPr lang="ja-JP" altLang="en-US" sz="2400" dirty="0"/>
                  <a:t>フィラー：</a:t>
                </a:r>
                <a:r>
                  <a:rPr lang="en-US" altLang="ja-JP" sz="2400" dirty="0"/>
                  <a:t> Neo-Hook</a:t>
                </a:r>
                <a:r>
                  <a:rPr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ja-JP" altLang="en-US" sz="2400" dirty="0"/>
                  <a:t>）</a:t>
                </a:r>
                <a:endParaRPr lang="en-US" altLang="ja-JP" sz="2400" dirty="0"/>
              </a:p>
              <a:p>
                <a:r>
                  <a:rPr kumimoji="1" lang="ja-JP" altLang="en-US" sz="2400" dirty="0"/>
                  <a:t>ゴム</a:t>
                </a:r>
                <a:r>
                  <a:rPr kumimoji="1" lang="en-US" altLang="ja-JP" sz="2400" dirty="0"/>
                  <a:t>: Neo-Hook</a:t>
                </a:r>
                <a:r>
                  <a:rPr kumimoji="1" lang="ja-JP" altLang="en-US" sz="2400" dirty="0"/>
                  <a:t>超弾性体（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kumimoji="1" lang="ja-JP" altLang="en-US" sz="2400" dirty="0"/>
                  <a:t>）</a:t>
                </a:r>
                <a:endParaRPr kumimoji="1" lang="en-US" altLang="ja-JP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</a:t>
            </a:r>
            <a:r>
              <a:rPr kumimoji="1" lang="ja-JP" altLang="en-US" dirty="0"/>
              <a:t>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14DAB3-FA1B-4F77-95B5-C0C5AA0E683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28700"/>
            <a:ext cx="4958991" cy="3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6757220" y="2767279"/>
            <a:ext cx="2124236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kumimoji="1"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Mises</a:t>
            </a:r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応力分布に問題はなく，実用上充分な大変形ロバスト性がある．</a:t>
            </a:r>
          </a:p>
        </p:txBody>
      </p:sp>
      <p:pic>
        <p:nvPicPr>
          <p:cNvPr id="5" name="filler_simpest-m-swe">
            <a:hlinkClick r:id="" action="ppaction://media"/>
            <a:extLst>
              <a:ext uri="{FF2B5EF4-FFF2-40B4-BE49-F238E27FC236}">
                <a16:creationId xmlns:a16="http://schemas.microsoft.com/office/drawing/2014/main" id="{4ACDA5DE-6925-6B00-2693-C0EB23AFCC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6197" y="599847"/>
            <a:ext cx="3310907" cy="579777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0BC502-86F5-F4EC-FB6C-73501F70B1F7}"/>
              </a:ext>
            </a:extLst>
          </p:cNvPr>
          <p:cNvSpPr txBox="1"/>
          <p:nvPr/>
        </p:nvSpPr>
        <p:spPr>
          <a:xfrm>
            <a:off x="307239" y="3105834"/>
            <a:ext cx="146706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約</a:t>
            </a:r>
            <a:r>
              <a:rPr kumimoji="1" lang="en-US" altLang="ja-JP" dirty="0"/>
              <a:t>256%</a:t>
            </a:r>
            <a:r>
              <a:rPr lang="ja-JP" altLang="en-US" dirty="0"/>
              <a:t>伸張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</p:spTree>
    <p:extLst>
      <p:ext uri="{BB962C8B-B14F-4D97-AF65-F5344CB8AC3E}">
        <p14:creationId xmlns:p14="http://schemas.microsoft.com/office/powerpoint/2010/main" val="29078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33BC96B-95C5-C6F6-8B03-78422DE2DE60}"/>
              </a:ext>
            </a:extLst>
          </p:cNvPr>
          <p:cNvSpPr txBox="1"/>
          <p:nvPr/>
        </p:nvSpPr>
        <p:spPr>
          <a:xfrm>
            <a:off x="6912260" y="2837544"/>
            <a:ext cx="198022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案の定，ゴム部にのみ圧力チェッカーボーディングが起きてしまっている．</a:t>
            </a:r>
          </a:p>
        </p:txBody>
      </p:sp>
      <p:pic>
        <p:nvPicPr>
          <p:cNvPr id="6" name="filler_simpest-p-swe">
            <a:hlinkClick r:id="" action="ppaction://media"/>
            <a:extLst>
              <a:ext uri="{FF2B5EF4-FFF2-40B4-BE49-F238E27FC236}">
                <a16:creationId xmlns:a16="http://schemas.microsoft.com/office/drawing/2014/main" id="{DF166750-287C-7EB7-1616-C7D17BEB38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9976" y="599055"/>
            <a:ext cx="3311360" cy="579857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B80B778-EEA8-AE35-04CA-F9E1B100D240}"/>
              </a:ext>
            </a:extLst>
          </p:cNvPr>
          <p:cNvSpPr txBox="1"/>
          <p:nvPr/>
        </p:nvSpPr>
        <p:spPr>
          <a:xfrm>
            <a:off x="307239" y="3105834"/>
            <a:ext cx="1467069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約</a:t>
            </a:r>
            <a:r>
              <a:rPr kumimoji="1" lang="en-US" altLang="ja-JP" dirty="0"/>
              <a:t>256%</a:t>
            </a:r>
            <a:r>
              <a:rPr lang="ja-JP" altLang="en-US" dirty="0"/>
              <a:t>伸張</a:t>
            </a:r>
            <a:br>
              <a:rPr kumimoji="1" lang="en-US" altLang="ja-JP" dirty="0"/>
            </a:br>
            <a:r>
              <a:rPr kumimoji="1" lang="ja-JP" altLang="en-US" dirty="0"/>
              <a:t>で収束困難</a:t>
            </a:r>
          </a:p>
        </p:txBody>
      </p:sp>
    </p:spTree>
    <p:extLst>
      <p:ext uri="{BB962C8B-B14F-4D97-AF65-F5344CB8AC3E}">
        <p14:creationId xmlns:p14="http://schemas.microsoft.com/office/powerpoint/2010/main" val="12072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2948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EC-SSE-SRI-T4</a:t>
            </a:r>
            <a:r>
              <a:rPr lang="ja-JP" altLang="en-US" dirty="0"/>
              <a:t>のまとめ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2022</a:t>
            </a:r>
            <a:r>
              <a:rPr lang="ja-JP" altLang="en-US" sz="2400" dirty="0"/>
              <a:t>年に提唱された</a:t>
            </a:r>
            <a:r>
              <a:rPr lang="en-US" altLang="ja-JP" sz="2400" dirty="0"/>
              <a:t>EC-SSE-T4</a:t>
            </a:r>
            <a:r>
              <a:rPr lang="ja-JP" altLang="en-US" sz="2400" dirty="0"/>
              <a:t>の考え方を発展させ，選択的低減積分</a:t>
            </a:r>
            <a:r>
              <a:rPr lang="en-US" altLang="ja-JP" sz="2400" dirty="0"/>
              <a:t>(SRI)</a:t>
            </a:r>
            <a:r>
              <a:rPr lang="ja-JP" altLang="en-US" sz="2400" dirty="0"/>
              <a:t>を用いてゴム大変形に対応させた</a:t>
            </a:r>
            <a:r>
              <a:rPr lang="en-US" altLang="ja-JP" sz="2400" b="1" dirty="0">
                <a:solidFill>
                  <a:srgbClr val="FF00FF"/>
                </a:solidFill>
              </a:rPr>
              <a:t>EC-SSE-SRI-T4</a:t>
            </a:r>
            <a:r>
              <a:rPr lang="ja-JP" altLang="en-US" sz="2400" dirty="0"/>
              <a:t>を提案した．</a:t>
            </a:r>
            <a:endParaRPr lang="en-US" altLang="ja-JP" sz="2400" dirty="0"/>
          </a:p>
          <a:p>
            <a:r>
              <a:rPr lang="ja-JP" altLang="en-US" sz="2400" dirty="0"/>
              <a:t>複数回のひずみ平滑化により，</a:t>
            </a:r>
            <a:r>
              <a:rPr lang="ja-JP" altLang="en-US" sz="2400" b="1" dirty="0">
                <a:solidFill>
                  <a:srgbClr val="0000CC"/>
                </a:solidFill>
              </a:rPr>
              <a:t>大変形ロバスト性は実用上充分</a:t>
            </a:r>
            <a:r>
              <a:rPr lang="ja-JP" altLang="en-US" sz="2400" dirty="0"/>
              <a:t>あり，疑似低エネルギーも無いことを確認した．</a:t>
            </a:r>
            <a:endParaRPr lang="en-US" altLang="ja-JP" sz="2400" dirty="0"/>
          </a:p>
          <a:p>
            <a:r>
              <a:rPr lang="ja-JP" altLang="en-US" sz="2400" dirty="0"/>
              <a:t>各フェイス中心でひずみが空間的に連続となることから，</a:t>
            </a:r>
            <a:r>
              <a:rPr lang="ja-JP" altLang="en-US" sz="2400" b="1" dirty="0">
                <a:solidFill>
                  <a:srgbClr val="0000CC"/>
                </a:solidFill>
              </a:rPr>
              <a:t>滑らかな</a:t>
            </a:r>
            <a:r>
              <a:rPr lang="en-US" altLang="ja-JP" sz="2400" b="1" dirty="0">
                <a:solidFill>
                  <a:srgbClr val="0000CC"/>
                </a:solidFill>
              </a:rPr>
              <a:t>Mises</a:t>
            </a:r>
            <a:r>
              <a:rPr lang="ja-JP" altLang="en-US" sz="2400" b="1" dirty="0">
                <a:solidFill>
                  <a:srgbClr val="0000CC"/>
                </a:solidFill>
              </a:rPr>
              <a:t>応力</a:t>
            </a:r>
            <a:r>
              <a:rPr lang="ja-JP" altLang="en-US" sz="2400" dirty="0"/>
              <a:t>が得られることを確認した．</a:t>
            </a:r>
            <a:endParaRPr lang="en-US" altLang="ja-JP" sz="2400" dirty="0"/>
          </a:p>
          <a:p>
            <a:r>
              <a:rPr lang="en-US" altLang="ja-JP" sz="2400" dirty="0"/>
              <a:t>SRI</a:t>
            </a:r>
            <a:r>
              <a:rPr lang="ja-JP" altLang="en-US" sz="2400" dirty="0"/>
              <a:t>により</a:t>
            </a:r>
            <a:r>
              <a:rPr lang="ja-JP" altLang="en-US" sz="2400" b="1" dirty="0">
                <a:solidFill>
                  <a:srgbClr val="0000CC"/>
                </a:solidFill>
              </a:rPr>
              <a:t>体積ロッキングは回避</a:t>
            </a:r>
            <a:r>
              <a:rPr lang="ja-JP" altLang="en-US" sz="2400" dirty="0"/>
              <a:t>されたが，案の定，</a:t>
            </a:r>
            <a:r>
              <a:rPr lang="ja-JP" altLang="en-US" sz="2400" b="1" dirty="0">
                <a:solidFill>
                  <a:srgbClr val="FF0000"/>
                </a:solidFill>
              </a:rPr>
              <a:t>圧力チェッカーボーディングは発生</a:t>
            </a:r>
            <a:r>
              <a:rPr lang="ja-JP" altLang="en-US" sz="2400" dirty="0"/>
              <a:t>した．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400" dirty="0"/>
              <a:t>EC-SSE-T4</a:t>
            </a:r>
            <a:r>
              <a:rPr lang="ja-JP" altLang="en-US" sz="2400" dirty="0"/>
              <a:t>は剛性マトリックスのバンド幅が</a:t>
            </a:r>
            <a:r>
              <a:rPr lang="en-US" altLang="ja-JP" sz="2400" dirty="0"/>
              <a:t>FEM-T4</a:t>
            </a:r>
            <a:r>
              <a:rPr lang="ja-JP" altLang="en-US" sz="2400" dirty="0"/>
              <a:t>の約７倍となり，</a:t>
            </a:r>
            <a:r>
              <a:rPr lang="ja-JP" altLang="en-US" sz="2400" b="1" dirty="0">
                <a:solidFill>
                  <a:srgbClr val="FF0000"/>
                </a:solidFill>
              </a:rPr>
              <a:t>計算時間が遅い</a:t>
            </a:r>
            <a:r>
              <a:rPr lang="ja-JP" altLang="en-US" sz="2400" dirty="0"/>
              <a:t>のも欠点である．</a:t>
            </a:r>
            <a:endParaRPr lang="en-US" altLang="ja-JP" sz="2400" dirty="0"/>
          </a:p>
          <a:p>
            <a:pPr>
              <a:buFont typeface="Wingdings" panose="05000000000000000000" pitchFamily="2" charset="2"/>
              <a:buChar char="p"/>
            </a:pPr>
            <a:r>
              <a:rPr lang="ja-JP" altLang="en-US" sz="2400" dirty="0"/>
              <a:t>現在は</a:t>
            </a:r>
            <a:r>
              <a:rPr lang="en-US" altLang="ja-JP" sz="2400" dirty="0"/>
              <a:t>T10</a:t>
            </a:r>
            <a:r>
              <a:rPr lang="ja-JP" altLang="en-US" sz="2400" dirty="0"/>
              <a:t>のセルをまたぐ</a:t>
            </a:r>
            <a:r>
              <a:rPr lang="en-US" altLang="ja-JP" sz="2400" dirty="0"/>
              <a:t>SRI</a:t>
            </a:r>
            <a:r>
              <a:rPr lang="ja-JP" altLang="en-US" sz="2400" dirty="0"/>
              <a:t>に取り組んでいる．乞うご期待．</a:t>
            </a:r>
            <a:endParaRPr lang="en-US" altLang="ja-JP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65093" y="5949280"/>
            <a:ext cx="3413114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>
                <a:latin typeface="+mj-lt"/>
              </a:rPr>
              <a:t>ご清聴ありがとう御座いました</a:t>
            </a:r>
            <a:endParaRPr kumimoji="1" lang="ja-JP" altLang="en-US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00" y="1700808"/>
            <a:ext cx="9001000" cy="4140460"/>
          </a:xfrm>
        </p:spPr>
        <p:txBody>
          <a:bodyPr/>
          <a:lstStyle/>
          <a:p>
            <a:r>
              <a:rPr lang="ja-JP" altLang="en-US" sz="35000" dirty="0"/>
              <a:t>付録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518B91A-9435-7CD5-B58F-AE989D13D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623887"/>
            <a:ext cx="4645212" cy="5773737"/>
          </a:xfrm>
        </p:spPr>
        <p:txBody>
          <a:bodyPr/>
          <a:lstStyle/>
          <a:p>
            <a:pPr marL="0" indent="0" algn="ctr">
              <a:buNone/>
            </a:pPr>
            <a:r>
              <a:rPr kumimoji="1" lang="en-US" altLang="ja-JP" u="sng" dirty="0"/>
              <a:t>Mises</a:t>
            </a:r>
            <a:r>
              <a:rPr kumimoji="1" lang="ja-JP" altLang="en-US" u="sng" dirty="0"/>
              <a:t>応力などが空間的に</a:t>
            </a:r>
            <a:br>
              <a:rPr kumimoji="1" lang="en-US" altLang="ja-JP" u="sng" dirty="0"/>
            </a:br>
            <a:r>
              <a:rPr kumimoji="1" lang="ja-JP" altLang="en-US" u="sng" dirty="0"/>
              <a:t>振動してしまう場合がある．</a:t>
            </a:r>
            <a:br>
              <a:rPr kumimoji="1" lang="en-US" altLang="ja-JP" u="sng" dirty="0"/>
            </a:br>
            <a:endParaRPr kumimoji="1" lang="en-US" altLang="ja-JP" sz="1000" u="sng" dirty="0"/>
          </a:p>
          <a:p>
            <a:pPr marL="0" indent="0">
              <a:buNone/>
            </a:pPr>
            <a:r>
              <a:rPr lang="ja-JP" altLang="en-US" sz="2400" dirty="0"/>
              <a:t>例）フィラー充填ゴムの引張解析</a:t>
            </a:r>
            <a:endParaRPr lang="en-US" altLang="ja-JP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000" dirty="0"/>
              <a:t>フィラー（</a:t>
            </a:r>
            <a:r>
              <a:rPr lang="en-US" altLang="ja-JP" sz="2000" dirty="0"/>
              <a:t>1/8</a:t>
            </a:r>
            <a:r>
              <a:rPr lang="ja-JP" altLang="en-US" sz="2000" dirty="0"/>
              <a:t>球体）は鉄製</a:t>
            </a:r>
            <a:endParaRPr lang="en-US" altLang="ja-JP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ja-JP" altLang="en-US" sz="2000" dirty="0"/>
              <a:t>ゴムは初期ポアソン比</a:t>
            </a:r>
            <a:r>
              <a:rPr lang="en-US" altLang="ja-JP" sz="2000" dirty="0"/>
              <a:t>0.49</a:t>
            </a:r>
          </a:p>
          <a:p>
            <a:pPr marL="457200" lvl="1" indent="0">
              <a:buNone/>
            </a:pPr>
            <a:endParaRPr kumimoji="1" lang="en-US" altLang="ja-JP" sz="1000" u="sng" dirty="0"/>
          </a:p>
          <a:p>
            <a:r>
              <a:rPr lang="ja-JP" altLang="en-US" sz="2400" dirty="0"/>
              <a:t>伸び約</a:t>
            </a:r>
            <a:r>
              <a:rPr lang="en-US" altLang="ja-JP" sz="2400" dirty="0"/>
              <a:t>200</a:t>
            </a:r>
            <a:r>
              <a:rPr lang="ja-JP" altLang="en-US" sz="2400" dirty="0"/>
              <a:t>％で収束困難．</a:t>
            </a:r>
            <a:endParaRPr lang="en-US" altLang="ja-JP" sz="2400" dirty="0"/>
          </a:p>
          <a:p>
            <a:r>
              <a:rPr lang="ja-JP" altLang="en-US" sz="2400" dirty="0"/>
              <a:t>大変形ロバスト性および変位・</a:t>
            </a:r>
            <a:br>
              <a:rPr lang="en-US" altLang="ja-JP" sz="2400" dirty="0"/>
            </a:br>
            <a:r>
              <a:rPr lang="ja-JP" altLang="en-US" sz="2400" dirty="0"/>
              <a:t>荷重・圧力の精度は優秀．</a:t>
            </a:r>
            <a:endParaRPr lang="en-US" altLang="ja-JP" sz="2400" dirty="0"/>
          </a:p>
          <a:p>
            <a:r>
              <a:rPr lang="ja-JP" altLang="en-US" sz="2400" dirty="0"/>
              <a:t>偏差応力・偏差ひずみ成分の</a:t>
            </a:r>
            <a:br>
              <a:rPr lang="en-US" altLang="ja-JP" sz="2400" dirty="0"/>
            </a:br>
            <a:r>
              <a:rPr lang="ja-JP" altLang="en-US" sz="2400" dirty="0"/>
              <a:t>精度が課題．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1000" dirty="0"/>
          </a:p>
          <a:p>
            <a:pPr marL="0" indent="0" algn="ctr">
              <a:buNone/>
            </a:pPr>
            <a:r>
              <a:rPr lang="ja-JP" altLang="en-US" sz="2400" u="sng" dirty="0">
                <a:solidFill>
                  <a:srgbClr val="FF0000"/>
                </a:solidFill>
              </a:rPr>
              <a:t>ひずみ平滑要素</a:t>
            </a:r>
            <a:br>
              <a:rPr lang="en-US" altLang="ja-JP" sz="2400" u="sng" dirty="0">
                <a:solidFill>
                  <a:srgbClr val="7030A0"/>
                </a:solidFill>
              </a:rPr>
            </a:br>
            <a:r>
              <a:rPr lang="en-US" altLang="ja-JP" sz="2400" u="sng" dirty="0"/>
              <a:t>(Strain Smoothed Element: </a:t>
            </a:r>
            <a:r>
              <a:rPr lang="en-US" altLang="ja-JP" sz="2400" u="sng" dirty="0">
                <a:solidFill>
                  <a:srgbClr val="FF0000"/>
                </a:solidFill>
              </a:rPr>
              <a:t>SSE</a:t>
            </a:r>
            <a:r>
              <a:rPr lang="en-US" altLang="ja-JP" sz="2400" u="sng" dirty="0"/>
              <a:t>)</a:t>
            </a:r>
            <a:r>
              <a:rPr lang="ja-JP" altLang="en-US" sz="2400" u="sng" dirty="0"/>
              <a:t>の考え方を導入して解決できないか？</a:t>
            </a:r>
            <a:endParaRPr lang="en-US" altLang="ja-JP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0891C21-11F6-8DC4-0831-A29147E0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SelectiveCS-FEM-T10</a:t>
            </a:r>
            <a:r>
              <a:rPr kumimoji="1" lang="ja-JP" altLang="en-US" dirty="0"/>
              <a:t>の問題点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6050EA-94F0-13F0-B55C-7DF1F320A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7" name="m">
            <a:hlinkClick r:id="" action="ppaction://media"/>
            <a:extLst>
              <a:ext uri="{FF2B5EF4-FFF2-40B4-BE49-F238E27FC236}">
                <a16:creationId xmlns:a16="http://schemas.microsoft.com/office/drawing/2014/main" id="{BA6E1CFA-9F3E-1F4B-F7DC-B8D495E182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4927"/>
          <a:stretch>
            <a:fillRect/>
          </a:stretch>
        </p:blipFill>
        <p:spPr>
          <a:xfrm>
            <a:off x="4896036" y="579439"/>
            <a:ext cx="3654516" cy="581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1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0D9A23B4-B73B-441F-8BAF-02F13DB9B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</a:t>
            </a:r>
            <a:b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CS-FEM-T10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br>
              <a:rPr kumimoji="1"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ja-JP" alt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（圧力分布）</a:t>
            </a:r>
            <a:endParaRPr kumimoji="1" lang="ja-JP" altLang="en-US" sz="24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フィラー充填ゴムの引張解析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DD5E51-29BF-4DD0-9A35-1BD2F8AD75EC}"/>
              </a:ext>
            </a:extLst>
          </p:cNvPr>
          <p:cNvSpPr txBox="1"/>
          <p:nvPr/>
        </p:nvSpPr>
        <p:spPr>
          <a:xfrm>
            <a:off x="6804248" y="3105834"/>
            <a:ext cx="18802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伸び約</a:t>
            </a:r>
            <a:r>
              <a:rPr kumimoji="1" lang="en-US" altLang="ja-JP" dirty="0"/>
              <a:t>2</a:t>
            </a:r>
            <a:r>
              <a:rPr lang="en-US" altLang="ja-JP" dirty="0"/>
              <a:t>0</a:t>
            </a:r>
            <a:r>
              <a:rPr kumimoji="1" lang="en-US" altLang="ja-JP" dirty="0"/>
              <a:t>0%</a:t>
            </a:r>
            <a:br>
              <a:rPr kumimoji="1" lang="en-US" altLang="ja-JP" dirty="0"/>
            </a:br>
            <a:r>
              <a:rPr kumimoji="1" lang="ja-JP" altLang="en-US" dirty="0"/>
              <a:t>で収束困難．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11FA66-A453-4BE9-874C-2B8ED7AB3B2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ja-JP" altLang="en-US" dirty="0"/>
              <a:t>静的</a:t>
            </a:r>
            <a:br>
              <a:rPr lang="en-US" altLang="ja-JP" dirty="0"/>
            </a:br>
            <a:r>
              <a:rPr lang="ja-JP" altLang="en-US" dirty="0"/>
              <a:t>陰解法</a:t>
            </a:r>
            <a:endParaRPr kumimoji="1" lang="ja-JP" altLang="en-US" dirty="0"/>
          </a:p>
        </p:txBody>
      </p:sp>
      <p:pic>
        <p:nvPicPr>
          <p:cNvPr id="2" name="p">
            <a:hlinkClick r:id="" action="ppaction://media"/>
            <a:extLst>
              <a:ext uri="{FF2B5EF4-FFF2-40B4-BE49-F238E27FC236}">
                <a16:creationId xmlns:a16="http://schemas.microsoft.com/office/drawing/2014/main" id="{8F601A8B-145C-E58E-EF8F-99964F760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4927"/>
          <a:stretch>
            <a:fillRect/>
          </a:stretch>
        </p:blipFill>
        <p:spPr>
          <a:xfrm>
            <a:off x="2427372" y="575809"/>
            <a:ext cx="3656796" cy="582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既存手法の問題点（</a:t>
            </a:r>
            <a:r>
              <a:rPr kumimoji="1" lang="en-US" altLang="ja-JP" dirty="0"/>
              <a:t>ABAQUS</a:t>
            </a:r>
            <a:r>
              <a:rPr kumimoji="1" lang="ja-JP" altLang="en-US" dirty="0"/>
              <a:t>の要素）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kumimoji="1" lang="ja-JP" altLang="en-US" sz="2800" dirty="0"/>
                  <a:t>材料</a:t>
                </a:r>
                <a:r>
                  <a:rPr kumimoji="1" lang="en-US" altLang="ja-JP" sz="2800" dirty="0"/>
                  <a:t>: neo-</a:t>
                </a:r>
                <a:r>
                  <a:rPr kumimoji="1" lang="en-US" altLang="ja-JP" sz="2800" dirty="0" err="1"/>
                  <a:t>Hookean</a:t>
                </a:r>
                <a:r>
                  <a:rPr kumimoji="1"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せん断／コーナーロッキングあり．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/>
              <a:t>四面体</a:t>
            </a:r>
            <a:r>
              <a:rPr kumimoji="1" lang="en-US" altLang="ja-JP" sz="2000" b="1" u="sng" dirty="0"/>
              <a:t>2</a:t>
            </a:r>
            <a:r>
              <a:rPr kumimoji="1" lang="ja-JP" altLang="en-US" sz="2000" b="1" u="sng" dirty="0"/>
              <a:t>次修正ハイブリッド要素</a:t>
            </a:r>
            <a:r>
              <a:rPr kumimoji="1" lang="en-US" altLang="ja-JP" sz="2000" b="1" u="sng" dirty="0"/>
              <a:t>(C3D10MH)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dirty="0"/>
              <a:t>内挿の精度低下あり．</a:t>
            </a:r>
            <a:br>
              <a:rPr lang="en-US" altLang="ja-JP" sz="2000" dirty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節点数は</a:t>
            </a:r>
            <a:br>
              <a:rPr kumimoji="1" lang="en-US" altLang="ja-JP" dirty="0"/>
            </a:br>
            <a:r>
              <a:rPr kumimoji="1" lang="ja-JP" altLang="en-US" dirty="0"/>
              <a:t>ほぼ同じ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/>
              <a:t>圧力</a:t>
            </a:r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我々の手法（平滑化有限要素法：</a:t>
            </a:r>
            <a:r>
              <a:rPr lang="en-US" altLang="ja-JP" dirty="0"/>
              <a:t>S-FEM</a:t>
            </a:r>
            <a:r>
              <a:rPr lang="ja-JP" altLang="en-US" dirty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</a:t>
                </a:r>
                <a:r>
                  <a:rPr lang="en-US" altLang="ja-JP" dirty="0"/>
                  <a:t> </a:t>
                </a:r>
                <a:r>
                  <a:rPr lang="ja-JP" altLang="en-US" sz="2800" dirty="0"/>
                  <a:t>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0" y="623888"/>
                <a:ext cx="8642350" cy="5773737"/>
              </a:xfrm>
              <a:blipFill>
                <a:blip r:embed="rId7"/>
                <a:stretch>
                  <a:fillRect l="-917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749" y="1007027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55227" y="4660763"/>
            <a:ext cx="3948197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偏差応力の精度も良好．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計算時間が長い．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と親和性なし．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01227" y="102321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C3D4H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A3EE499-DF50-429B-9331-9384A947ED38}"/>
              </a:ext>
            </a:extLst>
          </p:cNvPr>
          <p:cNvSpPr txBox="1"/>
          <p:nvPr/>
        </p:nvSpPr>
        <p:spPr>
          <a:xfrm>
            <a:off x="8794298" y="1340767"/>
            <a:ext cx="349702" cy="505685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lang="ja-JP" altLang="en-US" dirty="0"/>
              <a:t>ＦＥＭとの親和性を保ったまま今以上の改良は困難</a:t>
            </a:r>
            <a:endParaRPr kumimoji="1" lang="ja-JP" altLang="en-US" dirty="0"/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47561" y="1048076"/>
            <a:ext cx="3791017" cy="385708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439644-5D58-428A-9EA8-5A39419BA9AB}"/>
              </a:ext>
            </a:extLst>
          </p:cNvPr>
          <p:cNvSpPr txBox="1"/>
          <p:nvPr/>
        </p:nvSpPr>
        <p:spPr>
          <a:xfrm>
            <a:off x="4434371" y="1023218"/>
            <a:ext cx="3653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/>
              <a:t>は先程の</a:t>
            </a:r>
            <a:r>
              <a:rPr kumimoji="1" lang="en-US" altLang="ja-JP" dirty="0"/>
              <a:t>C3D10MH</a:t>
            </a:r>
            <a:r>
              <a:rPr kumimoji="1" lang="ja-JP" altLang="en-US" dirty="0"/>
              <a:t>と同じ</a:t>
            </a:r>
            <a:r>
              <a:rPr lang="ja-JP" altLang="en-US" dirty="0"/>
              <a:t>．</a:t>
            </a:r>
            <a:endParaRPr kumimoji="1" lang="en-US" altLang="ja-JP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4858562" y="4660762"/>
            <a:ext cx="4004301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SelectiveCS-FEM-T10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．</a:t>
            </a:r>
            <a:endParaRPr lang="en-US" altLang="ja-JP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圧力振動はある程度小さい．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b="1" dirty="0">
                <a:solidFill>
                  <a:srgbClr val="00FF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コーナーロッキングもある程度小さい．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en-US" altLang="ja-JP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偏差応力に振動が現れる．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ja-JP" alt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計算時間が短い．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FEM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と親和性あり．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E90352-E492-17E0-50D1-20F7971EAEE1}"/>
              </a:ext>
            </a:extLst>
          </p:cNvPr>
          <p:cNvSpPr txBox="1"/>
          <p:nvPr/>
        </p:nvSpPr>
        <p:spPr>
          <a:xfrm>
            <a:off x="0" y="4021361"/>
            <a:ext cx="349702" cy="23762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eaVert" wrap="square" lIns="36000" tIns="36000" rIns="36000" bIns="36000" rtlCol="0">
            <a:spAutoFit/>
          </a:bodyPr>
          <a:lstStyle/>
          <a:p>
            <a:pPr algn="ctr"/>
            <a:r>
              <a:rPr lang="ja-JP" altLang="en-US" dirty="0"/>
              <a:t>高速化のアイデアなし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43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片持ち梁の曲げの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応力分布比較 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(3</a:t>
            </a:r>
            <a:r>
              <a:rPr lang="ja-JP" alt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節点三角形メッシュ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ひずみ平滑要素</a:t>
            </a:r>
            <a:r>
              <a:rPr lang="ja-JP" altLang="en-US" dirty="0"/>
              <a:t>（</a:t>
            </a:r>
            <a:r>
              <a:rPr kumimoji="1" lang="en-US" altLang="ja-JP" dirty="0"/>
              <a:t>SSE</a:t>
            </a:r>
            <a:r>
              <a:rPr lang="ja-JP" altLang="en-US" dirty="0"/>
              <a:t>）の登場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25" r="18764" b="5776"/>
          <a:stretch/>
        </p:blipFill>
        <p:spPr>
          <a:xfrm>
            <a:off x="78846" y="2588913"/>
            <a:ext cx="5760640" cy="37924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811" b="82151"/>
          <a:stretch/>
        </p:blipFill>
        <p:spPr>
          <a:xfrm>
            <a:off x="107504" y="1268760"/>
            <a:ext cx="5686413" cy="122413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863588" y="980728"/>
            <a:ext cx="4435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T. </a:t>
            </a:r>
            <a:r>
              <a:rPr kumimoji="1" lang="en-US" altLang="ja-JP" sz="1600" dirty="0" err="1"/>
              <a:t>Jinsong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., Euro. J. Mech. /A, v95, </a:t>
            </a:r>
            <a:r>
              <a:rPr kumimoji="1" lang="en-US" altLang="ja-JP" sz="1600" dirty="0">
                <a:solidFill>
                  <a:srgbClr val="FF00FF"/>
                </a:solidFill>
              </a:rPr>
              <a:t>2022</a:t>
            </a:r>
            <a:r>
              <a:rPr kumimoji="1" lang="en-US" altLang="ja-JP" sz="1600" dirty="0"/>
              <a:t>.</a:t>
            </a:r>
            <a:endParaRPr kumimoji="1" lang="ja-JP" altLang="en-US" sz="1600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5573FED-F0B9-CB06-F888-77D2D2C130AA}"/>
              </a:ext>
            </a:extLst>
          </p:cNvPr>
          <p:cNvSpPr/>
          <p:nvPr/>
        </p:nvSpPr>
        <p:spPr>
          <a:xfrm>
            <a:off x="260624" y="3035250"/>
            <a:ext cx="540756" cy="2880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FF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14154" y="4365104"/>
            <a:ext cx="857446" cy="288032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5884973" y="1419163"/>
            <a:ext cx="308610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応力分布が階段状で低精度．</a:t>
            </a:r>
            <a:br>
              <a:rPr kumimoji="1" lang="en-US" altLang="ja-JP" dirty="0"/>
            </a:br>
            <a:r>
              <a:rPr kumimoji="1" lang="ja-JP" altLang="en-US" dirty="0"/>
              <a:t>実は，せん断ロッキングも</a:t>
            </a:r>
            <a:br>
              <a:rPr kumimoji="1" lang="en-US" altLang="ja-JP" dirty="0"/>
            </a:br>
            <a:r>
              <a:rPr kumimoji="1" lang="ja-JP" altLang="en-US" dirty="0"/>
              <a:t>起こしている．</a:t>
            </a:r>
          </a:p>
        </p:txBody>
      </p: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BA40B289-5D05-DEEC-50A7-6193C9E67FEC}"/>
              </a:ext>
            </a:extLst>
          </p:cNvPr>
          <p:cNvSpPr/>
          <p:nvPr/>
        </p:nvSpPr>
        <p:spPr>
          <a:xfrm>
            <a:off x="5793917" y="2600908"/>
            <a:ext cx="325405" cy="2520280"/>
          </a:xfrm>
          <a:prstGeom prst="rightBrace">
            <a:avLst>
              <a:gd name="adj1" fmla="val 48798"/>
              <a:gd name="adj2" fmla="val 50000"/>
            </a:avLst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0102058-5D08-561F-B22F-DF843C43ECEF}"/>
              </a:ext>
            </a:extLst>
          </p:cNvPr>
          <p:cNvSpPr txBox="1"/>
          <p:nvPr/>
        </p:nvSpPr>
        <p:spPr>
          <a:xfrm>
            <a:off x="6119322" y="2983885"/>
            <a:ext cx="2851752" cy="1754326"/>
          </a:xfrm>
          <a:prstGeom prst="rect">
            <a:avLst/>
          </a:prstGeom>
          <a:noFill/>
          <a:ln w="1270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応力が要素内で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線形分布なので高精度．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せん断ロッキングなし．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ただし，</a:t>
            </a:r>
            <a:endParaRPr lang="en-US" altLang="ja-JP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</a:t>
            </a:r>
            <a:r>
              <a:rPr kumimoji="1" lang="en-US" altLang="ja-JP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EM</a:t>
            </a:r>
            <a:r>
              <a:rPr kumimoji="1" lang="ja-JP" altLang="en-US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との親和性なし．</a:t>
            </a:r>
            <a:endParaRPr kumimoji="1" lang="en-US" altLang="ja-JP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体積ロッキング</a:t>
            </a:r>
            <a:r>
              <a:rPr lang="ja-JP" altLang="en-US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</a:t>
            </a:r>
            <a:endParaRPr kumimoji="1" lang="ja-JP" altLang="en-US" dirty="0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27463ABA-4AF1-656A-AB62-B6319F527B1C}"/>
              </a:ext>
            </a:extLst>
          </p:cNvPr>
          <p:cNvSpPr/>
          <p:nvPr/>
        </p:nvSpPr>
        <p:spPr>
          <a:xfrm>
            <a:off x="7272300" y="4977172"/>
            <a:ext cx="432048" cy="402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865537-EDBA-0354-EA09-393F3E1FD59E}"/>
              </a:ext>
            </a:extLst>
          </p:cNvPr>
          <p:cNvSpPr txBox="1"/>
          <p:nvPr/>
        </p:nvSpPr>
        <p:spPr>
          <a:xfrm>
            <a:off x="5995010" y="5373216"/>
            <a:ext cx="2920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とりあえずゴム大変形に</a:t>
            </a:r>
            <a:br>
              <a:rPr kumimoji="1" lang="en-US" altLang="ja-JP" dirty="0"/>
            </a:br>
            <a:r>
              <a:rPr kumimoji="1" lang="ja-JP" altLang="en-US" dirty="0"/>
              <a:t>拡張して性能を確認しよう！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486AFC7-696B-414F-0DD7-693DA2A40B34}"/>
              </a:ext>
            </a:extLst>
          </p:cNvPr>
          <p:cNvSpPr txBox="1"/>
          <p:nvPr/>
        </p:nvSpPr>
        <p:spPr>
          <a:xfrm>
            <a:off x="53608" y="3263806"/>
            <a:ext cx="1040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Strain</a:t>
            </a:r>
            <a:br>
              <a:rPr kumimoji="1" lang="en-US" altLang="ja-JP" sz="1400" dirty="0"/>
            </a:br>
            <a:r>
              <a:rPr kumimoji="1" lang="en-US" altLang="ja-JP" sz="1400" dirty="0"/>
              <a:t>Smoothing</a:t>
            </a:r>
            <a:br>
              <a:rPr kumimoji="1" lang="en-US" altLang="ja-JP" sz="1400" dirty="0"/>
            </a:br>
            <a:r>
              <a:rPr kumimoji="1" lang="en-US" altLang="ja-JP" sz="1400" dirty="0"/>
              <a:t>Element</a:t>
            </a:r>
            <a:endParaRPr kumimoji="1" lang="ja-JP" altLang="en-US" sz="14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BB3648-C632-A02B-489B-D5FFFC55405A}"/>
              </a:ext>
            </a:extLst>
          </p:cNvPr>
          <p:cNvSpPr txBox="1"/>
          <p:nvPr/>
        </p:nvSpPr>
        <p:spPr>
          <a:xfrm>
            <a:off x="128917" y="4615651"/>
            <a:ext cx="920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Edge</a:t>
            </a:r>
            <a:br>
              <a:rPr kumimoji="1" lang="en-US" altLang="ja-JP" sz="1400" dirty="0"/>
            </a:br>
            <a:r>
              <a:rPr kumimoji="1" lang="en-US" altLang="ja-JP" sz="1400" dirty="0"/>
              <a:t>Centered</a:t>
            </a:r>
            <a:br>
              <a:rPr kumimoji="1" lang="en-US" altLang="ja-JP" sz="1400" dirty="0"/>
            </a:br>
            <a:r>
              <a:rPr kumimoji="1" lang="en-US" altLang="ja-JP" sz="1400" dirty="0"/>
              <a:t>SSE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945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190345"/>
            <a:ext cx="8730970" cy="2014991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４節点四面体</a:t>
            </a:r>
            <a:r>
              <a:rPr lang="en-US" altLang="ja-JP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(T4)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メッシュを用いた</a:t>
            </a:r>
            <a:br>
              <a:rPr lang="en-US" altLang="ja-JP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ひずみ平滑要素</a:t>
            </a:r>
            <a:r>
              <a:rPr lang="en-US" altLang="ja-JP" sz="3200" dirty="0">
                <a:solidFill>
                  <a:srgbClr val="FF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(SSE)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br>
              <a:rPr lang="en-US" altLang="ja-JP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ゴム大変形に拡張してみる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43608" y="3640415"/>
            <a:ext cx="73632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kumimoji="1"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発表目次</a:t>
            </a: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：</a:t>
            </a:r>
            <a:endParaRPr kumimoji="1"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手法：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ES-FEM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SSE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</a:t>
            </a:r>
            <a:r>
              <a:rPr kumimoji="1"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EC-SSE</a:t>
            </a:r>
            <a:r>
              <a:rPr kumimoji="1"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，および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提案手法の</a:t>
            </a:r>
            <a:b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			 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定式化概要の紹介</a:t>
            </a:r>
            <a:endParaRPr lang="en-US" altLang="ja-JP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結果と考察：</a:t>
            </a:r>
            <a:r>
              <a:rPr lang="ja-JP" altLang="en-US" sz="2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解析例の紹介</a:t>
            </a:r>
            <a:endParaRPr lang="en-US" altLang="ja-JP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 defTabSz="360000">
              <a:buFont typeface="Arial" panose="020B0604020202020204" pitchFamily="34" charset="0"/>
              <a:buChar char="•"/>
            </a:pPr>
            <a:r>
              <a:rPr kumimoji="1"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手法</a:t>
            </a:r>
            <a:br>
              <a:rPr lang="en-US" altLang="ja-JP" sz="2400" dirty="0"/>
            </a:br>
            <a:r>
              <a:rPr lang="en-US" altLang="ja-JP" sz="2400" b="0" dirty="0"/>
              <a:t>ES-FEM</a:t>
            </a:r>
            <a:r>
              <a:rPr lang="ja-JP" altLang="en-US" sz="2400" b="0" dirty="0"/>
              <a:t>，</a:t>
            </a:r>
            <a:r>
              <a:rPr kumimoji="1" lang="en-US" altLang="ja-JP" sz="2400" b="0" dirty="0">
                <a:latin typeface="+mn-ea"/>
                <a:ea typeface="+mn-ea"/>
              </a:rPr>
              <a:t>SSE</a:t>
            </a:r>
            <a:r>
              <a:rPr kumimoji="1" lang="ja-JP" altLang="en-US" sz="2400" b="0" dirty="0">
                <a:latin typeface="+mn-ea"/>
                <a:ea typeface="+mn-ea"/>
              </a:rPr>
              <a:t>，</a:t>
            </a:r>
            <a:r>
              <a:rPr lang="en-US" altLang="ja-JP" sz="2400" b="0" dirty="0">
                <a:latin typeface="+mn-ea"/>
                <a:ea typeface="+mn-ea"/>
              </a:rPr>
              <a:t>EC-SSE</a:t>
            </a:r>
            <a:r>
              <a:rPr lang="ja-JP" altLang="en-US" sz="2400" b="0" dirty="0">
                <a:latin typeface="+mn-ea"/>
                <a:ea typeface="+mn-ea"/>
              </a:rPr>
              <a:t>，および</a:t>
            </a:r>
            <a:r>
              <a:rPr kumimoji="1" lang="ja-JP" altLang="en-US" sz="2400" b="0" dirty="0">
                <a:latin typeface="+mn-ea"/>
                <a:ea typeface="+mn-ea"/>
              </a:rPr>
              <a:t>提案手法の定式化概要の紹介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各セルの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と同様に作る．</a:t>
                </a:r>
                <a:endParaRPr lang="en-US" altLang="ja-JP" sz="2400" dirty="0"/>
              </a:p>
              <a:p>
                <a:r>
                  <a:rPr lang="ja-JP" altLang="en-US" sz="2400" dirty="0"/>
                  <a:t>各セルの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を周囲の</a:t>
                </a: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に要素体積を重みとして配り，</a:t>
                </a:r>
                <a:br>
                  <a:rPr lang="en-US" altLang="ja-JP" sz="2400" dirty="0"/>
                </a:br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で平均化して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/>
                  <a:t>の平滑化領域の量として歪み・応力・節点内力を計算する．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584" r="-239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ES-FEM-T3</a:t>
            </a:r>
            <a:r>
              <a:rPr lang="ja-JP" altLang="en-US" dirty="0"/>
              <a:t>の定式化概要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B5BFC6-F335-43B5-A5A8-5278E69F5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積分点が</a:t>
            </a:r>
            <a:br>
              <a:rPr kumimoji="1" lang="en-US" altLang="ja-JP" dirty="0"/>
            </a:br>
            <a:r>
              <a:rPr kumimoji="1" lang="ja-JP" altLang="en-US" dirty="0"/>
              <a:t>各エッジ中心</a:t>
            </a:r>
            <a:r>
              <a:rPr lang="ja-JP" altLang="en-US" dirty="0"/>
              <a:t>に</a:t>
            </a:r>
            <a:br>
              <a:rPr kumimoji="1" lang="en-US" altLang="ja-JP" dirty="0"/>
            </a:br>
            <a:r>
              <a:rPr kumimoji="1" lang="ja-JP" altLang="en-US" dirty="0"/>
              <a:t>あるイメージ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2FB1EF2-62D5-B9AA-CC33-F6A9FC9FCD8E}"/>
              </a:ext>
            </a:extLst>
          </p:cNvPr>
          <p:cNvSpPr txBox="1"/>
          <p:nvPr/>
        </p:nvSpPr>
        <p:spPr>
          <a:xfrm>
            <a:off x="1168677" y="4437112"/>
            <a:ext cx="1800200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ひずみ</a:t>
            </a:r>
            <a:r>
              <a:rPr lang="en-US" altLang="ja-JP" dirty="0"/>
              <a:t>/</a:t>
            </a:r>
            <a:r>
              <a:rPr lang="ja-JP" altLang="en-US" dirty="0"/>
              <a:t>応力は</a:t>
            </a:r>
            <a:br>
              <a:rPr lang="en-US" altLang="ja-JP" dirty="0"/>
            </a:br>
            <a:r>
              <a:rPr lang="ja-JP" altLang="en-US" dirty="0"/>
              <a:t>平滑化領域内で</a:t>
            </a:r>
            <a:r>
              <a:rPr lang="ja-JP" altLang="en-US" dirty="0">
                <a:solidFill>
                  <a:srgbClr val="FF0000"/>
                </a:solidFill>
              </a:rPr>
              <a:t>一定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2D4A18B-7506-5420-025D-94E4A0D34130}"/>
              </a:ext>
            </a:extLst>
          </p:cNvPr>
          <p:cNvSpPr txBox="1"/>
          <p:nvPr/>
        </p:nvSpPr>
        <p:spPr>
          <a:xfrm>
            <a:off x="6057528" y="4437112"/>
            <a:ext cx="2624436" cy="92333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三角形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四面体メッシュで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回避できる．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66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ES-FEM</a:t>
                </a:r>
                <a:r>
                  <a:rPr lang="ja-JP" altLang="en-US" sz="2400" dirty="0"/>
                  <a:t>と同じ手順で</a:t>
                </a:r>
                <a:r>
                  <a:rPr kumimoji="1" lang="ja-JP" altLang="en-US" sz="2400" dirty="0"/>
                  <a:t>各エッジの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</a:t>
                </a:r>
                <a:r>
                  <a:rPr kumimoji="1" lang="ja-JP" altLang="en-US" sz="2400" dirty="0"/>
                  <a:t>作る．</a:t>
                </a:r>
                <a:endParaRPr kumimoji="1"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2400" dirty="0"/>
                  <a:t>は</a:t>
                </a:r>
                <a:r>
                  <a:rPr kumimoji="1" lang="ja-JP" altLang="en-US" sz="2400" b="1" u="sng" dirty="0"/>
                  <a:t>各エッジ平滑化領域内で一定</a:t>
                </a:r>
                <a:r>
                  <a:rPr kumimoji="1" lang="ja-JP" altLang="en-US" sz="2400" dirty="0"/>
                  <a:t>だと考える．</a:t>
                </a:r>
                <a:endParaRPr kumimoji="1"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をセル内の</a:t>
                </a:r>
                <a:r>
                  <a:rPr lang="ja-JP" altLang="en-US" sz="2400" b="1" u="sng" dirty="0"/>
                  <a:t>３ガウス点で平均化</a:t>
                </a:r>
                <a:r>
                  <a:rPr lang="ja-JP" altLang="en-US" sz="2400" dirty="0"/>
                  <a:t>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 smtClean="0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kumimoji="1" lang="ja-JP" altLang="en-US" sz="2400" dirty="0"/>
                  <a:t>を用いて</a:t>
                </a:r>
                <a:r>
                  <a:rPr lang="ja-JP" altLang="en-US" sz="2400" dirty="0"/>
                  <a:t>歪み・応力を計算し，三角形</a:t>
                </a:r>
                <a:r>
                  <a:rPr kumimoji="1" lang="ja-JP" altLang="en-US" sz="2400" dirty="0"/>
                  <a:t>２次要素と同様に</a:t>
                </a:r>
                <a:br>
                  <a:rPr kumimoji="1" lang="en-US" altLang="ja-JP" sz="2400" dirty="0"/>
                </a:br>
                <a:r>
                  <a:rPr kumimoji="1" lang="ja-JP" altLang="en-US" sz="2400" dirty="0"/>
                  <a:t>ガウスの３点積分で</a:t>
                </a:r>
                <a:r>
                  <a:rPr lang="ja-JP" altLang="en-US" sz="2400" dirty="0"/>
                  <a:t>節点内力を計算する．</a:t>
                </a:r>
                <a:endParaRPr lang="ja-JP" altLang="en-US" sz="2400" u="sng" dirty="0"/>
              </a:p>
              <a:p>
                <a:endParaRPr kumimoji="1" lang="en-US" altLang="ja-JP" sz="2400" dirty="0"/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75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SSE-T3</a:t>
            </a:r>
            <a:r>
              <a:rPr kumimoji="1" lang="ja-JP" altLang="en-US" dirty="0"/>
              <a:t>の定式化概要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5270"/>
            <a:ext cx="3759716" cy="3048006"/>
          </a:xfrm>
          <a:prstGeom prst="rect">
            <a:avLst/>
          </a:prstGeom>
        </p:spPr>
      </p:pic>
      <p:pic>
        <p:nvPicPr>
          <p:cNvPr id="23" name="図 22" descr="グラフ&#10;&#10;自動的に生成された説明">
            <a:extLst>
              <a:ext uri="{FF2B5EF4-FFF2-40B4-BE49-F238E27FC236}">
                <a16:creationId xmlns:a16="http://schemas.microsoft.com/office/drawing/2014/main" id="{977BBC24-8FAC-46C9-724D-D5E847157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5270"/>
            <a:ext cx="3759716" cy="3048006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F7DCBC-9BFE-E4A6-B73E-C20FFDF6AF19}"/>
              </a:ext>
            </a:extLst>
          </p:cNvPr>
          <p:cNvSpPr txBox="1"/>
          <p:nvPr/>
        </p:nvSpPr>
        <p:spPr>
          <a:xfrm>
            <a:off x="570769" y="2861138"/>
            <a:ext cx="179728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/>
              <a:t>ひずみ平滑化を</a:t>
            </a:r>
            <a:br>
              <a:rPr kumimoji="1" lang="en-US" altLang="ja-JP" dirty="0"/>
            </a:br>
            <a:r>
              <a:rPr kumimoji="1" lang="ja-JP" altLang="en-US" dirty="0"/>
              <a:t>２回行って</a:t>
            </a:r>
            <a:br>
              <a:rPr kumimoji="1" lang="en-US" altLang="ja-JP" dirty="0"/>
            </a:br>
            <a:r>
              <a:rPr kumimoji="1" lang="ja-JP" altLang="en-US" dirty="0"/>
              <a:t>積分点</a:t>
            </a:r>
            <a:r>
              <a:rPr lang="ja-JP" altLang="en-US" dirty="0"/>
              <a:t>で応力を</a:t>
            </a:r>
            <a:br>
              <a:rPr lang="en-US" altLang="ja-JP" dirty="0"/>
            </a:br>
            <a:r>
              <a:rPr lang="ja-JP" altLang="en-US" dirty="0"/>
              <a:t>評価・積分する．</a:t>
            </a:r>
            <a:endParaRPr lang="en-US" altLang="ja-JP" dirty="0"/>
          </a:p>
        </p:txBody>
      </p:sp>
      <p:pic>
        <p:nvPicPr>
          <p:cNvPr id="28" name="図 27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36419C3A-75E8-1378-EDB7-32BB59C75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93" y="2861138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6170243" y="3897052"/>
            <a:ext cx="2624436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三角形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四面体メッシュで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せん断ロッキングを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回避できる上に，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ひずみ</a:t>
            </a:r>
            <a: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/</a:t>
            </a: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応力の</a:t>
            </a:r>
            <a:br>
              <a:rPr lang="en-US" altLang="ja-JP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dirty="0">
                <a:solidFill>
                  <a:srgbClr val="0000CC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メッシュ収束が速い．</a:t>
            </a:r>
            <a:endParaRPr lang="en-US" altLang="ja-JP" dirty="0">
              <a:solidFill>
                <a:srgbClr val="0000CC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570769" y="4689140"/>
            <a:ext cx="18002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ひずみは</a:t>
            </a:r>
            <a:br>
              <a:rPr lang="en-US" altLang="ja-JP" dirty="0"/>
            </a:br>
            <a:r>
              <a:rPr lang="ja-JP" altLang="en-US" dirty="0"/>
              <a:t>各セル内で</a:t>
            </a:r>
            <a:r>
              <a:rPr lang="ja-JP" altLang="en-US" dirty="0">
                <a:solidFill>
                  <a:srgbClr val="FF00FF"/>
                </a:solidFill>
              </a:rPr>
              <a:t>線形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60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ULTRA_SCORM_COURCE_TITLE" val="cmd2022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0\uFFFD\u0016\uFFFD{0882AF93-7307-4D2C-85F8-FE7BE24276B9}&quot;,&quot;Z:\\ACHIEVEMENT\\conference\\2022\\cmd2022&quot;],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3.000000"/>
  <p:tag name="ISPRING_PRESENTATION_TITLE" val="cmd2022.S-FEM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84507</TotalTime>
  <Words>1829</Words>
  <Application>Microsoft Office PowerPoint</Application>
  <PresentationFormat>画面に合わせる (4:3)</PresentationFormat>
  <Paragraphs>239</Paragraphs>
  <Slides>27</Slides>
  <Notes>27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6" baseType="lpstr">
      <vt:lpstr>MS PGothic</vt:lpstr>
      <vt:lpstr>MS PGothic</vt:lpstr>
      <vt:lpstr>ＭＳ ゴシック</vt:lpstr>
      <vt:lpstr>メイリオ</vt:lpstr>
      <vt:lpstr>Arial</vt:lpstr>
      <vt:lpstr>Calibri</vt:lpstr>
      <vt:lpstr>Cambria Math</vt:lpstr>
      <vt:lpstr>Wingdings</vt:lpstr>
      <vt:lpstr>デザインの設定</vt:lpstr>
      <vt:lpstr>４節点四面体ひずみ平滑要素(SSE-T4) に基づく微圧縮大変形解析</vt:lpstr>
      <vt:lpstr>研究背景</vt:lpstr>
      <vt:lpstr>既存手法の問題点（ABAQUSの要素）</vt:lpstr>
      <vt:lpstr>我々の手法（平滑化有限要素法：S-FEM）</vt:lpstr>
      <vt:lpstr>ひずみ平滑要素（SSE）の登場</vt:lpstr>
      <vt:lpstr>研究目的</vt:lpstr>
      <vt:lpstr>手法 ES-FEM，SSE，EC-SSE，および提案手法の定式化概要の紹介</vt:lpstr>
      <vt:lpstr>ES-FEM-T3の定式化概要</vt:lpstr>
      <vt:lpstr>SSE-T3の定式化概要</vt:lpstr>
      <vt:lpstr>EC-SSE-T3の定式化概要</vt:lpstr>
      <vt:lpstr>定式化の違い</vt:lpstr>
      <vt:lpstr>EC-SSE-SRI-T3（提案手法）の定式化概要</vt:lpstr>
      <vt:lpstr>結果と考察 解析例の紹介</vt:lpstr>
      <vt:lpstr>      片持ち梁の曲げ解析</vt:lpstr>
      <vt:lpstr>      片持ち梁の曲げ解析</vt:lpstr>
      <vt:lpstr>      片持ち梁の曲げ解析</vt:lpstr>
      <vt:lpstr>      円柱の押込解析</vt:lpstr>
      <vt:lpstr>      円柱の押込解析</vt:lpstr>
      <vt:lpstr>      円柱の押込解析</vt:lpstr>
      <vt:lpstr>      フィラー充填ゴムの引張解析</vt:lpstr>
      <vt:lpstr>      フィラー充填ゴムの引張解析</vt:lpstr>
      <vt:lpstr>      フィラー充填ゴムの引張解析</vt:lpstr>
      <vt:lpstr>まとめ</vt:lpstr>
      <vt:lpstr>EC-SSE-SRI-T4のまとめ</vt:lpstr>
      <vt:lpstr>付録</vt:lpstr>
      <vt:lpstr>SelectiveCS-FEM-T10の問題点</vt:lpstr>
      <vt:lpstr>      フィラー充填ゴムの引張解析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cmd2022.S-FEM</dc:title>
  <dc:creator>Yuki ONISHI</dc:creator>
  <cp:lastModifiedBy>T20190041572</cp:lastModifiedBy>
  <cp:revision>3324</cp:revision>
  <cp:lastPrinted>2012-03-06T10:21:50Z</cp:lastPrinted>
  <dcterms:created xsi:type="dcterms:W3CDTF">2007-11-22T18:02:40Z</dcterms:created>
  <dcterms:modified xsi:type="dcterms:W3CDTF">2022-11-18T10:59:12Z</dcterms:modified>
</cp:coreProperties>
</file>