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8"/>
  </p:notesMasterIdLst>
  <p:handoutMasterIdLst>
    <p:handoutMasterId r:id="rId29"/>
  </p:handoutMasterIdLst>
  <p:sldIdLst>
    <p:sldId id="961" r:id="rId2"/>
    <p:sldId id="765" r:id="rId3"/>
    <p:sldId id="890" r:id="rId4"/>
    <p:sldId id="891" r:id="rId5"/>
    <p:sldId id="953" r:id="rId6"/>
    <p:sldId id="603" r:id="rId7"/>
    <p:sldId id="892" r:id="rId8"/>
    <p:sldId id="940" r:id="rId9"/>
    <p:sldId id="957" r:id="rId10"/>
    <p:sldId id="958" r:id="rId11"/>
    <p:sldId id="897" r:id="rId12"/>
    <p:sldId id="750" r:id="rId13"/>
    <p:sldId id="979" r:id="rId14"/>
    <p:sldId id="776" r:id="rId15"/>
    <p:sldId id="976" r:id="rId16"/>
    <p:sldId id="933" r:id="rId17"/>
    <p:sldId id="964" r:id="rId18"/>
    <p:sldId id="924" r:id="rId19"/>
    <p:sldId id="974" r:id="rId20"/>
    <p:sldId id="971" r:id="rId21"/>
    <p:sldId id="978" r:id="rId22"/>
    <p:sldId id="968" r:id="rId23"/>
    <p:sldId id="682" r:id="rId24"/>
    <p:sldId id="977" r:id="rId25"/>
    <p:sldId id="942" r:id="rId26"/>
    <p:sldId id="956" r:id="rId27"/>
  </p:sldIdLst>
  <p:sldSz cx="12192000" cy="6858000"/>
  <p:notesSz cx="9971088" cy="6823075"/>
  <p:custDataLst>
    <p:tags r:id="rId30"/>
  </p:custDataLst>
  <p:defaultTextStyle>
    <a:defPPr>
      <a:defRPr lang="ja-JP"/>
    </a:defPPr>
    <a:lvl1pPr algn="l" rtl="0" fontAlgn="base">
      <a:spcBef>
        <a:spcPct val="0"/>
      </a:spcBef>
      <a:spcAft>
        <a:spcPct val="0"/>
      </a:spcAft>
      <a:defRPr kumimoji="1" kern="1200">
        <a:solidFill>
          <a:schemeClr val="tx1"/>
        </a:solidFill>
        <a:latin typeface="Arial" charset="0"/>
        <a:ea typeface="MS PGothic" pitchFamily="50" charset="-128"/>
        <a:cs typeface="+mn-cs"/>
      </a:defRPr>
    </a:lvl1pPr>
    <a:lvl2pPr marL="457200" algn="l" rtl="0" fontAlgn="base">
      <a:spcBef>
        <a:spcPct val="0"/>
      </a:spcBef>
      <a:spcAft>
        <a:spcPct val="0"/>
      </a:spcAft>
      <a:defRPr kumimoji="1" kern="1200">
        <a:solidFill>
          <a:schemeClr val="tx1"/>
        </a:solidFill>
        <a:latin typeface="Arial" charset="0"/>
        <a:ea typeface="MS PGothic" pitchFamily="50" charset="-128"/>
        <a:cs typeface="+mn-cs"/>
      </a:defRPr>
    </a:lvl2pPr>
    <a:lvl3pPr marL="914400" algn="l" rtl="0" fontAlgn="base">
      <a:spcBef>
        <a:spcPct val="0"/>
      </a:spcBef>
      <a:spcAft>
        <a:spcPct val="0"/>
      </a:spcAft>
      <a:defRPr kumimoji="1" kern="1200">
        <a:solidFill>
          <a:schemeClr val="tx1"/>
        </a:solidFill>
        <a:latin typeface="Arial" charset="0"/>
        <a:ea typeface="MS PGothic" pitchFamily="50" charset="-128"/>
        <a:cs typeface="+mn-cs"/>
      </a:defRPr>
    </a:lvl3pPr>
    <a:lvl4pPr marL="1371600" algn="l" rtl="0" fontAlgn="base">
      <a:spcBef>
        <a:spcPct val="0"/>
      </a:spcBef>
      <a:spcAft>
        <a:spcPct val="0"/>
      </a:spcAft>
      <a:defRPr kumimoji="1" kern="1200">
        <a:solidFill>
          <a:schemeClr val="tx1"/>
        </a:solidFill>
        <a:latin typeface="Arial" charset="0"/>
        <a:ea typeface="MS PGothic" pitchFamily="50" charset="-128"/>
        <a:cs typeface="+mn-cs"/>
      </a:defRPr>
    </a:lvl4pPr>
    <a:lvl5pPr marL="1828800" algn="l" rtl="0" fontAlgn="base">
      <a:spcBef>
        <a:spcPct val="0"/>
      </a:spcBef>
      <a:spcAft>
        <a:spcPct val="0"/>
      </a:spcAft>
      <a:defRPr kumimoji="1" kern="1200">
        <a:solidFill>
          <a:schemeClr val="tx1"/>
        </a:solidFill>
        <a:latin typeface="Arial" charset="0"/>
        <a:ea typeface="MS PGothic" pitchFamily="50" charset="-128"/>
        <a:cs typeface="+mn-cs"/>
      </a:defRPr>
    </a:lvl5pPr>
    <a:lvl6pPr marL="2286000" algn="l" defTabSz="914400" rtl="0" eaLnBrk="1" latinLnBrk="0" hangingPunct="1">
      <a:defRPr kumimoji="1" kern="1200">
        <a:solidFill>
          <a:schemeClr val="tx1"/>
        </a:solidFill>
        <a:latin typeface="Arial" charset="0"/>
        <a:ea typeface="MS PGothic" pitchFamily="50" charset="-128"/>
        <a:cs typeface="+mn-cs"/>
      </a:defRPr>
    </a:lvl6pPr>
    <a:lvl7pPr marL="2743200" algn="l" defTabSz="914400" rtl="0" eaLnBrk="1" latinLnBrk="0" hangingPunct="1">
      <a:defRPr kumimoji="1" kern="1200">
        <a:solidFill>
          <a:schemeClr val="tx1"/>
        </a:solidFill>
        <a:latin typeface="Arial" charset="0"/>
        <a:ea typeface="MS PGothic" pitchFamily="50" charset="-128"/>
        <a:cs typeface="+mn-cs"/>
      </a:defRPr>
    </a:lvl7pPr>
    <a:lvl8pPr marL="3200400" algn="l" defTabSz="914400" rtl="0" eaLnBrk="1" latinLnBrk="0" hangingPunct="1">
      <a:defRPr kumimoji="1" kern="1200">
        <a:solidFill>
          <a:schemeClr val="tx1"/>
        </a:solidFill>
        <a:latin typeface="Arial" charset="0"/>
        <a:ea typeface="MS PGothic" pitchFamily="50" charset="-128"/>
        <a:cs typeface="+mn-cs"/>
      </a:defRPr>
    </a:lvl8pPr>
    <a:lvl9pPr marL="3657600" algn="l" defTabSz="914400" rtl="0" eaLnBrk="1" latinLnBrk="0" hangingPunct="1">
      <a:defRPr kumimoji="1" kern="1200">
        <a:solidFill>
          <a:schemeClr val="tx1"/>
        </a:solidFill>
        <a:latin typeface="Arial" charset="0"/>
        <a:ea typeface="MS PGothic" pitchFamily="50"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49">
          <p15:clr>
            <a:srgbClr val="A4A3A4"/>
          </p15:clr>
        </p15:guide>
        <p15:guide id="2" pos="3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ki" initials="y" lastIdx="1" clrIdx="0">
    <p:extLst>
      <p:ext uri="{19B8F6BF-5375-455C-9EA6-DF929625EA0E}">
        <p15:presenceInfo xmlns:p15="http://schemas.microsoft.com/office/powerpoint/2012/main" userId="yuk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a:srgbClr val="0000CC"/>
    <a:srgbClr val="66A9B1"/>
    <a:srgbClr val="008000"/>
    <a:srgbClr val="4DFFC4"/>
    <a:srgbClr val="E89049"/>
    <a:srgbClr val="FF9900"/>
    <a:srgbClr val="FF0000"/>
    <a:srgbClr val="404040"/>
    <a:srgbClr val="00CC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82" autoAdjust="0"/>
    <p:restoredTop sz="88252" autoAdjust="0"/>
  </p:normalViewPr>
  <p:slideViewPr>
    <p:cSldViewPr>
      <p:cViewPr varScale="1">
        <p:scale>
          <a:sx n="70" d="100"/>
          <a:sy n="70" d="100"/>
        </p:scale>
        <p:origin x="77" y="51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notesViewPr>
    <p:cSldViewPr>
      <p:cViewPr varScale="1">
        <p:scale>
          <a:sx n="101" d="100"/>
          <a:sy n="101" d="100"/>
        </p:scale>
        <p:origin x="1392" y="62"/>
      </p:cViewPr>
      <p:guideLst>
        <p:guide orient="horz" pos="2149"/>
        <p:guide pos="3140"/>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21175" cy="341313"/>
          </a:xfrm>
          <a:prstGeom prst="rect">
            <a:avLst/>
          </a:prstGeom>
        </p:spPr>
        <p:txBody>
          <a:bodyPr vert="horz" lIns="91440" tIns="45720" rIns="91440" bIns="45720" rtlCol="0"/>
          <a:lstStyle>
            <a:lvl1pPr algn="l">
              <a:defRPr sz="1200"/>
            </a:lvl1pPr>
          </a:lstStyle>
          <a:p>
            <a:endParaRPr kumimoji="1" lang="ja-JP" altLang="en-US" dirty="0">
              <a:ea typeface="MS UI Gothic" panose="020B0600070205080204" pitchFamily="50" charset="-128"/>
            </a:endParaRPr>
          </a:p>
        </p:txBody>
      </p:sp>
      <p:sp>
        <p:nvSpPr>
          <p:cNvPr id="3" name="日付プレースホルダー 2"/>
          <p:cNvSpPr>
            <a:spLocks noGrp="1"/>
          </p:cNvSpPr>
          <p:nvPr>
            <p:ph type="dt" sz="quarter" idx="1"/>
          </p:nvPr>
        </p:nvSpPr>
        <p:spPr>
          <a:xfrm>
            <a:off x="5648325" y="0"/>
            <a:ext cx="4321175" cy="341313"/>
          </a:xfrm>
          <a:prstGeom prst="rect">
            <a:avLst/>
          </a:prstGeom>
        </p:spPr>
        <p:txBody>
          <a:bodyPr vert="horz" lIns="91440" tIns="45720" rIns="91440" bIns="45720" rtlCol="0"/>
          <a:lstStyle>
            <a:lvl1pPr algn="r">
              <a:defRPr sz="1200"/>
            </a:lvl1pPr>
          </a:lstStyle>
          <a:p>
            <a:fld id="{907F8867-4283-4A96-9771-3601A6259625}" type="datetimeFigureOut">
              <a:rPr kumimoji="1" lang="ja-JP" altLang="en-US" smtClean="0">
                <a:ea typeface="MS UI Gothic" panose="020B0600070205080204" pitchFamily="50" charset="-128"/>
              </a:rPr>
              <a:t>2023/10/26</a:t>
            </a:fld>
            <a:endParaRPr kumimoji="1" lang="ja-JP" altLang="en-US" dirty="0">
              <a:ea typeface="MS UI Gothic" panose="020B0600070205080204" pitchFamily="50" charset="-128"/>
            </a:endParaRPr>
          </a:p>
        </p:txBody>
      </p:sp>
      <p:sp>
        <p:nvSpPr>
          <p:cNvPr id="4" name="フッター プレースホルダー 3"/>
          <p:cNvSpPr>
            <a:spLocks noGrp="1"/>
          </p:cNvSpPr>
          <p:nvPr>
            <p:ph type="ftr" sz="quarter" idx="2"/>
          </p:nvPr>
        </p:nvSpPr>
        <p:spPr>
          <a:xfrm>
            <a:off x="0" y="6480175"/>
            <a:ext cx="4321175" cy="341313"/>
          </a:xfrm>
          <a:prstGeom prst="rect">
            <a:avLst/>
          </a:prstGeom>
        </p:spPr>
        <p:txBody>
          <a:bodyPr vert="horz" lIns="91440" tIns="45720" rIns="91440" bIns="45720" rtlCol="0" anchor="b"/>
          <a:lstStyle>
            <a:lvl1pPr algn="l">
              <a:defRPr sz="1200"/>
            </a:lvl1pPr>
          </a:lstStyle>
          <a:p>
            <a:endParaRPr kumimoji="1" lang="ja-JP" altLang="en-US" dirty="0">
              <a:ea typeface="MS UI Gothic" panose="020B0600070205080204" pitchFamily="50" charset="-128"/>
            </a:endParaRPr>
          </a:p>
        </p:txBody>
      </p:sp>
    </p:spTree>
    <p:extLst>
      <p:ext uri="{BB962C8B-B14F-4D97-AF65-F5344CB8AC3E}">
        <p14:creationId xmlns:p14="http://schemas.microsoft.com/office/powerpoint/2010/main" val="252917085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149" userDrawn="1">
          <p15:clr>
            <a:srgbClr val="F26B43"/>
          </p15:clr>
        </p15:guide>
        <p15:guide id="2" pos="314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4319943" cy="341209"/>
          </a:xfrm>
          <a:prstGeom prst="rect">
            <a:avLst/>
          </a:prstGeom>
        </p:spPr>
        <p:txBody>
          <a:bodyPr vert="horz" lIns="92418" tIns="46209" rIns="92418" bIns="46209" rtlCol="0"/>
          <a:lstStyle>
            <a:lvl1pPr algn="l">
              <a:defRPr sz="1200" smtClean="0">
                <a:ea typeface="MS UI Gothic" panose="020B0600070205080204" pitchFamily="50" charset="-128"/>
              </a:defRPr>
            </a:lvl1pPr>
          </a:lstStyle>
          <a:p>
            <a:pPr>
              <a:defRPr/>
            </a:pPr>
            <a:endParaRPr lang="ja-JP" altLang="en-US" dirty="0"/>
          </a:p>
        </p:txBody>
      </p:sp>
      <p:sp>
        <p:nvSpPr>
          <p:cNvPr id="3" name="日付プレースホルダ 2"/>
          <p:cNvSpPr>
            <a:spLocks noGrp="1"/>
          </p:cNvSpPr>
          <p:nvPr>
            <p:ph type="dt" idx="1"/>
          </p:nvPr>
        </p:nvSpPr>
        <p:spPr>
          <a:xfrm>
            <a:off x="5648797" y="0"/>
            <a:ext cx="4319943" cy="341209"/>
          </a:xfrm>
          <a:prstGeom prst="rect">
            <a:avLst/>
          </a:prstGeom>
        </p:spPr>
        <p:txBody>
          <a:bodyPr vert="horz" lIns="92418" tIns="46209" rIns="92418" bIns="46209" rtlCol="0"/>
          <a:lstStyle>
            <a:lvl1pPr algn="r">
              <a:defRPr sz="1200" smtClean="0">
                <a:ea typeface="MS UI Gothic" panose="020B0600070205080204" pitchFamily="50" charset="-128"/>
              </a:defRPr>
            </a:lvl1pPr>
          </a:lstStyle>
          <a:p>
            <a:pPr>
              <a:defRPr/>
            </a:pPr>
            <a:fld id="{C3B1C3B4-0EFA-4E9A-BE43-AB531CD70431}" type="datetimeFigureOut">
              <a:rPr lang="ja-JP" altLang="en-US" smtClean="0"/>
              <a:pPr>
                <a:defRPr/>
              </a:pPr>
              <a:t>2023/10/26</a:t>
            </a:fld>
            <a:endParaRPr lang="ja-JP" altLang="en-US" dirty="0"/>
          </a:p>
        </p:txBody>
      </p:sp>
      <p:sp>
        <p:nvSpPr>
          <p:cNvPr id="4" name="スライド イメージ プレースホルダ 3"/>
          <p:cNvSpPr>
            <a:spLocks noGrp="1" noRot="1" noChangeAspect="1"/>
          </p:cNvSpPr>
          <p:nvPr>
            <p:ph type="sldImg" idx="2"/>
          </p:nvPr>
        </p:nvSpPr>
        <p:spPr>
          <a:xfrm>
            <a:off x="2711450" y="511175"/>
            <a:ext cx="4548188" cy="2559050"/>
          </a:xfrm>
          <a:prstGeom prst="rect">
            <a:avLst/>
          </a:prstGeom>
          <a:noFill/>
          <a:ln w="12700">
            <a:solidFill>
              <a:prstClr val="black"/>
            </a:solidFill>
          </a:ln>
        </p:spPr>
        <p:txBody>
          <a:bodyPr vert="horz" lIns="92418" tIns="46209" rIns="92418" bIns="46209" rtlCol="0" anchor="ctr"/>
          <a:lstStyle/>
          <a:p>
            <a:pPr lvl="0"/>
            <a:endParaRPr lang="ja-JP" altLang="en-US" noProof="0" dirty="0"/>
          </a:p>
        </p:txBody>
      </p:sp>
      <p:sp>
        <p:nvSpPr>
          <p:cNvPr id="5" name="ノート プレースホルダ 4"/>
          <p:cNvSpPr>
            <a:spLocks noGrp="1"/>
          </p:cNvSpPr>
          <p:nvPr>
            <p:ph type="body" sz="quarter" idx="3"/>
          </p:nvPr>
        </p:nvSpPr>
        <p:spPr>
          <a:xfrm>
            <a:off x="997815" y="3240934"/>
            <a:ext cx="7975460" cy="3070878"/>
          </a:xfrm>
          <a:prstGeom prst="rect">
            <a:avLst/>
          </a:prstGeom>
        </p:spPr>
        <p:txBody>
          <a:bodyPr vert="horz" lIns="92418" tIns="46209" rIns="92418" bIns="46209" rtlCol="0">
            <a:normAutofit/>
          </a:bodyPr>
          <a:lstStyle/>
          <a:p>
            <a:pPr lvl="0"/>
            <a:r>
              <a:rPr lang="ja-JP" altLang="en-US" noProof="0" dirty="0"/>
              <a:t>マスタ テキストの書式設定</a:t>
            </a:r>
          </a:p>
          <a:p>
            <a:pPr lvl="1"/>
            <a:r>
              <a:rPr lang="ja-JP" altLang="en-US" noProof="0" dirty="0"/>
              <a:t>第 </a:t>
            </a:r>
            <a:r>
              <a:rPr lang="en-US" altLang="ja-JP" noProof="0" dirty="0"/>
              <a:t>2 </a:t>
            </a:r>
            <a:r>
              <a:rPr lang="ja-JP" altLang="en-US" noProof="0" dirty="0"/>
              <a:t>レベル</a:t>
            </a:r>
          </a:p>
          <a:p>
            <a:pPr lvl="2"/>
            <a:r>
              <a:rPr lang="ja-JP" altLang="en-US" noProof="0" dirty="0"/>
              <a:t>第 </a:t>
            </a:r>
            <a:r>
              <a:rPr lang="en-US" altLang="ja-JP" noProof="0" dirty="0"/>
              <a:t>3 </a:t>
            </a:r>
            <a:r>
              <a:rPr lang="ja-JP" altLang="en-US" noProof="0" dirty="0"/>
              <a:t>レベル</a:t>
            </a:r>
          </a:p>
          <a:p>
            <a:pPr lvl="3"/>
            <a:r>
              <a:rPr lang="ja-JP" altLang="en-US" noProof="0" dirty="0"/>
              <a:t>第 </a:t>
            </a:r>
            <a:r>
              <a:rPr lang="en-US" altLang="ja-JP" noProof="0" dirty="0"/>
              <a:t>4 </a:t>
            </a:r>
            <a:r>
              <a:rPr lang="ja-JP" altLang="en-US" noProof="0" dirty="0"/>
              <a:t>レベル</a:t>
            </a:r>
          </a:p>
          <a:p>
            <a:pPr lvl="4"/>
            <a:r>
              <a:rPr lang="ja-JP" altLang="en-US" noProof="0" dirty="0"/>
              <a:t>第 </a:t>
            </a:r>
            <a:r>
              <a:rPr lang="en-US" altLang="ja-JP" noProof="0" dirty="0"/>
              <a:t>5 </a:t>
            </a:r>
            <a:r>
              <a:rPr lang="ja-JP" altLang="en-US" noProof="0" dirty="0"/>
              <a:t>レベル</a:t>
            </a:r>
          </a:p>
        </p:txBody>
      </p:sp>
      <p:sp>
        <p:nvSpPr>
          <p:cNvPr id="6" name="フッター プレースホルダ 5"/>
          <p:cNvSpPr>
            <a:spLocks noGrp="1"/>
          </p:cNvSpPr>
          <p:nvPr>
            <p:ph type="ftr" sz="quarter" idx="4"/>
          </p:nvPr>
        </p:nvSpPr>
        <p:spPr>
          <a:xfrm>
            <a:off x="1" y="6480770"/>
            <a:ext cx="4319943" cy="341208"/>
          </a:xfrm>
          <a:prstGeom prst="rect">
            <a:avLst/>
          </a:prstGeom>
        </p:spPr>
        <p:txBody>
          <a:bodyPr vert="horz" lIns="92418" tIns="46209" rIns="92418" bIns="46209" rtlCol="0" anchor="b"/>
          <a:lstStyle>
            <a:lvl1pPr algn="l">
              <a:defRPr sz="1200" smtClean="0">
                <a:ea typeface="MS UI Gothic" panose="020B0600070205080204" pitchFamily="50" charset="-128"/>
              </a:defRPr>
            </a:lvl1pPr>
          </a:lstStyle>
          <a:p>
            <a:pPr>
              <a:defRPr/>
            </a:pPr>
            <a:endParaRPr lang="ja-JP" altLang="en-US" dirty="0"/>
          </a:p>
        </p:txBody>
      </p:sp>
      <p:sp>
        <p:nvSpPr>
          <p:cNvPr id="7" name="スライド番号プレースホルダ 6"/>
          <p:cNvSpPr>
            <a:spLocks noGrp="1"/>
          </p:cNvSpPr>
          <p:nvPr>
            <p:ph type="sldNum" sz="quarter" idx="5"/>
          </p:nvPr>
        </p:nvSpPr>
        <p:spPr>
          <a:xfrm>
            <a:off x="5648797" y="6480770"/>
            <a:ext cx="4319943" cy="341208"/>
          </a:xfrm>
          <a:prstGeom prst="rect">
            <a:avLst/>
          </a:prstGeom>
        </p:spPr>
        <p:txBody>
          <a:bodyPr vert="horz" lIns="92418" tIns="46209" rIns="92418" bIns="46209" rtlCol="0" anchor="b"/>
          <a:lstStyle>
            <a:lvl1pPr algn="r">
              <a:defRPr sz="1200" smtClean="0">
                <a:ea typeface="MS UI Gothic" panose="020B0600070205080204" pitchFamily="50" charset="-128"/>
              </a:defRPr>
            </a:lvl1pPr>
          </a:lstStyle>
          <a:p>
            <a:pPr>
              <a:defRPr/>
            </a:pPr>
            <a:fld id="{24E7511A-E19B-4650-9FBF-BD8447E14FDF}" type="slidenum">
              <a:rPr lang="ja-JP" altLang="en-US" smtClean="0"/>
              <a:pPr>
                <a:defRPr/>
              </a:pPr>
              <a:t>‹#›</a:t>
            </a:fld>
            <a:endParaRPr lang="ja-JP" altLang="en-US" dirty="0"/>
          </a:p>
        </p:txBody>
      </p:sp>
    </p:spTree>
    <p:extLst>
      <p:ext uri="{BB962C8B-B14F-4D97-AF65-F5344CB8AC3E}">
        <p14:creationId xmlns:p14="http://schemas.microsoft.com/office/powerpoint/2010/main" val="1399943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1pPr>
    <a:lvl2pPr marL="457200"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2pPr>
    <a:lvl3pPr marL="914400"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3pPr>
    <a:lvl4pPr marL="1371600"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4pPr>
    <a:lvl5pPr marL="1828800"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a:t>
            </a:fld>
            <a:endParaRPr lang="ja-JP" altLang="en-US"/>
          </a:p>
        </p:txBody>
      </p:sp>
    </p:spTree>
    <p:extLst>
      <p:ext uri="{BB962C8B-B14F-4D97-AF65-F5344CB8AC3E}">
        <p14:creationId xmlns:p14="http://schemas.microsoft.com/office/powerpoint/2010/main" val="2202028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10</a:t>
            </a:fld>
            <a:endParaRPr lang="ja-JP" altLang="en-US"/>
          </a:p>
        </p:txBody>
      </p:sp>
    </p:spTree>
    <p:extLst>
      <p:ext uri="{BB962C8B-B14F-4D97-AF65-F5344CB8AC3E}">
        <p14:creationId xmlns:p14="http://schemas.microsoft.com/office/powerpoint/2010/main" val="960663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11</a:t>
            </a:fld>
            <a:endParaRPr lang="ja-JP" altLang="en-US"/>
          </a:p>
        </p:txBody>
      </p:sp>
    </p:spTree>
    <p:extLst>
      <p:ext uri="{BB962C8B-B14F-4D97-AF65-F5344CB8AC3E}">
        <p14:creationId xmlns:p14="http://schemas.microsoft.com/office/powerpoint/2010/main" val="729099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12</a:t>
            </a:fld>
            <a:endParaRPr lang="ja-JP" altLang="en-US"/>
          </a:p>
        </p:txBody>
      </p:sp>
    </p:spTree>
    <p:extLst>
      <p:ext uri="{BB962C8B-B14F-4D97-AF65-F5344CB8AC3E}">
        <p14:creationId xmlns:p14="http://schemas.microsoft.com/office/powerpoint/2010/main" val="1711015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13</a:t>
            </a:fld>
            <a:endParaRPr lang="ja-JP" altLang="en-US"/>
          </a:p>
        </p:txBody>
      </p:sp>
    </p:spTree>
    <p:extLst>
      <p:ext uri="{BB962C8B-B14F-4D97-AF65-F5344CB8AC3E}">
        <p14:creationId xmlns:p14="http://schemas.microsoft.com/office/powerpoint/2010/main" val="2218654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14</a:t>
            </a:fld>
            <a:endParaRPr lang="ja-JP" altLang="en-US"/>
          </a:p>
        </p:txBody>
      </p:sp>
    </p:spTree>
    <p:extLst>
      <p:ext uri="{BB962C8B-B14F-4D97-AF65-F5344CB8AC3E}">
        <p14:creationId xmlns:p14="http://schemas.microsoft.com/office/powerpoint/2010/main" val="3008884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15</a:t>
            </a:fld>
            <a:endParaRPr lang="ja-JP" altLang="en-US"/>
          </a:p>
        </p:txBody>
      </p:sp>
    </p:spTree>
    <p:extLst>
      <p:ext uri="{BB962C8B-B14F-4D97-AF65-F5344CB8AC3E}">
        <p14:creationId xmlns:p14="http://schemas.microsoft.com/office/powerpoint/2010/main" val="3118779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16</a:t>
            </a:fld>
            <a:endParaRPr lang="ja-JP" altLang="en-US"/>
          </a:p>
        </p:txBody>
      </p:sp>
    </p:spTree>
    <p:extLst>
      <p:ext uri="{BB962C8B-B14F-4D97-AF65-F5344CB8AC3E}">
        <p14:creationId xmlns:p14="http://schemas.microsoft.com/office/powerpoint/2010/main" val="798895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17</a:t>
            </a:fld>
            <a:endParaRPr lang="ja-JP" altLang="en-US"/>
          </a:p>
        </p:txBody>
      </p:sp>
    </p:spTree>
    <p:extLst>
      <p:ext uri="{BB962C8B-B14F-4D97-AF65-F5344CB8AC3E}">
        <p14:creationId xmlns:p14="http://schemas.microsoft.com/office/powerpoint/2010/main" val="4230959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18</a:t>
            </a:fld>
            <a:endParaRPr lang="ja-JP" altLang="en-US"/>
          </a:p>
        </p:txBody>
      </p:sp>
    </p:spTree>
    <p:extLst>
      <p:ext uri="{BB962C8B-B14F-4D97-AF65-F5344CB8AC3E}">
        <p14:creationId xmlns:p14="http://schemas.microsoft.com/office/powerpoint/2010/main" val="777470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19</a:t>
            </a:fld>
            <a:endParaRPr lang="ja-JP" altLang="en-US"/>
          </a:p>
        </p:txBody>
      </p:sp>
    </p:spTree>
    <p:extLst>
      <p:ext uri="{BB962C8B-B14F-4D97-AF65-F5344CB8AC3E}">
        <p14:creationId xmlns:p14="http://schemas.microsoft.com/office/powerpoint/2010/main" val="1366375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a:t>
            </a:fld>
            <a:endParaRPr lang="ja-JP" altLang="en-US"/>
          </a:p>
        </p:txBody>
      </p:sp>
    </p:spTree>
    <p:extLst>
      <p:ext uri="{BB962C8B-B14F-4D97-AF65-F5344CB8AC3E}">
        <p14:creationId xmlns:p14="http://schemas.microsoft.com/office/powerpoint/2010/main" val="947661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20</a:t>
            </a:fld>
            <a:endParaRPr lang="ja-JP" altLang="en-US" dirty="0"/>
          </a:p>
        </p:txBody>
      </p:sp>
    </p:spTree>
    <p:extLst>
      <p:ext uri="{BB962C8B-B14F-4D97-AF65-F5344CB8AC3E}">
        <p14:creationId xmlns:p14="http://schemas.microsoft.com/office/powerpoint/2010/main" val="1831327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21</a:t>
            </a:fld>
            <a:endParaRPr lang="ja-JP" altLang="en-US" dirty="0"/>
          </a:p>
        </p:txBody>
      </p:sp>
    </p:spTree>
    <p:extLst>
      <p:ext uri="{BB962C8B-B14F-4D97-AF65-F5344CB8AC3E}">
        <p14:creationId xmlns:p14="http://schemas.microsoft.com/office/powerpoint/2010/main" val="1619260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22</a:t>
            </a:fld>
            <a:endParaRPr lang="ja-JP" altLang="en-US"/>
          </a:p>
        </p:txBody>
      </p:sp>
    </p:spTree>
    <p:extLst>
      <p:ext uri="{BB962C8B-B14F-4D97-AF65-F5344CB8AC3E}">
        <p14:creationId xmlns:p14="http://schemas.microsoft.com/office/powerpoint/2010/main" val="3284867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23</a:t>
            </a:fld>
            <a:endParaRPr lang="ja-JP" altLang="en-US"/>
          </a:p>
        </p:txBody>
      </p:sp>
    </p:spTree>
    <p:extLst>
      <p:ext uri="{BB962C8B-B14F-4D97-AF65-F5344CB8AC3E}">
        <p14:creationId xmlns:p14="http://schemas.microsoft.com/office/powerpoint/2010/main" val="346767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25</a:t>
            </a:fld>
            <a:endParaRPr lang="ja-JP" altLang="en-US"/>
          </a:p>
        </p:txBody>
      </p:sp>
    </p:spTree>
    <p:extLst>
      <p:ext uri="{BB962C8B-B14F-4D97-AF65-F5344CB8AC3E}">
        <p14:creationId xmlns:p14="http://schemas.microsoft.com/office/powerpoint/2010/main" val="1890459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26</a:t>
            </a:fld>
            <a:endParaRPr lang="ja-JP" altLang="en-US"/>
          </a:p>
        </p:txBody>
      </p:sp>
    </p:spTree>
    <p:extLst>
      <p:ext uri="{BB962C8B-B14F-4D97-AF65-F5344CB8AC3E}">
        <p14:creationId xmlns:p14="http://schemas.microsoft.com/office/powerpoint/2010/main" val="3388230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3</a:t>
            </a:fld>
            <a:endParaRPr lang="ja-JP" altLang="en-US"/>
          </a:p>
        </p:txBody>
      </p:sp>
    </p:spTree>
    <p:extLst>
      <p:ext uri="{BB962C8B-B14F-4D97-AF65-F5344CB8AC3E}">
        <p14:creationId xmlns:p14="http://schemas.microsoft.com/office/powerpoint/2010/main" val="2868543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4</a:t>
            </a:fld>
            <a:endParaRPr lang="ja-JP" altLang="en-US"/>
          </a:p>
        </p:txBody>
      </p:sp>
    </p:spTree>
    <p:extLst>
      <p:ext uri="{BB962C8B-B14F-4D97-AF65-F5344CB8AC3E}">
        <p14:creationId xmlns:p14="http://schemas.microsoft.com/office/powerpoint/2010/main" val="3515898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5</a:t>
            </a:fld>
            <a:endParaRPr lang="ja-JP" altLang="en-US"/>
          </a:p>
        </p:txBody>
      </p:sp>
    </p:spTree>
    <p:extLst>
      <p:ext uri="{BB962C8B-B14F-4D97-AF65-F5344CB8AC3E}">
        <p14:creationId xmlns:p14="http://schemas.microsoft.com/office/powerpoint/2010/main" val="2115027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6</a:t>
            </a:fld>
            <a:endParaRPr lang="ja-JP" altLang="en-US"/>
          </a:p>
        </p:txBody>
      </p:sp>
    </p:spTree>
    <p:extLst>
      <p:ext uri="{BB962C8B-B14F-4D97-AF65-F5344CB8AC3E}">
        <p14:creationId xmlns:p14="http://schemas.microsoft.com/office/powerpoint/2010/main" val="3978444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7</a:t>
            </a:fld>
            <a:endParaRPr lang="ja-JP" altLang="en-US"/>
          </a:p>
        </p:txBody>
      </p:sp>
    </p:spTree>
    <p:extLst>
      <p:ext uri="{BB962C8B-B14F-4D97-AF65-F5344CB8AC3E}">
        <p14:creationId xmlns:p14="http://schemas.microsoft.com/office/powerpoint/2010/main" val="1809410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8</a:t>
            </a:fld>
            <a:endParaRPr lang="ja-JP" altLang="en-US"/>
          </a:p>
        </p:txBody>
      </p:sp>
    </p:spTree>
    <p:extLst>
      <p:ext uri="{BB962C8B-B14F-4D97-AF65-F5344CB8AC3E}">
        <p14:creationId xmlns:p14="http://schemas.microsoft.com/office/powerpoint/2010/main" val="232787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9</a:t>
            </a:fld>
            <a:endParaRPr lang="ja-JP" altLang="en-US"/>
          </a:p>
        </p:txBody>
      </p:sp>
    </p:spTree>
    <p:extLst>
      <p:ext uri="{BB962C8B-B14F-4D97-AF65-F5344CB8AC3E}">
        <p14:creationId xmlns:p14="http://schemas.microsoft.com/office/powerpoint/2010/main" val="23095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0" y="1268761"/>
            <a:ext cx="12192000" cy="1951690"/>
          </a:xfrm>
        </p:spPr>
        <p:txBody>
          <a:bodyPr lIns="0" anchor="ctr"/>
          <a:lstStyle>
            <a:lvl1pPr algn="ctr">
              <a:defRPr b="1" kern="1200" baseline="0">
                <a:latin typeface="メイリオ" panose="020B0604030504040204" pitchFamily="50" charset="-128"/>
                <a:cs typeface="Arial" panose="020B0604020202020204" pitchFamily="34" charset="0"/>
              </a:defRPr>
            </a:lvl1pPr>
          </a:lstStyle>
          <a:p>
            <a:r>
              <a:rPr lang="ja-JP" altLang="en-US" dirty="0"/>
              <a:t>マスタ タイトルの書式設定</a:t>
            </a:r>
          </a:p>
        </p:txBody>
      </p:sp>
      <p:sp>
        <p:nvSpPr>
          <p:cNvPr id="3" name="サブタイトル 2"/>
          <p:cNvSpPr>
            <a:spLocks noGrp="1"/>
          </p:cNvSpPr>
          <p:nvPr>
            <p:ph type="subTitle" idx="1" hasCustomPrompt="1"/>
          </p:nvPr>
        </p:nvSpPr>
        <p:spPr>
          <a:xfrm>
            <a:off x="95335" y="3861048"/>
            <a:ext cx="12001333" cy="1777752"/>
          </a:xfrm>
        </p:spPr>
        <p:txBody>
          <a:bodyPr anchor="ctr"/>
          <a:lstStyle>
            <a:lvl1pPr marL="0" indent="0" algn="ctr">
              <a:buNone/>
              <a:defRPr kern="1200" baseline="0">
                <a:latin typeface="MS UI Gothic" panose="020B0600070205080204" pitchFamily="50" charset="-128"/>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dirty="0"/>
              <a:t>マスタ サブタイトルの書式設定</a:t>
            </a:r>
          </a:p>
        </p:txBody>
      </p:sp>
      <p:sp>
        <p:nvSpPr>
          <p:cNvPr id="14" name="スライド番号プレースホルダー 4">
            <a:extLst>
              <a:ext uri="{FF2B5EF4-FFF2-40B4-BE49-F238E27FC236}">
                <a16:creationId xmlns:a16="http://schemas.microsoft.com/office/drawing/2014/main" id="{E022455E-6B03-44FA-9A3F-08BECDE731F2}"/>
              </a:ext>
            </a:extLst>
          </p:cNvPr>
          <p:cNvSpPr>
            <a:spLocks noGrp="1"/>
          </p:cNvSpPr>
          <p:nvPr>
            <p:ph type="sldNum" sz="quarter" idx="4"/>
          </p:nvPr>
        </p:nvSpPr>
        <p:spPr>
          <a:xfrm>
            <a:off x="5392272" y="6453336"/>
            <a:ext cx="1406525" cy="196968"/>
          </a:xfrm>
          <a:prstGeom prst="rect">
            <a:avLst/>
          </a:prstGeom>
        </p:spPr>
        <p:txBody>
          <a:bodyPr vert="horz" wrap="none" lIns="0" tIns="0" rIns="0" bIns="0" rtlCol="0" anchor="ctr"/>
          <a:lstStyle>
            <a:lvl1pPr algn="ct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9030338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セクションタイトル">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A261E060-63FC-41D8-AD70-60996F0DA399}"/>
              </a:ext>
            </a:extLst>
          </p:cNvPr>
          <p:cNvSpPr>
            <a:spLocks noGrp="1"/>
          </p:cNvSpPr>
          <p:nvPr>
            <p:ph type="ctrTitle" hasCustomPrompt="1"/>
          </p:nvPr>
        </p:nvSpPr>
        <p:spPr>
          <a:xfrm>
            <a:off x="95335" y="1268760"/>
            <a:ext cx="12001333" cy="4140460"/>
          </a:xfrm>
          <a:noFill/>
        </p:spPr>
        <p:txBody>
          <a:bodyPr lIns="0" anchor="ctr"/>
          <a:lstStyle>
            <a:lvl1pPr algn="ctr">
              <a:defRPr b="1" kern="1200" baseline="0">
                <a:solidFill>
                  <a:schemeClr val="tx1"/>
                </a:solidFill>
                <a:latin typeface="メイリオ" panose="020B0604030504040204" pitchFamily="50" charset="-128"/>
                <a:cs typeface="Arial" panose="020B0604020202020204" pitchFamily="34" charset="0"/>
              </a:defRPr>
            </a:lvl1pPr>
          </a:lstStyle>
          <a:p>
            <a:r>
              <a:rPr lang="ja-JP" altLang="en-US" dirty="0"/>
              <a:t>マスタ タイトルの書式設定</a:t>
            </a:r>
          </a:p>
        </p:txBody>
      </p:sp>
      <p:sp>
        <p:nvSpPr>
          <p:cNvPr id="4" name="Rectangle 2">
            <a:extLst>
              <a:ext uri="{FF2B5EF4-FFF2-40B4-BE49-F238E27FC236}">
                <a16:creationId xmlns:a16="http://schemas.microsoft.com/office/drawing/2014/main" id="{E292D562-D46E-4913-A4FC-08D9CEE6C861}"/>
              </a:ext>
            </a:extLst>
          </p:cNvPr>
          <p:cNvSpPr txBox="1">
            <a:spLocks noChangeArrowheads="1"/>
          </p:cNvSpPr>
          <p:nvPr userDrawn="1"/>
        </p:nvSpPr>
        <p:spPr bwMode="auto">
          <a:xfrm>
            <a:off x="0" y="1"/>
            <a:ext cx="12192000" cy="579438"/>
          </a:xfrm>
          <a:prstGeom prst="rect">
            <a:avLst/>
          </a:prstGeom>
          <a:solidFill>
            <a:srgbClr val="404040"/>
          </a:solidFill>
          <a:ln w="9525">
            <a:noFill/>
            <a:miter lim="800000"/>
            <a:headEnd/>
            <a:tailEnd/>
          </a:ln>
          <a:effectLst/>
        </p:spPr>
        <p:txBody>
          <a:bodyPr vert="horz" wrap="square" lIns="108000" tIns="0" rIns="0" bIns="0" numCol="1" anchor="b" anchorCtr="0" compatLnSpc="1">
            <a:prstTxWarp prst="textNoShape">
              <a:avLst/>
            </a:prstTxWarp>
            <a:noAutofit/>
          </a:bodyPr>
          <a:lstStyle>
            <a:lvl1pPr algn="l" rtl="0" eaLnBrk="1" fontAlgn="ctr" latinLnBrk="1" hangingPunct="1">
              <a:spcBef>
                <a:spcPct val="0"/>
              </a:spcBef>
              <a:spcAft>
                <a:spcPct val="0"/>
              </a:spcAft>
              <a:defRPr kumimoji="1" sz="3200" b="1" baseline="0">
                <a:solidFill>
                  <a:schemeClr val="bg1"/>
                </a:solidFill>
                <a:effectLst/>
                <a:latin typeface="メイリオ" panose="020B0604030504040204" pitchFamily="50" charset="-128"/>
                <a:ea typeface="メイリオ" panose="020B0604030504040204" pitchFamily="50" charset="-128"/>
                <a:cs typeface="Arial" panose="020B0604020202020204" pitchFamily="34" charset="0"/>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a:lstStyle>
          <a:p>
            <a:endParaRPr lang="ja-JP" altLang="en-US" sz="3200" kern="1200" baseline="0" dirty="0"/>
          </a:p>
        </p:txBody>
      </p:sp>
      <p:sp>
        <p:nvSpPr>
          <p:cNvPr id="9" name="スライド番号プレースホルダー 4">
            <a:extLst>
              <a:ext uri="{FF2B5EF4-FFF2-40B4-BE49-F238E27FC236}">
                <a16:creationId xmlns:a16="http://schemas.microsoft.com/office/drawing/2014/main" id="{141F9541-DF6B-4880-BEE5-863B1AADA55C}"/>
              </a:ext>
            </a:extLst>
          </p:cNvPr>
          <p:cNvSpPr>
            <a:spLocks noGrp="1"/>
          </p:cNvSpPr>
          <p:nvPr>
            <p:ph type="sldNum" sz="quarter" idx="4"/>
          </p:nvPr>
        </p:nvSpPr>
        <p:spPr>
          <a:xfrm>
            <a:off x="5392272" y="6453336"/>
            <a:ext cx="1406525" cy="196968"/>
          </a:xfrm>
          <a:prstGeom prst="rect">
            <a:avLst/>
          </a:prstGeom>
        </p:spPr>
        <p:txBody>
          <a:bodyPr vert="horz" wrap="none" lIns="0" tIns="0" rIns="0" bIns="0" rtlCol="0" anchor="ctr"/>
          <a:lstStyle>
            <a:lvl1pPr algn="ct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170710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lvl1pPr algn="l">
              <a:defRPr kern="1200" baseline="0">
                <a:latin typeface="MS UI Gothic" panose="020B0600070205080204" pitchFamily="50" charset="-128"/>
                <a:cs typeface="Arial" panose="020B0604020202020204" pitchFamily="34" charset="0"/>
              </a:defRPr>
            </a:lvl1pPr>
            <a:lvl2pPr algn="l">
              <a:defRPr kern="1200" baseline="0">
                <a:latin typeface="MS UI Gothic" panose="020B0600070205080204" pitchFamily="50" charset="-128"/>
                <a:cs typeface="Arial" panose="020B0604020202020204" pitchFamily="34" charset="0"/>
              </a:defRPr>
            </a:lvl2pPr>
            <a:lvl3pPr algn="l">
              <a:defRPr kern="1200" baseline="0">
                <a:latin typeface="MS UI Gothic" panose="020B0600070205080204" pitchFamily="50" charset="-128"/>
                <a:cs typeface="Arial" panose="020B0604020202020204" pitchFamily="34" charset="0"/>
              </a:defRPr>
            </a:lvl3pPr>
            <a:lvl4pPr algn="l">
              <a:defRPr kern="1200" baseline="0">
                <a:latin typeface="MS UI Gothic" panose="020B0600070205080204" pitchFamily="50" charset="-128"/>
                <a:cs typeface="Arial" panose="020B0604020202020204" pitchFamily="34" charset="0"/>
              </a:defRPr>
            </a:lvl4pPr>
            <a:lvl5pPr algn="l">
              <a:defRPr kern="1200" baseline="0">
                <a:latin typeface="MS UI Gothic" panose="020B0600070205080204" pitchFamily="50" charset="-128"/>
                <a:cs typeface="Arial" panose="020B0604020202020204" pitchFamily="34" charset="0"/>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6" name="Rectangle 2">
            <a:extLst>
              <a:ext uri="{FF2B5EF4-FFF2-40B4-BE49-F238E27FC236}">
                <a16:creationId xmlns:a16="http://schemas.microsoft.com/office/drawing/2014/main" id="{E0D17456-1B2F-43F1-A332-C91624F3CA92}"/>
              </a:ext>
            </a:extLst>
          </p:cNvPr>
          <p:cNvSpPr>
            <a:spLocks noGrp="1" noChangeArrowheads="1"/>
          </p:cNvSpPr>
          <p:nvPr>
            <p:ph type="title" hasCustomPrompt="1"/>
          </p:nvPr>
        </p:nvSpPr>
        <p:spPr bwMode="auto">
          <a:xfrm>
            <a:off x="0" y="1"/>
            <a:ext cx="12192000" cy="579438"/>
          </a:xfrm>
          <a:prstGeom prst="rect">
            <a:avLst/>
          </a:prstGeom>
          <a:solidFill>
            <a:srgbClr val="404040"/>
          </a:solidFill>
          <a:ln w="9525">
            <a:noFill/>
            <a:miter lim="800000"/>
            <a:headEnd/>
            <a:tailEnd/>
          </a:ln>
          <a:effectLst/>
        </p:spPr>
        <p:txBody>
          <a:bodyPr vert="horz" wrap="square" lIns="108000" tIns="0" rIns="0" bIns="0" numCol="1" anchor="b" anchorCtr="0" compatLnSpc="1">
            <a:prstTxWarp prst="textNoShape">
              <a:avLst/>
            </a:prstTxWarp>
            <a:noAutofit/>
          </a:bodyPr>
          <a:lstStyle>
            <a:lvl1pPr>
              <a:defRPr sz="3200" kern="1200" baseline="0">
                <a:latin typeface="メイリオ" panose="020B0604030504040204" pitchFamily="50" charset="-128"/>
              </a:defRPr>
            </a:lvl1pPr>
          </a:lstStyle>
          <a:p>
            <a:pPr lvl="0"/>
            <a:r>
              <a:rPr lang="ja-JP" altLang="en-US" dirty="0"/>
              <a:t>マスタ タイトルの書式設定</a:t>
            </a:r>
          </a:p>
        </p:txBody>
      </p:sp>
      <p:sp>
        <p:nvSpPr>
          <p:cNvPr id="8" name="スライド番号プレースホルダー 4">
            <a:extLst>
              <a:ext uri="{FF2B5EF4-FFF2-40B4-BE49-F238E27FC236}">
                <a16:creationId xmlns:a16="http://schemas.microsoft.com/office/drawing/2014/main" id="{CC3133A5-4819-431E-BA8A-B09C73DB19F9}"/>
              </a:ext>
            </a:extLst>
          </p:cNvPr>
          <p:cNvSpPr>
            <a:spLocks noGrp="1"/>
          </p:cNvSpPr>
          <p:nvPr>
            <p:ph type="sldNum" sz="quarter" idx="4"/>
          </p:nvPr>
        </p:nvSpPr>
        <p:spPr>
          <a:xfrm>
            <a:off x="5392272" y="6453336"/>
            <a:ext cx="1406525" cy="196968"/>
          </a:xfrm>
          <a:prstGeom prst="rect">
            <a:avLst/>
          </a:prstGeom>
        </p:spPr>
        <p:txBody>
          <a:bodyPr vert="horz" wrap="none" lIns="0" tIns="0" rIns="0" bIns="0" rtlCol="0" anchor="ctr"/>
          <a:lstStyle>
            <a:lvl1pPr algn="ct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889541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8454BC2-0834-4E0A-88F7-BF9845D015E7}"/>
              </a:ext>
            </a:extLst>
          </p:cNvPr>
          <p:cNvSpPr>
            <a:spLocks noGrp="1" noChangeArrowheads="1"/>
          </p:cNvSpPr>
          <p:nvPr>
            <p:ph type="title" hasCustomPrompt="1"/>
          </p:nvPr>
        </p:nvSpPr>
        <p:spPr bwMode="auto">
          <a:xfrm>
            <a:off x="0" y="1"/>
            <a:ext cx="12192000" cy="579438"/>
          </a:xfrm>
          <a:prstGeom prst="rect">
            <a:avLst/>
          </a:prstGeom>
          <a:solidFill>
            <a:srgbClr val="404040"/>
          </a:solidFill>
          <a:ln w="9525">
            <a:noFill/>
            <a:miter lim="800000"/>
            <a:headEnd/>
            <a:tailEnd/>
          </a:ln>
          <a:effectLst/>
        </p:spPr>
        <p:txBody>
          <a:bodyPr vert="horz" wrap="square" lIns="108000" tIns="0" rIns="0" bIns="0" numCol="1" anchor="b" anchorCtr="0" compatLnSpc="1">
            <a:prstTxWarp prst="textNoShape">
              <a:avLst/>
            </a:prstTxWarp>
            <a:noAutofit/>
          </a:bodyPr>
          <a:lstStyle>
            <a:lvl1pPr>
              <a:defRPr sz="3200" kern="1200" baseline="0">
                <a:latin typeface="メイリオ" panose="020B0604030504040204" pitchFamily="50" charset="-128"/>
              </a:defRPr>
            </a:lvl1pPr>
          </a:lstStyle>
          <a:p>
            <a:pPr lvl="0"/>
            <a:r>
              <a:rPr lang="ja-JP" altLang="en-US" dirty="0"/>
              <a:t>マスタ タイトルの書式設定</a:t>
            </a:r>
          </a:p>
        </p:txBody>
      </p:sp>
      <p:sp>
        <p:nvSpPr>
          <p:cNvPr id="7" name="スライド番号プレースホルダー 4">
            <a:extLst>
              <a:ext uri="{FF2B5EF4-FFF2-40B4-BE49-F238E27FC236}">
                <a16:creationId xmlns:a16="http://schemas.microsoft.com/office/drawing/2014/main" id="{6E6E9ABB-F236-45A5-A65B-23E8BF42AEF6}"/>
              </a:ext>
            </a:extLst>
          </p:cNvPr>
          <p:cNvSpPr>
            <a:spLocks noGrp="1"/>
          </p:cNvSpPr>
          <p:nvPr>
            <p:ph type="sldNum" sz="quarter" idx="4"/>
          </p:nvPr>
        </p:nvSpPr>
        <p:spPr>
          <a:xfrm>
            <a:off x="5392272" y="6453336"/>
            <a:ext cx="1406525" cy="196968"/>
          </a:xfrm>
          <a:prstGeom prst="rect">
            <a:avLst/>
          </a:prstGeom>
        </p:spPr>
        <p:txBody>
          <a:bodyPr vert="horz" wrap="none" lIns="0" tIns="0" rIns="0" bIns="0" rtlCol="0" anchor="ctr"/>
          <a:lstStyle>
            <a:lvl1pPr algn="ct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30866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1"/>
            <a:ext cx="12192000" cy="579438"/>
          </a:xfrm>
          <a:prstGeom prst="rect">
            <a:avLst/>
          </a:prstGeom>
          <a:solidFill>
            <a:srgbClr val="404040"/>
          </a:solidFill>
          <a:ln w="9525">
            <a:noFill/>
            <a:miter lim="800000"/>
            <a:headEnd/>
            <a:tailEnd/>
          </a:ln>
          <a:effectLst/>
        </p:spPr>
        <p:txBody>
          <a:bodyPr vert="horz" wrap="square" lIns="108000" tIns="0" rIns="0" bIns="0" numCol="1" anchor="b" anchorCtr="0" compatLnSpc="1">
            <a:prstTxWarp prst="textNoShape">
              <a:avLst/>
            </a:prstTxWarp>
            <a:noAutofit/>
          </a:bodyPr>
          <a:lstStyle/>
          <a:p>
            <a:pPr lvl="0"/>
            <a:r>
              <a:rPr lang="ja-JP" altLang="en-US" dirty="0"/>
              <a:t>マスタ タイトルの書式設定</a:t>
            </a:r>
          </a:p>
        </p:txBody>
      </p:sp>
      <p:sp>
        <p:nvSpPr>
          <p:cNvPr id="2051" name="Rectangle 3"/>
          <p:cNvSpPr>
            <a:spLocks noGrp="1" noChangeArrowheads="1"/>
          </p:cNvSpPr>
          <p:nvPr>
            <p:ph type="body" idx="1"/>
          </p:nvPr>
        </p:nvSpPr>
        <p:spPr bwMode="auto">
          <a:xfrm>
            <a:off x="334434" y="623890"/>
            <a:ext cx="11522207"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grpSp>
        <p:nvGrpSpPr>
          <p:cNvPr id="6" name="グループ化 5"/>
          <p:cNvGrpSpPr/>
          <p:nvPr userDrawn="1"/>
        </p:nvGrpSpPr>
        <p:grpSpPr>
          <a:xfrm>
            <a:off x="0" y="6397628"/>
            <a:ext cx="12192000" cy="465999"/>
            <a:chOff x="0" y="6397625"/>
            <a:chExt cx="9144000" cy="465999"/>
          </a:xfrm>
        </p:grpSpPr>
        <p:sp>
          <p:nvSpPr>
            <p:cNvPr id="3080" name="Rectangle 8"/>
            <p:cNvSpPr>
              <a:spLocks noChangeArrowheads="1"/>
            </p:cNvSpPr>
            <p:nvPr userDrawn="1"/>
          </p:nvSpPr>
          <p:spPr bwMode="auto">
            <a:xfrm flipV="1">
              <a:off x="0" y="6397625"/>
              <a:ext cx="9144000" cy="460375"/>
            </a:xfrm>
            <a:prstGeom prst="rect">
              <a:avLst/>
            </a:prstGeom>
            <a:solidFill>
              <a:srgbClr val="404040"/>
            </a:solidFill>
            <a:ln w="9525">
              <a:noFill/>
              <a:round/>
              <a:headEnd/>
              <a:tailEnd/>
            </a:ln>
          </p:spPr>
          <p:txBody>
            <a:bodyPr rot="10800000" wrap="none" lIns="0" tIns="0" rIns="0" bIns="0" anchor="b" anchorCtr="0"/>
            <a:lstStyle/>
            <a:p>
              <a:pPr>
                <a:defRPr/>
              </a:pPr>
              <a:endParaRPr lang="ja-JP" altLang="en-US" sz="1800" kern="1200" baseline="0" dirty="0">
                <a:latin typeface="MS UI Gothic" panose="020B0600070205080204" pitchFamily="50" charset="-128"/>
                <a:ea typeface="MS UI Gothic" panose="020B0600070205080204" pitchFamily="50" charset="-128"/>
              </a:endParaRPr>
            </a:p>
          </p:txBody>
        </p:sp>
        <p:sp>
          <p:nvSpPr>
            <p:cNvPr id="3081" name="Text Box 9"/>
            <p:cNvSpPr txBox="1">
              <a:spLocks noChangeArrowheads="1"/>
            </p:cNvSpPr>
            <p:nvPr userDrawn="1"/>
          </p:nvSpPr>
          <p:spPr bwMode="auto">
            <a:xfrm>
              <a:off x="3932060" y="6659529"/>
              <a:ext cx="1279196" cy="204095"/>
            </a:xfrm>
            <a:prstGeom prst="rect">
              <a:avLst/>
            </a:prstGeom>
            <a:noFill/>
            <a:ln w="9525">
              <a:noFill/>
              <a:round/>
              <a:headEnd/>
              <a:tailEnd/>
            </a:ln>
            <a:effectLst/>
          </p:spPr>
          <p:txBody>
            <a:bodyPr wrap="none" lIns="0" tIns="0" rIns="0" bIns="0" anchor="b" anchorCtr="0">
              <a:spAutoFit/>
            </a:bodyPr>
            <a:lstStyle/>
            <a:p>
              <a:pPr algn="ctr" defTabSz="457200">
                <a:lnSpc>
                  <a:spcPct val="93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ja-JP" altLang="en-US" sz="1400" kern="1200" baseline="0" dirty="0">
                  <a:solidFill>
                    <a:schemeClr val="bg1"/>
                  </a:solidFill>
                  <a:latin typeface="+mn-ea"/>
                  <a:ea typeface="+mn-ea"/>
                  <a:cs typeface="Arial" pitchFamily="34" charset="0"/>
                </a:rPr>
                <a:t>計算力学講演会</a:t>
              </a:r>
              <a:r>
                <a:rPr kumimoji="0" lang="en-US" altLang="ja-JP" sz="1400" kern="1200" baseline="0" dirty="0">
                  <a:solidFill>
                    <a:schemeClr val="bg1"/>
                  </a:solidFill>
                  <a:latin typeface="+mn-ea"/>
                  <a:ea typeface="+mn-ea"/>
                  <a:cs typeface="Arial" pitchFamily="34" charset="0"/>
                </a:rPr>
                <a:t>2023</a:t>
              </a:r>
              <a:endParaRPr kumimoji="0" lang="en-GB" altLang="ja-JP" sz="1400" kern="1200" baseline="0" dirty="0">
                <a:solidFill>
                  <a:schemeClr val="bg1"/>
                </a:solidFill>
                <a:latin typeface="+mn-ea"/>
                <a:ea typeface="+mn-ea"/>
                <a:cs typeface="Arial" pitchFamily="34" charset="0"/>
              </a:endParaRPr>
            </a:p>
          </p:txBody>
        </p:sp>
      </p:grpSp>
      <p:sp>
        <p:nvSpPr>
          <p:cNvPr id="5" name="スライド番号プレースホルダー 4"/>
          <p:cNvSpPr>
            <a:spLocks noGrp="1"/>
          </p:cNvSpPr>
          <p:nvPr userDrawn="1">
            <p:ph type="sldNum" sz="quarter" idx="4"/>
          </p:nvPr>
        </p:nvSpPr>
        <p:spPr>
          <a:xfrm>
            <a:off x="5392272" y="6453336"/>
            <a:ext cx="1406525" cy="196968"/>
          </a:xfrm>
          <a:prstGeom prst="rect">
            <a:avLst/>
          </a:prstGeom>
        </p:spPr>
        <p:txBody>
          <a:bodyPr vert="horz" wrap="none" lIns="0" tIns="0" rIns="0" bIns="0" rtlCol="0" anchor="ctr"/>
          <a:lstStyle>
            <a:lvl1pPr algn="ct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pic>
        <p:nvPicPr>
          <p:cNvPr id="2" name="図 1">
            <a:extLst>
              <a:ext uri="{FF2B5EF4-FFF2-40B4-BE49-F238E27FC236}">
                <a16:creationId xmlns:a16="http://schemas.microsoft.com/office/drawing/2014/main" id="{31E80055-5CB3-9FAC-0932-6F4E104662D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596" t="24500" r="5523" b="24500"/>
          <a:stretch/>
        </p:blipFill>
        <p:spPr>
          <a:xfrm>
            <a:off x="329817" y="6442078"/>
            <a:ext cx="1840238" cy="396000"/>
          </a:xfrm>
          <a:prstGeom prst="rect">
            <a:avLst/>
          </a:prstGeom>
        </p:spPr>
      </p:pic>
      <p:pic>
        <p:nvPicPr>
          <p:cNvPr id="4" name="図 3">
            <a:extLst>
              <a:ext uri="{FF2B5EF4-FFF2-40B4-BE49-F238E27FC236}">
                <a16:creationId xmlns:a16="http://schemas.microsoft.com/office/drawing/2014/main" id="{AFD8B09A-878C-B95E-2516-C1309A8E1C5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5287" t="25975" r="7483" b="25974"/>
          <a:stretch/>
        </p:blipFill>
        <p:spPr>
          <a:xfrm>
            <a:off x="10114241" y="6429815"/>
            <a:ext cx="1742400" cy="396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6" r:id="rId4"/>
  </p:sldLayoutIdLst>
  <p:hf hdr="0" ftr="0" dt="0"/>
  <p:txStyles>
    <p:titleStyle>
      <a:lvl1pPr algn="l" rtl="0" eaLnBrk="1" fontAlgn="ctr" latinLnBrk="1" hangingPunct="1">
        <a:spcBef>
          <a:spcPct val="0"/>
        </a:spcBef>
        <a:spcAft>
          <a:spcPct val="0"/>
        </a:spcAft>
        <a:defRPr kumimoji="1" sz="3200" b="1" kern="1200" baseline="0">
          <a:solidFill>
            <a:schemeClr val="bg1"/>
          </a:solidFill>
          <a:effectLst/>
          <a:latin typeface="メイリオ" panose="020B0604030504040204" pitchFamily="50" charset="-128"/>
          <a:ea typeface="メイリオ" panose="020B0604030504040204" pitchFamily="50" charset="-128"/>
          <a:cs typeface="Arial" panose="020B0604020202020204" pitchFamily="34" charset="0"/>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p:titleStyle>
    <p:bodyStyle>
      <a:lvl1pPr marL="342900" indent="-342900" algn="l" defTabSz="180000" rtl="0" eaLnBrk="1" fontAlgn="ctr" latinLnBrk="0" hangingPunct="1">
        <a:spcBef>
          <a:spcPct val="20000"/>
        </a:spcBef>
        <a:spcAft>
          <a:spcPct val="0"/>
        </a:spcAft>
        <a:buClr>
          <a:schemeClr val="tx1"/>
        </a:buClr>
        <a:buFont typeface="Wingdings" pitchFamily="2" charset="2"/>
        <a:buChar char="n"/>
        <a:defRPr kumimoji="1" sz="2800" kern="1200" baseline="0">
          <a:solidFill>
            <a:schemeClr val="tx1"/>
          </a:solidFill>
          <a:latin typeface="MS UI Gothic" panose="020B0600070205080204" pitchFamily="50" charset="-128"/>
          <a:ea typeface="MS UI Gothic" panose="020B0600070205080204" pitchFamily="50" charset="-128"/>
          <a:cs typeface="Arial" pitchFamily="34" charset="0"/>
        </a:defRPr>
      </a:lvl1pPr>
      <a:lvl2pPr marL="742950" indent="-285750" algn="l" defTabSz="180000" rtl="0" eaLnBrk="1" fontAlgn="ctr" latinLnBrk="0" hangingPunct="1">
        <a:spcBef>
          <a:spcPct val="20000"/>
        </a:spcBef>
        <a:spcAft>
          <a:spcPct val="0"/>
        </a:spcAft>
        <a:buClr>
          <a:schemeClr val="tx1"/>
        </a:buClr>
        <a:buFont typeface="Wingdings" pitchFamily="2" charset="2"/>
        <a:buChar char="l"/>
        <a:defRPr kumimoji="1" sz="2400" kern="1200" baseline="0">
          <a:solidFill>
            <a:schemeClr val="tx1"/>
          </a:solidFill>
          <a:latin typeface="MS UI Gothic" panose="020B0600070205080204" pitchFamily="50" charset="-128"/>
          <a:ea typeface="MS UI Gothic" panose="020B0600070205080204" pitchFamily="50" charset="-128"/>
          <a:cs typeface="Arial" pitchFamily="34" charset="0"/>
        </a:defRPr>
      </a:lvl2pPr>
      <a:lvl3pPr marL="1143000" indent="-228600" algn="l" defTabSz="180000" rtl="0" eaLnBrk="1" fontAlgn="ctr" latinLnBrk="0" hangingPunct="1">
        <a:spcBef>
          <a:spcPct val="20000"/>
        </a:spcBef>
        <a:spcAft>
          <a:spcPct val="0"/>
        </a:spcAft>
        <a:buClr>
          <a:schemeClr val="tx1"/>
        </a:buClr>
        <a:buSzPct val="80000"/>
        <a:buFont typeface="Wingdings" pitchFamily="2" charset="2"/>
        <a:buChar char="u"/>
        <a:defRPr kumimoji="1" sz="2000" kern="1200" baseline="0">
          <a:solidFill>
            <a:schemeClr val="tx1"/>
          </a:solidFill>
          <a:latin typeface="MS UI Gothic" panose="020B0600070205080204" pitchFamily="50" charset="-128"/>
          <a:ea typeface="MS UI Gothic" panose="020B0600070205080204" pitchFamily="50" charset="-128"/>
          <a:cs typeface="Arial" pitchFamily="34" charset="0"/>
        </a:defRPr>
      </a:lvl3pPr>
      <a:lvl4pPr marL="1600200" indent="-228600" algn="l" defTabSz="180000" rtl="0" eaLnBrk="1" fontAlgn="ctr" latinLnBrk="0" hangingPunct="1">
        <a:spcBef>
          <a:spcPct val="20000"/>
        </a:spcBef>
        <a:spcAft>
          <a:spcPct val="0"/>
        </a:spcAft>
        <a:buClr>
          <a:schemeClr val="tx1"/>
        </a:buClr>
        <a:buFont typeface="Wingdings" pitchFamily="2" charset="2"/>
        <a:buChar char="p"/>
        <a:defRPr kumimoji="1" sz="1800" kern="1200" baseline="0">
          <a:solidFill>
            <a:schemeClr val="tx1"/>
          </a:solidFill>
          <a:latin typeface="MS UI Gothic" panose="020B0600070205080204" pitchFamily="50" charset="-128"/>
          <a:ea typeface="MS UI Gothic" panose="020B0600070205080204" pitchFamily="50" charset="-128"/>
          <a:cs typeface="Arial" pitchFamily="34" charset="0"/>
        </a:defRPr>
      </a:lvl4pPr>
      <a:lvl5pPr marL="2057400" indent="-228600" algn="l" defTabSz="180000" rtl="0" eaLnBrk="1" fontAlgn="ctr" latinLnBrk="0" hangingPunct="1">
        <a:spcBef>
          <a:spcPct val="20000"/>
        </a:spcBef>
        <a:spcAft>
          <a:spcPct val="0"/>
        </a:spcAft>
        <a:buClr>
          <a:schemeClr val="tx1"/>
        </a:buClr>
        <a:buChar char="»"/>
        <a:defRPr kumimoji="1" sz="1800" kern="1200" baseline="0">
          <a:solidFill>
            <a:schemeClr val="tx1"/>
          </a:solidFill>
          <a:latin typeface="MS UI Gothic" panose="020B0600070205080204" pitchFamily="50" charset="-128"/>
          <a:ea typeface="MS UI Gothic" panose="020B0600070205080204" pitchFamily="50" charset="-128"/>
          <a:cs typeface="Arial" pitchFamily="34"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3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16.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39.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4"/><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3.xml"/><Relationship Id="rId5" Type="http://schemas.openxmlformats.org/officeDocument/2006/relationships/slideLayout" Target="../slideLayouts/slideLayout3.xml"/><Relationship Id="rId4" Type="http://schemas.openxmlformats.org/officeDocument/2006/relationships/video" Target="../media/media2.mp4"/><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4.mp4"/><Relationship Id="rId7" Type="http://schemas.openxmlformats.org/officeDocument/2006/relationships/image" Target="../media/image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4.xml"/><Relationship Id="rId5" Type="http://schemas.openxmlformats.org/officeDocument/2006/relationships/slideLayout" Target="../slideLayouts/slideLayout3.xml"/><Relationship Id="rId4" Type="http://schemas.openxmlformats.org/officeDocument/2006/relationships/video" Target="../media/media4.mp4"/><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4.wmf"/><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345D07C1-119F-405C-B1A1-4002A2E10F95}"/>
              </a:ext>
            </a:extLst>
          </p:cNvPr>
          <p:cNvSpPr>
            <a:spLocks noGrp="1"/>
          </p:cNvSpPr>
          <p:nvPr>
            <p:ph type="ctrTitle"/>
          </p:nvPr>
        </p:nvSpPr>
        <p:spPr/>
        <p:txBody>
          <a:bodyPr/>
          <a:lstStyle/>
          <a:p>
            <a:r>
              <a:rPr lang="ja-JP" altLang="en-US" dirty="0">
                <a:cs typeface="Microsoft Tai Le" panose="020B0502040204020203" pitchFamily="34" charset="0"/>
              </a:rPr>
              <a:t>４節点四面体</a:t>
            </a:r>
            <a:r>
              <a:rPr lang="ja-JP" altLang="en-US" dirty="0">
                <a:solidFill>
                  <a:schemeClr val="accent6">
                    <a:lumMod val="40000"/>
                    <a:lumOff val="60000"/>
                  </a:schemeClr>
                </a:solidFill>
                <a:cs typeface="Microsoft Tai Le" panose="020B0502040204020203" pitchFamily="34" charset="0"/>
              </a:rPr>
              <a:t>エッジ中心ひずみ平滑要素</a:t>
            </a:r>
            <a:r>
              <a:rPr lang="en-US" altLang="ja-JP" dirty="0">
                <a:cs typeface="Microsoft Tai Le" panose="020B0502040204020203" pitchFamily="34" charset="0"/>
              </a:rPr>
              <a:t>(EC-SSE-T4)</a:t>
            </a:r>
            <a:br>
              <a:rPr lang="en-US" altLang="ja-JP" dirty="0">
                <a:cs typeface="Microsoft Tai Le" panose="020B0502040204020203" pitchFamily="34" charset="0"/>
              </a:rPr>
            </a:br>
            <a:r>
              <a:rPr lang="ja-JP" altLang="en-US" dirty="0">
                <a:cs typeface="Microsoft Tai Le" panose="020B0502040204020203" pitchFamily="34" charset="0"/>
              </a:rPr>
              <a:t>に基づく微圧縮大変形解析</a:t>
            </a:r>
            <a:endParaRPr kumimoji="1" lang="ja-JP" altLang="en-US" dirty="0">
              <a:cs typeface="Microsoft Tai Le" panose="020B0502040204020203" pitchFamily="34" charset="0"/>
            </a:endParaRPr>
          </a:p>
        </p:txBody>
      </p:sp>
      <p:sp>
        <p:nvSpPr>
          <p:cNvPr id="5" name="字幕 4">
            <a:extLst>
              <a:ext uri="{FF2B5EF4-FFF2-40B4-BE49-F238E27FC236}">
                <a16:creationId xmlns:a16="http://schemas.microsoft.com/office/drawing/2014/main" id="{50976013-37B8-4994-A7C0-5AFBA1C0E290}"/>
              </a:ext>
            </a:extLst>
          </p:cNvPr>
          <p:cNvSpPr>
            <a:spLocks noGrp="1"/>
          </p:cNvSpPr>
          <p:nvPr>
            <p:ph type="subTitle" idx="1"/>
          </p:nvPr>
        </p:nvSpPr>
        <p:spPr/>
        <p:txBody>
          <a:bodyPr/>
          <a:lstStyle/>
          <a:p>
            <a:r>
              <a:rPr lang="zh-TW" altLang="en-US" dirty="0"/>
              <a:t>大西 有希</a:t>
            </a:r>
            <a:r>
              <a:rPr lang="ja-JP" altLang="en-US" dirty="0"/>
              <a:t> （</a:t>
            </a:r>
            <a:r>
              <a:rPr lang="zh-TW" altLang="en-US" dirty="0"/>
              <a:t>東京工業大学</a:t>
            </a:r>
            <a:r>
              <a:rPr lang="ja-JP" altLang="en-US" dirty="0"/>
              <a:t>）</a:t>
            </a:r>
            <a:endParaRPr lang="en-US" altLang="ja-JP" dirty="0"/>
          </a:p>
        </p:txBody>
      </p:sp>
      <p:sp>
        <p:nvSpPr>
          <p:cNvPr id="2" name="スライド番号プレースホルダー 1">
            <a:extLst>
              <a:ext uri="{FF2B5EF4-FFF2-40B4-BE49-F238E27FC236}">
                <a16:creationId xmlns:a16="http://schemas.microsoft.com/office/drawing/2014/main" id="{201A1729-0926-466A-82F9-74A862E9AE42}"/>
              </a:ext>
            </a:extLst>
          </p:cNvPr>
          <p:cNvSpPr>
            <a:spLocks noGrp="1"/>
          </p:cNvSpPr>
          <p:nvPr>
            <p:ph type="sldNum" sz="quarter" idx="4"/>
          </p:nvPr>
        </p:nvSpPr>
        <p:spPr/>
        <p:txBody>
          <a:bodyPr/>
          <a:lstStyle/>
          <a:p>
            <a:r>
              <a:rPr lang="en-US" altLang="ja-JP"/>
              <a:t>P. </a:t>
            </a:r>
            <a:fld id="{F8FDF831-B0A3-4B44-A20D-7581D5587101}" type="slidenum">
              <a:rPr lang="ja-JP" altLang="en-US" smtClean="0"/>
              <a:pPr/>
              <a:t>1</a:t>
            </a:fld>
            <a:endParaRPr lang="ja-JP" altLang="en-US" dirty="0"/>
          </a:p>
        </p:txBody>
      </p:sp>
    </p:spTree>
    <p:extLst>
      <p:ext uri="{BB962C8B-B14F-4D97-AF65-F5344CB8AC3E}">
        <p14:creationId xmlns:p14="http://schemas.microsoft.com/office/powerpoint/2010/main" val="487280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フリーフォーム: 図形 18">
            <a:extLst>
              <a:ext uri="{FF2B5EF4-FFF2-40B4-BE49-F238E27FC236}">
                <a16:creationId xmlns:a16="http://schemas.microsoft.com/office/drawing/2014/main" id="{A80463CB-403F-1B0C-A951-BDA7279352A5}"/>
              </a:ext>
            </a:extLst>
          </p:cNvPr>
          <p:cNvSpPr/>
          <p:nvPr/>
        </p:nvSpPr>
        <p:spPr>
          <a:xfrm>
            <a:off x="7021287" y="2334177"/>
            <a:ext cx="1075406" cy="1233124"/>
          </a:xfrm>
          <a:custGeom>
            <a:avLst/>
            <a:gdLst>
              <a:gd name="connsiteX0" fmla="*/ 0 w 1045028"/>
              <a:gd name="connsiteY0" fmla="*/ 783772 h 1230086"/>
              <a:gd name="connsiteX1" fmla="*/ 674914 w 1045028"/>
              <a:gd name="connsiteY1" fmla="*/ 1230086 h 1230086"/>
              <a:gd name="connsiteX2" fmla="*/ 1045028 w 1045028"/>
              <a:gd name="connsiteY2" fmla="*/ 1055915 h 1230086"/>
              <a:gd name="connsiteX3" fmla="*/ 936171 w 1045028"/>
              <a:gd name="connsiteY3" fmla="*/ 794658 h 1230086"/>
              <a:gd name="connsiteX4" fmla="*/ 1045028 w 1045028"/>
              <a:gd name="connsiteY4" fmla="*/ 326572 h 1230086"/>
              <a:gd name="connsiteX5" fmla="*/ 685800 w 1045028"/>
              <a:gd name="connsiteY5" fmla="*/ 108858 h 1230086"/>
              <a:gd name="connsiteX6" fmla="*/ 533400 w 1045028"/>
              <a:gd name="connsiteY6" fmla="*/ 0 h 1230086"/>
              <a:gd name="connsiteX7" fmla="*/ 87085 w 1045028"/>
              <a:gd name="connsiteY7" fmla="*/ 174172 h 1230086"/>
              <a:gd name="connsiteX0" fmla="*/ 0 w 1066293"/>
              <a:gd name="connsiteY0" fmla="*/ 783772 h 1230086"/>
              <a:gd name="connsiteX1" fmla="*/ 674914 w 1066293"/>
              <a:gd name="connsiteY1" fmla="*/ 1230086 h 1230086"/>
              <a:gd name="connsiteX2" fmla="*/ 1045028 w 1066293"/>
              <a:gd name="connsiteY2" fmla="*/ 1055915 h 1230086"/>
              <a:gd name="connsiteX3" fmla="*/ 936171 w 1066293"/>
              <a:gd name="connsiteY3" fmla="*/ 794658 h 1230086"/>
              <a:gd name="connsiteX4" fmla="*/ 1066293 w 1066293"/>
              <a:gd name="connsiteY4" fmla="*/ 356951 h 1230086"/>
              <a:gd name="connsiteX5" fmla="*/ 685800 w 1066293"/>
              <a:gd name="connsiteY5" fmla="*/ 108858 h 1230086"/>
              <a:gd name="connsiteX6" fmla="*/ 533400 w 1066293"/>
              <a:gd name="connsiteY6" fmla="*/ 0 h 1230086"/>
              <a:gd name="connsiteX7" fmla="*/ 87085 w 1066293"/>
              <a:gd name="connsiteY7" fmla="*/ 174172 h 1230086"/>
              <a:gd name="connsiteX0" fmla="*/ 0 w 1075406"/>
              <a:gd name="connsiteY0" fmla="*/ 783772 h 1230086"/>
              <a:gd name="connsiteX1" fmla="*/ 674914 w 1075406"/>
              <a:gd name="connsiteY1" fmla="*/ 1230086 h 1230086"/>
              <a:gd name="connsiteX2" fmla="*/ 1045028 w 1075406"/>
              <a:gd name="connsiteY2" fmla="*/ 1055915 h 1230086"/>
              <a:gd name="connsiteX3" fmla="*/ 936171 w 1075406"/>
              <a:gd name="connsiteY3" fmla="*/ 794658 h 1230086"/>
              <a:gd name="connsiteX4" fmla="*/ 1075406 w 1075406"/>
              <a:gd name="connsiteY4" fmla="*/ 347837 h 1230086"/>
              <a:gd name="connsiteX5" fmla="*/ 685800 w 1075406"/>
              <a:gd name="connsiteY5" fmla="*/ 108858 h 1230086"/>
              <a:gd name="connsiteX6" fmla="*/ 533400 w 1075406"/>
              <a:gd name="connsiteY6" fmla="*/ 0 h 1230086"/>
              <a:gd name="connsiteX7" fmla="*/ 87085 w 1075406"/>
              <a:gd name="connsiteY7" fmla="*/ 174172 h 1230086"/>
              <a:gd name="connsiteX0" fmla="*/ 0 w 1075406"/>
              <a:gd name="connsiteY0" fmla="*/ 786810 h 1233124"/>
              <a:gd name="connsiteX1" fmla="*/ 674914 w 1075406"/>
              <a:gd name="connsiteY1" fmla="*/ 1233124 h 1233124"/>
              <a:gd name="connsiteX2" fmla="*/ 1045028 w 1075406"/>
              <a:gd name="connsiteY2" fmla="*/ 1058953 h 1233124"/>
              <a:gd name="connsiteX3" fmla="*/ 936171 w 1075406"/>
              <a:gd name="connsiteY3" fmla="*/ 797696 h 1233124"/>
              <a:gd name="connsiteX4" fmla="*/ 1075406 w 1075406"/>
              <a:gd name="connsiteY4" fmla="*/ 350875 h 1233124"/>
              <a:gd name="connsiteX5" fmla="*/ 685800 w 1075406"/>
              <a:gd name="connsiteY5" fmla="*/ 111896 h 1233124"/>
              <a:gd name="connsiteX6" fmla="*/ 548590 w 1075406"/>
              <a:gd name="connsiteY6" fmla="*/ 0 h 1233124"/>
              <a:gd name="connsiteX7" fmla="*/ 87085 w 1075406"/>
              <a:gd name="connsiteY7" fmla="*/ 177210 h 123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406" h="1233124">
                <a:moveTo>
                  <a:pt x="0" y="786810"/>
                </a:moveTo>
                <a:lnTo>
                  <a:pt x="674914" y="1233124"/>
                </a:lnTo>
                <a:lnTo>
                  <a:pt x="1045028" y="1058953"/>
                </a:lnTo>
                <a:lnTo>
                  <a:pt x="936171" y="797696"/>
                </a:lnTo>
                <a:lnTo>
                  <a:pt x="1075406" y="350875"/>
                </a:lnTo>
                <a:lnTo>
                  <a:pt x="685800" y="111896"/>
                </a:lnTo>
                <a:lnTo>
                  <a:pt x="548590" y="0"/>
                </a:lnTo>
                <a:lnTo>
                  <a:pt x="87085" y="177210"/>
                </a:lnTo>
              </a:path>
            </a:pathLst>
          </a:cu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図形 17">
            <a:extLst>
              <a:ext uri="{FF2B5EF4-FFF2-40B4-BE49-F238E27FC236}">
                <a16:creationId xmlns:a16="http://schemas.microsoft.com/office/drawing/2014/main" id="{6CA483DB-1BC0-37E6-97A5-32485283593E}"/>
              </a:ext>
            </a:extLst>
          </p:cNvPr>
          <p:cNvSpPr/>
          <p:nvPr/>
        </p:nvSpPr>
        <p:spPr>
          <a:xfrm>
            <a:off x="7696200" y="3393130"/>
            <a:ext cx="794657" cy="511628"/>
          </a:xfrm>
          <a:custGeom>
            <a:avLst/>
            <a:gdLst>
              <a:gd name="connsiteX0" fmla="*/ 522514 w 794657"/>
              <a:gd name="connsiteY0" fmla="*/ 511628 h 511628"/>
              <a:gd name="connsiteX1" fmla="*/ 794657 w 794657"/>
              <a:gd name="connsiteY1" fmla="*/ 141514 h 511628"/>
              <a:gd name="connsiteX2" fmla="*/ 359229 w 794657"/>
              <a:gd name="connsiteY2" fmla="*/ 0 h 511628"/>
              <a:gd name="connsiteX3" fmla="*/ 0 w 794657"/>
              <a:gd name="connsiteY3" fmla="*/ 174171 h 511628"/>
            </a:gdLst>
            <a:ahLst/>
            <a:cxnLst>
              <a:cxn ang="0">
                <a:pos x="connsiteX0" y="connsiteY0"/>
              </a:cxn>
              <a:cxn ang="0">
                <a:pos x="connsiteX1" y="connsiteY1"/>
              </a:cxn>
              <a:cxn ang="0">
                <a:pos x="connsiteX2" y="connsiteY2"/>
              </a:cxn>
              <a:cxn ang="0">
                <a:pos x="connsiteX3" y="connsiteY3"/>
              </a:cxn>
            </a:cxnLst>
            <a:rect l="l" t="t" r="r" b="b"/>
            <a:pathLst>
              <a:path w="794657" h="511628">
                <a:moveTo>
                  <a:pt x="522514" y="511628"/>
                </a:moveTo>
                <a:lnTo>
                  <a:pt x="794657" y="141514"/>
                </a:lnTo>
                <a:lnTo>
                  <a:pt x="359229" y="0"/>
                </a:lnTo>
                <a:lnTo>
                  <a:pt x="0" y="174171"/>
                </a:lnTo>
              </a:path>
            </a:pathLst>
          </a:cu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図形 16">
            <a:extLst>
              <a:ext uri="{FF2B5EF4-FFF2-40B4-BE49-F238E27FC236}">
                <a16:creationId xmlns:a16="http://schemas.microsoft.com/office/drawing/2014/main" id="{8BF6D770-7EAC-4E14-624F-49FE1EA45A46}"/>
              </a:ext>
            </a:extLst>
          </p:cNvPr>
          <p:cNvSpPr/>
          <p:nvPr/>
        </p:nvSpPr>
        <p:spPr>
          <a:xfrm>
            <a:off x="7946571" y="2304558"/>
            <a:ext cx="1055915" cy="1240972"/>
          </a:xfrm>
          <a:custGeom>
            <a:avLst/>
            <a:gdLst>
              <a:gd name="connsiteX0" fmla="*/ 849086 w 1055915"/>
              <a:gd name="connsiteY0" fmla="*/ 838200 h 1240972"/>
              <a:gd name="connsiteX1" fmla="*/ 1055915 w 1055915"/>
              <a:gd name="connsiteY1" fmla="*/ 174172 h 1240972"/>
              <a:gd name="connsiteX2" fmla="*/ 849086 w 1055915"/>
              <a:gd name="connsiteY2" fmla="*/ 0 h 1240972"/>
              <a:gd name="connsiteX3" fmla="*/ 631372 w 1055915"/>
              <a:gd name="connsiteY3" fmla="*/ 174172 h 1240972"/>
              <a:gd name="connsiteX4" fmla="*/ 130629 w 1055915"/>
              <a:gd name="connsiteY4" fmla="*/ 391886 h 1240972"/>
              <a:gd name="connsiteX5" fmla="*/ 0 w 1055915"/>
              <a:gd name="connsiteY5" fmla="*/ 838200 h 1240972"/>
              <a:gd name="connsiteX6" fmla="*/ 87086 w 1055915"/>
              <a:gd name="connsiteY6" fmla="*/ 1055915 h 1240972"/>
              <a:gd name="connsiteX7" fmla="*/ 533400 w 1055915"/>
              <a:gd name="connsiteY7" fmla="*/ 1240972 h 1240972"/>
              <a:gd name="connsiteX0" fmla="*/ 849086 w 1055915"/>
              <a:gd name="connsiteY0" fmla="*/ 838200 h 1240972"/>
              <a:gd name="connsiteX1" fmla="*/ 1055915 w 1055915"/>
              <a:gd name="connsiteY1" fmla="*/ 174172 h 1240972"/>
              <a:gd name="connsiteX2" fmla="*/ 849086 w 1055915"/>
              <a:gd name="connsiteY2" fmla="*/ 0 h 1240972"/>
              <a:gd name="connsiteX3" fmla="*/ 631372 w 1055915"/>
              <a:gd name="connsiteY3" fmla="*/ 174172 h 1240972"/>
              <a:gd name="connsiteX4" fmla="*/ 142780 w 1055915"/>
              <a:gd name="connsiteY4" fmla="*/ 382772 h 1240972"/>
              <a:gd name="connsiteX5" fmla="*/ 0 w 1055915"/>
              <a:gd name="connsiteY5" fmla="*/ 838200 h 1240972"/>
              <a:gd name="connsiteX6" fmla="*/ 87086 w 1055915"/>
              <a:gd name="connsiteY6" fmla="*/ 1055915 h 1240972"/>
              <a:gd name="connsiteX7" fmla="*/ 533400 w 1055915"/>
              <a:gd name="connsiteY7" fmla="*/ 1240972 h 1240972"/>
              <a:gd name="connsiteX0" fmla="*/ 849086 w 1055915"/>
              <a:gd name="connsiteY0" fmla="*/ 838200 h 1240972"/>
              <a:gd name="connsiteX1" fmla="*/ 1055915 w 1055915"/>
              <a:gd name="connsiteY1" fmla="*/ 174172 h 1240972"/>
              <a:gd name="connsiteX2" fmla="*/ 849086 w 1055915"/>
              <a:gd name="connsiteY2" fmla="*/ 0 h 1240972"/>
              <a:gd name="connsiteX3" fmla="*/ 631372 w 1055915"/>
              <a:gd name="connsiteY3" fmla="*/ 174172 h 1240972"/>
              <a:gd name="connsiteX4" fmla="*/ 142780 w 1055915"/>
              <a:gd name="connsiteY4" fmla="*/ 382772 h 1240972"/>
              <a:gd name="connsiteX5" fmla="*/ 0 w 1055915"/>
              <a:gd name="connsiteY5" fmla="*/ 838200 h 1240972"/>
              <a:gd name="connsiteX6" fmla="*/ 108351 w 1055915"/>
              <a:gd name="connsiteY6" fmla="*/ 1086294 h 1240972"/>
              <a:gd name="connsiteX7" fmla="*/ 533400 w 1055915"/>
              <a:gd name="connsiteY7" fmla="*/ 1240972 h 124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915" h="1240972">
                <a:moveTo>
                  <a:pt x="849086" y="838200"/>
                </a:moveTo>
                <a:lnTo>
                  <a:pt x="1055915" y="174172"/>
                </a:lnTo>
                <a:lnTo>
                  <a:pt x="849086" y="0"/>
                </a:lnTo>
                <a:lnTo>
                  <a:pt x="631372" y="174172"/>
                </a:lnTo>
                <a:lnTo>
                  <a:pt x="142780" y="382772"/>
                </a:lnTo>
                <a:lnTo>
                  <a:pt x="0" y="838200"/>
                </a:lnTo>
                <a:lnTo>
                  <a:pt x="108351" y="1086294"/>
                </a:lnTo>
                <a:lnTo>
                  <a:pt x="533400" y="1240972"/>
                </a:lnTo>
              </a:path>
            </a:pathLst>
          </a:cu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図形 14">
            <a:extLst>
              <a:ext uri="{FF2B5EF4-FFF2-40B4-BE49-F238E27FC236}">
                <a16:creationId xmlns:a16="http://schemas.microsoft.com/office/drawing/2014/main" id="{F4666CFD-813C-393C-68AA-08E0F10412B3}"/>
              </a:ext>
            </a:extLst>
          </p:cNvPr>
          <p:cNvSpPr/>
          <p:nvPr/>
        </p:nvSpPr>
        <p:spPr>
          <a:xfrm>
            <a:off x="8773886" y="1890901"/>
            <a:ext cx="402771" cy="609600"/>
          </a:xfrm>
          <a:custGeom>
            <a:avLst/>
            <a:gdLst>
              <a:gd name="connsiteX0" fmla="*/ 402771 w 402771"/>
              <a:gd name="connsiteY0" fmla="*/ 54429 h 609600"/>
              <a:gd name="connsiteX1" fmla="*/ 21771 w 402771"/>
              <a:gd name="connsiteY1" fmla="*/ 0 h 609600"/>
              <a:gd name="connsiteX2" fmla="*/ 0 w 402771"/>
              <a:gd name="connsiteY2" fmla="*/ 424543 h 609600"/>
              <a:gd name="connsiteX3" fmla="*/ 217714 w 402771"/>
              <a:gd name="connsiteY3" fmla="*/ 609600 h 609600"/>
            </a:gdLst>
            <a:ahLst/>
            <a:cxnLst>
              <a:cxn ang="0">
                <a:pos x="connsiteX0" y="connsiteY0"/>
              </a:cxn>
              <a:cxn ang="0">
                <a:pos x="connsiteX1" y="connsiteY1"/>
              </a:cxn>
              <a:cxn ang="0">
                <a:pos x="connsiteX2" y="connsiteY2"/>
              </a:cxn>
              <a:cxn ang="0">
                <a:pos x="connsiteX3" y="connsiteY3"/>
              </a:cxn>
            </a:cxnLst>
            <a:rect l="l" t="t" r="r" b="b"/>
            <a:pathLst>
              <a:path w="402771" h="609600">
                <a:moveTo>
                  <a:pt x="402771" y="54429"/>
                </a:moveTo>
                <a:lnTo>
                  <a:pt x="21771" y="0"/>
                </a:lnTo>
                <a:lnTo>
                  <a:pt x="0" y="424543"/>
                </a:lnTo>
                <a:lnTo>
                  <a:pt x="217714" y="609600"/>
                </a:lnTo>
              </a:path>
            </a:pathLst>
          </a:cu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図形 13">
            <a:extLst>
              <a:ext uri="{FF2B5EF4-FFF2-40B4-BE49-F238E27FC236}">
                <a16:creationId xmlns:a16="http://schemas.microsoft.com/office/drawing/2014/main" id="{DDCA2BFE-009B-B030-06EE-063F1A68CF4D}"/>
              </a:ext>
            </a:extLst>
          </p:cNvPr>
          <p:cNvSpPr/>
          <p:nvPr/>
        </p:nvSpPr>
        <p:spPr>
          <a:xfrm>
            <a:off x="7563039" y="1782044"/>
            <a:ext cx="1243503" cy="903514"/>
          </a:xfrm>
          <a:custGeom>
            <a:avLst/>
            <a:gdLst>
              <a:gd name="connsiteX0" fmla="*/ 751114 w 1219200"/>
              <a:gd name="connsiteY0" fmla="*/ 0 h 903514"/>
              <a:gd name="connsiteX1" fmla="*/ 119743 w 1219200"/>
              <a:gd name="connsiteY1" fmla="*/ 130629 h 903514"/>
              <a:gd name="connsiteX2" fmla="*/ 0 w 1219200"/>
              <a:gd name="connsiteY2" fmla="*/ 566057 h 903514"/>
              <a:gd name="connsiteX3" fmla="*/ 108857 w 1219200"/>
              <a:gd name="connsiteY3" fmla="*/ 664029 h 903514"/>
              <a:gd name="connsiteX4" fmla="*/ 500743 w 1219200"/>
              <a:gd name="connsiteY4" fmla="*/ 903514 h 903514"/>
              <a:gd name="connsiteX5" fmla="*/ 990600 w 1219200"/>
              <a:gd name="connsiteY5" fmla="*/ 696686 h 903514"/>
              <a:gd name="connsiteX6" fmla="*/ 1219200 w 1219200"/>
              <a:gd name="connsiteY6" fmla="*/ 108857 h 903514"/>
              <a:gd name="connsiteX7" fmla="*/ 1077686 w 1219200"/>
              <a:gd name="connsiteY7" fmla="*/ 54429 h 903514"/>
              <a:gd name="connsiteX0" fmla="*/ 751114 w 1219200"/>
              <a:gd name="connsiteY0" fmla="*/ 0 h 903514"/>
              <a:gd name="connsiteX1" fmla="*/ 119743 w 1219200"/>
              <a:gd name="connsiteY1" fmla="*/ 130629 h 903514"/>
              <a:gd name="connsiteX2" fmla="*/ 0 w 1219200"/>
              <a:gd name="connsiteY2" fmla="*/ 566057 h 903514"/>
              <a:gd name="connsiteX3" fmla="*/ 108857 w 1219200"/>
              <a:gd name="connsiteY3" fmla="*/ 664029 h 903514"/>
              <a:gd name="connsiteX4" fmla="*/ 500743 w 1219200"/>
              <a:gd name="connsiteY4" fmla="*/ 903514 h 903514"/>
              <a:gd name="connsiteX5" fmla="*/ 990600 w 1219200"/>
              <a:gd name="connsiteY5" fmla="*/ 696686 h 903514"/>
              <a:gd name="connsiteX6" fmla="*/ 1219200 w 1219200"/>
              <a:gd name="connsiteY6" fmla="*/ 108857 h 903514"/>
              <a:gd name="connsiteX0" fmla="*/ 751114 w 1219200"/>
              <a:gd name="connsiteY0" fmla="*/ 0 h 903514"/>
              <a:gd name="connsiteX1" fmla="*/ 119743 w 1219200"/>
              <a:gd name="connsiteY1" fmla="*/ 130629 h 903514"/>
              <a:gd name="connsiteX2" fmla="*/ 0 w 1219200"/>
              <a:gd name="connsiteY2" fmla="*/ 566057 h 903514"/>
              <a:gd name="connsiteX3" fmla="*/ 108857 w 1219200"/>
              <a:gd name="connsiteY3" fmla="*/ 664029 h 903514"/>
              <a:gd name="connsiteX4" fmla="*/ 500743 w 1219200"/>
              <a:gd name="connsiteY4" fmla="*/ 903514 h 903514"/>
              <a:gd name="connsiteX5" fmla="*/ 990600 w 1219200"/>
              <a:gd name="connsiteY5" fmla="*/ 696686 h 903514"/>
              <a:gd name="connsiteX6" fmla="*/ 1110343 w 1219200"/>
              <a:gd name="connsiteY6" fmla="*/ 402771 h 903514"/>
              <a:gd name="connsiteX7" fmla="*/ 1219200 w 1219200"/>
              <a:gd name="connsiteY7" fmla="*/ 108857 h 903514"/>
              <a:gd name="connsiteX0" fmla="*/ 751114 w 1219200"/>
              <a:gd name="connsiteY0" fmla="*/ 0 h 903514"/>
              <a:gd name="connsiteX1" fmla="*/ 119743 w 1219200"/>
              <a:gd name="connsiteY1" fmla="*/ 130629 h 903514"/>
              <a:gd name="connsiteX2" fmla="*/ 0 w 1219200"/>
              <a:gd name="connsiteY2" fmla="*/ 566057 h 903514"/>
              <a:gd name="connsiteX3" fmla="*/ 108857 w 1219200"/>
              <a:gd name="connsiteY3" fmla="*/ 664029 h 903514"/>
              <a:gd name="connsiteX4" fmla="*/ 500743 w 1219200"/>
              <a:gd name="connsiteY4" fmla="*/ 903514 h 903514"/>
              <a:gd name="connsiteX5" fmla="*/ 990600 w 1219200"/>
              <a:gd name="connsiteY5" fmla="*/ 696686 h 903514"/>
              <a:gd name="connsiteX6" fmla="*/ 1186543 w 1219200"/>
              <a:gd name="connsiteY6" fmla="*/ 511628 h 903514"/>
              <a:gd name="connsiteX7" fmla="*/ 1219200 w 1219200"/>
              <a:gd name="connsiteY7" fmla="*/ 108857 h 903514"/>
              <a:gd name="connsiteX0" fmla="*/ 775417 w 1243503"/>
              <a:gd name="connsiteY0" fmla="*/ 0 h 903514"/>
              <a:gd name="connsiteX1" fmla="*/ 144046 w 1243503"/>
              <a:gd name="connsiteY1" fmla="*/ 130629 h 903514"/>
              <a:gd name="connsiteX2" fmla="*/ 0 w 1243503"/>
              <a:gd name="connsiteY2" fmla="*/ 556944 h 903514"/>
              <a:gd name="connsiteX3" fmla="*/ 133160 w 1243503"/>
              <a:gd name="connsiteY3" fmla="*/ 664029 h 903514"/>
              <a:gd name="connsiteX4" fmla="*/ 525046 w 1243503"/>
              <a:gd name="connsiteY4" fmla="*/ 903514 h 903514"/>
              <a:gd name="connsiteX5" fmla="*/ 1014903 w 1243503"/>
              <a:gd name="connsiteY5" fmla="*/ 696686 h 903514"/>
              <a:gd name="connsiteX6" fmla="*/ 1210846 w 1243503"/>
              <a:gd name="connsiteY6" fmla="*/ 511628 h 903514"/>
              <a:gd name="connsiteX7" fmla="*/ 1243503 w 1243503"/>
              <a:gd name="connsiteY7" fmla="*/ 108857 h 903514"/>
              <a:gd name="connsiteX0" fmla="*/ 775417 w 1243503"/>
              <a:gd name="connsiteY0" fmla="*/ 0 h 903514"/>
              <a:gd name="connsiteX1" fmla="*/ 144046 w 1243503"/>
              <a:gd name="connsiteY1" fmla="*/ 130629 h 903514"/>
              <a:gd name="connsiteX2" fmla="*/ 0 w 1243503"/>
              <a:gd name="connsiteY2" fmla="*/ 556944 h 903514"/>
              <a:gd name="connsiteX3" fmla="*/ 133160 w 1243503"/>
              <a:gd name="connsiteY3" fmla="*/ 664029 h 903514"/>
              <a:gd name="connsiteX4" fmla="*/ 525046 w 1243503"/>
              <a:gd name="connsiteY4" fmla="*/ 903514 h 903514"/>
              <a:gd name="connsiteX5" fmla="*/ 1014903 w 1243503"/>
              <a:gd name="connsiteY5" fmla="*/ 696686 h 903514"/>
              <a:gd name="connsiteX6" fmla="*/ 1207808 w 1243503"/>
              <a:gd name="connsiteY6" fmla="*/ 538969 h 903514"/>
              <a:gd name="connsiteX7" fmla="*/ 1243503 w 1243503"/>
              <a:gd name="connsiteY7" fmla="*/ 108857 h 90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503" h="903514">
                <a:moveTo>
                  <a:pt x="775417" y="0"/>
                </a:moveTo>
                <a:lnTo>
                  <a:pt x="144046" y="130629"/>
                </a:lnTo>
                <a:lnTo>
                  <a:pt x="0" y="556944"/>
                </a:lnTo>
                <a:lnTo>
                  <a:pt x="133160" y="664029"/>
                </a:lnTo>
                <a:lnTo>
                  <a:pt x="525046" y="903514"/>
                </a:lnTo>
                <a:lnTo>
                  <a:pt x="1014903" y="696686"/>
                </a:lnTo>
                <a:lnTo>
                  <a:pt x="1207808" y="538969"/>
                </a:lnTo>
                <a:lnTo>
                  <a:pt x="1243503" y="108857"/>
                </a:lnTo>
              </a:path>
            </a:pathLst>
          </a:custGeom>
          <a:solidFill>
            <a:srgbClr val="66A9B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リーフォーム: 図形 4">
            <a:extLst>
              <a:ext uri="{FF2B5EF4-FFF2-40B4-BE49-F238E27FC236}">
                <a16:creationId xmlns:a16="http://schemas.microsoft.com/office/drawing/2014/main" id="{64F9E365-19B7-38C0-E4D4-64B4AA939992}"/>
              </a:ext>
            </a:extLst>
          </p:cNvPr>
          <p:cNvSpPr/>
          <p:nvPr/>
        </p:nvSpPr>
        <p:spPr>
          <a:xfrm>
            <a:off x="7108371" y="1912673"/>
            <a:ext cx="620486" cy="631371"/>
          </a:xfrm>
          <a:custGeom>
            <a:avLst/>
            <a:gdLst>
              <a:gd name="connsiteX0" fmla="*/ 76200 w 620486"/>
              <a:gd name="connsiteY0" fmla="*/ 108857 h 631371"/>
              <a:gd name="connsiteX1" fmla="*/ 0 w 620486"/>
              <a:gd name="connsiteY1" fmla="*/ 631371 h 631371"/>
              <a:gd name="connsiteX2" fmla="*/ 468086 w 620486"/>
              <a:gd name="connsiteY2" fmla="*/ 413657 h 631371"/>
              <a:gd name="connsiteX3" fmla="*/ 620486 w 620486"/>
              <a:gd name="connsiteY3" fmla="*/ 0 h 631371"/>
              <a:gd name="connsiteX4" fmla="*/ 620486 w 620486"/>
              <a:gd name="connsiteY4" fmla="*/ 0 h 63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486" h="631371">
                <a:moveTo>
                  <a:pt x="76200" y="108857"/>
                </a:moveTo>
                <a:lnTo>
                  <a:pt x="0" y="631371"/>
                </a:lnTo>
                <a:lnTo>
                  <a:pt x="468086" y="413657"/>
                </a:lnTo>
                <a:lnTo>
                  <a:pt x="620486" y="0"/>
                </a:lnTo>
                <a:lnTo>
                  <a:pt x="620486" y="0"/>
                </a:lnTo>
              </a:path>
            </a:pathLst>
          </a:custGeom>
          <a:solidFill>
            <a:srgbClr val="FF00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コンテンツ プレースホルダー 1">
            <a:extLst>
              <a:ext uri="{FF2B5EF4-FFF2-40B4-BE49-F238E27FC236}">
                <a16:creationId xmlns:a16="http://schemas.microsoft.com/office/drawing/2014/main" id="{82E6EF4C-BCD8-B679-DC80-8AFEE62D3389}"/>
              </a:ext>
            </a:extLst>
          </p:cNvPr>
          <p:cNvSpPr>
            <a:spLocks noGrp="1"/>
          </p:cNvSpPr>
          <p:nvPr>
            <p:ph idx="1"/>
          </p:nvPr>
        </p:nvSpPr>
        <p:spPr/>
        <p:txBody>
          <a:bodyPr/>
          <a:lstStyle/>
          <a:p>
            <a:pPr marL="0" indent="0" algn="ctr">
              <a:buNone/>
            </a:pPr>
            <a:r>
              <a:rPr lang="ja-JP" altLang="en-US" sz="2400" u="sng" dirty="0"/>
              <a:t>微圧縮材に対応するため，</a:t>
            </a:r>
            <a:r>
              <a:rPr lang="en-US" altLang="ja-JP" sz="2400" u="sng" dirty="0"/>
              <a:t>EC-SSE</a:t>
            </a:r>
            <a:r>
              <a:rPr lang="ja-JP" altLang="en-US" sz="2400" u="sng" dirty="0"/>
              <a:t>に</a:t>
            </a:r>
            <a:r>
              <a:rPr lang="en-US" altLang="ja-JP" sz="2400" u="sng" dirty="0"/>
              <a:t>SRI</a:t>
            </a:r>
            <a:r>
              <a:rPr lang="ja-JP" altLang="en-US" sz="2400" u="sng" dirty="0"/>
              <a:t>を適用．</a:t>
            </a:r>
          </a:p>
        </p:txBody>
      </p:sp>
      <p:sp>
        <p:nvSpPr>
          <p:cNvPr id="3" name="タイトル 2">
            <a:extLst>
              <a:ext uri="{FF2B5EF4-FFF2-40B4-BE49-F238E27FC236}">
                <a16:creationId xmlns:a16="http://schemas.microsoft.com/office/drawing/2014/main" id="{ABE8D894-D9C9-D0C9-EFE1-7F7FB793D12E}"/>
              </a:ext>
            </a:extLst>
          </p:cNvPr>
          <p:cNvSpPr>
            <a:spLocks noGrp="1"/>
          </p:cNvSpPr>
          <p:nvPr>
            <p:ph type="title"/>
          </p:nvPr>
        </p:nvSpPr>
        <p:spPr/>
        <p:txBody>
          <a:bodyPr/>
          <a:lstStyle/>
          <a:p>
            <a:r>
              <a:rPr kumimoji="1" lang="en-US" altLang="ja-JP" dirty="0"/>
              <a:t>EC-SSE-SRI</a:t>
            </a:r>
            <a:r>
              <a:rPr lang="ja-JP" altLang="en-US" dirty="0"/>
              <a:t>（提案手法）の定式化概要</a:t>
            </a:r>
            <a:endParaRPr kumimoji="1" lang="ja-JP" altLang="en-US" dirty="0"/>
          </a:p>
        </p:txBody>
      </p:sp>
      <p:grpSp>
        <p:nvGrpSpPr>
          <p:cNvPr id="68" name="グループ化 67">
            <a:extLst>
              <a:ext uri="{FF2B5EF4-FFF2-40B4-BE49-F238E27FC236}">
                <a16:creationId xmlns:a16="http://schemas.microsoft.com/office/drawing/2014/main" id="{737C7CCB-EF1A-0E0E-72A3-067616FC7676}"/>
              </a:ext>
            </a:extLst>
          </p:cNvPr>
          <p:cNvGrpSpPr/>
          <p:nvPr/>
        </p:nvGrpSpPr>
        <p:grpSpPr>
          <a:xfrm>
            <a:off x="2988431" y="1750190"/>
            <a:ext cx="2257481" cy="2208147"/>
            <a:chOff x="5522563" y="3803367"/>
            <a:chExt cx="2257481" cy="2208147"/>
          </a:xfrm>
        </p:grpSpPr>
        <p:pic>
          <p:nvPicPr>
            <p:cNvPr id="7" name="図 6" descr="背景パターン&#10;&#10;自動的に生成された説明">
              <a:extLst>
                <a:ext uri="{FF2B5EF4-FFF2-40B4-BE49-F238E27FC236}">
                  <a16:creationId xmlns:a16="http://schemas.microsoft.com/office/drawing/2014/main" id="{C5896649-38EB-6C6A-E926-F53BFD3124E9}"/>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569715" y="3854772"/>
              <a:ext cx="1770701" cy="1328636"/>
            </a:xfrm>
            <a:prstGeom prst="rect">
              <a:avLst/>
            </a:prstGeom>
          </p:spPr>
        </p:pic>
        <p:grpSp>
          <p:nvGrpSpPr>
            <p:cNvPr id="8" name="グループ化 7">
              <a:extLst>
                <a:ext uri="{FF2B5EF4-FFF2-40B4-BE49-F238E27FC236}">
                  <a16:creationId xmlns:a16="http://schemas.microsoft.com/office/drawing/2014/main" id="{36967604-4B03-1743-E965-9E0D24CB7910}"/>
                </a:ext>
              </a:extLst>
            </p:cNvPr>
            <p:cNvGrpSpPr/>
            <p:nvPr/>
          </p:nvGrpSpPr>
          <p:grpSpPr>
            <a:xfrm>
              <a:off x="5522563" y="3803367"/>
              <a:ext cx="2257481" cy="2208147"/>
              <a:chOff x="1513470" y="1992161"/>
              <a:chExt cx="3447483" cy="3410207"/>
            </a:xfrm>
          </p:grpSpPr>
          <p:sp>
            <p:nvSpPr>
              <p:cNvPr id="58" name="楕円 57">
                <a:extLst>
                  <a:ext uri="{FF2B5EF4-FFF2-40B4-BE49-F238E27FC236}">
                    <a16:creationId xmlns:a16="http://schemas.microsoft.com/office/drawing/2014/main" id="{6410E37A-57D5-07B4-528F-D4A0580C2F34}"/>
                  </a:ext>
                </a:extLst>
              </p:cNvPr>
              <p:cNvSpPr/>
              <p:nvPr/>
            </p:nvSpPr>
            <p:spPr>
              <a:xfrm>
                <a:off x="3522404" y="1992161"/>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フリーフォーム: 図形 58">
                <a:extLst>
                  <a:ext uri="{FF2B5EF4-FFF2-40B4-BE49-F238E27FC236}">
                    <a16:creationId xmlns:a16="http://schemas.microsoft.com/office/drawing/2014/main" id="{A85B44C6-0470-DCB4-521D-F84E7ECCD3E7}"/>
                  </a:ext>
                </a:extLst>
              </p:cNvPr>
              <p:cNvSpPr/>
              <p:nvPr/>
            </p:nvSpPr>
            <p:spPr>
              <a:xfrm>
                <a:off x="1571987" y="2078354"/>
                <a:ext cx="2717594" cy="2065705"/>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Lst>
                <a:ahLst/>
                <a:cxnLst>
                  <a:cxn ang="0">
                    <a:pos x="connsiteX0" y="connsiteY0"/>
                  </a:cxn>
                  <a:cxn ang="0">
                    <a:pos x="connsiteX1" y="connsiteY1"/>
                  </a:cxn>
                  <a:cxn ang="0">
                    <a:pos x="connsiteX2" y="connsiteY2"/>
                  </a:cxn>
                  <a:cxn ang="0">
                    <a:pos x="connsiteX3" y="connsiteY3"/>
                  </a:cxn>
                </a:cxnLst>
                <a:rect l="l" t="t" r="r" b="b"/>
                <a:pathLst>
                  <a:path w="2706625" h="2040940">
                    <a:moveTo>
                      <a:pt x="0" y="2026311"/>
                    </a:moveTo>
                    <a:lnTo>
                      <a:pt x="2706625" y="2040940"/>
                    </a:lnTo>
                    <a:lnTo>
                      <a:pt x="2026310" y="0"/>
                    </a:lnTo>
                    <a:lnTo>
                      <a:pt x="0" y="2026311"/>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フリーフォーム: 図形 59">
                <a:extLst>
                  <a:ext uri="{FF2B5EF4-FFF2-40B4-BE49-F238E27FC236}">
                    <a16:creationId xmlns:a16="http://schemas.microsoft.com/office/drawing/2014/main" id="{E9FE442F-6930-45CF-F03D-D779B6A99B7A}"/>
                  </a:ext>
                </a:extLst>
              </p:cNvPr>
              <p:cNvSpPr/>
              <p:nvPr/>
            </p:nvSpPr>
            <p:spPr>
              <a:xfrm>
                <a:off x="1575683" y="2064169"/>
                <a:ext cx="2037282" cy="2051913"/>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281635 w 2037282"/>
                  <a:gd name="connsiteY1" fmla="*/ 365761 h 2051913"/>
                  <a:gd name="connsiteX2" fmla="*/ 0 w 2037282"/>
                  <a:gd name="connsiteY2" fmla="*/ 2051913 h 2051913"/>
                </a:gdLst>
                <a:ahLst/>
                <a:cxnLst>
                  <a:cxn ang="0">
                    <a:pos x="connsiteX0" y="connsiteY0"/>
                  </a:cxn>
                  <a:cxn ang="0">
                    <a:pos x="connsiteX1" y="connsiteY1"/>
                  </a:cxn>
                  <a:cxn ang="0">
                    <a:pos x="connsiteX2" y="connsiteY2"/>
                  </a:cxn>
                </a:cxnLst>
                <a:rect l="l" t="t" r="r" b="b"/>
                <a:pathLst>
                  <a:path w="2037282" h="2051913">
                    <a:moveTo>
                      <a:pt x="2037282" y="0"/>
                    </a:moveTo>
                    <a:lnTo>
                      <a:pt x="281635" y="365761"/>
                    </a:lnTo>
                    <a:lnTo>
                      <a:pt x="0" y="2051913"/>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フリーフォーム: 図形 60">
                <a:extLst>
                  <a:ext uri="{FF2B5EF4-FFF2-40B4-BE49-F238E27FC236}">
                    <a16:creationId xmlns:a16="http://schemas.microsoft.com/office/drawing/2014/main" id="{F23ECEDA-9CB2-FACD-A458-9D993AEE88CE}"/>
                  </a:ext>
                </a:extLst>
              </p:cNvPr>
              <p:cNvSpPr/>
              <p:nvPr/>
            </p:nvSpPr>
            <p:spPr>
              <a:xfrm>
                <a:off x="3601598" y="2064169"/>
                <a:ext cx="1280161" cy="203728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0 w 1280161"/>
                  <a:gd name="connsiteY0" fmla="*/ 0 h 2037282"/>
                  <a:gd name="connsiteX1" fmla="*/ 1280161 w 1280161"/>
                  <a:gd name="connsiteY1" fmla="*/ 256033 h 2037282"/>
                  <a:gd name="connsiteX2" fmla="*/ 691289 w 1280161"/>
                  <a:gd name="connsiteY2" fmla="*/ 2037282 h 2037282"/>
                </a:gdLst>
                <a:ahLst/>
                <a:cxnLst>
                  <a:cxn ang="0">
                    <a:pos x="connsiteX0" y="connsiteY0"/>
                  </a:cxn>
                  <a:cxn ang="0">
                    <a:pos x="connsiteX1" y="connsiteY1"/>
                  </a:cxn>
                  <a:cxn ang="0">
                    <a:pos x="connsiteX2" y="connsiteY2"/>
                  </a:cxn>
                </a:cxnLst>
                <a:rect l="l" t="t" r="r" b="b"/>
                <a:pathLst>
                  <a:path w="1280161" h="2037282">
                    <a:moveTo>
                      <a:pt x="0" y="0"/>
                    </a:moveTo>
                    <a:lnTo>
                      <a:pt x="1280161" y="256033"/>
                    </a:lnTo>
                    <a:lnTo>
                      <a:pt x="691289" y="2037282"/>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2" name="フリーフォーム: 図形 61">
                <a:extLst>
                  <a:ext uri="{FF2B5EF4-FFF2-40B4-BE49-F238E27FC236}">
                    <a16:creationId xmlns:a16="http://schemas.microsoft.com/office/drawing/2014/main" id="{70DB04FE-5E0F-E758-A5CB-33C2FA8B637D}"/>
                  </a:ext>
                </a:extLst>
              </p:cNvPr>
              <p:cNvSpPr/>
              <p:nvPr/>
            </p:nvSpPr>
            <p:spPr>
              <a:xfrm>
                <a:off x="1571987" y="4128604"/>
                <a:ext cx="2717594" cy="120335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2629812 w 2629812"/>
                  <a:gd name="connsiteY0" fmla="*/ 0 h 2702965"/>
                  <a:gd name="connsiteX1" fmla="*/ 1474011 w 2629812"/>
                  <a:gd name="connsiteY1" fmla="*/ 1192378 h 2702965"/>
                  <a:gd name="connsiteX2" fmla="*/ 0 w 2629812"/>
                  <a:gd name="connsiteY2" fmla="*/ 2702965 h 2702965"/>
                  <a:gd name="connsiteX0" fmla="*/ 2717594 w 2717594"/>
                  <a:gd name="connsiteY0" fmla="*/ 0 h 1192378"/>
                  <a:gd name="connsiteX1" fmla="*/ 1561793 w 2717594"/>
                  <a:gd name="connsiteY1" fmla="*/ 1192378 h 1192378"/>
                  <a:gd name="connsiteX2" fmla="*/ 0 w 2717594"/>
                  <a:gd name="connsiteY2" fmla="*/ 3657 h 1192378"/>
                  <a:gd name="connsiteX0" fmla="*/ 2717594 w 2717594"/>
                  <a:gd name="connsiteY0" fmla="*/ 0 h 1258215"/>
                  <a:gd name="connsiteX1" fmla="*/ 874164 w 2717594"/>
                  <a:gd name="connsiteY1" fmla="*/ 1258215 h 1258215"/>
                  <a:gd name="connsiteX2" fmla="*/ 0 w 2717594"/>
                  <a:gd name="connsiteY2" fmla="*/ 3657 h 1258215"/>
                  <a:gd name="connsiteX0" fmla="*/ 2717594 w 2717594"/>
                  <a:gd name="connsiteY0" fmla="*/ 0 h 1192378"/>
                  <a:gd name="connsiteX1" fmla="*/ 1839771 w 2717594"/>
                  <a:gd name="connsiteY1" fmla="*/ 1192378 h 1192378"/>
                  <a:gd name="connsiteX2" fmla="*/ 0 w 2717594"/>
                  <a:gd name="connsiteY2" fmla="*/ 3657 h 1192378"/>
                  <a:gd name="connsiteX0" fmla="*/ 2717594 w 2717594"/>
                  <a:gd name="connsiteY0" fmla="*/ 10974 h 1203352"/>
                  <a:gd name="connsiteX1" fmla="*/ 1839771 w 2717594"/>
                  <a:gd name="connsiteY1" fmla="*/ 1203352 h 1203352"/>
                  <a:gd name="connsiteX2" fmla="*/ 0 w 2717594"/>
                  <a:gd name="connsiteY2" fmla="*/ 0 h 1203352"/>
                </a:gdLst>
                <a:ahLst/>
                <a:cxnLst>
                  <a:cxn ang="0">
                    <a:pos x="connsiteX0" y="connsiteY0"/>
                  </a:cxn>
                  <a:cxn ang="0">
                    <a:pos x="connsiteX1" y="connsiteY1"/>
                  </a:cxn>
                  <a:cxn ang="0">
                    <a:pos x="connsiteX2" y="connsiteY2"/>
                  </a:cxn>
                </a:cxnLst>
                <a:rect l="l" t="t" r="r" b="b"/>
                <a:pathLst>
                  <a:path w="2717594" h="1203352">
                    <a:moveTo>
                      <a:pt x="2717594" y="10974"/>
                    </a:moveTo>
                    <a:lnTo>
                      <a:pt x="1839771" y="1203352"/>
                    </a:lnTo>
                    <a:lnTo>
                      <a:pt x="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楕円 62">
                <a:extLst>
                  <a:ext uri="{FF2B5EF4-FFF2-40B4-BE49-F238E27FC236}">
                    <a16:creationId xmlns:a16="http://schemas.microsoft.com/office/drawing/2014/main" id="{08D888BB-CFC7-0A17-9B4F-FBF9A6807631}"/>
                  </a:ext>
                </a:extLst>
              </p:cNvPr>
              <p:cNvSpPr/>
              <p:nvPr/>
            </p:nvSpPr>
            <p:spPr>
              <a:xfrm>
                <a:off x="4816937" y="2242964"/>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楕円 63">
                <a:extLst>
                  <a:ext uri="{FF2B5EF4-FFF2-40B4-BE49-F238E27FC236}">
                    <a16:creationId xmlns:a16="http://schemas.microsoft.com/office/drawing/2014/main" id="{21306655-25E7-A248-0D8C-6A6E9CE05AE1}"/>
                  </a:ext>
                </a:extLst>
              </p:cNvPr>
              <p:cNvSpPr/>
              <p:nvPr/>
            </p:nvSpPr>
            <p:spPr>
              <a:xfrm>
                <a:off x="4217573" y="4056596"/>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楕円 64">
                <a:extLst>
                  <a:ext uri="{FF2B5EF4-FFF2-40B4-BE49-F238E27FC236}">
                    <a16:creationId xmlns:a16="http://schemas.microsoft.com/office/drawing/2014/main" id="{901080C3-1898-3F3F-A11C-A9873780A45E}"/>
                  </a:ext>
                </a:extLst>
              </p:cNvPr>
              <p:cNvSpPr/>
              <p:nvPr/>
            </p:nvSpPr>
            <p:spPr>
              <a:xfrm>
                <a:off x="1762789" y="237758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楕円 65">
                <a:extLst>
                  <a:ext uri="{FF2B5EF4-FFF2-40B4-BE49-F238E27FC236}">
                    <a16:creationId xmlns:a16="http://schemas.microsoft.com/office/drawing/2014/main" id="{BB9AEA2D-B5CD-CB77-E49D-60D5CD72A1EF}"/>
                  </a:ext>
                </a:extLst>
              </p:cNvPr>
              <p:cNvSpPr/>
              <p:nvPr/>
            </p:nvSpPr>
            <p:spPr>
              <a:xfrm>
                <a:off x="1513470" y="405033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楕円 66">
                <a:extLst>
                  <a:ext uri="{FF2B5EF4-FFF2-40B4-BE49-F238E27FC236}">
                    <a16:creationId xmlns:a16="http://schemas.microsoft.com/office/drawing/2014/main" id="{34709ADC-FF07-3FAB-7CC0-45BB465FA1AF}"/>
                  </a:ext>
                </a:extLst>
              </p:cNvPr>
              <p:cNvSpPr/>
              <p:nvPr/>
            </p:nvSpPr>
            <p:spPr>
              <a:xfrm>
                <a:off x="3347168" y="5258352"/>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乗算記号 9">
              <a:extLst>
                <a:ext uri="{FF2B5EF4-FFF2-40B4-BE49-F238E27FC236}">
                  <a16:creationId xmlns:a16="http://schemas.microsoft.com/office/drawing/2014/main" id="{722D6706-CD22-DB56-1A57-A654959C558D}"/>
                </a:ext>
              </a:extLst>
            </p:cNvPr>
            <p:cNvSpPr/>
            <p:nvPr/>
          </p:nvSpPr>
          <p:spPr>
            <a:xfrm>
              <a:off x="6687580" y="4248500"/>
              <a:ext cx="167328" cy="167328"/>
            </a:xfrm>
            <a:prstGeom prst="mathMultiply">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乗算記号 10">
              <a:extLst>
                <a:ext uri="{FF2B5EF4-FFF2-40B4-BE49-F238E27FC236}">
                  <a16:creationId xmlns:a16="http://schemas.microsoft.com/office/drawing/2014/main" id="{FBD3669F-C6C1-A0B7-D315-6197F77326E9}"/>
                </a:ext>
              </a:extLst>
            </p:cNvPr>
            <p:cNvSpPr/>
            <p:nvPr/>
          </p:nvSpPr>
          <p:spPr>
            <a:xfrm>
              <a:off x="6891460" y="4894456"/>
              <a:ext cx="167328" cy="167328"/>
            </a:xfrm>
            <a:prstGeom prst="mathMultiply">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乗算記号 11">
              <a:extLst>
                <a:ext uri="{FF2B5EF4-FFF2-40B4-BE49-F238E27FC236}">
                  <a16:creationId xmlns:a16="http://schemas.microsoft.com/office/drawing/2014/main" id="{219822E5-6771-08C2-4BA7-9C51A240D8DA}"/>
                </a:ext>
              </a:extLst>
            </p:cNvPr>
            <p:cNvSpPr/>
            <p:nvPr/>
          </p:nvSpPr>
          <p:spPr>
            <a:xfrm>
              <a:off x="6050514" y="4894456"/>
              <a:ext cx="167328" cy="167328"/>
            </a:xfrm>
            <a:prstGeom prst="mathMultiply">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72" name="直線矢印コネクタ 71">
            <a:extLst>
              <a:ext uri="{FF2B5EF4-FFF2-40B4-BE49-F238E27FC236}">
                <a16:creationId xmlns:a16="http://schemas.microsoft.com/office/drawing/2014/main" id="{BC9F336D-64A7-D6F3-E5C9-49A60F327651}"/>
              </a:ext>
            </a:extLst>
          </p:cNvPr>
          <p:cNvCxnSpPr>
            <a:cxnSpLocks/>
          </p:cNvCxnSpPr>
          <p:nvPr/>
        </p:nvCxnSpPr>
        <p:spPr>
          <a:xfrm>
            <a:off x="6073702" y="5180702"/>
            <a:ext cx="22298" cy="764513"/>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sp>
        <p:nvSpPr>
          <p:cNvPr id="73" name="正方形/長方形 72">
            <a:extLst>
              <a:ext uri="{FF2B5EF4-FFF2-40B4-BE49-F238E27FC236}">
                <a16:creationId xmlns:a16="http://schemas.microsoft.com/office/drawing/2014/main" id="{C7A12A78-E779-A805-6FA7-05D3E5B0FADA}"/>
              </a:ext>
            </a:extLst>
          </p:cNvPr>
          <p:cNvSpPr/>
          <p:nvPr/>
        </p:nvSpPr>
        <p:spPr>
          <a:xfrm rot="795572">
            <a:off x="4145794" y="4940494"/>
            <a:ext cx="1935563" cy="15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5" name="テキスト ボックス 74">
            <a:extLst>
              <a:ext uri="{FF2B5EF4-FFF2-40B4-BE49-F238E27FC236}">
                <a16:creationId xmlns:a16="http://schemas.microsoft.com/office/drawing/2014/main" id="{BA0209E9-735E-AAD5-C639-BE7795663703}"/>
              </a:ext>
            </a:extLst>
          </p:cNvPr>
          <p:cNvSpPr txBox="1"/>
          <p:nvPr/>
        </p:nvSpPr>
        <p:spPr>
          <a:xfrm>
            <a:off x="2108245" y="1016732"/>
            <a:ext cx="3932487" cy="707886"/>
          </a:xfrm>
          <a:prstGeom prst="rect">
            <a:avLst/>
          </a:prstGeom>
          <a:solidFill>
            <a:schemeClr val="bg1">
              <a:lumMod val="85000"/>
            </a:schemeClr>
          </a:solidFill>
        </p:spPr>
        <p:txBody>
          <a:bodyPr wrap="none" rtlCol="0">
            <a:spAutoFit/>
          </a:bodyPr>
          <a:lstStyle/>
          <a:p>
            <a:r>
              <a:rPr lang="en-US" altLang="ja-JP" sz="2000" dirty="0"/>
              <a:t>(1) EC-SSE</a:t>
            </a:r>
            <a:r>
              <a:rPr lang="ja-JP" altLang="en-US" sz="2000" dirty="0"/>
              <a:t>による</a:t>
            </a:r>
            <a:br>
              <a:rPr lang="en-US" altLang="ja-JP" sz="2000" dirty="0"/>
            </a:br>
            <a:r>
              <a:rPr lang="ja-JP" altLang="en-US" sz="2000" dirty="0"/>
              <a:t>各ガウス点での偏差ひずみの計算</a:t>
            </a:r>
            <a:endParaRPr lang="ja-JP" altLang="en-US" sz="2000" dirty="0">
              <a:solidFill>
                <a:srgbClr val="FF0000"/>
              </a:solidFill>
            </a:endParaRPr>
          </a:p>
        </p:txBody>
      </p:sp>
      <p:sp>
        <p:nvSpPr>
          <p:cNvPr id="77" name="テキスト ボックス 76">
            <a:extLst>
              <a:ext uri="{FF2B5EF4-FFF2-40B4-BE49-F238E27FC236}">
                <a16:creationId xmlns:a16="http://schemas.microsoft.com/office/drawing/2014/main" id="{F475ACBA-9BB2-A293-D937-C6A5DDBC31C3}"/>
              </a:ext>
            </a:extLst>
          </p:cNvPr>
          <p:cNvSpPr txBox="1"/>
          <p:nvPr/>
        </p:nvSpPr>
        <p:spPr>
          <a:xfrm>
            <a:off x="6361579" y="1017712"/>
            <a:ext cx="3478837" cy="707886"/>
          </a:xfrm>
          <a:prstGeom prst="rect">
            <a:avLst/>
          </a:prstGeom>
          <a:solidFill>
            <a:schemeClr val="bg1">
              <a:lumMod val="85000"/>
            </a:schemeClr>
          </a:solidFill>
        </p:spPr>
        <p:txBody>
          <a:bodyPr wrap="none" rtlCol="0">
            <a:spAutoFit/>
          </a:bodyPr>
          <a:lstStyle/>
          <a:p>
            <a:r>
              <a:rPr lang="en-US" altLang="ja-JP" sz="2000" dirty="0"/>
              <a:t>(3) NS-FEM</a:t>
            </a:r>
            <a:r>
              <a:rPr lang="ja-JP" altLang="en-US" sz="2000" dirty="0"/>
              <a:t>による</a:t>
            </a:r>
            <a:br>
              <a:rPr lang="en-US" altLang="ja-JP" sz="2000" dirty="0"/>
            </a:br>
            <a:r>
              <a:rPr lang="ja-JP" altLang="en-US" sz="2000" dirty="0"/>
              <a:t>各節点での体積ひずみの計算</a:t>
            </a:r>
          </a:p>
        </p:txBody>
      </p:sp>
      <p:sp>
        <p:nvSpPr>
          <p:cNvPr id="78" name="テキスト ボックス 77">
            <a:extLst>
              <a:ext uri="{FF2B5EF4-FFF2-40B4-BE49-F238E27FC236}">
                <a16:creationId xmlns:a16="http://schemas.microsoft.com/office/drawing/2014/main" id="{DAE9B79F-2EB0-18E5-A95A-EAE55657B4F4}"/>
              </a:ext>
            </a:extLst>
          </p:cNvPr>
          <p:cNvSpPr txBox="1"/>
          <p:nvPr/>
        </p:nvSpPr>
        <p:spPr>
          <a:xfrm>
            <a:off x="4914082" y="5945214"/>
            <a:ext cx="2363146" cy="400110"/>
          </a:xfrm>
          <a:prstGeom prst="rect">
            <a:avLst/>
          </a:prstGeom>
          <a:solidFill>
            <a:schemeClr val="bg1">
              <a:lumMod val="85000"/>
            </a:schemeClr>
          </a:solidFill>
        </p:spPr>
        <p:txBody>
          <a:bodyPr wrap="none" rtlCol="0">
            <a:spAutoFit/>
          </a:bodyPr>
          <a:lstStyle/>
          <a:p>
            <a:pPr algn="ctr"/>
            <a:r>
              <a:rPr lang="en-US" altLang="ja-JP" sz="2000" dirty="0"/>
              <a:t>(5) </a:t>
            </a:r>
            <a:r>
              <a:rPr lang="ja-JP" altLang="en-US" sz="2000" dirty="0"/>
              <a:t>節点内力の計算</a:t>
            </a:r>
          </a:p>
        </p:txBody>
      </p:sp>
      <p:sp>
        <p:nvSpPr>
          <p:cNvPr id="81" name="スライド番号プレースホルダー 80">
            <a:extLst>
              <a:ext uri="{FF2B5EF4-FFF2-40B4-BE49-F238E27FC236}">
                <a16:creationId xmlns:a16="http://schemas.microsoft.com/office/drawing/2014/main" id="{638ABE56-A797-B76D-4148-D3EC12019708}"/>
              </a:ext>
            </a:extLst>
          </p:cNvPr>
          <p:cNvSpPr>
            <a:spLocks noGrp="1"/>
          </p:cNvSpPr>
          <p:nvPr>
            <p:ph type="sldNum" sz="quarter" idx="4"/>
          </p:nvPr>
        </p:nvSpPr>
        <p:spPr/>
        <p:txBody>
          <a:bodyPr/>
          <a:lstStyle/>
          <a:p>
            <a:r>
              <a:rPr lang="en-US" altLang="ja-JP"/>
              <a:t>P. </a:t>
            </a:r>
            <a:fld id="{F8FDF831-B0A3-4B44-A20D-7581D5587101}" type="slidenum">
              <a:rPr lang="ja-JP" altLang="en-US" smtClean="0"/>
              <a:pPr/>
              <a:t>10</a:t>
            </a:fld>
            <a:endParaRPr lang="ja-JP" altLang="en-US" dirty="0"/>
          </a:p>
        </p:txBody>
      </p:sp>
      <p:sp>
        <p:nvSpPr>
          <p:cNvPr id="6" name="テキスト ボックス 5">
            <a:extLst>
              <a:ext uri="{FF2B5EF4-FFF2-40B4-BE49-F238E27FC236}">
                <a16:creationId xmlns:a16="http://schemas.microsoft.com/office/drawing/2014/main" id="{E0D2BF84-4582-7DB9-8B97-7D372B625702}"/>
              </a:ext>
            </a:extLst>
          </p:cNvPr>
          <p:cNvSpPr txBox="1"/>
          <p:nvPr/>
        </p:nvSpPr>
        <p:spPr>
          <a:xfrm>
            <a:off x="2459596" y="4039718"/>
            <a:ext cx="3501280" cy="707886"/>
          </a:xfrm>
          <a:prstGeom prst="rect">
            <a:avLst/>
          </a:prstGeom>
          <a:solidFill>
            <a:schemeClr val="bg1">
              <a:lumMod val="85000"/>
            </a:schemeClr>
          </a:solidFill>
        </p:spPr>
        <p:txBody>
          <a:bodyPr wrap="none" rtlCol="0">
            <a:spAutoFit/>
          </a:bodyPr>
          <a:lstStyle/>
          <a:p>
            <a:r>
              <a:rPr lang="en-US" altLang="ja-JP" sz="2000" dirty="0"/>
              <a:t>(2) </a:t>
            </a:r>
            <a:r>
              <a:rPr lang="ja-JP" altLang="en-US" sz="2000" dirty="0"/>
              <a:t>各ガウス点での偏差応力と</a:t>
            </a:r>
            <a:br>
              <a:rPr lang="en-US" altLang="ja-JP" sz="2000" dirty="0"/>
            </a:br>
            <a:r>
              <a:rPr lang="ja-JP" altLang="en-US" sz="2000" dirty="0"/>
              <a:t>その節点内力寄与の計算</a:t>
            </a:r>
          </a:p>
        </p:txBody>
      </p:sp>
      <p:sp>
        <p:nvSpPr>
          <p:cNvPr id="13" name="テキスト ボックス 12">
            <a:extLst>
              <a:ext uri="{FF2B5EF4-FFF2-40B4-BE49-F238E27FC236}">
                <a16:creationId xmlns:a16="http://schemas.microsoft.com/office/drawing/2014/main" id="{97FAB005-7B67-2821-929A-F919512F6816}"/>
              </a:ext>
            </a:extLst>
          </p:cNvPr>
          <p:cNvSpPr txBox="1"/>
          <p:nvPr/>
        </p:nvSpPr>
        <p:spPr>
          <a:xfrm>
            <a:off x="6384032" y="4039495"/>
            <a:ext cx="3304110" cy="707886"/>
          </a:xfrm>
          <a:prstGeom prst="rect">
            <a:avLst/>
          </a:prstGeom>
          <a:solidFill>
            <a:schemeClr val="bg1">
              <a:lumMod val="85000"/>
            </a:schemeClr>
          </a:solidFill>
        </p:spPr>
        <p:txBody>
          <a:bodyPr wrap="none" rtlCol="0">
            <a:spAutoFit/>
          </a:bodyPr>
          <a:lstStyle/>
          <a:p>
            <a:r>
              <a:rPr lang="en-US" altLang="ja-JP" sz="2000" dirty="0"/>
              <a:t>(4) </a:t>
            </a:r>
            <a:r>
              <a:rPr lang="ja-JP" altLang="en-US" sz="2000" dirty="0"/>
              <a:t>各節点での静水圧応力と</a:t>
            </a:r>
            <a:br>
              <a:rPr lang="en-US" altLang="ja-JP" sz="2000" dirty="0"/>
            </a:br>
            <a:r>
              <a:rPr lang="ja-JP" altLang="en-US" sz="2000" dirty="0"/>
              <a:t>その節点内力寄与の計算</a:t>
            </a:r>
          </a:p>
        </p:txBody>
      </p:sp>
      <p:sp>
        <p:nvSpPr>
          <p:cNvPr id="16" name="正方形/長方形 15">
            <a:extLst>
              <a:ext uri="{FF2B5EF4-FFF2-40B4-BE49-F238E27FC236}">
                <a16:creationId xmlns:a16="http://schemas.microsoft.com/office/drawing/2014/main" id="{90D5333F-16CC-0034-53C2-909DB8593B83}"/>
              </a:ext>
            </a:extLst>
          </p:cNvPr>
          <p:cNvSpPr/>
          <p:nvPr/>
        </p:nvSpPr>
        <p:spPr>
          <a:xfrm rot="20804428" flipH="1">
            <a:off x="6066049" y="4935548"/>
            <a:ext cx="1935563" cy="15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0" name="テキスト ボックス 79">
            <a:extLst>
              <a:ext uri="{FF2B5EF4-FFF2-40B4-BE49-F238E27FC236}">
                <a16:creationId xmlns:a16="http://schemas.microsoft.com/office/drawing/2014/main" id="{80375E91-699A-44AD-6525-805223A80F84}"/>
              </a:ext>
            </a:extLst>
          </p:cNvPr>
          <p:cNvSpPr txBox="1"/>
          <p:nvPr/>
        </p:nvSpPr>
        <p:spPr>
          <a:xfrm>
            <a:off x="5541653" y="4719036"/>
            <a:ext cx="1107996" cy="923330"/>
          </a:xfrm>
          <a:prstGeom prst="rect">
            <a:avLst/>
          </a:prstGeom>
          <a:noFill/>
        </p:spPr>
        <p:txBody>
          <a:bodyPr wrap="none" rtlCol="0">
            <a:spAutoFit/>
          </a:bodyPr>
          <a:lstStyle/>
          <a:p>
            <a:pPr algn="ctr"/>
            <a:r>
              <a:rPr lang="ja-JP" altLang="en-US" dirty="0"/>
              <a:t>選択的</a:t>
            </a:r>
            <a:br>
              <a:rPr lang="en-US" altLang="ja-JP" dirty="0"/>
            </a:br>
            <a:r>
              <a:rPr lang="ja-JP" altLang="en-US" dirty="0"/>
              <a:t>低減積分</a:t>
            </a:r>
            <a:br>
              <a:rPr lang="en-US" altLang="ja-JP" dirty="0"/>
            </a:br>
            <a:r>
              <a:rPr lang="en-US" altLang="ja-JP" dirty="0"/>
              <a:t>(SRI)</a:t>
            </a:r>
            <a:endParaRPr kumimoji="1" lang="ja-JP" altLang="en-US" dirty="0"/>
          </a:p>
        </p:txBody>
      </p:sp>
      <p:grpSp>
        <p:nvGrpSpPr>
          <p:cNvPr id="21" name="グループ化 20">
            <a:extLst>
              <a:ext uri="{FF2B5EF4-FFF2-40B4-BE49-F238E27FC236}">
                <a16:creationId xmlns:a16="http://schemas.microsoft.com/office/drawing/2014/main" id="{52A65455-D7BE-B664-01C6-60C7910D33C9}"/>
              </a:ext>
            </a:extLst>
          </p:cNvPr>
          <p:cNvGrpSpPr/>
          <p:nvPr/>
        </p:nvGrpSpPr>
        <p:grpSpPr>
          <a:xfrm>
            <a:off x="6960096" y="1750190"/>
            <a:ext cx="2273650" cy="2208147"/>
            <a:chOff x="5436095" y="1873145"/>
            <a:chExt cx="2273650" cy="2208147"/>
          </a:xfrm>
        </p:grpSpPr>
        <p:grpSp>
          <p:nvGrpSpPr>
            <p:cNvPr id="9" name="グループ化 8">
              <a:extLst>
                <a:ext uri="{FF2B5EF4-FFF2-40B4-BE49-F238E27FC236}">
                  <a16:creationId xmlns:a16="http://schemas.microsoft.com/office/drawing/2014/main" id="{ADE21052-BE59-63E9-2E1D-E018347453C3}"/>
                </a:ext>
              </a:extLst>
            </p:cNvPr>
            <p:cNvGrpSpPr/>
            <p:nvPr/>
          </p:nvGrpSpPr>
          <p:grpSpPr>
            <a:xfrm>
              <a:off x="5452264" y="1873145"/>
              <a:ext cx="2257481" cy="2208147"/>
              <a:chOff x="1513470" y="1992161"/>
              <a:chExt cx="3447483" cy="3410207"/>
            </a:xfrm>
          </p:grpSpPr>
          <p:sp>
            <p:nvSpPr>
              <p:cNvPr id="48" name="楕円 47">
                <a:extLst>
                  <a:ext uri="{FF2B5EF4-FFF2-40B4-BE49-F238E27FC236}">
                    <a16:creationId xmlns:a16="http://schemas.microsoft.com/office/drawing/2014/main" id="{54E96B0D-2F90-342B-DF2E-A698663BF70A}"/>
                  </a:ext>
                </a:extLst>
              </p:cNvPr>
              <p:cNvSpPr/>
              <p:nvPr/>
            </p:nvSpPr>
            <p:spPr>
              <a:xfrm>
                <a:off x="3522404" y="1992161"/>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フリーフォーム: 図形 50">
                <a:extLst>
                  <a:ext uri="{FF2B5EF4-FFF2-40B4-BE49-F238E27FC236}">
                    <a16:creationId xmlns:a16="http://schemas.microsoft.com/office/drawing/2014/main" id="{11FA364C-FB04-C1E9-8A03-F428BD6A1427}"/>
                  </a:ext>
                </a:extLst>
              </p:cNvPr>
              <p:cNvSpPr/>
              <p:nvPr/>
            </p:nvSpPr>
            <p:spPr>
              <a:xfrm>
                <a:off x="3601598" y="2064169"/>
                <a:ext cx="1280161" cy="203728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0 w 1280161"/>
                  <a:gd name="connsiteY0" fmla="*/ 0 h 2037282"/>
                  <a:gd name="connsiteX1" fmla="*/ 1280161 w 1280161"/>
                  <a:gd name="connsiteY1" fmla="*/ 256033 h 2037282"/>
                  <a:gd name="connsiteX2" fmla="*/ 691289 w 1280161"/>
                  <a:gd name="connsiteY2" fmla="*/ 2037282 h 2037282"/>
                </a:gdLst>
                <a:ahLst/>
                <a:cxnLst>
                  <a:cxn ang="0">
                    <a:pos x="connsiteX0" y="connsiteY0"/>
                  </a:cxn>
                  <a:cxn ang="0">
                    <a:pos x="connsiteX1" y="connsiteY1"/>
                  </a:cxn>
                  <a:cxn ang="0">
                    <a:pos x="connsiteX2" y="connsiteY2"/>
                  </a:cxn>
                </a:cxnLst>
                <a:rect l="l" t="t" r="r" b="b"/>
                <a:pathLst>
                  <a:path w="1280161" h="2037282">
                    <a:moveTo>
                      <a:pt x="0" y="0"/>
                    </a:moveTo>
                    <a:lnTo>
                      <a:pt x="1280161" y="256033"/>
                    </a:lnTo>
                    <a:lnTo>
                      <a:pt x="691289" y="2037282"/>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2" name="フリーフォーム: 図形 51">
                <a:extLst>
                  <a:ext uri="{FF2B5EF4-FFF2-40B4-BE49-F238E27FC236}">
                    <a16:creationId xmlns:a16="http://schemas.microsoft.com/office/drawing/2014/main" id="{145EC386-1AD1-4417-ED0D-CFCE37271003}"/>
                  </a:ext>
                </a:extLst>
              </p:cNvPr>
              <p:cNvSpPr/>
              <p:nvPr/>
            </p:nvSpPr>
            <p:spPr>
              <a:xfrm>
                <a:off x="1571987" y="4128604"/>
                <a:ext cx="2717594" cy="120335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2629812 w 2629812"/>
                  <a:gd name="connsiteY0" fmla="*/ 0 h 2702965"/>
                  <a:gd name="connsiteX1" fmla="*/ 1474011 w 2629812"/>
                  <a:gd name="connsiteY1" fmla="*/ 1192378 h 2702965"/>
                  <a:gd name="connsiteX2" fmla="*/ 0 w 2629812"/>
                  <a:gd name="connsiteY2" fmla="*/ 2702965 h 2702965"/>
                  <a:gd name="connsiteX0" fmla="*/ 2717594 w 2717594"/>
                  <a:gd name="connsiteY0" fmla="*/ 0 h 1192378"/>
                  <a:gd name="connsiteX1" fmla="*/ 1561793 w 2717594"/>
                  <a:gd name="connsiteY1" fmla="*/ 1192378 h 1192378"/>
                  <a:gd name="connsiteX2" fmla="*/ 0 w 2717594"/>
                  <a:gd name="connsiteY2" fmla="*/ 3657 h 1192378"/>
                  <a:gd name="connsiteX0" fmla="*/ 2717594 w 2717594"/>
                  <a:gd name="connsiteY0" fmla="*/ 0 h 1258215"/>
                  <a:gd name="connsiteX1" fmla="*/ 874164 w 2717594"/>
                  <a:gd name="connsiteY1" fmla="*/ 1258215 h 1258215"/>
                  <a:gd name="connsiteX2" fmla="*/ 0 w 2717594"/>
                  <a:gd name="connsiteY2" fmla="*/ 3657 h 1258215"/>
                  <a:gd name="connsiteX0" fmla="*/ 2717594 w 2717594"/>
                  <a:gd name="connsiteY0" fmla="*/ 0 h 1192378"/>
                  <a:gd name="connsiteX1" fmla="*/ 1839771 w 2717594"/>
                  <a:gd name="connsiteY1" fmla="*/ 1192378 h 1192378"/>
                  <a:gd name="connsiteX2" fmla="*/ 0 w 2717594"/>
                  <a:gd name="connsiteY2" fmla="*/ 3657 h 1192378"/>
                  <a:gd name="connsiteX0" fmla="*/ 2717594 w 2717594"/>
                  <a:gd name="connsiteY0" fmla="*/ 10974 h 1203352"/>
                  <a:gd name="connsiteX1" fmla="*/ 1839771 w 2717594"/>
                  <a:gd name="connsiteY1" fmla="*/ 1203352 h 1203352"/>
                  <a:gd name="connsiteX2" fmla="*/ 0 w 2717594"/>
                  <a:gd name="connsiteY2" fmla="*/ 0 h 1203352"/>
                </a:gdLst>
                <a:ahLst/>
                <a:cxnLst>
                  <a:cxn ang="0">
                    <a:pos x="connsiteX0" y="connsiteY0"/>
                  </a:cxn>
                  <a:cxn ang="0">
                    <a:pos x="connsiteX1" y="connsiteY1"/>
                  </a:cxn>
                  <a:cxn ang="0">
                    <a:pos x="connsiteX2" y="connsiteY2"/>
                  </a:cxn>
                </a:cxnLst>
                <a:rect l="l" t="t" r="r" b="b"/>
                <a:pathLst>
                  <a:path w="2717594" h="1203352">
                    <a:moveTo>
                      <a:pt x="2717594" y="10974"/>
                    </a:moveTo>
                    <a:lnTo>
                      <a:pt x="1839771" y="1203352"/>
                    </a:lnTo>
                    <a:lnTo>
                      <a:pt x="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楕円 52">
                <a:extLst>
                  <a:ext uri="{FF2B5EF4-FFF2-40B4-BE49-F238E27FC236}">
                    <a16:creationId xmlns:a16="http://schemas.microsoft.com/office/drawing/2014/main" id="{4119B7C2-2DA5-3A4E-F67F-4951039F928B}"/>
                  </a:ext>
                </a:extLst>
              </p:cNvPr>
              <p:cNvSpPr/>
              <p:nvPr/>
            </p:nvSpPr>
            <p:spPr>
              <a:xfrm>
                <a:off x="4816937" y="2242964"/>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楕円 53">
                <a:extLst>
                  <a:ext uri="{FF2B5EF4-FFF2-40B4-BE49-F238E27FC236}">
                    <a16:creationId xmlns:a16="http://schemas.microsoft.com/office/drawing/2014/main" id="{20B243D9-9EA7-F7EC-50FB-289AE73AAB8D}"/>
                  </a:ext>
                </a:extLst>
              </p:cNvPr>
              <p:cNvSpPr/>
              <p:nvPr/>
            </p:nvSpPr>
            <p:spPr>
              <a:xfrm>
                <a:off x="4217573" y="4056596"/>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楕円 54">
                <a:extLst>
                  <a:ext uri="{FF2B5EF4-FFF2-40B4-BE49-F238E27FC236}">
                    <a16:creationId xmlns:a16="http://schemas.microsoft.com/office/drawing/2014/main" id="{B8E8FBAE-A7FC-2608-AA42-4F3FA0E8D3C3}"/>
                  </a:ext>
                </a:extLst>
              </p:cNvPr>
              <p:cNvSpPr/>
              <p:nvPr/>
            </p:nvSpPr>
            <p:spPr>
              <a:xfrm>
                <a:off x="1762789" y="237758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楕円 55">
                <a:extLst>
                  <a:ext uri="{FF2B5EF4-FFF2-40B4-BE49-F238E27FC236}">
                    <a16:creationId xmlns:a16="http://schemas.microsoft.com/office/drawing/2014/main" id="{E523BA6E-0A13-C276-3420-C89101914EEE}"/>
                  </a:ext>
                </a:extLst>
              </p:cNvPr>
              <p:cNvSpPr/>
              <p:nvPr/>
            </p:nvSpPr>
            <p:spPr>
              <a:xfrm>
                <a:off x="1513470" y="405033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楕円 56">
                <a:extLst>
                  <a:ext uri="{FF2B5EF4-FFF2-40B4-BE49-F238E27FC236}">
                    <a16:creationId xmlns:a16="http://schemas.microsoft.com/office/drawing/2014/main" id="{3377B8D5-6D2A-839B-0B6E-22E42BA2502F}"/>
                  </a:ext>
                </a:extLst>
              </p:cNvPr>
              <p:cNvSpPr/>
              <p:nvPr/>
            </p:nvSpPr>
            <p:spPr>
              <a:xfrm>
                <a:off x="3347168" y="5258352"/>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リーフォーム: 図形 49">
                <a:extLst>
                  <a:ext uri="{FF2B5EF4-FFF2-40B4-BE49-F238E27FC236}">
                    <a16:creationId xmlns:a16="http://schemas.microsoft.com/office/drawing/2014/main" id="{321DD74D-DD48-20D6-CC5E-F06BEFAE2203}"/>
                  </a:ext>
                </a:extLst>
              </p:cNvPr>
              <p:cNvSpPr/>
              <p:nvPr/>
            </p:nvSpPr>
            <p:spPr>
              <a:xfrm>
                <a:off x="1575683" y="2064169"/>
                <a:ext cx="2037282" cy="2051913"/>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281635 w 2037282"/>
                  <a:gd name="connsiteY1" fmla="*/ 365761 h 2051913"/>
                  <a:gd name="connsiteX2" fmla="*/ 0 w 2037282"/>
                  <a:gd name="connsiteY2" fmla="*/ 2051913 h 2051913"/>
                </a:gdLst>
                <a:ahLst/>
                <a:cxnLst>
                  <a:cxn ang="0">
                    <a:pos x="connsiteX0" y="connsiteY0"/>
                  </a:cxn>
                  <a:cxn ang="0">
                    <a:pos x="connsiteX1" y="connsiteY1"/>
                  </a:cxn>
                  <a:cxn ang="0">
                    <a:pos x="connsiteX2" y="connsiteY2"/>
                  </a:cxn>
                </a:cxnLst>
                <a:rect l="l" t="t" r="r" b="b"/>
                <a:pathLst>
                  <a:path w="2037282" h="2051913">
                    <a:moveTo>
                      <a:pt x="2037282" y="0"/>
                    </a:moveTo>
                    <a:lnTo>
                      <a:pt x="281635" y="365761"/>
                    </a:lnTo>
                    <a:lnTo>
                      <a:pt x="0" y="2051913"/>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図形 48">
                <a:extLst>
                  <a:ext uri="{FF2B5EF4-FFF2-40B4-BE49-F238E27FC236}">
                    <a16:creationId xmlns:a16="http://schemas.microsoft.com/office/drawing/2014/main" id="{8F6880AE-1A03-FA72-0D5E-30A5066AF84F}"/>
                  </a:ext>
                </a:extLst>
              </p:cNvPr>
              <p:cNvSpPr/>
              <p:nvPr/>
            </p:nvSpPr>
            <p:spPr>
              <a:xfrm>
                <a:off x="1571987" y="2078354"/>
                <a:ext cx="2717594" cy="2065705"/>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Lst>
                <a:ahLst/>
                <a:cxnLst>
                  <a:cxn ang="0">
                    <a:pos x="connsiteX0" y="connsiteY0"/>
                  </a:cxn>
                  <a:cxn ang="0">
                    <a:pos x="connsiteX1" y="connsiteY1"/>
                  </a:cxn>
                  <a:cxn ang="0">
                    <a:pos x="connsiteX2" y="connsiteY2"/>
                  </a:cxn>
                  <a:cxn ang="0">
                    <a:pos x="connsiteX3" y="connsiteY3"/>
                  </a:cxn>
                </a:cxnLst>
                <a:rect l="l" t="t" r="r" b="b"/>
                <a:pathLst>
                  <a:path w="2706625" h="2040940">
                    <a:moveTo>
                      <a:pt x="0" y="2026311"/>
                    </a:moveTo>
                    <a:lnTo>
                      <a:pt x="2706625" y="2040940"/>
                    </a:lnTo>
                    <a:lnTo>
                      <a:pt x="2026310" y="0"/>
                    </a:lnTo>
                    <a:lnTo>
                      <a:pt x="0" y="2026311"/>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乗算記号 19">
              <a:extLst>
                <a:ext uri="{FF2B5EF4-FFF2-40B4-BE49-F238E27FC236}">
                  <a16:creationId xmlns:a16="http://schemas.microsoft.com/office/drawing/2014/main" id="{D5D80895-FC06-2AD2-79E8-E51ED8B1CF3D}"/>
                </a:ext>
              </a:extLst>
            </p:cNvPr>
            <p:cNvSpPr/>
            <p:nvPr/>
          </p:nvSpPr>
          <p:spPr>
            <a:xfrm>
              <a:off x="5436095" y="3176971"/>
              <a:ext cx="167328" cy="167328"/>
            </a:xfrm>
            <a:prstGeom prst="mathMultiply">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BB869802-74F8-3E45-67E4-3D6132F7BF49}"/>
                  </a:ext>
                </a:extLst>
              </p:cNvPr>
              <p:cNvSpPr txBox="1"/>
              <p:nvPr/>
            </p:nvSpPr>
            <p:spPr>
              <a:xfrm>
                <a:off x="47329" y="5085184"/>
                <a:ext cx="3685526" cy="1271630"/>
              </a:xfrm>
              <a:prstGeom prst="rect">
                <a:avLst/>
              </a:prstGeom>
              <a:noFill/>
              <a:ln>
                <a:solidFill>
                  <a:schemeClr val="tx1"/>
                </a:solidFill>
              </a:ln>
            </p:spPr>
            <p:txBody>
              <a:bodyPr wrap="square" rtlCol="0">
                <a:spAutoFit/>
              </a:bodyPr>
              <a:lstStyle/>
              <a:p>
                <a:r>
                  <a:rPr lang="ja-JP" altLang="en-US" dirty="0">
                    <a:latin typeface="MS UI Gothic" panose="020B0600070205080204" pitchFamily="50" charset="-128"/>
                    <a:ea typeface="MS UI Gothic" panose="020B0600070205080204" pitchFamily="50" charset="-128"/>
                  </a:rPr>
                  <a:t>なお，</a:t>
                </a:r>
                <a:r>
                  <a:rPr lang="en-US" altLang="ja-JP" dirty="0">
                    <a:latin typeface="MS UI Gothic" panose="020B0600070205080204" pitchFamily="50" charset="-128"/>
                    <a:ea typeface="MS UI Gothic" panose="020B0600070205080204" pitchFamily="50" charset="-128"/>
                  </a:rPr>
                  <a:t>3</a:t>
                </a:r>
                <a:r>
                  <a:rPr lang="ja-JP" altLang="en-US" dirty="0">
                    <a:latin typeface="MS UI Gothic" panose="020B0600070205080204" pitchFamily="50" charset="-128"/>
                    <a:ea typeface="MS UI Gothic" panose="020B0600070205080204" pitchFamily="50" charset="-128"/>
                  </a:rPr>
                  <a:t>次元</a:t>
                </a:r>
                <a:r>
                  <a:rPr lang="en-US" altLang="ja-JP" dirty="0">
                    <a:latin typeface="MS UI Gothic" panose="020B0600070205080204" pitchFamily="50" charset="-128"/>
                    <a:ea typeface="MS UI Gothic" panose="020B0600070205080204" pitchFamily="50" charset="-128"/>
                  </a:rPr>
                  <a:t>4</a:t>
                </a:r>
                <a:r>
                  <a:rPr lang="ja-JP" altLang="en-US" dirty="0">
                    <a:latin typeface="MS UI Gothic" panose="020B0600070205080204" pitchFamily="50" charset="-128"/>
                    <a:ea typeface="MS UI Gothic" panose="020B0600070205080204" pitchFamily="50" charset="-128"/>
                  </a:rPr>
                  <a:t>節点四面体の場合は，</a:t>
                </a:r>
                <a:br>
                  <a:rPr lang="en-US" altLang="ja-JP" dirty="0">
                    <a:latin typeface="MS UI Gothic" panose="020B0600070205080204" pitchFamily="50" charset="-128"/>
                    <a:ea typeface="MS UI Gothic" panose="020B0600070205080204" pitchFamily="50" charset="-128"/>
                  </a:rPr>
                </a:br>
                <a14:m>
                  <m:oMath xmlns:m="http://schemas.openxmlformats.org/officeDocument/2006/math">
                    <m:d>
                      <m:dPr>
                        <m:begChr m:val="["/>
                        <m:endChr m:val="]"/>
                        <m:ctrlPr>
                          <a:rPr lang="en-US" altLang="ja-JP" i="1">
                            <a:latin typeface="Cambria Math" panose="02040503050406030204" pitchFamily="18" charset="0"/>
                          </a:rPr>
                        </m:ctrlPr>
                      </m:dPr>
                      <m:e>
                        <m:sSup>
                          <m:sSupPr>
                            <m:ctrlPr>
                              <a:rPr lang="en-US" altLang="ja-JP" i="1">
                                <a:latin typeface="Cambria Math" panose="02040503050406030204" pitchFamily="18" charset="0"/>
                              </a:rPr>
                            </m:ctrlPr>
                          </m:sSupPr>
                          <m:e>
                            <m:r>
                              <a:rPr lang="en-US" altLang="ja-JP" i="1">
                                <a:latin typeface="Cambria Math"/>
                              </a:rPr>
                              <m:t> </m:t>
                            </m:r>
                          </m:e>
                          <m:sup>
                            <m:r>
                              <m:rPr>
                                <m:sty m:val="p"/>
                              </m:rPr>
                              <a:rPr lang="en-US" altLang="ja-JP" b="0" i="0" smtClean="0">
                                <a:latin typeface="Cambria Math" panose="02040503050406030204" pitchFamily="18" charset="0"/>
                              </a:rPr>
                              <m:t>Edge</m:t>
                            </m:r>
                          </m:sup>
                        </m:sSup>
                        <m:r>
                          <a:rPr lang="en-US" altLang="ja-JP" i="1">
                            <a:latin typeface="Cambria Math"/>
                          </a:rPr>
                          <m:t>𝐵</m:t>
                        </m:r>
                      </m:e>
                    </m:d>
                  </m:oMath>
                </a14:m>
                <a:r>
                  <a:rPr lang="ja-JP" altLang="en-US" dirty="0">
                    <a:latin typeface="MS UI Gothic" panose="020B0600070205080204" pitchFamily="50" charset="-128"/>
                    <a:ea typeface="MS UI Gothic" panose="020B0600070205080204" pitchFamily="50" charset="-128"/>
                  </a:rPr>
                  <a:t>を再平滑化して</a:t>
                </a:r>
                <a14:m>
                  <m:oMath xmlns:m="http://schemas.openxmlformats.org/officeDocument/2006/math">
                    <m:r>
                      <a:rPr lang="en-US" altLang="ja-JP" i="1">
                        <a:latin typeface="Cambria Math"/>
                      </a:rPr>
                      <m:t>[</m:t>
                    </m:r>
                    <m:sSup>
                      <m:sSupPr>
                        <m:ctrlPr>
                          <a:rPr lang="en-US" altLang="ja-JP" i="1">
                            <a:latin typeface="Cambria Math" panose="02040503050406030204" pitchFamily="18" charset="0"/>
                          </a:rPr>
                        </m:ctrlPr>
                      </m:sSupPr>
                      <m:e>
                        <m:r>
                          <a:rPr lang="en-US" altLang="ja-JP" i="1">
                            <a:latin typeface="Cambria Math"/>
                          </a:rPr>
                          <m:t> </m:t>
                        </m:r>
                      </m:e>
                      <m:sup>
                        <m:r>
                          <m:rPr>
                            <m:sty m:val="p"/>
                          </m:rPr>
                          <a:rPr lang="en-US" altLang="ja-JP">
                            <a:latin typeface="Cambria Math" panose="02040503050406030204" pitchFamily="18" charset="0"/>
                          </a:rPr>
                          <m:t>Face</m:t>
                        </m:r>
                      </m:sup>
                    </m:sSup>
                    <m:r>
                      <a:rPr lang="en-US" altLang="ja-JP" i="1">
                        <a:latin typeface="Cambria Math"/>
                      </a:rPr>
                      <m:t>𝐵</m:t>
                    </m:r>
                    <m:r>
                      <a:rPr lang="en-US" altLang="ja-JP" i="1">
                        <a:latin typeface="Cambria Math"/>
                      </a:rPr>
                      <m:t>]</m:t>
                    </m:r>
                  </m:oMath>
                </a14:m>
                <a:r>
                  <a:rPr lang="ja-JP" altLang="en-US" dirty="0">
                    <a:latin typeface="MS UI Gothic" panose="020B0600070205080204" pitchFamily="50" charset="-128"/>
                    <a:ea typeface="MS UI Gothic" panose="020B0600070205080204" pitchFamily="50" charset="-128"/>
                  </a:rPr>
                  <a:t>を作り，</a:t>
                </a:r>
                <a:br>
                  <a:rPr lang="en-US" altLang="ja-JP" dirty="0">
                    <a:latin typeface="MS UI Gothic" panose="020B0600070205080204" pitchFamily="50" charset="-128"/>
                    <a:ea typeface="MS UI Gothic" panose="020B0600070205080204" pitchFamily="50" charset="-128"/>
                  </a:rPr>
                </a:br>
                <a:r>
                  <a:rPr lang="ja-JP" altLang="en-US" dirty="0">
                    <a:latin typeface="MS UI Gothic" panose="020B0600070205080204" pitchFamily="50" charset="-128"/>
                    <a:ea typeface="MS UI Gothic" panose="020B0600070205080204" pitchFamily="50" charset="-128"/>
                  </a:rPr>
                  <a:t>それをセル内</a:t>
                </a:r>
                <a:r>
                  <a:rPr lang="en-US" altLang="ja-JP" dirty="0">
                    <a:latin typeface="MS UI Gothic" panose="020B0600070205080204" pitchFamily="50" charset="-128"/>
                    <a:ea typeface="MS UI Gothic" panose="020B0600070205080204" pitchFamily="50" charset="-128"/>
                  </a:rPr>
                  <a:t>4</a:t>
                </a:r>
                <a:r>
                  <a:rPr lang="ja-JP" altLang="en-US" dirty="0">
                    <a:latin typeface="MS UI Gothic" panose="020B0600070205080204" pitchFamily="50" charset="-128"/>
                    <a:ea typeface="MS UI Gothic" panose="020B0600070205080204" pitchFamily="50" charset="-128"/>
                  </a:rPr>
                  <a:t>ガウス点へと外挿して</a:t>
                </a:r>
                <a:br>
                  <a:rPr lang="en-US" altLang="ja-JP" dirty="0">
                    <a:latin typeface="MS UI Gothic" panose="020B0600070205080204" pitchFamily="50" charset="-128"/>
                    <a:ea typeface="MS UI Gothic" panose="020B0600070205080204" pitchFamily="50" charset="-128"/>
                  </a:rPr>
                </a:br>
                <a14:m>
                  <m:oMath xmlns:m="http://schemas.openxmlformats.org/officeDocument/2006/math">
                    <m:d>
                      <m:dPr>
                        <m:begChr m:val="["/>
                        <m:endChr m:val="]"/>
                        <m:ctrlPr>
                          <a:rPr lang="en-US" altLang="ja-JP" i="1">
                            <a:latin typeface="Cambria Math" panose="02040503050406030204" pitchFamily="18" charset="0"/>
                          </a:rPr>
                        </m:ctrlPr>
                      </m:dPr>
                      <m:e>
                        <m:sSup>
                          <m:sSupPr>
                            <m:ctrlPr>
                              <a:rPr lang="en-US" altLang="ja-JP" i="1">
                                <a:latin typeface="Cambria Math" panose="02040503050406030204" pitchFamily="18" charset="0"/>
                              </a:rPr>
                            </m:ctrlPr>
                          </m:sSupPr>
                          <m:e>
                            <m:r>
                              <a:rPr lang="en-US" altLang="ja-JP" i="1">
                                <a:latin typeface="Cambria Math"/>
                              </a:rPr>
                              <m:t> </m:t>
                            </m:r>
                          </m:e>
                          <m:sup>
                            <m:r>
                              <m:rPr>
                                <m:sty m:val="p"/>
                              </m:rPr>
                              <a:rPr lang="en-US" altLang="ja-JP">
                                <a:latin typeface="Cambria Math" panose="02040503050406030204" pitchFamily="18" charset="0"/>
                              </a:rPr>
                              <m:t>Gaus</m:t>
                            </m:r>
                          </m:sup>
                        </m:sSup>
                        <m:r>
                          <a:rPr lang="en-US" altLang="ja-JP" i="1">
                            <a:latin typeface="Cambria Math"/>
                          </a:rPr>
                          <m:t>𝐵</m:t>
                        </m:r>
                      </m:e>
                    </m:d>
                  </m:oMath>
                </a14:m>
                <a:r>
                  <a:rPr lang="ja-JP" altLang="en-US" dirty="0">
                    <a:latin typeface="MS UI Gothic" panose="020B0600070205080204" pitchFamily="50" charset="-128"/>
                    <a:ea typeface="MS UI Gothic" panose="020B0600070205080204" pitchFamily="50" charset="-128"/>
                  </a:rPr>
                  <a:t>を作る．</a:t>
                </a:r>
              </a:p>
            </p:txBody>
          </p:sp>
        </mc:Choice>
        <mc:Fallback xmlns="">
          <p:sp>
            <p:nvSpPr>
              <p:cNvPr id="4" name="テキスト ボックス 3">
                <a:extLst>
                  <a:ext uri="{FF2B5EF4-FFF2-40B4-BE49-F238E27FC236}">
                    <a16:creationId xmlns:a16="http://schemas.microsoft.com/office/drawing/2014/main" id="{BB869802-74F8-3E45-67E4-3D6132F7BF49}"/>
                  </a:ext>
                </a:extLst>
              </p:cNvPr>
              <p:cNvSpPr txBox="1">
                <a:spLocks noRot="1" noChangeAspect="1" noMove="1" noResize="1" noEditPoints="1" noAdjustHandles="1" noChangeArrowheads="1" noChangeShapeType="1" noTextEdit="1"/>
              </p:cNvSpPr>
              <p:nvPr/>
            </p:nvSpPr>
            <p:spPr>
              <a:xfrm>
                <a:off x="47329" y="5085184"/>
                <a:ext cx="3685526" cy="1271630"/>
              </a:xfrm>
              <a:prstGeom prst="rect">
                <a:avLst/>
              </a:prstGeom>
              <a:blipFill>
                <a:blip r:embed="rId5"/>
                <a:stretch>
                  <a:fillRect l="-1320" t="-1896" r="-5116" b="-3318"/>
                </a:stretch>
              </a:blipFill>
              <a:ln>
                <a:solidFill>
                  <a:schemeClr val="tx1"/>
                </a:solidFill>
              </a:ln>
            </p:spPr>
            <p:txBody>
              <a:bodyPr/>
              <a:lstStyle/>
              <a:p>
                <a:r>
                  <a:rPr lang="ja-JP" altLang="en-US">
                    <a:noFill/>
                  </a:rPr>
                  <a:t> </a:t>
                </a:r>
              </a:p>
            </p:txBody>
          </p:sp>
        </mc:Fallback>
      </mc:AlternateContent>
      <p:cxnSp>
        <p:nvCxnSpPr>
          <p:cNvPr id="23" name="直線コネクタ 22">
            <a:extLst>
              <a:ext uri="{FF2B5EF4-FFF2-40B4-BE49-F238E27FC236}">
                <a16:creationId xmlns:a16="http://schemas.microsoft.com/office/drawing/2014/main" id="{CC5DA95D-3F98-7409-5700-624C3AD4A47B}"/>
              </a:ext>
            </a:extLst>
          </p:cNvPr>
          <p:cNvCxnSpPr>
            <a:cxnSpLocks/>
            <a:endCxn id="80" idx="0"/>
          </p:cNvCxnSpPr>
          <p:nvPr/>
        </p:nvCxnSpPr>
        <p:spPr>
          <a:xfrm flipH="1">
            <a:off x="6095651" y="1016732"/>
            <a:ext cx="349" cy="37023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7562582B-B174-2ACE-BD9C-0BE24DF97DEC}"/>
              </a:ext>
            </a:extLst>
          </p:cNvPr>
          <p:cNvSpPr txBox="1"/>
          <p:nvPr/>
        </p:nvSpPr>
        <p:spPr>
          <a:xfrm>
            <a:off x="10620990" y="619524"/>
            <a:ext cx="1526437" cy="1477328"/>
          </a:xfrm>
          <a:prstGeom prst="rect">
            <a:avLst/>
          </a:prstGeom>
          <a:noFill/>
          <a:ln>
            <a:solidFill>
              <a:schemeClr val="tx1"/>
            </a:solidFill>
          </a:ln>
        </p:spPr>
        <p:txBody>
          <a:bodyPr wrap="square" rtlCol="0">
            <a:spAutoFit/>
          </a:bodyPr>
          <a:lstStyle/>
          <a:p>
            <a:pPr algn="ctr" defTabSz="180000"/>
            <a:r>
              <a:rPr kumimoji="1" lang="ja-JP" altLang="en-US" dirty="0">
                <a:latin typeface="MS UI Gothic" panose="020B0600070205080204" pitchFamily="50" charset="-128"/>
                <a:ea typeface="MS UI Gothic" panose="020B0600070205080204" pitchFamily="50" charset="-128"/>
              </a:rPr>
              <a:t>簡単のため</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２次元の</a:t>
            </a:r>
            <a:br>
              <a:rPr kumimoji="1" lang="en-US" altLang="ja-JP" dirty="0">
                <a:latin typeface="MS UI Gothic" panose="020B0600070205080204" pitchFamily="50" charset="-128"/>
                <a:ea typeface="MS UI Gothic" panose="020B0600070205080204" pitchFamily="50" charset="-128"/>
              </a:rPr>
            </a:br>
            <a:r>
              <a:rPr lang="ja-JP" altLang="en-US" dirty="0">
                <a:latin typeface="MS UI Gothic" panose="020B0600070205080204" pitchFamily="50" charset="-128"/>
                <a:ea typeface="MS UI Gothic" panose="020B0600070205080204" pitchFamily="50" charset="-128"/>
              </a:rPr>
              <a:t>３</a:t>
            </a:r>
            <a:r>
              <a:rPr kumimoji="1" lang="ja-JP" altLang="en-US" dirty="0">
                <a:latin typeface="MS UI Gothic" panose="020B0600070205080204" pitchFamily="50" charset="-128"/>
                <a:ea typeface="MS UI Gothic" panose="020B0600070205080204" pitchFamily="50" charset="-128"/>
              </a:rPr>
              <a:t>節点三角形</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メッシュで</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説明する</a:t>
            </a:r>
          </a:p>
        </p:txBody>
      </p:sp>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F0A6FD1C-9E39-4AB4-C15D-9217984A573B}"/>
                  </a:ext>
                </a:extLst>
              </p:cNvPr>
              <p:cNvSpPr txBox="1"/>
              <p:nvPr/>
            </p:nvSpPr>
            <p:spPr>
              <a:xfrm>
                <a:off x="9892717" y="4867996"/>
                <a:ext cx="2208490" cy="1477328"/>
              </a:xfrm>
              <a:prstGeom prst="rect">
                <a:avLst/>
              </a:prstGeom>
              <a:noFill/>
              <a:ln w="3175">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r>
                  <a:rPr kumimoji="1" lang="ja-JP" altLang="en-US" dirty="0">
                    <a:latin typeface="MS UI Gothic" panose="020B0600070205080204" pitchFamily="50" charset="-128"/>
                    <a:ea typeface="MS UI Gothic" panose="020B0600070205080204" pitchFamily="50" charset="-128"/>
                  </a:rPr>
                  <a:t>予稿は繰り返し平滑</a:t>
                </a:r>
                <a:br>
                  <a:rPr kumimoji="1" lang="en-US" altLang="ja-JP" dirty="0">
                    <a:latin typeface="MS UI Gothic" panose="020B0600070205080204" pitchFamily="50" charset="-128"/>
                    <a:ea typeface="MS UI Gothic" panose="020B0600070205080204" pitchFamily="50" charset="-128"/>
                  </a:rPr>
                </a:br>
                <a:r>
                  <a:rPr kumimoji="1" lang="en-US" altLang="ja-JP" dirty="0">
                    <a:latin typeface="MS UI Gothic" panose="020B0600070205080204" pitchFamily="50" charset="-128"/>
                    <a:ea typeface="MS UI Gothic" panose="020B0600070205080204" pitchFamily="50" charset="-128"/>
                  </a:rPr>
                  <a:t>(</a:t>
                </a:r>
                <a14:m>
                  <m:oMath xmlns:m="http://schemas.openxmlformats.org/officeDocument/2006/math">
                    <m:r>
                      <m:rPr>
                        <m:sty m:val="p"/>
                      </m:rPr>
                      <a:rPr lang="en-US" altLang="ja-JP" b="0" i="0" dirty="0" smtClean="0">
                        <a:latin typeface="Cambria Math" panose="02040503050406030204" pitchFamily="18" charset="0"/>
                        <a:ea typeface="MS UI Gothic" panose="020B0600070205080204" pitchFamily="50" charset="-128"/>
                      </a:rPr>
                      <m:t>NS</m:t>
                    </m:r>
                    <m:r>
                      <a:rPr lang="en-US" altLang="ja-JP" b="0" i="1" dirty="0" smtClean="0">
                        <a:latin typeface="Cambria Math" panose="02040503050406030204" pitchFamily="18" charset="0"/>
                        <a:ea typeface="MS UI Gothic" panose="020B0600070205080204" pitchFamily="50" charset="-128"/>
                      </a:rPr>
                      <m:t>→</m:t>
                    </m:r>
                    <m:sSup>
                      <m:sSupPr>
                        <m:ctrlPr>
                          <a:rPr lang="en-US" altLang="ja-JP" b="0" i="1" dirty="0" smtClean="0">
                            <a:latin typeface="Cambria Math" panose="02040503050406030204" pitchFamily="18" charset="0"/>
                            <a:ea typeface="MS UI Gothic" panose="020B0600070205080204" pitchFamily="50" charset="-128"/>
                          </a:rPr>
                        </m:ctrlPr>
                      </m:sSupPr>
                      <m:e>
                        <m:r>
                          <m:rPr>
                            <m:sty m:val="p"/>
                          </m:rPr>
                          <a:rPr lang="en-US" altLang="ja-JP" dirty="0">
                            <a:latin typeface="Cambria Math" panose="02040503050406030204" pitchFamily="18" charset="0"/>
                            <a:ea typeface="MS UI Gothic" panose="020B0600070205080204" pitchFamily="50" charset="-128"/>
                          </a:rPr>
                          <m:t>NS</m:t>
                        </m:r>
                      </m:e>
                      <m:sup>
                        <m:r>
                          <a:rPr lang="en-US" altLang="ja-JP" b="0" i="0" dirty="0" smtClean="0">
                            <a:latin typeface="Cambria Math" panose="02040503050406030204" pitchFamily="18" charset="0"/>
                            <a:ea typeface="MS UI Gothic" panose="020B0600070205080204" pitchFamily="50" charset="-128"/>
                          </a:rPr>
                          <m:t>−1</m:t>
                        </m:r>
                      </m:sup>
                    </m:sSup>
                    <m:r>
                      <a:rPr lang="en-US" altLang="ja-JP" b="0" i="1" dirty="0" smtClean="0">
                        <a:latin typeface="Cambria Math" panose="02040503050406030204" pitchFamily="18" charset="0"/>
                        <a:ea typeface="MS UI Gothic" panose="020B0600070205080204" pitchFamily="50" charset="-128"/>
                      </a:rPr>
                      <m:t>→</m:t>
                    </m:r>
                    <m:r>
                      <m:rPr>
                        <m:sty m:val="p"/>
                      </m:rPr>
                      <a:rPr lang="en-US" altLang="ja-JP" b="0" i="0" dirty="0" smtClean="0">
                        <a:latin typeface="Cambria Math" panose="02040503050406030204" pitchFamily="18" charset="0"/>
                        <a:ea typeface="MS UI Gothic" panose="020B0600070205080204" pitchFamily="50" charset="-128"/>
                      </a:rPr>
                      <m:t>NS</m:t>
                    </m:r>
                  </m:oMath>
                </a14:m>
                <a:r>
                  <a:rPr kumimoji="1" lang="en-US" altLang="ja-JP" dirty="0">
                    <a:latin typeface="MS UI Gothic" panose="020B0600070205080204" pitchFamily="50" charset="-128"/>
                    <a:ea typeface="MS UI Gothic" panose="020B0600070205080204" pitchFamily="50" charset="-128"/>
                  </a:rPr>
                  <a:t>)</a:t>
                </a:r>
                <a:r>
                  <a:rPr kumimoji="1" lang="ja-JP" altLang="en-US" dirty="0">
                    <a:latin typeface="MS UI Gothic" panose="020B0600070205080204" pitchFamily="50" charset="-128"/>
                    <a:ea typeface="MS UI Gothic" panose="020B0600070205080204" pitchFamily="50" charset="-128"/>
                  </a:rPr>
                  <a:t>で</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執筆しましたが，</a:t>
                </a:r>
                <a:r>
                  <a:rPr lang="ja-JP" altLang="en-US" dirty="0">
                    <a:latin typeface="MS UI Gothic" panose="020B0600070205080204" pitchFamily="50" charset="-128"/>
                    <a:ea typeface="MS UI Gothic" panose="020B0600070205080204" pitchFamily="50" charset="-128"/>
                  </a:rPr>
                  <a:t>講演</a:t>
                </a:r>
                <a:br>
                  <a:rPr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は</a:t>
                </a:r>
                <a14:m>
                  <m:oMath xmlns:m="http://schemas.openxmlformats.org/officeDocument/2006/math">
                    <m:r>
                      <m:rPr>
                        <m:sty m:val="p"/>
                      </m:rPr>
                      <a:rPr kumimoji="1" lang="en-US" altLang="ja-JP" b="0" i="0" smtClean="0">
                        <a:latin typeface="Cambria Math" panose="02040503050406030204" pitchFamily="18" charset="0"/>
                        <a:ea typeface="MS UI Gothic" panose="020B0600070205080204" pitchFamily="50" charset="-128"/>
                      </a:rPr>
                      <m:t>NS</m:t>
                    </m:r>
                  </m:oMath>
                </a14:m>
                <a:r>
                  <a:rPr kumimoji="1" lang="ja-JP" altLang="en-US" dirty="0">
                    <a:latin typeface="MS UI Gothic" panose="020B0600070205080204" pitchFamily="50" charset="-128"/>
                    <a:ea typeface="MS UI Gothic" panose="020B0600070205080204" pitchFamily="50" charset="-128"/>
                  </a:rPr>
                  <a:t>一発に変更して</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おります．</a:t>
                </a:r>
              </a:p>
            </p:txBody>
          </p:sp>
        </mc:Choice>
        <mc:Fallback xmlns="">
          <p:sp>
            <p:nvSpPr>
              <p:cNvPr id="24" name="テキスト ボックス 23">
                <a:extLst>
                  <a:ext uri="{FF2B5EF4-FFF2-40B4-BE49-F238E27FC236}">
                    <a16:creationId xmlns:a16="http://schemas.microsoft.com/office/drawing/2014/main" id="{F0A6FD1C-9E39-4AB4-C15D-9217984A573B}"/>
                  </a:ext>
                </a:extLst>
              </p:cNvPr>
              <p:cNvSpPr txBox="1">
                <a:spLocks noRot="1" noChangeAspect="1" noMove="1" noResize="1" noEditPoints="1" noAdjustHandles="1" noChangeArrowheads="1" noChangeShapeType="1" noTextEdit="1"/>
              </p:cNvSpPr>
              <p:nvPr/>
            </p:nvSpPr>
            <p:spPr>
              <a:xfrm>
                <a:off x="9892717" y="4867996"/>
                <a:ext cx="2208490" cy="1477328"/>
              </a:xfrm>
              <a:prstGeom prst="rect">
                <a:avLst/>
              </a:prstGeom>
              <a:blipFill>
                <a:blip r:embed="rId6"/>
                <a:stretch>
                  <a:fillRect l="-1351" t="-803" r="-541" b="-4418"/>
                </a:stretch>
              </a:blipFill>
              <a:ln w="3175">
                <a:solidFill>
                  <a:schemeClr val="tx1"/>
                </a:solidFill>
              </a:ln>
            </p:spPr>
            <p:txBody>
              <a:bodyPr/>
              <a:lstStyle/>
              <a:p>
                <a:r>
                  <a:rPr lang="ja-JP" altLang="en-US">
                    <a:noFill/>
                  </a:rPr>
                  <a:t> </a:t>
                </a:r>
              </a:p>
            </p:txBody>
          </p:sp>
        </mc:Fallback>
      </mc:AlternateContent>
    </p:spTree>
    <p:extLst>
      <p:ext uri="{BB962C8B-B14F-4D97-AF65-F5344CB8AC3E}">
        <p14:creationId xmlns:p14="http://schemas.microsoft.com/office/powerpoint/2010/main" val="3582359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5EFB63B-EBCB-47FC-8198-DF7C10E41249}"/>
              </a:ext>
            </a:extLst>
          </p:cNvPr>
          <p:cNvSpPr>
            <a:spLocks noGrp="1"/>
          </p:cNvSpPr>
          <p:nvPr>
            <p:ph type="title"/>
          </p:nvPr>
        </p:nvSpPr>
        <p:spPr/>
        <p:txBody>
          <a:bodyPr/>
          <a:lstStyle/>
          <a:p>
            <a:r>
              <a:rPr kumimoji="1" lang="ja-JP" altLang="en-US" dirty="0"/>
              <a:t>結果と考察</a:t>
            </a:r>
            <a:br>
              <a:rPr kumimoji="1" lang="en-US" altLang="ja-JP" dirty="0"/>
            </a:br>
            <a:r>
              <a:rPr lang="ja-JP" altLang="en-US" sz="2800" b="0" dirty="0"/>
              <a:t>解析例の紹介 と 計算コストの考察</a:t>
            </a:r>
          </a:p>
        </p:txBody>
      </p:sp>
      <p:sp>
        <p:nvSpPr>
          <p:cNvPr id="3" name="スライド番号プレースホルダー 2">
            <a:extLst>
              <a:ext uri="{FF2B5EF4-FFF2-40B4-BE49-F238E27FC236}">
                <a16:creationId xmlns:a16="http://schemas.microsoft.com/office/drawing/2014/main" id="{62540705-575E-4234-8E7B-92D569340FB6}"/>
              </a:ext>
            </a:extLst>
          </p:cNvPr>
          <p:cNvSpPr>
            <a:spLocks noGrp="1"/>
          </p:cNvSpPr>
          <p:nvPr>
            <p:ph type="sldNum" sz="quarter" idx="4"/>
          </p:nvPr>
        </p:nvSpPr>
        <p:spPr/>
        <p:txBody>
          <a:bodyPr/>
          <a:lstStyle/>
          <a:p>
            <a:r>
              <a:rPr lang="en-US" altLang="ja-JP"/>
              <a:t>P. </a:t>
            </a:r>
            <a:fld id="{F8FDF831-B0A3-4B44-A20D-7581D5587101}" type="slidenum">
              <a:rPr lang="ja-JP" altLang="en-US" smtClean="0"/>
              <a:pPr/>
              <a:t>11</a:t>
            </a:fld>
            <a:endParaRPr lang="ja-JP" altLang="en-US" dirty="0"/>
          </a:p>
        </p:txBody>
      </p:sp>
    </p:spTree>
    <p:extLst>
      <p:ext uri="{BB962C8B-B14F-4D97-AF65-F5344CB8AC3E}">
        <p14:creationId xmlns:p14="http://schemas.microsoft.com/office/powerpoint/2010/main" val="1505130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概要</a:t>
                </a:r>
                <a:endParaRPr lang="en-US" altLang="ja-JP" b="1" i="1" u="sng" dirty="0">
                  <a:effectLst>
                    <a:outerShdw blurRad="38100" dist="38100" dir="2700000" algn="tl">
                      <a:srgbClr val="000000">
                        <a:alpha val="43137"/>
                      </a:srgbClr>
                    </a:outerShdw>
                  </a:effectLst>
                </a:endParaRPr>
              </a:p>
              <a:p>
                <a:endParaRPr lang="en-US" altLang="ja-JP" dirty="0"/>
              </a:p>
              <a:p>
                <a:endParaRPr lang="en-US" altLang="ja-JP" dirty="0"/>
              </a:p>
              <a:p>
                <a:endParaRPr lang="en-US" altLang="ja-JP" dirty="0"/>
              </a:p>
              <a:p>
                <a:endParaRPr lang="en-US" altLang="ja-JP" dirty="0"/>
              </a:p>
              <a:p>
                <a:endParaRPr lang="en-US" altLang="ja-JP" dirty="0"/>
              </a:p>
              <a:p>
                <a:r>
                  <a:rPr lang="en-US" altLang="ja-JP" dirty="0"/>
                  <a:t>10 m x 1 m x 1 m </a:t>
                </a:r>
                <a:r>
                  <a:rPr lang="ja-JP" altLang="en-US" dirty="0"/>
                  <a:t>の片持ち梁の先端に死荷重．</a:t>
                </a:r>
                <a:endParaRPr lang="en-US" altLang="ja-JP" dirty="0"/>
              </a:p>
              <a:p>
                <a:r>
                  <a:rPr lang="en-US" altLang="ja-JP" dirty="0"/>
                  <a:t>Neo-Hook</a:t>
                </a:r>
                <a:r>
                  <a:rPr lang="ja-JP" altLang="en-US" dirty="0"/>
                  <a:t>超弾性体（</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𝐸</m:t>
                        </m:r>
                      </m:e>
                      <m:sub>
                        <m:r>
                          <m:rPr>
                            <m:sty m:val="p"/>
                          </m:rPr>
                          <a:rPr lang="en-US" altLang="ja-JP">
                            <a:latin typeface="Cambria Math" panose="02040503050406030204" pitchFamily="18" charset="0"/>
                          </a:rPr>
                          <m:t>ini</m:t>
                        </m:r>
                      </m:sub>
                    </m:sSub>
                    <m:r>
                      <a:rPr lang="en-US" altLang="ja-JP" i="1">
                        <a:latin typeface="Cambria Math" panose="02040503050406030204" pitchFamily="18" charset="0"/>
                      </a:rPr>
                      <m:t>=6 </m:t>
                    </m:r>
                    <m:r>
                      <m:rPr>
                        <m:sty m:val="p"/>
                      </m:rPr>
                      <a:rPr lang="en-US" altLang="ja-JP">
                        <a:latin typeface="Cambria Math" panose="02040503050406030204" pitchFamily="18" charset="0"/>
                      </a:rPr>
                      <m:t>GPa</m:t>
                    </m:r>
                    <m:r>
                      <a:rPr lang="en-US" altLang="ja-JP" i="1">
                        <a:latin typeface="Cambria Math" panose="02040503050406030204" pitchFamily="18" charset="0"/>
                      </a:rPr>
                      <m:t>, </m:t>
                    </m:r>
                    <m:sSub>
                      <m:sSubPr>
                        <m:ctrlPr>
                          <a:rPr lang="en-US" altLang="ja-JP" b="1" i="1">
                            <a:solidFill>
                              <a:srgbClr val="C00000"/>
                            </a:solidFill>
                            <a:latin typeface="Cambria Math" panose="02040503050406030204" pitchFamily="18" charset="0"/>
                          </a:rPr>
                        </m:ctrlPr>
                      </m:sSubPr>
                      <m:e>
                        <m:r>
                          <a:rPr lang="en-US" altLang="ja-JP" b="1" i="1">
                            <a:solidFill>
                              <a:srgbClr val="C00000"/>
                            </a:solidFill>
                            <a:latin typeface="Cambria Math" panose="02040503050406030204" pitchFamily="18" charset="0"/>
                          </a:rPr>
                          <m:t>𝝂</m:t>
                        </m:r>
                      </m:e>
                      <m:sub>
                        <m:r>
                          <a:rPr lang="en-US" altLang="ja-JP" b="1">
                            <a:solidFill>
                              <a:srgbClr val="C00000"/>
                            </a:solidFill>
                            <a:latin typeface="Cambria Math" panose="02040503050406030204" pitchFamily="18" charset="0"/>
                          </a:rPr>
                          <m:t>𝐢𝐧𝐢</m:t>
                        </m:r>
                      </m:sub>
                    </m:sSub>
                    <m:r>
                      <a:rPr lang="en-US" altLang="ja-JP" b="1" i="1">
                        <a:solidFill>
                          <a:srgbClr val="C00000"/>
                        </a:solidFill>
                        <a:latin typeface="Cambria Math" panose="02040503050406030204" pitchFamily="18" charset="0"/>
                      </a:rPr>
                      <m:t>=</m:t>
                    </m:r>
                    <m:r>
                      <a:rPr lang="en-US" altLang="ja-JP" b="1" i="1">
                        <a:solidFill>
                          <a:srgbClr val="C00000"/>
                        </a:solidFill>
                        <a:latin typeface="Cambria Math" panose="02040503050406030204" pitchFamily="18" charset="0"/>
                      </a:rPr>
                      <m:t>𝟎</m:t>
                    </m:r>
                    <m:r>
                      <a:rPr lang="en-US" altLang="ja-JP" b="1" i="1">
                        <a:solidFill>
                          <a:srgbClr val="C00000"/>
                        </a:solidFill>
                        <a:latin typeface="Cambria Math" panose="02040503050406030204" pitchFamily="18" charset="0"/>
                      </a:rPr>
                      <m:t>.</m:t>
                    </m:r>
                    <m:r>
                      <a:rPr lang="en-US" altLang="ja-JP" b="1" i="1">
                        <a:solidFill>
                          <a:srgbClr val="C00000"/>
                        </a:solidFill>
                        <a:latin typeface="Cambria Math" panose="02040503050406030204" pitchFamily="18" charset="0"/>
                      </a:rPr>
                      <m:t>𝟒𝟗</m:t>
                    </m:r>
                  </m:oMath>
                </a14:m>
                <a:r>
                  <a:rPr lang="ja-JP" altLang="en-US" dirty="0"/>
                  <a:t>）</a:t>
                </a:r>
                <a:endParaRPr lang="en-US" altLang="ja-JP" dirty="0"/>
              </a:p>
              <a:p>
                <a:r>
                  <a:rPr lang="ja-JP" altLang="en-US" dirty="0"/>
                  <a:t>先端の最終たわみが約</a:t>
                </a:r>
                <a:r>
                  <a:rPr lang="en-US" altLang="ja-JP" dirty="0"/>
                  <a:t>6.5 m</a:t>
                </a:r>
                <a:r>
                  <a:rPr lang="ja-JP" altLang="en-US" dirty="0"/>
                  <a:t>の大たわみ問題．</a:t>
                </a:r>
                <a:endParaRPr lang="en-US" altLang="ja-JP" dirty="0"/>
              </a:p>
              <a:p>
                <a:endParaRPr lang="en-US" altLang="ja-JP" dirty="0"/>
              </a:p>
              <a:p>
                <a:pPr marL="0" indent="0">
                  <a:buNone/>
                </a:pPr>
                <a:endParaRPr lang="en-US"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958" t="-2006"/>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lstStyle/>
          <a:p>
            <a:r>
              <a:rPr lang="en-US" altLang="ja-JP" dirty="0"/>
              <a:t>      </a:t>
            </a:r>
            <a:r>
              <a:rPr lang="ja-JP" altLang="en-US" dirty="0"/>
              <a:t>片持ち梁の曲げ解析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12</a:t>
            </a:fld>
            <a:endParaRPr lang="ja-JP" altLang="en-US" dirty="0"/>
          </a:p>
        </p:txBody>
      </p:sp>
      <p:grpSp>
        <p:nvGrpSpPr>
          <p:cNvPr id="7" name="グループ化 6"/>
          <p:cNvGrpSpPr/>
          <p:nvPr/>
        </p:nvGrpSpPr>
        <p:grpSpPr>
          <a:xfrm>
            <a:off x="2370552" y="764704"/>
            <a:ext cx="7469864" cy="2448272"/>
            <a:chOff x="1655676" y="980728"/>
            <a:chExt cx="6389744" cy="1944216"/>
          </a:xfrm>
        </p:grpSpPr>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5676" y="980728"/>
              <a:ext cx="6333279" cy="1944216"/>
            </a:xfrm>
            <a:prstGeom prst="rect">
              <a:avLst/>
            </a:prstGeom>
          </p:spPr>
        </p:pic>
        <p:sp>
          <p:nvSpPr>
            <p:cNvPr id="6" name="テキスト ボックス 5"/>
            <p:cNvSpPr txBox="1"/>
            <p:nvPr/>
          </p:nvSpPr>
          <p:spPr>
            <a:xfrm>
              <a:off x="6732240" y="2303584"/>
              <a:ext cx="1313180" cy="369332"/>
            </a:xfrm>
            <a:prstGeom prst="rect">
              <a:avLst/>
            </a:prstGeom>
            <a:solidFill>
              <a:schemeClr val="bg1"/>
            </a:solidFill>
          </p:spPr>
          <p:txBody>
            <a:bodyPr wrap="none" rtlCol="0">
              <a:spAutoFit/>
            </a:bodyPr>
            <a:lstStyle/>
            <a:p>
              <a:r>
                <a:rPr lang="en-US" altLang="ja-JP" dirty="0">
                  <a:solidFill>
                    <a:srgbClr val="FF0000"/>
                  </a:solidFill>
                  <a:ea typeface="MS UI Gothic" panose="020B0600070205080204" pitchFamily="50" charset="-128"/>
                </a:rPr>
                <a:t>Dead Load</a:t>
              </a:r>
              <a:endParaRPr kumimoji="1" lang="ja-JP" altLang="en-US" dirty="0">
                <a:solidFill>
                  <a:srgbClr val="FF0000"/>
                </a:solidFill>
                <a:ea typeface="MS UI Gothic" panose="020B0600070205080204" pitchFamily="50" charset="-128"/>
              </a:endParaRPr>
            </a:p>
          </p:txBody>
        </p:sp>
      </p:grpSp>
      <p:sp>
        <p:nvSpPr>
          <p:cNvPr id="8" name="テキスト ボックス 7">
            <a:extLst>
              <a:ext uri="{FF2B5EF4-FFF2-40B4-BE49-F238E27FC236}">
                <a16:creationId xmlns:a16="http://schemas.microsoft.com/office/drawing/2014/main" id="{A3CA46F4-F1CA-E622-66EE-197C82918B1D}"/>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Tree>
    <p:extLst>
      <p:ext uri="{BB962C8B-B14F-4D97-AF65-F5344CB8AC3E}">
        <p14:creationId xmlns:p14="http://schemas.microsoft.com/office/powerpoint/2010/main" val="3356352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en-US" altLang="ja-JP" b="1" i="1" u="sng" dirty="0">
                <a:solidFill>
                  <a:srgbClr val="7030A0"/>
                </a:solidFill>
                <a:effectLst>
                  <a:outerShdw blurRad="38100" dist="38100" dir="2700000" algn="tl">
                    <a:srgbClr val="000000">
                      <a:alpha val="43137"/>
                    </a:srgbClr>
                  </a:outerShdw>
                </a:effectLst>
              </a:rPr>
              <a:t>EC-SSE</a:t>
            </a:r>
            <a:br>
              <a:rPr lang="en-US" altLang="ja-JP" b="1" i="1" u="sng" dirty="0">
                <a:solidFill>
                  <a:srgbClr val="7030A0"/>
                </a:solidFill>
                <a:effectLst>
                  <a:outerShdw blurRad="38100" dist="38100" dir="2700000" algn="tl">
                    <a:srgbClr val="000000">
                      <a:alpha val="43137"/>
                    </a:srgbClr>
                  </a:outerShdw>
                </a:effectLst>
              </a:rPr>
            </a:br>
            <a:r>
              <a:rPr lang="en-US" altLang="ja-JP" b="1" i="1" u="sng" dirty="0">
                <a:solidFill>
                  <a:srgbClr val="7030A0"/>
                </a:solidFill>
                <a:effectLst>
                  <a:outerShdw blurRad="38100" dist="38100" dir="2700000" algn="tl">
                    <a:srgbClr val="000000">
                      <a:alpha val="43137"/>
                    </a:srgbClr>
                  </a:outerShdw>
                </a:effectLst>
              </a:rPr>
              <a:t>-SRI-T4</a:t>
            </a:r>
            <a:br>
              <a:rPr lang="en-US" altLang="ja-JP" b="1" i="1" u="sng" dirty="0">
                <a:solidFill>
                  <a:srgbClr val="7030A0"/>
                </a:solidFill>
                <a:effectLst>
                  <a:outerShdw blurRad="38100" dist="38100" dir="2700000" algn="tl">
                    <a:srgbClr val="000000">
                      <a:alpha val="43137"/>
                    </a:srgbClr>
                  </a:outerShdw>
                </a:effectLst>
              </a:rPr>
            </a:br>
            <a:r>
              <a:rPr lang="ja-JP" altLang="en-US" b="1" i="1" u="sng" dirty="0">
                <a:effectLst>
                  <a:outerShdw blurRad="38100" dist="38100" dir="2700000" algn="tl">
                    <a:srgbClr val="000000">
                      <a:alpha val="43137"/>
                    </a:srgbClr>
                  </a:outerShdw>
                </a:effectLst>
              </a:rPr>
              <a:t>の解析結果</a:t>
            </a:r>
            <a:br>
              <a:rPr lang="en-US" altLang="ja-JP" b="1" i="1" u="sng" dirty="0">
                <a:effectLst>
                  <a:outerShdw blurRad="38100" dist="38100" dir="2700000" algn="tl">
                    <a:srgbClr val="000000">
                      <a:alpha val="43137"/>
                    </a:srgbClr>
                  </a:outerShdw>
                </a:effectLst>
              </a:rPr>
            </a:br>
            <a:r>
              <a:rPr lang="ja-JP" altLang="en-US" b="1" i="1" u="sng" dirty="0">
                <a:effectLst>
                  <a:outerShdw blurRad="38100" dist="38100" dir="2700000" algn="tl">
                    <a:srgbClr val="000000">
                      <a:alpha val="43137"/>
                    </a:srgbClr>
                  </a:outerShdw>
                </a:effectLst>
              </a:rPr>
              <a:t>（最終状態）</a:t>
            </a:r>
            <a:endParaRPr lang="en-US" altLang="ja-JP" b="1" i="1" u="sng" dirty="0">
              <a:effectLst>
                <a:outerShdw blurRad="38100" dist="38100" dir="2700000" algn="tl">
                  <a:srgbClr val="000000">
                    <a:alpha val="43137"/>
                  </a:srgbClr>
                </a:outerShdw>
              </a:effectLst>
            </a:endParaRPr>
          </a:p>
        </p:txBody>
      </p:sp>
      <p:sp>
        <p:nvSpPr>
          <p:cNvPr id="2" name="タイトル 1"/>
          <p:cNvSpPr>
            <a:spLocks noGrp="1"/>
          </p:cNvSpPr>
          <p:nvPr>
            <p:ph type="title"/>
          </p:nvPr>
        </p:nvSpPr>
        <p:spPr/>
        <p:txBody>
          <a:bodyPr/>
          <a:lstStyle/>
          <a:p>
            <a:r>
              <a:rPr lang="en-US" altLang="ja-JP" dirty="0"/>
              <a:t>      </a:t>
            </a:r>
            <a:r>
              <a:rPr lang="ja-JP" altLang="en-US" dirty="0"/>
              <a:t>片持ち梁の曲げ解析</a:t>
            </a:r>
            <a:endParaRPr kumimoji="1" lang="ja-JP" altLang="en-US" dirty="0"/>
          </a:p>
        </p:txBody>
      </p:sp>
      <p:sp>
        <p:nvSpPr>
          <p:cNvPr id="4" name="スライド番号プレースホルダー 3"/>
          <p:cNvSpPr>
            <a:spLocks noGrp="1"/>
          </p:cNvSpPr>
          <p:nvPr>
            <p:ph type="sldNum" sz="quarter" idx="4"/>
          </p:nvPr>
        </p:nvSpPr>
        <p:spPr>
          <a:xfrm>
            <a:off x="5409988" y="6453336"/>
            <a:ext cx="1406525" cy="196968"/>
          </a:xfrm>
        </p:spPr>
        <p:txBody>
          <a:bodyPr/>
          <a:lstStyle/>
          <a:p>
            <a:r>
              <a:rPr lang="en-US" altLang="ja-JP"/>
              <a:t>P. </a:t>
            </a:r>
            <a:fld id="{F8FDF831-B0A3-4B44-A20D-7581D5587101}" type="slidenum">
              <a:rPr lang="ja-JP" altLang="en-US" smtClean="0"/>
              <a:pPr/>
              <a:t>13</a:t>
            </a:fld>
            <a:endParaRPr lang="ja-JP" altLang="en-US" dirty="0"/>
          </a:p>
        </p:txBody>
      </p:sp>
      <p:sp>
        <p:nvSpPr>
          <p:cNvPr id="6" name="テキスト ボックス 5">
            <a:extLst>
              <a:ext uri="{FF2B5EF4-FFF2-40B4-BE49-F238E27FC236}">
                <a16:creationId xmlns:a16="http://schemas.microsoft.com/office/drawing/2014/main" id="{1ACEB653-3B1F-1B1B-485E-4F2DF823AE6E}"/>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
        <p:nvSpPr>
          <p:cNvPr id="5" name="テキスト ボックス 4">
            <a:extLst>
              <a:ext uri="{FF2B5EF4-FFF2-40B4-BE49-F238E27FC236}">
                <a16:creationId xmlns:a16="http://schemas.microsoft.com/office/drawing/2014/main" id="{2A10D0B5-5E5B-7F59-F949-AA776E488944}"/>
              </a:ext>
            </a:extLst>
          </p:cNvPr>
          <p:cNvSpPr txBox="1"/>
          <p:nvPr/>
        </p:nvSpPr>
        <p:spPr>
          <a:xfrm>
            <a:off x="136699" y="5373216"/>
            <a:ext cx="1685077" cy="923330"/>
          </a:xfrm>
          <a:prstGeom prst="rect">
            <a:avLst/>
          </a:prstGeom>
          <a:noFill/>
          <a:ln>
            <a:solidFill>
              <a:schemeClr val="tx1"/>
            </a:solidFill>
          </a:ln>
        </p:spPr>
        <p:txBody>
          <a:bodyPr wrap="none" rtlCol="0">
            <a:spAutoFit/>
          </a:bodyPr>
          <a:lstStyle/>
          <a:p>
            <a:pPr algn="ctr"/>
            <a:r>
              <a:rPr lang="ja-JP" altLang="en-US" dirty="0">
                <a:ea typeface="MS UI Gothic" panose="020B0600070205080204" pitchFamily="50" charset="-128"/>
              </a:rPr>
              <a:t>節点変位・</a:t>
            </a:r>
            <a:r>
              <a:rPr kumimoji="1" lang="ja-JP" altLang="en-US" dirty="0">
                <a:ea typeface="MS UI Gothic" panose="020B0600070205080204" pitchFamily="50" charset="-128"/>
              </a:rPr>
              <a:t>反力</a:t>
            </a:r>
            <a:br>
              <a:rPr kumimoji="1" lang="en-US" altLang="ja-JP" dirty="0">
                <a:ea typeface="MS UI Gothic" panose="020B0600070205080204" pitchFamily="50" charset="-128"/>
              </a:rPr>
            </a:br>
            <a:r>
              <a:rPr lang="ja-JP" altLang="en-US" dirty="0">
                <a:ea typeface="MS UI Gothic" panose="020B0600070205080204" pitchFamily="50" charset="-128"/>
              </a:rPr>
              <a:t>にも</a:t>
            </a:r>
            <a:r>
              <a:rPr kumimoji="1" lang="ja-JP" altLang="en-US" dirty="0">
                <a:ea typeface="MS UI Gothic" panose="020B0600070205080204" pitchFamily="50" charset="-128"/>
              </a:rPr>
              <a:t>問題なし</a:t>
            </a:r>
            <a:br>
              <a:rPr kumimoji="1" lang="en-US" altLang="ja-JP" dirty="0">
                <a:ea typeface="MS UI Gothic" panose="020B0600070205080204" pitchFamily="50" charset="-128"/>
              </a:rPr>
            </a:br>
            <a:r>
              <a:rPr kumimoji="1" lang="ja-JP" altLang="en-US" dirty="0">
                <a:ea typeface="MS UI Gothic" panose="020B0600070205080204" pitchFamily="50" charset="-128"/>
              </a:rPr>
              <a:t>（詳細略）</a:t>
            </a:r>
          </a:p>
        </p:txBody>
      </p:sp>
      <p:pic>
        <p:nvPicPr>
          <p:cNvPr id="14" name="図 13" descr="光の線&#10;&#10;自動的に生成された説明">
            <a:extLst>
              <a:ext uri="{FF2B5EF4-FFF2-40B4-BE49-F238E27FC236}">
                <a16:creationId xmlns:a16="http://schemas.microsoft.com/office/drawing/2014/main" id="{CEF1C23E-4152-CC55-3BEA-AEE8F03F03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4092" y="575140"/>
            <a:ext cx="5215369" cy="5822487"/>
          </a:xfrm>
          <a:prstGeom prst="rect">
            <a:avLst/>
          </a:prstGeom>
        </p:spPr>
      </p:pic>
      <p:pic>
        <p:nvPicPr>
          <p:cNvPr id="16" name="図 15" descr="光 が含まれている画像&#10;&#10;自動的に生成された説明">
            <a:extLst>
              <a:ext uri="{FF2B5EF4-FFF2-40B4-BE49-F238E27FC236}">
                <a16:creationId xmlns:a16="http://schemas.microsoft.com/office/drawing/2014/main" id="{9C255478-69F8-D728-693C-D2E79FA745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6775" y="575140"/>
            <a:ext cx="5215369" cy="5822487"/>
          </a:xfrm>
          <a:prstGeom prst="rect">
            <a:avLst/>
          </a:prstGeom>
        </p:spPr>
      </p:pic>
      <p:sp>
        <p:nvSpPr>
          <p:cNvPr id="9" name="テキスト ボックス 8">
            <a:extLst>
              <a:ext uri="{FF2B5EF4-FFF2-40B4-BE49-F238E27FC236}">
                <a16:creationId xmlns:a16="http://schemas.microsoft.com/office/drawing/2014/main" id="{2ECC9599-865C-4B95-3F99-384B05425430}"/>
              </a:ext>
            </a:extLst>
          </p:cNvPr>
          <p:cNvSpPr txBox="1"/>
          <p:nvPr/>
        </p:nvSpPr>
        <p:spPr>
          <a:xfrm>
            <a:off x="3501935" y="3645024"/>
            <a:ext cx="1807277" cy="1938992"/>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ja-JP" altLang="en-US" sz="2000" dirty="0">
                <a:latin typeface="MS UI Gothic" panose="020B0600070205080204" pitchFamily="50" charset="-128"/>
                <a:ea typeface="MS UI Gothic" panose="020B0600070205080204" pitchFamily="50" charset="-128"/>
              </a:rPr>
              <a:t>充分滑らかな</a:t>
            </a:r>
            <a:r>
              <a:rPr lang="en-US" altLang="ja-JP" sz="2000" dirty="0">
                <a:latin typeface="MS UI Gothic" panose="020B0600070205080204" pitchFamily="50" charset="-128"/>
                <a:ea typeface="MS UI Gothic" panose="020B0600070205080204" pitchFamily="50" charset="-128"/>
              </a:rPr>
              <a:t>Mises</a:t>
            </a:r>
            <a:r>
              <a:rPr lang="ja-JP" altLang="en-US" sz="2000" dirty="0">
                <a:latin typeface="MS UI Gothic" panose="020B0600070205080204" pitchFamily="50" charset="-128"/>
                <a:ea typeface="MS UI Gothic" panose="020B0600070205080204" pitchFamily="50" charset="-128"/>
              </a:rPr>
              <a:t>応力分布が得られており，体積ロッキングも回避できている．</a:t>
            </a:r>
          </a:p>
        </p:txBody>
      </p:sp>
      <p:sp>
        <p:nvSpPr>
          <p:cNvPr id="7" name="テキスト ボックス 6">
            <a:extLst>
              <a:ext uri="{FF2B5EF4-FFF2-40B4-BE49-F238E27FC236}">
                <a16:creationId xmlns:a16="http://schemas.microsoft.com/office/drawing/2014/main" id="{14BE35A7-E831-C725-F774-1F056DDE64F7}"/>
              </a:ext>
            </a:extLst>
          </p:cNvPr>
          <p:cNvSpPr txBox="1"/>
          <p:nvPr/>
        </p:nvSpPr>
        <p:spPr>
          <a:xfrm>
            <a:off x="8249252" y="3645024"/>
            <a:ext cx="1807277" cy="1631216"/>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ja-JP" altLang="en-US" sz="2000" dirty="0">
                <a:latin typeface="MS UI Gothic" panose="020B0600070205080204" pitchFamily="50" charset="-128"/>
                <a:ea typeface="MS UI Gothic" panose="020B0600070205080204" pitchFamily="50" charset="-128"/>
              </a:rPr>
              <a:t>微妙なチラつきは見られるが，全体的には滑らかな圧力分布が得られている．</a:t>
            </a:r>
          </a:p>
        </p:txBody>
      </p:sp>
    </p:spTree>
    <p:extLst>
      <p:ext uri="{BB962C8B-B14F-4D97-AF65-F5344CB8AC3E}">
        <p14:creationId xmlns:p14="http://schemas.microsoft.com/office/powerpoint/2010/main" val="3526150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chor="t"/>
              <a:lstStyle/>
              <a:p>
                <a:pPr marL="0" indent="0">
                  <a:buNone/>
                </a:pPr>
                <a:r>
                  <a:rPr lang="ja-JP" altLang="en-US" b="1" i="1" u="sng" dirty="0">
                    <a:effectLst>
                      <a:outerShdw blurRad="38100" dist="38100" dir="2700000" algn="tl">
                        <a:srgbClr val="000000">
                          <a:alpha val="43137"/>
                        </a:srgbClr>
                      </a:outerShdw>
                    </a:effectLst>
                  </a:rPr>
                  <a:t>概要</a:t>
                </a: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sz="4800" dirty="0"/>
              </a:p>
              <a:p>
                <a:r>
                  <a:rPr lang="en-US" altLang="ja-JP" dirty="0"/>
                  <a:t>1/4</a:t>
                </a:r>
                <a:r>
                  <a:rPr lang="ja-JP" altLang="en-US" dirty="0"/>
                  <a:t>モデル．</a:t>
                </a:r>
                <a:endParaRPr lang="en-US" altLang="ja-JP" dirty="0"/>
              </a:p>
              <a:p>
                <a:r>
                  <a:rPr lang="en-US" altLang="ja-JP" dirty="0"/>
                  <a:t>Arruda-Boyce</a:t>
                </a:r>
                <a:r>
                  <a:rPr lang="ja-JP" altLang="en-US" dirty="0"/>
                  <a:t>超弾性体</a:t>
                </a:r>
                <a:r>
                  <a:rPr lang="en-US" altLang="ja-JP" dirty="0"/>
                  <a:t> (</a:t>
                </a:r>
                <a14:m>
                  <m:oMath xmlns:m="http://schemas.openxmlformats.org/officeDocument/2006/math">
                    <m:sSub>
                      <m:sSubPr>
                        <m:ctrlPr>
                          <a:rPr lang="en-US" altLang="ja-JP" b="1" i="1">
                            <a:solidFill>
                              <a:srgbClr val="C00000"/>
                            </a:solidFill>
                            <a:latin typeface="Cambria Math" panose="02040503050406030204" pitchFamily="18" charset="0"/>
                          </a:rPr>
                        </m:ctrlPr>
                      </m:sSubPr>
                      <m:e>
                        <m:r>
                          <a:rPr lang="en-US" altLang="ja-JP" b="1" i="1">
                            <a:solidFill>
                              <a:srgbClr val="C00000"/>
                            </a:solidFill>
                            <a:latin typeface="Cambria Math" panose="02040503050406030204" pitchFamily="18" charset="0"/>
                          </a:rPr>
                          <m:t>𝝂</m:t>
                        </m:r>
                      </m:e>
                      <m:sub>
                        <m:r>
                          <a:rPr lang="en-US" altLang="ja-JP" b="1" i="0">
                            <a:solidFill>
                              <a:srgbClr val="C00000"/>
                            </a:solidFill>
                            <a:latin typeface="Cambria Math" panose="02040503050406030204" pitchFamily="18" charset="0"/>
                          </a:rPr>
                          <m:t>𝐢𝐧𝐢</m:t>
                        </m:r>
                      </m:sub>
                    </m:sSub>
                    <m:r>
                      <a:rPr lang="en-US" altLang="ja-JP" b="1" i="1">
                        <a:solidFill>
                          <a:srgbClr val="C00000"/>
                        </a:solidFill>
                        <a:latin typeface="Cambria Math" panose="02040503050406030204" pitchFamily="18" charset="0"/>
                      </a:rPr>
                      <m:t>=</m:t>
                    </m:r>
                    <m:r>
                      <a:rPr lang="en-US" altLang="ja-JP" b="1" i="1">
                        <a:solidFill>
                          <a:srgbClr val="C00000"/>
                        </a:solidFill>
                        <a:latin typeface="Cambria Math" panose="02040503050406030204" pitchFamily="18" charset="0"/>
                      </a:rPr>
                      <m:t>𝟎</m:t>
                    </m:r>
                    <m:r>
                      <a:rPr lang="en-US" altLang="ja-JP" b="1">
                        <a:solidFill>
                          <a:srgbClr val="C00000"/>
                        </a:solidFill>
                        <a:latin typeface="Cambria Math" panose="02040503050406030204" pitchFamily="18" charset="0"/>
                      </a:rPr>
                      <m:t>.</m:t>
                    </m:r>
                    <m:r>
                      <a:rPr lang="en-US" altLang="ja-JP" b="1" i="1">
                        <a:solidFill>
                          <a:srgbClr val="C00000"/>
                        </a:solidFill>
                        <a:latin typeface="Cambria Math" panose="02040503050406030204" pitchFamily="18" charset="0"/>
                      </a:rPr>
                      <m:t>𝟒𝟗</m:t>
                    </m:r>
                  </m:oMath>
                </a14:m>
                <a:r>
                  <a:rPr lang="en-US" altLang="ja-JP" dirty="0"/>
                  <a:t>).</a:t>
                </a:r>
              </a:p>
              <a:p>
                <a:r>
                  <a:rPr lang="ja-JP" altLang="en-US" dirty="0"/>
                  <a:t>上面の</a:t>
                </a:r>
                <a:r>
                  <a:rPr lang="en-US" altLang="ja-JP" dirty="0"/>
                  <a:t>1/4</a:t>
                </a:r>
                <a:r>
                  <a:rPr lang="ja-JP" altLang="en-US" dirty="0"/>
                  <a:t>の領域に圧力を加えて押し込む．</a:t>
                </a:r>
                <a:endParaRPr lang="en-US" altLang="ja-JP" dirty="0"/>
              </a:p>
              <a:p>
                <a:endParaRPr lang="en-US"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958" t="-2006"/>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normAutofit/>
          </a:bodyPr>
          <a:lstStyle/>
          <a:p>
            <a:r>
              <a:rPr lang="ja-JP" altLang="en-US" dirty="0"/>
              <a:t>      ブロックの圧力押込解析</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14</a:t>
            </a:fld>
            <a:endParaRPr lang="ja-JP" altLang="en-US" dirty="0"/>
          </a:p>
        </p:txBody>
      </p:sp>
      <p:grpSp>
        <p:nvGrpSpPr>
          <p:cNvPr id="7" name="グループ化 6"/>
          <p:cNvGrpSpPr/>
          <p:nvPr/>
        </p:nvGrpSpPr>
        <p:grpSpPr>
          <a:xfrm>
            <a:off x="3791743" y="657227"/>
            <a:ext cx="5184577" cy="3527858"/>
            <a:chOff x="2113145" y="664575"/>
            <a:chExt cx="4906598" cy="3671875"/>
          </a:xfrm>
        </p:grpSpPr>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3145" y="664575"/>
              <a:ext cx="4906598" cy="3671875"/>
            </a:xfrm>
            <a:prstGeom prst="rect">
              <a:avLst/>
            </a:prstGeom>
          </p:spPr>
        </p:pic>
        <p:sp>
          <p:nvSpPr>
            <p:cNvPr id="9" name="テキスト ボックス 8"/>
            <p:cNvSpPr txBox="1"/>
            <p:nvPr/>
          </p:nvSpPr>
          <p:spPr>
            <a:xfrm>
              <a:off x="5652119" y="1187460"/>
              <a:ext cx="1116125" cy="339382"/>
            </a:xfrm>
            <a:prstGeom prst="rect">
              <a:avLst/>
            </a:prstGeom>
            <a:solidFill>
              <a:schemeClr val="bg1"/>
            </a:solidFill>
          </p:spPr>
          <p:txBody>
            <a:bodyPr wrap="square" rtlCol="0">
              <a:spAutoFit/>
            </a:bodyPr>
            <a:lstStyle/>
            <a:p>
              <a:pPr algn="ctr"/>
              <a:r>
                <a:rPr kumimoji="1" lang="en-US" altLang="ja-JP" dirty="0">
                  <a:solidFill>
                    <a:srgbClr val="FF0000"/>
                  </a:solidFill>
                </a:rPr>
                <a:t>Load</a:t>
              </a:r>
              <a:endParaRPr kumimoji="1" lang="ja-JP" altLang="en-US" dirty="0">
                <a:solidFill>
                  <a:srgbClr val="FF0000"/>
                </a:solidFill>
              </a:endParaRPr>
            </a:p>
          </p:txBody>
        </p:sp>
      </p:grpSp>
      <p:sp>
        <p:nvSpPr>
          <p:cNvPr id="5" name="テキスト ボックス 4">
            <a:extLst>
              <a:ext uri="{FF2B5EF4-FFF2-40B4-BE49-F238E27FC236}">
                <a16:creationId xmlns:a16="http://schemas.microsoft.com/office/drawing/2014/main" id="{DD7A3106-653E-5E69-32DA-B5E05C37F6DA}"/>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Tree>
    <p:extLst>
      <p:ext uri="{BB962C8B-B14F-4D97-AF65-F5344CB8AC3E}">
        <p14:creationId xmlns:p14="http://schemas.microsoft.com/office/powerpoint/2010/main" val="2499643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nchor="t"/>
          <a:lstStyle/>
          <a:p>
            <a:pPr marL="0" indent="0">
              <a:buNone/>
            </a:pPr>
            <a:r>
              <a:rPr lang="en-US" altLang="ja-JP" sz="2800" b="1" i="1" u="sng" dirty="0">
                <a:solidFill>
                  <a:srgbClr val="7030A0"/>
                </a:solidFill>
                <a:effectLst>
                  <a:outerShdw blurRad="38100" dist="38100" dir="2700000" algn="tl">
                    <a:srgbClr val="000000">
                      <a:alpha val="43137"/>
                    </a:srgbClr>
                  </a:outerShdw>
                </a:effectLst>
              </a:rPr>
              <a:t>EC-SSE-SRI-T4</a:t>
            </a:r>
            <a:r>
              <a:rPr lang="ja-JP" altLang="en-US" sz="2800" b="1" i="1" u="sng" dirty="0">
                <a:effectLst>
                  <a:outerShdw blurRad="38100" dist="38100" dir="2700000" algn="tl">
                    <a:srgbClr val="000000">
                      <a:alpha val="43137"/>
                    </a:srgbClr>
                  </a:outerShdw>
                </a:effectLst>
              </a:rPr>
              <a:t>の解析結果</a:t>
            </a:r>
            <a:endParaRPr lang="en-US" altLang="ja-JP" dirty="0"/>
          </a:p>
        </p:txBody>
      </p:sp>
      <p:sp>
        <p:nvSpPr>
          <p:cNvPr id="2" name="タイトル 1"/>
          <p:cNvSpPr>
            <a:spLocks noGrp="1"/>
          </p:cNvSpPr>
          <p:nvPr>
            <p:ph type="title"/>
          </p:nvPr>
        </p:nvSpPr>
        <p:spPr/>
        <p:txBody>
          <a:bodyPr>
            <a:normAutofit/>
          </a:bodyPr>
          <a:lstStyle/>
          <a:p>
            <a:r>
              <a:rPr lang="ja-JP" altLang="en-US" dirty="0"/>
              <a:t>      ブロックの圧力押込解析</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15</a:t>
            </a:fld>
            <a:endParaRPr lang="ja-JP" altLang="en-US" dirty="0"/>
          </a:p>
        </p:txBody>
      </p:sp>
      <p:sp>
        <p:nvSpPr>
          <p:cNvPr id="5" name="テキスト ボックス 4">
            <a:extLst>
              <a:ext uri="{FF2B5EF4-FFF2-40B4-BE49-F238E27FC236}">
                <a16:creationId xmlns:a16="http://schemas.microsoft.com/office/drawing/2014/main" id="{DD7A3106-653E-5E69-32DA-B5E05C37F6DA}"/>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
        <p:nvSpPr>
          <p:cNvPr id="12" name="テキスト ボックス 11">
            <a:extLst>
              <a:ext uri="{FF2B5EF4-FFF2-40B4-BE49-F238E27FC236}">
                <a16:creationId xmlns:a16="http://schemas.microsoft.com/office/drawing/2014/main" id="{1251159A-AC51-C62D-3F4A-A58294B0D762}"/>
              </a:ext>
            </a:extLst>
          </p:cNvPr>
          <p:cNvSpPr txBox="1"/>
          <p:nvPr/>
        </p:nvSpPr>
        <p:spPr>
          <a:xfrm>
            <a:off x="3737738" y="5621178"/>
            <a:ext cx="4716524" cy="707886"/>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ja-JP" sz="2000" dirty="0">
                <a:latin typeface="MS UI Gothic" panose="020B0600070205080204" pitchFamily="50" charset="-128"/>
                <a:ea typeface="MS UI Gothic" panose="020B0600070205080204" pitchFamily="50" charset="-128"/>
              </a:rPr>
              <a:t>Mises</a:t>
            </a:r>
            <a:r>
              <a:rPr lang="ja-JP" altLang="en-US" sz="2000" dirty="0">
                <a:latin typeface="MS UI Gothic" panose="020B0600070205080204" pitchFamily="50" charset="-128"/>
                <a:ea typeface="MS UI Gothic" panose="020B0600070205080204" pitchFamily="50" charset="-128"/>
              </a:rPr>
              <a:t>応力</a:t>
            </a:r>
            <a:r>
              <a:rPr lang="en-US" altLang="ja-JP" sz="2000" dirty="0">
                <a:latin typeface="MS UI Gothic" panose="020B0600070205080204" pitchFamily="50" charset="-128"/>
                <a:ea typeface="MS UI Gothic" panose="020B0600070205080204" pitchFamily="50" charset="-128"/>
              </a:rPr>
              <a:t>/</a:t>
            </a:r>
            <a:r>
              <a:rPr lang="ja-JP" altLang="en-US" sz="2000" dirty="0">
                <a:latin typeface="MS UI Gothic" panose="020B0600070205080204" pitchFamily="50" charset="-128"/>
                <a:ea typeface="MS UI Gothic" panose="020B0600070205080204" pitchFamily="50" charset="-128"/>
              </a:rPr>
              <a:t>圧力分布に大きな問題はなく</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大変形ロバスト性も充分．</a:t>
            </a:r>
          </a:p>
        </p:txBody>
      </p:sp>
      <p:pic>
        <p:nvPicPr>
          <p:cNvPr id="7" name="block-mp">
            <a:hlinkClick r:id="" action="ppaction://media"/>
            <a:extLst>
              <a:ext uri="{FF2B5EF4-FFF2-40B4-BE49-F238E27FC236}">
                <a16:creationId xmlns:a16="http://schemas.microsoft.com/office/drawing/2014/main" id="{0B0DE8B3-5329-F0A3-3CDB-53CDB022013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30449"/>
            <a:ext cx="12192000" cy="4522787"/>
          </a:xfrm>
          <a:prstGeom prst="rect">
            <a:avLst/>
          </a:prstGeom>
        </p:spPr>
      </p:pic>
    </p:spTree>
    <p:extLst>
      <p:ext uri="{BB962C8B-B14F-4D97-AF65-F5344CB8AC3E}">
        <p14:creationId xmlns:p14="http://schemas.microsoft.com/office/powerpoint/2010/main" val="175237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chor="t"/>
              <a:lstStyle/>
              <a:p>
                <a:pPr marL="0" indent="0">
                  <a:buNone/>
                </a:pPr>
                <a:r>
                  <a:rPr lang="ja-JP" altLang="en-US" b="1" i="1" u="sng" dirty="0">
                    <a:effectLst>
                      <a:outerShdw blurRad="38100" dist="38100" dir="2700000" algn="tl">
                        <a:srgbClr val="000000">
                          <a:alpha val="43137"/>
                        </a:srgbClr>
                      </a:outerShdw>
                    </a:effectLst>
                  </a:rPr>
                  <a:t>概要</a:t>
                </a: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6600" dirty="0"/>
              </a:p>
              <a:p>
                <a:r>
                  <a:rPr lang="ja-JP" altLang="en-US" dirty="0"/>
                  <a:t>上面を面内拘束し軸方向に下向き強制変位．</a:t>
                </a:r>
                <a:endParaRPr lang="en-US" altLang="ja-JP" dirty="0"/>
              </a:p>
              <a:p>
                <a:r>
                  <a:rPr lang="en-US" altLang="ja-JP" dirty="0"/>
                  <a:t>Neo-Hook</a:t>
                </a:r>
                <a:r>
                  <a:rPr lang="ja-JP" altLang="en-US" dirty="0"/>
                  <a:t>超弾性体（</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𝐸</m:t>
                        </m:r>
                      </m:e>
                      <m:sub>
                        <m:r>
                          <m:rPr>
                            <m:sty m:val="p"/>
                          </m:rPr>
                          <a:rPr lang="en-US" altLang="ja-JP">
                            <a:latin typeface="Cambria Math" panose="02040503050406030204" pitchFamily="18" charset="0"/>
                          </a:rPr>
                          <m:t>ini</m:t>
                        </m:r>
                      </m:sub>
                    </m:sSub>
                    <m:r>
                      <a:rPr lang="en-US" altLang="ja-JP" i="1">
                        <a:latin typeface="Cambria Math" panose="02040503050406030204" pitchFamily="18" charset="0"/>
                      </a:rPr>
                      <m:t>=6 </m:t>
                    </m:r>
                    <m:r>
                      <m:rPr>
                        <m:sty m:val="p"/>
                      </m:rPr>
                      <a:rPr lang="en-US" altLang="ja-JP">
                        <a:latin typeface="Cambria Math" panose="02040503050406030204" pitchFamily="18" charset="0"/>
                      </a:rPr>
                      <m:t>GPa</m:t>
                    </m:r>
                    <m:r>
                      <a:rPr lang="en-US" altLang="ja-JP" i="1">
                        <a:latin typeface="Cambria Math" panose="02040503050406030204" pitchFamily="18" charset="0"/>
                      </a:rPr>
                      <m:t>, </m:t>
                    </m:r>
                    <m:sSub>
                      <m:sSubPr>
                        <m:ctrlPr>
                          <a:rPr lang="en-US" altLang="ja-JP" b="1" i="1">
                            <a:solidFill>
                              <a:srgbClr val="C00000"/>
                            </a:solidFill>
                            <a:latin typeface="Cambria Math" panose="02040503050406030204" pitchFamily="18" charset="0"/>
                          </a:rPr>
                        </m:ctrlPr>
                      </m:sSubPr>
                      <m:e>
                        <m:r>
                          <a:rPr lang="en-US" altLang="ja-JP" b="1" i="1">
                            <a:solidFill>
                              <a:srgbClr val="C00000"/>
                            </a:solidFill>
                            <a:latin typeface="Cambria Math" panose="02040503050406030204" pitchFamily="18" charset="0"/>
                          </a:rPr>
                          <m:t>𝝂</m:t>
                        </m:r>
                      </m:e>
                      <m:sub>
                        <m:r>
                          <a:rPr lang="en-US" altLang="ja-JP" b="1">
                            <a:solidFill>
                              <a:srgbClr val="C00000"/>
                            </a:solidFill>
                            <a:latin typeface="Cambria Math" panose="02040503050406030204" pitchFamily="18" charset="0"/>
                          </a:rPr>
                          <m:t>𝐢𝐧𝐢</m:t>
                        </m:r>
                      </m:sub>
                    </m:sSub>
                    <m:r>
                      <a:rPr lang="en-US" altLang="ja-JP" b="1" i="1">
                        <a:solidFill>
                          <a:srgbClr val="C00000"/>
                        </a:solidFill>
                        <a:latin typeface="Cambria Math" panose="02040503050406030204" pitchFamily="18" charset="0"/>
                      </a:rPr>
                      <m:t>=</m:t>
                    </m:r>
                    <m:r>
                      <a:rPr lang="en-US" altLang="ja-JP" b="1" i="1">
                        <a:solidFill>
                          <a:srgbClr val="C00000"/>
                        </a:solidFill>
                        <a:latin typeface="Cambria Math" panose="02040503050406030204" pitchFamily="18" charset="0"/>
                      </a:rPr>
                      <m:t>𝟎</m:t>
                    </m:r>
                    <m:r>
                      <a:rPr lang="en-US" altLang="ja-JP" b="1" i="1">
                        <a:solidFill>
                          <a:srgbClr val="C00000"/>
                        </a:solidFill>
                        <a:latin typeface="Cambria Math" panose="02040503050406030204" pitchFamily="18" charset="0"/>
                      </a:rPr>
                      <m:t>.</m:t>
                    </m:r>
                    <m:r>
                      <a:rPr lang="en-US" altLang="ja-JP" b="1" i="1">
                        <a:solidFill>
                          <a:srgbClr val="C00000"/>
                        </a:solidFill>
                        <a:latin typeface="Cambria Math" panose="02040503050406030204" pitchFamily="18" charset="0"/>
                      </a:rPr>
                      <m:t>𝟒𝟗</m:t>
                    </m:r>
                  </m:oMath>
                </a14:m>
                <a:r>
                  <a:rPr lang="ja-JP" altLang="en-US" dirty="0"/>
                  <a:t>）</a:t>
                </a:r>
                <a:endParaRPr lang="en-US"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2539" t="-2006"/>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normAutofit/>
          </a:bodyPr>
          <a:lstStyle/>
          <a:p>
            <a:r>
              <a:rPr lang="ja-JP" altLang="en-US" dirty="0"/>
              <a:t>      円柱の押込解析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16</a:t>
            </a:fld>
            <a:endParaRPr lang="ja-JP" altLang="en-US" dirty="0"/>
          </a:p>
        </p:txBody>
      </p:sp>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t="912" b="1"/>
          <a:stretch/>
        </p:blipFill>
        <p:spPr>
          <a:xfrm>
            <a:off x="4151784" y="656692"/>
            <a:ext cx="4212468" cy="3708876"/>
          </a:xfrm>
          <a:prstGeom prst="rect">
            <a:avLst/>
          </a:prstGeom>
        </p:spPr>
      </p:pic>
      <p:sp>
        <p:nvSpPr>
          <p:cNvPr id="7" name="テキスト ボックス 6">
            <a:extLst>
              <a:ext uri="{FF2B5EF4-FFF2-40B4-BE49-F238E27FC236}">
                <a16:creationId xmlns:a16="http://schemas.microsoft.com/office/drawing/2014/main" id="{007EC000-CC3E-4784-B6FB-3D83E55CF10A}"/>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Tree>
    <p:extLst>
      <p:ext uri="{BB962C8B-B14F-4D97-AF65-F5344CB8AC3E}">
        <p14:creationId xmlns:p14="http://schemas.microsoft.com/office/powerpoint/2010/main" val="2040570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en-US" altLang="ja-JP" b="1" i="1" u="sng" dirty="0">
                <a:solidFill>
                  <a:srgbClr val="7030A0"/>
                </a:solidFill>
                <a:effectLst>
                  <a:outerShdw blurRad="38100" dist="38100" dir="2700000" algn="tl">
                    <a:srgbClr val="000000">
                      <a:alpha val="43137"/>
                    </a:srgbClr>
                  </a:outerShdw>
                </a:effectLst>
              </a:rPr>
              <a:t>EC-SSE-SRI-T4</a:t>
            </a:r>
            <a:r>
              <a:rPr lang="ja-JP" altLang="en-US" b="1" i="1" u="sng" dirty="0">
                <a:effectLst>
                  <a:outerShdw blurRad="38100" dist="38100" dir="2700000" algn="tl">
                    <a:srgbClr val="000000">
                      <a:alpha val="43137"/>
                    </a:srgbClr>
                  </a:outerShdw>
                </a:effectLst>
              </a:rPr>
              <a:t>の解析結果</a:t>
            </a:r>
            <a:br>
              <a:rPr lang="en-US" altLang="ja-JP" b="1" i="1" u="sng" dirty="0">
                <a:effectLst>
                  <a:outerShdw blurRad="38100" dist="38100" dir="2700000" algn="tl">
                    <a:srgbClr val="000000">
                      <a:alpha val="43137"/>
                    </a:srgbClr>
                  </a:outerShdw>
                </a:effectLst>
              </a:rPr>
            </a:br>
            <a:endParaRPr lang="en-US" altLang="ja-JP" sz="2400" dirty="0"/>
          </a:p>
        </p:txBody>
      </p:sp>
      <p:sp>
        <p:nvSpPr>
          <p:cNvPr id="2" name="タイトル 1"/>
          <p:cNvSpPr>
            <a:spLocks noGrp="1"/>
          </p:cNvSpPr>
          <p:nvPr>
            <p:ph type="title"/>
          </p:nvPr>
        </p:nvSpPr>
        <p:spPr/>
        <p:txBody>
          <a:bodyPr/>
          <a:lstStyle/>
          <a:p>
            <a:r>
              <a:rPr lang="ja-JP" altLang="en-US" dirty="0"/>
              <a:t>      円柱の押込解析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17</a:t>
            </a:fld>
            <a:endParaRPr lang="ja-JP" altLang="en-US" dirty="0"/>
          </a:p>
        </p:txBody>
      </p:sp>
      <p:sp>
        <p:nvSpPr>
          <p:cNvPr id="7" name="テキスト ボックス 6">
            <a:extLst>
              <a:ext uri="{FF2B5EF4-FFF2-40B4-BE49-F238E27FC236}">
                <a16:creationId xmlns:a16="http://schemas.microsoft.com/office/drawing/2014/main" id="{233C13C5-7949-D478-5774-CE837034D2DE}"/>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pic>
        <p:nvPicPr>
          <p:cNvPr id="5" name="cylinder2-mp">
            <a:hlinkClick r:id="" action="ppaction://media"/>
            <a:extLst>
              <a:ext uri="{FF2B5EF4-FFF2-40B4-BE49-F238E27FC236}">
                <a16:creationId xmlns:a16="http://schemas.microsoft.com/office/drawing/2014/main" id="{C659885A-B687-12A9-C8F1-8488C31764E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6421" y="1038601"/>
            <a:ext cx="11522207" cy="5359026"/>
          </a:xfrm>
          <a:prstGeom prst="rect">
            <a:avLst/>
          </a:prstGeom>
        </p:spPr>
      </p:pic>
      <p:sp>
        <p:nvSpPr>
          <p:cNvPr id="12" name="テキスト ボックス 11">
            <a:extLst>
              <a:ext uri="{FF2B5EF4-FFF2-40B4-BE49-F238E27FC236}">
                <a16:creationId xmlns:a16="http://schemas.microsoft.com/office/drawing/2014/main" id="{36F5CD72-B364-F3EA-C8A2-4C01D123FDD8}"/>
              </a:ext>
            </a:extLst>
          </p:cNvPr>
          <p:cNvSpPr txBox="1"/>
          <p:nvPr/>
        </p:nvSpPr>
        <p:spPr>
          <a:xfrm>
            <a:off x="0" y="4941168"/>
            <a:ext cx="1271464" cy="1457698"/>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lIns="36000" tIns="36000" rIns="36000" bIns="36000" rtlCol="0">
            <a:spAutoFit/>
          </a:bodyPr>
          <a:lstStyle/>
          <a:p>
            <a:pPr algn="ctr"/>
            <a:r>
              <a:rPr lang="en-US" altLang="ja-JP" dirty="0">
                <a:latin typeface="MS UI Gothic" panose="020B0600070205080204" pitchFamily="50" charset="-128"/>
                <a:ea typeface="MS UI Gothic" panose="020B0600070205080204" pitchFamily="50" charset="-128"/>
              </a:rPr>
              <a:t>Mises</a:t>
            </a:r>
            <a:r>
              <a:rPr lang="ja-JP" altLang="en-US" dirty="0">
                <a:latin typeface="MS UI Gothic" panose="020B0600070205080204" pitchFamily="50" charset="-128"/>
                <a:ea typeface="MS UI Gothic" panose="020B0600070205080204" pitchFamily="50" charset="-128"/>
              </a:rPr>
              <a:t>応力分布に問題はなく大変形ロバスト性も程々</a:t>
            </a:r>
          </a:p>
        </p:txBody>
      </p:sp>
      <p:sp>
        <p:nvSpPr>
          <p:cNvPr id="6" name="テキスト ボックス 5">
            <a:extLst>
              <a:ext uri="{FF2B5EF4-FFF2-40B4-BE49-F238E27FC236}">
                <a16:creationId xmlns:a16="http://schemas.microsoft.com/office/drawing/2014/main" id="{7CBF7DFD-7B99-3983-7B84-A733CE02D254}"/>
              </a:ext>
            </a:extLst>
          </p:cNvPr>
          <p:cNvSpPr txBox="1"/>
          <p:nvPr/>
        </p:nvSpPr>
        <p:spPr>
          <a:xfrm>
            <a:off x="10920536" y="575809"/>
            <a:ext cx="1271464" cy="1457698"/>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lIns="36000" tIns="36000" rIns="36000" bIns="36000" rtlCol="0">
            <a:spAutoFit/>
          </a:bodyPr>
          <a:lstStyle/>
          <a:p>
            <a:pPr algn="ctr"/>
            <a:r>
              <a:rPr lang="ja-JP" altLang="en-US" dirty="0">
                <a:latin typeface="MS UI Gothic" panose="020B0600070205080204" pitchFamily="50" charset="-128"/>
                <a:ea typeface="MS UI Gothic" panose="020B0600070205080204" pitchFamily="50" charset="-128"/>
              </a:rPr>
              <a:t>圧力分布は上面にややチラつきが多く見られるが許容範囲</a:t>
            </a:r>
          </a:p>
        </p:txBody>
      </p:sp>
      <p:sp>
        <p:nvSpPr>
          <p:cNvPr id="8" name="テキスト ボックス 7">
            <a:extLst>
              <a:ext uri="{FF2B5EF4-FFF2-40B4-BE49-F238E27FC236}">
                <a16:creationId xmlns:a16="http://schemas.microsoft.com/office/drawing/2014/main" id="{729B32FB-16A4-277C-3E92-7BB2F8471356}"/>
              </a:ext>
            </a:extLst>
          </p:cNvPr>
          <p:cNvSpPr txBox="1"/>
          <p:nvPr/>
        </p:nvSpPr>
        <p:spPr>
          <a:xfrm>
            <a:off x="79706" y="3909826"/>
            <a:ext cx="1119750" cy="923330"/>
          </a:xfrm>
          <a:prstGeom prst="rect">
            <a:avLst/>
          </a:prstGeom>
          <a:no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en-US" altLang="ja-JP" dirty="0">
                <a:latin typeface="MS UI Gothic" panose="020B0600070205080204" pitchFamily="50" charset="-128"/>
                <a:ea typeface="MS UI Gothic" panose="020B0600070205080204" pitchFamily="50" charset="-128"/>
              </a:rPr>
              <a:t>37</a:t>
            </a:r>
            <a:r>
              <a:rPr kumimoji="1" lang="ja-JP" altLang="en-US" dirty="0">
                <a:latin typeface="MS UI Gothic" panose="020B0600070205080204" pitchFamily="50" charset="-128"/>
                <a:ea typeface="MS UI Gothic" panose="020B0600070205080204" pitchFamily="50" charset="-128"/>
              </a:rPr>
              <a:t>％公称圧縮で</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収束困難</a:t>
            </a:r>
          </a:p>
        </p:txBody>
      </p:sp>
    </p:spTree>
    <p:extLst>
      <p:ext uri="{BB962C8B-B14F-4D97-AF65-F5344CB8AC3E}">
        <p14:creationId xmlns:p14="http://schemas.microsoft.com/office/powerpoint/2010/main" val="99920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コンテンツ プレースホルダー 4">
                <a:extLst>
                  <a:ext uri="{FF2B5EF4-FFF2-40B4-BE49-F238E27FC236}">
                    <a16:creationId xmlns:a16="http://schemas.microsoft.com/office/drawing/2014/main" id="{0D9A23B4-B73B-441F-8BAF-02F13DB9BF04}"/>
                  </a:ext>
                </a:extLst>
              </p:cNvPr>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概要</a:t>
                </a:r>
                <a:endParaRPr kumimoji="1" lang="en-US" altLang="ja-JP" b="1" i="1" u="sng" dirty="0">
                  <a:effectLst>
                    <a:outerShdw blurRad="38100" dist="38100" dir="2700000" algn="tl">
                      <a:srgbClr val="000000">
                        <a:alpha val="43137"/>
                      </a:srgbClr>
                    </a:outerShdw>
                  </a:effectLst>
                </a:endParaRPr>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sz="4400" dirty="0"/>
              </a:p>
              <a:p>
                <a:r>
                  <a:rPr lang="en-US" altLang="ja-JP" sz="2400" dirty="0"/>
                  <a:t>1/8</a:t>
                </a:r>
                <a:r>
                  <a:rPr lang="ja-JP" altLang="en-US" sz="2400" dirty="0"/>
                  <a:t>モデル</a:t>
                </a:r>
                <a:endParaRPr lang="en-US" altLang="ja-JP" sz="2400" dirty="0"/>
              </a:p>
              <a:p>
                <a:r>
                  <a:rPr lang="ja-JP" altLang="en-US" sz="2400" dirty="0"/>
                  <a:t>鉄フィラー：</a:t>
                </a:r>
                <a:r>
                  <a:rPr lang="en-US" altLang="ja-JP" sz="2400" dirty="0"/>
                  <a:t> Neo-Hook</a:t>
                </a:r>
                <a:r>
                  <a:rPr lang="ja-JP" altLang="en-US" sz="2400" dirty="0"/>
                  <a:t>超弾性体（</a:t>
                </a: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𝐸</m:t>
                        </m:r>
                      </m:e>
                      <m:sub>
                        <m:r>
                          <m:rPr>
                            <m:sty m:val="p"/>
                          </m:rPr>
                          <a:rPr lang="en-US" altLang="ja-JP" sz="2400">
                            <a:latin typeface="Cambria Math" panose="02040503050406030204" pitchFamily="18" charset="0"/>
                          </a:rPr>
                          <m:t>ini</m:t>
                        </m:r>
                      </m:sub>
                    </m:sSub>
                    <m:r>
                      <a:rPr lang="en-US" altLang="ja-JP" sz="2400" i="1">
                        <a:latin typeface="Cambria Math" panose="02040503050406030204" pitchFamily="18" charset="0"/>
                      </a:rPr>
                      <m:t>=260 </m:t>
                    </m:r>
                    <m:r>
                      <m:rPr>
                        <m:sty m:val="p"/>
                      </m:rPr>
                      <a:rPr lang="en-US" altLang="ja-JP" sz="2400">
                        <a:latin typeface="Cambria Math" panose="02040503050406030204" pitchFamily="18" charset="0"/>
                      </a:rPr>
                      <m:t>GPa</m:t>
                    </m:r>
                    <m:r>
                      <a:rPr lang="en-US" altLang="ja-JP" sz="2400" i="1">
                        <a:latin typeface="Cambria Math" panose="02040503050406030204" pitchFamily="18" charset="0"/>
                      </a:rPr>
                      <m:t>, </m:t>
                    </m:r>
                    <m:sSub>
                      <m:sSubPr>
                        <m:ctrlPr>
                          <a:rPr lang="en-US" altLang="ja-JP" sz="2400" b="1" i="1">
                            <a:latin typeface="Cambria Math" panose="02040503050406030204" pitchFamily="18" charset="0"/>
                          </a:rPr>
                        </m:ctrlPr>
                      </m:sSubPr>
                      <m:e>
                        <m:r>
                          <a:rPr lang="en-US" altLang="ja-JP" sz="2400" b="1" i="1">
                            <a:latin typeface="Cambria Math" panose="02040503050406030204" pitchFamily="18" charset="0"/>
                          </a:rPr>
                          <m:t>𝝂</m:t>
                        </m:r>
                      </m:e>
                      <m:sub>
                        <m:r>
                          <a:rPr lang="en-US" altLang="ja-JP" sz="2400" b="1">
                            <a:latin typeface="Cambria Math" panose="02040503050406030204" pitchFamily="18" charset="0"/>
                          </a:rPr>
                          <m:t>𝐢𝐧𝐢</m:t>
                        </m:r>
                      </m:sub>
                    </m:sSub>
                    <m:r>
                      <a:rPr lang="en-US" altLang="ja-JP" sz="2400" b="1" i="1">
                        <a:latin typeface="Cambria Math" panose="02040503050406030204" pitchFamily="18" charset="0"/>
                      </a:rPr>
                      <m:t>=</m:t>
                    </m:r>
                    <m:r>
                      <a:rPr lang="en-US" altLang="ja-JP" sz="2400" b="1" i="1">
                        <a:latin typeface="Cambria Math" panose="02040503050406030204" pitchFamily="18" charset="0"/>
                      </a:rPr>
                      <m:t>𝟎</m:t>
                    </m:r>
                    <m:r>
                      <a:rPr lang="en-US" altLang="ja-JP" sz="2400" b="1" i="1">
                        <a:latin typeface="Cambria Math" panose="02040503050406030204" pitchFamily="18" charset="0"/>
                      </a:rPr>
                      <m:t>.</m:t>
                    </m:r>
                    <m:r>
                      <a:rPr lang="en-US" altLang="ja-JP" sz="2400" b="1" i="1">
                        <a:latin typeface="Cambria Math" panose="02040503050406030204" pitchFamily="18" charset="0"/>
                      </a:rPr>
                      <m:t>𝟑</m:t>
                    </m:r>
                  </m:oMath>
                </a14:m>
                <a:r>
                  <a:rPr lang="ja-JP" altLang="en-US" sz="2400" dirty="0"/>
                  <a:t>）</a:t>
                </a:r>
                <a:endParaRPr lang="en-US" altLang="ja-JP" sz="2400" dirty="0"/>
              </a:p>
              <a:p>
                <a:r>
                  <a:rPr lang="ja-JP" altLang="en-US" sz="2400" dirty="0"/>
                  <a:t>ゴム</a:t>
                </a:r>
                <a:r>
                  <a:rPr lang="en-US" altLang="ja-JP" sz="2400" dirty="0"/>
                  <a:t>: Neo-Hook</a:t>
                </a:r>
                <a:r>
                  <a:rPr lang="ja-JP" altLang="en-US" sz="2400" dirty="0"/>
                  <a:t>超弾性体（</a:t>
                </a: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𝐸</m:t>
                        </m:r>
                      </m:e>
                      <m:sub>
                        <m:r>
                          <m:rPr>
                            <m:sty m:val="p"/>
                          </m:rPr>
                          <a:rPr lang="en-US" altLang="ja-JP" sz="2400">
                            <a:latin typeface="Cambria Math" panose="02040503050406030204" pitchFamily="18" charset="0"/>
                          </a:rPr>
                          <m:t>ini</m:t>
                        </m:r>
                      </m:sub>
                    </m:sSub>
                    <m:r>
                      <a:rPr lang="en-US" altLang="ja-JP" sz="2400" i="1">
                        <a:latin typeface="Cambria Math" panose="02040503050406030204" pitchFamily="18" charset="0"/>
                      </a:rPr>
                      <m:t>=6 </m:t>
                    </m:r>
                    <m:r>
                      <m:rPr>
                        <m:sty m:val="p"/>
                      </m:rPr>
                      <a:rPr lang="en-US" altLang="ja-JP" sz="2400">
                        <a:latin typeface="Cambria Math" panose="02040503050406030204" pitchFamily="18" charset="0"/>
                      </a:rPr>
                      <m:t>GPa</m:t>
                    </m:r>
                    <m:r>
                      <a:rPr lang="en-US" altLang="ja-JP" sz="2400" i="1">
                        <a:latin typeface="Cambria Math" panose="02040503050406030204" pitchFamily="18" charset="0"/>
                      </a:rPr>
                      <m:t>, </m:t>
                    </m:r>
                    <m:sSub>
                      <m:sSubPr>
                        <m:ctrlPr>
                          <a:rPr lang="en-US" altLang="ja-JP" sz="2400" b="1" i="1">
                            <a:solidFill>
                              <a:srgbClr val="C00000"/>
                            </a:solidFill>
                            <a:latin typeface="Cambria Math" panose="02040503050406030204" pitchFamily="18" charset="0"/>
                          </a:rPr>
                        </m:ctrlPr>
                      </m:sSubPr>
                      <m:e>
                        <m:r>
                          <a:rPr lang="en-US" altLang="ja-JP" sz="2400" b="1" i="1">
                            <a:solidFill>
                              <a:srgbClr val="C00000"/>
                            </a:solidFill>
                            <a:latin typeface="Cambria Math" panose="02040503050406030204" pitchFamily="18" charset="0"/>
                          </a:rPr>
                          <m:t>𝝂</m:t>
                        </m:r>
                      </m:e>
                      <m:sub>
                        <m:r>
                          <a:rPr lang="en-US" altLang="ja-JP" sz="2400" b="1">
                            <a:solidFill>
                              <a:srgbClr val="C00000"/>
                            </a:solidFill>
                            <a:latin typeface="Cambria Math" panose="02040503050406030204" pitchFamily="18" charset="0"/>
                          </a:rPr>
                          <m:t>𝐢𝐧𝐢</m:t>
                        </m:r>
                      </m:sub>
                    </m:sSub>
                    <m:r>
                      <a:rPr lang="en-US" altLang="ja-JP" sz="2400" b="1" i="1">
                        <a:solidFill>
                          <a:srgbClr val="C00000"/>
                        </a:solidFill>
                        <a:latin typeface="Cambria Math" panose="02040503050406030204" pitchFamily="18" charset="0"/>
                      </a:rPr>
                      <m:t>=</m:t>
                    </m:r>
                    <m:r>
                      <a:rPr lang="en-US" altLang="ja-JP" sz="2400" b="1" i="1">
                        <a:solidFill>
                          <a:srgbClr val="C00000"/>
                        </a:solidFill>
                        <a:latin typeface="Cambria Math" panose="02040503050406030204" pitchFamily="18" charset="0"/>
                      </a:rPr>
                      <m:t>𝟎</m:t>
                    </m:r>
                    <m:r>
                      <a:rPr lang="en-US" altLang="ja-JP" sz="2400" b="1" i="1">
                        <a:solidFill>
                          <a:srgbClr val="C00000"/>
                        </a:solidFill>
                        <a:latin typeface="Cambria Math" panose="02040503050406030204" pitchFamily="18" charset="0"/>
                      </a:rPr>
                      <m:t>.</m:t>
                    </m:r>
                    <m:r>
                      <a:rPr lang="en-US" altLang="ja-JP" sz="2400" b="1" i="1">
                        <a:solidFill>
                          <a:srgbClr val="C00000"/>
                        </a:solidFill>
                        <a:latin typeface="Cambria Math" panose="02040503050406030204" pitchFamily="18" charset="0"/>
                      </a:rPr>
                      <m:t>𝟒𝟗</m:t>
                    </m:r>
                  </m:oMath>
                </a14:m>
                <a:r>
                  <a:rPr lang="ja-JP" altLang="en-US" sz="2400" dirty="0"/>
                  <a:t>）</a:t>
                </a:r>
                <a:endParaRPr lang="en-US" altLang="ja-JP" sz="2400" dirty="0"/>
              </a:p>
            </p:txBody>
          </p:sp>
        </mc:Choice>
        <mc:Fallback xmlns="">
          <p:sp>
            <p:nvSpPr>
              <p:cNvPr id="5" name="コンテンツ プレースホルダー 4">
                <a:extLst>
                  <a:ext uri="{FF2B5EF4-FFF2-40B4-BE49-F238E27FC236}">
                    <a16:creationId xmlns:a16="http://schemas.microsoft.com/office/drawing/2014/main" id="{0D9A23B4-B73B-441F-8BAF-02F13DB9BF04}"/>
                  </a:ext>
                </a:extLst>
              </p:cNvPr>
              <p:cNvSpPr>
                <a:spLocks noGrp="1" noRot="1" noChangeAspect="1" noMove="1" noResize="1" noEditPoints="1" noAdjustHandles="1" noChangeArrowheads="1" noChangeShapeType="1" noTextEdit="1"/>
              </p:cNvSpPr>
              <p:nvPr>
                <p:ph idx="1"/>
              </p:nvPr>
            </p:nvSpPr>
            <p:spPr>
              <a:blipFill>
                <a:blip r:embed="rId3"/>
                <a:stretch>
                  <a:fillRect l="-1958" t="-2006"/>
                </a:stretch>
              </a:blipFill>
            </p:spPr>
            <p:txBody>
              <a:bodyPr/>
              <a:lstStyle/>
              <a:p>
                <a:r>
                  <a:rPr lang="ja-JP" altLang="en-US">
                    <a:noFill/>
                  </a:rPr>
                  <a:t> </a:t>
                </a:r>
              </a:p>
            </p:txBody>
          </p:sp>
        </mc:Fallback>
      </mc:AlternateContent>
      <p:sp>
        <p:nvSpPr>
          <p:cNvPr id="4" name="タイトル 3">
            <a:extLst>
              <a:ext uri="{FF2B5EF4-FFF2-40B4-BE49-F238E27FC236}">
                <a16:creationId xmlns:a16="http://schemas.microsoft.com/office/drawing/2014/main" id="{147634CE-B0F3-4FFE-ACE6-FBD5FBDCBB11}"/>
              </a:ext>
            </a:extLst>
          </p:cNvPr>
          <p:cNvSpPr>
            <a:spLocks noGrp="1"/>
          </p:cNvSpPr>
          <p:nvPr>
            <p:ph type="title"/>
          </p:nvPr>
        </p:nvSpPr>
        <p:spPr/>
        <p:txBody>
          <a:bodyPr/>
          <a:lstStyle/>
          <a:p>
            <a:r>
              <a:rPr kumimoji="1" lang="en-US" altLang="ja-JP" dirty="0"/>
              <a:t>      </a:t>
            </a:r>
            <a:r>
              <a:rPr kumimoji="1" lang="ja-JP" altLang="en-US" dirty="0"/>
              <a:t>フィラー充填ゴムの引張解析</a:t>
            </a:r>
          </a:p>
        </p:txBody>
      </p:sp>
      <p:sp>
        <p:nvSpPr>
          <p:cNvPr id="3" name="スライド番号プレースホルダー 2">
            <a:extLst>
              <a:ext uri="{FF2B5EF4-FFF2-40B4-BE49-F238E27FC236}">
                <a16:creationId xmlns:a16="http://schemas.microsoft.com/office/drawing/2014/main" id="{DEC978A3-14D0-47EA-975E-937F9BB1D532}"/>
              </a:ext>
            </a:extLst>
          </p:cNvPr>
          <p:cNvSpPr>
            <a:spLocks noGrp="1"/>
          </p:cNvSpPr>
          <p:nvPr>
            <p:ph type="sldNum" sz="quarter" idx="4"/>
          </p:nvPr>
        </p:nvSpPr>
        <p:spPr/>
        <p:txBody>
          <a:bodyPr/>
          <a:lstStyle/>
          <a:p>
            <a:r>
              <a:rPr lang="en-US" altLang="ja-JP"/>
              <a:t>P. </a:t>
            </a:r>
            <a:fld id="{F8FDF831-B0A3-4B44-A20D-7581D5587101}" type="slidenum">
              <a:rPr lang="ja-JP" altLang="en-US" smtClean="0"/>
              <a:pPr/>
              <a:t>18</a:t>
            </a:fld>
            <a:endParaRPr lang="ja-JP" altLang="en-US" dirty="0"/>
          </a:p>
        </p:txBody>
      </p:sp>
      <p:pic>
        <p:nvPicPr>
          <p:cNvPr id="11" name="図 10">
            <a:extLst>
              <a:ext uri="{FF2B5EF4-FFF2-40B4-BE49-F238E27FC236}">
                <a16:creationId xmlns:a16="http://schemas.microsoft.com/office/drawing/2014/main" id="{5EAFCE30-65D1-485C-9403-88F99D8E4E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3712" y="728700"/>
            <a:ext cx="5481126" cy="3924435"/>
          </a:xfrm>
          <a:prstGeom prst="rect">
            <a:avLst/>
          </a:prstGeom>
        </p:spPr>
      </p:pic>
      <p:sp>
        <p:nvSpPr>
          <p:cNvPr id="2" name="テキスト ボックス 1">
            <a:extLst>
              <a:ext uri="{FF2B5EF4-FFF2-40B4-BE49-F238E27FC236}">
                <a16:creationId xmlns:a16="http://schemas.microsoft.com/office/drawing/2014/main" id="{8F09BBFB-A5A3-95BF-96CA-B9DD490F851A}"/>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Tree>
    <p:extLst>
      <p:ext uri="{BB962C8B-B14F-4D97-AF65-F5344CB8AC3E}">
        <p14:creationId xmlns:p14="http://schemas.microsoft.com/office/powerpoint/2010/main" val="876759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en-US" altLang="ja-JP" b="1" i="1" u="sng" dirty="0">
                <a:solidFill>
                  <a:srgbClr val="7030A0"/>
                </a:solidFill>
                <a:effectLst>
                  <a:outerShdw blurRad="38100" dist="38100" dir="2700000" algn="tl">
                    <a:srgbClr val="000000">
                      <a:alpha val="43137"/>
                    </a:srgbClr>
                  </a:outerShdw>
                </a:effectLst>
              </a:rPr>
              <a:t>EC-SSE</a:t>
            </a:r>
            <a:br>
              <a:rPr lang="en-US" altLang="ja-JP" b="1" i="1" u="sng" dirty="0">
                <a:solidFill>
                  <a:srgbClr val="7030A0"/>
                </a:solidFill>
                <a:effectLst>
                  <a:outerShdw blurRad="38100" dist="38100" dir="2700000" algn="tl">
                    <a:srgbClr val="000000">
                      <a:alpha val="43137"/>
                    </a:srgbClr>
                  </a:outerShdw>
                </a:effectLst>
              </a:rPr>
            </a:br>
            <a:r>
              <a:rPr lang="en-US" altLang="ja-JP" b="1" i="1" u="sng" dirty="0">
                <a:solidFill>
                  <a:srgbClr val="7030A0"/>
                </a:solidFill>
                <a:effectLst>
                  <a:outerShdw blurRad="38100" dist="38100" dir="2700000" algn="tl">
                    <a:srgbClr val="000000">
                      <a:alpha val="43137"/>
                    </a:srgbClr>
                  </a:outerShdw>
                </a:effectLst>
              </a:rPr>
              <a:t>-SRI-T4</a:t>
            </a:r>
            <a:br>
              <a:rPr lang="en-US" altLang="ja-JP" b="1" i="1" u="sng" dirty="0">
                <a:solidFill>
                  <a:srgbClr val="0070C0"/>
                </a:solidFill>
                <a:effectLst>
                  <a:outerShdw blurRad="38100" dist="38100" dir="2700000" algn="tl">
                    <a:srgbClr val="000000">
                      <a:alpha val="43137"/>
                    </a:srgbClr>
                  </a:outerShdw>
                </a:effectLst>
              </a:rPr>
            </a:br>
            <a:r>
              <a:rPr lang="ja-JP" altLang="en-US" b="1" i="1" u="sng" dirty="0">
                <a:effectLst>
                  <a:outerShdw blurRad="38100" dist="38100" dir="2700000" algn="tl">
                    <a:srgbClr val="000000">
                      <a:alpha val="43137"/>
                    </a:srgbClr>
                  </a:outerShdw>
                </a:effectLst>
              </a:rPr>
              <a:t>の解析結果</a:t>
            </a:r>
            <a:endParaRPr lang="en-US" altLang="ja-JP" b="1" i="1" u="sng" dirty="0">
              <a:effectLst>
                <a:outerShdw blurRad="38100" dist="38100" dir="2700000" algn="tl">
                  <a:srgbClr val="000000">
                    <a:alpha val="43137"/>
                  </a:srgbClr>
                </a:outerShdw>
              </a:effectLst>
            </a:endParaRPr>
          </a:p>
          <a:p>
            <a:pPr marL="0" indent="0">
              <a:buNone/>
            </a:pPr>
            <a:endParaRPr lang="en-US" altLang="ja-JP" sz="2400" dirty="0"/>
          </a:p>
        </p:txBody>
      </p:sp>
      <p:sp>
        <p:nvSpPr>
          <p:cNvPr id="2" name="タイトル 1"/>
          <p:cNvSpPr>
            <a:spLocks noGrp="1"/>
          </p:cNvSpPr>
          <p:nvPr>
            <p:ph type="title"/>
          </p:nvPr>
        </p:nvSpPr>
        <p:spPr/>
        <p:txBody>
          <a:bodyPr/>
          <a:lstStyle/>
          <a:p>
            <a:r>
              <a:rPr kumimoji="1" lang="ja-JP" altLang="en-US" dirty="0"/>
              <a:t>      フィラー充填ゴムの引張解析</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19</a:t>
            </a:fld>
            <a:endParaRPr lang="ja-JP" altLang="en-US" dirty="0"/>
          </a:p>
        </p:txBody>
      </p:sp>
      <p:sp>
        <p:nvSpPr>
          <p:cNvPr id="7" name="テキスト ボックス 6">
            <a:extLst>
              <a:ext uri="{FF2B5EF4-FFF2-40B4-BE49-F238E27FC236}">
                <a16:creationId xmlns:a16="http://schemas.microsoft.com/office/drawing/2014/main" id="{BBAE5447-C5F8-2968-9E4F-6D168A777C7D}"/>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pic>
        <p:nvPicPr>
          <p:cNvPr id="5" name="filler_simplest-mp">
            <a:hlinkClick r:id="" action="ppaction://media"/>
            <a:extLst>
              <a:ext uri="{FF2B5EF4-FFF2-40B4-BE49-F238E27FC236}">
                <a16:creationId xmlns:a16="http://schemas.microsoft.com/office/drawing/2014/main" id="{EE38329B-B2F0-DD86-2759-B228313A34E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36523" y="574732"/>
            <a:ext cx="7295881" cy="5806596"/>
          </a:xfrm>
          <a:prstGeom prst="rect">
            <a:avLst/>
          </a:prstGeom>
        </p:spPr>
      </p:pic>
      <p:sp>
        <p:nvSpPr>
          <p:cNvPr id="11" name="テキスト ボックス 10">
            <a:extLst>
              <a:ext uri="{FF2B5EF4-FFF2-40B4-BE49-F238E27FC236}">
                <a16:creationId xmlns:a16="http://schemas.microsoft.com/office/drawing/2014/main" id="{97B2A7FD-0CE0-7609-1F9D-4A93267AED22}"/>
              </a:ext>
            </a:extLst>
          </p:cNvPr>
          <p:cNvSpPr txBox="1"/>
          <p:nvPr/>
        </p:nvSpPr>
        <p:spPr>
          <a:xfrm>
            <a:off x="10074478" y="4627405"/>
            <a:ext cx="1980220" cy="1323439"/>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ja-JP" altLang="en-US" sz="2000" dirty="0">
                <a:latin typeface="MS UI Gothic" panose="020B0600070205080204" pitchFamily="50" charset="-128"/>
                <a:ea typeface="MS UI Gothic" panose="020B0600070205080204" pitchFamily="50" charset="-128"/>
              </a:rPr>
              <a:t>圧力分布はゴム部の上面にややチラつきが多く見られるが許容範囲．</a:t>
            </a:r>
          </a:p>
        </p:txBody>
      </p:sp>
      <p:sp>
        <p:nvSpPr>
          <p:cNvPr id="9" name="テキスト ボックス 8">
            <a:extLst>
              <a:ext uri="{FF2B5EF4-FFF2-40B4-BE49-F238E27FC236}">
                <a16:creationId xmlns:a16="http://schemas.microsoft.com/office/drawing/2014/main" id="{2ECC9599-865C-4B95-3F99-384B05425430}"/>
              </a:ext>
            </a:extLst>
          </p:cNvPr>
          <p:cNvSpPr txBox="1"/>
          <p:nvPr/>
        </p:nvSpPr>
        <p:spPr>
          <a:xfrm>
            <a:off x="227348" y="4627405"/>
            <a:ext cx="2124236" cy="1323439"/>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n-US" altLang="ja-JP" sz="2000" dirty="0">
                <a:latin typeface="MS UI Gothic" panose="020B0600070205080204" pitchFamily="50" charset="-128"/>
                <a:ea typeface="MS UI Gothic" panose="020B0600070205080204" pitchFamily="50" charset="-128"/>
              </a:rPr>
              <a:t>Mises</a:t>
            </a:r>
            <a:r>
              <a:rPr lang="ja-JP" altLang="en-US" sz="2000" dirty="0">
                <a:latin typeface="MS UI Gothic" panose="020B0600070205080204" pitchFamily="50" charset="-128"/>
                <a:ea typeface="MS UI Gothic" panose="020B0600070205080204" pitchFamily="50" charset="-128"/>
              </a:rPr>
              <a:t>応力分布に問題はなく，実用上充分な大変形ロバスト性がある．</a:t>
            </a:r>
          </a:p>
        </p:txBody>
      </p:sp>
      <p:sp>
        <p:nvSpPr>
          <p:cNvPr id="6" name="テキスト ボックス 5">
            <a:extLst>
              <a:ext uri="{FF2B5EF4-FFF2-40B4-BE49-F238E27FC236}">
                <a16:creationId xmlns:a16="http://schemas.microsoft.com/office/drawing/2014/main" id="{940BC502-86F5-F4EC-FB6C-73501F70B1F7}"/>
              </a:ext>
            </a:extLst>
          </p:cNvPr>
          <p:cNvSpPr txBox="1"/>
          <p:nvPr/>
        </p:nvSpPr>
        <p:spPr>
          <a:xfrm>
            <a:off x="564635" y="2744924"/>
            <a:ext cx="1338828" cy="1015663"/>
          </a:xfrm>
          <a:prstGeom prst="rect">
            <a:avLst/>
          </a:prstGeom>
          <a:noFill/>
          <a:ln>
            <a:solidFill>
              <a:schemeClr val="tx1"/>
            </a:solidFill>
          </a:ln>
        </p:spPr>
        <p:txBody>
          <a:bodyPr wrap="none" rtlCol="0">
            <a:spAutoFit/>
          </a:bodyPr>
          <a:lstStyle/>
          <a:p>
            <a:pPr algn="ctr"/>
            <a:r>
              <a:rPr lang="en-US" altLang="ja-JP" sz="2000" dirty="0">
                <a:latin typeface="MS UI Gothic" panose="020B0600070205080204" pitchFamily="50" charset="-128"/>
                <a:ea typeface="MS UI Gothic" panose="020B0600070205080204" pitchFamily="50" charset="-128"/>
              </a:rPr>
              <a:t>221</a:t>
            </a:r>
            <a:r>
              <a:rPr kumimoji="1" lang="ja-JP" altLang="en-US" sz="2000" dirty="0">
                <a:latin typeface="MS UI Gothic" panose="020B0600070205080204" pitchFamily="50" charset="-128"/>
                <a:ea typeface="MS UI Gothic" panose="020B0600070205080204" pitchFamily="50" charset="-128"/>
              </a:rPr>
              <a:t>％公称</a:t>
            </a:r>
            <a:br>
              <a:rPr kumimoji="1"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引張</a:t>
            </a:r>
            <a:r>
              <a:rPr kumimoji="1" lang="ja-JP" altLang="en-US" sz="2000" dirty="0">
                <a:latin typeface="MS UI Gothic" panose="020B0600070205080204" pitchFamily="50" charset="-128"/>
                <a:ea typeface="MS UI Gothic" panose="020B0600070205080204" pitchFamily="50" charset="-128"/>
              </a:rPr>
              <a:t>で</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収束困難</a:t>
            </a:r>
          </a:p>
        </p:txBody>
      </p:sp>
    </p:spTree>
    <p:extLst>
      <p:ext uri="{BB962C8B-B14F-4D97-AF65-F5344CB8AC3E}">
        <p14:creationId xmlns:p14="http://schemas.microsoft.com/office/powerpoint/2010/main" val="290788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ja-JP" altLang="en-US" b="1" i="1" u="sng" dirty="0">
                <a:solidFill>
                  <a:srgbClr val="000000"/>
                </a:solidFill>
                <a:effectLst>
                  <a:outerShdw blurRad="38100" dist="38100" dir="2700000" algn="tl">
                    <a:srgbClr val="000000">
                      <a:alpha val="43137"/>
                    </a:srgbClr>
                  </a:outerShdw>
                </a:effectLst>
              </a:rPr>
              <a:t>実現したい内容</a:t>
            </a:r>
            <a:endParaRPr lang="en-US" altLang="ja-JP" b="1" i="1" u="sng" dirty="0">
              <a:solidFill>
                <a:srgbClr val="000000"/>
              </a:solidFill>
              <a:effectLst>
                <a:outerShdw blurRad="38100" dist="38100" dir="2700000" algn="tl">
                  <a:srgbClr val="000000">
                    <a:alpha val="43137"/>
                  </a:srgbClr>
                </a:outerShdw>
              </a:effectLst>
            </a:endParaRPr>
          </a:p>
          <a:p>
            <a:pPr lvl="0">
              <a:lnSpc>
                <a:spcPct val="120000"/>
              </a:lnSpc>
            </a:pPr>
            <a:r>
              <a:rPr lang="ja-JP" altLang="en-US" b="1" dirty="0"/>
              <a:t>「超」大変形問題</a:t>
            </a:r>
            <a:r>
              <a:rPr lang="ja-JP" altLang="en-US" dirty="0">
                <a:solidFill>
                  <a:srgbClr val="000000"/>
                </a:solidFill>
              </a:rPr>
              <a:t>を</a:t>
            </a:r>
            <a:br>
              <a:rPr lang="en-US" altLang="ja-JP" dirty="0">
                <a:solidFill>
                  <a:srgbClr val="000000"/>
                </a:solidFill>
              </a:rPr>
            </a:br>
            <a:r>
              <a:rPr lang="ja-JP" altLang="en-US" dirty="0">
                <a:solidFill>
                  <a:srgbClr val="000000"/>
                </a:solidFill>
              </a:rPr>
              <a:t>高精度かつロバストに解きたい．</a:t>
            </a:r>
            <a:endParaRPr lang="en-US" altLang="ja-JP" dirty="0">
              <a:solidFill>
                <a:srgbClr val="000000"/>
              </a:solidFill>
            </a:endParaRPr>
          </a:p>
          <a:p>
            <a:pPr lvl="0"/>
            <a:r>
              <a:rPr lang="ja-JP" altLang="en-US" b="1" dirty="0"/>
              <a:t>複雑形状</a:t>
            </a:r>
            <a:r>
              <a:rPr lang="ja-JP" altLang="en-US" dirty="0"/>
              <a:t>を</a:t>
            </a:r>
            <a:r>
              <a:rPr lang="ja-JP" altLang="en-US" b="1" dirty="0">
                <a:solidFill>
                  <a:srgbClr val="0000CC"/>
                </a:solidFill>
              </a:rPr>
              <a:t>四面体</a:t>
            </a:r>
            <a:r>
              <a:rPr lang="ja-JP" altLang="en-US" dirty="0"/>
              <a:t>で解きたい．</a:t>
            </a:r>
            <a:endParaRPr lang="en-US" altLang="ja-JP" dirty="0"/>
          </a:p>
          <a:p>
            <a:r>
              <a:rPr lang="ja-JP" altLang="en-US" b="1" dirty="0">
                <a:solidFill>
                  <a:srgbClr val="C00000"/>
                </a:solidFill>
              </a:rPr>
              <a:t>微圧縮性が現れる材料</a:t>
            </a:r>
            <a:r>
              <a:rPr lang="ja-JP" altLang="en-US" dirty="0">
                <a:solidFill>
                  <a:srgbClr val="000000"/>
                </a:solidFill>
              </a:rPr>
              <a:t>も解きたい．</a:t>
            </a:r>
            <a:endParaRPr lang="en-US" altLang="ja-JP" dirty="0"/>
          </a:p>
          <a:p>
            <a:pPr lvl="0"/>
            <a:r>
              <a:rPr lang="ja-JP" altLang="en-US" b="1" dirty="0"/>
              <a:t>自動リメッシング</a:t>
            </a:r>
            <a:r>
              <a:rPr lang="ja-JP" altLang="en-US" dirty="0"/>
              <a:t>も実現したい．</a:t>
            </a:r>
            <a:endParaRPr lang="en-US" altLang="ja-JP" dirty="0"/>
          </a:p>
          <a:p>
            <a:r>
              <a:rPr lang="ja-JP" altLang="en-US" b="1" dirty="0">
                <a:solidFill>
                  <a:srgbClr val="000000"/>
                </a:solidFill>
              </a:rPr>
              <a:t>接触</a:t>
            </a:r>
            <a:r>
              <a:rPr lang="ja-JP" altLang="en-US" dirty="0">
                <a:solidFill>
                  <a:srgbClr val="000000"/>
                </a:solidFill>
              </a:rPr>
              <a:t>も扱いたい．</a:t>
            </a:r>
            <a:endParaRPr lang="en-US" altLang="ja-JP" dirty="0"/>
          </a:p>
        </p:txBody>
      </p:sp>
      <p:sp>
        <p:nvSpPr>
          <p:cNvPr id="2" name="タイトル 1"/>
          <p:cNvSpPr>
            <a:spLocks noGrp="1"/>
          </p:cNvSpPr>
          <p:nvPr>
            <p:ph type="title"/>
          </p:nvPr>
        </p:nvSpPr>
        <p:spPr/>
        <p:txBody>
          <a:bodyPr/>
          <a:lstStyle/>
          <a:p>
            <a:r>
              <a:rPr lang="ja-JP" altLang="en-US" dirty="0"/>
              <a:t>研究背景</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a:t>
            </a:fld>
            <a:endParaRPr lang="ja-JP" altLang="en-US" dirty="0"/>
          </a:p>
        </p:txBody>
      </p:sp>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r="10406" b="802"/>
          <a:stretch/>
        </p:blipFill>
        <p:spPr>
          <a:xfrm>
            <a:off x="3310859" y="3789040"/>
            <a:ext cx="4260336" cy="2448272"/>
          </a:xfrm>
          <a:prstGeom prst="rect">
            <a:avLst/>
          </a:prstGeom>
          <a:ln w="25400">
            <a:solidFill>
              <a:schemeClr val="tx1"/>
            </a:solidFill>
          </a:ln>
        </p:spPr>
      </p:pic>
      <p:pic>
        <p:nvPicPr>
          <p:cNvPr id="12" name="図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1774" y="3773752"/>
            <a:ext cx="3392282" cy="2463559"/>
          </a:xfrm>
          <a:prstGeom prst="rect">
            <a:avLst/>
          </a:prstGeom>
          <a:ln w="12700">
            <a:solidFill>
              <a:schemeClr val="tx1"/>
            </a:solidFill>
          </a:ln>
        </p:spPr>
      </p:pic>
      <p:pic>
        <p:nvPicPr>
          <p:cNvPr id="13"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9753" y="805001"/>
            <a:ext cx="3870643" cy="2335967"/>
          </a:xfrm>
          <a:prstGeom prst="rect">
            <a:avLst/>
          </a:prstGeom>
          <a:ln w="12700">
            <a:noFill/>
          </a:ln>
        </p:spPr>
      </p:pic>
      <p:sp>
        <p:nvSpPr>
          <p:cNvPr id="14" name="テキスト ボックス 13"/>
          <p:cNvSpPr txBox="1"/>
          <p:nvPr/>
        </p:nvSpPr>
        <p:spPr>
          <a:xfrm>
            <a:off x="8941532" y="2683834"/>
            <a:ext cx="718864" cy="461665"/>
          </a:xfrm>
          <a:prstGeom prst="rect">
            <a:avLst/>
          </a:prstGeom>
          <a:noFill/>
        </p:spPr>
        <p:txBody>
          <a:bodyPr wrap="square" rtlCol="0">
            <a:spAutoFit/>
          </a:bodyPr>
          <a:lstStyle/>
          <a:p>
            <a:r>
              <a:rPr lang="ja-JP" altLang="en-US" sz="2400" b="1" dirty="0">
                <a:solidFill>
                  <a:srgbClr val="C00000"/>
                </a:solidFill>
                <a:effectLst>
                  <a:outerShdw blurRad="38100" dist="38100" dir="2700000" algn="tl">
                    <a:srgbClr val="000000">
                      <a:alpha val="43137"/>
                    </a:srgbClr>
                  </a:outerShdw>
                </a:effectLst>
                <a:ea typeface="MS UI Gothic" panose="020B0600070205080204" pitchFamily="50" charset="-128"/>
              </a:rPr>
              <a:t>ゴム</a:t>
            </a:r>
          </a:p>
        </p:txBody>
      </p:sp>
      <p:sp>
        <p:nvSpPr>
          <p:cNvPr id="15" name="テキスト ボックス 14"/>
          <p:cNvSpPr txBox="1"/>
          <p:nvPr/>
        </p:nvSpPr>
        <p:spPr>
          <a:xfrm>
            <a:off x="8785870" y="5589239"/>
            <a:ext cx="2746734" cy="461665"/>
          </a:xfrm>
          <a:prstGeom prst="rect">
            <a:avLst/>
          </a:prstGeom>
          <a:noFill/>
        </p:spPr>
        <p:txBody>
          <a:bodyPr wrap="square" rtlCol="0">
            <a:spAutoFit/>
          </a:bodyPr>
          <a:lstStyle/>
          <a:p>
            <a:r>
              <a:rPr lang="ja-JP" altLang="en-US" sz="2400" b="1" dirty="0">
                <a:solidFill>
                  <a:srgbClr val="C00000"/>
                </a:solidFill>
                <a:effectLst>
                  <a:outerShdw blurRad="38100" dist="38100" dir="2700000" algn="tl">
                    <a:srgbClr val="000000">
                      <a:alpha val="43137"/>
                    </a:srgbClr>
                  </a:outerShdw>
                </a:effectLst>
                <a:ea typeface="MS UI Gothic" panose="020B0600070205080204" pitchFamily="50" charset="-128"/>
              </a:rPr>
              <a:t>プラスチック／ガラス</a:t>
            </a:r>
          </a:p>
        </p:txBody>
      </p:sp>
      <p:sp>
        <p:nvSpPr>
          <p:cNvPr id="16" name="テキスト ボックス 15"/>
          <p:cNvSpPr txBox="1"/>
          <p:nvPr/>
        </p:nvSpPr>
        <p:spPr>
          <a:xfrm>
            <a:off x="4177358" y="4774698"/>
            <a:ext cx="800219" cy="461665"/>
          </a:xfrm>
          <a:prstGeom prst="rect">
            <a:avLst/>
          </a:prstGeom>
          <a:noFill/>
        </p:spPr>
        <p:txBody>
          <a:bodyPr wrap="none" rtlCol="0">
            <a:spAutoFit/>
          </a:bodyPr>
          <a:lstStyle/>
          <a:p>
            <a:r>
              <a:rPr lang="ja-JP" altLang="en-US" sz="2400" dirty="0">
                <a:solidFill>
                  <a:srgbClr val="C00000"/>
                </a:solidFill>
                <a:effectLst>
                  <a:outerShdw blurRad="38100" dist="38100" dir="2700000" algn="tl">
                    <a:srgbClr val="000000">
                      <a:alpha val="43137"/>
                    </a:srgbClr>
                  </a:outerShdw>
                </a:effectLst>
                <a:ea typeface="MS UI Gothic" panose="020B0600070205080204" pitchFamily="50" charset="-128"/>
              </a:rPr>
              <a:t>金属</a:t>
            </a:r>
          </a:p>
        </p:txBody>
      </p:sp>
    </p:spTree>
    <p:extLst>
      <p:ext uri="{BB962C8B-B14F-4D97-AF65-F5344CB8AC3E}">
        <p14:creationId xmlns:p14="http://schemas.microsoft.com/office/powerpoint/2010/main" val="1172851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7C3C9C82-2455-635F-DC77-13E6B1922210}"/>
                  </a:ext>
                </a:extLst>
              </p:cNvPr>
              <p:cNvSpPr>
                <a:spLocks noGrp="1"/>
              </p:cNvSpPr>
              <p:nvPr>
                <p:ph idx="1"/>
              </p:nvPr>
            </p:nvSpPr>
            <p:spPr/>
            <p:txBody>
              <a:bodyPr/>
              <a:lstStyle/>
              <a:p>
                <a:r>
                  <a:rPr kumimoji="1" lang="ja-JP" altLang="en-US" sz="2400" dirty="0"/>
                  <a:t>陰解法の計算時間の大部分は剛性方程式を解くことに費やされるため，</a:t>
                </a:r>
                <a:br>
                  <a:rPr kumimoji="1" lang="en-US" altLang="ja-JP" sz="2400" dirty="0"/>
                </a:br>
                <a:r>
                  <a:rPr kumimoji="1" lang="ja-JP" altLang="en-US" sz="2400" dirty="0"/>
                  <a:t>剛性マトリックスのサイズが計算時間に直結する．</a:t>
                </a:r>
                <a:endParaRPr kumimoji="1" lang="en-US" altLang="ja-JP" sz="2400" dirty="0"/>
              </a:p>
              <a:p>
                <a:r>
                  <a:rPr lang="en-US" altLang="ja-JP" sz="2400" dirty="0">
                    <a:solidFill>
                      <a:srgbClr val="7030A0"/>
                    </a:solidFill>
                  </a:rPr>
                  <a:t>EC-SSE-SRI-T4</a:t>
                </a:r>
                <a:r>
                  <a:rPr lang="ja-JP" altLang="en-US" sz="2400" dirty="0"/>
                  <a:t>は純粋な変位形の定式化なので，</a:t>
                </a:r>
                <a:br>
                  <a:rPr lang="en-US" altLang="ja-JP" sz="2400" dirty="0"/>
                </a:br>
                <a:r>
                  <a:rPr kumimoji="1" lang="ja-JP" altLang="en-US" sz="2400" dirty="0"/>
                  <a:t>剛性マトリックスの</a:t>
                </a:r>
                <a:r>
                  <a:rPr kumimoji="1" lang="ja-JP" altLang="en-US" sz="2400" dirty="0">
                    <a:solidFill>
                      <a:srgbClr val="0000CC"/>
                    </a:solidFill>
                  </a:rPr>
                  <a:t>行数</a:t>
                </a:r>
                <a:r>
                  <a:rPr kumimoji="1" lang="en-US" altLang="ja-JP" sz="2400" dirty="0">
                    <a:solidFill>
                      <a:srgbClr val="0000CC"/>
                    </a:solidFill>
                  </a:rPr>
                  <a:t>/</a:t>
                </a:r>
                <a:r>
                  <a:rPr kumimoji="1" lang="ja-JP" altLang="en-US" sz="2400" dirty="0">
                    <a:solidFill>
                      <a:srgbClr val="0000CC"/>
                    </a:solidFill>
                  </a:rPr>
                  <a:t>列数（</a:t>
                </a:r>
                <a:r>
                  <a:rPr lang="ja-JP" altLang="en-US" sz="2400" dirty="0">
                    <a:solidFill>
                      <a:srgbClr val="0000CC"/>
                    </a:solidFill>
                  </a:rPr>
                  <a:t>自由度の数</a:t>
                </a:r>
                <a14:m>
                  <m:oMath xmlns:m="http://schemas.openxmlformats.org/officeDocument/2006/math">
                    <m:r>
                      <a:rPr lang="en-US" altLang="ja-JP" sz="2400" b="0" i="1" smtClean="0">
                        <a:solidFill>
                          <a:srgbClr val="0000CC"/>
                        </a:solidFill>
                        <a:latin typeface="Cambria Math" panose="02040503050406030204" pitchFamily="18" charset="0"/>
                      </a:rPr>
                      <m:t>𝑁</m:t>
                    </m:r>
                  </m:oMath>
                </a14:m>
                <a:r>
                  <a:rPr lang="ja-JP" altLang="en-US" sz="2400" dirty="0">
                    <a:solidFill>
                      <a:srgbClr val="0000CC"/>
                    </a:solidFill>
                  </a:rPr>
                  <a:t>）は</a:t>
                </a:r>
                <a:r>
                  <a:rPr lang="en-US" altLang="ja-JP" sz="2400" dirty="0">
                    <a:solidFill>
                      <a:srgbClr val="0000CC"/>
                    </a:solidFill>
                  </a:rPr>
                  <a:t>FEM-T4</a:t>
                </a:r>
                <a:r>
                  <a:rPr lang="ja-JP" altLang="en-US" sz="2400" dirty="0">
                    <a:solidFill>
                      <a:srgbClr val="0000CC"/>
                    </a:solidFill>
                  </a:rPr>
                  <a:t>と全く同じ</a:t>
                </a:r>
                <a:r>
                  <a:rPr lang="ja-JP" altLang="en-US" sz="2400" dirty="0"/>
                  <a:t>．</a:t>
                </a:r>
                <a:endParaRPr lang="en-US" altLang="ja-JP" sz="2400" dirty="0"/>
              </a:p>
              <a:p>
                <a:r>
                  <a:rPr lang="en-US" altLang="ja-JP" sz="2400" dirty="0">
                    <a:solidFill>
                      <a:srgbClr val="7030A0"/>
                    </a:solidFill>
                  </a:rPr>
                  <a:t>EC-SSE-SRI-T4</a:t>
                </a:r>
                <a:r>
                  <a:rPr lang="ja-JP" altLang="en-US" sz="2400" dirty="0"/>
                  <a:t>は要素をまたぐ歪み平滑化を行うため，</a:t>
                </a:r>
                <a:br>
                  <a:rPr lang="en-US" altLang="ja-JP" sz="2400" dirty="0"/>
                </a:br>
                <a:r>
                  <a:rPr kumimoji="1" lang="ja-JP" altLang="en-US" sz="2400" dirty="0"/>
                  <a:t>剛性マトリックスの</a:t>
                </a:r>
                <a:r>
                  <a:rPr lang="ja-JP" altLang="en-US" sz="2400" dirty="0">
                    <a:solidFill>
                      <a:srgbClr val="FF0000"/>
                    </a:solidFill>
                  </a:rPr>
                  <a:t>バンド幅は</a:t>
                </a:r>
                <a:r>
                  <a:rPr lang="en-US" altLang="ja-JP" sz="2400" dirty="0">
                    <a:solidFill>
                      <a:srgbClr val="FF0000"/>
                    </a:solidFill>
                  </a:rPr>
                  <a:t>FEM-T4</a:t>
                </a:r>
                <a:r>
                  <a:rPr lang="ja-JP" altLang="en-US" sz="2400" dirty="0">
                    <a:solidFill>
                      <a:srgbClr val="FF0000"/>
                    </a:solidFill>
                  </a:rPr>
                  <a:t>の約</a:t>
                </a:r>
                <a:r>
                  <a:rPr lang="en-US" altLang="ja-JP" sz="2400" dirty="0">
                    <a:solidFill>
                      <a:srgbClr val="FF0000"/>
                    </a:solidFill>
                  </a:rPr>
                  <a:t>6.7</a:t>
                </a:r>
                <a:r>
                  <a:rPr lang="ja-JP" altLang="en-US" sz="2400" dirty="0">
                    <a:solidFill>
                      <a:srgbClr val="FF0000"/>
                    </a:solidFill>
                  </a:rPr>
                  <a:t>倍</a:t>
                </a:r>
                <a:r>
                  <a:rPr lang="ja-JP" altLang="en-US" sz="2400" dirty="0"/>
                  <a:t>になる．</a:t>
                </a:r>
                <a:br>
                  <a:rPr lang="en-US" altLang="ja-JP" sz="2400" dirty="0"/>
                </a:br>
                <a:br>
                  <a:rPr lang="en-US" altLang="ja-JP" dirty="0"/>
                </a:br>
                <a:br>
                  <a:rPr lang="en-US" altLang="ja-JP" dirty="0"/>
                </a:br>
                <a:br>
                  <a:rPr lang="en-US" altLang="ja-JP" dirty="0"/>
                </a:br>
                <a:br>
                  <a:rPr lang="en-US" altLang="ja-JP" dirty="0"/>
                </a:br>
                <a:br>
                  <a:rPr lang="en-US" altLang="ja-JP" dirty="0"/>
                </a:br>
                <a:br>
                  <a:rPr lang="en-US" altLang="ja-JP" dirty="0"/>
                </a:br>
                <a:endParaRPr lang="en-US" altLang="ja-JP" dirty="0"/>
              </a:p>
              <a:p>
                <a:r>
                  <a:rPr kumimoji="1" lang="ja-JP" altLang="en-US" sz="2400" dirty="0"/>
                  <a:t>従って，</a:t>
                </a:r>
                <a:r>
                  <a:rPr lang="en-US" altLang="ja-JP" sz="2400" dirty="0">
                    <a:solidFill>
                      <a:srgbClr val="7030A0"/>
                    </a:solidFill>
                  </a:rPr>
                  <a:t>EC-SSE-SRI-T4</a:t>
                </a:r>
                <a:r>
                  <a:rPr kumimoji="1" lang="ja-JP" altLang="en-US" sz="2400" dirty="0"/>
                  <a:t>の計算時間は同メッシュの</a:t>
                </a:r>
                <a:r>
                  <a:rPr lang="en-US" altLang="ja-JP" sz="2400" dirty="0">
                    <a:solidFill>
                      <a:srgbClr val="FF0000"/>
                    </a:solidFill>
                  </a:rPr>
                  <a:t>FEM-T4</a:t>
                </a:r>
                <a:r>
                  <a:rPr lang="ja-JP" altLang="en-US" sz="2400" dirty="0">
                    <a:solidFill>
                      <a:srgbClr val="FF0000"/>
                    </a:solidFill>
                  </a:rPr>
                  <a:t>の約</a:t>
                </a:r>
                <a:r>
                  <a:rPr lang="en-US" altLang="ja-JP" sz="2400" dirty="0">
                    <a:solidFill>
                      <a:srgbClr val="FF0000"/>
                    </a:solidFill>
                  </a:rPr>
                  <a:t>6.7</a:t>
                </a:r>
                <a:r>
                  <a:rPr lang="ja-JP" altLang="en-US" sz="2400" dirty="0">
                    <a:solidFill>
                      <a:srgbClr val="FF0000"/>
                    </a:solidFill>
                  </a:rPr>
                  <a:t>倍</a:t>
                </a:r>
                <a:r>
                  <a:rPr lang="ja-JP" altLang="en-US" sz="2400" dirty="0"/>
                  <a:t>になる．</a:t>
                </a:r>
                <a:endParaRPr kumimoji="1" lang="en-US" altLang="ja-JP" sz="2400" dirty="0"/>
              </a:p>
            </p:txBody>
          </p:sp>
        </mc:Choice>
        <mc:Fallback xmlns="">
          <p:sp>
            <p:nvSpPr>
              <p:cNvPr id="2" name="コンテンツ プレースホルダー 1">
                <a:extLst>
                  <a:ext uri="{FF2B5EF4-FFF2-40B4-BE49-F238E27FC236}">
                    <a16:creationId xmlns:a16="http://schemas.microsoft.com/office/drawing/2014/main" id="{7C3C9C82-2455-635F-DC77-13E6B1922210}"/>
                  </a:ext>
                </a:extLst>
              </p:cNvPr>
              <p:cNvSpPr>
                <a:spLocks noGrp="1" noRot="1" noChangeAspect="1" noMove="1" noResize="1" noEditPoints="1" noAdjustHandles="1" noChangeArrowheads="1" noChangeShapeType="1" noTextEdit="1"/>
              </p:cNvSpPr>
              <p:nvPr>
                <p:ph idx="1"/>
              </p:nvPr>
            </p:nvSpPr>
            <p:spPr>
              <a:blipFill>
                <a:blip r:embed="rId3"/>
                <a:stretch>
                  <a:fillRect l="-1534" t="-1584" b="-3168"/>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DEFD1131-87E0-4F18-97A6-2F456EA403E4}"/>
              </a:ext>
            </a:extLst>
          </p:cNvPr>
          <p:cNvSpPr>
            <a:spLocks noGrp="1"/>
          </p:cNvSpPr>
          <p:nvPr>
            <p:ph type="title"/>
          </p:nvPr>
        </p:nvSpPr>
        <p:spPr/>
        <p:txBody>
          <a:bodyPr/>
          <a:lstStyle/>
          <a:p>
            <a:r>
              <a:rPr kumimoji="1" lang="ja-JP" altLang="en-US" dirty="0"/>
              <a:t>提案手法</a:t>
            </a:r>
            <a:r>
              <a:rPr kumimoji="1" lang="en-US" altLang="ja-JP" dirty="0"/>
              <a:t>(EC-SSE-SRI-T4) </a:t>
            </a:r>
            <a:r>
              <a:rPr lang="ja-JP" altLang="en-US" dirty="0"/>
              <a:t>の</a:t>
            </a:r>
            <a:r>
              <a:rPr kumimoji="1" lang="ja-JP" altLang="en-US" dirty="0"/>
              <a:t>計算時間に関する考察</a:t>
            </a:r>
          </a:p>
        </p:txBody>
      </p:sp>
      <p:sp>
        <p:nvSpPr>
          <p:cNvPr id="4" name="スライド番号プレースホルダー 3">
            <a:extLst>
              <a:ext uri="{FF2B5EF4-FFF2-40B4-BE49-F238E27FC236}">
                <a16:creationId xmlns:a16="http://schemas.microsoft.com/office/drawing/2014/main" id="{C6A498F8-5E27-2F95-D2C9-9277765EC110}"/>
              </a:ext>
            </a:extLst>
          </p:cNvPr>
          <p:cNvSpPr>
            <a:spLocks noGrp="1"/>
          </p:cNvSpPr>
          <p:nvPr>
            <p:ph type="sldNum" sz="quarter" idx="4"/>
          </p:nvPr>
        </p:nvSpPr>
        <p:spPr/>
        <p:txBody>
          <a:bodyPr/>
          <a:lstStyle/>
          <a:p>
            <a:r>
              <a:rPr lang="en-US" altLang="ja-JP"/>
              <a:t>P. </a:t>
            </a:r>
            <a:fld id="{F8FDF831-B0A3-4B44-A20D-7581D5587101}" type="slidenum">
              <a:rPr lang="ja-JP" altLang="en-US" smtClean="0"/>
              <a:pPr/>
              <a:t>20</a:t>
            </a:fld>
            <a:endParaRPr lang="ja-JP" altLang="en-US" dirty="0"/>
          </a:p>
        </p:txBody>
      </p:sp>
      <mc:AlternateContent xmlns:mc="http://schemas.openxmlformats.org/markup-compatibility/2006" xmlns:a14="http://schemas.microsoft.com/office/drawing/2010/main">
        <mc:Choice Requires="a14">
          <p:graphicFrame>
            <p:nvGraphicFramePr>
              <p:cNvPr id="5" name="表 5">
                <a:extLst>
                  <a:ext uri="{FF2B5EF4-FFF2-40B4-BE49-F238E27FC236}">
                    <a16:creationId xmlns:a16="http://schemas.microsoft.com/office/drawing/2014/main" id="{F6CF9198-C7A9-2383-C492-383435984FFE}"/>
                  </a:ext>
                </a:extLst>
              </p:cNvPr>
              <p:cNvGraphicFramePr>
                <a:graphicFrameLocks noGrp="1"/>
              </p:cNvGraphicFramePr>
              <p:nvPr>
                <p:extLst>
                  <p:ext uri="{D42A27DB-BD31-4B8C-83A1-F6EECF244321}">
                    <p14:modId xmlns:p14="http://schemas.microsoft.com/office/powerpoint/2010/main" val="3661959477"/>
                  </p:ext>
                </p:extLst>
              </p:nvPr>
            </p:nvGraphicFramePr>
            <p:xfrm>
              <a:off x="3344342" y="3052236"/>
              <a:ext cx="5502383" cy="2861040"/>
            </p:xfrm>
            <a:graphic>
              <a:graphicData uri="http://schemas.openxmlformats.org/drawingml/2006/table">
                <a:tbl>
                  <a:tblPr firstRow="1" bandRow="1">
                    <a:tableStyleId>{00A15C55-8517-42AA-B614-E9B94910E393}</a:tableStyleId>
                  </a:tblPr>
                  <a:tblGrid>
                    <a:gridCol w="1659446">
                      <a:extLst>
                        <a:ext uri="{9D8B030D-6E8A-4147-A177-3AD203B41FA5}">
                          <a16:colId xmlns:a16="http://schemas.microsoft.com/office/drawing/2014/main" val="1690386989"/>
                        </a:ext>
                      </a:extLst>
                    </a:gridCol>
                    <a:gridCol w="2330768">
                      <a:extLst>
                        <a:ext uri="{9D8B030D-6E8A-4147-A177-3AD203B41FA5}">
                          <a16:colId xmlns:a16="http://schemas.microsoft.com/office/drawing/2014/main" val="3847538805"/>
                        </a:ext>
                      </a:extLst>
                    </a:gridCol>
                    <a:gridCol w="1512169">
                      <a:extLst>
                        <a:ext uri="{9D8B030D-6E8A-4147-A177-3AD203B41FA5}">
                          <a16:colId xmlns:a16="http://schemas.microsoft.com/office/drawing/2014/main" val="3655122189"/>
                        </a:ext>
                      </a:extLst>
                    </a:gridCol>
                  </a:tblGrid>
                  <a:tr h="432000">
                    <a:tc>
                      <a:txBody>
                        <a:bodyPr/>
                        <a:lstStyle/>
                        <a:p>
                          <a:r>
                            <a:rPr kumimoji="1" lang="ja-JP" altLang="en-US" sz="2000" dirty="0"/>
                            <a:t>定式化</a:t>
                          </a:r>
                        </a:p>
                      </a:txBody>
                      <a:tcPr anchor="ctr"/>
                    </a:tc>
                    <a:tc>
                      <a:txBody>
                        <a:bodyPr/>
                        <a:lstStyle/>
                        <a:p>
                          <a:r>
                            <a:rPr kumimoji="1" lang="ja-JP" altLang="en-US" sz="2000" dirty="0"/>
                            <a:t>バンド幅</a:t>
                          </a:r>
                        </a:p>
                      </a:txBody>
                      <a:tcPr anchor="ctr"/>
                    </a:tc>
                    <a:tc>
                      <a:txBody>
                        <a:bodyPr/>
                        <a:lstStyle/>
                        <a:p>
                          <a:r>
                            <a:rPr kumimoji="1" lang="ja-JP" altLang="en-US" sz="2000" dirty="0"/>
                            <a:t>対</a:t>
                          </a:r>
                          <a:r>
                            <a:rPr kumimoji="1" lang="en-US" altLang="ja-JP" sz="2000" dirty="0"/>
                            <a:t>FEM-T4</a:t>
                          </a:r>
                          <a:r>
                            <a:rPr kumimoji="1" lang="ja-JP" altLang="en-US" sz="2000" dirty="0"/>
                            <a:t>比</a:t>
                          </a:r>
                        </a:p>
                      </a:txBody>
                      <a:tcPr anchor="ctr"/>
                    </a:tc>
                    <a:extLst>
                      <a:ext uri="{0D108BD9-81ED-4DB2-BD59-A6C34878D82A}">
                        <a16:rowId xmlns:a16="http://schemas.microsoft.com/office/drawing/2014/main" val="1503264157"/>
                      </a:ext>
                    </a:extLst>
                  </a:tr>
                  <a:tr h="432000">
                    <a:tc>
                      <a:txBody>
                        <a:bodyPr/>
                        <a:lstStyle/>
                        <a:p>
                          <a:r>
                            <a:rPr kumimoji="1" lang="en-US" altLang="ja-JP" sz="2000" dirty="0"/>
                            <a:t>FEM-T4</a:t>
                          </a:r>
                          <a:endParaRPr kumimoji="1" lang="ja-JP" altLang="en-US" sz="2000" dirty="0"/>
                        </a:p>
                      </a:txBody>
                      <a:tcPr anchor="ctr"/>
                    </a:tc>
                    <a:tc>
                      <a:txBody>
                        <a:bodyPr/>
                        <a:lstStyle/>
                        <a:p>
                          <a:r>
                            <a:rPr kumimoji="1" lang="ja-JP" altLang="en-US" sz="2000" dirty="0"/>
                            <a:t>約</a:t>
                          </a:r>
                          <a:r>
                            <a:rPr kumimoji="1" lang="en-US" altLang="ja-JP" sz="2000" dirty="0"/>
                            <a:t>14</a:t>
                          </a:r>
                          <a:r>
                            <a:rPr kumimoji="1" lang="ja-JP" altLang="en-US" sz="2000" dirty="0"/>
                            <a:t>節点</a:t>
                          </a:r>
                          <a14:m>
                            <m:oMath xmlns:m="http://schemas.openxmlformats.org/officeDocument/2006/math">
                              <m:r>
                                <a:rPr lang="en-US" altLang="ja-JP" sz="2000" b="0" i="1" smtClean="0">
                                  <a:latin typeface="Cambria Math" panose="02040503050406030204" pitchFamily="18" charset="0"/>
                                </a:rPr>
                                <m:t>×</m:t>
                              </m:r>
                            </m:oMath>
                          </a14:m>
                          <a:r>
                            <a:rPr lang="en-US" altLang="ja-JP" sz="2000" dirty="0"/>
                            <a:t>3</a:t>
                          </a:r>
                          <a:r>
                            <a:rPr lang="ja-JP" altLang="en-US" sz="2000" dirty="0"/>
                            <a:t>自由度</a:t>
                          </a:r>
                          <a:endParaRPr kumimoji="1" lang="ja-JP" altLang="en-US" sz="2000" dirty="0"/>
                        </a:p>
                      </a:txBody>
                      <a:tcPr anchor="ctr"/>
                    </a:tc>
                    <a:tc>
                      <a:txBody>
                        <a:bodyPr/>
                        <a:lstStyle/>
                        <a:p>
                          <a:r>
                            <a:rPr kumimoji="1" lang="en-US" altLang="ja-JP" sz="2000" dirty="0"/>
                            <a:t>1</a:t>
                          </a:r>
                          <a:endParaRPr kumimoji="1" lang="ja-JP" altLang="en-US" sz="2000" dirty="0"/>
                        </a:p>
                      </a:txBody>
                      <a:tcPr anchor="ctr"/>
                    </a:tc>
                    <a:extLst>
                      <a:ext uri="{0D108BD9-81ED-4DB2-BD59-A6C34878D82A}">
                        <a16:rowId xmlns:a16="http://schemas.microsoft.com/office/drawing/2014/main" val="2372563311"/>
                      </a:ext>
                    </a:extLst>
                  </a:tr>
                  <a:tr h="432000">
                    <a:tc>
                      <a:txBody>
                        <a:bodyPr/>
                        <a:lstStyle/>
                        <a:p>
                          <a:r>
                            <a:rPr kumimoji="1" lang="en-US" altLang="ja-JP" sz="2000" dirty="0"/>
                            <a:t>FEM-T10</a:t>
                          </a:r>
                          <a:endParaRPr kumimoji="1" lang="ja-JP" altLang="en-US" sz="2000" dirty="0"/>
                        </a:p>
                      </a:txBody>
                      <a:tcPr anchor="ctr"/>
                    </a:tc>
                    <a:tc>
                      <a:txBody>
                        <a:bodyPr/>
                        <a:lstStyle/>
                        <a:p>
                          <a:r>
                            <a:rPr lang="ja-JP" altLang="en-US" sz="2000" dirty="0"/>
                            <a:t>約</a:t>
                          </a:r>
                          <a:r>
                            <a:rPr lang="en-US" altLang="ja-JP" sz="2000" dirty="0"/>
                            <a:t>28</a:t>
                          </a:r>
                          <a:r>
                            <a:rPr lang="ja-JP" altLang="en-US" sz="2000" dirty="0"/>
                            <a:t>節点</a:t>
                          </a:r>
                          <a14:m>
                            <m:oMath xmlns:m="http://schemas.openxmlformats.org/officeDocument/2006/math">
                              <m:r>
                                <a:rPr lang="en-US" altLang="ja-JP" sz="2000" b="0" i="1" smtClean="0">
                                  <a:latin typeface="Cambria Math" panose="02040503050406030204" pitchFamily="18" charset="0"/>
                                </a:rPr>
                                <m:t>×</m:t>
                              </m:r>
                            </m:oMath>
                          </a14:m>
                          <a:r>
                            <a:rPr lang="en-US" altLang="ja-JP" sz="2000" dirty="0"/>
                            <a:t>3</a:t>
                          </a:r>
                          <a:r>
                            <a:rPr lang="ja-JP" altLang="en-US" sz="2000" dirty="0"/>
                            <a:t>自由度</a:t>
                          </a:r>
                          <a:endParaRPr kumimoji="1" lang="ja-JP" altLang="en-US" sz="2000" dirty="0"/>
                        </a:p>
                      </a:txBody>
                      <a:tcPr anchor="ctr"/>
                    </a:tc>
                    <a:tc>
                      <a:txBody>
                        <a:bodyPr/>
                        <a:lstStyle/>
                        <a:p>
                          <a:r>
                            <a:rPr kumimoji="1" lang="en-US" altLang="ja-JP" sz="2000" dirty="0"/>
                            <a:t>2.0</a:t>
                          </a:r>
                          <a:endParaRPr kumimoji="1" lang="ja-JP" altLang="en-US" sz="2000" dirty="0"/>
                        </a:p>
                      </a:txBody>
                      <a:tcPr anchor="ctr"/>
                    </a:tc>
                    <a:extLst>
                      <a:ext uri="{0D108BD9-81ED-4DB2-BD59-A6C34878D82A}">
                        <a16:rowId xmlns:a16="http://schemas.microsoft.com/office/drawing/2014/main" val="1229882802"/>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t>ES-FEM-T4</a:t>
                          </a:r>
                        </a:p>
                      </a:txBody>
                      <a:tcPr anchor="ctr"/>
                    </a:tc>
                    <a:tc>
                      <a:txBody>
                        <a:bodyPr/>
                        <a:lstStyle/>
                        <a:p>
                          <a:r>
                            <a:rPr kumimoji="1" lang="ja-JP" altLang="en-US" sz="2000" dirty="0"/>
                            <a:t>約</a:t>
                          </a:r>
                          <a:r>
                            <a:rPr kumimoji="1" lang="en-US" altLang="ja-JP" sz="2000" dirty="0"/>
                            <a:t>45</a:t>
                          </a:r>
                          <a:r>
                            <a:rPr lang="ja-JP" altLang="en-US" sz="2000" dirty="0"/>
                            <a:t>節点</a:t>
                          </a:r>
                          <a14:m>
                            <m:oMath xmlns:m="http://schemas.openxmlformats.org/officeDocument/2006/math">
                              <m:r>
                                <a:rPr lang="en-US" altLang="ja-JP" sz="2000" b="0" i="1" smtClean="0">
                                  <a:latin typeface="Cambria Math" panose="02040503050406030204" pitchFamily="18" charset="0"/>
                                </a:rPr>
                                <m:t>×</m:t>
                              </m:r>
                            </m:oMath>
                          </a14:m>
                          <a:r>
                            <a:rPr lang="en-US" altLang="ja-JP" sz="2000" dirty="0"/>
                            <a:t>3</a:t>
                          </a:r>
                          <a:r>
                            <a:rPr lang="ja-JP" altLang="en-US" sz="2000" dirty="0"/>
                            <a:t>自由度</a:t>
                          </a:r>
                          <a:endParaRPr kumimoji="1" lang="ja-JP" altLang="en-US" sz="2000" dirty="0"/>
                        </a:p>
                      </a:txBody>
                      <a:tcPr anchor="ctr"/>
                    </a:tc>
                    <a:tc>
                      <a:txBody>
                        <a:bodyPr/>
                        <a:lstStyle/>
                        <a:p>
                          <a:r>
                            <a:rPr kumimoji="1" lang="en-US" altLang="ja-JP" sz="2000" dirty="0"/>
                            <a:t>3.2</a:t>
                          </a:r>
                          <a:endParaRPr kumimoji="1" lang="ja-JP" altLang="en-US" sz="2000" dirty="0"/>
                        </a:p>
                      </a:txBody>
                      <a:tcPr anchor="ctr"/>
                    </a:tc>
                    <a:extLst>
                      <a:ext uri="{0D108BD9-81ED-4DB2-BD59-A6C34878D82A}">
                        <a16:rowId xmlns:a16="http://schemas.microsoft.com/office/drawing/2014/main" val="1016192594"/>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t>NS-FEM-T4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t>約</a:t>
                          </a:r>
                          <a:r>
                            <a:rPr kumimoji="1" lang="en-US" altLang="ja-JP" sz="2000" dirty="0"/>
                            <a:t>60</a:t>
                          </a:r>
                          <a:r>
                            <a:rPr lang="ja-JP" altLang="en-US" sz="2000" dirty="0"/>
                            <a:t>節点</a:t>
                          </a:r>
                          <a14:m>
                            <m:oMath xmlns:m="http://schemas.openxmlformats.org/officeDocument/2006/math">
                              <m:r>
                                <a:rPr lang="en-US" altLang="ja-JP" sz="2000" b="0" i="1" smtClean="0">
                                  <a:latin typeface="Cambria Math" panose="02040503050406030204" pitchFamily="18" charset="0"/>
                                </a:rPr>
                                <m:t>×</m:t>
                              </m:r>
                            </m:oMath>
                          </a14:m>
                          <a:r>
                            <a:rPr lang="en-US" altLang="ja-JP" sz="2000" dirty="0"/>
                            <a:t>3</a:t>
                          </a:r>
                          <a:r>
                            <a:rPr lang="ja-JP" altLang="en-US" sz="2000" dirty="0"/>
                            <a:t>自由度</a:t>
                          </a:r>
                          <a:endParaRPr kumimoji="1" lang="ja-JP" altLang="en-US" sz="2000" dirty="0"/>
                        </a:p>
                      </a:txBody>
                      <a:tcPr anchor="ctr"/>
                    </a:tc>
                    <a:tc>
                      <a:txBody>
                        <a:bodyPr/>
                        <a:lstStyle/>
                        <a:p>
                          <a:r>
                            <a:rPr kumimoji="1" lang="en-US" altLang="ja-JP" sz="2000" dirty="0"/>
                            <a:t>4.3</a:t>
                          </a:r>
                          <a:endParaRPr kumimoji="1" lang="ja-JP" altLang="en-US" sz="2000" dirty="0"/>
                        </a:p>
                      </a:txBody>
                      <a:tcPr anchor="ctr"/>
                    </a:tc>
                    <a:extLst>
                      <a:ext uri="{0D108BD9-81ED-4DB2-BD59-A6C34878D82A}">
                        <a16:rowId xmlns:a16="http://schemas.microsoft.com/office/drawing/2014/main" val="3270883804"/>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t>EC-SSE-T4, </a:t>
                          </a:r>
                          <a:br>
                            <a:rPr lang="en-US" altLang="ja-JP" sz="2000" dirty="0"/>
                          </a:br>
                          <a:r>
                            <a:rPr lang="en-US" altLang="ja-JP" sz="2000" dirty="0">
                              <a:solidFill>
                                <a:srgbClr val="7030A0"/>
                              </a:solidFill>
                            </a:rPr>
                            <a:t>EC-SSE-T4-SRI</a:t>
                          </a:r>
                          <a:endParaRPr kumimoji="1" lang="ja-JP" altLang="en-US" sz="2000" dirty="0">
                            <a:solidFill>
                              <a:srgbClr val="7030A0"/>
                            </a:solidFill>
                          </a:endParaRPr>
                        </a:p>
                      </a:txBody>
                      <a:tcPr anchor="ctr"/>
                    </a:tc>
                    <a:tc>
                      <a:txBody>
                        <a:bodyPr/>
                        <a:lstStyle/>
                        <a:p>
                          <a:r>
                            <a:rPr kumimoji="1" lang="ja-JP" altLang="en-US" sz="2000" dirty="0"/>
                            <a:t>約</a:t>
                          </a:r>
                          <a:r>
                            <a:rPr kumimoji="1" lang="en-US" altLang="ja-JP" sz="2000" dirty="0"/>
                            <a:t>94</a:t>
                          </a:r>
                          <a:r>
                            <a:rPr lang="ja-JP" altLang="en-US" sz="2000" dirty="0"/>
                            <a:t>節点</a:t>
                          </a:r>
                          <a14:m>
                            <m:oMath xmlns:m="http://schemas.openxmlformats.org/officeDocument/2006/math">
                              <m:r>
                                <a:rPr lang="en-US" altLang="ja-JP" sz="2000" b="0" i="1" smtClean="0">
                                  <a:latin typeface="Cambria Math" panose="02040503050406030204" pitchFamily="18" charset="0"/>
                                </a:rPr>
                                <m:t>×</m:t>
                              </m:r>
                            </m:oMath>
                          </a14:m>
                          <a:r>
                            <a:rPr lang="en-US" altLang="ja-JP" sz="2000" dirty="0"/>
                            <a:t>3</a:t>
                          </a:r>
                          <a:r>
                            <a:rPr lang="ja-JP" altLang="en-US" sz="2000" dirty="0"/>
                            <a:t>自由度</a:t>
                          </a:r>
                          <a:endParaRPr kumimoji="1" lang="ja-JP" altLang="en-US" sz="2000" dirty="0"/>
                        </a:p>
                      </a:txBody>
                      <a:tcPr anchor="ctr"/>
                    </a:tc>
                    <a:tc>
                      <a:txBody>
                        <a:bodyPr/>
                        <a:lstStyle/>
                        <a:p>
                          <a:r>
                            <a:rPr kumimoji="1" lang="en-US" altLang="ja-JP" sz="2000" dirty="0">
                              <a:solidFill>
                                <a:srgbClr val="FF0000"/>
                              </a:solidFill>
                            </a:rPr>
                            <a:t>6.7</a:t>
                          </a:r>
                          <a:endParaRPr kumimoji="1" lang="ja-JP" altLang="en-US" sz="2000" dirty="0">
                            <a:solidFill>
                              <a:srgbClr val="FF0000"/>
                            </a:solidFill>
                          </a:endParaRPr>
                        </a:p>
                      </a:txBody>
                      <a:tcPr anchor="ctr"/>
                    </a:tc>
                    <a:extLst>
                      <a:ext uri="{0D108BD9-81ED-4DB2-BD59-A6C34878D82A}">
                        <a16:rowId xmlns:a16="http://schemas.microsoft.com/office/drawing/2014/main" val="1213412054"/>
                      </a:ext>
                    </a:extLst>
                  </a:tr>
                </a:tbl>
              </a:graphicData>
            </a:graphic>
          </p:graphicFrame>
        </mc:Choice>
        <mc:Fallback xmlns="">
          <p:graphicFrame>
            <p:nvGraphicFramePr>
              <p:cNvPr id="5" name="表 5">
                <a:extLst>
                  <a:ext uri="{FF2B5EF4-FFF2-40B4-BE49-F238E27FC236}">
                    <a16:creationId xmlns:a16="http://schemas.microsoft.com/office/drawing/2014/main" id="{F6CF9198-C7A9-2383-C492-383435984FFE}"/>
                  </a:ext>
                </a:extLst>
              </p:cNvPr>
              <p:cNvGraphicFramePr>
                <a:graphicFrameLocks noGrp="1"/>
              </p:cNvGraphicFramePr>
              <p:nvPr>
                <p:extLst>
                  <p:ext uri="{D42A27DB-BD31-4B8C-83A1-F6EECF244321}">
                    <p14:modId xmlns:p14="http://schemas.microsoft.com/office/powerpoint/2010/main" val="3661959477"/>
                  </p:ext>
                </p:extLst>
              </p:nvPr>
            </p:nvGraphicFramePr>
            <p:xfrm>
              <a:off x="3344342" y="3052236"/>
              <a:ext cx="5502383" cy="2861040"/>
            </p:xfrm>
            <a:graphic>
              <a:graphicData uri="http://schemas.openxmlformats.org/drawingml/2006/table">
                <a:tbl>
                  <a:tblPr firstRow="1" bandRow="1">
                    <a:tableStyleId>{00A15C55-8517-42AA-B614-E9B94910E393}</a:tableStyleId>
                  </a:tblPr>
                  <a:tblGrid>
                    <a:gridCol w="1659446">
                      <a:extLst>
                        <a:ext uri="{9D8B030D-6E8A-4147-A177-3AD203B41FA5}">
                          <a16:colId xmlns:a16="http://schemas.microsoft.com/office/drawing/2014/main" val="1690386989"/>
                        </a:ext>
                      </a:extLst>
                    </a:gridCol>
                    <a:gridCol w="2330768">
                      <a:extLst>
                        <a:ext uri="{9D8B030D-6E8A-4147-A177-3AD203B41FA5}">
                          <a16:colId xmlns:a16="http://schemas.microsoft.com/office/drawing/2014/main" val="3847538805"/>
                        </a:ext>
                      </a:extLst>
                    </a:gridCol>
                    <a:gridCol w="1512169">
                      <a:extLst>
                        <a:ext uri="{9D8B030D-6E8A-4147-A177-3AD203B41FA5}">
                          <a16:colId xmlns:a16="http://schemas.microsoft.com/office/drawing/2014/main" val="3655122189"/>
                        </a:ext>
                      </a:extLst>
                    </a:gridCol>
                  </a:tblGrid>
                  <a:tr h="432000">
                    <a:tc>
                      <a:txBody>
                        <a:bodyPr/>
                        <a:lstStyle/>
                        <a:p>
                          <a:r>
                            <a:rPr kumimoji="1" lang="ja-JP" altLang="en-US" sz="2000" dirty="0"/>
                            <a:t>定式化</a:t>
                          </a:r>
                        </a:p>
                      </a:txBody>
                      <a:tcPr anchor="ctr"/>
                    </a:tc>
                    <a:tc>
                      <a:txBody>
                        <a:bodyPr/>
                        <a:lstStyle/>
                        <a:p>
                          <a:r>
                            <a:rPr kumimoji="1" lang="ja-JP" altLang="en-US" sz="2000" dirty="0"/>
                            <a:t>バンド幅</a:t>
                          </a:r>
                        </a:p>
                      </a:txBody>
                      <a:tcPr anchor="ctr"/>
                    </a:tc>
                    <a:tc>
                      <a:txBody>
                        <a:bodyPr/>
                        <a:lstStyle/>
                        <a:p>
                          <a:r>
                            <a:rPr kumimoji="1" lang="ja-JP" altLang="en-US" sz="2000" dirty="0"/>
                            <a:t>対</a:t>
                          </a:r>
                          <a:r>
                            <a:rPr kumimoji="1" lang="en-US" altLang="ja-JP" sz="2000" dirty="0"/>
                            <a:t>FEM-T4</a:t>
                          </a:r>
                          <a:r>
                            <a:rPr kumimoji="1" lang="ja-JP" altLang="en-US" sz="2000" dirty="0"/>
                            <a:t>比</a:t>
                          </a:r>
                        </a:p>
                      </a:txBody>
                      <a:tcPr anchor="ctr"/>
                    </a:tc>
                    <a:extLst>
                      <a:ext uri="{0D108BD9-81ED-4DB2-BD59-A6C34878D82A}">
                        <a16:rowId xmlns:a16="http://schemas.microsoft.com/office/drawing/2014/main" val="1503264157"/>
                      </a:ext>
                    </a:extLst>
                  </a:tr>
                  <a:tr h="432000">
                    <a:tc>
                      <a:txBody>
                        <a:bodyPr/>
                        <a:lstStyle/>
                        <a:p>
                          <a:r>
                            <a:rPr kumimoji="1" lang="en-US" altLang="ja-JP" sz="2000" dirty="0"/>
                            <a:t>FEM-T4</a:t>
                          </a:r>
                          <a:endParaRPr kumimoji="1" lang="ja-JP" altLang="en-US" sz="2000" dirty="0"/>
                        </a:p>
                      </a:txBody>
                      <a:tcPr anchor="ctr"/>
                    </a:tc>
                    <a:tc>
                      <a:txBody>
                        <a:bodyPr/>
                        <a:lstStyle/>
                        <a:p>
                          <a:endParaRPr lang="ja-JP"/>
                        </a:p>
                      </a:txBody>
                      <a:tcPr anchor="ctr">
                        <a:blipFill>
                          <a:blip r:embed="rId4"/>
                          <a:stretch>
                            <a:fillRect l="-71540" t="-107042" r="-65796" b="-487324"/>
                          </a:stretch>
                        </a:blipFill>
                      </a:tcPr>
                    </a:tc>
                    <a:tc>
                      <a:txBody>
                        <a:bodyPr/>
                        <a:lstStyle/>
                        <a:p>
                          <a:r>
                            <a:rPr kumimoji="1" lang="en-US" altLang="ja-JP" sz="2000" dirty="0"/>
                            <a:t>1</a:t>
                          </a:r>
                          <a:endParaRPr kumimoji="1" lang="ja-JP" altLang="en-US" sz="2000" dirty="0"/>
                        </a:p>
                      </a:txBody>
                      <a:tcPr anchor="ctr"/>
                    </a:tc>
                    <a:extLst>
                      <a:ext uri="{0D108BD9-81ED-4DB2-BD59-A6C34878D82A}">
                        <a16:rowId xmlns:a16="http://schemas.microsoft.com/office/drawing/2014/main" val="2372563311"/>
                      </a:ext>
                    </a:extLst>
                  </a:tr>
                  <a:tr h="432000">
                    <a:tc>
                      <a:txBody>
                        <a:bodyPr/>
                        <a:lstStyle/>
                        <a:p>
                          <a:r>
                            <a:rPr kumimoji="1" lang="en-US" altLang="ja-JP" sz="2000" dirty="0"/>
                            <a:t>FEM-T10</a:t>
                          </a:r>
                          <a:endParaRPr kumimoji="1" lang="ja-JP" altLang="en-US" sz="2000" dirty="0"/>
                        </a:p>
                      </a:txBody>
                      <a:tcPr anchor="ctr"/>
                    </a:tc>
                    <a:tc>
                      <a:txBody>
                        <a:bodyPr/>
                        <a:lstStyle/>
                        <a:p>
                          <a:endParaRPr lang="ja-JP"/>
                        </a:p>
                      </a:txBody>
                      <a:tcPr anchor="ctr">
                        <a:blipFill>
                          <a:blip r:embed="rId4"/>
                          <a:stretch>
                            <a:fillRect l="-71540" t="-207042" r="-65796" b="-387324"/>
                          </a:stretch>
                        </a:blipFill>
                      </a:tcPr>
                    </a:tc>
                    <a:tc>
                      <a:txBody>
                        <a:bodyPr/>
                        <a:lstStyle/>
                        <a:p>
                          <a:r>
                            <a:rPr kumimoji="1" lang="en-US" altLang="ja-JP" sz="2000" dirty="0"/>
                            <a:t>2.0</a:t>
                          </a:r>
                          <a:endParaRPr kumimoji="1" lang="ja-JP" altLang="en-US" sz="2000" dirty="0"/>
                        </a:p>
                      </a:txBody>
                      <a:tcPr anchor="ctr"/>
                    </a:tc>
                    <a:extLst>
                      <a:ext uri="{0D108BD9-81ED-4DB2-BD59-A6C34878D82A}">
                        <a16:rowId xmlns:a16="http://schemas.microsoft.com/office/drawing/2014/main" val="1229882802"/>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t>ES-FEM-T4</a:t>
                          </a:r>
                        </a:p>
                      </a:txBody>
                      <a:tcPr anchor="ctr"/>
                    </a:tc>
                    <a:tc>
                      <a:txBody>
                        <a:bodyPr/>
                        <a:lstStyle/>
                        <a:p>
                          <a:endParaRPr lang="ja-JP"/>
                        </a:p>
                      </a:txBody>
                      <a:tcPr anchor="ctr">
                        <a:blipFill>
                          <a:blip r:embed="rId4"/>
                          <a:stretch>
                            <a:fillRect l="-71540" t="-307042" r="-65796" b="-287324"/>
                          </a:stretch>
                        </a:blipFill>
                      </a:tcPr>
                    </a:tc>
                    <a:tc>
                      <a:txBody>
                        <a:bodyPr/>
                        <a:lstStyle/>
                        <a:p>
                          <a:r>
                            <a:rPr kumimoji="1" lang="en-US" altLang="ja-JP" sz="2000" dirty="0"/>
                            <a:t>3.2</a:t>
                          </a:r>
                          <a:endParaRPr kumimoji="1" lang="ja-JP" altLang="en-US" sz="2000" dirty="0"/>
                        </a:p>
                      </a:txBody>
                      <a:tcPr anchor="ctr"/>
                    </a:tc>
                    <a:extLst>
                      <a:ext uri="{0D108BD9-81ED-4DB2-BD59-A6C34878D82A}">
                        <a16:rowId xmlns:a16="http://schemas.microsoft.com/office/drawing/2014/main" val="1016192594"/>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t>NS-FEM-T4</a:t>
                          </a:r>
                        </a:p>
                      </a:txBody>
                      <a:tcPr anchor="ctr"/>
                    </a:tc>
                    <a:tc>
                      <a:txBody>
                        <a:bodyPr/>
                        <a:lstStyle/>
                        <a:p>
                          <a:endParaRPr lang="ja-JP"/>
                        </a:p>
                      </a:txBody>
                      <a:tcPr anchor="ctr">
                        <a:blipFill>
                          <a:blip r:embed="rId4"/>
                          <a:stretch>
                            <a:fillRect l="-71540" t="-401389" r="-65796" b="-183333"/>
                          </a:stretch>
                        </a:blipFill>
                      </a:tcPr>
                    </a:tc>
                    <a:tc>
                      <a:txBody>
                        <a:bodyPr/>
                        <a:lstStyle/>
                        <a:p>
                          <a:r>
                            <a:rPr kumimoji="1" lang="en-US" altLang="ja-JP" sz="2000" dirty="0"/>
                            <a:t>4.3</a:t>
                          </a:r>
                          <a:endParaRPr kumimoji="1" lang="ja-JP" altLang="en-US" sz="2000" dirty="0"/>
                        </a:p>
                      </a:txBody>
                      <a:tcPr anchor="ctr"/>
                    </a:tc>
                    <a:extLst>
                      <a:ext uri="{0D108BD9-81ED-4DB2-BD59-A6C34878D82A}">
                        <a16:rowId xmlns:a16="http://schemas.microsoft.com/office/drawing/2014/main" val="3270883804"/>
                      </a:ext>
                    </a:extLst>
                  </a:tr>
                  <a:tr h="701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t>EC-SSE-T4, </a:t>
                          </a:r>
                          <a:br>
                            <a:rPr lang="en-US" altLang="ja-JP" sz="2000" dirty="0"/>
                          </a:br>
                          <a:r>
                            <a:rPr lang="en-US" altLang="ja-JP" sz="2000" dirty="0">
                              <a:solidFill>
                                <a:srgbClr val="7030A0"/>
                              </a:solidFill>
                            </a:rPr>
                            <a:t>EC-SSE-T4-SRI</a:t>
                          </a:r>
                          <a:endParaRPr kumimoji="1" lang="ja-JP" altLang="en-US" sz="2000" dirty="0">
                            <a:solidFill>
                              <a:srgbClr val="7030A0"/>
                            </a:solidFill>
                          </a:endParaRPr>
                        </a:p>
                      </a:txBody>
                      <a:tcPr anchor="ctr"/>
                    </a:tc>
                    <a:tc>
                      <a:txBody>
                        <a:bodyPr/>
                        <a:lstStyle/>
                        <a:p>
                          <a:endParaRPr lang="ja-JP"/>
                        </a:p>
                      </a:txBody>
                      <a:tcPr anchor="ctr">
                        <a:blipFill>
                          <a:blip r:embed="rId4"/>
                          <a:stretch>
                            <a:fillRect l="-71540" t="-313913" r="-65796" b="-14783"/>
                          </a:stretch>
                        </a:blipFill>
                      </a:tcPr>
                    </a:tc>
                    <a:tc>
                      <a:txBody>
                        <a:bodyPr/>
                        <a:lstStyle/>
                        <a:p>
                          <a:r>
                            <a:rPr kumimoji="1" lang="en-US" altLang="ja-JP" sz="2000" dirty="0">
                              <a:solidFill>
                                <a:srgbClr val="FF0000"/>
                              </a:solidFill>
                            </a:rPr>
                            <a:t>6.7</a:t>
                          </a:r>
                          <a:endParaRPr kumimoji="1" lang="ja-JP" altLang="en-US" sz="2000" dirty="0">
                            <a:solidFill>
                              <a:srgbClr val="FF0000"/>
                            </a:solidFill>
                          </a:endParaRPr>
                        </a:p>
                      </a:txBody>
                      <a:tcPr anchor="ctr"/>
                    </a:tc>
                    <a:extLst>
                      <a:ext uri="{0D108BD9-81ED-4DB2-BD59-A6C34878D82A}">
                        <a16:rowId xmlns:a16="http://schemas.microsoft.com/office/drawing/2014/main" val="1213412054"/>
                      </a:ext>
                    </a:extLst>
                  </a:tr>
                </a:tbl>
              </a:graphicData>
            </a:graphic>
          </p:graphicFrame>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B87D7A22-2AB3-29AD-D8B4-F701BCDCF4E5}"/>
                  </a:ext>
                </a:extLst>
              </p:cNvPr>
              <p:cNvSpPr txBox="1"/>
              <p:nvPr/>
            </p:nvSpPr>
            <p:spPr>
              <a:xfrm>
                <a:off x="9336360" y="4988766"/>
                <a:ext cx="2441694" cy="923330"/>
              </a:xfrm>
              <a:prstGeom prst="rect">
                <a:avLst/>
              </a:prstGeom>
              <a:no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dirty="0">
                    <a:latin typeface="MS UI Gothic" panose="020B0600070205080204" pitchFamily="50" charset="-128"/>
                    <a:ea typeface="MS UI Gothic" panose="020B0600070205080204" pitchFamily="50" charset="-128"/>
                  </a:rPr>
                  <a:t>ちなみに，予稿の定式化</a:t>
                </a:r>
                <a:br>
                  <a:rPr kumimoji="1" lang="en-US" altLang="ja-JP" dirty="0">
                    <a:latin typeface="MS UI Gothic" panose="020B0600070205080204" pitchFamily="50" charset="-128"/>
                    <a:ea typeface="MS UI Gothic" panose="020B0600070205080204" pitchFamily="50" charset="-128"/>
                  </a:rPr>
                </a:br>
                <a:r>
                  <a:rPr kumimoji="1" lang="en-US" altLang="ja-JP" dirty="0">
                    <a:latin typeface="MS UI Gothic" panose="020B0600070205080204" pitchFamily="50" charset="-128"/>
                    <a:ea typeface="MS UI Gothic" panose="020B0600070205080204" pitchFamily="50" charset="-128"/>
                  </a:rPr>
                  <a:t>(</a:t>
                </a:r>
                <a14:m>
                  <m:oMath xmlns:m="http://schemas.openxmlformats.org/officeDocument/2006/math">
                    <m:r>
                      <m:rPr>
                        <m:sty m:val="p"/>
                      </m:rPr>
                      <a:rPr lang="en-US" altLang="ja-JP" b="0" i="0" dirty="0" smtClean="0">
                        <a:latin typeface="Cambria Math" panose="02040503050406030204" pitchFamily="18" charset="0"/>
                        <a:ea typeface="MS UI Gothic" panose="020B0600070205080204" pitchFamily="50" charset="-128"/>
                      </a:rPr>
                      <m:t>NS</m:t>
                    </m:r>
                    <m:r>
                      <a:rPr lang="en-US" altLang="ja-JP" b="0" i="1" dirty="0" smtClean="0">
                        <a:latin typeface="Cambria Math" panose="02040503050406030204" pitchFamily="18" charset="0"/>
                        <a:ea typeface="MS UI Gothic" panose="020B0600070205080204" pitchFamily="50" charset="-128"/>
                      </a:rPr>
                      <m:t>→</m:t>
                    </m:r>
                    <m:sSup>
                      <m:sSupPr>
                        <m:ctrlPr>
                          <a:rPr lang="en-US" altLang="ja-JP" b="0" i="1" dirty="0" smtClean="0">
                            <a:latin typeface="Cambria Math" panose="02040503050406030204" pitchFamily="18" charset="0"/>
                            <a:ea typeface="MS UI Gothic" panose="020B0600070205080204" pitchFamily="50" charset="-128"/>
                          </a:rPr>
                        </m:ctrlPr>
                      </m:sSupPr>
                      <m:e>
                        <m:r>
                          <m:rPr>
                            <m:sty m:val="p"/>
                          </m:rPr>
                          <a:rPr lang="en-US" altLang="ja-JP" dirty="0">
                            <a:latin typeface="Cambria Math" panose="02040503050406030204" pitchFamily="18" charset="0"/>
                            <a:ea typeface="MS UI Gothic" panose="020B0600070205080204" pitchFamily="50" charset="-128"/>
                          </a:rPr>
                          <m:t>NS</m:t>
                        </m:r>
                      </m:e>
                      <m:sup>
                        <m:r>
                          <a:rPr lang="en-US" altLang="ja-JP" b="0" i="0" dirty="0" smtClean="0">
                            <a:latin typeface="Cambria Math" panose="02040503050406030204" pitchFamily="18" charset="0"/>
                            <a:ea typeface="MS UI Gothic" panose="020B0600070205080204" pitchFamily="50" charset="-128"/>
                          </a:rPr>
                          <m:t>−1</m:t>
                        </m:r>
                      </m:sup>
                    </m:sSup>
                    <m:r>
                      <a:rPr lang="en-US" altLang="ja-JP" b="0" i="1" dirty="0" smtClean="0">
                        <a:latin typeface="Cambria Math" panose="02040503050406030204" pitchFamily="18" charset="0"/>
                        <a:ea typeface="MS UI Gothic" panose="020B0600070205080204" pitchFamily="50" charset="-128"/>
                      </a:rPr>
                      <m:t>→</m:t>
                    </m:r>
                    <m:r>
                      <m:rPr>
                        <m:sty m:val="p"/>
                      </m:rPr>
                      <a:rPr lang="en-US" altLang="ja-JP" b="0" i="0" dirty="0" smtClean="0">
                        <a:latin typeface="Cambria Math" panose="02040503050406030204" pitchFamily="18" charset="0"/>
                        <a:ea typeface="MS UI Gothic" panose="020B0600070205080204" pitchFamily="50" charset="-128"/>
                      </a:rPr>
                      <m:t>NS</m:t>
                    </m:r>
                  </m:oMath>
                </a14:m>
                <a:r>
                  <a:rPr kumimoji="1" lang="en-US" altLang="ja-JP" dirty="0">
                    <a:latin typeface="MS UI Gothic" panose="020B0600070205080204" pitchFamily="50" charset="-128"/>
                    <a:ea typeface="MS UI Gothic" panose="020B0600070205080204" pitchFamily="50" charset="-128"/>
                  </a:rPr>
                  <a:t>)</a:t>
                </a:r>
                <a:r>
                  <a:rPr kumimoji="1" lang="ja-JP" altLang="en-US" dirty="0">
                    <a:latin typeface="MS UI Gothic" panose="020B0600070205080204" pitchFamily="50" charset="-128"/>
                    <a:ea typeface="MS UI Gothic" panose="020B0600070205080204" pitchFamily="50" charset="-128"/>
                  </a:rPr>
                  <a:t>だと</a:t>
                </a:r>
                <a:br>
                  <a:rPr kumimoji="1" lang="en-US" altLang="ja-JP" dirty="0">
                    <a:latin typeface="MS UI Gothic" panose="020B0600070205080204" pitchFamily="50" charset="-128"/>
                    <a:ea typeface="MS UI Gothic" panose="020B0600070205080204" pitchFamily="50" charset="-128"/>
                  </a:rPr>
                </a:br>
                <a:r>
                  <a:rPr kumimoji="1" lang="en-US" altLang="ja-JP" dirty="0">
                    <a:latin typeface="MS UI Gothic" panose="020B0600070205080204" pitchFamily="50" charset="-128"/>
                    <a:ea typeface="MS UI Gothic" panose="020B0600070205080204" pitchFamily="50" charset="-128"/>
                  </a:rPr>
                  <a:t>23.9</a:t>
                </a:r>
                <a:r>
                  <a:rPr kumimoji="1" lang="ja-JP" altLang="en-US" dirty="0">
                    <a:latin typeface="MS UI Gothic" panose="020B0600070205080204" pitchFamily="50" charset="-128"/>
                    <a:ea typeface="MS UI Gothic" panose="020B0600070205080204" pitchFamily="50" charset="-128"/>
                  </a:rPr>
                  <a:t>倍になる．</a:t>
                </a:r>
              </a:p>
            </p:txBody>
          </p:sp>
        </mc:Choice>
        <mc:Fallback xmlns="">
          <p:sp>
            <p:nvSpPr>
              <p:cNvPr id="6" name="テキスト ボックス 5">
                <a:extLst>
                  <a:ext uri="{FF2B5EF4-FFF2-40B4-BE49-F238E27FC236}">
                    <a16:creationId xmlns:a16="http://schemas.microsoft.com/office/drawing/2014/main" id="{B87D7A22-2AB3-29AD-D8B4-F701BCDCF4E5}"/>
                  </a:ext>
                </a:extLst>
              </p:cNvPr>
              <p:cNvSpPr txBox="1">
                <a:spLocks noRot="1" noChangeAspect="1" noMove="1" noResize="1" noEditPoints="1" noAdjustHandles="1" noChangeArrowheads="1" noChangeShapeType="1" noTextEdit="1"/>
              </p:cNvSpPr>
              <p:nvPr/>
            </p:nvSpPr>
            <p:spPr>
              <a:xfrm>
                <a:off x="9336360" y="4988766"/>
                <a:ext cx="2441694" cy="923330"/>
              </a:xfrm>
              <a:prstGeom prst="rect">
                <a:avLst/>
              </a:prstGeom>
              <a:blipFill>
                <a:blip r:embed="rId5"/>
                <a:stretch>
                  <a:fillRect l="-1225" t="-1266" r="-980" b="-6962"/>
                </a:stretch>
              </a:blipFill>
              <a:ln>
                <a:solidFill>
                  <a:schemeClr val="tx1"/>
                </a:solidFill>
              </a:ln>
            </p:spPr>
            <p:txBody>
              <a:bodyPr/>
              <a:lstStyle/>
              <a:p>
                <a:r>
                  <a:rPr lang="ja-JP" altLang="en-US">
                    <a:noFill/>
                  </a:rPr>
                  <a:t> </a:t>
                </a:r>
              </a:p>
            </p:txBody>
          </p:sp>
        </mc:Fallback>
      </mc:AlternateContent>
    </p:spTree>
    <p:extLst>
      <p:ext uri="{BB962C8B-B14F-4D97-AF65-F5344CB8AC3E}">
        <p14:creationId xmlns:p14="http://schemas.microsoft.com/office/powerpoint/2010/main" val="4050213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7C3C9C82-2455-635F-DC77-13E6B1922210}"/>
                  </a:ext>
                </a:extLst>
              </p:cNvPr>
              <p:cNvSpPr>
                <a:spLocks noGrp="1"/>
              </p:cNvSpPr>
              <p:nvPr>
                <p:ph idx="1"/>
              </p:nvPr>
            </p:nvSpPr>
            <p:spPr/>
            <p:txBody>
              <a:bodyPr/>
              <a:lstStyle/>
              <a:p>
                <a:r>
                  <a:rPr lang="ja-JP" altLang="en-US" dirty="0"/>
                  <a:t>メッシュを細かくし，</a:t>
                </a:r>
                <a:r>
                  <a:rPr kumimoji="1" lang="en-US" altLang="ja-JP" dirty="0"/>
                  <a:t> FEM-T4</a:t>
                </a:r>
                <a:r>
                  <a:rPr kumimoji="1" lang="ja-JP" altLang="en-US" dirty="0"/>
                  <a:t>で</a:t>
                </a:r>
                <a:r>
                  <a:rPr lang="ja-JP" altLang="en-US" dirty="0"/>
                  <a:t>計算時間を</a:t>
                </a:r>
                <a:r>
                  <a:rPr kumimoji="1" lang="en-US" altLang="ja-JP" dirty="0"/>
                  <a:t>6.7</a:t>
                </a:r>
                <a:r>
                  <a:rPr kumimoji="1" lang="ja-JP" altLang="en-US" dirty="0"/>
                  <a:t>倍に増やして良いなら</a:t>
                </a:r>
                <a:r>
                  <a:rPr kumimoji="1" lang="en-US" altLang="ja-JP" dirty="0"/>
                  <a:t>……</a:t>
                </a:r>
              </a:p>
              <a:p>
                <a:pPr lvl="1">
                  <a:buFont typeface="Wingdings" panose="05000000000000000000" pitchFamily="2" charset="2"/>
                  <a:buChar char="Ø"/>
                </a:pPr>
                <a:r>
                  <a:rPr kumimoji="1" lang="ja-JP" altLang="en-US" dirty="0"/>
                  <a:t>直接法による行列の球解を</a:t>
                </a:r>
                <a14:m>
                  <m:oMath xmlns:m="http://schemas.openxmlformats.org/officeDocument/2006/math">
                    <m:r>
                      <a:rPr kumimoji="1" lang="en-US" altLang="ja-JP" b="0" i="1" smtClean="0">
                        <a:latin typeface="Cambria Math" panose="02040503050406030204" pitchFamily="18" charset="0"/>
                      </a:rPr>
                      <m:t>𝑂</m:t>
                    </m:r>
                    <m:r>
                      <a:rPr kumimoji="1" lang="en-US" altLang="ja-JP" b="0" i="1" smtClean="0">
                        <a:latin typeface="Cambria Math" panose="02040503050406030204" pitchFamily="18" charset="0"/>
                      </a:rPr>
                      <m:t>(</m:t>
                    </m:r>
                    <m:sSup>
                      <m:sSupPr>
                        <m:ctrlPr>
                          <a:rPr kumimoji="1" lang="en-US" altLang="ja-JP" b="0" i="1" smtClean="0">
                            <a:latin typeface="Cambria Math" panose="02040503050406030204" pitchFamily="18" charset="0"/>
                          </a:rPr>
                        </m:ctrlPr>
                      </m:sSupPr>
                      <m:e>
                        <m:r>
                          <a:rPr kumimoji="1" lang="en-US" altLang="ja-JP" b="0" i="1" smtClean="0">
                            <a:latin typeface="Cambria Math" panose="02040503050406030204" pitchFamily="18" charset="0"/>
                          </a:rPr>
                          <m:t>𝑁</m:t>
                        </m:r>
                      </m:e>
                      <m:sup>
                        <m:r>
                          <a:rPr kumimoji="1" lang="en-US" altLang="ja-JP" b="0" i="1" smtClean="0">
                            <a:latin typeface="Cambria Math" panose="02040503050406030204" pitchFamily="18" charset="0"/>
                          </a:rPr>
                          <m:t>2</m:t>
                        </m:r>
                      </m:sup>
                    </m:sSup>
                    <m:r>
                      <a:rPr kumimoji="1" lang="en-US" altLang="ja-JP" b="0" i="1" smtClean="0">
                        <a:latin typeface="Cambria Math" panose="02040503050406030204" pitchFamily="18" charset="0"/>
                      </a:rPr>
                      <m:t>)</m:t>
                    </m:r>
                  </m:oMath>
                </a14:m>
                <a:r>
                  <a:rPr kumimoji="1" lang="ja-JP" altLang="en-US" dirty="0"/>
                  <a:t>と考えると，節点数（</a:t>
                </a:r>
                <a14:m>
                  <m:oMath xmlns:m="http://schemas.openxmlformats.org/officeDocument/2006/math">
                    <m:r>
                      <a:rPr kumimoji="1" lang="ja-JP" altLang="en-US" i="1" dirty="0" smtClean="0">
                        <a:latin typeface="Cambria Math" panose="02040503050406030204" pitchFamily="18" charset="0"/>
                      </a:rPr>
                      <m:t>∝</m:t>
                    </m:r>
                    <m:r>
                      <a:rPr kumimoji="1" lang="en-US" altLang="ja-JP" b="0" i="1" dirty="0" smtClean="0">
                        <a:latin typeface="Cambria Math" panose="02040503050406030204" pitchFamily="18" charset="0"/>
                      </a:rPr>
                      <m:t>𝑁</m:t>
                    </m:r>
                  </m:oMath>
                </a14:m>
                <a:r>
                  <a:rPr kumimoji="1" lang="ja-JP" altLang="en-US" dirty="0"/>
                  <a:t>）を</a:t>
                </a:r>
                <a:r>
                  <a:rPr kumimoji="1" lang="en-US" altLang="ja-JP" dirty="0"/>
                  <a:t>2.6</a:t>
                </a:r>
                <a:r>
                  <a:rPr kumimoji="1" lang="ja-JP" altLang="en-US" dirty="0"/>
                  <a:t>倍に増やせる．</a:t>
                </a:r>
                <a:br>
                  <a:rPr kumimoji="1" lang="en-US" altLang="ja-JP" dirty="0"/>
                </a:br>
                <a14:m>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a14:m>
                <a:r>
                  <a:rPr kumimoji="1" lang="ja-JP" altLang="en-US" dirty="0"/>
                  <a:t>メッシュ長（節点間距離）を</a:t>
                </a:r>
                <a:r>
                  <a:rPr kumimoji="1" lang="en-US" altLang="ja-JP" dirty="0"/>
                  <a:t>0.7</a:t>
                </a:r>
                <a:r>
                  <a:rPr kumimoji="1" lang="ja-JP" altLang="en-US" dirty="0"/>
                  <a:t>倍に小さく出来るだけ．</a:t>
                </a:r>
                <a:br>
                  <a:rPr kumimoji="1" lang="en-US" altLang="ja-JP" dirty="0"/>
                </a:br>
                <a14:m>
                  <m:oMath xmlns:m="http://schemas.openxmlformats.org/officeDocument/2006/math">
                    <m:r>
                      <a:rPr lang="en-US" altLang="ja-JP" i="1">
                        <a:latin typeface="Cambria Math" panose="02040503050406030204" pitchFamily="18" charset="0"/>
                        <a:ea typeface="Cambria Math" panose="02040503050406030204" pitchFamily="18" charset="0"/>
                      </a:rPr>
                      <m:t>⟹</m:t>
                    </m:r>
                  </m:oMath>
                </a14:m>
                <a:r>
                  <a:rPr lang="ja-JP" altLang="en-US" dirty="0"/>
                  <a:t>せん断ロッキングを回避するにも程遠い．</a:t>
                </a:r>
                <a:endParaRPr lang="en-US" altLang="ja-JP" dirty="0"/>
              </a:p>
              <a:p>
                <a:pPr lvl="1">
                  <a:buFont typeface="Wingdings" panose="05000000000000000000" pitchFamily="2" charset="2"/>
                  <a:buChar char="Ø"/>
                </a:pPr>
                <a:r>
                  <a:rPr kumimoji="1" lang="ja-JP" altLang="en-US" dirty="0"/>
                  <a:t>メッシュを幾ら細かくしても</a:t>
                </a:r>
                <a:r>
                  <a:rPr lang="ja-JP" altLang="en-US" dirty="0"/>
                  <a:t>，微圧縮問題の体積ロッキングと圧力チェッカーボーディングは</a:t>
                </a:r>
                <a:br>
                  <a:rPr lang="en-US" altLang="ja-JP" dirty="0"/>
                </a:br>
                <a:r>
                  <a:rPr lang="ja-JP" altLang="en-US" dirty="0"/>
                  <a:t>そもそも防げない．</a:t>
                </a:r>
                <a:endParaRPr lang="en-US" altLang="ja-JP" dirty="0"/>
              </a:p>
              <a:p>
                <a:pPr lvl="1">
                  <a:buFont typeface="Wingdings" panose="05000000000000000000" pitchFamily="2" charset="2"/>
                  <a:buChar char="Ø"/>
                </a:pPr>
                <a:r>
                  <a:rPr kumimoji="1" lang="ja-JP" altLang="en-US" dirty="0"/>
                  <a:t>かと言って，あまりにも遅いと業務時間内に計算結果が得られないので，限度はある．</a:t>
                </a:r>
                <a:endParaRPr kumimoji="1" lang="en-US" altLang="ja-JP" dirty="0"/>
              </a:p>
            </p:txBody>
          </p:sp>
        </mc:Choice>
        <mc:Fallback xmlns="">
          <p:sp>
            <p:nvSpPr>
              <p:cNvPr id="2" name="コンテンツ プレースホルダー 1">
                <a:extLst>
                  <a:ext uri="{FF2B5EF4-FFF2-40B4-BE49-F238E27FC236}">
                    <a16:creationId xmlns:a16="http://schemas.microsoft.com/office/drawing/2014/main" id="{7C3C9C82-2455-635F-DC77-13E6B1922210}"/>
                  </a:ext>
                </a:extLst>
              </p:cNvPr>
              <p:cNvSpPr>
                <a:spLocks noGrp="1" noRot="1" noChangeAspect="1" noMove="1" noResize="1" noEditPoints="1" noAdjustHandles="1" noChangeArrowheads="1" noChangeShapeType="1" noTextEdit="1"/>
              </p:cNvSpPr>
              <p:nvPr>
                <p:ph idx="1"/>
              </p:nvPr>
            </p:nvSpPr>
            <p:spPr>
              <a:blipFill>
                <a:blip r:embed="rId3"/>
                <a:stretch>
                  <a:fillRect l="-1746" t="-1901"/>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DEFD1131-87E0-4F18-97A6-2F456EA403E4}"/>
              </a:ext>
            </a:extLst>
          </p:cNvPr>
          <p:cNvSpPr>
            <a:spLocks noGrp="1"/>
          </p:cNvSpPr>
          <p:nvPr>
            <p:ph type="title"/>
          </p:nvPr>
        </p:nvSpPr>
        <p:spPr/>
        <p:txBody>
          <a:bodyPr/>
          <a:lstStyle/>
          <a:p>
            <a:r>
              <a:rPr kumimoji="1" lang="ja-JP" altLang="en-US" dirty="0"/>
              <a:t>提案手法</a:t>
            </a:r>
            <a:r>
              <a:rPr kumimoji="1" lang="en-US" altLang="ja-JP" dirty="0"/>
              <a:t>(EC-SSE-SRI-T4) </a:t>
            </a:r>
            <a:r>
              <a:rPr lang="ja-JP" altLang="en-US" dirty="0"/>
              <a:t>の</a:t>
            </a:r>
            <a:r>
              <a:rPr kumimoji="1" lang="ja-JP" altLang="en-US" dirty="0"/>
              <a:t>計算時間に関する考察</a:t>
            </a:r>
          </a:p>
        </p:txBody>
      </p:sp>
      <p:sp>
        <p:nvSpPr>
          <p:cNvPr id="4" name="スライド番号プレースホルダー 3">
            <a:extLst>
              <a:ext uri="{FF2B5EF4-FFF2-40B4-BE49-F238E27FC236}">
                <a16:creationId xmlns:a16="http://schemas.microsoft.com/office/drawing/2014/main" id="{C6A498F8-5E27-2F95-D2C9-9277765EC110}"/>
              </a:ext>
            </a:extLst>
          </p:cNvPr>
          <p:cNvSpPr>
            <a:spLocks noGrp="1"/>
          </p:cNvSpPr>
          <p:nvPr>
            <p:ph type="sldNum" sz="quarter" idx="4"/>
          </p:nvPr>
        </p:nvSpPr>
        <p:spPr/>
        <p:txBody>
          <a:bodyPr/>
          <a:lstStyle/>
          <a:p>
            <a:r>
              <a:rPr lang="en-US" altLang="ja-JP"/>
              <a:t>P. </a:t>
            </a:r>
            <a:fld id="{F8FDF831-B0A3-4B44-A20D-7581D5587101}" type="slidenum">
              <a:rPr lang="ja-JP" altLang="en-US" smtClean="0"/>
              <a:pPr/>
              <a:t>21</a:t>
            </a:fld>
            <a:endParaRPr lang="ja-JP" altLang="en-US" dirty="0"/>
          </a:p>
        </p:txBody>
      </p:sp>
      <p:sp>
        <p:nvSpPr>
          <p:cNvPr id="6" name="四角形: 角を丸くする 5">
            <a:extLst>
              <a:ext uri="{FF2B5EF4-FFF2-40B4-BE49-F238E27FC236}">
                <a16:creationId xmlns:a16="http://schemas.microsoft.com/office/drawing/2014/main" id="{76E91CF9-6612-C170-BA5A-DCC3F3EF3CDF}"/>
              </a:ext>
            </a:extLst>
          </p:cNvPr>
          <p:cNvSpPr/>
          <p:nvPr/>
        </p:nvSpPr>
        <p:spPr>
          <a:xfrm>
            <a:off x="2495483" y="4060070"/>
            <a:ext cx="7200101" cy="1584176"/>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MS UI Gothic" panose="020B0600070205080204" pitchFamily="50" charset="-128"/>
                <a:ea typeface="MS UI Gothic" panose="020B0600070205080204" pitchFamily="50" charset="-128"/>
              </a:rPr>
              <a:t>「</a:t>
            </a:r>
            <a:r>
              <a:rPr kumimoji="1" lang="en-US" altLang="ja-JP" sz="2800" dirty="0">
                <a:solidFill>
                  <a:schemeClr val="tx1"/>
                </a:solidFill>
                <a:latin typeface="MS UI Gothic" panose="020B0600070205080204" pitchFamily="50" charset="-128"/>
                <a:ea typeface="MS UI Gothic" panose="020B0600070205080204" pitchFamily="50" charset="-128"/>
              </a:rPr>
              <a:t>FEM-T4</a:t>
            </a:r>
            <a:r>
              <a:rPr kumimoji="1" lang="ja-JP" altLang="en-US" sz="2800" dirty="0">
                <a:solidFill>
                  <a:schemeClr val="tx1"/>
                </a:solidFill>
                <a:latin typeface="MS UI Gothic" panose="020B0600070205080204" pitchFamily="50" charset="-128"/>
                <a:ea typeface="MS UI Gothic" panose="020B0600070205080204" pitchFamily="50" charset="-128"/>
              </a:rPr>
              <a:t>の</a:t>
            </a:r>
            <a:r>
              <a:rPr kumimoji="1" lang="en-US" altLang="ja-JP" sz="2800" dirty="0">
                <a:solidFill>
                  <a:schemeClr val="tx1"/>
                </a:solidFill>
                <a:latin typeface="MS UI Gothic" panose="020B0600070205080204" pitchFamily="50" charset="-128"/>
                <a:ea typeface="MS UI Gothic" panose="020B0600070205080204" pitchFamily="50" charset="-128"/>
              </a:rPr>
              <a:t>6.7</a:t>
            </a:r>
            <a:r>
              <a:rPr kumimoji="1" lang="ja-JP" altLang="en-US" sz="2800" dirty="0">
                <a:solidFill>
                  <a:schemeClr val="tx1"/>
                </a:solidFill>
                <a:latin typeface="MS UI Gothic" panose="020B0600070205080204" pitchFamily="50" charset="-128"/>
                <a:ea typeface="MS UI Gothic" panose="020B0600070205080204" pitchFamily="50" charset="-128"/>
              </a:rPr>
              <a:t>倍の計算時間」は</a:t>
            </a:r>
            <a:br>
              <a:rPr kumimoji="1" lang="en-US" altLang="ja-JP" sz="2800" dirty="0">
                <a:solidFill>
                  <a:schemeClr val="tx1"/>
                </a:solidFill>
                <a:latin typeface="MS UI Gothic" panose="020B0600070205080204" pitchFamily="50" charset="-128"/>
                <a:ea typeface="MS UI Gothic" panose="020B0600070205080204" pitchFamily="50" charset="-128"/>
              </a:rPr>
            </a:br>
            <a:r>
              <a:rPr kumimoji="1" lang="ja-JP" altLang="en-US" sz="2800" dirty="0">
                <a:solidFill>
                  <a:schemeClr val="tx1"/>
                </a:solidFill>
                <a:latin typeface="MS UI Gothic" panose="020B0600070205080204" pitchFamily="50" charset="-128"/>
                <a:ea typeface="MS UI Gothic" panose="020B0600070205080204" pitchFamily="50" charset="-128"/>
              </a:rPr>
              <a:t>多くの問題で許容範囲内だと思うのですが，</a:t>
            </a:r>
            <a:br>
              <a:rPr kumimoji="1" lang="en-US" altLang="ja-JP" sz="2800" dirty="0">
                <a:solidFill>
                  <a:schemeClr val="tx1"/>
                </a:solidFill>
                <a:latin typeface="MS UI Gothic" panose="020B0600070205080204" pitchFamily="50" charset="-128"/>
                <a:ea typeface="MS UI Gothic" panose="020B0600070205080204" pitchFamily="50" charset="-128"/>
              </a:rPr>
            </a:br>
            <a:r>
              <a:rPr kumimoji="1" lang="ja-JP" altLang="en-US" sz="2800" dirty="0">
                <a:solidFill>
                  <a:schemeClr val="tx1"/>
                </a:solidFill>
                <a:latin typeface="MS UI Gothic" panose="020B0600070205080204" pitchFamily="50" charset="-128"/>
                <a:ea typeface="MS UI Gothic" panose="020B0600070205080204" pitchFamily="50" charset="-128"/>
              </a:rPr>
              <a:t>皆様はどう思われますでしょうか？</a:t>
            </a:r>
          </a:p>
        </p:txBody>
      </p:sp>
    </p:spTree>
    <p:extLst>
      <p:ext uri="{BB962C8B-B14F-4D97-AF65-F5344CB8AC3E}">
        <p14:creationId xmlns:p14="http://schemas.microsoft.com/office/powerpoint/2010/main" val="1755627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5EFB63B-EBCB-47FC-8198-DF7C10E41249}"/>
              </a:ext>
            </a:extLst>
          </p:cNvPr>
          <p:cNvSpPr>
            <a:spLocks noGrp="1"/>
          </p:cNvSpPr>
          <p:nvPr>
            <p:ph type="title"/>
          </p:nvPr>
        </p:nvSpPr>
        <p:spPr/>
        <p:txBody>
          <a:bodyPr/>
          <a:lstStyle/>
          <a:p>
            <a:r>
              <a:rPr kumimoji="1" lang="ja-JP" altLang="en-US" dirty="0"/>
              <a:t>まとめ</a:t>
            </a:r>
          </a:p>
        </p:txBody>
      </p:sp>
      <p:sp>
        <p:nvSpPr>
          <p:cNvPr id="3" name="スライド番号プレースホルダー 2">
            <a:extLst>
              <a:ext uri="{FF2B5EF4-FFF2-40B4-BE49-F238E27FC236}">
                <a16:creationId xmlns:a16="http://schemas.microsoft.com/office/drawing/2014/main" id="{62540705-575E-4234-8E7B-92D569340FB6}"/>
              </a:ext>
            </a:extLst>
          </p:cNvPr>
          <p:cNvSpPr>
            <a:spLocks noGrp="1"/>
          </p:cNvSpPr>
          <p:nvPr>
            <p:ph type="sldNum" sz="quarter" idx="4"/>
          </p:nvPr>
        </p:nvSpPr>
        <p:spPr/>
        <p:txBody>
          <a:bodyPr/>
          <a:lstStyle/>
          <a:p>
            <a:r>
              <a:rPr lang="en-US" altLang="ja-JP"/>
              <a:t>P. </a:t>
            </a:r>
            <a:fld id="{F8FDF831-B0A3-4B44-A20D-7581D5587101}" type="slidenum">
              <a:rPr lang="ja-JP" altLang="en-US" smtClean="0"/>
              <a:pPr/>
              <a:t>22</a:t>
            </a:fld>
            <a:endParaRPr lang="ja-JP" altLang="en-US" dirty="0"/>
          </a:p>
        </p:txBody>
      </p:sp>
    </p:spTree>
    <p:extLst>
      <p:ext uri="{BB962C8B-B14F-4D97-AF65-F5344CB8AC3E}">
        <p14:creationId xmlns:p14="http://schemas.microsoft.com/office/powerpoint/2010/main" val="1246687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dirty="0"/>
              <a:t>EC-SSE-SRI-T4</a:t>
            </a:r>
            <a:r>
              <a:rPr lang="ja-JP" altLang="en-US" dirty="0"/>
              <a:t>のまとめ</a:t>
            </a:r>
          </a:p>
        </p:txBody>
      </p:sp>
      <p:sp>
        <p:nvSpPr>
          <p:cNvPr id="3" name="コンテンツ プレースホルダー 2"/>
          <p:cNvSpPr>
            <a:spLocks noGrp="1"/>
          </p:cNvSpPr>
          <p:nvPr>
            <p:ph idx="1"/>
          </p:nvPr>
        </p:nvSpPr>
        <p:spPr/>
        <p:txBody>
          <a:bodyPr/>
          <a:lstStyle/>
          <a:p>
            <a:r>
              <a:rPr lang="en-US" altLang="ja-JP" sz="2400" dirty="0"/>
              <a:t>EC-SSE-T4</a:t>
            </a:r>
            <a:r>
              <a:rPr lang="ja-JP" altLang="en-US" sz="2400" dirty="0"/>
              <a:t>を改良した新たな</a:t>
            </a:r>
            <a:r>
              <a:rPr lang="en-US" altLang="ja-JP" sz="2400" dirty="0"/>
              <a:t>S-FEM</a:t>
            </a:r>
            <a:r>
              <a:rPr lang="ja-JP" altLang="en-US" sz="2400" dirty="0"/>
              <a:t>定式化「</a:t>
            </a:r>
            <a:r>
              <a:rPr lang="en-US" altLang="ja-JP" sz="2400" dirty="0">
                <a:solidFill>
                  <a:srgbClr val="7030A0"/>
                </a:solidFill>
              </a:rPr>
              <a:t>EC-SSE-SRI-T4</a:t>
            </a:r>
            <a:r>
              <a:rPr lang="ja-JP" altLang="en-US" sz="2400" dirty="0"/>
              <a:t>」を開発し，</a:t>
            </a:r>
            <a:br>
              <a:rPr lang="en-US" altLang="ja-JP" sz="2400" dirty="0"/>
            </a:br>
            <a:r>
              <a:rPr lang="ja-JP" altLang="en-US" sz="2400" dirty="0">
                <a:solidFill>
                  <a:srgbClr val="FF0000"/>
                </a:solidFill>
              </a:rPr>
              <a:t>そこそこ上手く行きました</a:t>
            </a:r>
            <a:r>
              <a:rPr lang="en-US" altLang="ja-JP" sz="2400" dirty="0">
                <a:solidFill>
                  <a:srgbClr val="FF0000"/>
                </a:solidFill>
              </a:rPr>
              <a:t>!!</a:t>
            </a:r>
          </a:p>
          <a:p>
            <a:r>
              <a:rPr lang="ja-JP" altLang="en-US" sz="2400" dirty="0"/>
              <a:t>目論見通り，ポアソン比</a:t>
            </a:r>
            <a:r>
              <a:rPr lang="en-US" altLang="ja-JP" sz="2400" b="1" dirty="0">
                <a:solidFill>
                  <a:srgbClr val="C00000"/>
                </a:solidFill>
              </a:rPr>
              <a:t>0.49</a:t>
            </a:r>
            <a:r>
              <a:rPr lang="ja-JP" altLang="en-US" sz="2400" dirty="0"/>
              <a:t>までの微圧縮問題で</a:t>
            </a:r>
            <a:r>
              <a:rPr lang="ja-JP" altLang="en-US" sz="2400" dirty="0">
                <a:solidFill>
                  <a:srgbClr val="008000"/>
                </a:solidFill>
              </a:rPr>
              <a:t>せん断</a:t>
            </a:r>
            <a:r>
              <a:rPr lang="en-US" altLang="ja-JP" sz="2400" dirty="0">
                <a:solidFill>
                  <a:srgbClr val="008000"/>
                </a:solidFill>
              </a:rPr>
              <a:t>/</a:t>
            </a:r>
            <a:r>
              <a:rPr lang="ja-JP" altLang="en-US" sz="2400" dirty="0">
                <a:solidFill>
                  <a:srgbClr val="008000"/>
                </a:solidFill>
              </a:rPr>
              <a:t>体積ロッキングを回避</a:t>
            </a:r>
            <a:r>
              <a:rPr lang="ja-JP" altLang="en-US" sz="2400" dirty="0"/>
              <a:t>し，</a:t>
            </a:r>
            <a:br>
              <a:rPr lang="en-US" altLang="ja-JP" sz="2400" dirty="0"/>
            </a:br>
            <a:r>
              <a:rPr lang="ja-JP" altLang="en-US" sz="2400" dirty="0"/>
              <a:t>実用上問題ないレベルで</a:t>
            </a:r>
            <a:r>
              <a:rPr lang="ja-JP" altLang="en-US" sz="2400" dirty="0">
                <a:solidFill>
                  <a:srgbClr val="0000CC"/>
                </a:solidFill>
              </a:rPr>
              <a:t>圧力チェッカーボーディングも抑制</a:t>
            </a:r>
            <a:r>
              <a:rPr lang="ja-JP" altLang="en-US" sz="2400" dirty="0"/>
              <a:t>された．</a:t>
            </a:r>
            <a:endParaRPr lang="en-US" altLang="ja-JP" sz="2400" dirty="0"/>
          </a:p>
          <a:p>
            <a:r>
              <a:rPr lang="ja-JP" altLang="en-US" sz="2400" dirty="0"/>
              <a:t>比較的</a:t>
            </a:r>
            <a:r>
              <a:rPr lang="ja-JP" altLang="en-US" sz="2400" dirty="0">
                <a:solidFill>
                  <a:srgbClr val="FF00FF"/>
                </a:solidFill>
              </a:rPr>
              <a:t>優秀な大変形ロバスト性</a:t>
            </a:r>
            <a:r>
              <a:rPr lang="ja-JP" altLang="en-US" sz="2400" dirty="0"/>
              <a:t>も確保された．</a:t>
            </a:r>
            <a:endParaRPr lang="en-US" altLang="ja-JP" sz="2400" dirty="0"/>
          </a:p>
          <a:p>
            <a:r>
              <a:rPr lang="ja-JP" altLang="en-US" sz="2400" dirty="0"/>
              <a:t>同メッシュでの計算時間は</a:t>
            </a:r>
            <a:r>
              <a:rPr lang="en-US" altLang="ja-JP" sz="2400" dirty="0"/>
              <a:t>FEM-T4</a:t>
            </a:r>
            <a:r>
              <a:rPr lang="ja-JP" altLang="en-US" sz="2400" dirty="0"/>
              <a:t>の約</a:t>
            </a:r>
            <a:r>
              <a:rPr lang="en-US" altLang="ja-JP" sz="2400" dirty="0"/>
              <a:t>6.7</a:t>
            </a:r>
            <a:r>
              <a:rPr lang="ja-JP" altLang="en-US" sz="2400" dirty="0"/>
              <a:t>倍に増えるが，</a:t>
            </a:r>
            <a:r>
              <a:rPr lang="ja-JP" altLang="en-US" sz="2400" dirty="0">
                <a:solidFill>
                  <a:srgbClr val="FF0000"/>
                </a:solidFill>
              </a:rPr>
              <a:t>利用価値は充分ある</a:t>
            </a:r>
            <a:r>
              <a:rPr lang="ja-JP" altLang="en-US" sz="2400" dirty="0"/>
              <a:t>と考えられる．</a:t>
            </a:r>
            <a:endParaRPr lang="en-US" altLang="ja-JP" sz="2400" dirty="0"/>
          </a:p>
          <a:p>
            <a:pPr marL="0" indent="0">
              <a:buNone/>
            </a:pPr>
            <a:r>
              <a:rPr lang="en-US" altLang="ja-JP" sz="2000" dirty="0"/>
              <a:t>【</a:t>
            </a:r>
            <a:r>
              <a:rPr lang="ja-JP" altLang="en-US" sz="2000" dirty="0"/>
              <a:t>補足</a:t>
            </a:r>
            <a:r>
              <a:rPr lang="en-US" altLang="ja-JP" sz="2000" dirty="0"/>
              <a:t>】</a:t>
            </a:r>
          </a:p>
          <a:p>
            <a:r>
              <a:rPr lang="en-US" altLang="ja-JP" sz="2000" dirty="0"/>
              <a:t>T10</a:t>
            </a:r>
            <a:r>
              <a:rPr lang="ja-JP" altLang="en-US" sz="2000" dirty="0"/>
              <a:t>の</a:t>
            </a:r>
            <a:r>
              <a:rPr lang="en-US" altLang="ja-JP" sz="2000" dirty="0"/>
              <a:t>S-FEM</a:t>
            </a:r>
            <a:r>
              <a:rPr lang="ja-JP" altLang="en-US" sz="2000" dirty="0"/>
              <a:t>で問題となっていた偏差応力振動は一切生じなかった．</a:t>
            </a:r>
            <a:endParaRPr lang="en-US" altLang="ja-JP" sz="2000" dirty="0"/>
          </a:p>
          <a:p>
            <a:r>
              <a:rPr lang="ja-JP" altLang="en-US" sz="2000" dirty="0"/>
              <a:t>体積ひずみの繰り返し平滑（</a:t>
            </a:r>
            <a:r>
              <a:rPr lang="en-US" altLang="ja-JP" sz="2000" dirty="0"/>
              <a:t>NS</a:t>
            </a:r>
            <a:r>
              <a:rPr lang="ja-JP" altLang="en-US" sz="2000" dirty="0"/>
              <a:t>→</a:t>
            </a:r>
            <a:r>
              <a:rPr lang="en-US" altLang="ja-JP" sz="2000" dirty="0"/>
              <a:t>CS</a:t>
            </a:r>
            <a:r>
              <a:rPr lang="ja-JP" altLang="en-US" sz="2000" dirty="0"/>
              <a:t>→</a:t>
            </a:r>
            <a:r>
              <a:rPr lang="en-US" altLang="ja-JP" sz="2000" dirty="0"/>
              <a:t>NS</a:t>
            </a:r>
            <a:r>
              <a:rPr lang="ja-JP" altLang="en-US" sz="2000" dirty="0"/>
              <a:t>）を行えば圧力チェッカーボーディングはより強力に抑制できることは分かっているが，剛性行列のバンド幅が激増する（３次関数的にバンド幅が増える）ため，あまり現実的ではない．</a:t>
            </a:r>
            <a:endParaRPr lang="en-US" altLang="ja-JP" sz="2000" dirty="0"/>
          </a:p>
          <a:p>
            <a:r>
              <a:rPr lang="en-US" altLang="ja-JP" sz="2000" dirty="0" err="1"/>
              <a:t>SelectiveES</a:t>
            </a:r>
            <a:r>
              <a:rPr lang="en-US" altLang="ja-JP" sz="2000" dirty="0"/>
              <a:t>/NS-FEM</a:t>
            </a:r>
            <a:r>
              <a:rPr lang="ja-JP" altLang="en-US" sz="2000" dirty="0"/>
              <a:t>と比較すると，計算時間は多少増えるもののせん断応力の精度が大幅に上昇する．体積成分の計算法は全く同じ</a:t>
            </a:r>
            <a:r>
              <a:rPr lang="en-US" altLang="ja-JP" sz="2000" dirty="0"/>
              <a:t>NS-FEM</a:t>
            </a:r>
            <a:r>
              <a:rPr lang="ja-JP" altLang="en-US" sz="2000" dirty="0"/>
              <a:t>なのに圧力チェッカーボーディングが相当改善されたが，原因は不明．</a:t>
            </a:r>
            <a:endParaRPr lang="en-US" altLang="ja-JP" sz="2000" dirty="0"/>
          </a:p>
          <a:p>
            <a:r>
              <a:rPr lang="en-US" altLang="ja-JP" sz="2000" dirty="0"/>
              <a:t>F-bar</a:t>
            </a:r>
            <a:r>
              <a:rPr lang="ja-JP" altLang="en-US" sz="2000" dirty="0"/>
              <a:t>と</a:t>
            </a:r>
            <a:r>
              <a:rPr lang="en-US" altLang="ja-JP" sz="2000" dirty="0"/>
              <a:t>SRI</a:t>
            </a:r>
            <a:r>
              <a:rPr lang="ja-JP" altLang="en-US" sz="2000" dirty="0"/>
              <a:t>のどちらが良いかもまだ未検討．</a:t>
            </a:r>
            <a:endParaRPr lang="en-US" altLang="ja-JP" sz="20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23</a:t>
            </a:fld>
            <a:endParaRPr lang="ja-JP" altLang="en-US" dirty="0"/>
          </a:p>
        </p:txBody>
      </p:sp>
      <p:sp>
        <p:nvSpPr>
          <p:cNvPr id="7" name="テキスト ボックス 6"/>
          <p:cNvSpPr txBox="1"/>
          <p:nvPr/>
        </p:nvSpPr>
        <p:spPr>
          <a:xfrm>
            <a:off x="7140116" y="5693835"/>
            <a:ext cx="3887603" cy="461665"/>
          </a:xfrm>
          <a:prstGeom prst="rect">
            <a:avLst/>
          </a:prstGeom>
          <a:solidFill>
            <a:schemeClr val="bg1">
              <a:lumMod val="85000"/>
            </a:schemeClr>
          </a:solidFill>
          <a:ln>
            <a:noFill/>
          </a:ln>
          <a:scene3d>
            <a:camera prst="orthographicFront"/>
            <a:lightRig rig="threePt" dir="t"/>
          </a:scene3d>
          <a:sp3d>
            <a:bevelT/>
          </a:sp3d>
        </p:spPr>
        <p:txBody>
          <a:bodyPr wrap="none" rtlCol="0">
            <a:spAutoFit/>
          </a:bodyPr>
          <a:lstStyle/>
          <a:p>
            <a:pPr algn="ctr"/>
            <a:r>
              <a:rPr lang="ja-JP" altLang="en-US" sz="2400" dirty="0">
                <a:latin typeface="+mj-lt"/>
                <a:ea typeface="MS UI Gothic" panose="020B0600070205080204" pitchFamily="50" charset="-128"/>
              </a:rPr>
              <a:t>ご清聴ありがとう御座いました．</a:t>
            </a:r>
            <a:endParaRPr lang="ja-JP" altLang="en-US" sz="2400" dirty="0">
              <a:solidFill>
                <a:srgbClr val="FF0000"/>
              </a:solidFill>
              <a:latin typeface="+mj-lt"/>
              <a:ea typeface="MS UI Gothic" panose="020B0600070205080204" pitchFamily="50" charset="-128"/>
            </a:endParaRPr>
          </a:p>
        </p:txBody>
      </p:sp>
      <p:sp>
        <p:nvSpPr>
          <p:cNvPr id="5" name="テキスト ボックス 4">
            <a:extLst>
              <a:ext uri="{FF2B5EF4-FFF2-40B4-BE49-F238E27FC236}">
                <a16:creationId xmlns:a16="http://schemas.microsoft.com/office/drawing/2014/main" id="{595087BC-8FD7-D3A3-D43B-29C1BBFF70C4}"/>
              </a:ext>
            </a:extLst>
          </p:cNvPr>
          <p:cNvSpPr txBox="1"/>
          <p:nvPr/>
        </p:nvSpPr>
        <p:spPr>
          <a:xfrm>
            <a:off x="823536" y="5703639"/>
            <a:ext cx="5258171" cy="461665"/>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400" dirty="0">
                <a:solidFill>
                  <a:srgbClr val="7030A0"/>
                </a:solidFill>
                <a:latin typeface="MS UI Gothic" panose="020B0600070205080204" pitchFamily="50" charset="-128"/>
                <a:ea typeface="MS UI Gothic" panose="020B0600070205080204" pitchFamily="50" charset="-128"/>
              </a:rPr>
              <a:t>EC-SSE-SRI-T4</a:t>
            </a:r>
            <a:r>
              <a:rPr kumimoji="1" lang="ja-JP" altLang="en-US" sz="2400" dirty="0">
                <a:latin typeface="MS UI Gothic" panose="020B0600070205080204" pitchFamily="50" charset="-128"/>
                <a:ea typeface="MS UI Gothic" panose="020B0600070205080204" pitchFamily="50" charset="-128"/>
              </a:rPr>
              <a:t>の実用化に乞うご期待</a:t>
            </a:r>
            <a:r>
              <a:rPr kumimoji="1" lang="en-US" altLang="ja-JP" sz="2400" dirty="0">
                <a:latin typeface="MS UI Gothic" panose="020B0600070205080204" pitchFamily="50" charset="-128"/>
                <a:ea typeface="MS UI Gothic" panose="020B0600070205080204" pitchFamily="50" charset="-128"/>
              </a:rPr>
              <a:t>!!</a:t>
            </a:r>
            <a:endParaRPr kumimoji="1" lang="ja-JP" altLang="en-US" sz="2400" dirty="0">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957745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BC4950FA-44A1-1C83-5558-DAC0EE93BCFC}"/>
              </a:ext>
            </a:extLst>
          </p:cNvPr>
          <p:cNvSpPr>
            <a:spLocks noGrp="1"/>
          </p:cNvSpPr>
          <p:nvPr>
            <p:ph type="ctrTitle"/>
          </p:nvPr>
        </p:nvSpPr>
        <p:spPr>
          <a:xfrm>
            <a:off x="1" y="530678"/>
            <a:ext cx="12191999" cy="5864400"/>
          </a:xfrm>
          <a:solidFill>
            <a:schemeClr val="tx1"/>
          </a:solidFill>
        </p:spPr>
        <p:txBody>
          <a:bodyPr tIns="792000">
            <a:noAutofit/>
          </a:bodyPr>
          <a:lstStyle/>
          <a:p>
            <a:r>
              <a:rPr lang="ja-JP" altLang="en-US" sz="41300" dirty="0">
                <a:solidFill>
                  <a:schemeClr val="bg1"/>
                </a:solidFill>
              </a:rPr>
              <a:t>付録</a:t>
            </a:r>
          </a:p>
        </p:txBody>
      </p:sp>
      <p:sp>
        <p:nvSpPr>
          <p:cNvPr id="4" name="スライド番号プレースホルダー 3">
            <a:extLst>
              <a:ext uri="{FF2B5EF4-FFF2-40B4-BE49-F238E27FC236}">
                <a16:creationId xmlns:a16="http://schemas.microsoft.com/office/drawing/2014/main" id="{64DEF6C0-EC6C-6CEB-4DD3-86C47009C1E7}"/>
              </a:ext>
            </a:extLst>
          </p:cNvPr>
          <p:cNvSpPr>
            <a:spLocks noGrp="1"/>
          </p:cNvSpPr>
          <p:nvPr>
            <p:ph type="sldNum" sz="quarter" idx="4"/>
          </p:nvPr>
        </p:nvSpPr>
        <p:spPr/>
        <p:txBody>
          <a:bodyPr/>
          <a:lstStyle/>
          <a:p>
            <a:r>
              <a:rPr lang="en-US" altLang="ja-JP"/>
              <a:t>P. </a:t>
            </a:r>
            <a:fld id="{F8FDF831-B0A3-4B44-A20D-7581D5587101}" type="slidenum">
              <a:rPr lang="ja-JP" altLang="en-US" smtClean="0"/>
              <a:pPr/>
              <a:t>24</a:t>
            </a:fld>
            <a:endParaRPr lang="ja-JP" altLang="en-US" dirty="0"/>
          </a:p>
        </p:txBody>
      </p:sp>
    </p:spTree>
    <p:extLst>
      <p:ext uri="{BB962C8B-B14F-4D97-AF65-F5344CB8AC3E}">
        <p14:creationId xmlns:p14="http://schemas.microsoft.com/office/powerpoint/2010/main" val="3129102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9B3BF228-676F-3992-8D89-CD7E80560FE4}"/>
                  </a:ext>
                </a:extLst>
              </p:cNvPr>
              <p:cNvSpPr>
                <a:spLocks noGrp="1"/>
              </p:cNvSpPr>
              <p:nvPr>
                <p:ph idx="1"/>
              </p:nvPr>
            </p:nvSpPr>
            <p:spPr/>
            <p:txBody>
              <a:bodyPr/>
              <a:lstStyle/>
              <a:p>
                <a:r>
                  <a:rPr lang="en-US" altLang="ja-JP" sz="2400" dirty="0"/>
                  <a:t>ES-FEM</a:t>
                </a:r>
                <a:r>
                  <a:rPr lang="ja-JP" altLang="en-US" sz="2400" dirty="0"/>
                  <a:t>と同じ手順で各エッジの</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Edge</m:t>
                        </m:r>
                      </m:sup>
                    </m:sSup>
                    <m:r>
                      <a:rPr lang="en-US" altLang="ja-JP" sz="2400" i="1">
                        <a:latin typeface="Cambria Math"/>
                      </a:rPr>
                      <m:t>𝐵</m:t>
                    </m:r>
                    <m:r>
                      <a:rPr lang="en-US" altLang="ja-JP" sz="2400" i="1">
                        <a:latin typeface="Cambria Math"/>
                      </a:rPr>
                      <m:t>]</m:t>
                    </m:r>
                  </m:oMath>
                </a14:m>
                <a:r>
                  <a:rPr lang="ja-JP" altLang="en-US" sz="2400" dirty="0"/>
                  <a:t>を作る．</a:t>
                </a:r>
                <a:endParaRPr lang="en-US" altLang="ja-JP" sz="2400" dirty="0"/>
              </a:p>
              <a:p>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Edge</m:t>
                        </m:r>
                      </m:sup>
                    </m:sSup>
                    <m:r>
                      <a:rPr lang="en-US" altLang="ja-JP" sz="2400" i="1">
                        <a:latin typeface="Cambria Math"/>
                      </a:rPr>
                      <m:t>𝐵</m:t>
                    </m:r>
                    <m:r>
                      <a:rPr lang="en-US" altLang="ja-JP" sz="2400" i="1">
                        <a:latin typeface="Cambria Math"/>
                      </a:rPr>
                      <m:t>]</m:t>
                    </m:r>
                  </m:oMath>
                </a14:m>
                <a:r>
                  <a:rPr lang="ja-JP" altLang="en-US" sz="2400" dirty="0"/>
                  <a:t>は</a:t>
                </a:r>
                <a:r>
                  <a:rPr lang="ja-JP" altLang="en-US" sz="2400" b="1" u="sng" dirty="0"/>
                  <a:t>各エッジ平滑化領域内でひと先ずは一定</a:t>
                </a:r>
                <a:r>
                  <a:rPr lang="ja-JP" altLang="en-US" sz="2400" dirty="0"/>
                  <a:t>だと考える．</a:t>
                </a:r>
                <a:endParaRPr lang="en-US" altLang="ja-JP" sz="2400" dirty="0"/>
              </a:p>
              <a:p>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Edge</m:t>
                        </m:r>
                      </m:sup>
                    </m:sSup>
                    <m:r>
                      <a:rPr lang="en-US" altLang="ja-JP" sz="2400" i="1">
                        <a:latin typeface="Cambria Math"/>
                      </a:rPr>
                      <m:t>𝐵</m:t>
                    </m:r>
                    <m:r>
                      <a:rPr lang="en-US" altLang="ja-JP" sz="2400" i="1">
                        <a:latin typeface="Cambria Math"/>
                      </a:rPr>
                      <m:t>]</m:t>
                    </m:r>
                  </m:oMath>
                </a14:m>
                <a:r>
                  <a:rPr lang="ja-JP" altLang="en-US" sz="2400" dirty="0"/>
                  <a:t>をセル内の</a:t>
                </a:r>
                <a:r>
                  <a:rPr lang="ja-JP" altLang="en-US" sz="2400" b="1" u="sng" dirty="0"/>
                  <a:t>３ガウス点で平均化</a:t>
                </a:r>
                <a:r>
                  <a:rPr lang="ja-JP" altLang="en-US" sz="2400" dirty="0"/>
                  <a:t>して</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Gaus</m:t>
                        </m:r>
                      </m:sup>
                    </m:sSup>
                    <m:r>
                      <a:rPr lang="en-US" altLang="ja-JP" sz="2400" i="1">
                        <a:latin typeface="Cambria Math"/>
                      </a:rPr>
                      <m:t>𝐵</m:t>
                    </m:r>
                    <m:r>
                      <a:rPr lang="en-US" altLang="ja-JP" sz="2400" i="1">
                        <a:latin typeface="Cambria Math"/>
                      </a:rPr>
                      <m:t>]</m:t>
                    </m:r>
                  </m:oMath>
                </a14:m>
                <a:r>
                  <a:rPr lang="ja-JP" altLang="en-US" sz="2400" dirty="0"/>
                  <a:t>を作る．</a:t>
                </a:r>
                <a:endParaRPr lang="en-US" altLang="ja-JP" sz="2400" dirty="0"/>
              </a:p>
              <a:p>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Gaus</m:t>
                        </m:r>
                      </m:sup>
                    </m:sSup>
                    <m:r>
                      <a:rPr lang="en-US" altLang="ja-JP" sz="2400" i="1">
                        <a:latin typeface="Cambria Math"/>
                      </a:rPr>
                      <m:t>𝐵</m:t>
                    </m:r>
                    <m:r>
                      <a:rPr lang="en-US" altLang="ja-JP" sz="2400" i="1">
                        <a:latin typeface="Cambria Math"/>
                      </a:rPr>
                      <m:t>]</m:t>
                    </m:r>
                  </m:oMath>
                </a14:m>
                <a:r>
                  <a:rPr lang="ja-JP" altLang="en-US" sz="2400" dirty="0"/>
                  <a:t>を用いてひずみ・応力を計算し，三角形２次要素と同様に</a:t>
                </a:r>
                <a:br>
                  <a:rPr lang="en-US" altLang="ja-JP" sz="2400" dirty="0"/>
                </a:br>
                <a:r>
                  <a:rPr lang="ja-JP" altLang="en-US" sz="2400" dirty="0"/>
                  <a:t>ガウスの３点積分で節点内力を計算する．</a:t>
                </a:r>
                <a:endParaRPr lang="ja-JP" altLang="en-US" sz="2400" u="sng" dirty="0"/>
              </a:p>
              <a:p>
                <a:endParaRPr lang="en-US" altLang="ja-JP" sz="2400" dirty="0"/>
              </a:p>
              <a:p>
                <a:endParaRPr lang="ja-JP" altLang="en-US" sz="2400" dirty="0"/>
              </a:p>
            </p:txBody>
          </p:sp>
        </mc:Choice>
        <mc:Fallback xmlns="">
          <p:sp>
            <p:nvSpPr>
              <p:cNvPr id="2" name="コンテンツ プレースホルダー 1">
                <a:extLst>
                  <a:ext uri="{FF2B5EF4-FFF2-40B4-BE49-F238E27FC236}">
                    <a16:creationId xmlns:a16="http://schemas.microsoft.com/office/drawing/2014/main" id="{9B3BF228-676F-3992-8D89-CD7E80560FE4}"/>
                  </a:ext>
                </a:extLst>
              </p:cNvPr>
              <p:cNvSpPr>
                <a:spLocks noGrp="1" noRot="1" noChangeAspect="1" noMove="1" noResize="1" noEditPoints="1" noAdjustHandles="1" noChangeArrowheads="1" noChangeShapeType="1" noTextEdit="1"/>
              </p:cNvSpPr>
              <p:nvPr>
                <p:ph idx="1"/>
              </p:nvPr>
            </p:nvSpPr>
            <p:spPr>
              <a:blipFill>
                <a:blip r:embed="rId3"/>
                <a:stretch>
                  <a:fillRect l="-1534" t="-1478"/>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0D6E3253-B1AE-CDCB-A29F-28E2EE0C55A6}"/>
              </a:ext>
            </a:extLst>
          </p:cNvPr>
          <p:cNvSpPr>
            <a:spLocks noGrp="1"/>
          </p:cNvSpPr>
          <p:nvPr>
            <p:ph type="title"/>
          </p:nvPr>
        </p:nvSpPr>
        <p:spPr/>
        <p:txBody>
          <a:bodyPr/>
          <a:lstStyle/>
          <a:p>
            <a:r>
              <a:rPr kumimoji="1" lang="en-US" altLang="ja-JP" dirty="0"/>
              <a:t>SSE</a:t>
            </a:r>
            <a:r>
              <a:rPr kumimoji="1" lang="ja-JP" altLang="en-US" dirty="0"/>
              <a:t>の定式化概要</a:t>
            </a:r>
          </a:p>
        </p:txBody>
      </p:sp>
      <p:sp>
        <p:nvSpPr>
          <p:cNvPr id="4" name="スライド番号プレースホルダー 3">
            <a:extLst>
              <a:ext uri="{FF2B5EF4-FFF2-40B4-BE49-F238E27FC236}">
                <a16:creationId xmlns:a16="http://schemas.microsoft.com/office/drawing/2014/main" id="{95985CCE-0B24-0F96-F685-C7D10E7269C1}"/>
              </a:ext>
            </a:extLst>
          </p:cNvPr>
          <p:cNvSpPr>
            <a:spLocks noGrp="1"/>
          </p:cNvSpPr>
          <p:nvPr>
            <p:ph type="sldNum" sz="quarter" idx="4"/>
          </p:nvPr>
        </p:nvSpPr>
        <p:spPr/>
        <p:txBody>
          <a:bodyPr/>
          <a:lstStyle/>
          <a:p>
            <a:r>
              <a:rPr lang="en-US" altLang="ja-JP"/>
              <a:t>P. </a:t>
            </a:r>
            <a:fld id="{F8FDF831-B0A3-4B44-A20D-7581D5587101}" type="slidenum">
              <a:rPr lang="ja-JP" altLang="en-US" smtClean="0"/>
              <a:pPr/>
              <a:t>25</a:t>
            </a:fld>
            <a:endParaRPr lang="ja-JP" altLang="en-US" dirty="0"/>
          </a:p>
        </p:txBody>
      </p:sp>
      <p:pic>
        <p:nvPicPr>
          <p:cNvPr id="21" name="図 20" descr="図形, 多角形&#10;&#10;自動的に生成された説明">
            <a:extLst>
              <a:ext uri="{FF2B5EF4-FFF2-40B4-BE49-F238E27FC236}">
                <a16:creationId xmlns:a16="http://schemas.microsoft.com/office/drawing/2014/main" id="{90A0F31D-3A44-ABF2-621A-E8BC5CA436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5793" y="2865270"/>
            <a:ext cx="3759716" cy="3048006"/>
          </a:xfrm>
          <a:prstGeom prst="rect">
            <a:avLst/>
          </a:prstGeom>
        </p:spPr>
      </p:pic>
      <p:pic>
        <p:nvPicPr>
          <p:cNvPr id="23" name="図 22" descr="グラフ&#10;&#10;自動的に生成された説明">
            <a:extLst>
              <a:ext uri="{FF2B5EF4-FFF2-40B4-BE49-F238E27FC236}">
                <a16:creationId xmlns:a16="http://schemas.microsoft.com/office/drawing/2014/main" id="{977BBC24-8FAC-46C9-724D-D5E8471575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5793" y="2865270"/>
            <a:ext cx="3759716" cy="3048006"/>
          </a:xfrm>
          <a:prstGeom prst="rect">
            <a:avLst/>
          </a:prstGeom>
        </p:spPr>
      </p:pic>
      <p:sp>
        <p:nvSpPr>
          <p:cNvPr id="26" name="テキスト ボックス 25">
            <a:extLst>
              <a:ext uri="{FF2B5EF4-FFF2-40B4-BE49-F238E27FC236}">
                <a16:creationId xmlns:a16="http://schemas.microsoft.com/office/drawing/2014/main" id="{C0F7DCBC-9BFE-E4A6-B73E-C20FFDF6AF19}"/>
              </a:ext>
            </a:extLst>
          </p:cNvPr>
          <p:cNvSpPr txBox="1"/>
          <p:nvPr/>
        </p:nvSpPr>
        <p:spPr>
          <a:xfrm>
            <a:off x="2005002" y="2888940"/>
            <a:ext cx="1976823" cy="1631216"/>
          </a:xfrm>
          <a:prstGeom prst="rect">
            <a:avLst/>
          </a:prstGeom>
          <a:noFill/>
          <a:ln>
            <a:solidFill>
              <a:schemeClr val="tx1"/>
            </a:solidFill>
          </a:ln>
        </p:spPr>
        <p:txBody>
          <a:bodyPr wrap="none" rtlCol="0">
            <a:spAutoFit/>
          </a:bodyPr>
          <a:lstStyle/>
          <a:p>
            <a:pPr algn="ctr"/>
            <a:r>
              <a:rPr kumimoji="1" lang="ja-JP" altLang="en-US" sz="2000" dirty="0"/>
              <a:t>ひずみ平滑化を</a:t>
            </a:r>
            <a:br>
              <a:rPr kumimoji="1" lang="en-US" altLang="ja-JP" sz="2000" dirty="0"/>
            </a:br>
            <a:r>
              <a:rPr kumimoji="1" lang="ja-JP" altLang="en-US" sz="2000" dirty="0"/>
              <a:t>２回行って</a:t>
            </a:r>
            <a:br>
              <a:rPr kumimoji="1" lang="en-US" altLang="ja-JP" sz="2000" dirty="0"/>
            </a:br>
            <a:r>
              <a:rPr lang="ja-JP" altLang="en-US" sz="2000" dirty="0"/>
              <a:t>ガウス</a:t>
            </a:r>
            <a:r>
              <a:rPr kumimoji="1" lang="ja-JP" altLang="en-US" sz="2000" dirty="0"/>
              <a:t>点</a:t>
            </a:r>
            <a:r>
              <a:rPr lang="ja-JP" altLang="en-US" sz="2000" dirty="0"/>
              <a:t>で</a:t>
            </a:r>
            <a:br>
              <a:rPr lang="en-US" altLang="ja-JP" sz="2000" dirty="0"/>
            </a:br>
            <a:r>
              <a:rPr lang="ja-JP" altLang="en-US" sz="2000" dirty="0"/>
              <a:t>ひずみ</a:t>
            </a:r>
            <a:r>
              <a:rPr lang="en-US" altLang="ja-JP" sz="2000" dirty="0"/>
              <a:t>/</a:t>
            </a:r>
            <a:r>
              <a:rPr lang="ja-JP" altLang="en-US" sz="2000" dirty="0"/>
              <a:t>応力を</a:t>
            </a:r>
            <a:br>
              <a:rPr lang="en-US" altLang="ja-JP" sz="2000" dirty="0"/>
            </a:br>
            <a:r>
              <a:rPr lang="ja-JP" altLang="en-US" sz="2000" dirty="0"/>
              <a:t>評価・積分する</a:t>
            </a:r>
            <a:endParaRPr lang="en-US" altLang="ja-JP" sz="2000" dirty="0"/>
          </a:p>
        </p:txBody>
      </p:sp>
      <p:pic>
        <p:nvPicPr>
          <p:cNvPr id="28" name="図 27" descr="グラフ, レーダー チャート&#10;&#10;自動的に生成された説明">
            <a:extLst>
              <a:ext uri="{FF2B5EF4-FFF2-40B4-BE49-F238E27FC236}">
                <a16:creationId xmlns:a16="http://schemas.microsoft.com/office/drawing/2014/main" id="{36419C3A-75E8-1378-EDB7-32BB59C75E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5793" y="2861138"/>
            <a:ext cx="3759716" cy="3048006"/>
          </a:xfrm>
          <a:prstGeom prst="rect">
            <a:avLst/>
          </a:prstGeom>
        </p:spPr>
      </p:pic>
      <p:sp>
        <p:nvSpPr>
          <p:cNvPr id="29" name="テキスト ボックス 28">
            <a:extLst>
              <a:ext uri="{FF2B5EF4-FFF2-40B4-BE49-F238E27FC236}">
                <a16:creationId xmlns:a16="http://schemas.microsoft.com/office/drawing/2014/main" id="{71AAC917-36EA-8820-0F31-BB42DDBE42B9}"/>
              </a:ext>
            </a:extLst>
          </p:cNvPr>
          <p:cNvSpPr txBox="1"/>
          <p:nvPr/>
        </p:nvSpPr>
        <p:spPr>
          <a:xfrm>
            <a:off x="7630609" y="4279994"/>
            <a:ext cx="2895344" cy="1631216"/>
          </a:xfrm>
          <a:prstGeom prst="rect">
            <a:avLst/>
          </a:prstGeom>
          <a:solidFill>
            <a:schemeClr val="accent1"/>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ja-JP" altLang="en-US" sz="2000" dirty="0">
                <a:solidFill>
                  <a:srgbClr val="0000CC"/>
                </a:solidFill>
                <a:latin typeface="ＭＳ Ｐゴシック" panose="020B0600070205080204" pitchFamily="50" charset="-128"/>
                <a:ea typeface="ＭＳ Ｐゴシック" panose="020B0600070205080204" pitchFamily="50" charset="-128"/>
              </a:rPr>
              <a:t>三角形</a:t>
            </a:r>
            <a:r>
              <a:rPr lang="en-US" altLang="ja-JP" sz="2000" dirty="0">
                <a:solidFill>
                  <a:srgbClr val="0000CC"/>
                </a:solidFill>
                <a:latin typeface="ＭＳ Ｐゴシック" panose="020B0600070205080204" pitchFamily="50" charset="-128"/>
                <a:ea typeface="ＭＳ Ｐゴシック" panose="020B0600070205080204" pitchFamily="50" charset="-128"/>
              </a:rPr>
              <a:t>/</a:t>
            </a:r>
            <a:r>
              <a:rPr lang="ja-JP" altLang="en-US" sz="2000" dirty="0">
                <a:solidFill>
                  <a:srgbClr val="0000CC"/>
                </a:solidFill>
                <a:latin typeface="ＭＳ Ｐゴシック" panose="020B0600070205080204" pitchFamily="50" charset="-128"/>
                <a:ea typeface="ＭＳ Ｐゴシック" panose="020B0600070205080204" pitchFamily="50" charset="-128"/>
              </a:rPr>
              <a:t>四面体メッシュで</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せん断ロッキングを</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回避できる上に，</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ひずみ</a:t>
            </a:r>
            <a:r>
              <a:rPr lang="en-US" altLang="ja-JP" sz="2000" dirty="0">
                <a:solidFill>
                  <a:srgbClr val="0000CC"/>
                </a:solidFill>
                <a:latin typeface="ＭＳ Ｐゴシック" panose="020B0600070205080204" pitchFamily="50" charset="-128"/>
                <a:ea typeface="ＭＳ Ｐゴシック" panose="020B0600070205080204" pitchFamily="50" charset="-128"/>
              </a:rPr>
              <a:t>/</a:t>
            </a:r>
            <a:r>
              <a:rPr lang="ja-JP" altLang="en-US" sz="2000" dirty="0">
                <a:solidFill>
                  <a:srgbClr val="0000CC"/>
                </a:solidFill>
                <a:latin typeface="ＭＳ Ｐゴシック" panose="020B0600070205080204" pitchFamily="50" charset="-128"/>
                <a:ea typeface="ＭＳ Ｐゴシック" panose="020B0600070205080204" pitchFamily="50" charset="-128"/>
              </a:rPr>
              <a:t>応力の</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メッシュ収束が速い．</a:t>
            </a:r>
            <a:endParaRPr lang="en-US" altLang="ja-JP" sz="2000" dirty="0">
              <a:solidFill>
                <a:srgbClr val="0000CC"/>
              </a:solidFill>
              <a:latin typeface="ＭＳ Ｐゴシック" panose="020B0600070205080204" pitchFamily="50" charset="-128"/>
              <a:ea typeface="ＭＳ Ｐゴシック" panose="020B0600070205080204" pitchFamily="50" charset="-128"/>
            </a:endParaRPr>
          </a:p>
        </p:txBody>
      </p:sp>
      <p:sp>
        <p:nvSpPr>
          <p:cNvPr id="30" name="テキスト ボックス 29">
            <a:extLst>
              <a:ext uri="{FF2B5EF4-FFF2-40B4-BE49-F238E27FC236}">
                <a16:creationId xmlns:a16="http://schemas.microsoft.com/office/drawing/2014/main" id="{1EE47CF6-86D5-4731-9E64-BFE74F9F32E0}"/>
              </a:ext>
            </a:extLst>
          </p:cNvPr>
          <p:cNvSpPr txBox="1"/>
          <p:nvPr/>
        </p:nvSpPr>
        <p:spPr>
          <a:xfrm>
            <a:off x="2005002" y="5085184"/>
            <a:ext cx="1976824" cy="707886"/>
          </a:xfrm>
          <a:prstGeom prst="rect">
            <a:avLst/>
          </a:prstGeom>
          <a:noFill/>
          <a:ln>
            <a:solidFill>
              <a:schemeClr val="tx1"/>
            </a:solidFill>
          </a:ln>
        </p:spPr>
        <p:txBody>
          <a:bodyPr wrap="square">
            <a:spAutoFit/>
          </a:bodyPr>
          <a:lstStyle/>
          <a:p>
            <a:pPr algn="ctr"/>
            <a:r>
              <a:rPr lang="ja-JP" altLang="en-US" sz="2000" dirty="0"/>
              <a:t>ひずみ分布は</a:t>
            </a:r>
            <a:br>
              <a:rPr lang="en-US" altLang="ja-JP" sz="2000" dirty="0"/>
            </a:br>
            <a:r>
              <a:rPr lang="ja-JP" altLang="en-US" sz="2000" dirty="0"/>
              <a:t>各セル内で</a:t>
            </a:r>
            <a:r>
              <a:rPr lang="ja-JP" altLang="en-US" sz="2000" dirty="0">
                <a:solidFill>
                  <a:srgbClr val="FF00FF"/>
                </a:solidFill>
              </a:rPr>
              <a:t>線形</a:t>
            </a:r>
            <a:endParaRPr lang="ja-JP" altLang="en-US" sz="2000" dirty="0"/>
          </a:p>
        </p:txBody>
      </p:sp>
      <p:sp>
        <p:nvSpPr>
          <p:cNvPr id="5" name="テキスト ボックス 4">
            <a:extLst>
              <a:ext uri="{FF2B5EF4-FFF2-40B4-BE49-F238E27FC236}">
                <a16:creationId xmlns:a16="http://schemas.microsoft.com/office/drawing/2014/main" id="{7C281306-C070-380B-ED19-252AB06B9775}"/>
              </a:ext>
            </a:extLst>
          </p:cNvPr>
          <p:cNvSpPr txBox="1"/>
          <p:nvPr/>
        </p:nvSpPr>
        <p:spPr>
          <a:xfrm>
            <a:off x="10620990" y="619524"/>
            <a:ext cx="1526437" cy="1477328"/>
          </a:xfrm>
          <a:prstGeom prst="rect">
            <a:avLst/>
          </a:prstGeom>
          <a:noFill/>
          <a:ln>
            <a:solidFill>
              <a:schemeClr val="tx1"/>
            </a:solidFill>
          </a:ln>
        </p:spPr>
        <p:txBody>
          <a:bodyPr wrap="square" rtlCol="0">
            <a:spAutoFit/>
          </a:bodyPr>
          <a:lstStyle/>
          <a:p>
            <a:pPr algn="ctr" defTabSz="180000"/>
            <a:r>
              <a:rPr kumimoji="1" lang="ja-JP" altLang="en-US" dirty="0">
                <a:latin typeface="MS UI Gothic" panose="020B0600070205080204" pitchFamily="50" charset="-128"/>
                <a:ea typeface="MS UI Gothic" panose="020B0600070205080204" pitchFamily="50" charset="-128"/>
              </a:rPr>
              <a:t>簡単のため</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２次元の</a:t>
            </a:r>
            <a:br>
              <a:rPr kumimoji="1" lang="en-US" altLang="ja-JP" dirty="0">
                <a:latin typeface="MS UI Gothic" panose="020B0600070205080204" pitchFamily="50" charset="-128"/>
                <a:ea typeface="MS UI Gothic" panose="020B0600070205080204" pitchFamily="50" charset="-128"/>
              </a:rPr>
            </a:br>
            <a:r>
              <a:rPr lang="ja-JP" altLang="en-US" dirty="0">
                <a:latin typeface="MS UI Gothic" panose="020B0600070205080204" pitchFamily="50" charset="-128"/>
                <a:ea typeface="MS UI Gothic" panose="020B0600070205080204" pitchFamily="50" charset="-128"/>
              </a:rPr>
              <a:t>３</a:t>
            </a:r>
            <a:r>
              <a:rPr kumimoji="1" lang="ja-JP" altLang="en-US" dirty="0">
                <a:latin typeface="MS UI Gothic" panose="020B0600070205080204" pitchFamily="50" charset="-128"/>
                <a:ea typeface="MS UI Gothic" panose="020B0600070205080204" pitchFamily="50" charset="-128"/>
              </a:rPr>
              <a:t>節点三角形</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メッシュで</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説明する</a:t>
            </a:r>
          </a:p>
        </p:txBody>
      </p:sp>
    </p:spTree>
    <p:extLst>
      <p:ext uri="{BB962C8B-B14F-4D97-AF65-F5344CB8AC3E}">
        <p14:creationId xmlns:p14="http://schemas.microsoft.com/office/powerpoint/2010/main" val="103601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6935C1AE-97D3-F53A-5523-5FA0F18B84F2}"/>
              </a:ext>
            </a:extLst>
          </p:cNvPr>
          <p:cNvSpPr>
            <a:spLocks noGrp="1"/>
          </p:cNvSpPr>
          <p:nvPr>
            <p:ph idx="1"/>
          </p:nvPr>
        </p:nvSpPr>
        <p:spPr/>
        <p:txBody>
          <a:bodyPr/>
          <a:lstStyle/>
          <a:p>
            <a:pPr marL="0" indent="0">
              <a:buNone/>
            </a:pPr>
            <a:r>
              <a:rPr lang="ja-JP" altLang="en-US" sz="2400" b="1" i="1" u="sng" dirty="0">
                <a:effectLst>
                  <a:outerShdw blurRad="38100" dist="38100" dir="2700000" algn="tl">
                    <a:srgbClr val="000000">
                      <a:alpha val="43137"/>
                    </a:srgbClr>
                  </a:outerShdw>
                </a:effectLst>
              </a:rPr>
              <a:t>各定式化のひずみ分布</a:t>
            </a:r>
            <a:endParaRPr lang="en-US" altLang="ja-JP" sz="2400" b="1" i="1" u="sng" dirty="0">
              <a:effectLst>
                <a:outerShdw blurRad="38100" dist="38100" dir="2700000" algn="tl">
                  <a:srgbClr val="000000">
                    <a:alpha val="43137"/>
                  </a:srgbClr>
                </a:outerShdw>
              </a:effectLst>
            </a:endParaRPr>
          </a:p>
          <a:p>
            <a:pPr marL="285750" indent="-285750" defTabSz="914400" fontAlgn="base">
              <a:spcBef>
                <a:spcPct val="0"/>
              </a:spcBef>
              <a:buClrTx/>
              <a:defRPr/>
            </a:pPr>
            <a:r>
              <a:rPr lang="en-US" altLang="ja-JP" sz="2000" dirty="0">
                <a:solidFill>
                  <a:srgbClr val="000000"/>
                </a:solidFill>
                <a:latin typeface="ＭＳ ゴシック" panose="020B0609070205080204" pitchFamily="49" charset="-128"/>
                <a:ea typeface="ＭＳ ゴシック" panose="020B0609070205080204" pitchFamily="49" charset="-128"/>
                <a:cs typeface="+mn-cs"/>
              </a:rPr>
              <a:t>FEM</a:t>
            </a:r>
            <a:r>
              <a:rPr lang="ja-JP" altLang="en-US" sz="2000" dirty="0">
                <a:solidFill>
                  <a:srgbClr val="000000"/>
                </a:solidFill>
                <a:latin typeface="ＭＳ ゴシック" panose="020B0609070205080204" pitchFamily="49" charset="-128"/>
                <a:ea typeface="ＭＳ ゴシック" panose="020B0609070205080204" pitchFamily="49" charset="-128"/>
                <a:cs typeface="+mn-cs"/>
              </a:rPr>
              <a:t>と</a:t>
            </a:r>
            <a:r>
              <a:rPr lang="en-US" altLang="ja-JP" sz="2000" dirty="0">
                <a:solidFill>
                  <a:srgbClr val="000000"/>
                </a:solidFill>
                <a:latin typeface="ＭＳ ゴシック" panose="020B0609070205080204" pitchFamily="49" charset="-128"/>
                <a:ea typeface="ＭＳ ゴシック" panose="020B0609070205080204" pitchFamily="49" charset="-128"/>
                <a:cs typeface="+mn-cs"/>
              </a:rPr>
              <a:t>ES-FEM</a:t>
            </a:r>
            <a:r>
              <a:rPr lang="ja-JP" altLang="en-US" sz="2000" dirty="0">
                <a:solidFill>
                  <a:srgbClr val="000000"/>
                </a:solidFill>
                <a:latin typeface="ＭＳ ゴシック" panose="020B0609070205080204" pitchFamily="49" charset="-128"/>
                <a:ea typeface="ＭＳ ゴシック" panose="020B0609070205080204" pitchFamily="49" charset="-128"/>
                <a:cs typeface="+mn-cs"/>
              </a:rPr>
              <a:t>はひずみが区分一定で，</a:t>
            </a:r>
            <a:br>
              <a:rPr lang="en-US" altLang="ja-JP" sz="2000" dirty="0">
                <a:solidFill>
                  <a:srgbClr val="000000"/>
                </a:solidFill>
                <a:latin typeface="ＭＳ ゴシック" panose="020B0609070205080204" pitchFamily="49" charset="-128"/>
                <a:ea typeface="ＭＳ ゴシック" panose="020B0609070205080204" pitchFamily="49" charset="-128"/>
                <a:cs typeface="+mn-cs"/>
              </a:rPr>
            </a:br>
            <a:r>
              <a:rPr lang="ja-JP" altLang="en-US" sz="2000" dirty="0">
                <a:solidFill>
                  <a:srgbClr val="000000"/>
                </a:solidFill>
                <a:latin typeface="ＭＳ ゴシック" panose="020B0609070205080204" pitchFamily="49" charset="-128"/>
                <a:ea typeface="ＭＳ ゴシック" panose="020B0609070205080204" pitchFamily="49" charset="-128"/>
                <a:cs typeface="+mn-cs"/>
              </a:rPr>
              <a:t>区分が異なる．</a:t>
            </a:r>
            <a:endParaRPr lang="en-US" altLang="ja-JP" sz="2000" dirty="0">
              <a:solidFill>
                <a:srgbClr val="000000"/>
              </a:solidFill>
              <a:latin typeface="ＭＳ ゴシック" panose="020B0609070205080204" pitchFamily="49" charset="-128"/>
              <a:ea typeface="ＭＳ ゴシック" panose="020B0609070205080204" pitchFamily="49" charset="-128"/>
              <a:cs typeface="+mn-cs"/>
            </a:endParaRPr>
          </a:p>
          <a:p>
            <a:pPr marL="285750" indent="-285750" defTabSz="914400" fontAlgn="base">
              <a:spcBef>
                <a:spcPct val="0"/>
              </a:spcBef>
              <a:buClrTx/>
              <a:defRPr/>
            </a:pPr>
            <a:r>
              <a:rPr lang="en-US" altLang="ja-JP" sz="2000" dirty="0">
                <a:solidFill>
                  <a:srgbClr val="000000"/>
                </a:solidFill>
                <a:latin typeface="ＭＳ ゴシック" panose="020B0609070205080204" pitchFamily="49" charset="-128"/>
                <a:ea typeface="ＭＳ ゴシック" panose="020B0609070205080204" pitchFamily="49" charset="-128"/>
                <a:cs typeface="+mn-cs"/>
              </a:rPr>
              <a:t>SSE</a:t>
            </a:r>
            <a:r>
              <a:rPr lang="ja-JP" altLang="en-US" sz="2000" dirty="0">
                <a:solidFill>
                  <a:srgbClr val="000000"/>
                </a:solidFill>
                <a:latin typeface="ＭＳ ゴシック" panose="020B0609070205080204" pitchFamily="49" charset="-128"/>
                <a:ea typeface="ＭＳ ゴシック" panose="020B0609070205080204" pitchFamily="49" charset="-128"/>
                <a:cs typeface="+mn-cs"/>
              </a:rPr>
              <a:t>と</a:t>
            </a:r>
            <a:r>
              <a:rPr lang="en-US" altLang="ja-JP" sz="2000" dirty="0">
                <a:solidFill>
                  <a:srgbClr val="000000"/>
                </a:solidFill>
                <a:latin typeface="ＭＳ ゴシック" panose="020B0609070205080204" pitchFamily="49" charset="-128"/>
                <a:ea typeface="ＭＳ ゴシック" panose="020B0609070205080204" pitchFamily="49" charset="-128"/>
                <a:cs typeface="+mn-cs"/>
              </a:rPr>
              <a:t>EC-SSE</a:t>
            </a:r>
            <a:r>
              <a:rPr lang="ja-JP" altLang="en-US" sz="2000" dirty="0">
                <a:solidFill>
                  <a:srgbClr val="000000"/>
                </a:solidFill>
                <a:latin typeface="ＭＳ ゴシック" panose="020B0609070205080204" pitchFamily="49" charset="-128"/>
                <a:ea typeface="ＭＳ ゴシック" panose="020B0609070205080204" pitchFamily="49" charset="-128"/>
                <a:cs typeface="+mn-cs"/>
              </a:rPr>
              <a:t>はひずみが区分線形で，</a:t>
            </a:r>
            <a:br>
              <a:rPr lang="en-US" altLang="ja-JP" sz="2000" dirty="0">
                <a:solidFill>
                  <a:srgbClr val="000000"/>
                </a:solidFill>
                <a:latin typeface="ＭＳ ゴシック" panose="020B0609070205080204" pitchFamily="49" charset="-128"/>
                <a:ea typeface="ＭＳ ゴシック" panose="020B0609070205080204" pitchFamily="49" charset="-128"/>
                <a:cs typeface="+mn-cs"/>
              </a:rPr>
            </a:br>
            <a:r>
              <a:rPr lang="ja-JP" altLang="en-US" sz="2000" dirty="0">
                <a:solidFill>
                  <a:srgbClr val="000000"/>
                </a:solidFill>
                <a:latin typeface="ＭＳ ゴシック" panose="020B0609070205080204" pitchFamily="49" charset="-128"/>
                <a:ea typeface="ＭＳ ゴシック" panose="020B0609070205080204" pitchFamily="49" charset="-128"/>
                <a:cs typeface="+mn-cs"/>
              </a:rPr>
              <a:t>連続性の有無が異なる．</a:t>
            </a:r>
            <a:endParaRPr lang="en-US" altLang="ja-JP" sz="2000" dirty="0">
              <a:solidFill>
                <a:srgbClr val="000000"/>
              </a:solidFill>
              <a:latin typeface="ＭＳ ゴシック" panose="020B0609070205080204" pitchFamily="49" charset="-128"/>
              <a:ea typeface="ＭＳ ゴシック" panose="020B0609070205080204" pitchFamily="49" charset="-128"/>
              <a:cs typeface="+mn-cs"/>
            </a:endParaRPr>
          </a:p>
          <a:p>
            <a:endParaRPr lang="ja-JP" altLang="en-US" b="1" i="1" u="sng" dirty="0">
              <a:effectLst>
                <a:outerShdw blurRad="38100" dist="38100" dir="2700000" algn="tl">
                  <a:srgbClr val="000000">
                    <a:alpha val="43137"/>
                  </a:srgbClr>
                </a:outerShdw>
              </a:effectLst>
            </a:endParaRPr>
          </a:p>
        </p:txBody>
      </p:sp>
      <p:sp>
        <p:nvSpPr>
          <p:cNvPr id="3" name="タイトル 2">
            <a:extLst>
              <a:ext uri="{FF2B5EF4-FFF2-40B4-BE49-F238E27FC236}">
                <a16:creationId xmlns:a16="http://schemas.microsoft.com/office/drawing/2014/main" id="{BDF67EFC-6958-C9D4-FF79-02A1A01EAE60}"/>
              </a:ext>
            </a:extLst>
          </p:cNvPr>
          <p:cNvSpPr>
            <a:spLocks noGrp="1"/>
          </p:cNvSpPr>
          <p:nvPr>
            <p:ph type="title"/>
          </p:nvPr>
        </p:nvSpPr>
        <p:spPr/>
        <p:txBody>
          <a:bodyPr/>
          <a:lstStyle/>
          <a:p>
            <a:r>
              <a:rPr lang="ja-JP" altLang="en-US" dirty="0"/>
              <a:t>定式化の違い</a:t>
            </a:r>
            <a:endParaRPr kumimoji="1" lang="ja-JP" altLang="en-US" dirty="0"/>
          </a:p>
        </p:txBody>
      </p:sp>
      <p:sp>
        <p:nvSpPr>
          <p:cNvPr id="4" name="スライド番号プレースホルダー 3">
            <a:extLst>
              <a:ext uri="{FF2B5EF4-FFF2-40B4-BE49-F238E27FC236}">
                <a16:creationId xmlns:a16="http://schemas.microsoft.com/office/drawing/2014/main" id="{F812FC9C-293C-6F5E-621C-1F95A109A1A5}"/>
              </a:ext>
            </a:extLst>
          </p:cNvPr>
          <p:cNvSpPr>
            <a:spLocks noGrp="1"/>
          </p:cNvSpPr>
          <p:nvPr>
            <p:ph type="sldNum" sz="quarter" idx="4"/>
          </p:nvPr>
        </p:nvSpPr>
        <p:spPr/>
        <p:txBody>
          <a:bodyPr/>
          <a:lstStyle/>
          <a:p>
            <a:r>
              <a:rPr lang="en-US" altLang="ja-JP"/>
              <a:t>P. </a:t>
            </a:r>
            <a:fld id="{F8FDF831-B0A3-4B44-A20D-7581D5587101}" type="slidenum">
              <a:rPr lang="ja-JP" altLang="en-US" smtClean="0"/>
              <a:pPr/>
              <a:t>26</a:t>
            </a:fld>
            <a:endParaRPr lang="ja-JP" altLang="en-US" dirty="0"/>
          </a:p>
        </p:txBody>
      </p:sp>
      <p:grpSp>
        <p:nvGrpSpPr>
          <p:cNvPr id="67" name="グループ化 66">
            <a:extLst>
              <a:ext uri="{FF2B5EF4-FFF2-40B4-BE49-F238E27FC236}">
                <a16:creationId xmlns:a16="http://schemas.microsoft.com/office/drawing/2014/main" id="{0750B6CA-2F52-3BE9-6EE9-C6A5DA1E0ADD}"/>
              </a:ext>
            </a:extLst>
          </p:cNvPr>
          <p:cNvGrpSpPr>
            <a:grpSpLocks noChangeAspect="1"/>
          </p:cNvGrpSpPr>
          <p:nvPr/>
        </p:nvGrpSpPr>
        <p:grpSpPr>
          <a:xfrm>
            <a:off x="1879844" y="764704"/>
            <a:ext cx="8500632" cy="5472608"/>
            <a:chOff x="308909" y="-93135"/>
            <a:chExt cx="10974482" cy="7065243"/>
          </a:xfrm>
        </p:grpSpPr>
        <p:sp>
          <p:nvSpPr>
            <p:cNvPr id="68" name="フリーフォーム: 図形 67">
              <a:extLst>
                <a:ext uri="{FF2B5EF4-FFF2-40B4-BE49-F238E27FC236}">
                  <a16:creationId xmlns:a16="http://schemas.microsoft.com/office/drawing/2014/main" id="{29114319-F8B3-D2F8-121B-A8B698BDC7EA}"/>
                </a:ext>
              </a:extLst>
            </p:cNvPr>
            <p:cNvSpPr/>
            <p:nvPr/>
          </p:nvSpPr>
          <p:spPr>
            <a:xfrm>
              <a:off x="4399052" y="3248736"/>
              <a:ext cx="2281434" cy="894280"/>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1609344 h 1609344"/>
                <a:gd name="connsiteX1" fmla="*/ 2216506 w 2216506"/>
                <a:gd name="connsiteY1" fmla="*/ 1594712 h 1609344"/>
                <a:gd name="connsiteX2" fmla="*/ 1961848 w 2216506"/>
                <a:gd name="connsiteY2" fmla="*/ 801539 h 1609344"/>
                <a:gd name="connsiteX3" fmla="*/ 1733702 w 2216506"/>
                <a:gd name="connsiteY3" fmla="*/ 0 h 1609344"/>
                <a:gd name="connsiteX4" fmla="*/ 0 w 2216506"/>
                <a:gd name="connsiteY4" fmla="*/ 1609344 h 1609344"/>
                <a:gd name="connsiteX0" fmla="*/ 0 w 3183487"/>
                <a:gd name="connsiteY0" fmla="*/ 1609344 h 1609344"/>
                <a:gd name="connsiteX1" fmla="*/ 2216506 w 3183487"/>
                <a:gd name="connsiteY1" fmla="*/ 1594712 h 1609344"/>
                <a:gd name="connsiteX2" fmla="*/ 3183487 w 3183487"/>
                <a:gd name="connsiteY2" fmla="*/ 377257 h 1609344"/>
                <a:gd name="connsiteX3" fmla="*/ 1733702 w 3183487"/>
                <a:gd name="connsiteY3" fmla="*/ 0 h 1609344"/>
                <a:gd name="connsiteX4" fmla="*/ 0 w 3183487"/>
                <a:gd name="connsiteY4" fmla="*/ 1609344 h 1609344"/>
                <a:gd name="connsiteX0" fmla="*/ 0 w 3183487"/>
                <a:gd name="connsiteY0" fmla="*/ 1565453 h 1565453"/>
                <a:gd name="connsiteX1" fmla="*/ 2216506 w 3183487"/>
                <a:gd name="connsiteY1" fmla="*/ 1550821 h 1565453"/>
                <a:gd name="connsiteX2" fmla="*/ 3183487 w 3183487"/>
                <a:gd name="connsiteY2" fmla="*/ 333366 h 1565453"/>
                <a:gd name="connsiteX3" fmla="*/ 548639 w 3183487"/>
                <a:gd name="connsiteY3" fmla="*/ 0 h 1565453"/>
                <a:gd name="connsiteX4" fmla="*/ 0 w 3183487"/>
                <a:gd name="connsiteY4" fmla="*/ 1565453 h 1565453"/>
                <a:gd name="connsiteX0" fmla="*/ 0 w 2216506"/>
                <a:gd name="connsiteY0" fmla="*/ 2022128 h 2022128"/>
                <a:gd name="connsiteX1" fmla="*/ 2216506 w 2216506"/>
                <a:gd name="connsiteY1" fmla="*/ 2007496 h 2022128"/>
                <a:gd name="connsiteX2" fmla="*/ 2049631 w 2216506"/>
                <a:gd name="connsiteY2" fmla="*/ 0 h 2022128"/>
                <a:gd name="connsiteX3" fmla="*/ 548639 w 2216506"/>
                <a:gd name="connsiteY3" fmla="*/ 456675 h 2022128"/>
                <a:gd name="connsiteX4" fmla="*/ 0 w 2216506"/>
                <a:gd name="connsiteY4" fmla="*/ 2022128 h 2022128"/>
                <a:gd name="connsiteX0" fmla="*/ 0 w 2049631"/>
                <a:gd name="connsiteY0" fmla="*/ 2022128 h 2022128"/>
                <a:gd name="connsiteX1" fmla="*/ 1528877 w 2049631"/>
                <a:gd name="connsiteY1" fmla="*/ 1473487 h 2022128"/>
                <a:gd name="connsiteX2" fmla="*/ 2049631 w 2049631"/>
                <a:gd name="connsiteY2" fmla="*/ 0 h 2022128"/>
                <a:gd name="connsiteX3" fmla="*/ 548639 w 2049631"/>
                <a:gd name="connsiteY3" fmla="*/ 456675 h 2022128"/>
                <a:gd name="connsiteX4" fmla="*/ 0 w 2049631"/>
                <a:gd name="connsiteY4" fmla="*/ 2022128 h 2022128"/>
                <a:gd name="connsiteX0" fmla="*/ 0 w 2049631"/>
                <a:gd name="connsiteY0" fmla="*/ 2788408 h 2788408"/>
                <a:gd name="connsiteX1" fmla="*/ 1528877 w 2049631"/>
                <a:gd name="connsiteY1" fmla="*/ 2239767 h 2788408"/>
                <a:gd name="connsiteX2" fmla="*/ 2049631 w 2049631"/>
                <a:gd name="connsiteY2" fmla="*/ 766280 h 2788408"/>
                <a:gd name="connsiteX3" fmla="*/ 1210671 w 2049631"/>
                <a:gd name="connsiteY3" fmla="*/ 0 h 2788408"/>
                <a:gd name="connsiteX4" fmla="*/ 0 w 2049631"/>
                <a:gd name="connsiteY4" fmla="*/ 2788408 h 2788408"/>
                <a:gd name="connsiteX0" fmla="*/ 0 w 2042513"/>
                <a:gd name="connsiteY0" fmla="*/ 777589 h 2239768"/>
                <a:gd name="connsiteX1" fmla="*/ 1521759 w 2042513"/>
                <a:gd name="connsiteY1" fmla="*/ 2239767 h 2239768"/>
                <a:gd name="connsiteX2" fmla="*/ 2042513 w 2042513"/>
                <a:gd name="connsiteY2" fmla="*/ 766280 h 2239768"/>
                <a:gd name="connsiteX3" fmla="*/ 1203553 w 2042513"/>
                <a:gd name="connsiteY3" fmla="*/ 0 h 2239768"/>
                <a:gd name="connsiteX4" fmla="*/ 0 w 2042513"/>
                <a:gd name="connsiteY4" fmla="*/ 777589 h 2239768"/>
                <a:gd name="connsiteX0" fmla="*/ 0 w 2042513"/>
                <a:gd name="connsiteY0" fmla="*/ 777589 h 1322550"/>
                <a:gd name="connsiteX1" fmla="*/ 1286845 w 2042513"/>
                <a:gd name="connsiteY1" fmla="*/ 1322550 h 1322550"/>
                <a:gd name="connsiteX2" fmla="*/ 2042513 w 2042513"/>
                <a:gd name="connsiteY2" fmla="*/ 766280 h 1322550"/>
                <a:gd name="connsiteX3" fmla="*/ 1203553 w 2042513"/>
                <a:gd name="connsiteY3" fmla="*/ 0 h 1322550"/>
                <a:gd name="connsiteX4" fmla="*/ 0 w 2042513"/>
                <a:gd name="connsiteY4" fmla="*/ 777589 h 1322550"/>
                <a:gd name="connsiteX0" fmla="*/ 0 w 2042513"/>
                <a:gd name="connsiteY0" fmla="*/ 777589 h 1322550"/>
                <a:gd name="connsiteX1" fmla="*/ 1286845 w 2042513"/>
                <a:gd name="connsiteY1" fmla="*/ 1322550 h 1322550"/>
                <a:gd name="connsiteX2" fmla="*/ 2042513 w 2042513"/>
                <a:gd name="connsiteY2" fmla="*/ 766280 h 1322550"/>
                <a:gd name="connsiteX3" fmla="*/ 1203553 w 2042513"/>
                <a:gd name="connsiteY3" fmla="*/ 0 h 1322550"/>
                <a:gd name="connsiteX4" fmla="*/ 0 w 2042513"/>
                <a:gd name="connsiteY4" fmla="*/ 777589 h 132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2513" h="1322550">
                  <a:moveTo>
                    <a:pt x="0" y="777589"/>
                  </a:moveTo>
                  <a:lnTo>
                    <a:pt x="1286845" y="1322550"/>
                  </a:lnTo>
                  <a:lnTo>
                    <a:pt x="2042513" y="766280"/>
                  </a:lnTo>
                  <a:lnTo>
                    <a:pt x="1203553" y="0"/>
                  </a:lnTo>
                  <a:lnTo>
                    <a:pt x="0" y="777589"/>
                  </a:lnTo>
                  <a:close/>
                </a:path>
              </a:pathLst>
            </a:custGeom>
            <a:solidFill>
              <a:srgbClr val="DD8C81"/>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9" name="図 68" descr="背景パターン&#10;&#10;自動的に生成された説明">
              <a:extLst>
                <a:ext uri="{FF2B5EF4-FFF2-40B4-BE49-F238E27FC236}">
                  <a16:creationId xmlns:a16="http://schemas.microsoft.com/office/drawing/2014/main" id="{F5454865-1A7D-B932-15CF-27C10474099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8429813" y="3575922"/>
              <a:ext cx="2286009" cy="1715295"/>
            </a:xfrm>
            <a:prstGeom prst="rect">
              <a:avLst/>
            </a:prstGeom>
          </p:spPr>
        </p:pic>
        <p:grpSp>
          <p:nvGrpSpPr>
            <p:cNvPr id="70" name="グループ化 69">
              <a:extLst>
                <a:ext uri="{FF2B5EF4-FFF2-40B4-BE49-F238E27FC236}">
                  <a16:creationId xmlns:a16="http://schemas.microsoft.com/office/drawing/2014/main" id="{6C3D8489-2407-1756-66CA-5CAE2FA67CA6}"/>
                </a:ext>
              </a:extLst>
            </p:cNvPr>
            <p:cNvGrpSpPr/>
            <p:nvPr/>
          </p:nvGrpSpPr>
          <p:grpSpPr>
            <a:xfrm>
              <a:off x="8368939" y="3509558"/>
              <a:ext cx="2914452" cy="2850760"/>
              <a:chOff x="1513470" y="1992161"/>
              <a:chExt cx="3447483" cy="3410207"/>
            </a:xfrm>
          </p:grpSpPr>
          <p:sp>
            <p:nvSpPr>
              <p:cNvPr id="120" name="楕円 119">
                <a:extLst>
                  <a:ext uri="{FF2B5EF4-FFF2-40B4-BE49-F238E27FC236}">
                    <a16:creationId xmlns:a16="http://schemas.microsoft.com/office/drawing/2014/main" id="{2D2A8FA6-D163-C35F-1A50-89257B8E7AB5}"/>
                  </a:ext>
                </a:extLst>
              </p:cNvPr>
              <p:cNvSpPr/>
              <p:nvPr/>
            </p:nvSpPr>
            <p:spPr>
              <a:xfrm>
                <a:off x="3522404" y="1992161"/>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フリーフォーム: 図形 120">
                <a:extLst>
                  <a:ext uri="{FF2B5EF4-FFF2-40B4-BE49-F238E27FC236}">
                    <a16:creationId xmlns:a16="http://schemas.microsoft.com/office/drawing/2014/main" id="{A6B4A882-4E00-E159-27E6-E0DBF6FBB576}"/>
                  </a:ext>
                </a:extLst>
              </p:cNvPr>
              <p:cNvSpPr/>
              <p:nvPr/>
            </p:nvSpPr>
            <p:spPr>
              <a:xfrm>
                <a:off x="1571987" y="2078354"/>
                <a:ext cx="2717594" cy="2065705"/>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Lst>
                <a:ahLst/>
                <a:cxnLst>
                  <a:cxn ang="0">
                    <a:pos x="connsiteX0" y="connsiteY0"/>
                  </a:cxn>
                  <a:cxn ang="0">
                    <a:pos x="connsiteX1" y="connsiteY1"/>
                  </a:cxn>
                  <a:cxn ang="0">
                    <a:pos x="connsiteX2" y="connsiteY2"/>
                  </a:cxn>
                  <a:cxn ang="0">
                    <a:pos x="connsiteX3" y="connsiteY3"/>
                  </a:cxn>
                </a:cxnLst>
                <a:rect l="l" t="t" r="r" b="b"/>
                <a:pathLst>
                  <a:path w="2706625" h="2040940">
                    <a:moveTo>
                      <a:pt x="0" y="2026311"/>
                    </a:moveTo>
                    <a:lnTo>
                      <a:pt x="2706625" y="2040940"/>
                    </a:lnTo>
                    <a:lnTo>
                      <a:pt x="2026310" y="0"/>
                    </a:lnTo>
                    <a:lnTo>
                      <a:pt x="0" y="2026311"/>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フリーフォーム: 図形 121">
                <a:extLst>
                  <a:ext uri="{FF2B5EF4-FFF2-40B4-BE49-F238E27FC236}">
                    <a16:creationId xmlns:a16="http://schemas.microsoft.com/office/drawing/2014/main" id="{6CA1A6DC-4FB0-F351-ED5C-8ADC54B6AD77}"/>
                  </a:ext>
                </a:extLst>
              </p:cNvPr>
              <p:cNvSpPr/>
              <p:nvPr/>
            </p:nvSpPr>
            <p:spPr>
              <a:xfrm>
                <a:off x="1575683" y="2064169"/>
                <a:ext cx="2037282" cy="2051913"/>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281635 w 2037282"/>
                  <a:gd name="connsiteY1" fmla="*/ 365761 h 2051913"/>
                  <a:gd name="connsiteX2" fmla="*/ 0 w 2037282"/>
                  <a:gd name="connsiteY2" fmla="*/ 2051913 h 2051913"/>
                </a:gdLst>
                <a:ahLst/>
                <a:cxnLst>
                  <a:cxn ang="0">
                    <a:pos x="connsiteX0" y="connsiteY0"/>
                  </a:cxn>
                  <a:cxn ang="0">
                    <a:pos x="connsiteX1" y="connsiteY1"/>
                  </a:cxn>
                  <a:cxn ang="0">
                    <a:pos x="connsiteX2" y="connsiteY2"/>
                  </a:cxn>
                </a:cxnLst>
                <a:rect l="l" t="t" r="r" b="b"/>
                <a:pathLst>
                  <a:path w="2037282" h="2051913">
                    <a:moveTo>
                      <a:pt x="2037282" y="0"/>
                    </a:moveTo>
                    <a:lnTo>
                      <a:pt x="281635" y="365761"/>
                    </a:lnTo>
                    <a:lnTo>
                      <a:pt x="0" y="2051913"/>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フリーフォーム: 図形 122">
                <a:extLst>
                  <a:ext uri="{FF2B5EF4-FFF2-40B4-BE49-F238E27FC236}">
                    <a16:creationId xmlns:a16="http://schemas.microsoft.com/office/drawing/2014/main" id="{0D7A3409-8788-0CC1-ED0F-BB19C3A03FF1}"/>
                  </a:ext>
                </a:extLst>
              </p:cNvPr>
              <p:cNvSpPr/>
              <p:nvPr/>
            </p:nvSpPr>
            <p:spPr>
              <a:xfrm>
                <a:off x="3601598" y="2064169"/>
                <a:ext cx="1280161" cy="203728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0 w 1280161"/>
                  <a:gd name="connsiteY0" fmla="*/ 0 h 2037282"/>
                  <a:gd name="connsiteX1" fmla="*/ 1280161 w 1280161"/>
                  <a:gd name="connsiteY1" fmla="*/ 256033 h 2037282"/>
                  <a:gd name="connsiteX2" fmla="*/ 691289 w 1280161"/>
                  <a:gd name="connsiteY2" fmla="*/ 2037282 h 2037282"/>
                </a:gdLst>
                <a:ahLst/>
                <a:cxnLst>
                  <a:cxn ang="0">
                    <a:pos x="connsiteX0" y="connsiteY0"/>
                  </a:cxn>
                  <a:cxn ang="0">
                    <a:pos x="connsiteX1" y="connsiteY1"/>
                  </a:cxn>
                  <a:cxn ang="0">
                    <a:pos x="connsiteX2" y="connsiteY2"/>
                  </a:cxn>
                </a:cxnLst>
                <a:rect l="l" t="t" r="r" b="b"/>
                <a:pathLst>
                  <a:path w="1280161" h="2037282">
                    <a:moveTo>
                      <a:pt x="0" y="0"/>
                    </a:moveTo>
                    <a:lnTo>
                      <a:pt x="1280161" y="256033"/>
                    </a:lnTo>
                    <a:lnTo>
                      <a:pt x="691289" y="2037282"/>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4" name="フリーフォーム: 図形 123">
                <a:extLst>
                  <a:ext uri="{FF2B5EF4-FFF2-40B4-BE49-F238E27FC236}">
                    <a16:creationId xmlns:a16="http://schemas.microsoft.com/office/drawing/2014/main" id="{CE3F57AD-AA49-45E7-3AB8-0F2CFF9975A1}"/>
                  </a:ext>
                </a:extLst>
              </p:cNvPr>
              <p:cNvSpPr/>
              <p:nvPr/>
            </p:nvSpPr>
            <p:spPr>
              <a:xfrm>
                <a:off x="1571987" y="4128604"/>
                <a:ext cx="2717594" cy="120335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2629812 w 2629812"/>
                  <a:gd name="connsiteY0" fmla="*/ 0 h 2702965"/>
                  <a:gd name="connsiteX1" fmla="*/ 1474011 w 2629812"/>
                  <a:gd name="connsiteY1" fmla="*/ 1192378 h 2702965"/>
                  <a:gd name="connsiteX2" fmla="*/ 0 w 2629812"/>
                  <a:gd name="connsiteY2" fmla="*/ 2702965 h 2702965"/>
                  <a:gd name="connsiteX0" fmla="*/ 2717594 w 2717594"/>
                  <a:gd name="connsiteY0" fmla="*/ 0 h 1192378"/>
                  <a:gd name="connsiteX1" fmla="*/ 1561793 w 2717594"/>
                  <a:gd name="connsiteY1" fmla="*/ 1192378 h 1192378"/>
                  <a:gd name="connsiteX2" fmla="*/ 0 w 2717594"/>
                  <a:gd name="connsiteY2" fmla="*/ 3657 h 1192378"/>
                  <a:gd name="connsiteX0" fmla="*/ 2717594 w 2717594"/>
                  <a:gd name="connsiteY0" fmla="*/ 0 h 1258215"/>
                  <a:gd name="connsiteX1" fmla="*/ 874164 w 2717594"/>
                  <a:gd name="connsiteY1" fmla="*/ 1258215 h 1258215"/>
                  <a:gd name="connsiteX2" fmla="*/ 0 w 2717594"/>
                  <a:gd name="connsiteY2" fmla="*/ 3657 h 1258215"/>
                  <a:gd name="connsiteX0" fmla="*/ 2717594 w 2717594"/>
                  <a:gd name="connsiteY0" fmla="*/ 0 h 1192378"/>
                  <a:gd name="connsiteX1" fmla="*/ 1839771 w 2717594"/>
                  <a:gd name="connsiteY1" fmla="*/ 1192378 h 1192378"/>
                  <a:gd name="connsiteX2" fmla="*/ 0 w 2717594"/>
                  <a:gd name="connsiteY2" fmla="*/ 3657 h 1192378"/>
                  <a:gd name="connsiteX0" fmla="*/ 2717594 w 2717594"/>
                  <a:gd name="connsiteY0" fmla="*/ 10974 h 1203352"/>
                  <a:gd name="connsiteX1" fmla="*/ 1839771 w 2717594"/>
                  <a:gd name="connsiteY1" fmla="*/ 1203352 h 1203352"/>
                  <a:gd name="connsiteX2" fmla="*/ 0 w 2717594"/>
                  <a:gd name="connsiteY2" fmla="*/ 0 h 1203352"/>
                </a:gdLst>
                <a:ahLst/>
                <a:cxnLst>
                  <a:cxn ang="0">
                    <a:pos x="connsiteX0" y="connsiteY0"/>
                  </a:cxn>
                  <a:cxn ang="0">
                    <a:pos x="connsiteX1" y="connsiteY1"/>
                  </a:cxn>
                  <a:cxn ang="0">
                    <a:pos x="connsiteX2" y="connsiteY2"/>
                  </a:cxn>
                </a:cxnLst>
                <a:rect l="l" t="t" r="r" b="b"/>
                <a:pathLst>
                  <a:path w="2717594" h="1203352">
                    <a:moveTo>
                      <a:pt x="2717594" y="10974"/>
                    </a:moveTo>
                    <a:lnTo>
                      <a:pt x="1839771" y="1203352"/>
                    </a:lnTo>
                    <a:lnTo>
                      <a:pt x="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楕円 124">
                <a:extLst>
                  <a:ext uri="{FF2B5EF4-FFF2-40B4-BE49-F238E27FC236}">
                    <a16:creationId xmlns:a16="http://schemas.microsoft.com/office/drawing/2014/main" id="{12F55B2F-7631-7A1B-F462-36509D6FAB0C}"/>
                  </a:ext>
                </a:extLst>
              </p:cNvPr>
              <p:cNvSpPr/>
              <p:nvPr/>
            </p:nvSpPr>
            <p:spPr>
              <a:xfrm>
                <a:off x="4816937" y="2242964"/>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楕円 125">
                <a:extLst>
                  <a:ext uri="{FF2B5EF4-FFF2-40B4-BE49-F238E27FC236}">
                    <a16:creationId xmlns:a16="http://schemas.microsoft.com/office/drawing/2014/main" id="{E77BEA4E-7990-346A-13E5-114CDEB9B4E0}"/>
                  </a:ext>
                </a:extLst>
              </p:cNvPr>
              <p:cNvSpPr/>
              <p:nvPr/>
            </p:nvSpPr>
            <p:spPr>
              <a:xfrm>
                <a:off x="4217573" y="4056596"/>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楕円 126">
                <a:extLst>
                  <a:ext uri="{FF2B5EF4-FFF2-40B4-BE49-F238E27FC236}">
                    <a16:creationId xmlns:a16="http://schemas.microsoft.com/office/drawing/2014/main" id="{729F2F75-94F4-FF29-D69B-E68392C87F92}"/>
                  </a:ext>
                </a:extLst>
              </p:cNvPr>
              <p:cNvSpPr/>
              <p:nvPr/>
            </p:nvSpPr>
            <p:spPr>
              <a:xfrm>
                <a:off x="1762789" y="237758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楕円 127">
                <a:extLst>
                  <a:ext uri="{FF2B5EF4-FFF2-40B4-BE49-F238E27FC236}">
                    <a16:creationId xmlns:a16="http://schemas.microsoft.com/office/drawing/2014/main" id="{33DF009F-F230-E7AA-B496-6CF0C77DA85F}"/>
                  </a:ext>
                </a:extLst>
              </p:cNvPr>
              <p:cNvSpPr/>
              <p:nvPr/>
            </p:nvSpPr>
            <p:spPr>
              <a:xfrm>
                <a:off x="1513470" y="405033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楕円 128">
                <a:extLst>
                  <a:ext uri="{FF2B5EF4-FFF2-40B4-BE49-F238E27FC236}">
                    <a16:creationId xmlns:a16="http://schemas.microsoft.com/office/drawing/2014/main" id="{D47CF5D7-ECDB-3680-4ECF-634C5947F527}"/>
                  </a:ext>
                </a:extLst>
              </p:cNvPr>
              <p:cNvSpPr/>
              <p:nvPr/>
            </p:nvSpPr>
            <p:spPr>
              <a:xfrm>
                <a:off x="3347168" y="5258352"/>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1" name="グループ化 70">
              <a:extLst>
                <a:ext uri="{FF2B5EF4-FFF2-40B4-BE49-F238E27FC236}">
                  <a16:creationId xmlns:a16="http://schemas.microsoft.com/office/drawing/2014/main" id="{E406E838-CF40-DDEF-9691-74F0C171030E}"/>
                </a:ext>
              </a:extLst>
            </p:cNvPr>
            <p:cNvGrpSpPr/>
            <p:nvPr/>
          </p:nvGrpSpPr>
          <p:grpSpPr>
            <a:xfrm>
              <a:off x="308909" y="2003620"/>
              <a:ext cx="2914452" cy="2850760"/>
              <a:chOff x="1513470" y="1992161"/>
              <a:chExt cx="3447483" cy="3410207"/>
            </a:xfrm>
          </p:grpSpPr>
          <p:sp>
            <p:nvSpPr>
              <p:cNvPr id="110" name="楕円 109">
                <a:extLst>
                  <a:ext uri="{FF2B5EF4-FFF2-40B4-BE49-F238E27FC236}">
                    <a16:creationId xmlns:a16="http://schemas.microsoft.com/office/drawing/2014/main" id="{6AEC2F43-BAF1-85C5-7567-B0513F6249B5}"/>
                  </a:ext>
                </a:extLst>
              </p:cNvPr>
              <p:cNvSpPr/>
              <p:nvPr/>
            </p:nvSpPr>
            <p:spPr>
              <a:xfrm>
                <a:off x="3522404" y="1992161"/>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フリーフォーム: 図形 110">
                <a:extLst>
                  <a:ext uri="{FF2B5EF4-FFF2-40B4-BE49-F238E27FC236}">
                    <a16:creationId xmlns:a16="http://schemas.microsoft.com/office/drawing/2014/main" id="{CDCED10E-4D69-39D9-219C-3B4C47BFFD2F}"/>
                  </a:ext>
                </a:extLst>
              </p:cNvPr>
              <p:cNvSpPr/>
              <p:nvPr/>
            </p:nvSpPr>
            <p:spPr>
              <a:xfrm>
                <a:off x="1571987" y="2078354"/>
                <a:ext cx="2717594" cy="2065705"/>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Lst>
                <a:ahLst/>
                <a:cxnLst>
                  <a:cxn ang="0">
                    <a:pos x="connsiteX0" y="connsiteY0"/>
                  </a:cxn>
                  <a:cxn ang="0">
                    <a:pos x="connsiteX1" y="connsiteY1"/>
                  </a:cxn>
                  <a:cxn ang="0">
                    <a:pos x="connsiteX2" y="connsiteY2"/>
                  </a:cxn>
                  <a:cxn ang="0">
                    <a:pos x="connsiteX3" y="connsiteY3"/>
                  </a:cxn>
                </a:cxnLst>
                <a:rect l="l" t="t" r="r" b="b"/>
                <a:pathLst>
                  <a:path w="2706625" h="2040940">
                    <a:moveTo>
                      <a:pt x="0" y="2026311"/>
                    </a:moveTo>
                    <a:lnTo>
                      <a:pt x="2706625" y="2040940"/>
                    </a:lnTo>
                    <a:lnTo>
                      <a:pt x="2026310" y="0"/>
                    </a:lnTo>
                    <a:lnTo>
                      <a:pt x="0" y="2026311"/>
                    </a:lnTo>
                    <a:close/>
                  </a:path>
                </a:pathLst>
              </a:cu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フリーフォーム: 図形 111">
                <a:extLst>
                  <a:ext uri="{FF2B5EF4-FFF2-40B4-BE49-F238E27FC236}">
                    <a16:creationId xmlns:a16="http://schemas.microsoft.com/office/drawing/2014/main" id="{D7B30AB1-71FF-32F2-E132-B7035CBDA715}"/>
                  </a:ext>
                </a:extLst>
              </p:cNvPr>
              <p:cNvSpPr/>
              <p:nvPr/>
            </p:nvSpPr>
            <p:spPr>
              <a:xfrm>
                <a:off x="1575683" y="2064169"/>
                <a:ext cx="2037282" cy="2051913"/>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281635 w 2037282"/>
                  <a:gd name="connsiteY1" fmla="*/ 365761 h 2051913"/>
                  <a:gd name="connsiteX2" fmla="*/ 0 w 2037282"/>
                  <a:gd name="connsiteY2" fmla="*/ 2051913 h 2051913"/>
                </a:gdLst>
                <a:ahLst/>
                <a:cxnLst>
                  <a:cxn ang="0">
                    <a:pos x="connsiteX0" y="connsiteY0"/>
                  </a:cxn>
                  <a:cxn ang="0">
                    <a:pos x="connsiteX1" y="connsiteY1"/>
                  </a:cxn>
                  <a:cxn ang="0">
                    <a:pos x="connsiteX2" y="connsiteY2"/>
                  </a:cxn>
                </a:cxnLst>
                <a:rect l="l" t="t" r="r" b="b"/>
                <a:pathLst>
                  <a:path w="2037282" h="2051913">
                    <a:moveTo>
                      <a:pt x="2037282" y="0"/>
                    </a:moveTo>
                    <a:lnTo>
                      <a:pt x="281635" y="365761"/>
                    </a:lnTo>
                    <a:lnTo>
                      <a:pt x="0" y="2051913"/>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フリーフォーム: 図形 112">
                <a:extLst>
                  <a:ext uri="{FF2B5EF4-FFF2-40B4-BE49-F238E27FC236}">
                    <a16:creationId xmlns:a16="http://schemas.microsoft.com/office/drawing/2014/main" id="{D246B1E9-F8A9-1A01-837E-32474EF3D540}"/>
                  </a:ext>
                </a:extLst>
              </p:cNvPr>
              <p:cNvSpPr/>
              <p:nvPr/>
            </p:nvSpPr>
            <p:spPr>
              <a:xfrm>
                <a:off x="3601598" y="2064169"/>
                <a:ext cx="1280161" cy="203728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0 w 1280161"/>
                  <a:gd name="connsiteY0" fmla="*/ 0 h 2037282"/>
                  <a:gd name="connsiteX1" fmla="*/ 1280161 w 1280161"/>
                  <a:gd name="connsiteY1" fmla="*/ 256033 h 2037282"/>
                  <a:gd name="connsiteX2" fmla="*/ 691289 w 1280161"/>
                  <a:gd name="connsiteY2" fmla="*/ 2037282 h 2037282"/>
                </a:gdLst>
                <a:ahLst/>
                <a:cxnLst>
                  <a:cxn ang="0">
                    <a:pos x="connsiteX0" y="connsiteY0"/>
                  </a:cxn>
                  <a:cxn ang="0">
                    <a:pos x="connsiteX1" y="connsiteY1"/>
                  </a:cxn>
                  <a:cxn ang="0">
                    <a:pos x="connsiteX2" y="connsiteY2"/>
                  </a:cxn>
                </a:cxnLst>
                <a:rect l="l" t="t" r="r" b="b"/>
                <a:pathLst>
                  <a:path w="1280161" h="2037282">
                    <a:moveTo>
                      <a:pt x="0" y="0"/>
                    </a:moveTo>
                    <a:lnTo>
                      <a:pt x="1280161" y="256033"/>
                    </a:lnTo>
                    <a:lnTo>
                      <a:pt x="691289" y="2037282"/>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4" name="フリーフォーム: 図形 113">
                <a:extLst>
                  <a:ext uri="{FF2B5EF4-FFF2-40B4-BE49-F238E27FC236}">
                    <a16:creationId xmlns:a16="http://schemas.microsoft.com/office/drawing/2014/main" id="{A960757C-0DE6-2031-DC19-B1614F5FFC5B}"/>
                  </a:ext>
                </a:extLst>
              </p:cNvPr>
              <p:cNvSpPr/>
              <p:nvPr/>
            </p:nvSpPr>
            <p:spPr>
              <a:xfrm>
                <a:off x="1571987" y="4128604"/>
                <a:ext cx="2717594" cy="120335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2629812 w 2629812"/>
                  <a:gd name="connsiteY0" fmla="*/ 0 h 2702965"/>
                  <a:gd name="connsiteX1" fmla="*/ 1474011 w 2629812"/>
                  <a:gd name="connsiteY1" fmla="*/ 1192378 h 2702965"/>
                  <a:gd name="connsiteX2" fmla="*/ 0 w 2629812"/>
                  <a:gd name="connsiteY2" fmla="*/ 2702965 h 2702965"/>
                  <a:gd name="connsiteX0" fmla="*/ 2717594 w 2717594"/>
                  <a:gd name="connsiteY0" fmla="*/ 0 h 1192378"/>
                  <a:gd name="connsiteX1" fmla="*/ 1561793 w 2717594"/>
                  <a:gd name="connsiteY1" fmla="*/ 1192378 h 1192378"/>
                  <a:gd name="connsiteX2" fmla="*/ 0 w 2717594"/>
                  <a:gd name="connsiteY2" fmla="*/ 3657 h 1192378"/>
                  <a:gd name="connsiteX0" fmla="*/ 2717594 w 2717594"/>
                  <a:gd name="connsiteY0" fmla="*/ 0 h 1258215"/>
                  <a:gd name="connsiteX1" fmla="*/ 874164 w 2717594"/>
                  <a:gd name="connsiteY1" fmla="*/ 1258215 h 1258215"/>
                  <a:gd name="connsiteX2" fmla="*/ 0 w 2717594"/>
                  <a:gd name="connsiteY2" fmla="*/ 3657 h 1258215"/>
                  <a:gd name="connsiteX0" fmla="*/ 2717594 w 2717594"/>
                  <a:gd name="connsiteY0" fmla="*/ 0 h 1192378"/>
                  <a:gd name="connsiteX1" fmla="*/ 1839771 w 2717594"/>
                  <a:gd name="connsiteY1" fmla="*/ 1192378 h 1192378"/>
                  <a:gd name="connsiteX2" fmla="*/ 0 w 2717594"/>
                  <a:gd name="connsiteY2" fmla="*/ 3657 h 1192378"/>
                  <a:gd name="connsiteX0" fmla="*/ 2717594 w 2717594"/>
                  <a:gd name="connsiteY0" fmla="*/ 10974 h 1203352"/>
                  <a:gd name="connsiteX1" fmla="*/ 1839771 w 2717594"/>
                  <a:gd name="connsiteY1" fmla="*/ 1203352 h 1203352"/>
                  <a:gd name="connsiteX2" fmla="*/ 0 w 2717594"/>
                  <a:gd name="connsiteY2" fmla="*/ 0 h 1203352"/>
                </a:gdLst>
                <a:ahLst/>
                <a:cxnLst>
                  <a:cxn ang="0">
                    <a:pos x="connsiteX0" y="connsiteY0"/>
                  </a:cxn>
                  <a:cxn ang="0">
                    <a:pos x="connsiteX1" y="connsiteY1"/>
                  </a:cxn>
                  <a:cxn ang="0">
                    <a:pos x="connsiteX2" y="connsiteY2"/>
                  </a:cxn>
                </a:cxnLst>
                <a:rect l="l" t="t" r="r" b="b"/>
                <a:pathLst>
                  <a:path w="2717594" h="1203352">
                    <a:moveTo>
                      <a:pt x="2717594" y="10974"/>
                    </a:moveTo>
                    <a:lnTo>
                      <a:pt x="1839771" y="1203352"/>
                    </a:lnTo>
                    <a:lnTo>
                      <a:pt x="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楕円 114">
                <a:extLst>
                  <a:ext uri="{FF2B5EF4-FFF2-40B4-BE49-F238E27FC236}">
                    <a16:creationId xmlns:a16="http://schemas.microsoft.com/office/drawing/2014/main" id="{C125C6E0-3CD4-4CF2-6F37-320DF05E8032}"/>
                  </a:ext>
                </a:extLst>
              </p:cNvPr>
              <p:cNvSpPr/>
              <p:nvPr/>
            </p:nvSpPr>
            <p:spPr>
              <a:xfrm>
                <a:off x="4816937" y="2242964"/>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楕円 115">
                <a:extLst>
                  <a:ext uri="{FF2B5EF4-FFF2-40B4-BE49-F238E27FC236}">
                    <a16:creationId xmlns:a16="http://schemas.microsoft.com/office/drawing/2014/main" id="{1FA006B4-21C7-62F8-7239-A46D4DD971BB}"/>
                  </a:ext>
                </a:extLst>
              </p:cNvPr>
              <p:cNvSpPr/>
              <p:nvPr/>
            </p:nvSpPr>
            <p:spPr>
              <a:xfrm>
                <a:off x="4217573" y="4056596"/>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楕円 116">
                <a:extLst>
                  <a:ext uri="{FF2B5EF4-FFF2-40B4-BE49-F238E27FC236}">
                    <a16:creationId xmlns:a16="http://schemas.microsoft.com/office/drawing/2014/main" id="{F3244AB1-C452-7E78-6BD4-14E4BB7A0C42}"/>
                  </a:ext>
                </a:extLst>
              </p:cNvPr>
              <p:cNvSpPr/>
              <p:nvPr/>
            </p:nvSpPr>
            <p:spPr>
              <a:xfrm>
                <a:off x="1762789" y="237758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楕円 117">
                <a:extLst>
                  <a:ext uri="{FF2B5EF4-FFF2-40B4-BE49-F238E27FC236}">
                    <a16:creationId xmlns:a16="http://schemas.microsoft.com/office/drawing/2014/main" id="{ABE40666-3B03-B8DA-7FB4-686F713306E7}"/>
                  </a:ext>
                </a:extLst>
              </p:cNvPr>
              <p:cNvSpPr/>
              <p:nvPr/>
            </p:nvSpPr>
            <p:spPr>
              <a:xfrm>
                <a:off x="1513470" y="405033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楕円 118">
                <a:extLst>
                  <a:ext uri="{FF2B5EF4-FFF2-40B4-BE49-F238E27FC236}">
                    <a16:creationId xmlns:a16="http://schemas.microsoft.com/office/drawing/2014/main" id="{8576C777-7D39-560E-98B1-61305EFAE820}"/>
                  </a:ext>
                </a:extLst>
              </p:cNvPr>
              <p:cNvSpPr/>
              <p:nvPr/>
            </p:nvSpPr>
            <p:spPr>
              <a:xfrm>
                <a:off x="3347168" y="5258352"/>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2" name="乗算記号 71">
              <a:extLst>
                <a:ext uri="{FF2B5EF4-FFF2-40B4-BE49-F238E27FC236}">
                  <a16:creationId xmlns:a16="http://schemas.microsoft.com/office/drawing/2014/main" id="{730D9B09-575C-BB14-54BF-C687EA50DD49}"/>
                </a:ext>
              </a:extLst>
            </p:cNvPr>
            <p:cNvSpPr/>
            <p:nvPr/>
          </p:nvSpPr>
          <p:spPr>
            <a:xfrm>
              <a:off x="9872998" y="4084233"/>
              <a:ext cx="216024" cy="216024"/>
            </a:xfrm>
            <a:prstGeom prst="mathMultiply">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乗算記号 72">
              <a:extLst>
                <a:ext uri="{FF2B5EF4-FFF2-40B4-BE49-F238E27FC236}">
                  <a16:creationId xmlns:a16="http://schemas.microsoft.com/office/drawing/2014/main" id="{097F45BC-46A5-FBAC-4CDB-8B7804DC804F}"/>
                </a:ext>
              </a:extLst>
            </p:cNvPr>
            <p:cNvSpPr/>
            <p:nvPr/>
          </p:nvSpPr>
          <p:spPr>
            <a:xfrm>
              <a:off x="10136212" y="4918175"/>
              <a:ext cx="216024" cy="216024"/>
            </a:xfrm>
            <a:prstGeom prst="mathMultiply">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乗算記号 73">
              <a:extLst>
                <a:ext uri="{FF2B5EF4-FFF2-40B4-BE49-F238E27FC236}">
                  <a16:creationId xmlns:a16="http://schemas.microsoft.com/office/drawing/2014/main" id="{92A5EBAF-E85F-F606-00D1-3C9F34FBBAC5}"/>
                </a:ext>
              </a:extLst>
            </p:cNvPr>
            <p:cNvSpPr/>
            <p:nvPr/>
          </p:nvSpPr>
          <p:spPr>
            <a:xfrm>
              <a:off x="9050534" y="4918175"/>
              <a:ext cx="216024" cy="216024"/>
            </a:xfrm>
            <a:prstGeom prst="mathMultiply">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フリーフォーム: 図形 74">
              <a:extLst>
                <a:ext uri="{FF2B5EF4-FFF2-40B4-BE49-F238E27FC236}">
                  <a16:creationId xmlns:a16="http://schemas.microsoft.com/office/drawing/2014/main" id="{98E54E65-76DC-6EFF-7C91-1D8F58336319}"/>
                </a:ext>
              </a:extLst>
            </p:cNvPr>
            <p:cNvSpPr/>
            <p:nvPr/>
          </p:nvSpPr>
          <p:spPr>
            <a:xfrm>
              <a:off x="5739853" y="2066007"/>
              <a:ext cx="960337" cy="1729239"/>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1609344 h 1609344"/>
                <a:gd name="connsiteX1" fmla="*/ 2216506 w 2216506"/>
                <a:gd name="connsiteY1" fmla="*/ 1594712 h 1609344"/>
                <a:gd name="connsiteX2" fmla="*/ 1961848 w 2216506"/>
                <a:gd name="connsiteY2" fmla="*/ 801539 h 1609344"/>
                <a:gd name="connsiteX3" fmla="*/ 1733702 w 2216506"/>
                <a:gd name="connsiteY3" fmla="*/ 0 h 1609344"/>
                <a:gd name="connsiteX4" fmla="*/ 0 w 2216506"/>
                <a:gd name="connsiteY4" fmla="*/ 1609344 h 1609344"/>
                <a:gd name="connsiteX0" fmla="*/ 0 w 3183487"/>
                <a:gd name="connsiteY0" fmla="*/ 1609344 h 1609344"/>
                <a:gd name="connsiteX1" fmla="*/ 2216506 w 3183487"/>
                <a:gd name="connsiteY1" fmla="*/ 1594712 h 1609344"/>
                <a:gd name="connsiteX2" fmla="*/ 3183487 w 3183487"/>
                <a:gd name="connsiteY2" fmla="*/ 377257 h 1609344"/>
                <a:gd name="connsiteX3" fmla="*/ 1733702 w 3183487"/>
                <a:gd name="connsiteY3" fmla="*/ 0 h 1609344"/>
                <a:gd name="connsiteX4" fmla="*/ 0 w 3183487"/>
                <a:gd name="connsiteY4" fmla="*/ 1609344 h 1609344"/>
                <a:gd name="connsiteX0" fmla="*/ 0 w 3183487"/>
                <a:gd name="connsiteY0" fmla="*/ 1565453 h 1565453"/>
                <a:gd name="connsiteX1" fmla="*/ 2216506 w 3183487"/>
                <a:gd name="connsiteY1" fmla="*/ 1550821 h 1565453"/>
                <a:gd name="connsiteX2" fmla="*/ 3183487 w 3183487"/>
                <a:gd name="connsiteY2" fmla="*/ 333366 h 1565453"/>
                <a:gd name="connsiteX3" fmla="*/ 548639 w 3183487"/>
                <a:gd name="connsiteY3" fmla="*/ 0 h 1565453"/>
                <a:gd name="connsiteX4" fmla="*/ 0 w 3183487"/>
                <a:gd name="connsiteY4" fmla="*/ 1565453 h 1565453"/>
                <a:gd name="connsiteX0" fmla="*/ 0 w 2216506"/>
                <a:gd name="connsiteY0" fmla="*/ 2022128 h 2022128"/>
                <a:gd name="connsiteX1" fmla="*/ 2216506 w 2216506"/>
                <a:gd name="connsiteY1" fmla="*/ 2007496 h 2022128"/>
                <a:gd name="connsiteX2" fmla="*/ 2049631 w 2216506"/>
                <a:gd name="connsiteY2" fmla="*/ 0 h 2022128"/>
                <a:gd name="connsiteX3" fmla="*/ 548639 w 2216506"/>
                <a:gd name="connsiteY3" fmla="*/ 456675 h 2022128"/>
                <a:gd name="connsiteX4" fmla="*/ 0 w 2216506"/>
                <a:gd name="connsiteY4" fmla="*/ 2022128 h 2022128"/>
                <a:gd name="connsiteX0" fmla="*/ 0 w 2049631"/>
                <a:gd name="connsiteY0" fmla="*/ 2022128 h 2022128"/>
                <a:gd name="connsiteX1" fmla="*/ 1528877 w 2049631"/>
                <a:gd name="connsiteY1" fmla="*/ 1473487 h 2022128"/>
                <a:gd name="connsiteX2" fmla="*/ 2049631 w 2049631"/>
                <a:gd name="connsiteY2" fmla="*/ 0 h 2022128"/>
                <a:gd name="connsiteX3" fmla="*/ 548639 w 2049631"/>
                <a:gd name="connsiteY3" fmla="*/ 456675 h 2022128"/>
                <a:gd name="connsiteX4" fmla="*/ 0 w 2049631"/>
                <a:gd name="connsiteY4" fmla="*/ 2022128 h 2022128"/>
                <a:gd name="connsiteX0" fmla="*/ 0 w 2049631"/>
                <a:gd name="connsiteY0" fmla="*/ 4034323 h 4034323"/>
                <a:gd name="connsiteX1" fmla="*/ 1528877 w 2049631"/>
                <a:gd name="connsiteY1" fmla="*/ 3485682 h 4034323"/>
                <a:gd name="connsiteX2" fmla="*/ 2049631 w 2049631"/>
                <a:gd name="connsiteY2" fmla="*/ 2012195 h 4034323"/>
                <a:gd name="connsiteX3" fmla="*/ 807218 w 2049631"/>
                <a:gd name="connsiteY3" fmla="*/ 0 h 4034323"/>
                <a:gd name="connsiteX4" fmla="*/ 0 w 2049631"/>
                <a:gd name="connsiteY4" fmla="*/ 4034323 h 4034323"/>
                <a:gd name="connsiteX0" fmla="*/ 0 w 2230731"/>
                <a:gd name="connsiteY0" fmla="*/ 4034323 h 5900290"/>
                <a:gd name="connsiteX1" fmla="*/ 2230731 w 2230731"/>
                <a:gd name="connsiteY1" fmla="*/ 5900290 h 5900290"/>
                <a:gd name="connsiteX2" fmla="*/ 2049631 w 2230731"/>
                <a:gd name="connsiteY2" fmla="*/ 2012195 h 5900290"/>
                <a:gd name="connsiteX3" fmla="*/ 807218 w 2230731"/>
                <a:gd name="connsiteY3" fmla="*/ 0 h 5900290"/>
                <a:gd name="connsiteX4" fmla="*/ 0 w 2230731"/>
                <a:gd name="connsiteY4" fmla="*/ 4034323 h 590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0731" h="5900290">
                  <a:moveTo>
                    <a:pt x="0" y="4034323"/>
                  </a:moveTo>
                  <a:lnTo>
                    <a:pt x="2230731" y="5900290"/>
                  </a:lnTo>
                  <a:lnTo>
                    <a:pt x="2049631" y="2012195"/>
                  </a:lnTo>
                  <a:lnTo>
                    <a:pt x="807218" y="0"/>
                  </a:lnTo>
                  <a:lnTo>
                    <a:pt x="0" y="4034323"/>
                  </a:lnTo>
                  <a:close/>
                </a:path>
              </a:pathLst>
            </a:custGeom>
            <a:solidFill>
              <a:srgbClr val="8ADB84"/>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フリーフォーム: 図形 75">
              <a:extLst>
                <a:ext uri="{FF2B5EF4-FFF2-40B4-BE49-F238E27FC236}">
                  <a16:creationId xmlns:a16="http://schemas.microsoft.com/office/drawing/2014/main" id="{9AB88DC1-58B8-986D-2E98-35E66723A906}"/>
                </a:ext>
              </a:extLst>
            </p:cNvPr>
            <p:cNvSpPr/>
            <p:nvPr/>
          </p:nvSpPr>
          <p:spPr>
            <a:xfrm>
              <a:off x="4392354" y="2061033"/>
              <a:ext cx="1697208" cy="1726825"/>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1609344 h 1609344"/>
                <a:gd name="connsiteX1" fmla="*/ 2216506 w 2216506"/>
                <a:gd name="connsiteY1" fmla="*/ 1594712 h 1609344"/>
                <a:gd name="connsiteX2" fmla="*/ 1961848 w 2216506"/>
                <a:gd name="connsiteY2" fmla="*/ 801539 h 1609344"/>
                <a:gd name="connsiteX3" fmla="*/ 1733702 w 2216506"/>
                <a:gd name="connsiteY3" fmla="*/ 0 h 1609344"/>
                <a:gd name="connsiteX4" fmla="*/ 0 w 2216506"/>
                <a:gd name="connsiteY4" fmla="*/ 1609344 h 1609344"/>
                <a:gd name="connsiteX0" fmla="*/ 0 w 3183487"/>
                <a:gd name="connsiteY0" fmla="*/ 1609344 h 1609344"/>
                <a:gd name="connsiteX1" fmla="*/ 2216506 w 3183487"/>
                <a:gd name="connsiteY1" fmla="*/ 1594712 h 1609344"/>
                <a:gd name="connsiteX2" fmla="*/ 3183487 w 3183487"/>
                <a:gd name="connsiteY2" fmla="*/ 377257 h 1609344"/>
                <a:gd name="connsiteX3" fmla="*/ 1733702 w 3183487"/>
                <a:gd name="connsiteY3" fmla="*/ 0 h 1609344"/>
                <a:gd name="connsiteX4" fmla="*/ 0 w 3183487"/>
                <a:gd name="connsiteY4" fmla="*/ 1609344 h 1609344"/>
                <a:gd name="connsiteX0" fmla="*/ 0 w 3183487"/>
                <a:gd name="connsiteY0" fmla="*/ 1565453 h 1565453"/>
                <a:gd name="connsiteX1" fmla="*/ 2216506 w 3183487"/>
                <a:gd name="connsiteY1" fmla="*/ 1550821 h 1565453"/>
                <a:gd name="connsiteX2" fmla="*/ 3183487 w 3183487"/>
                <a:gd name="connsiteY2" fmla="*/ 333366 h 1565453"/>
                <a:gd name="connsiteX3" fmla="*/ 548639 w 3183487"/>
                <a:gd name="connsiteY3" fmla="*/ 0 h 1565453"/>
                <a:gd name="connsiteX4" fmla="*/ 0 w 3183487"/>
                <a:gd name="connsiteY4" fmla="*/ 1565453 h 1565453"/>
                <a:gd name="connsiteX0" fmla="*/ 0 w 2216506"/>
                <a:gd name="connsiteY0" fmla="*/ 2022128 h 2022128"/>
                <a:gd name="connsiteX1" fmla="*/ 2216506 w 2216506"/>
                <a:gd name="connsiteY1" fmla="*/ 2007496 h 2022128"/>
                <a:gd name="connsiteX2" fmla="*/ 2049631 w 2216506"/>
                <a:gd name="connsiteY2" fmla="*/ 0 h 2022128"/>
                <a:gd name="connsiteX3" fmla="*/ 548639 w 2216506"/>
                <a:gd name="connsiteY3" fmla="*/ 456675 h 2022128"/>
                <a:gd name="connsiteX4" fmla="*/ 0 w 2216506"/>
                <a:gd name="connsiteY4" fmla="*/ 2022128 h 2022128"/>
                <a:gd name="connsiteX0" fmla="*/ 0 w 2049631"/>
                <a:gd name="connsiteY0" fmla="*/ 2022128 h 2022128"/>
                <a:gd name="connsiteX1" fmla="*/ 1528877 w 2049631"/>
                <a:gd name="connsiteY1" fmla="*/ 1473487 h 2022128"/>
                <a:gd name="connsiteX2" fmla="*/ 2049631 w 2049631"/>
                <a:gd name="connsiteY2" fmla="*/ 0 h 2022128"/>
                <a:gd name="connsiteX3" fmla="*/ 548639 w 2049631"/>
                <a:gd name="connsiteY3" fmla="*/ 456675 h 2022128"/>
                <a:gd name="connsiteX4" fmla="*/ 0 w 2049631"/>
                <a:gd name="connsiteY4" fmla="*/ 2022128 h 2022128"/>
                <a:gd name="connsiteX0" fmla="*/ 0 w 2049631"/>
                <a:gd name="connsiteY0" fmla="*/ 2022128 h 2022128"/>
                <a:gd name="connsiteX1" fmla="*/ 1634503 w 2049631"/>
                <a:gd name="connsiteY1" fmla="*/ 1380376 h 2022128"/>
                <a:gd name="connsiteX2" fmla="*/ 2049631 w 2049631"/>
                <a:gd name="connsiteY2" fmla="*/ 0 h 2022128"/>
                <a:gd name="connsiteX3" fmla="*/ 548639 w 2049631"/>
                <a:gd name="connsiteY3" fmla="*/ 456675 h 2022128"/>
                <a:gd name="connsiteX4" fmla="*/ 0 w 2049631"/>
                <a:gd name="connsiteY4" fmla="*/ 2022128 h 2022128"/>
                <a:gd name="connsiteX0" fmla="*/ 0 w 2049631"/>
                <a:gd name="connsiteY0" fmla="*/ 2022128 h 2022128"/>
                <a:gd name="connsiteX1" fmla="*/ 1634503 w 2049631"/>
                <a:gd name="connsiteY1" fmla="*/ 1380376 h 2022128"/>
                <a:gd name="connsiteX2" fmla="*/ 2049631 w 2049631"/>
                <a:gd name="connsiteY2" fmla="*/ 0 h 2022128"/>
                <a:gd name="connsiteX3" fmla="*/ 817504 w 2049631"/>
                <a:gd name="connsiteY3" fmla="*/ 736007 h 2022128"/>
                <a:gd name="connsiteX4" fmla="*/ 0 w 2049631"/>
                <a:gd name="connsiteY4" fmla="*/ 2022128 h 2022128"/>
                <a:gd name="connsiteX0" fmla="*/ 0 w 2049631"/>
                <a:gd name="connsiteY0" fmla="*/ 2022128 h 2022128"/>
                <a:gd name="connsiteX1" fmla="*/ 1634503 w 2049631"/>
                <a:gd name="connsiteY1" fmla="*/ 1380376 h 2022128"/>
                <a:gd name="connsiteX2" fmla="*/ 2049631 w 2049631"/>
                <a:gd name="connsiteY2" fmla="*/ 0 h 2022128"/>
                <a:gd name="connsiteX3" fmla="*/ 769493 w 2049631"/>
                <a:gd name="connsiteY3" fmla="*/ 736007 h 2022128"/>
                <a:gd name="connsiteX4" fmla="*/ 0 w 2049631"/>
                <a:gd name="connsiteY4" fmla="*/ 2022128 h 2022128"/>
                <a:gd name="connsiteX0" fmla="*/ 0 w 2049631"/>
                <a:gd name="connsiteY0" fmla="*/ 2022128 h 2022128"/>
                <a:gd name="connsiteX1" fmla="*/ 1627728 w 2049631"/>
                <a:gd name="connsiteY1" fmla="*/ 1386946 h 2022128"/>
                <a:gd name="connsiteX2" fmla="*/ 2049631 w 2049631"/>
                <a:gd name="connsiteY2" fmla="*/ 0 h 2022128"/>
                <a:gd name="connsiteX3" fmla="*/ 769493 w 2049631"/>
                <a:gd name="connsiteY3" fmla="*/ 736007 h 2022128"/>
                <a:gd name="connsiteX4" fmla="*/ 0 w 2049631"/>
                <a:gd name="connsiteY4" fmla="*/ 2022128 h 2022128"/>
                <a:gd name="connsiteX0" fmla="*/ 0 w 2049631"/>
                <a:gd name="connsiteY0" fmla="*/ 2022128 h 2022128"/>
                <a:gd name="connsiteX1" fmla="*/ 1627728 w 2049631"/>
                <a:gd name="connsiteY1" fmla="*/ 1390230 h 2022128"/>
                <a:gd name="connsiteX2" fmla="*/ 2049631 w 2049631"/>
                <a:gd name="connsiteY2" fmla="*/ 0 h 2022128"/>
                <a:gd name="connsiteX3" fmla="*/ 769493 w 2049631"/>
                <a:gd name="connsiteY3" fmla="*/ 736007 h 2022128"/>
                <a:gd name="connsiteX4" fmla="*/ 0 w 2049631"/>
                <a:gd name="connsiteY4" fmla="*/ 2022128 h 2022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9631" h="2022128">
                  <a:moveTo>
                    <a:pt x="0" y="2022128"/>
                  </a:moveTo>
                  <a:lnTo>
                    <a:pt x="1627728" y="1390230"/>
                  </a:lnTo>
                  <a:lnTo>
                    <a:pt x="2049631" y="0"/>
                  </a:lnTo>
                  <a:lnTo>
                    <a:pt x="769493" y="736007"/>
                  </a:lnTo>
                  <a:lnTo>
                    <a:pt x="0" y="2022128"/>
                  </a:lnTo>
                  <a:close/>
                </a:path>
              </a:pathLst>
            </a:custGeom>
            <a:solidFill>
              <a:srgbClr val="8987D9"/>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7" name="グループ化 76">
              <a:extLst>
                <a:ext uri="{FF2B5EF4-FFF2-40B4-BE49-F238E27FC236}">
                  <a16:creationId xmlns:a16="http://schemas.microsoft.com/office/drawing/2014/main" id="{EE2EC6D8-5F40-54E5-7F61-95F76CD5937B}"/>
                </a:ext>
              </a:extLst>
            </p:cNvPr>
            <p:cNvGrpSpPr/>
            <p:nvPr/>
          </p:nvGrpSpPr>
          <p:grpSpPr>
            <a:xfrm>
              <a:off x="4336217" y="2003620"/>
              <a:ext cx="2914452" cy="2850760"/>
              <a:chOff x="1513470" y="1992161"/>
              <a:chExt cx="3447483" cy="3410207"/>
            </a:xfrm>
          </p:grpSpPr>
          <p:sp>
            <p:nvSpPr>
              <p:cNvPr id="100" name="楕円 99">
                <a:extLst>
                  <a:ext uri="{FF2B5EF4-FFF2-40B4-BE49-F238E27FC236}">
                    <a16:creationId xmlns:a16="http://schemas.microsoft.com/office/drawing/2014/main" id="{19A8107F-40EE-4419-4361-58CCD1DDD6C3}"/>
                  </a:ext>
                </a:extLst>
              </p:cNvPr>
              <p:cNvSpPr/>
              <p:nvPr/>
            </p:nvSpPr>
            <p:spPr>
              <a:xfrm>
                <a:off x="3522404" y="1992161"/>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フリーフォーム: 図形 100">
                <a:extLst>
                  <a:ext uri="{FF2B5EF4-FFF2-40B4-BE49-F238E27FC236}">
                    <a16:creationId xmlns:a16="http://schemas.microsoft.com/office/drawing/2014/main" id="{9E85AF4A-15AB-249E-39C8-DEECCCA4CB36}"/>
                  </a:ext>
                </a:extLst>
              </p:cNvPr>
              <p:cNvSpPr/>
              <p:nvPr/>
            </p:nvSpPr>
            <p:spPr>
              <a:xfrm>
                <a:off x="1571987" y="2078354"/>
                <a:ext cx="2717594" cy="2065705"/>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Lst>
                <a:ahLst/>
                <a:cxnLst>
                  <a:cxn ang="0">
                    <a:pos x="connsiteX0" y="connsiteY0"/>
                  </a:cxn>
                  <a:cxn ang="0">
                    <a:pos x="connsiteX1" y="connsiteY1"/>
                  </a:cxn>
                  <a:cxn ang="0">
                    <a:pos x="connsiteX2" y="connsiteY2"/>
                  </a:cxn>
                  <a:cxn ang="0">
                    <a:pos x="connsiteX3" y="connsiteY3"/>
                  </a:cxn>
                </a:cxnLst>
                <a:rect l="l" t="t" r="r" b="b"/>
                <a:pathLst>
                  <a:path w="2706625" h="2040940">
                    <a:moveTo>
                      <a:pt x="0" y="2026311"/>
                    </a:moveTo>
                    <a:lnTo>
                      <a:pt x="2706625" y="2040940"/>
                    </a:lnTo>
                    <a:lnTo>
                      <a:pt x="2026310" y="0"/>
                    </a:lnTo>
                    <a:lnTo>
                      <a:pt x="0" y="2026311"/>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フリーフォーム: 図形 101">
                <a:extLst>
                  <a:ext uri="{FF2B5EF4-FFF2-40B4-BE49-F238E27FC236}">
                    <a16:creationId xmlns:a16="http://schemas.microsoft.com/office/drawing/2014/main" id="{77099856-6F15-BADC-C6CF-2D15E5272968}"/>
                  </a:ext>
                </a:extLst>
              </p:cNvPr>
              <p:cNvSpPr/>
              <p:nvPr/>
            </p:nvSpPr>
            <p:spPr>
              <a:xfrm>
                <a:off x="1575683" y="2064169"/>
                <a:ext cx="2037282" cy="2051913"/>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281635 w 2037282"/>
                  <a:gd name="connsiteY1" fmla="*/ 365761 h 2051913"/>
                  <a:gd name="connsiteX2" fmla="*/ 0 w 2037282"/>
                  <a:gd name="connsiteY2" fmla="*/ 2051913 h 2051913"/>
                </a:gdLst>
                <a:ahLst/>
                <a:cxnLst>
                  <a:cxn ang="0">
                    <a:pos x="connsiteX0" y="connsiteY0"/>
                  </a:cxn>
                  <a:cxn ang="0">
                    <a:pos x="connsiteX1" y="connsiteY1"/>
                  </a:cxn>
                  <a:cxn ang="0">
                    <a:pos x="connsiteX2" y="connsiteY2"/>
                  </a:cxn>
                </a:cxnLst>
                <a:rect l="l" t="t" r="r" b="b"/>
                <a:pathLst>
                  <a:path w="2037282" h="2051913">
                    <a:moveTo>
                      <a:pt x="2037282" y="0"/>
                    </a:moveTo>
                    <a:lnTo>
                      <a:pt x="281635" y="365761"/>
                    </a:lnTo>
                    <a:lnTo>
                      <a:pt x="0" y="2051913"/>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フリーフォーム: 図形 102">
                <a:extLst>
                  <a:ext uri="{FF2B5EF4-FFF2-40B4-BE49-F238E27FC236}">
                    <a16:creationId xmlns:a16="http://schemas.microsoft.com/office/drawing/2014/main" id="{C72E0585-6DAE-DE54-7BE9-32ACA0C4FA48}"/>
                  </a:ext>
                </a:extLst>
              </p:cNvPr>
              <p:cNvSpPr/>
              <p:nvPr/>
            </p:nvSpPr>
            <p:spPr>
              <a:xfrm>
                <a:off x="3601598" y="2064169"/>
                <a:ext cx="1280161" cy="203728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0 w 1280161"/>
                  <a:gd name="connsiteY0" fmla="*/ 0 h 2037282"/>
                  <a:gd name="connsiteX1" fmla="*/ 1280161 w 1280161"/>
                  <a:gd name="connsiteY1" fmla="*/ 256033 h 2037282"/>
                  <a:gd name="connsiteX2" fmla="*/ 691289 w 1280161"/>
                  <a:gd name="connsiteY2" fmla="*/ 2037282 h 2037282"/>
                </a:gdLst>
                <a:ahLst/>
                <a:cxnLst>
                  <a:cxn ang="0">
                    <a:pos x="connsiteX0" y="connsiteY0"/>
                  </a:cxn>
                  <a:cxn ang="0">
                    <a:pos x="connsiteX1" y="connsiteY1"/>
                  </a:cxn>
                  <a:cxn ang="0">
                    <a:pos x="connsiteX2" y="connsiteY2"/>
                  </a:cxn>
                </a:cxnLst>
                <a:rect l="l" t="t" r="r" b="b"/>
                <a:pathLst>
                  <a:path w="1280161" h="2037282">
                    <a:moveTo>
                      <a:pt x="0" y="0"/>
                    </a:moveTo>
                    <a:lnTo>
                      <a:pt x="1280161" y="256033"/>
                    </a:lnTo>
                    <a:lnTo>
                      <a:pt x="691289" y="2037282"/>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4" name="フリーフォーム: 図形 103">
                <a:extLst>
                  <a:ext uri="{FF2B5EF4-FFF2-40B4-BE49-F238E27FC236}">
                    <a16:creationId xmlns:a16="http://schemas.microsoft.com/office/drawing/2014/main" id="{DD4D0678-5A4D-374D-BC6D-CBBA9C4AF07E}"/>
                  </a:ext>
                </a:extLst>
              </p:cNvPr>
              <p:cNvSpPr/>
              <p:nvPr/>
            </p:nvSpPr>
            <p:spPr>
              <a:xfrm>
                <a:off x="1571987" y="4128604"/>
                <a:ext cx="2717594" cy="120335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2629812 w 2629812"/>
                  <a:gd name="connsiteY0" fmla="*/ 0 h 2702965"/>
                  <a:gd name="connsiteX1" fmla="*/ 1474011 w 2629812"/>
                  <a:gd name="connsiteY1" fmla="*/ 1192378 h 2702965"/>
                  <a:gd name="connsiteX2" fmla="*/ 0 w 2629812"/>
                  <a:gd name="connsiteY2" fmla="*/ 2702965 h 2702965"/>
                  <a:gd name="connsiteX0" fmla="*/ 2717594 w 2717594"/>
                  <a:gd name="connsiteY0" fmla="*/ 0 h 1192378"/>
                  <a:gd name="connsiteX1" fmla="*/ 1561793 w 2717594"/>
                  <a:gd name="connsiteY1" fmla="*/ 1192378 h 1192378"/>
                  <a:gd name="connsiteX2" fmla="*/ 0 w 2717594"/>
                  <a:gd name="connsiteY2" fmla="*/ 3657 h 1192378"/>
                  <a:gd name="connsiteX0" fmla="*/ 2717594 w 2717594"/>
                  <a:gd name="connsiteY0" fmla="*/ 0 h 1258215"/>
                  <a:gd name="connsiteX1" fmla="*/ 874164 w 2717594"/>
                  <a:gd name="connsiteY1" fmla="*/ 1258215 h 1258215"/>
                  <a:gd name="connsiteX2" fmla="*/ 0 w 2717594"/>
                  <a:gd name="connsiteY2" fmla="*/ 3657 h 1258215"/>
                  <a:gd name="connsiteX0" fmla="*/ 2717594 w 2717594"/>
                  <a:gd name="connsiteY0" fmla="*/ 0 h 1192378"/>
                  <a:gd name="connsiteX1" fmla="*/ 1839771 w 2717594"/>
                  <a:gd name="connsiteY1" fmla="*/ 1192378 h 1192378"/>
                  <a:gd name="connsiteX2" fmla="*/ 0 w 2717594"/>
                  <a:gd name="connsiteY2" fmla="*/ 3657 h 1192378"/>
                  <a:gd name="connsiteX0" fmla="*/ 2717594 w 2717594"/>
                  <a:gd name="connsiteY0" fmla="*/ 10974 h 1203352"/>
                  <a:gd name="connsiteX1" fmla="*/ 1839771 w 2717594"/>
                  <a:gd name="connsiteY1" fmla="*/ 1203352 h 1203352"/>
                  <a:gd name="connsiteX2" fmla="*/ 0 w 2717594"/>
                  <a:gd name="connsiteY2" fmla="*/ 0 h 1203352"/>
                </a:gdLst>
                <a:ahLst/>
                <a:cxnLst>
                  <a:cxn ang="0">
                    <a:pos x="connsiteX0" y="connsiteY0"/>
                  </a:cxn>
                  <a:cxn ang="0">
                    <a:pos x="connsiteX1" y="connsiteY1"/>
                  </a:cxn>
                  <a:cxn ang="0">
                    <a:pos x="connsiteX2" y="connsiteY2"/>
                  </a:cxn>
                </a:cxnLst>
                <a:rect l="l" t="t" r="r" b="b"/>
                <a:pathLst>
                  <a:path w="2717594" h="1203352">
                    <a:moveTo>
                      <a:pt x="2717594" y="10974"/>
                    </a:moveTo>
                    <a:lnTo>
                      <a:pt x="1839771" y="1203352"/>
                    </a:lnTo>
                    <a:lnTo>
                      <a:pt x="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楕円 104">
                <a:extLst>
                  <a:ext uri="{FF2B5EF4-FFF2-40B4-BE49-F238E27FC236}">
                    <a16:creationId xmlns:a16="http://schemas.microsoft.com/office/drawing/2014/main" id="{68C15A35-7BEB-EB06-BB98-CB7D8CD04FDA}"/>
                  </a:ext>
                </a:extLst>
              </p:cNvPr>
              <p:cNvSpPr/>
              <p:nvPr/>
            </p:nvSpPr>
            <p:spPr>
              <a:xfrm>
                <a:off x="4816937" y="2242964"/>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楕円 105">
                <a:extLst>
                  <a:ext uri="{FF2B5EF4-FFF2-40B4-BE49-F238E27FC236}">
                    <a16:creationId xmlns:a16="http://schemas.microsoft.com/office/drawing/2014/main" id="{4ADD537B-462D-501E-7286-4AD74C75F815}"/>
                  </a:ext>
                </a:extLst>
              </p:cNvPr>
              <p:cNvSpPr/>
              <p:nvPr/>
            </p:nvSpPr>
            <p:spPr>
              <a:xfrm>
                <a:off x="4217573" y="4056596"/>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楕円 106">
                <a:extLst>
                  <a:ext uri="{FF2B5EF4-FFF2-40B4-BE49-F238E27FC236}">
                    <a16:creationId xmlns:a16="http://schemas.microsoft.com/office/drawing/2014/main" id="{0F2D858F-F1B8-C658-D16F-11774D44207B}"/>
                  </a:ext>
                </a:extLst>
              </p:cNvPr>
              <p:cNvSpPr/>
              <p:nvPr/>
            </p:nvSpPr>
            <p:spPr>
              <a:xfrm>
                <a:off x="1762789" y="237758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楕円 107">
                <a:extLst>
                  <a:ext uri="{FF2B5EF4-FFF2-40B4-BE49-F238E27FC236}">
                    <a16:creationId xmlns:a16="http://schemas.microsoft.com/office/drawing/2014/main" id="{38D273FD-5BDB-69C1-DE6A-7E6AC66F2462}"/>
                  </a:ext>
                </a:extLst>
              </p:cNvPr>
              <p:cNvSpPr/>
              <p:nvPr/>
            </p:nvSpPr>
            <p:spPr>
              <a:xfrm>
                <a:off x="1513470" y="405033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楕円 108">
                <a:extLst>
                  <a:ext uri="{FF2B5EF4-FFF2-40B4-BE49-F238E27FC236}">
                    <a16:creationId xmlns:a16="http://schemas.microsoft.com/office/drawing/2014/main" id="{C7D8C06E-AA90-DDD1-327C-CC29CA5E1921}"/>
                  </a:ext>
                </a:extLst>
              </p:cNvPr>
              <p:cNvSpPr/>
              <p:nvPr/>
            </p:nvSpPr>
            <p:spPr>
              <a:xfrm>
                <a:off x="3347168" y="5258352"/>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8" name="テキスト ボックス 77">
              <a:extLst>
                <a:ext uri="{FF2B5EF4-FFF2-40B4-BE49-F238E27FC236}">
                  <a16:creationId xmlns:a16="http://schemas.microsoft.com/office/drawing/2014/main" id="{5B1DFD7D-A0EF-492D-360D-D29D5F0AD2E4}"/>
                </a:ext>
              </a:extLst>
            </p:cNvPr>
            <p:cNvSpPr txBox="1"/>
            <p:nvPr/>
          </p:nvSpPr>
          <p:spPr>
            <a:xfrm>
              <a:off x="1284190" y="4898329"/>
              <a:ext cx="1076559" cy="596018"/>
            </a:xfrm>
            <a:prstGeom prst="rect">
              <a:avLst/>
            </a:prstGeom>
            <a:noFill/>
          </p:spPr>
          <p:txBody>
            <a:bodyPr wrap="none" rtlCol="0">
              <a:spAutoFit/>
            </a:bodyPr>
            <a:lstStyle/>
            <a:p>
              <a:pPr algn="ctr"/>
              <a:r>
                <a:rPr lang="en-US" altLang="ja-JP" sz="2400" dirty="0"/>
                <a:t>FEM</a:t>
              </a:r>
              <a:endParaRPr lang="ja-JP" altLang="en-US" sz="2400" dirty="0"/>
            </a:p>
          </p:txBody>
        </p:sp>
        <p:sp>
          <p:nvSpPr>
            <p:cNvPr id="79" name="テキスト ボックス 78">
              <a:extLst>
                <a:ext uri="{FF2B5EF4-FFF2-40B4-BE49-F238E27FC236}">
                  <a16:creationId xmlns:a16="http://schemas.microsoft.com/office/drawing/2014/main" id="{00D475E9-6109-9C79-8E2F-3130AA2FD47D}"/>
                </a:ext>
              </a:extLst>
            </p:cNvPr>
            <p:cNvSpPr txBox="1"/>
            <p:nvPr/>
          </p:nvSpPr>
          <p:spPr>
            <a:xfrm>
              <a:off x="5016019" y="4898329"/>
              <a:ext cx="1738802" cy="596018"/>
            </a:xfrm>
            <a:prstGeom prst="rect">
              <a:avLst/>
            </a:prstGeom>
            <a:noFill/>
          </p:spPr>
          <p:txBody>
            <a:bodyPr wrap="none" rtlCol="0">
              <a:spAutoFit/>
            </a:bodyPr>
            <a:lstStyle/>
            <a:p>
              <a:pPr algn="ctr"/>
              <a:r>
                <a:rPr lang="en-US" altLang="ja-JP" sz="2400" dirty="0"/>
                <a:t>ES-FEM</a:t>
              </a:r>
              <a:endParaRPr lang="ja-JP" altLang="en-US" sz="2400" dirty="0"/>
            </a:p>
          </p:txBody>
        </p:sp>
        <p:sp>
          <p:nvSpPr>
            <p:cNvPr id="80" name="テキスト ボックス 79">
              <a:extLst>
                <a:ext uri="{FF2B5EF4-FFF2-40B4-BE49-F238E27FC236}">
                  <a16:creationId xmlns:a16="http://schemas.microsoft.com/office/drawing/2014/main" id="{510A1BA3-1638-859D-A7A4-0C77F433471A}"/>
                </a:ext>
              </a:extLst>
            </p:cNvPr>
            <p:cNvSpPr txBox="1"/>
            <p:nvPr/>
          </p:nvSpPr>
          <p:spPr>
            <a:xfrm>
              <a:off x="9060068" y="6376090"/>
              <a:ext cx="1718107" cy="596018"/>
            </a:xfrm>
            <a:prstGeom prst="rect">
              <a:avLst/>
            </a:prstGeom>
            <a:noFill/>
          </p:spPr>
          <p:txBody>
            <a:bodyPr wrap="none" rtlCol="0">
              <a:spAutoFit/>
            </a:bodyPr>
            <a:lstStyle/>
            <a:p>
              <a:pPr algn="ctr"/>
              <a:r>
                <a:rPr lang="en-US" altLang="ja-JP" sz="2400" dirty="0"/>
                <a:t>EC-SSE</a:t>
              </a:r>
              <a:endParaRPr lang="ja-JP" altLang="en-US" sz="2400" dirty="0"/>
            </a:p>
          </p:txBody>
        </p:sp>
        <p:pic>
          <p:nvPicPr>
            <p:cNvPr id="81" name="図 80">
              <a:extLst>
                <a:ext uri="{FF2B5EF4-FFF2-40B4-BE49-F238E27FC236}">
                  <a16:creationId xmlns:a16="http://schemas.microsoft.com/office/drawing/2014/main" id="{F46A5EE3-4C37-062B-05DB-F794E4708CED}"/>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454198" y="580138"/>
              <a:ext cx="2249592" cy="1687194"/>
            </a:xfrm>
            <a:prstGeom prst="rect">
              <a:avLst/>
            </a:prstGeom>
          </p:spPr>
        </p:pic>
        <p:sp>
          <p:nvSpPr>
            <p:cNvPr id="82" name="乗算記号 81">
              <a:extLst>
                <a:ext uri="{FF2B5EF4-FFF2-40B4-BE49-F238E27FC236}">
                  <a16:creationId xmlns:a16="http://schemas.microsoft.com/office/drawing/2014/main" id="{8DFEBA5D-A163-09B5-2A44-BCC3FEE32582}"/>
                </a:ext>
              </a:extLst>
            </p:cNvPr>
            <p:cNvSpPr/>
            <p:nvPr/>
          </p:nvSpPr>
          <p:spPr>
            <a:xfrm>
              <a:off x="9880608" y="1046694"/>
              <a:ext cx="216024" cy="216024"/>
            </a:xfrm>
            <a:prstGeom prst="mathMultiply">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乗算記号 82">
              <a:extLst>
                <a:ext uri="{FF2B5EF4-FFF2-40B4-BE49-F238E27FC236}">
                  <a16:creationId xmlns:a16="http://schemas.microsoft.com/office/drawing/2014/main" id="{3E72FE85-7DDC-434D-0739-D1427BDE9FFE}"/>
                </a:ext>
              </a:extLst>
            </p:cNvPr>
            <p:cNvSpPr/>
            <p:nvPr/>
          </p:nvSpPr>
          <p:spPr>
            <a:xfrm>
              <a:off x="10143822" y="1880636"/>
              <a:ext cx="216024" cy="216024"/>
            </a:xfrm>
            <a:prstGeom prst="mathMultiply">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乗算記号 83">
              <a:extLst>
                <a:ext uri="{FF2B5EF4-FFF2-40B4-BE49-F238E27FC236}">
                  <a16:creationId xmlns:a16="http://schemas.microsoft.com/office/drawing/2014/main" id="{0352923D-06C0-F965-BD0B-CC5D6FEEE458}"/>
                </a:ext>
              </a:extLst>
            </p:cNvPr>
            <p:cNvSpPr/>
            <p:nvPr/>
          </p:nvSpPr>
          <p:spPr>
            <a:xfrm>
              <a:off x="9058144" y="1880636"/>
              <a:ext cx="216024" cy="216024"/>
            </a:xfrm>
            <a:prstGeom prst="mathMultiply">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5" name="グループ化 84">
              <a:extLst>
                <a:ext uri="{FF2B5EF4-FFF2-40B4-BE49-F238E27FC236}">
                  <a16:creationId xmlns:a16="http://schemas.microsoft.com/office/drawing/2014/main" id="{FC6AFA79-84A2-36FF-A59E-34F4F54B0BA2}"/>
                </a:ext>
              </a:extLst>
            </p:cNvPr>
            <p:cNvGrpSpPr/>
            <p:nvPr/>
          </p:nvGrpSpPr>
          <p:grpSpPr>
            <a:xfrm>
              <a:off x="8368939" y="481910"/>
              <a:ext cx="2914452" cy="2850760"/>
              <a:chOff x="1513470" y="1992161"/>
              <a:chExt cx="3447483" cy="3410207"/>
            </a:xfrm>
          </p:grpSpPr>
          <p:sp>
            <p:nvSpPr>
              <p:cNvPr id="90" name="楕円 89">
                <a:extLst>
                  <a:ext uri="{FF2B5EF4-FFF2-40B4-BE49-F238E27FC236}">
                    <a16:creationId xmlns:a16="http://schemas.microsoft.com/office/drawing/2014/main" id="{621C3D53-6C55-B572-A3D5-F7DE84033318}"/>
                  </a:ext>
                </a:extLst>
              </p:cNvPr>
              <p:cNvSpPr/>
              <p:nvPr/>
            </p:nvSpPr>
            <p:spPr>
              <a:xfrm>
                <a:off x="3522404" y="1992161"/>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フリーフォーム: 図形 90">
                <a:extLst>
                  <a:ext uri="{FF2B5EF4-FFF2-40B4-BE49-F238E27FC236}">
                    <a16:creationId xmlns:a16="http://schemas.microsoft.com/office/drawing/2014/main" id="{3702EDFB-8ACF-45D6-FA3E-45363E3BB62A}"/>
                  </a:ext>
                </a:extLst>
              </p:cNvPr>
              <p:cNvSpPr/>
              <p:nvPr/>
            </p:nvSpPr>
            <p:spPr>
              <a:xfrm>
                <a:off x="1571987" y="2078354"/>
                <a:ext cx="2717594" cy="2065705"/>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Lst>
                <a:ahLst/>
                <a:cxnLst>
                  <a:cxn ang="0">
                    <a:pos x="connsiteX0" y="connsiteY0"/>
                  </a:cxn>
                  <a:cxn ang="0">
                    <a:pos x="connsiteX1" y="connsiteY1"/>
                  </a:cxn>
                  <a:cxn ang="0">
                    <a:pos x="connsiteX2" y="connsiteY2"/>
                  </a:cxn>
                  <a:cxn ang="0">
                    <a:pos x="connsiteX3" y="connsiteY3"/>
                  </a:cxn>
                </a:cxnLst>
                <a:rect l="l" t="t" r="r" b="b"/>
                <a:pathLst>
                  <a:path w="2706625" h="2040940">
                    <a:moveTo>
                      <a:pt x="0" y="2026311"/>
                    </a:moveTo>
                    <a:lnTo>
                      <a:pt x="2706625" y="2040940"/>
                    </a:lnTo>
                    <a:lnTo>
                      <a:pt x="2026310" y="0"/>
                    </a:lnTo>
                    <a:lnTo>
                      <a:pt x="0" y="2026311"/>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フリーフォーム: 図形 91">
                <a:extLst>
                  <a:ext uri="{FF2B5EF4-FFF2-40B4-BE49-F238E27FC236}">
                    <a16:creationId xmlns:a16="http://schemas.microsoft.com/office/drawing/2014/main" id="{9DBB29ED-0E97-43DD-C7EF-11CCBFAAA0BC}"/>
                  </a:ext>
                </a:extLst>
              </p:cNvPr>
              <p:cNvSpPr/>
              <p:nvPr/>
            </p:nvSpPr>
            <p:spPr>
              <a:xfrm>
                <a:off x="1575683" y="2064169"/>
                <a:ext cx="2037282" cy="2051913"/>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281635 w 2037282"/>
                  <a:gd name="connsiteY1" fmla="*/ 365761 h 2051913"/>
                  <a:gd name="connsiteX2" fmla="*/ 0 w 2037282"/>
                  <a:gd name="connsiteY2" fmla="*/ 2051913 h 2051913"/>
                </a:gdLst>
                <a:ahLst/>
                <a:cxnLst>
                  <a:cxn ang="0">
                    <a:pos x="connsiteX0" y="connsiteY0"/>
                  </a:cxn>
                  <a:cxn ang="0">
                    <a:pos x="connsiteX1" y="connsiteY1"/>
                  </a:cxn>
                  <a:cxn ang="0">
                    <a:pos x="connsiteX2" y="connsiteY2"/>
                  </a:cxn>
                </a:cxnLst>
                <a:rect l="l" t="t" r="r" b="b"/>
                <a:pathLst>
                  <a:path w="2037282" h="2051913">
                    <a:moveTo>
                      <a:pt x="2037282" y="0"/>
                    </a:moveTo>
                    <a:lnTo>
                      <a:pt x="281635" y="365761"/>
                    </a:lnTo>
                    <a:lnTo>
                      <a:pt x="0" y="2051913"/>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フリーフォーム: 図形 92">
                <a:extLst>
                  <a:ext uri="{FF2B5EF4-FFF2-40B4-BE49-F238E27FC236}">
                    <a16:creationId xmlns:a16="http://schemas.microsoft.com/office/drawing/2014/main" id="{86A4777D-A2CA-244C-180D-EFDF9BB92252}"/>
                  </a:ext>
                </a:extLst>
              </p:cNvPr>
              <p:cNvSpPr/>
              <p:nvPr/>
            </p:nvSpPr>
            <p:spPr>
              <a:xfrm>
                <a:off x="3601598" y="2064169"/>
                <a:ext cx="1280161" cy="203728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0 w 1280161"/>
                  <a:gd name="connsiteY0" fmla="*/ 0 h 2037282"/>
                  <a:gd name="connsiteX1" fmla="*/ 1280161 w 1280161"/>
                  <a:gd name="connsiteY1" fmla="*/ 256033 h 2037282"/>
                  <a:gd name="connsiteX2" fmla="*/ 691289 w 1280161"/>
                  <a:gd name="connsiteY2" fmla="*/ 2037282 h 2037282"/>
                </a:gdLst>
                <a:ahLst/>
                <a:cxnLst>
                  <a:cxn ang="0">
                    <a:pos x="connsiteX0" y="connsiteY0"/>
                  </a:cxn>
                  <a:cxn ang="0">
                    <a:pos x="connsiteX1" y="connsiteY1"/>
                  </a:cxn>
                  <a:cxn ang="0">
                    <a:pos x="connsiteX2" y="connsiteY2"/>
                  </a:cxn>
                </a:cxnLst>
                <a:rect l="l" t="t" r="r" b="b"/>
                <a:pathLst>
                  <a:path w="1280161" h="2037282">
                    <a:moveTo>
                      <a:pt x="0" y="0"/>
                    </a:moveTo>
                    <a:lnTo>
                      <a:pt x="1280161" y="256033"/>
                    </a:lnTo>
                    <a:lnTo>
                      <a:pt x="691289" y="2037282"/>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4" name="フリーフォーム: 図形 93">
                <a:extLst>
                  <a:ext uri="{FF2B5EF4-FFF2-40B4-BE49-F238E27FC236}">
                    <a16:creationId xmlns:a16="http://schemas.microsoft.com/office/drawing/2014/main" id="{A3A2E664-F071-80B8-749E-44D993BB948E}"/>
                  </a:ext>
                </a:extLst>
              </p:cNvPr>
              <p:cNvSpPr/>
              <p:nvPr/>
            </p:nvSpPr>
            <p:spPr>
              <a:xfrm>
                <a:off x="1571987" y="4128604"/>
                <a:ext cx="2717594" cy="120335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2629812 w 2629812"/>
                  <a:gd name="connsiteY0" fmla="*/ 0 h 2702965"/>
                  <a:gd name="connsiteX1" fmla="*/ 1474011 w 2629812"/>
                  <a:gd name="connsiteY1" fmla="*/ 1192378 h 2702965"/>
                  <a:gd name="connsiteX2" fmla="*/ 0 w 2629812"/>
                  <a:gd name="connsiteY2" fmla="*/ 2702965 h 2702965"/>
                  <a:gd name="connsiteX0" fmla="*/ 2717594 w 2717594"/>
                  <a:gd name="connsiteY0" fmla="*/ 0 h 1192378"/>
                  <a:gd name="connsiteX1" fmla="*/ 1561793 w 2717594"/>
                  <a:gd name="connsiteY1" fmla="*/ 1192378 h 1192378"/>
                  <a:gd name="connsiteX2" fmla="*/ 0 w 2717594"/>
                  <a:gd name="connsiteY2" fmla="*/ 3657 h 1192378"/>
                  <a:gd name="connsiteX0" fmla="*/ 2717594 w 2717594"/>
                  <a:gd name="connsiteY0" fmla="*/ 0 h 1258215"/>
                  <a:gd name="connsiteX1" fmla="*/ 874164 w 2717594"/>
                  <a:gd name="connsiteY1" fmla="*/ 1258215 h 1258215"/>
                  <a:gd name="connsiteX2" fmla="*/ 0 w 2717594"/>
                  <a:gd name="connsiteY2" fmla="*/ 3657 h 1258215"/>
                  <a:gd name="connsiteX0" fmla="*/ 2717594 w 2717594"/>
                  <a:gd name="connsiteY0" fmla="*/ 0 h 1192378"/>
                  <a:gd name="connsiteX1" fmla="*/ 1839771 w 2717594"/>
                  <a:gd name="connsiteY1" fmla="*/ 1192378 h 1192378"/>
                  <a:gd name="connsiteX2" fmla="*/ 0 w 2717594"/>
                  <a:gd name="connsiteY2" fmla="*/ 3657 h 1192378"/>
                  <a:gd name="connsiteX0" fmla="*/ 2717594 w 2717594"/>
                  <a:gd name="connsiteY0" fmla="*/ 10974 h 1203352"/>
                  <a:gd name="connsiteX1" fmla="*/ 1839771 w 2717594"/>
                  <a:gd name="connsiteY1" fmla="*/ 1203352 h 1203352"/>
                  <a:gd name="connsiteX2" fmla="*/ 0 w 2717594"/>
                  <a:gd name="connsiteY2" fmla="*/ 0 h 1203352"/>
                </a:gdLst>
                <a:ahLst/>
                <a:cxnLst>
                  <a:cxn ang="0">
                    <a:pos x="connsiteX0" y="connsiteY0"/>
                  </a:cxn>
                  <a:cxn ang="0">
                    <a:pos x="connsiteX1" y="connsiteY1"/>
                  </a:cxn>
                  <a:cxn ang="0">
                    <a:pos x="connsiteX2" y="connsiteY2"/>
                  </a:cxn>
                </a:cxnLst>
                <a:rect l="l" t="t" r="r" b="b"/>
                <a:pathLst>
                  <a:path w="2717594" h="1203352">
                    <a:moveTo>
                      <a:pt x="2717594" y="10974"/>
                    </a:moveTo>
                    <a:lnTo>
                      <a:pt x="1839771" y="1203352"/>
                    </a:lnTo>
                    <a:lnTo>
                      <a:pt x="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楕円 94">
                <a:extLst>
                  <a:ext uri="{FF2B5EF4-FFF2-40B4-BE49-F238E27FC236}">
                    <a16:creationId xmlns:a16="http://schemas.microsoft.com/office/drawing/2014/main" id="{30ADD098-524C-6E33-559B-888B80AAF127}"/>
                  </a:ext>
                </a:extLst>
              </p:cNvPr>
              <p:cNvSpPr/>
              <p:nvPr/>
            </p:nvSpPr>
            <p:spPr>
              <a:xfrm>
                <a:off x="4816937" y="2242964"/>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楕円 95">
                <a:extLst>
                  <a:ext uri="{FF2B5EF4-FFF2-40B4-BE49-F238E27FC236}">
                    <a16:creationId xmlns:a16="http://schemas.microsoft.com/office/drawing/2014/main" id="{37373FA2-40D9-FEA3-C99E-55C7FA8C1521}"/>
                  </a:ext>
                </a:extLst>
              </p:cNvPr>
              <p:cNvSpPr/>
              <p:nvPr/>
            </p:nvSpPr>
            <p:spPr>
              <a:xfrm>
                <a:off x="4217573" y="4056596"/>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楕円 96">
                <a:extLst>
                  <a:ext uri="{FF2B5EF4-FFF2-40B4-BE49-F238E27FC236}">
                    <a16:creationId xmlns:a16="http://schemas.microsoft.com/office/drawing/2014/main" id="{2E78CA4C-C1EC-0352-6C96-2F0123BBBC19}"/>
                  </a:ext>
                </a:extLst>
              </p:cNvPr>
              <p:cNvSpPr/>
              <p:nvPr/>
            </p:nvSpPr>
            <p:spPr>
              <a:xfrm>
                <a:off x="1762789" y="237758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楕円 97">
                <a:extLst>
                  <a:ext uri="{FF2B5EF4-FFF2-40B4-BE49-F238E27FC236}">
                    <a16:creationId xmlns:a16="http://schemas.microsoft.com/office/drawing/2014/main" id="{4F6BEF11-DB8F-F23A-104F-07F75AF64BA5}"/>
                  </a:ext>
                </a:extLst>
              </p:cNvPr>
              <p:cNvSpPr/>
              <p:nvPr/>
            </p:nvSpPr>
            <p:spPr>
              <a:xfrm>
                <a:off x="1513470" y="405033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楕円 98">
                <a:extLst>
                  <a:ext uri="{FF2B5EF4-FFF2-40B4-BE49-F238E27FC236}">
                    <a16:creationId xmlns:a16="http://schemas.microsoft.com/office/drawing/2014/main" id="{57D4767C-74C5-18AA-59E8-F00F9FAD71F0}"/>
                  </a:ext>
                </a:extLst>
              </p:cNvPr>
              <p:cNvSpPr/>
              <p:nvPr/>
            </p:nvSpPr>
            <p:spPr>
              <a:xfrm>
                <a:off x="3347168" y="5258352"/>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6" name="テキスト ボックス 85">
              <a:extLst>
                <a:ext uri="{FF2B5EF4-FFF2-40B4-BE49-F238E27FC236}">
                  <a16:creationId xmlns:a16="http://schemas.microsoft.com/office/drawing/2014/main" id="{3B3FB176-0EAC-2909-846F-E4547CED08B9}"/>
                </a:ext>
              </a:extLst>
            </p:cNvPr>
            <p:cNvSpPr txBox="1"/>
            <p:nvPr/>
          </p:nvSpPr>
          <p:spPr>
            <a:xfrm>
              <a:off x="9356449" y="-93135"/>
              <a:ext cx="1033098" cy="596018"/>
            </a:xfrm>
            <a:prstGeom prst="rect">
              <a:avLst/>
            </a:prstGeom>
            <a:noFill/>
          </p:spPr>
          <p:txBody>
            <a:bodyPr wrap="none" rtlCol="0">
              <a:spAutoFit/>
            </a:bodyPr>
            <a:lstStyle/>
            <a:p>
              <a:pPr algn="ctr"/>
              <a:r>
                <a:rPr lang="en-US" altLang="ja-JP" sz="2400" dirty="0"/>
                <a:t>SSE</a:t>
              </a:r>
              <a:endParaRPr lang="ja-JP" altLang="en-US" sz="2400" dirty="0"/>
            </a:p>
          </p:txBody>
        </p:sp>
        <p:sp>
          <p:nvSpPr>
            <p:cNvPr id="87" name="矢印: 右 86">
              <a:extLst>
                <a:ext uri="{FF2B5EF4-FFF2-40B4-BE49-F238E27FC236}">
                  <a16:creationId xmlns:a16="http://schemas.microsoft.com/office/drawing/2014/main" id="{E86D4C0D-6789-44FE-01FF-8F18EEC89AE6}"/>
                </a:ext>
              </a:extLst>
            </p:cNvPr>
            <p:cNvSpPr/>
            <p:nvPr/>
          </p:nvSpPr>
          <p:spPr>
            <a:xfrm>
              <a:off x="3392905" y="3200608"/>
              <a:ext cx="695640" cy="47048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矢印: 右 87">
              <a:extLst>
                <a:ext uri="{FF2B5EF4-FFF2-40B4-BE49-F238E27FC236}">
                  <a16:creationId xmlns:a16="http://schemas.microsoft.com/office/drawing/2014/main" id="{0B4B36C2-82AC-353A-E250-48ED9265BF63}"/>
                </a:ext>
              </a:extLst>
            </p:cNvPr>
            <p:cNvSpPr/>
            <p:nvPr/>
          </p:nvSpPr>
          <p:spPr>
            <a:xfrm rot="19572626">
              <a:off x="7430920" y="2210964"/>
              <a:ext cx="695640" cy="47048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矢印: 右 88">
              <a:extLst>
                <a:ext uri="{FF2B5EF4-FFF2-40B4-BE49-F238E27FC236}">
                  <a16:creationId xmlns:a16="http://schemas.microsoft.com/office/drawing/2014/main" id="{453DDE9C-ECBB-A6AA-4076-B8AC16CBDFDB}"/>
                </a:ext>
              </a:extLst>
            </p:cNvPr>
            <p:cNvSpPr/>
            <p:nvPr/>
          </p:nvSpPr>
          <p:spPr>
            <a:xfrm rot="1887560">
              <a:off x="7429958" y="4178245"/>
              <a:ext cx="695640" cy="47048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テキスト ボックス 5">
            <a:extLst>
              <a:ext uri="{FF2B5EF4-FFF2-40B4-BE49-F238E27FC236}">
                <a16:creationId xmlns:a16="http://schemas.microsoft.com/office/drawing/2014/main" id="{49344B80-FF65-0EA2-5556-928FDBF0627D}"/>
              </a:ext>
            </a:extLst>
          </p:cNvPr>
          <p:cNvSpPr txBox="1"/>
          <p:nvPr/>
        </p:nvSpPr>
        <p:spPr>
          <a:xfrm>
            <a:off x="3971188" y="5327896"/>
            <a:ext cx="4248926" cy="1015663"/>
          </a:xfrm>
          <a:prstGeom prst="rect">
            <a:avLst/>
          </a:prstGeom>
          <a:solidFill>
            <a:schemeClr val="accent5"/>
          </a:solidFill>
        </p:spPr>
        <p:txBody>
          <a:bodyPr wrap="square">
            <a:spAutoFit/>
          </a:bodyPr>
          <a:lstStyle/>
          <a:p>
            <a:pPr algn="ctr"/>
            <a:r>
              <a:rPr lang="ja-JP" altLang="en-US" sz="2000" dirty="0">
                <a:latin typeface="ＭＳ Ｐゴシック" panose="020B0600070205080204" pitchFamily="50" charset="-128"/>
                <a:ea typeface="ＭＳ Ｐゴシック" panose="020B0600070205080204" pitchFamily="50" charset="-128"/>
              </a:rPr>
              <a:t>計算時間を度外視すれば，</a:t>
            </a:r>
            <a:br>
              <a:rPr lang="en-US" altLang="ja-JP" sz="2000" dirty="0">
                <a:latin typeface="ＭＳ Ｐゴシック" panose="020B0600070205080204" pitchFamily="50" charset="-128"/>
                <a:ea typeface="ＭＳ Ｐゴシック" panose="020B0600070205080204" pitchFamily="50" charset="-128"/>
              </a:rPr>
            </a:br>
            <a:r>
              <a:rPr lang="en-US" altLang="ja-JP" sz="2000" dirty="0">
                <a:latin typeface="ＭＳ Ｐゴシック" panose="020B0600070205080204" pitchFamily="50" charset="-128"/>
                <a:ea typeface="ＭＳ Ｐゴシック" panose="020B0600070205080204" pitchFamily="50" charset="-128"/>
              </a:rPr>
              <a:t>EC-SSE</a:t>
            </a:r>
            <a:r>
              <a:rPr lang="ja-JP" altLang="en-US" sz="2000" dirty="0">
                <a:latin typeface="ＭＳ Ｐゴシック" panose="020B0600070205080204" pitchFamily="50" charset="-128"/>
                <a:ea typeface="ＭＳ Ｐゴシック" panose="020B0600070205080204" pitchFamily="50" charset="-128"/>
              </a:rPr>
              <a:t>は</a:t>
            </a:r>
            <a:r>
              <a:rPr lang="en-US" altLang="ja-JP" sz="2000" dirty="0">
                <a:latin typeface="ＭＳ Ｐゴシック" panose="020B0600070205080204" pitchFamily="50" charset="-128"/>
                <a:ea typeface="ＭＳ Ｐゴシック" panose="020B0600070205080204" pitchFamily="50" charset="-128"/>
              </a:rPr>
              <a:t>T3/T4</a:t>
            </a:r>
            <a:r>
              <a:rPr lang="ja-JP" altLang="en-US" sz="2000" dirty="0">
                <a:latin typeface="ＭＳ Ｐゴシック" panose="020B0600070205080204" pitchFamily="50" charset="-128"/>
                <a:ea typeface="ＭＳ Ｐゴシック" panose="020B0600070205080204" pitchFamily="50" charset="-128"/>
              </a:rPr>
              <a:t>メッシュで</a:t>
            </a:r>
            <a:br>
              <a:rPr lang="en-US" altLang="ja-JP"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高精度なひずみ</a:t>
            </a:r>
            <a:r>
              <a:rPr lang="en-US" altLang="ja-JP" sz="2000" dirty="0">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応力が期待できる．</a:t>
            </a:r>
          </a:p>
        </p:txBody>
      </p:sp>
      <p:sp>
        <p:nvSpPr>
          <p:cNvPr id="5" name="テキスト ボックス 4">
            <a:extLst>
              <a:ext uri="{FF2B5EF4-FFF2-40B4-BE49-F238E27FC236}">
                <a16:creationId xmlns:a16="http://schemas.microsoft.com/office/drawing/2014/main" id="{2B611C82-9077-0DF9-3E08-500411B0B123}"/>
              </a:ext>
            </a:extLst>
          </p:cNvPr>
          <p:cNvSpPr txBox="1"/>
          <p:nvPr/>
        </p:nvSpPr>
        <p:spPr>
          <a:xfrm>
            <a:off x="10620990" y="619524"/>
            <a:ext cx="1526437" cy="1477328"/>
          </a:xfrm>
          <a:prstGeom prst="rect">
            <a:avLst/>
          </a:prstGeom>
          <a:noFill/>
          <a:ln>
            <a:solidFill>
              <a:schemeClr val="tx1"/>
            </a:solidFill>
          </a:ln>
        </p:spPr>
        <p:txBody>
          <a:bodyPr wrap="square" rtlCol="0">
            <a:spAutoFit/>
          </a:bodyPr>
          <a:lstStyle/>
          <a:p>
            <a:pPr algn="ctr" defTabSz="180000"/>
            <a:r>
              <a:rPr kumimoji="1" lang="ja-JP" altLang="en-US" dirty="0">
                <a:latin typeface="MS UI Gothic" panose="020B0600070205080204" pitchFamily="50" charset="-128"/>
                <a:ea typeface="MS UI Gothic" panose="020B0600070205080204" pitchFamily="50" charset="-128"/>
              </a:rPr>
              <a:t>簡単のため</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２次元の</a:t>
            </a:r>
            <a:br>
              <a:rPr kumimoji="1" lang="en-US" altLang="ja-JP" dirty="0">
                <a:latin typeface="MS UI Gothic" panose="020B0600070205080204" pitchFamily="50" charset="-128"/>
                <a:ea typeface="MS UI Gothic" panose="020B0600070205080204" pitchFamily="50" charset="-128"/>
              </a:rPr>
            </a:br>
            <a:r>
              <a:rPr lang="ja-JP" altLang="en-US" dirty="0">
                <a:latin typeface="MS UI Gothic" panose="020B0600070205080204" pitchFamily="50" charset="-128"/>
                <a:ea typeface="MS UI Gothic" panose="020B0600070205080204" pitchFamily="50" charset="-128"/>
              </a:rPr>
              <a:t>３</a:t>
            </a:r>
            <a:r>
              <a:rPr kumimoji="1" lang="ja-JP" altLang="en-US" dirty="0">
                <a:latin typeface="MS UI Gothic" panose="020B0600070205080204" pitchFamily="50" charset="-128"/>
                <a:ea typeface="MS UI Gothic" panose="020B0600070205080204" pitchFamily="50" charset="-128"/>
              </a:rPr>
              <a:t>節点三角形</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メッシュで</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説明する</a:t>
            </a:r>
          </a:p>
        </p:txBody>
      </p:sp>
    </p:spTree>
    <p:extLst>
      <p:ext uri="{BB962C8B-B14F-4D97-AF65-F5344CB8AC3E}">
        <p14:creationId xmlns:p14="http://schemas.microsoft.com/office/powerpoint/2010/main" val="2392011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dirty="0"/>
              <a:t>既存手法の問題点（</a:t>
            </a:r>
            <a:r>
              <a:rPr kumimoji="1" lang="en-US" altLang="ja-JP" dirty="0"/>
              <a:t>ABAQUS</a:t>
            </a:r>
            <a:r>
              <a:rPr kumimoji="1" lang="ja-JP" altLang="en-US" dirty="0"/>
              <a:t>の要素）</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ja-JP" altLang="en-US" dirty="0">
                    <a:solidFill>
                      <a:srgbClr val="0000CC"/>
                    </a:solidFill>
                  </a:rPr>
                  <a:t>四面体</a:t>
                </a:r>
                <a:r>
                  <a:rPr lang="ja-JP" altLang="en-US" dirty="0"/>
                  <a:t>解析例</a:t>
                </a:r>
                <a:r>
                  <a:rPr lang="en-US" altLang="ja-JP" dirty="0"/>
                  <a:t> </a:t>
                </a:r>
                <a:r>
                  <a:rPr lang="ja-JP" altLang="en-US" dirty="0"/>
                  <a:t>材料</a:t>
                </a:r>
                <a:r>
                  <a:rPr lang="en-US" altLang="ja-JP" dirty="0"/>
                  <a:t>: neo-</a:t>
                </a:r>
                <a:r>
                  <a:rPr lang="en-US" altLang="ja-JP" dirty="0" err="1"/>
                  <a:t>Hookean</a:t>
                </a:r>
                <a:r>
                  <a:rPr lang="ja-JP" altLang="en-US" u="sng" dirty="0">
                    <a:solidFill>
                      <a:srgbClr val="008000"/>
                    </a:solidFill>
                  </a:rPr>
                  <a:t>超弾性体</a:t>
                </a:r>
                <a:r>
                  <a:rPr lang="en-US" altLang="ja-JP" dirty="0"/>
                  <a:t>, </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𝜈</m:t>
                        </m:r>
                      </m:e>
                      <m:sub>
                        <m:r>
                          <m:rPr>
                            <m:sty m:val="p"/>
                          </m:rPr>
                          <a:rPr lang="en-US" altLang="ja-JP">
                            <a:latin typeface="Cambria Math" panose="02040503050406030204" pitchFamily="18" charset="0"/>
                          </a:rPr>
                          <m:t>ini</m:t>
                        </m:r>
                      </m:sub>
                    </m:sSub>
                    <m:r>
                      <a:rPr lang="en-US" altLang="ja-JP" i="1">
                        <a:latin typeface="Cambria Math" panose="02040503050406030204" pitchFamily="18" charset="0"/>
                      </a:rPr>
                      <m:t>=</m:t>
                    </m:r>
                    <m:r>
                      <a:rPr lang="en-US" altLang="ja-JP" i="1">
                        <a:solidFill>
                          <a:srgbClr val="C00000"/>
                        </a:solidFill>
                        <a:latin typeface="Cambria Math" panose="02040503050406030204" pitchFamily="18" charset="0"/>
                      </a:rPr>
                      <m:t>0.49</m:t>
                    </m:r>
                  </m:oMath>
                </a14:m>
                <a:endParaRPr lang="ja-JP" altLang="en-US" dirty="0">
                  <a:solidFill>
                    <a:srgbClr val="C00000"/>
                  </a:solidFill>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7"/>
                <a:stretch>
                  <a:fillRect l="-1905" t="-1901"/>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a:t>
            </a:fld>
            <a:endParaRPr lang="ja-JP" altLang="en-US" dirty="0"/>
          </a:p>
        </p:txBody>
      </p:sp>
      <p:sp>
        <p:nvSpPr>
          <p:cNvPr id="5" name="テキスト ボックス 4"/>
          <p:cNvSpPr txBox="1"/>
          <p:nvPr/>
        </p:nvSpPr>
        <p:spPr>
          <a:xfrm>
            <a:off x="1786162" y="5143679"/>
            <a:ext cx="3787896" cy="1231106"/>
          </a:xfrm>
          <a:prstGeom prst="rect">
            <a:avLst/>
          </a:prstGeom>
          <a:noFill/>
        </p:spPr>
        <p:txBody>
          <a:bodyPr wrap="none" lIns="0" tIns="0" rIns="0" bIns="0" rtlCol="0">
            <a:spAutoFit/>
          </a:bodyPr>
          <a:lstStyle/>
          <a:p>
            <a:r>
              <a:rPr lang="ja-JP" altLang="en-US" sz="2000" b="1" u="sng" dirty="0">
                <a:latin typeface="Arial" panose="020B0604020202020204" pitchFamily="34" charset="0"/>
                <a:ea typeface="MS UI Gothic" panose="020B0600070205080204" pitchFamily="50" charset="-128"/>
                <a:cs typeface="Arial" panose="020B0604020202020204" pitchFamily="34" charset="0"/>
              </a:rPr>
              <a:t>四面体</a:t>
            </a:r>
            <a:r>
              <a:rPr lang="en-US" altLang="ja-JP" sz="2000" b="1" u="sng" dirty="0">
                <a:latin typeface="Arial" panose="020B0604020202020204" pitchFamily="34" charset="0"/>
                <a:ea typeface="MS UI Gothic" panose="020B0600070205080204" pitchFamily="50" charset="-128"/>
                <a:cs typeface="Arial" panose="020B0604020202020204" pitchFamily="34" charset="0"/>
              </a:rPr>
              <a:t>1</a:t>
            </a:r>
            <a:r>
              <a:rPr lang="ja-JP" altLang="en-US" sz="2000" b="1" u="sng" dirty="0">
                <a:latin typeface="Arial" panose="020B0604020202020204" pitchFamily="34" charset="0"/>
                <a:ea typeface="MS UI Gothic" panose="020B0600070205080204" pitchFamily="50" charset="-128"/>
                <a:cs typeface="Arial" panose="020B0604020202020204" pitchFamily="34" charset="0"/>
              </a:rPr>
              <a:t>次ハイブリッド要素</a:t>
            </a:r>
            <a:r>
              <a:rPr lang="en-US" altLang="ja-JP" sz="2000" b="1" u="sng" dirty="0">
                <a:latin typeface="Arial" panose="020B0604020202020204" pitchFamily="34" charset="0"/>
                <a:ea typeface="MS UI Gothic" panose="020B0600070205080204" pitchFamily="50" charset="-128"/>
                <a:cs typeface="Arial" panose="020B0604020202020204" pitchFamily="34" charset="0"/>
              </a:rPr>
              <a:t>(C3D4H)</a:t>
            </a:r>
            <a:br>
              <a:rPr lang="en-US" altLang="ja-JP" sz="2000" b="1" u="sng" dirty="0">
                <a:latin typeface="Arial" panose="020B0604020202020204" pitchFamily="34" charset="0"/>
                <a:ea typeface="MS UI Gothic" panose="020B0600070205080204" pitchFamily="50" charset="-128"/>
                <a:cs typeface="Arial" panose="020B0604020202020204" pitchFamily="34" charset="0"/>
              </a:rPr>
            </a:br>
            <a:r>
              <a:rPr lang="ja-JP" altLang="en-US" sz="2000" b="1" dirty="0">
                <a:solidFill>
                  <a:srgbClr val="0000CC"/>
                </a:solidFill>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a:t>
            </a:r>
            <a:r>
              <a:rPr lang="en-US" altLang="ja-JP" sz="2000"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  </a:t>
            </a:r>
            <a:r>
              <a:rPr lang="ja-JP" altLang="en-US" sz="2000"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体積ロッキングなし．</a:t>
            </a:r>
            <a:endParaRPr lang="en-US" altLang="ja-JP" sz="2000" b="1" dirty="0">
              <a:solidFill>
                <a:srgbClr val="FF0000"/>
              </a:solidFill>
              <a:latin typeface="Arial" panose="020B0604020202020204" pitchFamily="34" charset="0"/>
              <a:ea typeface="MS UI Gothic" panose="020B0600070205080204" pitchFamily="50" charset="-128"/>
              <a:cs typeface="Arial" panose="020B0604020202020204" pitchFamily="34" charset="0"/>
            </a:endParaRPr>
          </a:p>
          <a:p>
            <a:r>
              <a:rPr lang="en-US" altLang="ja-JP" sz="2000" b="1" dirty="0">
                <a:solidFill>
                  <a:srgbClr val="FF0000"/>
                </a:solidFill>
                <a:latin typeface="Arial" panose="020B0604020202020204" pitchFamily="34" charset="0"/>
                <a:ea typeface="MS UI Gothic" panose="020B0600070205080204" pitchFamily="50" charset="-128"/>
                <a:cs typeface="Arial" panose="020B0604020202020204" pitchFamily="34" charset="0"/>
              </a:rPr>
              <a:t>✗ </a:t>
            </a:r>
            <a:r>
              <a:rPr lang="ja-JP" altLang="en-US" sz="2000" b="1" dirty="0">
                <a:latin typeface="Arial" panose="020B0604020202020204" pitchFamily="34" charset="0"/>
                <a:ea typeface="MS UI Gothic" panose="020B0600070205080204" pitchFamily="50" charset="-128"/>
                <a:cs typeface="Arial" panose="020B0604020202020204" pitchFamily="34" charset="0"/>
              </a:rPr>
              <a:t>圧力振動（チェッカーボード）あり．</a:t>
            </a:r>
            <a:endParaRPr lang="en-US" altLang="ja-JP" sz="2000" dirty="0">
              <a:latin typeface="Arial" panose="020B0604020202020204" pitchFamily="34" charset="0"/>
              <a:ea typeface="MS UI Gothic" panose="020B0600070205080204" pitchFamily="50" charset="-128"/>
              <a:cs typeface="Arial" panose="020B0604020202020204" pitchFamily="34" charset="0"/>
            </a:endParaRPr>
          </a:p>
          <a:p>
            <a:r>
              <a:rPr lang="en-US" altLang="ja-JP" sz="2000" b="1" dirty="0">
                <a:solidFill>
                  <a:srgbClr val="FF0000"/>
                </a:solidFill>
                <a:latin typeface="Arial" panose="020B0604020202020204" pitchFamily="34" charset="0"/>
                <a:ea typeface="MS UI Gothic" panose="020B0600070205080204" pitchFamily="50" charset="-128"/>
                <a:cs typeface="Arial" panose="020B0604020202020204" pitchFamily="34" charset="0"/>
              </a:rPr>
              <a:t>✗ </a:t>
            </a:r>
            <a:r>
              <a:rPr lang="ja-JP" altLang="en-US" sz="2000" dirty="0">
                <a:latin typeface="Arial" panose="020B0604020202020204" pitchFamily="34" charset="0"/>
                <a:ea typeface="MS UI Gothic" panose="020B0600070205080204" pitchFamily="50" charset="-128"/>
                <a:cs typeface="Arial" panose="020B0604020202020204" pitchFamily="34" charset="0"/>
              </a:rPr>
              <a:t>せん断／コーナーロッキングあり．</a:t>
            </a:r>
          </a:p>
        </p:txBody>
      </p:sp>
      <p:sp>
        <p:nvSpPr>
          <p:cNvPr id="6" name="テキスト ボックス 5"/>
          <p:cNvSpPr txBox="1"/>
          <p:nvPr/>
        </p:nvSpPr>
        <p:spPr>
          <a:xfrm>
            <a:off x="5807969" y="5143679"/>
            <a:ext cx="4818627" cy="1231106"/>
          </a:xfrm>
          <a:prstGeom prst="rect">
            <a:avLst/>
          </a:prstGeom>
          <a:noFill/>
        </p:spPr>
        <p:txBody>
          <a:bodyPr wrap="none" lIns="0" tIns="0" rIns="0" bIns="0" rtlCol="0">
            <a:spAutoFit/>
          </a:bodyPr>
          <a:lstStyle/>
          <a:p>
            <a:r>
              <a:rPr lang="ja-JP" altLang="en-US" sz="2000" b="1" u="sng" dirty="0">
                <a:ea typeface="MS UI Gothic" panose="020B0600070205080204" pitchFamily="50" charset="-128"/>
              </a:rPr>
              <a:t>四面体</a:t>
            </a:r>
            <a:r>
              <a:rPr lang="en-US" altLang="ja-JP" sz="2000" b="1" u="sng" dirty="0">
                <a:ea typeface="MS UI Gothic" panose="020B0600070205080204" pitchFamily="50" charset="-128"/>
              </a:rPr>
              <a:t>2</a:t>
            </a:r>
            <a:r>
              <a:rPr lang="ja-JP" altLang="en-US" sz="2000" b="1" u="sng" dirty="0">
                <a:ea typeface="MS UI Gothic" panose="020B0600070205080204" pitchFamily="50" charset="-128"/>
              </a:rPr>
              <a:t>次修正ハイブリッド要素</a:t>
            </a:r>
            <a:r>
              <a:rPr lang="en-US" altLang="ja-JP" sz="2000" b="1" u="sng" dirty="0">
                <a:ea typeface="MS UI Gothic" panose="020B0600070205080204" pitchFamily="50" charset="-128"/>
              </a:rPr>
              <a:t>(C3D10MH)</a:t>
            </a:r>
          </a:p>
          <a:p>
            <a:r>
              <a:rPr lang="ja-JP" altLang="en-US" sz="2000" b="1" dirty="0">
                <a:solidFill>
                  <a:srgbClr val="0000CC"/>
                </a:solidFill>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 </a:t>
            </a:r>
            <a:r>
              <a:rPr lang="ja-JP" altLang="en-US" sz="2000"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せん断／体積ロッキングなし．</a:t>
            </a:r>
            <a:endParaRPr lang="en-US" altLang="ja-JP" sz="2000" b="1" dirty="0">
              <a:solidFill>
                <a:srgbClr val="FF0000"/>
              </a:solidFill>
              <a:latin typeface="Arial" panose="020B0604020202020204" pitchFamily="34" charset="0"/>
              <a:ea typeface="MS UI Gothic" panose="020B0600070205080204" pitchFamily="50" charset="-128"/>
              <a:cs typeface="Arial" panose="020B0604020202020204" pitchFamily="34" charset="0"/>
            </a:endParaRPr>
          </a:p>
          <a:p>
            <a:r>
              <a:rPr lang="en-US" altLang="ja-JP" sz="2000" b="1" dirty="0">
                <a:solidFill>
                  <a:srgbClr val="FF0000"/>
                </a:solidFill>
                <a:ea typeface="MS UI Gothic" panose="020B0600070205080204" pitchFamily="50" charset="-128"/>
              </a:rPr>
              <a:t>✗ </a:t>
            </a:r>
            <a:r>
              <a:rPr lang="ja-JP" altLang="en-US" sz="2000" dirty="0">
                <a:ea typeface="MS UI Gothic" panose="020B0600070205080204" pitchFamily="50" charset="-128"/>
              </a:rPr>
              <a:t>内挿の精度低下あり．</a:t>
            </a:r>
            <a:br>
              <a:rPr lang="en-US" altLang="ja-JP" sz="2000" dirty="0">
                <a:ea typeface="MS UI Gothic" panose="020B0600070205080204" pitchFamily="50" charset="-128"/>
              </a:rPr>
            </a:br>
            <a:r>
              <a:rPr lang="en-US" altLang="ja-JP" sz="2000" b="1" dirty="0">
                <a:solidFill>
                  <a:srgbClr val="FF0000"/>
                </a:solidFill>
                <a:ea typeface="MS UI Gothic" panose="020B0600070205080204" pitchFamily="50" charset="-128"/>
              </a:rPr>
              <a:t>✗ </a:t>
            </a:r>
            <a:r>
              <a:rPr lang="ja-JP" altLang="en-US" sz="2000" b="1" dirty="0">
                <a:ea typeface="MS UI Gothic" panose="020B0600070205080204" pitchFamily="50" charset="-128"/>
              </a:rPr>
              <a:t>大変形で早期の収束困難あり．</a:t>
            </a:r>
          </a:p>
        </p:txBody>
      </p:sp>
      <p:pic>
        <p:nvPicPr>
          <p:cNvPr id="7" name="c3d4h-press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912480" y="1068450"/>
            <a:ext cx="3931493" cy="4016734"/>
          </a:xfrm>
          <a:prstGeom prst="rect">
            <a:avLst/>
          </a:prstGeom>
        </p:spPr>
      </p:pic>
      <p:pic>
        <p:nvPicPr>
          <p:cNvPr id="8" name="c3d10mh-pressur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384033" y="1055213"/>
            <a:ext cx="3969857" cy="4055930"/>
          </a:xfrm>
          <a:prstGeom prst="rect">
            <a:avLst/>
          </a:prstGeom>
        </p:spPr>
      </p:pic>
      <p:sp>
        <p:nvSpPr>
          <p:cNvPr id="9" name="テキスト ボックス 8"/>
          <p:cNvSpPr txBox="1"/>
          <p:nvPr/>
        </p:nvSpPr>
        <p:spPr>
          <a:xfrm>
            <a:off x="5795691" y="4365645"/>
            <a:ext cx="1107996" cy="646331"/>
          </a:xfrm>
          <a:prstGeom prst="rect">
            <a:avLst/>
          </a:prstGeom>
          <a:noFill/>
        </p:spPr>
        <p:txBody>
          <a:bodyPr wrap="none" rtlCol="0">
            <a:spAutoFit/>
          </a:bodyPr>
          <a:lstStyle/>
          <a:p>
            <a:pPr algn="ctr"/>
            <a:r>
              <a:rPr kumimoji="1" lang="ja-JP" altLang="en-US" dirty="0">
                <a:ea typeface="MS UI Gothic" panose="020B0600070205080204" pitchFamily="50" charset="-128"/>
              </a:rPr>
              <a:t>節点数は</a:t>
            </a:r>
            <a:br>
              <a:rPr kumimoji="1" lang="en-US" altLang="ja-JP" dirty="0">
                <a:ea typeface="MS UI Gothic" panose="020B0600070205080204" pitchFamily="50" charset="-128"/>
              </a:rPr>
            </a:br>
            <a:r>
              <a:rPr kumimoji="1" lang="ja-JP" altLang="en-US" dirty="0">
                <a:ea typeface="MS UI Gothic" panose="020B0600070205080204" pitchFamily="50" charset="-128"/>
              </a:rPr>
              <a:t>ほぼ同じ</a:t>
            </a:r>
          </a:p>
        </p:txBody>
      </p:sp>
      <p:sp>
        <p:nvSpPr>
          <p:cNvPr id="10" name="テキスト ボックス 9"/>
          <p:cNvSpPr txBox="1"/>
          <p:nvPr/>
        </p:nvSpPr>
        <p:spPr>
          <a:xfrm>
            <a:off x="4441690" y="1043444"/>
            <a:ext cx="1366279" cy="369332"/>
          </a:xfrm>
          <a:prstGeom prst="rect">
            <a:avLst/>
          </a:prstGeom>
          <a:solidFill>
            <a:schemeClr val="bg1"/>
          </a:solidFill>
        </p:spPr>
        <p:txBody>
          <a:bodyPr wrap="square" rtlCol="0">
            <a:spAutoFit/>
          </a:bodyPr>
          <a:lstStyle/>
          <a:p>
            <a:pPr algn="r"/>
            <a:r>
              <a:rPr kumimoji="1" lang="ja-JP" altLang="en-US" dirty="0">
                <a:ea typeface="MS UI Gothic" panose="020B0600070205080204" pitchFamily="50" charset="-128"/>
              </a:rPr>
              <a:t>圧力</a:t>
            </a:r>
          </a:p>
        </p:txBody>
      </p:sp>
      <p:sp>
        <p:nvSpPr>
          <p:cNvPr id="11" name="テキスト ボックス 10"/>
          <p:cNvSpPr txBox="1"/>
          <p:nvPr/>
        </p:nvSpPr>
        <p:spPr>
          <a:xfrm>
            <a:off x="8906186" y="1042767"/>
            <a:ext cx="1366279" cy="369332"/>
          </a:xfrm>
          <a:prstGeom prst="rect">
            <a:avLst/>
          </a:prstGeom>
          <a:solidFill>
            <a:schemeClr val="bg1"/>
          </a:solidFill>
        </p:spPr>
        <p:txBody>
          <a:bodyPr wrap="square" rtlCol="0">
            <a:spAutoFit/>
          </a:bodyPr>
          <a:lstStyle/>
          <a:p>
            <a:pPr algn="r"/>
            <a:r>
              <a:rPr kumimoji="1" lang="ja-JP" altLang="en-US" dirty="0">
                <a:ea typeface="MS UI Gothic" panose="020B0600070205080204" pitchFamily="50" charset="-128"/>
              </a:rPr>
              <a:t>圧力</a:t>
            </a:r>
          </a:p>
        </p:txBody>
      </p:sp>
      <p:grpSp>
        <p:nvGrpSpPr>
          <p:cNvPr id="35" name="グループ化 34">
            <a:extLst>
              <a:ext uri="{FF2B5EF4-FFF2-40B4-BE49-F238E27FC236}">
                <a16:creationId xmlns:a16="http://schemas.microsoft.com/office/drawing/2014/main" id="{E28C2FAD-5004-4B41-925A-FBBC327939A8}"/>
              </a:ext>
            </a:extLst>
          </p:cNvPr>
          <p:cNvGrpSpPr>
            <a:grpSpLocks noChangeAspect="1"/>
          </p:cNvGrpSpPr>
          <p:nvPr/>
        </p:nvGrpSpPr>
        <p:grpSpPr>
          <a:xfrm>
            <a:off x="10470499" y="1922443"/>
            <a:ext cx="1391448" cy="1078919"/>
            <a:chOff x="7033157" y="4150041"/>
            <a:chExt cx="1113158" cy="863135"/>
          </a:xfrm>
        </p:grpSpPr>
        <p:grpSp>
          <p:nvGrpSpPr>
            <p:cNvPr id="36" name="グループ化 35">
              <a:extLst>
                <a:ext uri="{FF2B5EF4-FFF2-40B4-BE49-F238E27FC236}">
                  <a16:creationId xmlns:a16="http://schemas.microsoft.com/office/drawing/2014/main" id="{5554C868-2B2E-40EA-AE6B-C7FA28DF47D8}"/>
                </a:ext>
              </a:extLst>
            </p:cNvPr>
            <p:cNvGrpSpPr/>
            <p:nvPr/>
          </p:nvGrpSpPr>
          <p:grpSpPr>
            <a:xfrm>
              <a:off x="7033157" y="4150041"/>
              <a:ext cx="1113158" cy="862902"/>
              <a:chOff x="7896806" y="3359140"/>
              <a:chExt cx="1113158" cy="862902"/>
            </a:xfrm>
          </p:grpSpPr>
          <p:cxnSp>
            <p:nvCxnSpPr>
              <p:cNvPr id="43" name="直線コネクタ 42">
                <a:extLst>
                  <a:ext uri="{FF2B5EF4-FFF2-40B4-BE49-F238E27FC236}">
                    <a16:creationId xmlns:a16="http://schemas.microsoft.com/office/drawing/2014/main" id="{224B437A-BD6D-4FAF-8458-1EE012E9BFD7}"/>
                  </a:ext>
                </a:extLst>
              </p:cNvPr>
              <p:cNvCxnSpPr>
                <a:stCxn id="44" idx="2"/>
                <a:endCxn id="49" idx="2"/>
              </p:cNvCxnSpPr>
              <p:nvPr/>
            </p:nvCxnSpPr>
            <p:spPr>
              <a:xfrm flipV="1">
                <a:off x="7971688" y="3863909"/>
                <a:ext cx="923745" cy="29175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 name="二等辺三角形 43">
                <a:extLst>
                  <a:ext uri="{FF2B5EF4-FFF2-40B4-BE49-F238E27FC236}">
                    <a16:creationId xmlns:a16="http://schemas.microsoft.com/office/drawing/2014/main" id="{F4AFD44B-3267-4D40-83E2-40DC701F281B}"/>
                  </a:ext>
                </a:extLst>
              </p:cNvPr>
              <p:cNvSpPr/>
              <p:nvPr/>
            </p:nvSpPr>
            <p:spPr>
              <a:xfrm>
                <a:off x="7971688" y="3456737"/>
                <a:ext cx="678702" cy="698928"/>
              </a:xfrm>
              <a:prstGeom prst="triangle">
                <a:avLst>
                  <a:gd name="adj" fmla="val 6312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二等辺三角形 44">
                <a:extLst>
                  <a:ext uri="{FF2B5EF4-FFF2-40B4-BE49-F238E27FC236}">
                    <a16:creationId xmlns:a16="http://schemas.microsoft.com/office/drawing/2014/main" id="{3994E165-DD58-47FD-9A09-D19C3FB0961D}"/>
                  </a:ext>
                </a:extLst>
              </p:cNvPr>
              <p:cNvSpPr/>
              <p:nvPr/>
            </p:nvSpPr>
            <p:spPr>
              <a:xfrm rot="4162743">
                <a:off x="8321115" y="3552465"/>
                <a:ext cx="769725" cy="383075"/>
              </a:xfrm>
              <a:prstGeom prst="triangle">
                <a:avLst>
                  <a:gd name="adj" fmla="val 7590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34">
                <a:extLst>
                  <a:ext uri="{FF2B5EF4-FFF2-40B4-BE49-F238E27FC236}">
                    <a16:creationId xmlns:a16="http://schemas.microsoft.com/office/drawing/2014/main" id="{8992D70F-B4A9-4106-82AC-FC36363D1A5E}"/>
                  </a:ext>
                </a:extLst>
              </p:cNvPr>
              <p:cNvSpPr/>
              <p:nvPr/>
            </p:nvSpPr>
            <p:spPr>
              <a:xfrm>
                <a:off x="8333426" y="3410645"/>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35">
                <a:extLst>
                  <a:ext uri="{FF2B5EF4-FFF2-40B4-BE49-F238E27FC236}">
                    <a16:creationId xmlns:a16="http://schemas.microsoft.com/office/drawing/2014/main" id="{C4F38086-EAA4-4D08-856D-C437F6EE7617}"/>
                  </a:ext>
                </a:extLst>
              </p:cNvPr>
              <p:cNvSpPr/>
              <p:nvPr/>
            </p:nvSpPr>
            <p:spPr>
              <a:xfrm>
                <a:off x="7896806" y="409795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36">
                <a:extLst>
                  <a:ext uri="{FF2B5EF4-FFF2-40B4-BE49-F238E27FC236}">
                    <a16:creationId xmlns:a16="http://schemas.microsoft.com/office/drawing/2014/main" id="{0625A60C-CC02-41DB-B122-1B8B1CF6CEC4}"/>
                  </a:ext>
                </a:extLst>
              </p:cNvPr>
              <p:cNvSpPr/>
              <p:nvPr/>
            </p:nvSpPr>
            <p:spPr>
              <a:xfrm>
                <a:off x="8610740" y="410662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37">
                <a:extLst>
                  <a:ext uri="{FF2B5EF4-FFF2-40B4-BE49-F238E27FC236}">
                    <a16:creationId xmlns:a16="http://schemas.microsoft.com/office/drawing/2014/main" id="{CD9D02A0-0AAB-40D5-B915-EAC7AF98DD8A}"/>
                  </a:ext>
                </a:extLst>
              </p:cNvPr>
              <p:cNvSpPr/>
              <p:nvPr/>
            </p:nvSpPr>
            <p:spPr>
              <a:xfrm>
                <a:off x="8895433" y="380620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円/楕円 36">
              <a:extLst>
                <a:ext uri="{FF2B5EF4-FFF2-40B4-BE49-F238E27FC236}">
                  <a16:creationId xmlns:a16="http://schemas.microsoft.com/office/drawing/2014/main" id="{99E69023-6A16-4373-893B-F0F6F3D3A86E}"/>
                </a:ext>
              </a:extLst>
            </p:cNvPr>
            <p:cNvSpPr/>
            <p:nvPr/>
          </p:nvSpPr>
          <p:spPr>
            <a:xfrm>
              <a:off x="7769837" y="4401108"/>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6">
              <a:extLst>
                <a:ext uri="{FF2B5EF4-FFF2-40B4-BE49-F238E27FC236}">
                  <a16:creationId xmlns:a16="http://schemas.microsoft.com/office/drawing/2014/main" id="{CC190566-3FEE-4BDC-A416-502956AEB3D3}"/>
                </a:ext>
              </a:extLst>
            </p:cNvPr>
            <p:cNvSpPr/>
            <p:nvPr/>
          </p:nvSpPr>
          <p:spPr>
            <a:xfrm>
              <a:off x="7884368" y="4753745"/>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6">
              <a:extLst>
                <a:ext uri="{FF2B5EF4-FFF2-40B4-BE49-F238E27FC236}">
                  <a16:creationId xmlns:a16="http://schemas.microsoft.com/office/drawing/2014/main" id="{B2B7670B-485F-44B2-A290-BA085226E49A}"/>
                </a:ext>
              </a:extLst>
            </p:cNvPr>
            <p:cNvSpPr/>
            <p:nvPr/>
          </p:nvSpPr>
          <p:spPr>
            <a:xfrm>
              <a:off x="7409797" y="489776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6">
              <a:extLst>
                <a:ext uri="{FF2B5EF4-FFF2-40B4-BE49-F238E27FC236}">
                  <a16:creationId xmlns:a16="http://schemas.microsoft.com/office/drawing/2014/main" id="{E15E347E-DB67-4A9B-B5D8-7E2FBB214598}"/>
                </a:ext>
              </a:extLst>
            </p:cNvPr>
            <p:cNvSpPr/>
            <p:nvPr/>
          </p:nvSpPr>
          <p:spPr>
            <a:xfrm>
              <a:off x="7236296" y="453772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36">
              <a:extLst>
                <a:ext uri="{FF2B5EF4-FFF2-40B4-BE49-F238E27FC236}">
                  <a16:creationId xmlns:a16="http://schemas.microsoft.com/office/drawing/2014/main" id="{DBED2EC6-D691-4C9C-9630-3255E33C75CE}"/>
                </a:ext>
              </a:extLst>
            </p:cNvPr>
            <p:cNvSpPr/>
            <p:nvPr/>
          </p:nvSpPr>
          <p:spPr>
            <a:xfrm>
              <a:off x="7625821" y="4581128"/>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36">
              <a:extLst>
                <a:ext uri="{FF2B5EF4-FFF2-40B4-BE49-F238E27FC236}">
                  <a16:creationId xmlns:a16="http://schemas.microsoft.com/office/drawing/2014/main" id="{B9C4190B-3951-4895-86A6-BC03EB5D489E}"/>
                </a:ext>
              </a:extLst>
            </p:cNvPr>
            <p:cNvSpPr/>
            <p:nvPr/>
          </p:nvSpPr>
          <p:spPr>
            <a:xfrm>
              <a:off x="7517809" y="4733528"/>
              <a:ext cx="114531" cy="115415"/>
            </a:xfrm>
            <a:prstGeom prst="ellipse">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0" name="グループ化 49">
            <a:extLst>
              <a:ext uri="{FF2B5EF4-FFF2-40B4-BE49-F238E27FC236}">
                <a16:creationId xmlns:a16="http://schemas.microsoft.com/office/drawing/2014/main" id="{0D592E67-6C4F-4AA1-A894-5A5EFCF3F5C0}"/>
              </a:ext>
            </a:extLst>
          </p:cNvPr>
          <p:cNvGrpSpPr>
            <a:grpSpLocks noChangeAspect="1"/>
          </p:cNvGrpSpPr>
          <p:nvPr/>
        </p:nvGrpSpPr>
        <p:grpSpPr>
          <a:xfrm>
            <a:off x="199743" y="2007072"/>
            <a:ext cx="1358034" cy="1052727"/>
            <a:chOff x="7896806" y="3359140"/>
            <a:chExt cx="1113158" cy="862902"/>
          </a:xfrm>
        </p:grpSpPr>
        <p:cxnSp>
          <p:nvCxnSpPr>
            <p:cNvPr id="51" name="直線コネクタ 50">
              <a:extLst>
                <a:ext uri="{FF2B5EF4-FFF2-40B4-BE49-F238E27FC236}">
                  <a16:creationId xmlns:a16="http://schemas.microsoft.com/office/drawing/2014/main" id="{F50AB8F3-8039-442F-A6AE-45A8EF8807A7}"/>
                </a:ext>
              </a:extLst>
            </p:cNvPr>
            <p:cNvCxnSpPr>
              <a:stCxn id="52" idx="2"/>
              <a:endCxn id="57" idx="2"/>
            </p:cNvCxnSpPr>
            <p:nvPr/>
          </p:nvCxnSpPr>
          <p:spPr>
            <a:xfrm flipV="1">
              <a:off x="7971688" y="3863909"/>
              <a:ext cx="923745" cy="29175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2" name="二等辺三角形 51">
              <a:extLst>
                <a:ext uri="{FF2B5EF4-FFF2-40B4-BE49-F238E27FC236}">
                  <a16:creationId xmlns:a16="http://schemas.microsoft.com/office/drawing/2014/main" id="{6E67A521-F3C5-4360-8C95-E88F0230D6F0}"/>
                </a:ext>
              </a:extLst>
            </p:cNvPr>
            <p:cNvSpPr/>
            <p:nvPr/>
          </p:nvSpPr>
          <p:spPr>
            <a:xfrm>
              <a:off x="7971688" y="3456737"/>
              <a:ext cx="678702" cy="698928"/>
            </a:xfrm>
            <a:prstGeom prst="triangle">
              <a:avLst>
                <a:gd name="adj" fmla="val 6312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3" name="二等辺三角形 52">
              <a:extLst>
                <a:ext uri="{FF2B5EF4-FFF2-40B4-BE49-F238E27FC236}">
                  <a16:creationId xmlns:a16="http://schemas.microsoft.com/office/drawing/2014/main" id="{FD46029F-2EC3-452F-8F37-A9C030F4A617}"/>
                </a:ext>
              </a:extLst>
            </p:cNvPr>
            <p:cNvSpPr/>
            <p:nvPr/>
          </p:nvSpPr>
          <p:spPr>
            <a:xfrm rot="4162743">
              <a:off x="8321115" y="3552465"/>
              <a:ext cx="769725" cy="383075"/>
            </a:xfrm>
            <a:prstGeom prst="triangle">
              <a:avLst>
                <a:gd name="adj" fmla="val 7590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34">
              <a:extLst>
                <a:ext uri="{FF2B5EF4-FFF2-40B4-BE49-F238E27FC236}">
                  <a16:creationId xmlns:a16="http://schemas.microsoft.com/office/drawing/2014/main" id="{DA2F5B15-173E-41B9-8B2E-AC06DACD2E99}"/>
                </a:ext>
              </a:extLst>
            </p:cNvPr>
            <p:cNvSpPr/>
            <p:nvPr/>
          </p:nvSpPr>
          <p:spPr>
            <a:xfrm>
              <a:off x="8333426" y="3410645"/>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円/楕円 35">
              <a:extLst>
                <a:ext uri="{FF2B5EF4-FFF2-40B4-BE49-F238E27FC236}">
                  <a16:creationId xmlns:a16="http://schemas.microsoft.com/office/drawing/2014/main" id="{A29A50A3-4A22-4D81-9CA8-6DFC008DD058}"/>
                </a:ext>
              </a:extLst>
            </p:cNvPr>
            <p:cNvSpPr/>
            <p:nvPr/>
          </p:nvSpPr>
          <p:spPr>
            <a:xfrm>
              <a:off x="7896806" y="409795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円/楕円 36">
              <a:extLst>
                <a:ext uri="{FF2B5EF4-FFF2-40B4-BE49-F238E27FC236}">
                  <a16:creationId xmlns:a16="http://schemas.microsoft.com/office/drawing/2014/main" id="{E3A68734-E935-4E7E-A03C-AD6D7738203F}"/>
                </a:ext>
              </a:extLst>
            </p:cNvPr>
            <p:cNvSpPr/>
            <p:nvPr/>
          </p:nvSpPr>
          <p:spPr>
            <a:xfrm>
              <a:off x="8610740" y="410662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円/楕円 37">
              <a:extLst>
                <a:ext uri="{FF2B5EF4-FFF2-40B4-BE49-F238E27FC236}">
                  <a16:creationId xmlns:a16="http://schemas.microsoft.com/office/drawing/2014/main" id="{30339E1B-C936-468D-95E8-D29FF0582409}"/>
                </a:ext>
              </a:extLst>
            </p:cNvPr>
            <p:cNvSpPr/>
            <p:nvPr/>
          </p:nvSpPr>
          <p:spPr>
            <a:xfrm>
              <a:off x="8895433" y="380620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テキスト ボックス 11">
            <a:extLst>
              <a:ext uri="{FF2B5EF4-FFF2-40B4-BE49-F238E27FC236}">
                <a16:creationId xmlns:a16="http://schemas.microsoft.com/office/drawing/2014/main" id="{2DB5C782-FCF2-87E0-5CCB-CD272E77EBFD}"/>
              </a:ext>
            </a:extLst>
          </p:cNvPr>
          <p:cNvSpPr txBox="1"/>
          <p:nvPr/>
        </p:nvSpPr>
        <p:spPr>
          <a:xfrm>
            <a:off x="542428" y="3083178"/>
            <a:ext cx="519694" cy="461665"/>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400" dirty="0">
                <a:latin typeface="MS UI Gothic" panose="020B0600070205080204" pitchFamily="50" charset="-128"/>
                <a:ea typeface="MS UI Gothic" panose="020B0600070205080204" pitchFamily="50" charset="-128"/>
              </a:rPr>
              <a:t>T4</a:t>
            </a:r>
            <a:endParaRPr kumimoji="1" lang="ja-JP" altLang="en-US" sz="2400" dirty="0">
              <a:latin typeface="MS UI Gothic" panose="020B0600070205080204" pitchFamily="50" charset="-128"/>
              <a:ea typeface="MS UI Gothic" panose="020B0600070205080204" pitchFamily="50" charset="-128"/>
            </a:endParaRPr>
          </a:p>
        </p:txBody>
      </p:sp>
      <p:sp>
        <p:nvSpPr>
          <p:cNvPr id="13" name="テキスト ボックス 12">
            <a:extLst>
              <a:ext uri="{FF2B5EF4-FFF2-40B4-BE49-F238E27FC236}">
                <a16:creationId xmlns:a16="http://schemas.microsoft.com/office/drawing/2014/main" id="{08335FA6-2A23-CDF2-101A-66497ECF5D41}"/>
              </a:ext>
            </a:extLst>
          </p:cNvPr>
          <p:cNvSpPr txBox="1"/>
          <p:nvPr/>
        </p:nvSpPr>
        <p:spPr>
          <a:xfrm>
            <a:off x="10754180" y="3049870"/>
            <a:ext cx="673582" cy="461665"/>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400" dirty="0">
                <a:latin typeface="MS UI Gothic" panose="020B0600070205080204" pitchFamily="50" charset="-128"/>
                <a:ea typeface="MS UI Gothic" panose="020B0600070205080204" pitchFamily="50" charset="-128"/>
              </a:rPr>
              <a:t>T10</a:t>
            </a:r>
            <a:endParaRPr kumimoji="1" lang="ja-JP" altLang="en-US" sz="2400" dirty="0">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365609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00" fill="hold"/>
                                        <p:tgtEl>
                                          <p:spTgt spid="7"/>
                                        </p:tgtEl>
                                      </p:cBhvr>
                                    </p:cmd>
                                  </p:childTnLst>
                                </p:cTn>
                              </p:par>
                              <p:par>
                                <p:cTn id="7" presetID="1" presetClass="mediacall" presetSubtype="0" fill="hold" nodeType="withEffect">
                                  <p:stCondLst>
                                    <p:cond delay="0"/>
                                  </p:stCondLst>
                                  <p:childTnLst>
                                    <p:cmd type="call" cmd="playFrom(0.0)">
                                      <p:cBhvr>
                                        <p:cTn id="8" dur="45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7"/>
                </p:tgtEl>
              </p:cMediaNode>
            </p:video>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video>
              <p:cMediaNode vol="80000">
                <p:cTn id="15" fill="hold" display="0">
                  <p:stCondLst>
                    <p:cond delay="indefinite"/>
                  </p:stCondLst>
                </p:cTn>
                <p:tgtEl>
                  <p:spTgt spid="8"/>
                </p:tgtEl>
              </p:cMediaNode>
            </p:video>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ja-JP" altLang="en-US" dirty="0">
                    <a:solidFill>
                      <a:srgbClr val="0000CC"/>
                    </a:solidFill>
                  </a:rPr>
                  <a:t>四面体</a:t>
                </a:r>
                <a:r>
                  <a:rPr lang="ja-JP" altLang="en-US" dirty="0"/>
                  <a:t>解析例</a:t>
                </a:r>
                <a:r>
                  <a:rPr lang="en-US" altLang="ja-JP" dirty="0"/>
                  <a:t> </a:t>
                </a:r>
                <a:r>
                  <a:rPr lang="ja-JP" altLang="en-US" dirty="0"/>
                  <a:t>材料</a:t>
                </a:r>
                <a:r>
                  <a:rPr lang="en-US" altLang="ja-JP" dirty="0"/>
                  <a:t>: neo-</a:t>
                </a:r>
                <a:r>
                  <a:rPr lang="en-US" altLang="ja-JP" dirty="0" err="1"/>
                  <a:t>Hookean</a:t>
                </a:r>
                <a:r>
                  <a:rPr lang="ja-JP" altLang="en-US" u="sng" dirty="0">
                    <a:solidFill>
                      <a:srgbClr val="008000"/>
                    </a:solidFill>
                  </a:rPr>
                  <a:t>超弾性体</a:t>
                </a:r>
                <a:r>
                  <a:rPr lang="en-US" altLang="ja-JP" dirty="0"/>
                  <a:t>, </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𝜈</m:t>
                        </m:r>
                      </m:e>
                      <m:sub>
                        <m:r>
                          <m:rPr>
                            <m:sty m:val="p"/>
                          </m:rPr>
                          <a:rPr lang="en-US" altLang="ja-JP">
                            <a:latin typeface="Cambria Math" panose="02040503050406030204" pitchFamily="18" charset="0"/>
                          </a:rPr>
                          <m:t>ini</m:t>
                        </m:r>
                      </m:sub>
                    </m:sSub>
                    <m:r>
                      <a:rPr lang="en-US" altLang="ja-JP" i="1">
                        <a:latin typeface="Cambria Math" panose="02040503050406030204" pitchFamily="18" charset="0"/>
                      </a:rPr>
                      <m:t>=</m:t>
                    </m:r>
                    <m:r>
                      <a:rPr lang="en-US" altLang="ja-JP" i="1">
                        <a:solidFill>
                          <a:srgbClr val="C00000"/>
                        </a:solidFill>
                        <a:latin typeface="Cambria Math" panose="02040503050406030204" pitchFamily="18" charset="0"/>
                      </a:rPr>
                      <m:t>0.49</m:t>
                    </m:r>
                  </m:oMath>
                </a14:m>
                <a:endParaRPr lang="ja-JP" altLang="en-US" dirty="0">
                  <a:solidFill>
                    <a:srgbClr val="C00000"/>
                  </a:solidFill>
                </a:endParaRPr>
              </a:p>
              <a:p>
                <a:pPr marL="0" indent="0" algn="ctr">
                  <a:buNone/>
                </a:pPr>
                <a:endParaRPr lang="ja-JP" altLang="en-US"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7"/>
                <a:stretch>
                  <a:fillRect l="-1905" t="-1901"/>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noAutofit/>
          </a:bodyPr>
          <a:lstStyle/>
          <a:p>
            <a:r>
              <a:rPr lang="ja-JP" altLang="en-US" dirty="0"/>
              <a:t>我々の従来手法（平滑化有限要素法：</a:t>
            </a:r>
            <a:r>
              <a:rPr lang="en-US" altLang="ja-JP" dirty="0"/>
              <a:t>S-FEM</a:t>
            </a:r>
            <a:r>
              <a:rPr lang="ja-JP" altLang="en-US" dirty="0"/>
              <a:t>）</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4</a:t>
            </a:fld>
            <a:endParaRPr lang="ja-JP" altLang="en-US" dirty="0"/>
          </a:p>
        </p:txBody>
      </p:sp>
      <p:sp>
        <p:nvSpPr>
          <p:cNvPr id="12" name="テキスト ボックス 11"/>
          <p:cNvSpPr txBox="1"/>
          <p:nvPr/>
        </p:nvSpPr>
        <p:spPr>
          <a:xfrm>
            <a:off x="2079228" y="4660764"/>
            <a:ext cx="3829575" cy="1661993"/>
          </a:xfrm>
          <a:prstGeom prst="rect">
            <a:avLst/>
          </a:prstGeom>
          <a:noFill/>
        </p:spPr>
        <p:txBody>
          <a:bodyPr wrap="none" lIns="0" tIns="0" rIns="0" bIns="0" rtlCol="0">
            <a:spAutoFit/>
          </a:bodyPr>
          <a:lstStyle/>
          <a:p>
            <a:r>
              <a:rPr lang="en-US" altLang="ja-JP" b="1" u="sng" dirty="0">
                <a:latin typeface="Arial" panose="020B0604020202020204" pitchFamily="34" charset="0"/>
                <a:ea typeface="MS UI Gothic" panose="020B0600070205080204" pitchFamily="50" charset="-128"/>
                <a:cs typeface="Arial" panose="020B0604020202020204" pitchFamily="34" charset="0"/>
              </a:rPr>
              <a:t>F-barES-FEM-T4</a:t>
            </a:r>
          </a:p>
          <a:p>
            <a:r>
              <a:rPr lang="ja-JP" altLang="en-US" b="1" dirty="0">
                <a:solidFill>
                  <a:srgbClr val="0000CC"/>
                </a:solidFill>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a:t>
            </a:r>
            <a:r>
              <a:rPr lang="en-US" altLang="ja-JP"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  </a:t>
            </a:r>
            <a:r>
              <a:rPr kumimoji="1" lang="ja-JP" altLang="en-US" dirty="0">
                <a:latin typeface="Arial" panose="020B0604020202020204" pitchFamily="34" charset="0"/>
                <a:ea typeface="MS UI Gothic" panose="020B0600070205080204" pitchFamily="50" charset="-128"/>
                <a:cs typeface="Arial" panose="020B0604020202020204" pitchFamily="34" charset="0"/>
              </a:rPr>
              <a:t>せん断・体積ロッキングなし</a:t>
            </a:r>
            <a:r>
              <a:rPr lang="ja-JP" altLang="en-US" dirty="0">
                <a:latin typeface="Arial" panose="020B0604020202020204" pitchFamily="34" charset="0"/>
                <a:ea typeface="MS UI Gothic" panose="020B0600070205080204" pitchFamily="50" charset="-128"/>
                <a:cs typeface="Arial" panose="020B0604020202020204" pitchFamily="34" charset="0"/>
              </a:rPr>
              <a:t>．</a:t>
            </a:r>
            <a:br>
              <a:rPr lang="en-US" altLang="ja-JP" dirty="0">
                <a:latin typeface="Arial" panose="020B0604020202020204" pitchFamily="34" charset="0"/>
                <a:ea typeface="MS UI Gothic" panose="020B0600070205080204" pitchFamily="50" charset="-128"/>
                <a:cs typeface="Arial" panose="020B0604020202020204" pitchFamily="34" charset="0"/>
              </a:rPr>
            </a:br>
            <a:r>
              <a:rPr lang="ja-JP" altLang="en-US" b="1" dirty="0">
                <a:solidFill>
                  <a:srgbClr val="0000CC"/>
                </a:solidFill>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a:t>
            </a:r>
            <a:r>
              <a:rPr lang="en-US" altLang="ja-JP"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  </a:t>
            </a:r>
            <a:r>
              <a:rPr lang="ja-JP" altLang="en-US"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コーナーロッキングも充分小さい．</a:t>
            </a:r>
            <a:endParaRPr lang="en-US" altLang="ja-JP" b="1" dirty="0">
              <a:solidFill>
                <a:srgbClr val="FF0000"/>
              </a:solidFill>
              <a:latin typeface="Arial" panose="020B0604020202020204" pitchFamily="34" charset="0"/>
              <a:ea typeface="MS UI Gothic" panose="020B0600070205080204" pitchFamily="50" charset="-128"/>
              <a:cs typeface="Arial" panose="020B0604020202020204" pitchFamily="34" charset="0"/>
            </a:endParaRPr>
          </a:p>
          <a:p>
            <a:r>
              <a:rPr lang="ja-JP" altLang="en-US" b="1" dirty="0">
                <a:solidFill>
                  <a:srgbClr val="0000CC"/>
                </a:solidFill>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a:t>
            </a:r>
            <a:r>
              <a:rPr lang="en-US" altLang="ja-JP"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  </a:t>
            </a:r>
            <a:r>
              <a:rPr lang="ja-JP" altLang="en-US"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圧力振動は充分小さい．</a:t>
            </a:r>
            <a:r>
              <a:rPr lang="en-US" altLang="ja-JP" dirty="0">
                <a:latin typeface="Arial" panose="020B0604020202020204" pitchFamily="34" charset="0"/>
                <a:ea typeface="MS UI Gothic" panose="020B0600070205080204" pitchFamily="50" charset="-128"/>
                <a:cs typeface="Arial" panose="020B0604020202020204" pitchFamily="34" charset="0"/>
              </a:rPr>
              <a:t> </a:t>
            </a:r>
            <a:br>
              <a:rPr lang="en-US" altLang="ja-JP" dirty="0">
                <a:latin typeface="Arial" panose="020B0604020202020204" pitchFamily="34" charset="0"/>
                <a:ea typeface="MS UI Gothic" panose="020B0600070205080204" pitchFamily="50" charset="-128"/>
                <a:cs typeface="Arial" panose="020B0604020202020204" pitchFamily="34" charset="0"/>
              </a:rPr>
            </a:br>
            <a:r>
              <a:rPr lang="ja-JP" altLang="en-US" b="1" dirty="0">
                <a:solidFill>
                  <a:srgbClr val="0000CC"/>
                </a:solidFill>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a:t>
            </a:r>
            <a:r>
              <a:rPr lang="en-US" altLang="ja-JP"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  </a:t>
            </a:r>
            <a:r>
              <a:rPr lang="ja-JP" altLang="en-US"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偏差応力の精度も良好．</a:t>
            </a:r>
            <a:br>
              <a:rPr lang="en-US" altLang="ja-JP" dirty="0">
                <a:latin typeface="Arial" panose="020B0604020202020204" pitchFamily="34" charset="0"/>
                <a:ea typeface="MS UI Gothic" panose="020B0600070205080204" pitchFamily="50" charset="-128"/>
                <a:cs typeface="Arial" panose="020B0604020202020204" pitchFamily="34" charset="0"/>
              </a:rPr>
            </a:br>
            <a:r>
              <a:rPr lang="en-US" altLang="ja-JP" b="1" dirty="0">
                <a:solidFill>
                  <a:srgbClr val="FF0000"/>
                </a:solidFill>
                <a:latin typeface="Arial" panose="020B0604020202020204" pitchFamily="34" charset="0"/>
                <a:ea typeface="MS UI Gothic" panose="020B0600070205080204" pitchFamily="50" charset="-128"/>
                <a:cs typeface="Arial" panose="020B0604020202020204" pitchFamily="34" charset="0"/>
              </a:rPr>
              <a:t>✗ </a:t>
            </a:r>
            <a:r>
              <a:rPr lang="ja-JP" altLang="en-US" dirty="0">
                <a:latin typeface="Arial" panose="020B0604020202020204" pitchFamily="34" charset="0"/>
                <a:ea typeface="MS UI Gothic" panose="020B0600070205080204" pitchFamily="50" charset="-128"/>
                <a:cs typeface="Arial" panose="020B0604020202020204" pitchFamily="34" charset="0"/>
              </a:rPr>
              <a:t>計算時間が長い．</a:t>
            </a:r>
            <a:r>
              <a:rPr lang="en-US" altLang="ja-JP" dirty="0">
                <a:latin typeface="Arial" panose="020B0604020202020204" pitchFamily="34" charset="0"/>
                <a:ea typeface="MS UI Gothic" panose="020B0600070205080204" pitchFamily="50" charset="-128"/>
                <a:cs typeface="Arial" panose="020B0604020202020204" pitchFamily="34" charset="0"/>
              </a:rPr>
              <a:t>FEM</a:t>
            </a:r>
            <a:r>
              <a:rPr lang="ja-JP" altLang="en-US" dirty="0">
                <a:latin typeface="Arial" panose="020B0604020202020204" pitchFamily="34" charset="0"/>
                <a:ea typeface="MS UI Gothic" panose="020B0600070205080204" pitchFamily="50" charset="-128"/>
                <a:cs typeface="Arial" panose="020B0604020202020204" pitchFamily="34" charset="0"/>
              </a:rPr>
              <a:t>と親和性なし．</a:t>
            </a:r>
            <a:endParaRPr kumimoji="1" lang="ja-JP" altLang="en-US" dirty="0">
              <a:latin typeface="Arial" panose="020B0604020202020204" pitchFamily="34" charset="0"/>
              <a:ea typeface="MS UI Gothic" panose="020B0600070205080204" pitchFamily="50" charset="-128"/>
              <a:cs typeface="Arial" panose="020B0604020202020204" pitchFamily="34" charset="0"/>
            </a:endParaRPr>
          </a:p>
        </p:txBody>
      </p:sp>
      <p:sp>
        <p:nvSpPr>
          <p:cNvPr id="8" name="テキスト ボックス 7"/>
          <p:cNvSpPr txBox="1"/>
          <p:nvPr/>
        </p:nvSpPr>
        <p:spPr>
          <a:xfrm>
            <a:off x="12978" y="1047980"/>
            <a:ext cx="1731564" cy="646331"/>
          </a:xfrm>
          <a:prstGeom prst="rect">
            <a:avLst/>
          </a:prstGeom>
          <a:noFill/>
        </p:spPr>
        <p:txBody>
          <a:bodyPr wrap="none" rtlCol="0">
            <a:spAutoFit/>
          </a:bodyPr>
          <a:lstStyle/>
          <a:p>
            <a:r>
              <a:rPr lang="ja-JP" altLang="en-US" dirty="0">
                <a:ea typeface="MS UI Gothic" panose="020B0600070205080204" pitchFamily="50" charset="-128"/>
              </a:rPr>
              <a:t>メッシュ</a:t>
            </a:r>
            <a:r>
              <a:rPr kumimoji="1" lang="ja-JP" altLang="en-US" dirty="0">
                <a:ea typeface="MS UI Gothic" panose="020B0600070205080204" pitchFamily="50" charset="-128"/>
              </a:rPr>
              <a:t>は先程の</a:t>
            </a:r>
            <a:br>
              <a:rPr kumimoji="1" lang="en-US" altLang="ja-JP" dirty="0">
                <a:ea typeface="MS UI Gothic" panose="020B0600070205080204" pitchFamily="50" charset="-128"/>
              </a:rPr>
            </a:br>
            <a:r>
              <a:rPr kumimoji="1" lang="en-US" altLang="ja-JP" dirty="0">
                <a:ea typeface="MS UI Gothic" panose="020B0600070205080204" pitchFamily="50" charset="-128"/>
              </a:rPr>
              <a:t>C3D4H</a:t>
            </a:r>
            <a:r>
              <a:rPr kumimoji="1" lang="ja-JP" altLang="en-US" dirty="0">
                <a:ea typeface="MS UI Gothic" panose="020B0600070205080204" pitchFamily="50" charset="-128"/>
              </a:rPr>
              <a:t>と同じ</a:t>
            </a:r>
            <a:r>
              <a:rPr lang="ja-JP" altLang="en-US" dirty="0">
                <a:ea typeface="MS UI Gothic" panose="020B0600070205080204" pitchFamily="50" charset="-128"/>
              </a:rPr>
              <a:t>．</a:t>
            </a:r>
            <a:endParaRPr kumimoji="1" lang="en-US" altLang="ja-JP" dirty="0">
              <a:ea typeface="MS UI Gothic" panose="020B0600070205080204" pitchFamily="50" charset="-128"/>
            </a:endParaRPr>
          </a:p>
        </p:txBody>
      </p:sp>
      <p:pic>
        <p:nvPicPr>
          <p:cNvPr id="13" name="cylinder2-0.2m.v50.p">
            <a:hlinkClick r:id="" action="ppaction://media"/>
            <a:extLst>
              <a:ext uri="{FF2B5EF4-FFF2-40B4-BE49-F238E27FC236}">
                <a16:creationId xmlns:a16="http://schemas.microsoft.com/office/drawing/2014/main" id="{281D0B2B-C54D-42F1-A4C2-C3AB2E59132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271562" y="1048076"/>
            <a:ext cx="3791017" cy="3857088"/>
          </a:xfrm>
          <a:prstGeom prst="rect">
            <a:avLst/>
          </a:prstGeom>
        </p:spPr>
      </p:pic>
      <p:sp>
        <p:nvSpPr>
          <p:cNvPr id="10" name="テキスト ボックス 9">
            <a:extLst>
              <a:ext uri="{FF2B5EF4-FFF2-40B4-BE49-F238E27FC236}">
                <a16:creationId xmlns:a16="http://schemas.microsoft.com/office/drawing/2014/main" id="{E0439644-5D58-428A-9EA8-5A39419BA9AB}"/>
              </a:ext>
            </a:extLst>
          </p:cNvPr>
          <p:cNvSpPr txBox="1"/>
          <p:nvPr/>
        </p:nvSpPr>
        <p:spPr>
          <a:xfrm>
            <a:off x="10401271" y="1052195"/>
            <a:ext cx="1959191" cy="646331"/>
          </a:xfrm>
          <a:prstGeom prst="rect">
            <a:avLst/>
          </a:prstGeom>
          <a:noFill/>
        </p:spPr>
        <p:txBody>
          <a:bodyPr wrap="none" rtlCol="0">
            <a:spAutoFit/>
          </a:bodyPr>
          <a:lstStyle/>
          <a:p>
            <a:r>
              <a:rPr lang="ja-JP" altLang="en-US" dirty="0">
                <a:ea typeface="MS UI Gothic" panose="020B0600070205080204" pitchFamily="50" charset="-128"/>
              </a:rPr>
              <a:t>メッシュ</a:t>
            </a:r>
            <a:r>
              <a:rPr kumimoji="1" lang="ja-JP" altLang="en-US" dirty="0">
                <a:ea typeface="MS UI Gothic" panose="020B0600070205080204" pitchFamily="50" charset="-128"/>
              </a:rPr>
              <a:t>は先程の</a:t>
            </a:r>
            <a:br>
              <a:rPr kumimoji="1" lang="en-US" altLang="ja-JP" dirty="0">
                <a:ea typeface="MS UI Gothic" panose="020B0600070205080204" pitchFamily="50" charset="-128"/>
              </a:rPr>
            </a:br>
            <a:r>
              <a:rPr kumimoji="1" lang="en-US" altLang="ja-JP" dirty="0">
                <a:ea typeface="MS UI Gothic" panose="020B0600070205080204" pitchFamily="50" charset="-128"/>
              </a:rPr>
              <a:t>C3D10MH</a:t>
            </a:r>
            <a:r>
              <a:rPr kumimoji="1" lang="ja-JP" altLang="en-US" dirty="0">
                <a:ea typeface="MS UI Gothic" panose="020B0600070205080204" pitchFamily="50" charset="-128"/>
              </a:rPr>
              <a:t>と同じ</a:t>
            </a:r>
            <a:r>
              <a:rPr lang="ja-JP" altLang="en-US" dirty="0">
                <a:ea typeface="MS UI Gothic" panose="020B0600070205080204" pitchFamily="50" charset="-128"/>
              </a:rPr>
              <a:t>．</a:t>
            </a:r>
            <a:endParaRPr kumimoji="1" lang="en-US" altLang="ja-JP" dirty="0">
              <a:ea typeface="MS UI Gothic" panose="020B0600070205080204" pitchFamily="50" charset="-128"/>
            </a:endParaRPr>
          </a:p>
        </p:txBody>
      </p:sp>
      <p:sp>
        <p:nvSpPr>
          <p:cNvPr id="9" name="テキスト ボックス 8">
            <a:extLst>
              <a:ext uri="{FF2B5EF4-FFF2-40B4-BE49-F238E27FC236}">
                <a16:creationId xmlns:a16="http://schemas.microsoft.com/office/drawing/2014/main" id="{FC2644CE-0E0A-4C9A-81A1-04A51C7D5184}"/>
              </a:ext>
            </a:extLst>
          </p:cNvPr>
          <p:cNvSpPr txBox="1"/>
          <p:nvPr/>
        </p:nvSpPr>
        <p:spPr>
          <a:xfrm>
            <a:off x="6382563" y="4660763"/>
            <a:ext cx="3813544" cy="1661993"/>
          </a:xfrm>
          <a:prstGeom prst="rect">
            <a:avLst/>
          </a:prstGeom>
          <a:noFill/>
        </p:spPr>
        <p:txBody>
          <a:bodyPr wrap="none" lIns="0" tIns="0" rIns="0" bIns="0" rtlCol="0">
            <a:spAutoFit/>
          </a:bodyPr>
          <a:lstStyle/>
          <a:p>
            <a:r>
              <a:rPr lang="en-US" altLang="ja-JP" b="1" u="sng" dirty="0">
                <a:latin typeface="Arial" panose="020B0604020202020204" pitchFamily="34" charset="0"/>
                <a:ea typeface="MS UI Gothic" panose="020B0600070205080204" pitchFamily="50" charset="-128"/>
                <a:cs typeface="Arial" panose="020B0604020202020204" pitchFamily="34" charset="0"/>
              </a:rPr>
              <a:t>SelectiveCS-FEM-T10</a:t>
            </a:r>
          </a:p>
          <a:p>
            <a:r>
              <a:rPr lang="ja-JP" altLang="en-US" b="1" dirty="0">
                <a:solidFill>
                  <a:srgbClr val="0000CC"/>
                </a:solidFill>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a:t>
            </a:r>
            <a:r>
              <a:rPr lang="en-US" altLang="ja-JP"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  </a:t>
            </a:r>
            <a:r>
              <a:rPr kumimoji="1" lang="ja-JP" altLang="en-US" dirty="0">
                <a:latin typeface="Arial" panose="020B0604020202020204" pitchFamily="34" charset="0"/>
                <a:ea typeface="MS UI Gothic" panose="020B0600070205080204" pitchFamily="50" charset="-128"/>
                <a:cs typeface="Arial" panose="020B0604020202020204" pitchFamily="34" charset="0"/>
              </a:rPr>
              <a:t>せん断・体積ロッキングなし</a:t>
            </a:r>
            <a:r>
              <a:rPr lang="ja-JP" altLang="en-US" dirty="0">
                <a:latin typeface="Arial" panose="020B0604020202020204" pitchFamily="34" charset="0"/>
                <a:ea typeface="MS UI Gothic" panose="020B0600070205080204" pitchFamily="50" charset="-128"/>
                <a:cs typeface="Arial" panose="020B0604020202020204" pitchFamily="34" charset="0"/>
              </a:rPr>
              <a:t>．</a:t>
            </a:r>
            <a:endParaRPr lang="en-US" altLang="ja-JP" b="1" dirty="0">
              <a:solidFill>
                <a:srgbClr val="FF0000"/>
              </a:solidFill>
              <a:latin typeface="Arial" panose="020B0604020202020204" pitchFamily="34" charset="0"/>
              <a:ea typeface="MS UI Gothic" panose="020B0600070205080204" pitchFamily="50" charset="-128"/>
              <a:cs typeface="Arial" panose="020B0604020202020204" pitchFamily="34" charset="0"/>
            </a:endParaRPr>
          </a:p>
          <a:p>
            <a:r>
              <a:rPr lang="ja-JP" altLang="en-US" b="1" dirty="0">
                <a:solidFill>
                  <a:srgbClr val="00FF99"/>
                </a:solidFill>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a:t>
            </a:r>
            <a:r>
              <a:rPr lang="en-US" altLang="ja-JP"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  </a:t>
            </a:r>
            <a:r>
              <a:rPr lang="ja-JP" altLang="en-US"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圧力振動はある程度小さい．</a:t>
            </a:r>
            <a:r>
              <a:rPr lang="en-US" altLang="ja-JP" dirty="0">
                <a:latin typeface="Arial" panose="020B0604020202020204" pitchFamily="34" charset="0"/>
                <a:ea typeface="MS UI Gothic" panose="020B0600070205080204" pitchFamily="50" charset="-128"/>
                <a:cs typeface="Arial" panose="020B0604020202020204" pitchFamily="34" charset="0"/>
              </a:rPr>
              <a:t> </a:t>
            </a:r>
            <a:br>
              <a:rPr lang="en-US" altLang="ja-JP" dirty="0">
                <a:latin typeface="Arial" panose="020B0604020202020204" pitchFamily="34" charset="0"/>
                <a:ea typeface="MS UI Gothic" panose="020B0600070205080204" pitchFamily="50" charset="-128"/>
                <a:cs typeface="Arial" panose="020B0604020202020204" pitchFamily="34" charset="0"/>
              </a:rPr>
            </a:br>
            <a:r>
              <a:rPr lang="ja-JP" altLang="en-US" b="1" dirty="0">
                <a:solidFill>
                  <a:srgbClr val="00FF99"/>
                </a:solidFill>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a:t>
            </a:r>
            <a:r>
              <a:rPr lang="en-US" altLang="ja-JP"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  </a:t>
            </a:r>
            <a:r>
              <a:rPr lang="ja-JP" altLang="en-US"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コーナーロッキングもある程度小さい．</a:t>
            </a:r>
            <a:br>
              <a:rPr lang="en-US" altLang="ja-JP"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br>
            <a:r>
              <a:rPr lang="en-US" altLang="ja-JP" b="1" dirty="0">
                <a:solidFill>
                  <a:srgbClr val="FF0000"/>
                </a:solidFill>
                <a:latin typeface="Arial" panose="020B0604020202020204" pitchFamily="34" charset="0"/>
                <a:ea typeface="MS UI Gothic" panose="020B0600070205080204" pitchFamily="50" charset="-128"/>
                <a:cs typeface="Arial" panose="020B0604020202020204" pitchFamily="34" charset="0"/>
              </a:rPr>
              <a:t>✗ </a:t>
            </a:r>
            <a:r>
              <a:rPr lang="ja-JP" altLang="en-US" dirty="0">
                <a:latin typeface="Arial" panose="020B0604020202020204" pitchFamily="34" charset="0"/>
                <a:ea typeface="MS UI Gothic" panose="020B0600070205080204" pitchFamily="50" charset="-128"/>
                <a:cs typeface="Arial" panose="020B0604020202020204" pitchFamily="34" charset="0"/>
              </a:rPr>
              <a:t>偏差応力に振動が現れる．</a:t>
            </a:r>
            <a:br>
              <a:rPr lang="en-US" altLang="ja-JP"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br>
            <a:r>
              <a:rPr lang="ja-JP" altLang="en-US" b="1" dirty="0">
                <a:solidFill>
                  <a:srgbClr val="0000CC"/>
                </a:solidFill>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a:t>
            </a:r>
            <a:r>
              <a:rPr lang="en-US" altLang="ja-JP"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  </a:t>
            </a:r>
            <a:r>
              <a:rPr lang="ja-JP" altLang="en-US" dirty="0">
                <a:latin typeface="Arial" panose="020B0604020202020204" pitchFamily="34" charset="0"/>
                <a:ea typeface="MS UI Gothic" panose="020B0600070205080204" pitchFamily="50" charset="-128"/>
                <a:cs typeface="Arial" panose="020B0604020202020204" pitchFamily="34" charset="0"/>
              </a:rPr>
              <a:t>計算時間が短い．</a:t>
            </a:r>
            <a:r>
              <a:rPr lang="en-US" altLang="ja-JP" dirty="0">
                <a:latin typeface="Arial" panose="020B0604020202020204" pitchFamily="34" charset="0"/>
                <a:ea typeface="MS UI Gothic" panose="020B0600070205080204" pitchFamily="50" charset="-128"/>
                <a:cs typeface="Arial" panose="020B0604020202020204" pitchFamily="34" charset="0"/>
              </a:rPr>
              <a:t>FEM</a:t>
            </a:r>
            <a:r>
              <a:rPr lang="ja-JP" altLang="en-US" dirty="0">
                <a:latin typeface="Arial" panose="020B0604020202020204" pitchFamily="34" charset="0"/>
                <a:ea typeface="MS UI Gothic" panose="020B0600070205080204" pitchFamily="50" charset="-128"/>
                <a:cs typeface="Arial" panose="020B0604020202020204" pitchFamily="34" charset="0"/>
              </a:rPr>
              <a:t>と親和性あり．</a:t>
            </a:r>
            <a:endParaRPr kumimoji="1" lang="ja-JP" altLang="en-US" dirty="0">
              <a:latin typeface="Arial" panose="020B0604020202020204" pitchFamily="34" charset="0"/>
              <a:ea typeface="MS UI Gothic" panose="020B0600070205080204" pitchFamily="50" charset="-128"/>
              <a:cs typeface="Arial" panose="020B0604020202020204" pitchFamily="34" charset="0"/>
            </a:endParaRPr>
          </a:p>
        </p:txBody>
      </p:sp>
      <p:sp>
        <p:nvSpPr>
          <p:cNvPr id="7" name="テキスト ボックス 6">
            <a:extLst>
              <a:ext uri="{FF2B5EF4-FFF2-40B4-BE49-F238E27FC236}">
                <a16:creationId xmlns:a16="http://schemas.microsoft.com/office/drawing/2014/main" id="{E498B4AE-F6EE-7BE6-D669-208D34674683}"/>
              </a:ext>
            </a:extLst>
          </p:cNvPr>
          <p:cNvSpPr txBox="1"/>
          <p:nvPr/>
        </p:nvSpPr>
        <p:spPr>
          <a:xfrm>
            <a:off x="56041" y="5125728"/>
            <a:ext cx="1897904" cy="1200329"/>
          </a:xfrm>
          <a:prstGeom prst="rect">
            <a:avLst/>
          </a:prstGeom>
          <a:solidFill>
            <a:schemeClr val="bg1">
              <a:lumMod val="75000"/>
            </a:schemeClr>
          </a:solidFill>
        </p:spPr>
        <p:txBody>
          <a:bodyPr wrap="square" rtlCol="0">
            <a:spAutoFit/>
          </a:bodyPr>
          <a:lstStyle/>
          <a:p>
            <a:pPr algn="l" defTabSz="180000"/>
            <a:r>
              <a:rPr kumimoji="1" lang="en-US" altLang="ja-JP" dirty="0">
                <a:latin typeface="MS UI Gothic" panose="020B0600070205080204" pitchFamily="50" charset="-128"/>
                <a:ea typeface="MS UI Gothic" panose="020B0600070205080204" pitchFamily="50" charset="-128"/>
              </a:rPr>
              <a:t>FEM-T4</a:t>
            </a:r>
            <a:r>
              <a:rPr kumimoji="1" lang="ja-JP" altLang="en-US" dirty="0">
                <a:latin typeface="MS UI Gothic" panose="020B0600070205080204" pitchFamily="50" charset="-128"/>
                <a:ea typeface="MS UI Gothic" panose="020B0600070205080204" pitchFamily="50" charset="-128"/>
              </a:rPr>
              <a:t>の</a:t>
            </a:r>
            <a:r>
              <a:rPr kumimoji="1" lang="en-US" altLang="ja-JP" dirty="0">
                <a:latin typeface="MS UI Gothic" panose="020B0600070205080204" pitchFamily="50" charset="-128"/>
                <a:ea typeface="MS UI Gothic" panose="020B0600070205080204" pitchFamily="50" charset="-128"/>
              </a:rPr>
              <a:t>10</a:t>
            </a:r>
            <a:r>
              <a:rPr kumimoji="1" lang="ja-JP" altLang="en-US" dirty="0">
                <a:latin typeface="MS UI Gothic" panose="020B0600070205080204" pitchFamily="50" charset="-128"/>
                <a:ea typeface="MS UI Gothic" panose="020B0600070205080204" pitchFamily="50" charset="-128"/>
              </a:rPr>
              <a:t>倍超</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の計算時間が掛かるが，高速化のアイデアが無かった．</a:t>
            </a:r>
          </a:p>
        </p:txBody>
      </p:sp>
      <p:sp>
        <p:nvSpPr>
          <p:cNvPr id="14" name="テキスト ボックス 13">
            <a:extLst>
              <a:ext uri="{FF2B5EF4-FFF2-40B4-BE49-F238E27FC236}">
                <a16:creationId xmlns:a16="http://schemas.microsoft.com/office/drawing/2014/main" id="{1F206530-26E8-2F81-7BD6-FEEEF2830822}"/>
              </a:ext>
            </a:extLst>
          </p:cNvPr>
          <p:cNvSpPr txBox="1"/>
          <p:nvPr/>
        </p:nvSpPr>
        <p:spPr>
          <a:xfrm>
            <a:off x="10230854" y="5122427"/>
            <a:ext cx="1895827" cy="1200329"/>
          </a:xfrm>
          <a:prstGeom prst="rect">
            <a:avLst/>
          </a:prstGeom>
          <a:solidFill>
            <a:schemeClr val="bg1">
              <a:lumMod val="75000"/>
            </a:schemeClr>
          </a:solidFill>
        </p:spPr>
        <p:txBody>
          <a:bodyPr wrap="square" rtlCol="0">
            <a:spAutoFit/>
          </a:bodyPr>
          <a:lstStyle/>
          <a:p>
            <a:pPr algn="l" defTabSz="180000"/>
            <a:r>
              <a:rPr kumimoji="1" lang="en-US" altLang="ja-JP" dirty="0">
                <a:latin typeface="MS UI Gothic" panose="020B0600070205080204" pitchFamily="50" charset="-128"/>
                <a:ea typeface="MS UI Gothic" panose="020B0600070205080204" pitchFamily="50" charset="-128"/>
              </a:rPr>
              <a:t>FEM</a:t>
            </a:r>
            <a:r>
              <a:rPr kumimoji="1" lang="ja-JP" altLang="en-US" dirty="0">
                <a:latin typeface="MS UI Gothic" panose="020B0600070205080204" pitchFamily="50" charset="-128"/>
                <a:ea typeface="MS UI Gothic" panose="020B0600070205080204" pitchFamily="50" charset="-128"/>
              </a:rPr>
              <a:t>との親和性を保ったまま今以上の改良のアイデアが無い．</a:t>
            </a:r>
          </a:p>
        </p:txBody>
      </p:sp>
      <p:grpSp>
        <p:nvGrpSpPr>
          <p:cNvPr id="15" name="グループ化 14">
            <a:extLst>
              <a:ext uri="{FF2B5EF4-FFF2-40B4-BE49-F238E27FC236}">
                <a16:creationId xmlns:a16="http://schemas.microsoft.com/office/drawing/2014/main" id="{D572FF39-CAA7-4D34-86A2-FE25E8B843DD}"/>
              </a:ext>
            </a:extLst>
          </p:cNvPr>
          <p:cNvGrpSpPr>
            <a:grpSpLocks noChangeAspect="1"/>
          </p:cNvGrpSpPr>
          <p:nvPr/>
        </p:nvGrpSpPr>
        <p:grpSpPr>
          <a:xfrm>
            <a:off x="10470499" y="1922443"/>
            <a:ext cx="1391448" cy="1078919"/>
            <a:chOff x="7033157" y="4150041"/>
            <a:chExt cx="1113158" cy="863135"/>
          </a:xfrm>
        </p:grpSpPr>
        <p:grpSp>
          <p:nvGrpSpPr>
            <p:cNvPr id="16" name="グループ化 15">
              <a:extLst>
                <a:ext uri="{FF2B5EF4-FFF2-40B4-BE49-F238E27FC236}">
                  <a16:creationId xmlns:a16="http://schemas.microsoft.com/office/drawing/2014/main" id="{28011D54-FEDC-42F1-B3C8-711D1AEE9659}"/>
                </a:ext>
              </a:extLst>
            </p:cNvPr>
            <p:cNvGrpSpPr/>
            <p:nvPr/>
          </p:nvGrpSpPr>
          <p:grpSpPr>
            <a:xfrm>
              <a:off x="7033157" y="4150041"/>
              <a:ext cx="1113158" cy="862902"/>
              <a:chOff x="7896806" y="3359140"/>
              <a:chExt cx="1113158" cy="862902"/>
            </a:xfrm>
          </p:grpSpPr>
          <p:cxnSp>
            <p:nvCxnSpPr>
              <p:cNvPr id="23" name="直線コネクタ 22">
                <a:extLst>
                  <a:ext uri="{FF2B5EF4-FFF2-40B4-BE49-F238E27FC236}">
                    <a16:creationId xmlns:a16="http://schemas.microsoft.com/office/drawing/2014/main" id="{BFC93949-C648-48FA-89FC-19F223CDC145}"/>
                  </a:ext>
                </a:extLst>
              </p:cNvPr>
              <p:cNvCxnSpPr>
                <a:stCxn id="24" idx="2"/>
                <a:endCxn id="29" idx="2"/>
              </p:cNvCxnSpPr>
              <p:nvPr/>
            </p:nvCxnSpPr>
            <p:spPr>
              <a:xfrm flipV="1">
                <a:off x="7971688" y="3863909"/>
                <a:ext cx="923745" cy="29175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二等辺三角形 23">
                <a:extLst>
                  <a:ext uri="{FF2B5EF4-FFF2-40B4-BE49-F238E27FC236}">
                    <a16:creationId xmlns:a16="http://schemas.microsoft.com/office/drawing/2014/main" id="{062B5C6D-C9FD-43CE-B1D5-73FAF7C206A9}"/>
                  </a:ext>
                </a:extLst>
              </p:cNvPr>
              <p:cNvSpPr/>
              <p:nvPr/>
            </p:nvSpPr>
            <p:spPr>
              <a:xfrm>
                <a:off x="7971688" y="3456737"/>
                <a:ext cx="678702" cy="698928"/>
              </a:xfrm>
              <a:prstGeom prst="triangle">
                <a:avLst>
                  <a:gd name="adj" fmla="val 6312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二等辺三角形 24">
                <a:extLst>
                  <a:ext uri="{FF2B5EF4-FFF2-40B4-BE49-F238E27FC236}">
                    <a16:creationId xmlns:a16="http://schemas.microsoft.com/office/drawing/2014/main" id="{E8E86C64-7D4B-4E8B-9214-7D26EDD765A6}"/>
                  </a:ext>
                </a:extLst>
              </p:cNvPr>
              <p:cNvSpPr/>
              <p:nvPr/>
            </p:nvSpPr>
            <p:spPr>
              <a:xfrm rot="4162743">
                <a:off x="8321115" y="3552465"/>
                <a:ext cx="769725" cy="383075"/>
              </a:xfrm>
              <a:prstGeom prst="triangle">
                <a:avLst>
                  <a:gd name="adj" fmla="val 7590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34">
                <a:extLst>
                  <a:ext uri="{FF2B5EF4-FFF2-40B4-BE49-F238E27FC236}">
                    <a16:creationId xmlns:a16="http://schemas.microsoft.com/office/drawing/2014/main" id="{23EE9D88-F083-4468-B89B-A6BC98736AE0}"/>
                  </a:ext>
                </a:extLst>
              </p:cNvPr>
              <p:cNvSpPr/>
              <p:nvPr/>
            </p:nvSpPr>
            <p:spPr>
              <a:xfrm>
                <a:off x="8333426" y="3410645"/>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35">
                <a:extLst>
                  <a:ext uri="{FF2B5EF4-FFF2-40B4-BE49-F238E27FC236}">
                    <a16:creationId xmlns:a16="http://schemas.microsoft.com/office/drawing/2014/main" id="{563B463E-E696-4196-A939-52A958C7ADAF}"/>
                  </a:ext>
                </a:extLst>
              </p:cNvPr>
              <p:cNvSpPr/>
              <p:nvPr/>
            </p:nvSpPr>
            <p:spPr>
              <a:xfrm>
                <a:off x="7896806" y="409795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36">
                <a:extLst>
                  <a:ext uri="{FF2B5EF4-FFF2-40B4-BE49-F238E27FC236}">
                    <a16:creationId xmlns:a16="http://schemas.microsoft.com/office/drawing/2014/main" id="{F533ACDE-A17B-4096-BF93-B572B6A05DC3}"/>
                  </a:ext>
                </a:extLst>
              </p:cNvPr>
              <p:cNvSpPr/>
              <p:nvPr/>
            </p:nvSpPr>
            <p:spPr>
              <a:xfrm>
                <a:off x="8610740" y="410662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37">
                <a:extLst>
                  <a:ext uri="{FF2B5EF4-FFF2-40B4-BE49-F238E27FC236}">
                    <a16:creationId xmlns:a16="http://schemas.microsoft.com/office/drawing/2014/main" id="{8362D474-89A8-4111-8F47-DE54B04E6F2D}"/>
                  </a:ext>
                </a:extLst>
              </p:cNvPr>
              <p:cNvSpPr/>
              <p:nvPr/>
            </p:nvSpPr>
            <p:spPr>
              <a:xfrm>
                <a:off x="8895433" y="380620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円/楕円 36">
              <a:extLst>
                <a:ext uri="{FF2B5EF4-FFF2-40B4-BE49-F238E27FC236}">
                  <a16:creationId xmlns:a16="http://schemas.microsoft.com/office/drawing/2014/main" id="{6643EE9C-600A-47B8-ABFF-33E04F336B83}"/>
                </a:ext>
              </a:extLst>
            </p:cNvPr>
            <p:cNvSpPr/>
            <p:nvPr/>
          </p:nvSpPr>
          <p:spPr>
            <a:xfrm>
              <a:off x="7769837" y="4401108"/>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36">
              <a:extLst>
                <a:ext uri="{FF2B5EF4-FFF2-40B4-BE49-F238E27FC236}">
                  <a16:creationId xmlns:a16="http://schemas.microsoft.com/office/drawing/2014/main" id="{E8ADE1E1-2D8C-4809-8DBE-FA0F673A7879}"/>
                </a:ext>
              </a:extLst>
            </p:cNvPr>
            <p:cNvSpPr/>
            <p:nvPr/>
          </p:nvSpPr>
          <p:spPr>
            <a:xfrm>
              <a:off x="7884368" y="4753745"/>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36">
              <a:extLst>
                <a:ext uri="{FF2B5EF4-FFF2-40B4-BE49-F238E27FC236}">
                  <a16:creationId xmlns:a16="http://schemas.microsoft.com/office/drawing/2014/main" id="{3E0F4021-3FCF-46CA-8C41-61B5DCABC144}"/>
                </a:ext>
              </a:extLst>
            </p:cNvPr>
            <p:cNvSpPr/>
            <p:nvPr/>
          </p:nvSpPr>
          <p:spPr>
            <a:xfrm>
              <a:off x="7409797" y="489776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36">
              <a:extLst>
                <a:ext uri="{FF2B5EF4-FFF2-40B4-BE49-F238E27FC236}">
                  <a16:creationId xmlns:a16="http://schemas.microsoft.com/office/drawing/2014/main" id="{2591AD2E-EA39-4536-9F60-433781C69281}"/>
                </a:ext>
              </a:extLst>
            </p:cNvPr>
            <p:cNvSpPr/>
            <p:nvPr/>
          </p:nvSpPr>
          <p:spPr>
            <a:xfrm>
              <a:off x="7236296" y="453772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36">
              <a:extLst>
                <a:ext uri="{FF2B5EF4-FFF2-40B4-BE49-F238E27FC236}">
                  <a16:creationId xmlns:a16="http://schemas.microsoft.com/office/drawing/2014/main" id="{5E05A26A-7A5B-45E1-9659-2DC9EE86C0DE}"/>
                </a:ext>
              </a:extLst>
            </p:cNvPr>
            <p:cNvSpPr/>
            <p:nvPr/>
          </p:nvSpPr>
          <p:spPr>
            <a:xfrm>
              <a:off x="7625821" y="4581128"/>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36">
              <a:extLst>
                <a:ext uri="{FF2B5EF4-FFF2-40B4-BE49-F238E27FC236}">
                  <a16:creationId xmlns:a16="http://schemas.microsoft.com/office/drawing/2014/main" id="{68758B77-A68D-4287-8129-9DCB4C011150}"/>
                </a:ext>
              </a:extLst>
            </p:cNvPr>
            <p:cNvSpPr/>
            <p:nvPr/>
          </p:nvSpPr>
          <p:spPr>
            <a:xfrm>
              <a:off x="7517809" y="4733528"/>
              <a:ext cx="114531" cy="115415"/>
            </a:xfrm>
            <a:prstGeom prst="ellipse">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 name="グループ化 29">
            <a:extLst>
              <a:ext uri="{FF2B5EF4-FFF2-40B4-BE49-F238E27FC236}">
                <a16:creationId xmlns:a16="http://schemas.microsoft.com/office/drawing/2014/main" id="{98A5A7FD-2B44-4887-9748-1D09CB4801B9}"/>
              </a:ext>
            </a:extLst>
          </p:cNvPr>
          <p:cNvGrpSpPr>
            <a:grpSpLocks noChangeAspect="1"/>
          </p:cNvGrpSpPr>
          <p:nvPr/>
        </p:nvGrpSpPr>
        <p:grpSpPr>
          <a:xfrm>
            <a:off x="199743" y="2007072"/>
            <a:ext cx="1358034" cy="1052727"/>
            <a:chOff x="7896806" y="3359140"/>
            <a:chExt cx="1113158" cy="862902"/>
          </a:xfrm>
        </p:grpSpPr>
        <p:cxnSp>
          <p:nvCxnSpPr>
            <p:cNvPr id="31" name="直線コネクタ 30">
              <a:extLst>
                <a:ext uri="{FF2B5EF4-FFF2-40B4-BE49-F238E27FC236}">
                  <a16:creationId xmlns:a16="http://schemas.microsoft.com/office/drawing/2014/main" id="{0395ED77-9C78-4374-81FD-48DABDE91E4E}"/>
                </a:ext>
              </a:extLst>
            </p:cNvPr>
            <p:cNvCxnSpPr>
              <a:stCxn id="32" idx="2"/>
              <a:endCxn id="37" idx="2"/>
            </p:cNvCxnSpPr>
            <p:nvPr/>
          </p:nvCxnSpPr>
          <p:spPr>
            <a:xfrm flipV="1">
              <a:off x="7971688" y="3863909"/>
              <a:ext cx="923745" cy="29175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二等辺三角形 31">
              <a:extLst>
                <a:ext uri="{FF2B5EF4-FFF2-40B4-BE49-F238E27FC236}">
                  <a16:creationId xmlns:a16="http://schemas.microsoft.com/office/drawing/2014/main" id="{A8CCFAB9-204B-4B5A-9519-DC1BECBE1228}"/>
                </a:ext>
              </a:extLst>
            </p:cNvPr>
            <p:cNvSpPr/>
            <p:nvPr/>
          </p:nvSpPr>
          <p:spPr>
            <a:xfrm>
              <a:off x="7971688" y="3456737"/>
              <a:ext cx="678702" cy="698928"/>
            </a:xfrm>
            <a:prstGeom prst="triangle">
              <a:avLst>
                <a:gd name="adj" fmla="val 6312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二等辺三角形 32">
              <a:extLst>
                <a:ext uri="{FF2B5EF4-FFF2-40B4-BE49-F238E27FC236}">
                  <a16:creationId xmlns:a16="http://schemas.microsoft.com/office/drawing/2014/main" id="{E0848F41-3F28-477A-833A-90EB50701CD9}"/>
                </a:ext>
              </a:extLst>
            </p:cNvPr>
            <p:cNvSpPr/>
            <p:nvPr/>
          </p:nvSpPr>
          <p:spPr>
            <a:xfrm rot="4162743">
              <a:off x="8321115" y="3552465"/>
              <a:ext cx="769725" cy="383075"/>
            </a:xfrm>
            <a:prstGeom prst="triangle">
              <a:avLst>
                <a:gd name="adj" fmla="val 7590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4">
              <a:extLst>
                <a:ext uri="{FF2B5EF4-FFF2-40B4-BE49-F238E27FC236}">
                  <a16:creationId xmlns:a16="http://schemas.microsoft.com/office/drawing/2014/main" id="{F182C33D-8340-4C10-A9A9-A6ED929AEF56}"/>
                </a:ext>
              </a:extLst>
            </p:cNvPr>
            <p:cNvSpPr/>
            <p:nvPr/>
          </p:nvSpPr>
          <p:spPr>
            <a:xfrm>
              <a:off x="8333426" y="3410645"/>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5">
              <a:extLst>
                <a:ext uri="{FF2B5EF4-FFF2-40B4-BE49-F238E27FC236}">
                  <a16:creationId xmlns:a16="http://schemas.microsoft.com/office/drawing/2014/main" id="{7C4C3124-D179-49EA-9052-4B5C9431A1B1}"/>
                </a:ext>
              </a:extLst>
            </p:cNvPr>
            <p:cNvSpPr/>
            <p:nvPr/>
          </p:nvSpPr>
          <p:spPr>
            <a:xfrm>
              <a:off x="7896806" y="409795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6">
              <a:extLst>
                <a:ext uri="{FF2B5EF4-FFF2-40B4-BE49-F238E27FC236}">
                  <a16:creationId xmlns:a16="http://schemas.microsoft.com/office/drawing/2014/main" id="{B925F25B-C1C1-46AB-BA34-5B1077A3F229}"/>
                </a:ext>
              </a:extLst>
            </p:cNvPr>
            <p:cNvSpPr/>
            <p:nvPr/>
          </p:nvSpPr>
          <p:spPr>
            <a:xfrm>
              <a:off x="8610740" y="410662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7">
              <a:extLst>
                <a:ext uri="{FF2B5EF4-FFF2-40B4-BE49-F238E27FC236}">
                  <a16:creationId xmlns:a16="http://schemas.microsoft.com/office/drawing/2014/main" id="{F8D73182-B1CD-428B-A5D8-516D35CF0D30}"/>
                </a:ext>
              </a:extLst>
            </p:cNvPr>
            <p:cNvSpPr/>
            <p:nvPr/>
          </p:nvSpPr>
          <p:spPr>
            <a:xfrm>
              <a:off x="8895433" y="380620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a:extLst>
              <a:ext uri="{FF2B5EF4-FFF2-40B4-BE49-F238E27FC236}">
                <a16:creationId xmlns:a16="http://schemas.microsoft.com/office/drawing/2014/main" id="{7CA972E2-367D-AB5A-E8C4-03D950DBB2FE}"/>
              </a:ext>
            </a:extLst>
          </p:cNvPr>
          <p:cNvSpPr txBox="1"/>
          <p:nvPr/>
        </p:nvSpPr>
        <p:spPr>
          <a:xfrm>
            <a:off x="542428" y="3083178"/>
            <a:ext cx="519694" cy="461665"/>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400" dirty="0">
                <a:latin typeface="MS UI Gothic" panose="020B0600070205080204" pitchFamily="50" charset="-128"/>
                <a:ea typeface="MS UI Gothic" panose="020B0600070205080204" pitchFamily="50" charset="-128"/>
              </a:rPr>
              <a:t>T4</a:t>
            </a:r>
            <a:endParaRPr kumimoji="1" lang="ja-JP" altLang="en-US" sz="2400" dirty="0">
              <a:latin typeface="MS UI Gothic" panose="020B0600070205080204" pitchFamily="50" charset="-128"/>
              <a:ea typeface="MS UI Gothic" panose="020B0600070205080204" pitchFamily="50" charset="-128"/>
            </a:endParaRPr>
          </a:p>
        </p:txBody>
      </p:sp>
      <p:sp>
        <p:nvSpPr>
          <p:cNvPr id="6" name="テキスト ボックス 5">
            <a:extLst>
              <a:ext uri="{FF2B5EF4-FFF2-40B4-BE49-F238E27FC236}">
                <a16:creationId xmlns:a16="http://schemas.microsoft.com/office/drawing/2014/main" id="{0DE967BC-3104-39BC-5740-5FF3CEEA87F1}"/>
              </a:ext>
            </a:extLst>
          </p:cNvPr>
          <p:cNvSpPr txBox="1"/>
          <p:nvPr/>
        </p:nvSpPr>
        <p:spPr>
          <a:xfrm>
            <a:off x="10754180" y="3049870"/>
            <a:ext cx="673582" cy="461665"/>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400" dirty="0">
                <a:latin typeface="MS UI Gothic" panose="020B0600070205080204" pitchFamily="50" charset="-128"/>
                <a:ea typeface="MS UI Gothic" panose="020B0600070205080204" pitchFamily="50" charset="-128"/>
              </a:rPr>
              <a:t>T10</a:t>
            </a:r>
            <a:endParaRPr kumimoji="1" lang="ja-JP" altLang="en-US" sz="2400" dirty="0">
              <a:latin typeface="MS UI Gothic" panose="020B0600070205080204" pitchFamily="50" charset="-128"/>
              <a:ea typeface="MS UI Gothic" panose="020B0600070205080204" pitchFamily="50" charset="-128"/>
            </a:endParaRPr>
          </a:p>
        </p:txBody>
      </p:sp>
      <p:pic>
        <p:nvPicPr>
          <p:cNvPr id="38" name="msmpeg4v2">
            <a:hlinkClick r:id="" action="ppaction://media"/>
            <a:extLst>
              <a:ext uri="{FF2B5EF4-FFF2-40B4-BE49-F238E27FC236}">
                <a16:creationId xmlns:a16="http://schemas.microsoft.com/office/drawing/2014/main" id="{EB336694-A10F-4159-9D6E-46595DE25A1A}"/>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1864080" y="1085376"/>
            <a:ext cx="3870478" cy="3578867"/>
          </a:xfrm>
          <a:prstGeom prst="rect">
            <a:avLst/>
          </a:prstGeom>
        </p:spPr>
      </p:pic>
    </p:spTree>
    <p:extLst>
      <p:ext uri="{BB962C8B-B14F-4D97-AF65-F5344CB8AC3E}">
        <p14:creationId xmlns:p14="http://schemas.microsoft.com/office/powerpoint/2010/main" val="36433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125" fill="hold"/>
                                        <p:tgtEl>
                                          <p:spTgt spid="13"/>
                                        </p:tgtEl>
                                      </p:cBhvr>
                                    </p:cmd>
                                  </p:childTnLst>
                                </p:cTn>
                              </p:par>
                              <p:par>
                                <p:cTn id="7" presetID="1" presetClass="mediacall" presetSubtype="0" fill="hold" nodeType="withEffect">
                                  <p:stCondLst>
                                    <p:cond delay="0"/>
                                  </p:stCondLst>
                                  <p:childTnLst>
                                    <p:cmd type="call" cmd="playFrom(0.0)">
                                      <p:cBhvr>
                                        <p:cTn id="8" dur="5916"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3"/>
                </p:tgtEl>
              </p:cMediaNode>
            </p:video>
            <p:seq concurrent="1" nextAc="seek">
              <p:cTn id="10" restart="whenNotActive" fill="hold" evtFilter="cancelBubble" nodeType="interactiveSeq">
                <p:stCondLst>
                  <p:cond evt="onClick" delay="0">
                    <p:tgtEl>
                      <p:spTgt spid="1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13"/>
                                        </p:tgtEl>
                                      </p:cBhvr>
                                    </p:cmd>
                                  </p:childTnLst>
                                </p:cTn>
                              </p:par>
                            </p:childTnLst>
                          </p:cTn>
                        </p:par>
                      </p:childTnLst>
                    </p:cTn>
                  </p:par>
                </p:childTnLst>
              </p:cTn>
              <p:nextCondLst>
                <p:cond evt="onClick" delay="0">
                  <p:tgtEl>
                    <p:spTgt spid="13"/>
                  </p:tgtEl>
                </p:cond>
              </p:nextCondLst>
            </p:seq>
            <p:seq concurrent="1" nextAc="seek">
              <p:cTn id="15" restart="whenNotActive" fill="hold" evtFilter="cancelBubble" nodeType="interactiveSeq">
                <p:stCondLst>
                  <p:cond evt="onClick" delay="0">
                    <p:tgtEl>
                      <p:spTgt spid="38"/>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8"/>
                                        </p:tgtEl>
                                      </p:cBhvr>
                                    </p:cmd>
                                  </p:childTnLst>
                                </p:cTn>
                              </p:par>
                            </p:childTnLst>
                          </p:cTn>
                        </p:par>
                      </p:childTnLst>
                    </p:cTn>
                  </p:par>
                </p:childTnLst>
              </p:cTn>
              <p:nextCondLst>
                <p:cond evt="onClick" delay="0">
                  <p:tgtEl>
                    <p:spTgt spid="38"/>
                  </p:tgtEl>
                </p:cond>
              </p:nextCondLst>
            </p:seq>
            <p:video>
              <p:cMediaNode vol="80000">
                <p:cTn id="20" fill="hold" display="0">
                  <p:stCondLst>
                    <p:cond delay="indefinite"/>
                  </p:stCondLst>
                </p:cTn>
                <p:tgtEl>
                  <p:spTgt spid="3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コンテンツ プレースホルダー 12">
            <a:extLst>
              <a:ext uri="{FF2B5EF4-FFF2-40B4-BE49-F238E27FC236}">
                <a16:creationId xmlns:a16="http://schemas.microsoft.com/office/drawing/2014/main" id="{C77105FE-BDBD-F298-4D8C-B550DF139340}"/>
              </a:ext>
            </a:extLst>
          </p:cNvPr>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片持ち梁の曲げの</a:t>
            </a:r>
            <a:r>
              <a:rPr lang="en-US" altLang="ja-JP" b="1" i="1" u="sng" dirty="0">
                <a:effectLst>
                  <a:outerShdw blurRad="38100" dist="38100" dir="2700000" algn="tl">
                    <a:srgbClr val="000000">
                      <a:alpha val="43137"/>
                    </a:srgbClr>
                  </a:outerShdw>
                </a:effectLst>
              </a:rPr>
              <a:t>Mises</a:t>
            </a:r>
            <a:r>
              <a:rPr lang="ja-JP" altLang="en-US" b="1" i="1" u="sng" dirty="0">
                <a:effectLst>
                  <a:outerShdw blurRad="38100" dist="38100" dir="2700000" algn="tl">
                    <a:srgbClr val="000000">
                      <a:alpha val="43137"/>
                    </a:srgbClr>
                  </a:outerShdw>
                </a:effectLst>
              </a:rPr>
              <a:t>応力分布比較 </a:t>
            </a:r>
            <a:r>
              <a:rPr lang="en-US" altLang="ja-JP" b="1" i="1" u="sng" dirty="0">
                <a:effectLst>
                  <a:outerShdw blurRad="38100" dist="38100" dir="2700000" algn="tl">
                    <a:srgbClr val="000000">
                      <a:alpha val="43137"/>
                    </a:srgbClr>
                  </a:outerShdw>
                </a:effectLst>
              </a:rPr>
              <a:t>(3</a:t>
            </a:r>
            <a:r>
              <a:rPr lang="ja-JP" altLang="en-US" b="1" i="1" u="sng" dirty="0">
                <a:effectLst>
                  <a:outerShdw blurRad="38100" dist="38100" dir="2700000" algn="tl">
                    <a:srgbClr val="000000">
                      <a:alpha val="43137"/>
                    </a:srgbClr>
                  </a:outerShdw>
                </a:effectLst>
              </a:rPr>
              <a:t>節点三角形メッシュ</a:t>
            </a:r>
            <a:r>
              <a:rPr lang="en-US" altLang="ja-JP" b="1" i="1" u="sng" dirty="0">
                <a:effectLst>
                  <a:outerShdw blurRad="38100" dist="38100" dir="2700000" algn="tl">
                    <a:srgbClr val="000000">
                      <a:alpha val="43137"/>
                    </a:srgbClr>
                  </a:outerShdw>
                </a:effectLst>
              </a:rPr>
              <a:t>)</a:t>
            </a:r>
            <a:endParaRPr lang="ja-JP" altLang="en-US" b="1" i="1" u="sng" dirty="0">
              <a:effectLst>
                <a:outerShdw blurRad="38100" dist="38100" dir="2700000" algn="tl">
                  <a:srgbClr val="000000">
                    <a:alpha val="43137"/>
                  </a:srgbClr>
                </a:outerShdw>
              </a:effectLst>
            </a:endParaRPr>
          </a:p>
        </p:txBody>
      </p:sp>
      <p:sp>
        <p:nvSpPr>
          <p:cNvPr id="3" name="タイトル 2">
            <a:extLst>
              <a:ext uri="{FF2B5EF4-FFF2-40B4-BE49-F238E27FC236}">
                <a16:creationId xmlns:a16="http://schemas.microsoft.com/office/drawing/2014/main" id="{0D6E3253-B1AE-CDCB-A29F-28E2EE0C55A6}"/>
              </a:ext>
            </a:extLst>
          </p:cNvPr>
          <p:cNvSpPr>
            <a:spLocks noGrp="1"/>
          </p:cNvSpPr>
          <p:nvPr>
            <p:ph type="title"/>
          </p:nvPr>
        </p:nvSpPr>
        <p:spPr/>
        <p:txBody>
          <a:bodyPr/>
          <a:lstStyle/>
          <a:p>
            <a:r>
              <a:rPr kumimoji="1" lang="ja-JP" altLang="en-US" dirty="0"/>
              <a:t>エッジ中心ひずみ平滑要素</a:t>
            </a:r>
            <a:r>
              <a:rPr lang="ja-JP" altLang="en-US" dirty="0"/>
              <a:t>（</a:t>
            </a:r>
            <a:r>
              <a:rPr lang="en-US" altLang="ja-JP" dirty="0"/>
              <a:t>EC-</a:t>
            </a:r>
            <a:r>
              <a:rPr kumimoji="1" lang="en-US" altLang="ja-JP" dirty="0"/>
              <a:t>SSE</a:t>
            </a:r>
            <a:r>
              <a:rPr lang="ja-JP" altLang="en-US" dirty="0"/>
              <a:t>）の登場</a:t>
            </a:r>
            <a:endParaRPr kumimoji="1" lang="ja-JP" altLang="en-US" dirty="0"/>
          </a:p>
        </p:txBody>
      </p:sp>
      <p:sp>
        <p:nvSpPr>
          <p:cNvPr id="4" name="スライド番号プレースホルダー 3">
            <a:extLst>
              <a:ext uri="{FF2B5EF4-FFF2-40B4-BE49-F238E27FC236}">
                <a16:creationId xmlns:a16="http://schemas.microsoft.com/office/drawing/2014/main" id="{95985CCE-0B24-0F96-F685-C7D10E7269C1}"/>
              </a:ext>
            </a:extLst>
          </p:cNvPr>
          <p:cNvSpPr>
            <a:spLocks noGrp="1"/>
          </p:cNvSpPr>
          <p:nvPr>
            <p:ph type="sldNum" sz="quarter" idx="4"/>
          </p:nvPr>
        </p:nvSpPr>
        <p:spPr/>
        <p:txBody>
          <a:bodyPr/>
          <a:lstStyle/>
          <a:p>
            <a:r>
              <a:rPr lang="en-US" altLang="ja-JP"/>
              <a:t>P. </a:t>
            </a:r>
            <a:fld id="{F8FDF831-B0A3-4B44-A20D-7581D5587101}" type="slidenum">
              <a:rPr lang="ja-JP" altLang="en-US" smtClean="0"/>
              <a:pPr/>
              <a:t>5</a:t>
            </a:fld>
            <a:endParaRPr lang="ja-JP" altLang="en-US" dirty="0"/>
          </a:p>
        </p:txBody>
      </p:sp>
      <p:pic>
        <p:nvPicPr>
          <p:cNvPr id="12" name="図 11">
            <a:extLst>
              <a:ext uri="{FF2B5EF4-FFF2-40B4-BE49-F238E27FC236}">
                <a16:creationId xmlns:a16="http://schemas.microsoft.com/office/drawing/2014/main" id="{A1AF83DC-95A7-29F5-4037-C41806C05A04}"/>
              </a:ext>
            </a:extLst>
          </p:cNvPr>
          <p:cNvPicPr>
            <a:picLocks noChangeAspect="1"/>
          </p:cNvPicPr>
          <p:nvPr/>
        </p:nvPicPr>
        <p:blipFill rotWithShape="1">
          <a:blip r:embed="rId3"/>
          <a:srcRect t="38925" r="18764" b="5776"/>
          <a:stretch/>
        </p:blipFill>
        <p:spPr>
          <a:xfrm>
            <a:off x="1602846" y="2588914"/>
            <a:ext cx="5760640" cy="3792415"/>
          </a:xfrm>
          <a:prstGeom prst="rect">
            <a:avLst/>
          </a:prstGeom>
        </p:spPr>
      </p:pic>
      <p:pic>
        <p:nvPicPr>
          <p:cNvPr id="10" name="図 9">
            <a:extLst>
              <a:ext uri="{FF2B5EF4-FFF2-40B4-BE49-F238E27FC236}">
                <a16:creationId xmlns:a16="http://schemas.microsoft.com/office/drawing/2014/main" id="{0236678F-D1D4-4A1C-995F-FC014E713217}"/>
              </a:ext>
            </a:extLst>
          </p:cNvPr>
          <p:cNvPicPr>
            <a:picLocks noChangeAspect="1"/>
          </p:cNvPicPr>
          <p:nvPr/>
        </p:nvPicPr>
        <p:blipFill rotWithShape="1">
          <a:blip r:embed="rId3"/>
          <a:srcRect t="-1" r="19811" b="82151"/>
          <a:stretch/>
        </p:blipFill>
        <p:spPr>
          <a:xfrm>
            <a:off x="1631505" y="1268760"/>
            <a:ext cx="5686413" cy="1224136"/>
          </a:xfrm>
          <a:prstGeom prst="rect">
            <a:avLst/>
          </a:prstGeom>
        </p:spPr>
      </p:pic>
      <p:sp>
        <p:nvSpPr>
          <p:cNvPr id="8" name="テキスト ボックス 7">
            <a:extLst>
              <a:ext uri="{FF2B5EF4-FFF2-40B4-BE49-F238E27FC236}">
                <a16:creationId xmlns:a16="http://schemas.microsoft.com/office/drawing/2014/main" id="{4C0D5DE8-1F83-B19A-E268-962C9C232B0F}"/>
              </a:ext>
            </a:extLst>
          </p:cNvPr>
          <p:cNvSpPr txBox="1"/>
          <p:nvPr/>
        </p:nvSpPr>
        <p:spPr>
          <a:xfrm>
            <a:off x="1588482" y="980728"/>
            <a:ext cx="4435510" cy="338554"/>
          </a:xfrm>
          <a:prstGeom prst="rect">
            <a:avLst/>
          </a:prstGeom>
          <a:noFill/>
        </p:spPr>
        <p:txBody>
          <a:bodyPr wrap="none" rtlCol="0">
            <a:spAutoFit/>
          </a:bodyPr>
          <a:lstStyle/>
          <a:p>
            <a:r>
              <a:rPr lang="en-US" altLang="ja-JP" sz="1600" dirty="0"/>
              <a:t>T. </a:t>
            </a:r>
            <a:r>
              <a:rPr lang="en-US" altLang="ja-JP" sz="1600" dirty="0" err="1"/>
              <a:t>Jinsong</a:t>
            </a:r>
            <a:r>
              <a:rPr lang="en-US" altLang="ja-JP" sz="1600" dirty="0"/>
              <a:t> </a:t>
            </a:r>
            <a:r>
              <a:rPr lang="en-US" altLang="ja-JP" sz="1600" i="1" dirty="0"/>
              <a:t>et al</a:t>
            </a:r>
            <a:r>
              <a:rPr lang="en-US" altLang="ja-JP" sz="1600" dirty="0"/>
              <a:t>., Euro. J. Mech. /A, v95, </a:t>
            </a:r>
            <a:r>
              <a:rPr lang="en-US" altLang="ja-JP" sz="1600" dirty="0">
                <a:solidFill>
                  <a:srgbClr val="FF00FF"/>
                </a:solidFill>
              </a:rPr>
              <a:t>2022</a:t>
            </a:r>
            <a:r>
              <a:rPr lang="en-US" altLang="ja-JP" sz="1600" dirty="0"/>
              <a:t>.</a:t>
            </a:r>
            <a:endParaRPr lang="ja-JP" altLang="en-US" sz="1600" dirty="0"/>
          </a:p>
        </p:txBody>
      </p:sp>
      <p:sp>
        <p:nvSpPr>
          <p:cNvPr id="16" name="正方形/長方形 15">
            <a:extLst>
              <a:ext uri="{FF2B5EF4-FFF2-40B4-BE49-F238E27FC236}">
                <a16:creationId xmlns:a16="http://schemas.microsoft.com/office/drawing/2014/main" id="{D8892568-BD5D-4E95-667E-982EB16C486A}"/>
              </a:ext>
            </a:extLst>
          </p:cNvPr>
          <p:cNvSpPr/>
          <p:nvPr/>
        </p:nvSpPr>
        <p:spPr>
          <a:xfrm>
            <a:off x="1638154" y="4365104"/>
            <a:ext cx="857446" cy="288032"/>
          </a:xfrm>
          <a:prstGeom prst="rect">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3DFA7845-A984-94CA-08CF-AB861DFF6C4E}"/>
              </a:ext>
            </a:extLst>
          </p:cNvPr>
          <p:cNvSpPr txBox="1"/>
          <p:nvPr/>
        </p:nvSpPr>
        <p:spPr>
          <a:xfrm>
            <a:off x="7408974" y="1419163"/>
            <a:ext cx="3086101" cy="923330"/>
          </a:xfrm>
          <a:prstGeom prst="rect">
            <a:avLst/>
          </a:prstGeom>
          <a:solidFill>
            <a:schemeClr val="bg1">
              <a:lumMod val="85000"/>
            </a:schemeClr>
          </a:solidFill>
        </p:spPr>
        <p:txBody>
          <a:bodyPr wrap="none" rtlCol="0">
            <a:spAutoFit/>
          </a:bodyPr>
          <a:lstStyle/>
          <a:p>
            <a:r>
              <a:rPr kumimoji="1" lang="ja-JP" altLang="en-US" dirty="0"/>
              <a:t>応力分布が階段状で低精度．</a:t>
            </a:r>
            <a:br>
              <a:rPr kumimoji="1" lang="en-US" altLang="ja-JP" dirty="0"/>
            </a:br>
            <a:r>
              <a:rPr kumimoji="1" lang="ja-JP" altLang="en-US" dirty="0"/>
              <a:t>実は，せん断ロッキングも</a:t>
            </a:r>
            <a:br>
              <a:rPr kumimoji="1" lang="en-US" altLang="ja-JP" dirty="0"/>
            </a:br>
            <a:r>
              <a:rPr kumimoji="1" lang="ja-JP" altLang="en-US" dirty="0"/>
              <a:t>起こしている．</a:t>
            </a:r>
          </a:p>
        </p:txBody>
      </p:sp>
      <p:sp>
        <p:nvSpPr>
          <p:cNvPr id="2" name="右中かっこ 1">
            <a:extLst>
              <a:ext uri="{FF2B5EF4-FFF2-40B4-BE49-F238E27FC236}">
                <a16:creationId xmlns:a16="http://schemas.microsoft.com/office/drawing/2014/main" id="{BA40B289-5D05-DEEC-50A7-6193C9E67FEC}"/>
              </a:ext>
            </a:extLst>
          </p:cNvPr>
          <p:cNvSpPr/>
          <p:nvPr/>
        </p:nvSpPr>
        <p:spPr>
          <a:xfrm>
            <a:off x="7317918" y="2600908"/>
            <a:ext cx="325405" cy="2520280"/>
          </a:xfrm>
          <a:prstGeom prst="rightBrace">
            <a:avLst>
              <a:gd name="adj1" fmla="val 48798"/>
              <a:gd name="adj2" fmla="val 50000"/>
            </a:avLst>
          </a:prstGeom>
          <a:ln w="19050">
            <a:solidFill>
              <a:srgbClr val="FF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00102058-5D08-561F-B22F-DF843C43ECEF}"/>
              </a:ext>
            </a:extLst>
          </p:cNvPr>
          <p:cNvSpPr txBox="1"/>
          <p:nvPr/>
        </p:nvSpPr>
        <p:spPr>
          <a:xfrm>
            <a:off x="7660309" y="2706886"/>
            <a:ext cx="2851752" cy="2308324"/>
          </a:xfrm>
          <a:prstGeom prst="rect">
            <a:avLst/>
          </a:prstGeom>
          <a:noFill/>
          <a:ln w="12700">
            <a:solidFill>
              <a:srgbClr val="FF00FF"/>
            </a:solidFill>
          </a:ln>
        </p:spPr>
        <p:txBody>
          <a:bodyPr wrap="square" rtlCol="0">
            <a:spAutoFit/>
          </a:bodyPr>
          <a:lstStyle/>
          <a:p>
            <a:pPr marL="285750" indent="-285750">
              <a:buFont typeface="Arial" panose="020B0604020202020204" pitchFamily="34" charset="0"/>
              <a:buChar char="•"/>
            </a:pPr>
            <a:r>
              <a:rPr lang="ja-JP" altLang="en-US" dirty="0">
                <a:solidFill>
                  <a:srgbClr val="0000CC"/>
                </a:solidFill>
                <a:latin typeface="ＭＳ Ｐゴシック" panose="020B0600070205080204" pitchFamily="50" charset="-128"/>
                <a:ea typeface="ＭＳ Ｐゴシック" panose="020B0600070205080204" pitchFamily="50" charset="-128"/>
              </a:rPr>
              <a:t>ひずみ</a:t>
            </a:r>
            <a:r>
              <a:rPr lang="en-US" altLang="ja-JP" dirty="0">
                <a:solidFill>
                  <a:srgbClr val="0000CC"/>
                </a:solidFill>
                <a:latin typeface="ＭＳ Ｐゴシック" panose="020B0600070205080204" pitchFamily="50" charset="-128"/>
                <a:ea typeface="ＭＳ Ｐゴシック" panose="020B0600070205080204" pitchFamily="50" charset="-128"/>
              </a:rPr>
              <a:t>/</a:t>
            </a:r>
            <a:r>
              <a:rPr lang="ja-JP" altLang="en-US" dirty="0">
                <a:solidFill>
                  <a:srgbClr val="0000CC"/>
                </a:solidFill>
                <a:latin typeface="ＭＳ Ｐゴシック" panose="020B0600070205080204" pitchFamily="50" charset="-128"/>
                <a:ea typeface="ＭＳ Ｐゴシック" panose="020B0600070205080204" pitchFamily="50" charset="-128"/>
              </a:rPr>
              <a:t>応力が要素内で</a:t>
            </a:r>
            <a:br>
              <a:rPr lang="en-US" altLang="ja-JP" dirty="0">
                <a:solidFill>
                  <a:srgbClr val="0000CC"/>
                </a:solidFill>
                <a:latin typeface="ＭＳ Ｐゴシック" panose="020B0600070205080204" pitchFamily="50" charset="-128"/>
                <a:ea typeface="ＭＳ Ｐゴシック" panose="020B0600070205080204" pitchFamily="50" charset="-128"/>
              </a:rPr>
            </a:br>
            <a:r>
              <a:rPr lang="ja-JP" altLang="en-US" dirty="0">
                <a:solidFill>
                  <a:srgbClr val="0000CC"/>
                </a:solidFill>
                <a:latin typeface="ＭＳ Ｐゴシック" panose="020B0600070205080204" pitchFamily="50" charset="-128"/>
                <a:ea typeface="ＭＳ Ｐゴシック" panose="020B0600070205080204" pitchFamily="50" charset="-128"/>
              </a:rPr>
              <a:t>線形分布なので高精度．</a:t>
            </a:r>
            <a:endParaRPr lang="en-US" altLang="ja-JP" dirty="0">
              <a:solidFill>
                <a:srgbClr val="0000CC"/>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lang="ja-JP" altLang="en-US" dirty="0">
                <a:solidFill>
                  <a:srgbClr val="0000CC"/>
                </a:solidFill>
                <a:latin typeface="ＭＳ Ｐゴシック" panose="020B0600070205080204" pitchFamily="50" charset="-128"/>
                <a:ea typeface="ＭＳ Ｐゴシック" panose="020B0600070205080204" pitchFamily="50" charset="-128"/>
              </a:rPr>
              <a:t>せん断ロッキングなし．</a:t>
            </a:r>
            <a:endParaRPr lang="en-US" altLang="ja-JP" dirty="0">
              <a:solidFill>
                <a:srgbClr val="0000CC"/>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lang="ja-JP" altLang="en-US" dirty="0">
                <a:solidFill>
                  <a:srgbClr val="0000CC"/>
                </a:solidFill>
                <a:latin typeface="ＭＳ Ｐゴシック" panose="020B0600070205080204" pitchFamily="50" charset="-128"/>
                <a:ea typeface="ＭＳ Ｐゴシック" panose="020B0600070205080204" pitchFamily="50" charset="-128"/>
              </a:rPr>
              <a:t>更に</a:t>
            </a:r>
            <a:r>
              <a:rPr lang="en-US" altLang="ja-JP" dirty="0">
                <a:solidFill>
                  <a:srgbClr val="FF00FF"/>
                </a:solidFill>
                <a:latin typeface="ＭＳ Ｐゴシック" panose="020B0600070205080204" pitchFamily="50" charset="-128"/>
                <a:ea typeface="ＭＳ Ｐゴシック" panose="020B0600070205080204" pitchFamily="50" charset="-128"/>
              </a:rPr>
              <a:t>EC-SSE</a:t>
            </a:r>
            <a:r>
              <a:rPr lang="ja-JP" altLang="en-US" dirty="0">
                <a:solidFill>
                  <a:srgbClr val="0000CC"/>
                </a:solidFill>
                <a:latin typeface="ＭＳ Ｐゴシック" panose="020B0600070205080204" pitchFamily="50" charset="-128"/>
                <a:ea typeface="ＭＳ Ｐゴシック" panose="020B0600070205080204" pitchFamily="50" charset="-128"/>
              </a:rPr>
              <a:t>ではひずみ</a:t>
            </a:r>
            <a:r>
              <a:rPr lang="en-US" altLang="ja-JP" dirty="0">
                <a:solidFill>
                  <a:srgbClr val="0000CC"/>
                </a:solidFill>
                <a:latin typeface="ＭＳ Ｐゴシック" panose="020B0600070205080204" pitchFamily="50" charset="-128"/>
                <a:ea typeface="ＭＳ Ｐゴシック" panose="020B0600070205080204" pitchFamily="50" charset="-128"/>
              </a:rPr>
              <a:t>/</a:t>
            </a:r>
            <a:r>
              <a:rPr lang="ja-JP" altLang="en-US" dirty="0">
                <a:solidFill>
                  <a:srgbClr val="0000CC"/>
                </a:solidFill>
                <a:latin typeface="ＭＳ Ｐゴシック" panose="020B0600070205080204" pitchFamily="50" charset="-128"/>
                <a:ea typeface="ＭＳ Ｐゴシック" panose="020B0600070205080204" pitchFamily="50" charset="-128"/>
              </a:rPr>
              <a:t>応力の連続性もある．</a:t>
            </a:r>
            <a:endParaRPr lang="en-US" altLang="ja-JP" dirty="0">
              <a:solidFill>
                <a:srgbClr val="0000CC"/>
              </a:solidFill>
              <a:latin typeface="ＭＳ Ｐゴシック" panose="020B0600070205080204" pitchFamily="50" charset="-128"/>
              <a:ea typeface="ＭＳ Ｐゴシック" panose="020B0600070205080204" pitchFamily="50" charset="-128"/>
            </a:endParaRPr>
          </a:p>
          <a:p>
            <a:r>
              <a:rPr lang="ja-JP" altLang="en-US" dirty="0">
                <a:solidFill>
                  <a:schemeClr val="tx1"/>
                </a:solidFill>
                <a:latin typeface="ＭＳ Ｐゴシック" panose="020B0600070205080204" pitchFamily="50" charset="-128"/>
                <a:ea typeface="ＭＳ Ｐゴシック" panose="020B0600070205080204" pitchFamily="50" charset="-128"/>
              </a:rPr>
              <a:t>ただし，</a:t>
            </a:r>
            <a:endParaRPr lang="en-US" altLang="ja-JP" dirty="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lang="en-US" altLang="ja-JP" dirty="0">
                <a:solidFill>
                  <a:srgbClr val="FF0000"/>
                </a:solidFill>
                <a:latin typeface="ＭＳ Ｐゴシック" panose="020B0600070205080204" pitchFamily="50" charset="-128"/>
                <a:ea typeface="ＭＳ Ｐゴシック" panose="020B0600070205080204" pitchFamily="50" charset="-128"/>
              </a:rPr>
              <a:t>F</a:t>
            </a:r>
            <a:r>
              <a:rPr kumimoji="1" lang="en-US" altLang="ja-JP" dirty="0">
                <a:solidFill>
                  <a:srgbClr val="FF0000"/>
                </a:solidFill>
                <a:latin typeface="ＭＳ Ｐゴシック" panose="020B0600070205080204" pitchFamily="50" charset="-128"/>
                <a:ea typeface="ＭＳ Ｐゴシック" panose="020B0600070205080204" pitchFamily="50" charset="-128"/>
              </a:rPr>
              <a:t>EM</a:t>
            </a:r>
            <a:r>
              <a:rPr kumimoji="1" lang="ja-JP" altLang="en-US" dirty="0">
                <a:solidFill>
                  <a:srgbClr val="FF0000"/>
                </a:solidFill>
                <a:latin typeface="ＭＳ Ｐゴシック" panose="020B0600070205080204" pitchFamily="50" charset="-128"/>
                <a:ea typeface="ＭＳ Ｐゴシック" panose="020B0600070205080204" pitchFamily="50" charset="-128"/>
              </a:rPr>
              <a:t>との親和性なし．</a:t>
            </a:r>
            <a:endParaRPr kumimoji="1" lang="en-US" altLang="ja-JP" dirty="0">
              <a:solidFill>
                <a:srgbClr val="FF0000"/>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kumimoji="1" lang="ja-JP" altLang="en-US" dirty="0">
                <a:solidFill>
                  <a:srgbClr val="FF0000"/>
                </a:solidFill>
                <a:latin typeface="ＭＳ Ｐゴシック" panose="020B0600070205080204" pitchFamily="50" charset="-128"/>
                <a:ea typeface="ＭＳ Ｐゴシック" panose="020B0600070205080204" pitchFamily="50" charset="-128"/>
              </a:rPr>
              <a:t>体積ロッキング</a:t>
            </a:r>
            <a:r>
              <a:rPr lang="ja-JP" altLang="en-US" dirty="0">
                <a:solidFill>
                  <a:srgbClr val="FF0000"/>
                </a:solidFill>
                <a:latin typeface="ＭＳ Ｐゴシック" panose="020B0600070205080204" pitchFamily="50" charset="-128"/>
                <a:ea typeface="ＭＳ Ｐゴシック" panose="020B0600070205080204" pitchFamily="50" charset="-128"/>
              </a:rPr>
              <a:t>あり．</a:t>
            </a:r>
            <a:endParaRPr kumimoji="1" lang="ja-JP" altLang="en-US" dirty="0"/>
          </a:p>
        </p:txBody>
      </p:sp>
      <p:sp>
        <p:nvSpPr>
          <p:cNvPr id="11" name="矢印: 下 10">
            <a:extLst>
              <a:ext uri="{FF2B5EF4-FFF2-40B4-BE49-F238E27FC236}">
                <a16:creationId xmlns:a16="http://schemas.microsoft.com/office/drawing/2014/main" id="{27463ABA-4AF1-656A-AB62-B6319F527B1C}"/>
              </a:ext>
            </a:extLst>
          </p:cNvPr>
          <p:cNvSpPr/>
          <p:nvPr/>
        </p:nvSpPr>
        <p:spPr>
          <a:xfrm>
            <a:off x="8796300" y="5078797"/>
            <a:ext cx="432048" cy="4024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FC865537-EDBA-0354-EA09-393F3E1FD59E}"/>
              </a:ext>
            </a:extLst>
          </p:cNvPr>
          <p:cNvSpPr txBox="1"/>
          <p:nvPr/>
        </p:nvSpPr>
        <p:spPr>
          <a:xfrm>
            <a:off x="7660309" y="5426415"/>
            <a:ext cx="2656496" cy="1015663"/>
          </a:xfrm>
          <a:prstGeom prst="rect">
            <a:avLst/>
          </a:prstGeom>
          <a:noFill/>
        </p:spPr>
        <p:txBody>
          <a:bodyPr wrap="none" rtlCol="0">
            <a:spAutoFit/>
          </a:bodyPr>
          <a:lstStyle/>
          <a:p>
            <a:pPr algn="ctr"/>
            <a:r>
              <a:rPr kumimoji="1" lang="ja-JP" altLang="en-US" sz="2000" dirty="0"/>
              <a:t>ポアソン比</a:t>
            </a:r>
            <a:r>
              <a:rPr kumimoji="1" lang="en-US" altLang="ja-JP" sz="2000" b="1" dirty="0">
                <a:solidFill>
                  <a:srgbClr val="C00000"/>
                </a:solidFill>
              </a:rPr>
              <a:t>0.49</a:t>
            </a:r>
            <a:r>
              <a:rPr kumimoji="1" lang="ja-JP" altLang="en-US" sz="2000" dirty="0"/>
              <a:t>まで</a:t>
            </a:r>
            <a:r>
              <a:rPr lang="ja-JP" altLang="en-US" sz="2000" dirty="0"/>
              <a:t>の</a:t>
            </a:r>
            <a:br>
              <a:rPr kumimoji="1" lang="en-US" altLang="ja-JP" sz="2000" dirty="0"/>
            </a:br>
            <a:r>
              <a:rPr kumimoji="1" lang="ja-JP" altLang="en-US" sz="2000" dirty="0"/>
              <a:t>ゴム大変形に拡張する</a:t>
            </a:r>
            <a:br>
              <a:rPr kumimoji="1" lang="en-US" altLang="ja-JP" sz="2000" dirty="0"/>
            </a:br>
            <a:r>
              <a:rPr kumimoji="1" lang="ja-JP" altLang="en-US" sz="2000" dirty="0"/>
              <a:t>手法を開発しよう！</a:t>
            </a:r>
          </a:p>
        </p:txBody>
      </p:sp>
      <p:sp>
        <p:nvSpPr>
          <p:cNvPr id="6" name="テキスト ボックス 5">
            <a:extLst>
              <a:ext uri="{FF2B5EF4-FFF2-40B4-BE49-F238E27FC236}">
                <a16:creationId xmlns:a16="http://schemas.microsoft.com/office/drawing/2014/main" id="{9486AFC7-696B-414F-0DD7-693DA2A40B34}"/>
              </a:ext>
            </a:extLst>
          </p:cNvPr>
          <p:cNvSpPr txBox="1"/>
          <p:nvPr/>
        </p:nvSpPr>
        <p:spPr>
          <a:xfrm>
            <a:off x="1577608" y="3263806"/>
            <a:ext cx="1040670" cy="738664"/>
          </a:xfrm>
          <a:prstGeom prst="rect">
            <a:avLst/>
          </a:prstGeom>
          <a:noFill/>
        </p:spPr>
        <p:txBody>
          <a:bodyPr wrap="none" rtlCol="0">
            <a:spAutoFit/>
          </a:bodyPr>
          <a:lstStyle/>
          <a:p>
            <a:r>
              <a:rPr lang="en-US" altLang="ja-JP" sz="1400" dirty="0"/>
              <a:t>Strain</a:t>
            </a:r>
            <a:br>
              <a:rPr lang="en-US" altLang="ja-JP" sz="1400" dirty="0"/>
            </a:br>
            <a:r>
              <a:rPr lang="en-US" altLang="ja-JP" sz="1400" dirty="0"/>
              <a:t>Smoothing</a:t>
            </a:r>
            <a:br>
              <a:rPr lang="en-US" altLang="ja-JP" sz="1400" dirty="0"/>
            </a:br>
            <a:r>
              <a:rPr lang="en-US" altLang="ja-JP" sz="1400" dirty="0"/>
              <a:t>Element</a:t>
            </a:r>
            <a:endParaRPr lang="ja-JP" altLang="en-US" sz="1400" dirty="0"/>
          </a:p>
        </p:txBody>
      </p:sp>
      <p:sp>
        <p:nvSpPr>
          <p:cNvPr id="7" name="テキスト ボックス 6">
            <a:extLst>
              <a:ext uri="{FF2B5EF4-FFF2-40B4-BE49-F238E27FC236}">
                <a16:creationId xmlns:a16="http://schemas.microsoft.com/office/drawing/2014/main" id="{2FBB3648-C632-A02B-489B-D5FFFC55405A}"/>
              </a:ext>
            </a:extLst>
          </p:cNvPr>
          <p:cNvSpPr txBox="1"/>
          <p:nvPr/>
        </p:nvSpPr>
        <p:spPr>
          <a:xfrm>
            <a:off x="1652918" y="4615651"/>
            <a:ext cx="920445" cy="738664"/>
          </a:xfrm>
          <a:prstGeom prst="rect">
            <a:avLst/>
          </a:prstGeom>
          <a:noFill/>
        </p:spPr>
        <p:txBody>
          <a:bodyPr wrap="none" rtlCol="0">
            <a:spAutoFit/>
          </a:bodyPr>
          <a:lstStyle/>
          <a:p>
            <a:r>
              <a:rPr lang="en-US" altLang="ja-JP" sz="1400" dirty="0"/>
              <a:t>Edge</a:t>
            </a:r>
            <a:br>
              <a:rPr lang="en-US" altLang="ja-JP" sz="1400" dirty="0"/>
            </a:br>
            <a:r>
              <a:rPr lang="en-US" altLang="ja-JP" sz="1400" dirty="0"/>
              <a:t>Centered</a:t>
            </a:r>
            <a:br>
              <a:rPr lang="en-US" altLang="ja-JP" sz="1400" dirty="0"/>
            </a:br>
            <a:r>
              <a:rPr lang="en-US" altLang="ja-JP" sz="1400" dirty="0"/>
              <a:t>SSE</a:t>
            </a:r>
            <a:endParaRPr lang="ja-JP" altLang="en-US" sz="1400" dirty="0"/>
          </a:p>
        </p:txBody>
      </p:sp>
      <p:sp>
        <p:nvSpPr>
          <p:cNvPr id="9" name="テキスト ボックス 8">
            <a:extLst>
              <a:ext uri="{FF2B5EF4-FFF2-40B4-BE49-F238E27FC236}">
                <a16:creationId xmlns:a16="http://schemas.microsoft.com/office/drawing/2014/main" id="{46B4F0CC-51BD-1D93-FDC0-87DB7A6874DF}"/>
              </a:ext>
            </a:extLst>
          </p:cNvPr>
          <p:cNvSpPr txBox="1"/>
          <p:nvPr/>
        </p:nvSpPr>
        <p:spPr>
          <a:xfrm>
            <a:off x="946502" y="3045440"/>
            <a:ext cx="516426" cy="1631216"/>
          </a:xfrm>
          <a:prstGeom prst="rect">
            <a:avLst/>
          </a:prstGeom>
          <a:no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ja-JP" altLang="en-US" sz="2000" dirty="0">
                <a:latin typeface="MS UI Gothic" panose="020B0600070205080204" pitchFamily="50" charset="-128"/>
                <a:ea typeface="MS UI Gothic" panose="020B0600070205080204" pitchFamily="50" charset="-128"/>
              </a:rPr>
              <a:t>詳細は後述</a:t>
            </a:r>
          </a:p>
        </p:txBody>
      </p:sp>
    </p:spTree>
    <p:extLst>
      <p:ext uri="{BB962C8B-B14F-4D97-AF65-F5344CB8AC3E}">
        <p14:creationId xmlns:p14="http://schemas.microsoft.com/office/powerpoint/2010/main" val="1929451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研究目的</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6</a:t>
            </a:fld>
            <a:endParaRPr lang="ja-JP" altLang="en-US" dirty="0"/>
          </a:p>
        </p:txBody>
      </p:sp>
      <p:sp>
        <p:nvSpPr>
          <p:cNvPr id="5" name="角丸四角形 4"/>
          <p:cNvSpPr/>
          <p:nvPr/>
        </p:nvSpPr>
        <p:spPr>
          <a:xfrm>
            <a:off x="1410513" y="1169527"/>
            <a:ext cx="9370041" cy="2583509"/>
          </a:xfrm>
          <a:prstGeom prst="roundRect">
            <a:avLst>
              <a:gd name="adj" fmla="val 13853"/>
            </a:avLst>
          </a:prstGeom>
          <a:noFill/>
          <a:ln w="4762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buClr>
                <a:schemeClr val="tx1"/>
              </a:buClr>
            </a:pPr>
            <a:r>
              <a:rPr lang="ja-JP" altLang="en-US" sz="3200" dirty="0">
                <a:solidFill>
                  <a:schemeClr val="tx1"/>
                </a:solidFill>
                <a:latin typeface="MS UI Gothic" panose="020B0600070205080204" pitchFamily="50" charset="-128"/>
                <a:ea typeface="MS UI Gothic" panose="020B0600070205080204" pitchFamily="50" charset="-128"/>
              </a:rPr>
              <a:t>せん断成分の解析精度に優れた</a:t>
            </a:r>
            <a:r>
              <a:rPr lang="en-US" altLang="ja-JP" sz="3200" dirty="0">
                <a:solidFill>
                  <a:srgbClr val="FF00FF"/>
                </a:solidFill>
                <a:latin typeface="MS UI Gothic" panose="020B0600070205080204" pitchFamily="50" charset="-128"/>
                <a:ea typeface="MS UI Gothic" panose="020B0600070205080204" pitchFamily="50" charset="-128"/>
              </a:rPr>
              <a:t>EC-SSE</a:t>
            </a:r>
            <a:r>
              <a:rPr lang="ja-JP" altLang="en-US" sz="3200" dirty="0">
                <a:solidFill>
                  <a:schemeClr val="tx1"/>
                </a:solidFill>
                <a:latin typeface="MS UI Gothic" panose="020B0600070205080204" pitchFamily="50" charset="-128"/>
                <a:ea typeface="MS UI Gothic" panose="020B0600070205080204" pitchFamily="50" charset="-128"/>
              </a:rPr>
              <a:t>と</a:t>
            </a:r>
            <a:br>
              <a:rPr lang="en-US" altLang="ja-JP" sz="3200" dirty="0">
                <a:solidFill>
                  <a:schemeClr val="tx1"/>
                </a:solidFill>
                <a:latin typeface="MS UI Gothic" panose="020B0600070205080204" pitchFamily="50" charset="-128"/>
                <a:ea typeface="MS UI Gothic" panose="020B0600070205080204" pitchFamily="50" charset="-128"/>
              </a:rPr>
            </a:br>
            <a:r>
              <a:rPr lang="ja-JP" altLang="en-US" sz="3200" dirty="0">
                <a:solidFill>
                  <a:schemeClr val="tx1"/>
                </a:solidFill>
                <a:latin typeface="MS UI Gothic" panose="020B0600070205080204" pitchFamily="50" charset="-128"/>
                <a:ea typeface="MS UI Gothic" panose="020B0600070205080204" pitchFamily="50" charset="-128"/>
              </a:rPr>
              <a:t>体積ロッキングを回避できる</a:t>
            </a:r>
            <a:r>
              <a:rPr lang="en-US" altLang="ja-JP" sz="3200" dirty="0">
                <a:solidFill>
                  <a:srgbClr val="0000CC"/>
                </a:solidFill>
                <a:latin typeface="MS UI Gothic" panose="020B0600070205080204" pitchFamily="50" charset="-128"/>
                <a:ea typeface="MS UI Gothic" panose="020B0600070205080204" pitchFamily="50" charset="-128"/>
              </a:rPr>
              <a:t>NS-FEM</a:t>
            </a:r>
            <a:r>
              <a:rPr lang="ja-JP" altLang="en-US" sz="3200" dirty="0">
                <a:solidFill>
                  <a:schemeClr val="tx1"/>
                </a:solidFill>
                <a:latin typeface="MS UI Gothic" panose="020B0600070205080204" pitchFamily="50" charset="-128"/>
                <a:ea typeface="MS UI Gothic" panose="020B0600070205080204" pitchFamily="50" charset="-128"/>
              </a:rPr>
              <a:t>を用い，</a:t>
            </a:r>
            <a:br>
              <a:rPr lang="en-US" altLang="ja-JP" sz="3200" dirty="0">
                <a:solidFill>
                  <a:schemeClr val="tx1"/>
                </a:solidFill>
                <a:latin typeface="MS UI Gothic" panose="020B0600070205080204" pitchFamily="50" charset="-128"/>
                <a:ea typeface="MS UI Gothic" panose="020B0600070205080204" pitchFamily="50" charset="-128"/>
              </a:rPr>
            </a:br>
            <a:r>
              <a:rPr lang="ja-JP" altLang="en-US" sz="3200" dirty="0">
                <a:solidFill>
                  <a:schemeClr val="tx1"/>
                </a:solidFill>
                <a:latin typeface="MS UI Gothic" panose="020B0600070205080204" pitchFamily="50" charset="-128"/>
                <a:ea typeface="MS UI Gothic" panose="020B0600070205080204" pitchFamily="50" charset="-128"/>
              </a:rPr>
              <a:t>両者を</a:t>
            </a:r>
            <a:r>
              <a:rPr lang="ja-JP" altLang="en-US" sz="3200" dirty="0">
                <a:solidFill>
                  <a:srgbClr val="008000"/>
                </a:solidFill>
                <a:latin typeface="MS UI Gothic" panose="020B0600070205080204" pitchFamily="50" charset="-128"/>
                <a:ea typeface="MS UI Gothic" panose="020B0600070205080204" pitchFamily="50" charset="-128"/>
              </a:rPr>
              <a:t>選択的低減積分</a:t>
            </a:r>
            <a:r>
              <a:rPr lang="en-US" altLang="ja-JP" sz="3200" dirty="0">
                <a:solidFill>
                  <a:srgbClr val="008000"/>
                </a:solidFill>
                <a:latin typeface="MS UI Gothic" panose="020B0600070205080204" pitchFamily="50" charset="-128"/>
                <a:ea typeface="MS UI Gothic" panose="020B0600070205080204" pitchFamily="50" charset="-128"/>
              </a:rPr>
              <a:t>(SRI)</a:t>
            </a:r>
            <a:r>
              <a:rPr lang="ja-JP" altLang="en-US" sz="3200" dirty="0">
                <a:solidFill>
                  <a:schemeClr val="tx1"/>
                </a:solidFill>
                <a:latin typeface="MS UI Gothic" panose="020B0600070205080204" pitchFamily="50" charset="-128"/>
                <a:ea typeface="MS UI Gothic" panose="020B0600070205080204" pitchFamily="50" charset="-128"/>
              </a:rPr>
              <a:t>で組み合わせた</a:t>
            </a:r>
            <a:br>
              <a:rPr lang="en-US" altLang="ja-JP" sz="3200" dirty="0">
                <a:solidFill>
                  <a:schemeClr val="tx1"/>
                </a:solidFill>
                <a:latin typeface="MS UI Gothic" panose="020B0600070205080204" pitchFamily="50" charset="-128"/>
                <a:ea typeface="MS UI Gothic" panose="020B0600070205080204" pitchFamily="50" charset="-128"/>
              </a:rPr>
            </a:br>
            <a:r>
              <a:rPr lang="ja-JP" altLang="en-US" sz="3200" dirty="0">
                <a:solidFill>
                  <a:schemeClr val="tx1"/>
                </a:solidFill>
                <a:latin typeface="MS UI Gothic" panose="020B0600070205080204" pitchFamily="50" charset="-128"/>
                <a:ea typeface="MS UI Gothic" panose="020B0600070205080204" pitchFamily="50" charset="-128"/>
              </a:rPr>
              <a:t>新たな</a:t>
            </a:r>
            <a:r>
              <a:rPr lang="en-US" altLang="ja-JP" sz="3200" dirty="0">
                <a:solidFill>
                  <a:schemeClr val="tx1"/>
                </a:solidFill>
                <a:latin typeface="MS UI Gothic" panose="020B0600070205080204" pitchFamily="50" charset="-128"/>
                <a:ea typeface="MS UI Gothic" panose="020B0600070205080204" pitchFamily="50" charset="-128"/>
              </a:rPr>
              <a:t>S-FEM</a:t>
            </a:r>
            <a:r>
              <a:rPr lang="ja-JP" altLang="en-US" sz="3200" dirty="0">
                <a:solidFill>
                  <a:schemeClr val="tx1"/>
                </a:solidFill>
                <a:latin typeface="MS UI Gothic" panose="020B0600070205080204" pitchFamily="50" charset="-128"/>
                <a:ea typeface="MS UI Gothic" panose="020B0600070205080204" pitchFamily="50" charset="-128"/>
              </a:rPr>
              <a:t>定式化</a:t>
            </a:r>
            <a:r>
              <a:rPr lang="en-US" altLang="ja-JP" sz="3200" dirty="0">
                <a:solidFill>
                  <a:schemeClr val="tx1"/>
                </a:solidFill>
                <a:latin typeface="MS UI Gothic" panose="020B0600070205080204" pitchFamily="50" charset="-128"/>
                <a:ea typeface="MS UI Gothic" panose="020B0600070205080204" pitchFamily="50" charset="-128"/>
              </a:rPr>
              <a:t>(</a:t>
            </a:r>
            <a:r>
              <a:rPr lang="en-US" altLang="ja-JP" sz="3200" dirty="0">
                <a:solidFill>
                  <a:srgbClr val="7030A0"/>
                </a:solidFill>
                <a:latin typeface="MS UI Gothic" panose="020B0600070205080204" pitchFamily="50" charset="-128"/>
                <a:ea typeface="MS UI Gothic" panose="020B0600070205080204" pitchFamily="50" charset="-128"/>
              </a:rPr>
              <a:t>EC-SSE-SRI-T4</a:t>
            </a:r>
            <a:r>
              <a:rPr lang="en-US" altLang="ja-JP" sz="3200" dirty="0">
                <a:solidFill>
                  <a:schemeClr val="tx1"/>
                </a:solidFill>
                <a:latin typeface="MS UI Gothic" panose="020B0600070205080204" pitchFamily="50" charset="-128"/>
                <a:ea typeface="MS UI Gothic" panose="020B0600070205080204" pitchFamily="50" charset="-128"/>
              </a:rPr>
              <a:t>)</a:t>
            </a:r>
            <a:r>
              <a:rPr lang="ja-JP" altLang="en-US" sz="3200" dirty="0">
                <a:solidFill>
                  <a:schemeClr val="tx1"/>
                </a:solidFill>
                <a:latin typeface="MS UI Gothic" panose="020B0600070205080204" pitchFamily="50" charset="-128"/>
                <a:ea typeface="MS UI Gothic" panose="020B0600070205080204" pitchFamily="50" charset="-128"/>
              </a:rPr>
              <a:t>の</a:t>
            </a:r>
            <a:br>
              <a:rPr lang="en-US" altLang="ja-JP" sz="3200" dirty="0">
                <a:solidFill>
                  <a:schemeClr val="tx1"/>
                </a:solidFill>
                <a:latin typeface="MS UI Gothic" panose="020B0600070205080204" pitchFamily="50" charset="-128"/>
                <a:ea typeface="MS UI Gothic" panose="020B0600070205080204" pitchFamily="50" charset="-128"/>
              </a:rPr>
            </a:br>
            <a:r>
              <a:rPr lang="ja-JP" altLang="en-US" sz="3200" dirty="0">
                <a:solidFill>
                  <a:schemeClr val="tx1"/>
                </a:solidFill>
                <a:latin typeface="MS UI Gothic" panose="020B0600070205080204" pitchFamily="50" charset="-128"/>
                <a:ea typeface="MS UI Gothic" panose="020B0600070205080204" pitchFamily="50" charset="-128"/>
              </a:rPr>
              <a:t>ゴム大変形での精度と大変形ロバスト性を確認する．</a:t>
            </a:r>
            <a:endParaRPr lang="en-US" altLang="ja-JP" sz="3200" dirty="0">
              <a:solidFill>
                <a:schemeClr val="tx1"/>
              </a:solidFill>
              <a:latin typeface="MS UI Gothic" panose="020B0600070205080204" pitchFamily="50" charset="-128"/>
              <a:ea typeface="MS UI Gothic" panose="020B0600070205080204" pitchFamily="50" charset="-128"/>
            </a:endParaRPr>
          </a:p>
        </p:txBody>
      </p:sp>
      <p:sp>
        <p:nvSpPr>
          <p:cNvPr id="6" name="テキスト ボックス 5">
            <a:extLst>
              <a:ext uri="{FF2B5EF4-FFF2-40B4-BE49-F238E27FC236}">
                <a16:creationId xmlns:a16="http://schemas.microsoft.com/office/drawing/2014/main" id="{CF4174B3-0D2B-B513-9928-14E30BD77B37}"/>
              </a:ext>
            </a:extLst>
          </p:cNvPr>
          <p:cNvSpPr txBox="1"/>
          <p:nvPr/>
        </p:nvSpPr>
        <p:spPr>
          <a:xfrm>
            <a:off x="1811524" y="4169402"/>
            <a:ext cx="8969030" cy="1815882"/>
          </a:xfrm>
          <a:prstGeom prst="rect">
            <a:avLst/>
          </a:prstGeom>
          <a:noFill/>
        </p:spPr>
        <p:txBody>
          <a:bodyPr wrap="square" rtlCol="0">
            <a:spAutoFit/>
          </a:bodyPr>
          <a:lstStyle/>
          <a:p>
            <a:pPr defTabSz="360000"/>
            <a:r>
              <a:rPr kumimoji="1" lang="ja-JP" altLang="en-US" sz="2800" b="1" i="1" u="sng" dirty="0">
                <a:effectLst>
                  <a:outerShdw blurRad="38100" dist="38100" dir="2700000" algn="tl">
                    <a:srgbClr val="000000">
                      <a:alpha val="43137"/>
                    </a:srgbClr>
                  </a:outerShdw>
                </a:effectLst>
                <a:latin typeface="MS UI Gothic" panose="020B0600070205080204" pitchFamily="50" charset="-128"/>
                <a:ea typeface="MS UI Gothic" panose="020B0600070205080204" pitchFamily="50" charset="-128"/>
              </a:rPr>
              <a:t>発表目次</a:t>
            </a:r>
            <a:r>
              <a:rPr kumimoji="1" lang="ja-JP" altLang="en-US" sz="2800" dirty="0">
                <a:latin typeface="MS UI Gothic" panose="020B0600070205080204" pitchFamily="50" charset="-128"/>
                <a:ea typeface="MS UI Gothic" panose="020B0600070205080204" pitchFamily="50" charset="-128"/>
              </a:rPr>
              <a:t>：</a:t>
            </a:r>
            <a:endParaRPr kumimoji="1" lang="en-US" altLang="ja-JP" sz="2800" dirty="0">
              <a:latin typeface="MS UI Gothic" panose="020B0600070205080204" pitchFamily="50" charset="-128"/>
              <a:ea typeface="MS UI Gothic" panose="020B0600070205080204" pitchFamily="50" charset="-128"/>
            </a:endParaRPr>
          </a:p>
          <a:p>
            <a:pPr marL="285750" indent="-285750" defTabSz="360000">
              <a:buFont typeface="Arial" panose="020B0604020202020204" pitchFamily="34" charset="0"/>
              <a:buChar char="•"/>
            </a:pPr>
            <a:r>
              <a:rPr kumimoji="1" lang="ja-JP" altLang="en-US" sz="2800" dirty="0">
                <a:latin typeface="MS UI Gothic" panose="020B0600070205080204" pitchFamily="50" charset="-128"/>
                <a:ea typeface="MS UI Gothic" panose="020B0600070205080204" pitchFamily="50" charset="-128"/>
              </a:rPr>
              <a:t>手法：</a:t>
            </a:r>
            <a:r>
              <a:rPr kumimoji="1" lang="en-US" altLang="ja-JP" sz="2800" dirty="0">
                <a:latin typeface="MS UI Gothic" panose="020B0600070205080204" pitchFamily="50" charset="-128"/>
                <a:ea typeface="MS UI Gothic" panose="020B0600070205080204" pitchFamily="50" charset="-128"/>
              </a:rPr>
              <a:t>ES-FEM</a:t>
            </a:r>
            <a:r>
              <a:rPr kumimoji="1" lang="ja-JP" altLang="en-US" sz="2800" dirty="0">
                <a:latin typeface="MS UI Gothic" panose="020B0600070205080204" pitchFamily="50" charset="-128"/>
                <a:ea typeface="MS UI Gothic" panose="020B0600070205080204" pitchFamily="50" charset="-128"/>
              </a:rPr>
              <a:t>，</a:t>
            </a:r>
            <a:r>
              <a:rPr kumimoji="1" lang="en-US" altLang="ja-JP" sz="2800" dirty="0">
                <a:latin typeface="MS UI Gothic" panose="020B0600070205080204" pitchFamily="50" charset="-128"/>
                <a:ea typeface="MS UI Gothic" panose="020B0600070205080204" pitchFamily="50" charset="-128"/>
              </a:rPr>
              <a:t>EC-SSE</a:t>
            </a:r>
            <a:r>
              <a:rPr kumimoji="1" lang="ja-JP" altLang="en-US" sz="2800" dirty="0">
                <a:latin typeface="MS UI Gothic" panose="020B0600070205080204" pitchFamily="50" charset="-128"/>
                <a:ea typeface="MS UI Gothic" panose="020B0600070205080204" pitchFamily="50" charset="-128"/>
              </a:rPr>
              <a:t>，</a:t>
            </a:r>
            <a:r>
              <a:rPr lang="ja-JP" altLang="en-US" sz="2800" dirty="0">
                <a:latin typeface="MS UI Gothic" panose="020B0600070205080204" pitchFamily="50" charset="-128"/>
                <a:ea typeface="MS UI Gothic" panose="020B0600070205080204" pitchFamily="50" charset="-128"/>
              </a:rPr>
              <a:t>提案手法の定式化概要の紹介</a:t>
            </a:r>
            <a:endParaRPr lang="en-US" altLang="ja-JP" sz="2800" dirty="0">
              <a:latin typeface="MS UI Gothic" panose="020B0600070205080204" pitchFamily="50" charset="-128"/>
              <a:ea typeface="MS UI Gothic" panose="020B0600070205080204" pitchFamily="50" charset="-128"/>
            </a:endParaRPr>
          </a:p>
          <a:p>
            <a:pPr marL="285750" indent="-285750" defTabSz="360000">
              <a:buFont typeface="Arial" panose="020B0604020202020204" pitchFamily="34" charset="0"/>
              <a:buChar char="•"/>
            </a:pPr>
            <a:r>
              <a:rPr lang="ja-JP" altLang="en-US" sz="2800" dirty="0">
                <a:latin typeface="MS UI Gothic" panose="020B0600070205080204" pitchFamily="50" charset="-128"/>
                <a:ea typeface="MS UI Gothic" panose="020B0600070205080204" pitchFamily="50" charset="-128"/>
              </a:rPr>
              <a:t>結果と考察：解析例の紹介 と 計算コストの考察</a:t>
            </a:r>
            <a:endParaRPr lang="en-US" altLang="ja-JP" sz="2800" dirty="0">
              <a:latin typeface="MS UI Gothic" panose="020B0600070205080204" pitchFamily="50" charset="-128"/>
              <a:ea typeface="MS UI Gothic" panose="020B0600070205080204" pitchFamily="50" charset="-128"/>
            </a:endParaRPr>
          </a:p>
          <a:p>
            <a:pPr marL="285750" indent="-285750" defTabSz="360000">
              <a:buFont typeface="Arial" panose="020B0604020202020204" pitchFamily="34" charset="0"/>
              <a:buChar char="•"/>
            </a:pPr>
            <a:r>
              <a:rPr kumimoji="1" lang="ja-JP" altLang="en-US" sz="2800" dirty="0">
                <a:latin typeface="MS UI Gothic" panose="020B0600070205080204" pitchFamily="50" charset="-128"/>
                <a:ea typeface="MS UI Gothic" panose="020B0600070205080204" pitchFamily="50" charset="-128"/>
              </a:rPr>
              <a:t>まとめ：</a:t>
            </a:r>
          </a:p>
        </p:txBody>
      </p:sp>
      <p:sp>
        <p:nvSpPr>
          <p:cNvPr id="7" name="テキスト ボックス 6">
            <a:extLst>
              <a:ext uri="{FF2B5EF4-FFF2-40B4-BE49-F238E27FC236}">
                <a16:creationId xmlns:a16="http://schemas.microsoft.com/office/drawing/2014/main" id="{F9A0F7A7-FF51-61AA-A010-5B35838D9828}"/>
              </a:ext>
            </a:extLst>
          </p:cNvPr>
          <p:cNvSpPr txBox="1"/>
          <p:nvPr/>
        </p:nvSpPr>
        <p:spPr>
          <a:xfrm>
            <a:off x="4215851" y="5625244"/>
            <a:ext cx="3759363" cy="523220"/>
          </a:xfrm>
          <a:prstGeom prst="rect">
            <a:avLst/>
          </a:prstGeom>
          <a:noFill/>
          <a:ln>
            <a:noFill/>
          </a:ln>
        </p:spPr>
        <p:txBody>
          <a:bodyPr wrap="none" rtlCol="0">
            <a:spAutoFit/>
          </a:bodyPr>
          <a:lstStyle/>
          <a:p>
            <a:pPr algn="ctr" defTabSz="180000"/>
            <a:r>
              <a:rPr lang="ja-JP" altLang="en-US" sz="2800" dirty="0">
                <a:solidFill>
                  <a:srgbClr val="FF0000"/>
                </a:solidFill>
                <a:latin typeface="MS UI Gothic" panose="020B0600070205080204" pitchFamily="50" charset="-128"/>
                <a:ea typeface="MS UI Gothic" panose="020B0600070205080204" pitchFamily="50" charset="-128"/>
              </a:rPr>
              <a:t>そこそこ</a:t>
            </a:r>
            <a:r>
              <a:rPr kumimoji="1" lang="ja-JP" altLang="en-US" sz="2800" dirty="0">
                <a:solidFill>
                  <a:srgbClr val="FF0000"/>
                </a:solidFill>
                <a:latin typeface="MS UI Gothic" panose="020B0600070205080204" pitchFamily="50" charset="-128"/>
                <a:ea typeface="MS UI Gothic" panose="020B0600070205080204" pitchFamily="50" charset="-128"/>
              </a:rPr>
              <a:t>上手く行きました</a:t>
            </a:r>
            <a:r>
              <a:rPr kumimoji="1" lang="en-US" altLang="ja-JP" sz="2800" dirty="0">
                <a:solidFill>
                  <a:srgbClr val="FF0000"/>
                </a:solidFill>
                <a:latin typeface="MS UI Gothic" panose="020B0600070205080204" pitchFamily="50" charset="-128"/>
                <a:ea typeface="MS UI Gothic" panose="020B0600070205080204" pitchFamily="50" charset="-128"/>
              </a:rPr>
              <a:t>!!</a:t>
            </a:r>
            <a:endParaRPr kumimoji="1" lang="ja-JP" altLang="en-US" sz="2800" dirty="0">
              <a:solidFill>
                <a:srgbClr val="FF0000"/>
              </a:solidFill>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15042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5EFB63B-EBCB-47FC-8198-DF7C10E41249}"/>
              </a:ext>
            </a:extLst>
          </p:cNvPr>
          <p:cNvSpPr>
            <a:spLocks noGrp="1"/>
          </p:cNvSpPr>
          <p:nvPr>
            <p:ph type="title"/>
          </p:nvPr>
        </p:nvSpPr>
        <p:spPr/>
        <p:txBody>
          <a:bodyPr/>
          <a:lstStyle/>
          <a:p>
            <a:r>
              <a:rPr lang="ja-JP" altLang="en-US" dirty="0"/>
              <a:t>手法</a:t>
            </a:r>
            <a:br>
              <a:rPr lang="en-US" altLang="ja-JP" sz="2400" dirty="0"/>
            </a:br>
            <a:r>
              <a:rPr lang="en-US" altLang="ja-JP" sz="2400" b="0" dirty="0"/>
              <a:t>ES-FEM</a:t>
            </a:r>
            <a:r>
              <a:rPr lang="ja-JP" altLang="en-US" sz="2400" b="0" dirty="0"/>
              <a:t>，</a:t>
            </a:r>
            <a:r>
              <a:rPr lang="en-US" altLang="ja-JP" sz="2400" b="0" dirty="0"/>
              <a:t>EC-SSE</a:t>
            </a:r>
            <a:r>
              <a:rPr lang="ja-JP" altLang="en-US" sz="2400" b="0" dirty="0"/>
              <a:t>，</a:t>
            </a:r>
            <a:r>
              <a:rPr lang="ja-JP" altLang="en-US" sz="2400" b="0" dirty="0">
                <a:latin typeface="+mn-ea"/>
                <a:ea typeface="+mn-ea"/>
              </a:rPr>
              <a:t>提案手法の定式化概要の紹介</a:t>
            </a:r>
          </a:p>
        </p:txBody>
      </p:sp>
      <p:sp>
        <p:nvSpPr>
          <p:cNvPr id="3" name="スライド番号プレースホルダー 2">
            <a:extLst>
              <a:ext uri="{FF2B5EF4-FFF2-40B4-BE49-F238E27FC236}">
                <a16:creationId xmlns:a16="http://schemas.microsoft.com/office/drawing/2014/main" id="{62540705-575E-4234-8E7B-92D569340FB6}"/>
              </a:ext>
            </a:extLst>
          </p:cNvPr>
          <p:cNvSpPr>
            <a:spLocks noGrp="1"/>
          </p:cNvSpPr>
          <p:nvPr>
            <p:ph type="sldNum" sz="quarter" idx="4"/>
          </p:nvPr>
        </p:nvSpPr>
        <p:spPr/>
        <p:txBody>
          <a:bodyPr/>
          <a:lstStyle/>
          <a:p>
            <a:r>
              <a:rPr lang="en-US" altLang="ja-JP"/>
              <a:t>P. </a:t>
            </a:r>
            <a:fld id="{F8FDF831-B0A3-4B44-A20D-7581D5587101}" type="slidenum">
              <a:rPr lang="ja-JP" altLang="en-US" smtClean="0"/>
              <a:pPr/>
              <a:t>7</a:t>
            </a:fld>
            <a:endParaRPr lang="ja-JP" altLang="en-US" dirty="0"/>
          </a:p>
        </p:txBody>
      </p:sp>
    </p:spTree>
    <p:extLst>
      <p:ext uri="{BB962C8B-B14F-4D97-AF65-F5344CB8AC3E}">
        <p14:creationId xmlns:p14="http://schemas.microsoft.com/office/powerpoint/2010/main" val="1123126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ja-JP" altLang="en-US" sz="2400" dirty="0">
                    <a:latin typeface="ＭＳ Ｐゴシック" panose="020B0600070205080204" pitchFamily="50" charset="-128"/>
                    <a:ea typeface="ＭＳ Ｐゴシック" panose="020B0600070205080204" pitchFamily="50" charset="-128"/>
                  </a:rPr>
                  <a:t>各セルの</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latin typeface="ＭＳ Ｐゴシック" panose="020B0600070205080204" pitchFamily="50" charset="-128"/>
                    <a:ea typeface="ＭＳ Ｐゴシック" panose="020B0600070205080204" pitchFamily="50" charset="-128"/>
                  </a:rPr>
                  <a:t>を通常の</a:t>
                </a:r>
                <a:r>
                  <a:rPr lang="en-US" altLang="ja-JP" sz="2400" dirty="0">
                    <a:latin typeface="ＭＳ Ｐゴシック" panose="020B0600070205080204" pitchFamily="50" charset="-128"/>
                    <a:ea typeface="ＭＳ Ｐゴシック" panose="020B0600070205080204" pitchFamily="50" charset="-128"/>
                  </a:rPr>
                  <a:t>FEM</a:t>
                </a:r>
                <a:r>
                  <a:rPr lang="ja-JP" altLang="en-US" sz="2400" dirty="0">
                    <a:latin typeface="ＭＳ Ｐゴシック" panose="020B0600070205080204" pitchFamily="50" charset="-128"/>
                    <a:ea typeface="ＭＳ Ｐゴシック" panose="020B0600070205080204" pitchFamily="50" charset="-128"/>
                  </a:rPr>
                  <a:t>と同様に作る．</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各セルの</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latin typeface="ＭＳ Ｐゴシック" panose="020B0600070205080204" pitchFamily="50" charset="-128"/>
                    <a:ea typeface="ＭＳ Ｐゴシック" panose="020B0600070205080204" pitchFamily="50" charset="-128"/>
                  </a:rPr>
                  <a:t>を周囲の</a:t>
                </a:r>
                <a:r>
                  <a:rPr lang="ja-JP" altLang="en-US" sz="2400" dirty="0">
                    <a:solidFill>
                      <a:srgbClr val="FF0000"/>
                    </a:solidFill>
                    <a:latin typeface="ＭＳ Ｐゴシック" panose="020B0600070205080204" pitchFamily="50" charset="-128"/>
                    <a:ea typeface="ＭＳ Ｐゴシック" panose="020B0600070205080204" pitchFamily="50" charset="-128"/>
                  </a:rPr>
                  <a:t>エッジ</a:t>
                </a:r>
                <a:r>
                  <a:rPr lang="ja-JP" altLang="en-US" sz="2400" dirty="0">
                    <a:latin typeface="ＭＳ Ｐゴシック" panose="020B0600070205080204" pitchFamily="50" charset="-128"/>
                    <a:ea typeface="ＭＳ Ｐゴシック" panose="020B0600070205080204" pitchFamily="50" charset="-128"/>
                  </a:rPr>
                  <a:t>に要素体積を重みとして配り，</a:t>
                </a:r>
                <a:br>
                  <a:rPr lang="en-US" altLang="ja-JP" sz="2400" dirty="0">
                    <a:latin typeface="ＭＳ Ｐゴシック" panose="020B0600070205080204" pitchFamily="50" charset="-128"/>
                    <a:ea typeface="ＭＳ Ｐゴシック" panose="020B0600070205080204" pitchFamily="50" charset="-128"/>
                  </a:rPr>
                </a:br>
                <a:r>
                  <a:rPr lang="ja-JP" altLang="en-US" sz="2400" dirty="0">
                    <a:solidFill>
                      <a:srgbClr val="FF0000"/>
                    </a:solidFill>
                    <a:latin typeface="ＭＳ Ｐゴシック" panose="020B0600070205080204" pitchFamily="50" charset="-128"/>
                    <a:ea typeface="ＭＳ Ｐゴシック" panose="020B0600070205080204" pitchFamily="50" charset="-128"/>
                  </a:rPr>
                  <a:t>エッジ</a:t>
                </a:r>
                <a:r>
                  <a:rPr lang="ja-JP" altLang="en-US" sz="2400" dirty="0">
                    <a:latin typeface="ＭＳ Ｐゴシック" panose="020B0600070205080204" pitchFamily="50" charset="-128"/>
                    <a:ea typeface="ＭＳ Ｐゴシック" panose="020B0600070205080204" pitchFamily="50" charset="-128"/>
                  </a:rPr>
                  <a:t>で平均化して</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Edge</m:t>
                        </m:r>
                      </m:sup>
                    </m:sSup>
                    <m:r>
                      <a:rPr lang="en-US" altLang="ja-JP" sz="2400" i="1">
                        <a:latin typeface="Cambria Math"/>
                      </a:rPr>
                      <m:t>𝐵</m:t>
                    </m:r>
                    <m:r>
                      <a:rPr lang="en-US" altLang="ja-JP" sz="2400" i="1">
                        <a:latin typeface="Cambria Math"/>
                      </a:rPr>
                      <m:t>]</m:t>
                    </m:r>
                  </m:oMath>
                </a14:m>
                <a:r>
                  <a:rPr lang="ja-JP" altLang="en-US" sz="2400" dirty="0">
                    <a:latin typeface="ＭＳ Ｐゴシック" panose="020B0600070205080204" pitchFamily="50" charset="-128"/>
                    <a:ea typeface="ＭＳ Ｐゴシック" panose="020B0600070205080204" pitchFamily="50" charset="-128"/>
                  </a:rPr>
                  <a:t>を作る．</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solidFill>
                      <a:srgbClr val="FF0000"/>
                    </a:solidFill>
                    <a:latin typeface="ＭＳ Ｐゴシック" panose="020B0600070205080204" pitchFamily="50" charset="-128"/>
                    <a:ea typeface="ＭＳ Ｐゴシック" panose="020B0600070205080204" pitchFamily="50" charset="-128"/>
                  </a:rPr>
                  <a:t>エッジ</a:t>
                </a:r>
                <a:r>
                  <a:rPr lang="ja-JP" altLang="en-US" sz="2400" dirty="0">
                    <a:latin typeface="ＭＳ Ｐゴシック" panose="020B0600070205080204" pitchFamily="50" charset="-128"/>
                    <a:ea typeface="ＭＳ Ｐゴシック" panose="020B0600070205080204" pitchFamily="50" charset="-128"/>
                  </a:rPr>
                  <a:t>の平滑化領域の量としてひずみ・応力・節点内力を計算する．</a:t>
                </a:r>
                <a:endParaRPr lang="ja-JP" altLang="en-US" sz="2400" u="sng" dirty="0">
                  <a:latin typeface="ＭＳ Ｐゴシック" panose="020B0600070205080204" pitchFamily="50" charset="-128"/>
                  <a:ea typeface="ＭＳ Ｐゴシック" panose="020B0600070205080204" pitchFamily="50" charset="-128"/>
                </a:endParaRPr>
              </a:p>
              <a:p>
                <a:pPr marL="0" indent="0" algn="ctr">
                  <a:buNone/>
                </a:pPr>
                <a:endParaRPr lang="ja-JP" altLang="en-US" sz="2400" dirty="0">
                  <a:latin typeface="ＭＳ Ｐゴシック" panose="020B0600070205080204" pitchFamily="50" charset="-128"/>
                  <a:ea typeface="ＭＳ Ｐゴシック" panose="020B0600070205080204" pitchFamily="50" charset="-128"/>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534" t="-1584"/>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lstStyle/>
          <a:p>
            <a:r>
              <a:rPr kumimoji="1" lang="en-US" altLang="ja-JP" dirty="0"/>
              <a:t>ES-FEM</a:t>
            </a:r>
            <a:r>
              <a:rPr lang="ja-JP" altLang="en-US" dirty="0"/>
              <a:t>の定式化概要</a:t>
            </a:r>
            <a:endParaRPr kumimoji="1" lang="ja-JP" altLang="en-US" dirty="0"/>
          </a:p>
        </p:txBody>
      </p:sp>
      <p:sp>
        <p:nvSpPr>
          <p:cNvPr id="6" name="スライド番号プレースホルダー 5">
            <a:extLst>
              <a:ext uri="{FF2B5EF4-FFF2-40B4-BE49-F238E27FC236}">
                <a16:creationId xmlns:a16="http://schemas.microsoft.com/office/drawing/2014/main" id="{77B5BFC6-F335-43B5-A5A8-5278E69F5461}"/>
              </a:ext>
            </a:extLst>
          </p:cNvPr>
          <p:cNvSpPr>
            <a:spLocks noGrp="1"/>
          </p:cNvSpPr>
          <p:nvPr>
            <p:ph type="sldNum" sz="quarter" idx="4"/>
          </p:nvPr>
        </p:nvSpPr>
        <p:spPr/>
        <p:txBody>
          <a:bodyPr/>
          <a:lstStyle/>
          <a:p>
            <a:r>
              <a:rPr lang="en-US" altLang="ja-JP"/>
              <a:t>P. </a:t>
            </a:r>
            <a:fld id="{F8FDF831-B0A3-4B44-A20D-7581D5587101}" type="slidenum">
              <a:rPr lang="ja-JP" altLang="en-US" smtClean="0"/>
              <a:pPr/>
              <a:t>8</a:t>
            </a:fld>
            <a:endParaRPr lang="ja-JP" altLang="en-US" dirty="0"/>
          </a:p>
        </p:txBody>
      </p:sp>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1888" y="2312877"/>
            <a:ext cx="3362325" cy="4067175"/>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8364" y="2332208"/>
            <a:ext cx="1119704" cy="1924884"/>
          </a:xfrm>
          <a:prstGeom prst="rect">
            <a:avLst/>
          </a:prstGeom>
        </p:spPr>
      </p:pic>
      <p:sp>
        <p:nvSpPr>
          <p:cNvPr id="5" name="テキスト ボックス 4"/>
          <p:cNvSpPr txBox="1"/>
          <p:nvPr/>
        </p:nvSpPr>
        <p:spPr>
          <a:xfrm>
            <a:off x="2648742" y="2780928"/>
            <a:ext cx="1712328" cy="1015663"/>
          </a:xfrm>
          <a:prstGeom prst="rect">
            <a:avLst/>
          </a:prstGeom>
          <a:noFill/>
          <a:ln>
            <a:solidFill>
              <a:schemeClr val="tx1"/>
            </a:solidFill>
          </a:ln>
        </p:spPr>
        <p:txBody>
          <a:bodyPr wrap="none" rtlCol="0">
            <a:spAutoFit/>
          </a:bodyPr>
          <a:lstStyle/>
          <a:p>
            <a:pPr algn="ctr"/>
            <a:r>
              <a:rPr lang="ja-JP" altLang="en-US" sz="2000" dirty="0">
                <a:ea typeface="MS UI Gothic" panose="020B0600070205080204" pitchFamily="50" charset="-128"/>
              </a:rPr>
              <a:t>ガウス</a:t>
            </a:r>
            <a:r>
              <a:rPr kumimoji="1" lang="ja-JP" altLang="en-US" sz="2000" dirty="0">
                <a:ea typeface="MS UI Gothic" panose="020B0600070205080204" pitchFamily="50" charset="-128"/>
              </a:rPr>
              <a:t>点が</a:t>
            </a:r>
            <a:br>
              <a:rPr kumimoji="1" lang="en-US" altLang="ja-JP" sz="2000" dirty="0">
                <a:ea typeface="MS UI Gothic" panose="020B0600070205080204" pitchFamily="50" charset="-128"/>
              </a:rPr>
            </a:br>
            <a:r>
              <a:rPr kumimoji="1" lang="ja-JP" altLang="en-US" sz="2000" dirty="0">
                <a:ea typeface="MS UI Gothic" panose="020B0600070205080204" pitchFamily="50" charset="-128"/>
              </a:rPr>
              <a:t>各エッジ中心</a:t>
            </a:r>
            <a:r>
              <a:rPr lang="ja-JP" altLang="en-US" sz="2000" dirty="0">
                <a:ea typeface="MS UI Gothic" panose="020B0600070205080204" pitchFamily="50" charset="-128"/>
              </a:rPr>
              <a:t>に</a:t>
            </a:r>
            <a:br>
              <a:rPr kumimoji="1" lang="en-US" altLang="ja-JP" sz="2000" dirty="0">
                <a:ea typeface="MS UI Gothic" panose="020B0600070205080204" pitchFamily="50" charset="-128"/>
              </a:rPr>
            </a:br>
            <a:r>
              <a:rPr kumimoji="1" lang="ja-JP" altLang="en-US" sz="2000" dirty="0">
                <a:ea typeface="MS UI Gothic" panose="020B0600070205080204" pitchFamily="50" charset="-128"/>
              </a:rPr>
              <a:t>あるイメージ</a:t>
            </a:r>
          </a:p>
        </p:txBody>
      </p:sp>
      <p:sp>
        <p:nvSpPr>
          <p:cNvPr id="11" name="テキスト ボックス 10">
            <a:extLst>
              <a:ext uri="{FF2B5EF4-FFF2-40B4-BE49-F238E27FC236}">
                <a16:creationId xmlns:a16="http://schemas.microsoft.com/office/drawing/2014/main" id="{72FB1EF2-62D5-B9AA-CC33-F6A9FC9FCD8E}"/>
              </a:ext>
            </a:extLst>
          </p:cNvPr>
          <p:cNvSpPr txBox="1"/>
          <p:nvPr/>
        </p:nvSpPr>
        <p:spPr>
          <a:xfrm>
            <a:off x="1731584" y="4573834"/>
            <a:ext cx="2629486" cy="1015663"/>
          </a:xfrm>
          <a:prstGeom prst="rect">
            <a:avLst/>
          </a:prstGeom>
          <a:noFill/>
          <a:ln>
            <a:solidFill>
              <a:schemeClr val="tx1"/>
            </a:solidFill>
          </a:ln>
        </p:spPr>
        <p:txBody>
          <a:bodyPr wrap="square">
            <a:spAutoFit/>
          </a:bodyPr>
          <a:lstStyle/>
          <a:p>
            <a:pPr algn="ctr"/>
            <a:r>
              <a:rPr lang="ja-JP" altLang="en-US" sz="2000" dirty="0">
                <a:latin typeface="MS UI Gothic" panose="020B0600070205080204" pitchFamily="50" charset="-128"/>
                <a:ea typeface="MS UI Gothic" panose="020B0600070205080204" pitchFamily="50" charset="-128"/>
              </a:rPr>
              <a:t>ひずみ分布は</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各平滑化領域内で</a:t>
            </a:r>
            <a:br>
              <a:rPr lang="en-US" altLang="ja-JP" sz="2000" dirty="0">
                <a:latin typeface="MS UI Gothic" panose="020B0600070205080204" pitchFamily="50" charset="-128"/>
                <a:ea typeface="MS UI Gothic" panose="020B0600070205080204" pitchFamily="50" charset="-128"/>
              </a:rPr>
            </a:br>
            <a:r>
              <a:rPr lang="ja-JP" altLang="en-US" sz="2000" dirty="0">
                <a:solidFill>
                  <a:srgbClr val="FF0000"/>
                </a:solidFill>
                <a:latin typeface="MS UI Gothic" panose="020B0600070205080204" pitchFamily="50" charset="-128"/>
                <a:ea typeface="MS UI Gothic" panose="020B0600070205080204" pitchFamily="50" charset="-128"/>
              </a:rPr>
              <a:t>一定</a:t>
            </a:r>
          </a:p>
        </p:txBody>
      </p:sp>
      <p:sp>
        <p:nvSpPr>
          <p:cNvPr id="12" name="テキスト ボックス 11">
            <a:extLst>
              <a:ext uri="{FF2B5EF4-FFF2-40B4-BE49-F238E27FC236}">
                <a16:creationId xmlns:a16="http://schemas.microsoft.com/office/drawing/2014/main" id="{42D4A18B-7506-5420-025D-94E4A0D34130}"/>
              </a:ext>
            </a:extLst>
          </p:cNvPr>
          <p:cNvSpPr txBox="1"/>
          <p:nvPr/>
        </p:nvSpPr>
        <p:spPr>
          <a:xfrm>
            <a:off x="7555982" y="4149080"/>
            <a:ext cx="2768707" cy="1015663"/>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ja-JP" altLang="en-US" sz="2000" dirty="0">
                <a:solidFill>
                  <a:schemeClr val="tx1"/>
                </a:solidFill>
                <a:latin typeface="MS UI Gothic" panose="020B0600070205080204" pitchFamily="50" charset="-128"/>
                <a:ea typeface="MS UI Gothic" panose="020B0600070205080204" pitchFamily="50" charset="-128"/>
              </a:rPr>
              <a:t>三角形</a:t>
            </a:r>
            <a:r>
              <a:rPr lang="en-US" altLang="ja-JP" sz="2000" dirty="0">
                <a:solidFill>
                  <a:schemeClr val="tx1"/>
                </a:solidFill>
                <a:latin typeface="MS UI Gothic" panose="020B0600070205080204" pitchFamily="50" charset="-128"/>
                <a:ea typeface="MS UI Gothic" panose="020B0600070205080204" pitchFamily="50" charset="-128"/>
              </a:rPr>
              <a:t>/</a:t>
            </a:r>
            <a:r>
              <a:rPr lang="ja-JP" altLang="en-US" sz="2000" dirty="0">
                <a:solidFill>
                  <a:schemeClr val="tx1"/>
                </a:solidFill>
                <a:latin typeface="MS UI Gothic" panose="020B0600070205080204" pitchFamily="50" charset="-128"/>
                <a:ea typeface="MS UI Gothic" panose="020B0600070205080204" pitchFamily="50" charset="-128"/>
              </a:rPr>
              <a:t>四面体メッシュで</a:t>
            </a:r>
            <a:br>
              <a:rPr lang="en-US" altLang="ja-JP" sz="2000" dirty="0">
                <a:solidFill>
                  <a:schemeClr val="tx1"/>
                </a:solidFill>
                <a:latin typeface="MS UI Gothic" panose="020B0600070205080204" pitchFamily="50" charset="-128"/>
                <a:ea typeface="MS UI Gothic" panose="020B0600070205080204" pitchFamily="50" charset="-128"/>
              </a:rPr>
            </a:br>
            <a:r>
              <a:rPr lang="ja-JP" altLang="en-US" sz="2000" dirty="0">
                <a:solidFill>
                  <a:schemeClr val="tx1"/>
                </a:solidFill>
                <a:latin typeface="MS UI Gothic" panose="020B0600070205080204" pitchFamily="50" charset="-128"/>
                <a:ea typeface="MS UI Gothic" panose="020B0600070205080204" pitchFamily="50" charset="-128"/>
              </a:rPr>
              <a:t>せん断ロッキングを</a:t>
            </a:r>
            <a:br>
              <a:rPr lang="en-US" altLang="ja-JP" sz="2000" dirty="0">
                <a:solidFill>
                  <a:schemeClr val="tx1"/>
                </a:solidFill>
                <a:latin typeface="MS UI Gothic" panose="020B0600070205080204" pitchFamily="50" charset="-128"/>
                <a:ea typeface="MS UI Gothic" panose="020B0600070205080204" pitchFamily="50" charset="-128"/>
              </a:rPr>
            </a:br>
            <a:r>
              <a:rPr lang="ja-JP" altLang="en-US" sz="2000" dirty="0">
                <a:solidFill>
                  <a:schemeClr val="tx1"/>
                </a:solidFill>
                <a:latin typeface="MS UI Gothic" panose="020B0600070205080204" pitchFamily="50" charset="-128"/>
                <a:ea typeface="MS UI Gothic" panose="020B0600070205080204" pitchFamily="50" charset="-128"/>
              </a:rPr>
              <a:t>回避できるが</a:t>
            </a:r>
            <a:endParaRPr lang="en-US" altLang="ja-JP" sz="2000" dirty="0">
              <a:solidFill>
                <a:schemeClr val="tx1"/>
              </a:solidFill>
              <a:latin typeface="MS UI Gothic" panose="020B0600070205080204" pitchFamily="50" charset="-128"/>
              <a:ea typeface="MS UI Gothic" panose="020B0600070205080204" pitchFamily="50" charset="-128"/>
            </a:endParaRPr>
          </a:p>
        </p:txBody>
      </p:sp>
      <p:sp>
        <p:nvSpPr>
          <p:cNvPr id="13" name="テキスト ボックス 12">
            <a:extLst>
              <a:ext uri="{FF2B5EF4-FFF2-40B4-BE49-F238E27FC236}">
                <a16:creationId xmlns:a16="http://schemas.microsoft.com/office/drawing/2014/main" id="{F3BC30AB-2AA6-4636-AFE0-DD971E550D3B}"/>
              </a:ext>
            </a:extLst>
          </p:cNvPr>
          <p:cNvSpPr txBox="1"/>
          <p:nvPr/>
        </p:nvSpPr>
        <p:spPr>
          <a:xfrm>
            <a:off x="7546422" y="5164743"/>
            <a:ext cx="2768706" cy="707886"/>
          </a:xfrm>
          <a:prstGeom prst="rect">
            <a:avLst/>
          </a:prstGeom>
          <a:solidFill>
            <a:schemeClr val="bg1">
              <a:lumMod val="85000"/>
            </a:schemeClr>
          </a:solidFill>
          <a:scene3d>
            <a:camera prst="orthographicFront"/>
            <a:lightRig rig="threePt" dir="t"/>
          </a:scene3d>
          <a:sp3d>
            <a:bevelT/>
          </a:sp3d>
        </p:spPr>
        <p:txBody>
          <a:bodyPr wrap="square">
            <a:spAutoFit/>
          </a:bodyPr>
          <a:lstStyle/>
          <a:p>
            <a:pPr algn="ctr"/>
            <a:r>
              <a:rPr lang="ja-JP" altLang="en-US" sz="2000" dirty="0">
                <a:latin typeface="MS UI Gothic" panose="020B0600070205080204" pitchFamily="50" charset="-128"/>
                <a:ea typeface="MS UI Gothic" panose="020B0600070205080204" pitchFamily="50" charset="-128"/>
              </a:rPr>
              <a:t>体積ロッキングは</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回避できない．</a:t>
            </a:r>
            <a:endParaRPr lang="ja-JP" altLang="en-US" sz="2000" dirty="0">
              <a:solidFill>
                <a:srgbClr val="FF0000"/>
              </a:solidFill>
              <a:latin typeface="MS UI Gothic" panose="020B0600070205080204" pitchFamily="50" charset="-128"/>
              <a:ea typeface="MS UI Gothic" panose="020B0600070205080204" pitchFamily="50" charset="-128"/>
            </a:endParaRPr>
          </a:p>
        </p:txBody>
      </p:sp>
      <p:sp>
        <p:nvSpPr>
          <p:cNvPr id="9" name="テキスト ボックス 8">
            <a:extLst>
              <a:ext uri="{FF2B5EF4-FFF2-40B4-BE49-F238E27FC236}">
                <a16:creationId xmlns:a16="http://schemas.microsoft.com/office/drawing/2014/main" id="{A3269698-9B0C-E37B-0388-031448D26F69}"/>
              </a:ext>
            </a:extLst>
          </p:cNvPr>
          <p:cNvSpPr txBox="1"/>
          <p:nvPr/>
        </p:nvSpPr>
        <p:spPr>
          <a:xfrm>
            <a:off x="10620990" y="619524"/>
            <a:ext cx="1526437" cy="1477328"/>
          </a:xfrm>
          <a:prstGeom prst="rect">
            <a:avLst/>
          </a:prstGeom>
          <a:noFill/>
          <a:ln>
            <a:solidFill>
              <a:schemeClr val="tx1"/>
            </a:solidFill>
          </a:ln>
        </p:spPr>
        <p:txBody>
          <a:bodyPr wrap="square" rtlCol="0">
            <a:spAutoFit/>
          </a:bodyPr>
          <a:lstStyle/>
          <a:p>
            <a:pPr algn="ctr" defTabSz="180000"/>
            <a:r>
              <a:rPr kumimoji="1" lang="ja-JP" altLang="en-US" dirty="0">
                <a:latin typeface="MS UI Gothic" panose="020B0600070205080204" pitchFamily="50" charset="-128"/>
                <a:ea typeface="MS UI Gothic" panose="020B0600070205080204" pitchFamily="50" charset="-128"/>
              </a:rPr>
              <a:t>簡単のため</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２次元の</a:t>
            </a:r>
            <a:br>
              <a:rPr kumimoji="1" lang="en-US" altLang="ja-JP" dirty="0">
                <a:latin typeface="MS UI Gothic" panose="020B0600070205080204" pitchFamily="50" charset="-128"/>
                <a:ea typeface="MS UI Gothic" panose="020B0600070205080204" pitchFamily="50" charset="-128"/>
              </a:rPr>
            </a:br>
            <a:r>
              <a:rPr lang="ja-JP" altLang="en-US" dirty="0">
                <a:latin typeface="MS UI Gothic" panose="020B0600070205080204" pitchFamily="50" charset="-128"/>
                <a:ea typeface="MS UI Gothic" panose="020B0600070205080204" pitchFamily="50" charset="-128"/>
              </a:rPr>
              <a:t>３</a:t>
            </a:r>
            <a:r>
              <a:rPr kumimoji="1" lang="ja-JP" altLang="en-US" dirty="0">
                <a:latin typeface="MS UI Gothic" panose="020B0600070205080204" pitchFamily="50" charset="-128"/>
                <a:ea typeface="MS UI Gothic" panose="020B0600070205080204" pitchFamily="50" charset="-128"/>
              </a:rPr>
              <a:t>節点三角形</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メッシュで</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説明する</a:t>
            </a:r>
          </a:p>
        </p:txBody>
      </p:sp>
    </p:spTree>
    <p:extLst>
      <p:ext uri="{BB962C8B-B14F-4D97-AF65-F5344CB8AC3E}">
        <p14:creationId xmlns:p14="http://schemas.microsoft.com/office/powerpoint/2010/main" val="71666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9B3BF228-676F-3992-8D89-CD7E80560FE4}"/>
                  </a:ext>
                </a:extLst>
              </p:cNvPr>
              <p:cNvSpPr>
                <a:spLocks noGrp="1"/>
              </p:cNvSpPr>
              <p:nvPr>
                <p:ph idx="1"/>
              </p:nvPr>
            </p:nvSpPr>
            <p:spPr/>
            <p:txBody>
              <a:bodyPr/>
              <a:lstStyle/>
              <a:p>
                <a:r>
                  <a:rPr lang="en-US" altLang="ja-JP" sz="2400" dirty="0"/>
                  <a:t>ES-FEM</a:t>
                </a:r>
                <a:r>
                  <a:rPr lang="ja-JP" altLang="en-US" sz="2400" dirty="0"/>
                  <a:t>と同じ手順で各エッジの</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Edge</m:t>
                        </m:r>
                      </m:sup>
                    </m:sSup>
                    <m:r>
                      <a:rPr lang="en-US" altLang="ja-JP" sz="2400" i="1">
                        <a:latin typeface="Cambria Math"/>
                      </a:rPr>
                      <m:t>𝐵</m:t>
                    </m:r>
                    <m:r>
                      <a:rPr lang="en-US" altLang="ja-JP" sz="2400" i="1">
                        <a:latin typeface="Cambria Math"/>
                      </a:rPr>
                      <m:t>]</m:t>
                    </m:r>
                  </m:oMath>
                </a14:m>
                <a:r>
                  <a:rPr lang="ja-JP" altLang="en-US" sz="2400" dirty="0"/>
                  <a:t>を作る．</a:t>
                </a:r>
                <a:endParaRPr lang="en-US" altLang="ja-JP" sz="2400" dirty="0"/>
              </a:p>
              <a:p>
                <a:pPr algn="just"/>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Edge</m:t>
                        </m:r>
                      </m:sup>
                    </m:sSup>
                    <m:r>
                      <a:rPr lang="en-US" altLang="ja-JP" sz="2400" i="1">
                        <a:latin typeface="Cambria Math"/>
                      </a:rPr>
                      <m:t>𝐵</m:t>
                    </m:r>
                    <m:r>
                      <a:rPr lang="en-US" altLang="ja-JP" sz="2400" i="1">
                        <a:latin typeface="Cambria Math"/>
                      </a:rPr>
                      <m:t>]</m:t>
                    </m:r>
                  </m:oMath>
                </a14:m>
                <a:r>
                  <a:rPr lang="ja-JP" altLang="en-US" sz="2400" dirty="0"/>
                  <a:t>は各エッジ中心の物で，</a:t>
                </a:r>
                <a:r>
                  <a:rPr lang="ja-JP" altLang="en-US" sz="2400" b="1" u="sng" dirty="0"/>
                  <a:t>各セル内で線形分布</a:t>
                </a:r>
                <a:r>
                  <a:rPr lang="ja-JP" altLang="en-US" sz="2400" dirty="0"/>
                  <a:t>だと考える．</a:t>
                </a:r>
                <a:endParaRPr lang="en-US" altLang="ja-JP" sz="2400" dirty="0"/>
              </a:p>
              <a:p>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Edge</m:t>
                        </m:r>
                      </m:sup>
                    </m:sSup>
                    <m:r>
                      <a:rPr lang="en-US" altLang="ja-JP" sz="2400" i="1">
                        <a:latin typeface="Cambria Math"/>
                      </a:rPr>
                      <m:t>𝐵</m:t>
                    </m:r>
                    <m:r>
                      <a:rPr lang="en-US" altLang="ja-JP" sz="2400" i="1">
                        <a:latin typeface="Cambria Math"/>
                      </a:rPr>
                      <m:t>]</m:t>
                    </m:r>
                  </m:oMath>
                </a14:m>
                <a:r>
                  <a:rPr lang="ja-JP" altLang="en-US" sz="2400" dirty="0"/>
                  <a:t>をセル内の</a:t>
                </a:r>
                <a:r>
                  <a:rPr lang="ja-JP" altLang="en-US" sz="2400" b="1" u="sng" dirty="0"/>
                  <a:t>３ガウス点へと外挿</a:t>
                </a:r>
                <a:r>
                  <a:rPr lang="ja-JP" altLang="en-US" sz="2400" dirty="0"/>
                  <a:t>して</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Gaus</m:t>
                        </m:r>
                      </m:sup>
                    </m:sSup>
                    <m:r>
                      <a:rPr lang="en-US" altLang="ja-JP" sz="2400" i="1">
                        <a:latin typeface="Cambria Math"/>
                      </a:rPr>
                      <m:t>𝐵</m:t>
                    </m:r>
                    <m:r>
                      <a:rPr lang="en-US" altLang="ja-JP" sz="2400" i="1">
                        <a:latin typeface="Cambria Math"/>
                      </a:rPr>
                      <m:t>]</m:t>
                    </m:r>
                  </m:oMath>
                </a14:m>
                <a:r>
                  <a:rPr lang="ja-JP" altLang="en-US" sz="2400" dirty="0"/>
                  <a:t>を作る．</a:t>
                </a:r>
                <a:endParaRPr lang="en-US" altLang="ja-JP" sz="2400" dirty="0"/>
              </a:p>
              <a:p>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Gaus</m:t>
                        </m:r>
                      </m:sup>
                    </m:sSup>
                    <m:r>
                      <a:rPr lang="en-US" altLang="ja-JP" sz="2400" i="1">
                        <a:latin typeface="Cambria Math"/>
                      </a:rPr>
                      <m:t>𝐵</m:t>
                    </m:r>
                    <m:r>
                      <a:rPr lang="en-US" altLang="ja-JP" sz="2400" i="1">
                        <a:latin typeface="Cambria Math"/>
                      </a:rPr>
                      <m:t>]</m:t>
                    </m:r>
                  </m:oMath>
                </a14:m>
                <a:r>
                  <a:rPr lang="ja-JP" altLang="en-US" sz="2400" dirty="0"/>
                  <a:t>を用いてひずみ・応力を計算し，三角形２次要素と同様に</a:t>
                </a:r>
                <a:br>
                  <a:rPr lang="en-US" altLang="ja-JP" sz="2400" dirty="0"/>
                </a:br>
                <a:r>
                  <a:rPr lang="ja-JP" altLang="en-US" sz="2400" dirty="0"/>
                  <a:t>ガウスの３点積分で節点内力を計算する．</a:t>
                </a:r>
                <a:endParaRPr lang="ja-JP" altLang="en-US" sz="2400" u="sng" dirty="0"/>
              </a:p>
              <a:p>
                <a:endParaRPr lang="en-US" altLang="ja-JP" sz="2400" dirty="0"/>
              </a:p>
              <a:p>
                <a:endParaRPr lang="ja-JP" altLang="en-US" sz="2400" dirty="0"/>
              </a:p>
            </p:txBody>
          </p:sp>
        </mc:Choice>
        <mc:Fallback xmlns="">
          <p:sp>
            <p:nvSpPr>
              <p:cNvPr id="2" name="コンテンツ プレースホルダー 1">
                <a:extLst>
                  <a:ext uri="{FF2B5EF4-FFF2-40B4-BE49-F238E27FC236}">
                    <a16:creationId xmlns:a16="http://schemas.microsoft.com/office/drawing/2014/main" id="{9B3BF228-676F-3992-8D89-CD7E80560FE4}"/>
                  </a:ext>
                </a:extLst>
              </p:cNvPr>
              <p:cNvSpPr>
                <a:spLocks noGrp="1" noRot="1" noChangeAspect="1" noMove="1" noResize="1" noEditPoints="1" noAdjustHandles="1" noChangeArrowheads="1" noChangeShapeType="1" noTextEdit="1"/>
              </p:cNvSpPr>
              <p:nvPr>
                <p:ph idx="1"/>
              </p:nvPr>
            </p:nvSpPr>
            <p:spPr>
              <a:blipFill>
                <a:blip r:embed="rId3"/>
                <a:stretch>
                  <a:fillRect l="-1534" t="-1478"/>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0D6E3253-B1AE-CDCB-A29F-28E2EE0C55A6}"/>
              </a:ext>
            </a:extLst>
          </p:cNvPr>
          <p:cNvSpPr>
            <a:spLocks noGrp="1"/>
          </p:cNvSpPr>
          <p:nvPr>
            <p:ph type="title"/>
          </p:nvPr>
        </p:nvSpPr>
        <p:spPr/>
        <p:txBody>
          <a:bodyPr/>
          <a:lstStyle/>
          <a:p>
            <a:r>
              <a:rPr kumimoji="1" lang="en-US" altLang="ja-JP" dirty="0"/>
              <a:t>EC-SSE</a:t>
            </a:r>
            <a:r>
              <a:rPr kumimoji="1" lang="ja-JP" altLang="en-US" dirty="0"/>
              <a:t>の定式化概要</a:t>
            </a:r>
          </a:p>
        </p:txBody>
      </p:sp>
      <p:sp>
        <p:nvSpPr>
          <p:cNvPr id="4" name="スライド番号プレースホルダー 3">
            <a:extLst>
              <a:ext uri="{FF2B5EF4-FFF2-40B4-BE49-F238E27FC236}">
                <a16:creationId xmlns:a16="http://schemas.microsoft.com/office/drawing/2014/main" id="{95985CCE-0B24-0F96-F685-C7D10E7269C1}"/>
              </a:ext>
            </a:extLst>
          </p:cNvPr>
          <p:cNvSpPr>
            <a:spLocks noGrp="1"/>
          </p:cNvSpPr>
          <p:nvPr>
            <p:ph type="sldNum" sz="quarter" idx="4"/>
          </p:nvPr>
        </p:nvSpPr>
        <p:spPr/>
        <p:txBody>
          <a:bodyPr/>
          <a:lstStyle/>
          <a:p>
            <a:r>
              <a:rPr lang="en-US" altLang="ja-JP"/>
              <a:t>P. </a:t>
            </a:r>
            <a:fld id="{F8FDF831-B0A3-4B44-A20D-7581D5587101}" type="slidenum">
              <a:rPr lang="ja-JP" altLang="en-US" smtClean="0"/>
              <a:pPr/>
              <a:t>9</a:t>
            </a:fld>
            <a:endParaRPr lang="ja-JP" altLang="en-US" dirty="0"/>
          </a:p>
        </p:txBody>
      </p:sp>
      <p:pic>
        <p:nvPicPr>
          <p:cNvPr id="21" name="図 20" descr="図形, 多角形&#10;&#10;自動的に生成された説明">
            <a:extLst>
              <a:ext uri="{FF2B5EF4-FFF2-40B4-BE49-F238E27FC236}">
                <a16:creationId xmlns:a16="http://schemas.microsoft.com/office/drawing/2014/main" id="{90A0F31D-3A44-ABF2-621A-E8BC5CA436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5793" y="2865270"/>
            <a:ext cx="3759716" cy="3048006"/>
          </a:xfrm>
          <a:prstGeom prst="rect">
            <a:avLst/>
          </a:prstGeom>
        </p:spPr>
      </p:pic>
      <p:pic>
        <p:nvPicPr>
          <p:cNvPr id="23" name="図 22" descr="グラフ&#10;&#10;自動的に生成された説明">
            <a:extLst>
              <a:ext uri="{FF2B5EF4-FFF2-40B4-BE49-F238E27FC236}">
                <a16:creationId xmlns:a16="http://schemas.microsoft.com/office/drawing/2014/main" id="{977BBC24-8FAC-46C9-724D-D5E8471575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1314" y="2869866"/>
            <a:ext cx="3759716" cy="3048006"/>
          </a:xfrm>
          <a:prstGeom prst="rect">
            <a:avLst/>
          </a:prstGeom>
        </p:spPr>
      </p:pic>
      <p:sp>
        <p:nvSpPr>
          <p:cNvPr id="29" name="テキスト ボックス 28">
            <a:extLst>
              <a:ext uri="{FF2B5EF4-FFF2-40B4-BE49-F238E27FC236}">
                <a16:creationId xmlns:a16="http://schemas.microsoft.com/office/drawing/2014/main" id="{71AAC917-36EA-8820-0F31-BB42DDBE42B9}"/>
              </a:ext>
            </a:extLst>
          </p:cNvPr>
          <p:cNvSpPr txBox="1"/>
          <p:nvPr/>
        </p:nvSpPr>
        <p:spPr>
          <a:xfrm>
            <a:off x="7698624" y="3969060"/>
            <a:ext cx="3004349" cy="1631216"/>
          </a:xfrm>
          <a:prstGeom prst="rect">
            <a:avLst/>
          </a:prstGeom>
          <a:solidFill>
            <a:schemeClr val="accent1"/>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ja-JP" altLang="en-US" sz="2000" dirty="0">
                <a:solidFill>
                  <a:srgbClr val="0000CC"/>
                </a:solidFill>
                <a:latin typeface="ＭＳ Ｐゴシック" panose="020B0600070205080204" pitchFamily="50" charset="-128"/>
                <a:ea typeface="ＭＳ Ｐゴシック" panose="020B0600070205080204" pitchFamily="50" charset="-128"/>
              </a:rPr>
              <a:t>三角形</a:t>
            </a:r>
            <a:r>
              <a:rPr lang="en-US" altLang="ja-JP" sz="2000" dirty="0">
                <a:solidFill>
                  <a:srgbClr val="0000CC"/>
                </a:solidFill>
                <a:latin typeface="ＭＳ Ｐゴシック" panose="020B0600070205080204" pitchFamily="50" charset="-128"/>
                <a:ea typeface="ＭＳ Ｐゴシック" panose="020B0600070205080204" pitchFamily="50" charset="-128"/>
              </a:rPr>
              <a:t>/</a:t>
            </a:r>
            <a:r>
              <a:rPr lang="ja-JP" altLang="en-US" sz="2000" dirty="0">
                <a:solidFill>
                  <a:srgbClr val="0000CC"/>
                </a:solidFill>
                <a:latin typeface="ＭＳ Ｐゴシック" panose="020B0600070205080204" pitchFamily="50" charset="-128"/>
                <a:ea typeface="ＭＳ Ｐゴシック" panose="020B0600070205080204" pitchFamily="50" charset="-128"/>
              </a:rPr>
              <a:t>四面体メッシュで</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せん断ロッキングを</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回避できる上に，</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ひずみ</a:t>
            </a:r>
            <a:r>
              <a:rPr lang="en-US" altLang="ja-JP" sz="2000" dirty="0">
                <a:solidFill>
                  <a:srgbClr val="0000CC"/>
                </a:solidFill>
                <a:latin typeface="ＭＳ Ｐゴシック" panose="020B0600070205080204" pitchFamily="50" charset="-128"/>
                <a:ea typeface="ＭＳ Ｐゴシック" panose="020B0600070205080204" pitchFamily="50" charset="-128"/>
              </a:rPr>
              <a:t>/</a:t>
            </a:r>
            <a:r>
              <a:rPr lang="ja-JP" altLang="en-US" sz="2000" dirty="0">
                <a:solidFill>
                  <a:srgbClr val="0000CC"/>
                </a:solidFill>
                <a:latin typeface="ＭＳ Ｐゴシック" panose="020B0600070205080204" pitchFamily="50" charset="-128"/>
                <a:ea typeface="ＭＳ Ｐゴシック" panose="020B0600070205080204" pitchFamily="50" charset="-128"/>
              </a:rPr>
              <a:t>応力の</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メッシュ収束が極めて速い</a:t>
            </a:r>
            <a:endParaRPr lang="en-US" altLang="ja-JP" sz="2000" dirty="0">
              <a:solidFill>
                <a:srgbClr val="0000CC"/>
              </a:solidFill>
              <a:latin typeface="ＭＳ Ｐゴシック" panose="020B0600070205080204" pitchFamily="50" charset="-128"/>
              <a:ea typeface="ＭＳ Ｐゴシック" panose="020B0600070205080204" pitchFamily="50" charset="-128"/>
            </a:endParaRPr>
          </a:p>
        </p:txBody>
      </p:sp>
      <p:sp>
        <p:nvSpPr>
          <p:cNvPr id="30" name="テキスト ボックス 29">
            <a:extLst>
              <a:ext uri="{FF2B5EF4-FFF2-40B4-BE49-F238E27FC236}">
                <a16:creationId xmlns:a16="http://schemas.microsoft.com/office/drawing/2014/main" id="{1EE47CF6-86D5-4731-9E64-BFE74F9F32E0}"/>
              </a:ext>
            </a:extLst>
          </p:cNvPr>
          <p:cNvSpPr txBox="1"/>
          <p:nvPr/>
        </p:nvSpPr>
        <p:spPr>
          <a:xfrm>
            <a:off x="1854203" y="4697849"/>
            <a:ext cx="2123937" cy="1323439"/>
          </a:xfrm>
          <a:prstGeom prst="rect">
            <a:avLst/>
          </a:prstGeom>
          <a:noFill/>
          <a:ln>
            <a:solidFill>
              <a:schemeClr val="tx1"/>
            </a:solidFill>
          </a:ln>
        </p:spPr>
        <p:txBody>
          <a:bodyPr wrap="square">
            <a:spAutoFit/>
          </a:bodyPr>
          <a:lstStyle/>
          <a:p>
            <a:pPr algn="ctr"/>
            <a:r>
              <a:rPr lang="ja-JP" altLang="en-US" sz="2000" dirty="0"/>
              <a:t>ひずみ分布は</a:t>
            </a:r>
            <a:br>
              <a:rPr lang="en-US" altLang="ja-JP" sz="2000" dirty="0"/>
            </a:br>
            <a:r>
              <a:rPr lang="ja-JP" altLang="en-US" sz="2000" dirty="0"/>
              <a:t>各セル内で</a:t>
            </a:r>
            <a:r>
              <a:rPr lang="ja-JP" altLang="en-US" sz="2000" dirty="0">
                <a:solidFill>
                  <a:srgbClr val="FF00FF"/>
                </a:solidFill>
              </a:rPr>
              <a:t>線形</a:t>
            </a:r>
            <a:br>
              <a:rPr lang="en-US" altLang="ja-JP" sz="2000" dirty="0">
                <a:solidFill>
                  <a:srgbClr val="FF00FF"/>
                </a:solidFill>
              </a:rPr>
            </a:br>
            <a:r>
              <a:rPr lang="ja-JP" altLang="en-US" sz="2000" dirty="0"/>
              <a:t>かつ</a:t>
            </a:r>
            <a:br>
              <a:rPr lang="en-US" altLang="ja-JP" sz="2000" dirty="0">
                <a:solidFill>
                  <a:srgbClr val="FF00FF"/>
                </a:solidFill>
              </a:rPr>
            </a:br>
            <a:r>
              <a:rPr lang="ja-JP" altLang="en-US" sz="2000" b="1" u="sng" dirty="0">
                <a:effectLst>
                  <a:outerShdw blurRad="38100" dist="38100" dir="2700000" algn="tl">
                    <a:srgbClr val="000000">
                      <a:alpha val="43137"/>
                    </a:srgbClr>
                  </a:outerShdw>
                </a:effectLst>
              </a:rPr>
              <a:t>エッジ中心で</a:t>
            </a:r>
            <a:r>
              <a:rPr lang="ja-JP" altLang="en-US" sz="2000" b="1" u="sng" dirty="0">
                <a:solidFill>
                  <a:srgbClr val="FF00FF"/>
                </a:solidFill>
                <a:effectLst>
                  <a:outerShdw blurRad="38100" dist="38100" dir="2700000" algn="tl">
                    <a:srgbClr val="000000">
                      <a:alpha val="43137"/>
                    </a:srgbClr>
                  </a:outerShdw>
                </a:effectLst>
              </a:rPr>
              <a:t>連続</a:t>
            </a:r>
          </a:p>
        </p:txBody>
      </p:sp>
      <p:grpSp>
        <p:nvGrpSpPr>
          <p:cNvPr id="19" name="グループ化 18">
            <a:extLst>
              <a:ext uri="{FF2B5EF4-FFF2-40B4-BE49-F238E27FC236}">
                <a16:creationId xmlns:a16="http://schemas.microsoft.com/office/drawing/2014/main" id="{06BA3BC8-219F-9C54-198E-78CAFF682B96}"/>
              </a:ext>
            </a:extLst>
          </p:cNvPr>
          <p:cNvGrpSpPr/>
          <p:nvPr/>
        </p:nvGrpSpPr>
        <p:grpSpPr>
          <a:xfrm>
            <a:off x="4215793" y="2860674"/>
            <a:ext cx="3759716" cy="3048006"/>
            <a:chOff x="8574546" y="1210906"/>
            <a:chExt cx="3759716" cy="3048006"/>
          </a:xfrm>
        </p:grpSpPr>
        <p:pic>
          <p:nvPicPr>
            <p:cNvPr id="14" name="図 13" descr="背景パターン&#10;&#10;自動的に生成された説明">
              <a:extLst>
                <a:ext uri="{FF2B5EF4-FFF2-40B4-BE49-F238E27FC236}">
                  <a16:creationId xmlns:a16="http://schemas.microsoft.com/office/drawing/2014/main" id="{70B1070D-DF9A-62AC-08F3-EC5A711C21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55230" y="1266044"/>
              <a:ext cx="2124237" cy="1800200"/>
            </a:xfrm>
            <a:prstGeom prst="rect">
              <a:avLst/>
            </a:prstGeom>
          </p:spPr>
        </p:pic>
        <p:sp>
          <p:nvSpPr>
            <p:cNvPr id="6" name="乗算記号 5">
              <a:extLst>
                <a:ext uri="{FF2B5EF4-FFF2-40B4-BE49-F238E27FC236}">
                  <a16:creationId xmlns:a16="http://schemas.microsoft.com/office/drawing/2014/main" id="{FB83CC41-592B-AC0A-559F-1296370582FD}"/>
                </a:ext>
              </a:extLst>
            </p:cNvPr>
            <p:cNvSpPr/>
            <p:nvPr/>
          </p:nvSpPr>
          <p:spPr>
            <a:xfrm>
              <a:off x="10254073" y="1846350"/>
              <a:ext cx="167328" cy="167328"/>
            </a:xfrm>
            <a:prstGeom prst="mathMultiply">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descr="図形, 多角形&#10;&#10;自動的に生成された説明">
              <a:extLst>
                <a:ext uri="{FF2B5EF4-FFF2-40B4-BE49-F238E27FC236}">
                  <a16:creationId xmlns:a16="http://schemas.microsoft.com/office/drawing/2014/main" id="{A9A6FA88-3B39-BE2D-B1DD-6F38A07C6551}"/>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3411" b="97408" l="2652" r="98122">
                          <a14:foregroundMark x1="2652" y1="27012" x2="2652" y2="27012"/>
                          <a14:foregroundMark x1="68840" y1="61937" x2="68840" y2="61937"/>
                          <a14:foregroundMark x1="31381" y1="97544" x2="31381" y2="97544"/>
                          <a14:foregroundMark x1="98122" y1="14598" x2="98122" y2="14598"/>
                          <a14:foregroundMark x1="70497" y1="8186" x2="70497" y2="8186"/>
                          <a14:foregroundMark x1="51050" y1="3411" x2="51050" y2="3411"/>
                          <a14:foregroundMark x1="46961" y1="6548" x2="46961" y2="6548"/>
                          <a14:foregroundMark x1="32376" y1="11733" x2="32376" y2="11733"/>
                          <a14:backgroundMark x1="10829" y1="10778" x2="10829" y2="10778"/>
                          <a14:backgroundMark x1="15359" y1="34106" x2="15359" y2="34106"/>
                          <a14:backgroundMark x1="37017" y1="43383" x2="37017" y2="43383"/>
                          <a14:backgroundMark x1="70387" y1="33697" x2="70387" y2="33697"/>
                          <a14:backgroundMark x1="84530" y1="59345" x2="84530" y2="59345"/>
                          <a14:backgroundMark x1="5746" y1="4502" x2="5746" y2="4502"/>
                          <a14:backgroundMark x1="16354" y1="28377" x2="16354" y2="28377"/>
                          <a14:backgroundMark x1="31271" y1="47476" x2="31271" y2="47476"/>
                          <a14:backgroundMark x1="32486" y1="68486" x2="32486" y2="68486"/>
                        </a14:backgroundRemoval>
                      </a14:imgEffect>
                    </a14:imgLayer>
                  </a14:imgProps>
                </a:ext>
                <a:ext uri="{28A0092B-C50C-407E-A947-70E740481C1C}">
                  <a14:useLocalDpi xmlns:a14="http://schemas.microsoft.com/office/drawing/2010/main" val="0"/>
                </a:ext>
              </a:extLst>
            </a:blip>
            <a:stretch>
              <a:fillRect/>
            </a:stretch>
          </p:blipFill>
          <p:spPr>
            <a:xfrm>
              <a:off x="8574546" y="1210906"/>
              <a:ext cx="3759716" cy="3048006"/>
            </a:xfrm>
            <a:prstGeom prst="rect">
              <a:avLst/>
            </a:prstGeom>
          </p:spPr>
        </p:pic>
        <p:sp>
          <p:nvSpPr>
            <p:cNvPr id="16" name="乗算記号 15">
              <a:extLst>
                <a:ext uri="{FF2B5EF4-FFF2-40B4-BE49-F238E27FC236}">
                  <a16:creationId xmlns:a16="http://schemas.microsoft.com/office/drawing/2014/main" id="{B76A4CC0-0A5F-AEC6-04C8-AA4274645EEB}"/>
                </a:ext>
              </a:extLst>
            </p:cNvPr>
            <p:cNvSpPr/>
            <p:nvPr/>
          </p:nvSpPr>
          <p:spPr>
            <a:xfrm>
              <a:off x="10601421" y="2674442"/>
              <a:ext cx="167328" cy="167328"/>
            </a:xfrm>
            <a:prstGeom prst="mathMultiply">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乗算記号 16">
              <a:extLst>
                <a:ext uri="{FF2B5EF4-FFF2-40B4-BE49-F238E27FC236}">
                  <a16:creationId xmlns:a16="http://schemas.microsoft.com/office/drawing/2014/main" id="{6A5C4EC8-2DD5-EDD9-DE50-74D61D010975}"/>
                </a:ext>
              </a:extLst>
            </p:cNvPr>
            <p:cNvSpPr/>
            <p:nvPr/>
          </p:nvSpPr>
          <p:spPr>
            <a:xfrm>
              <a:off x="9629313" y="2674442"/>
              <a:ext cx="167328" cy="167328"/>
            </a:xfrm>
            <a:prstGeom prst="mathMultiply">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テキスト ボックス 19">
            <a:extLst>
              <a:ext uri="{FF2B5EF4-FFF2-40B4-BE49-F238E27FC236}">
                <a16:creationId xmlns:a16="http://schemas.microsoft.com/office/drawing/2014/main" id="{8160FBCD-9DFF-A269-36D4-FFA7FEF33E80}"/>
              </a:ext>
            </a:extLst>
          </p:cNvPr>
          <p:cNvSpPr txBox="1"/>
          <p:nvPr/>
        </p:nvSpPr>
        <p:spPr>
          <a:xfrm>
            <a:off x="1993782" y="2877904"/>
            <a:ext cx="1999266" cy="1631216"/>
          </a:xfrm>
          <a:prstGeom prst="rect">
            <a:avLst/>
          </a:prstGeom>
          <a:noFill/>
          <a:ln>
            <a:solidFill>
              <a:schemeClr val="tx1"/>
            </a:solidFill>
          </a:ln>
        </p:spPr>
        <p:txBody>
          <a:bodyPr wrap="none" rtlCol="0">
            <a:spAutoFit/>
          </a:bodyPr>
          <a:lstStyle/>
          <a:p>
            <a:pPr algn="ctr"/>
            <a:r>
              <a:rPr kumimoji="1" lang="ja-JP" altLang="en-US" sz="2000" dirty="0"/>
              <a:t>ひずみ平滑化を</a:t>
            </a:r>
            <a:br>
              <a:rPr kumimoji="1" lang="en-US" altLang="ja-JP" sz="2000" dirty="0"/>
            </a:br>
            <a:r>
              <a:rPr kumimoji="1" lang="ja-JP" altLang="en-US" sz="2000" dirty="0"/>
              <a:t>２回行って</a:t>
            </a:r>
            <a:br>
              <a:rPr kumimoji="1" lang="en-US" altLang="ja-JP" sz="2000" dirty="0"/>
            </a:br>
            <a:r>
              <a:rPr lang="ja-JP" altLang="en-US" sz="2000" dirty="0"/>
              <a:t>ガウス</a:t>
            </a:r>
            <a:r>
              <a:rPr kumimoji="1" lang="ja-JP" altLang="en-US" sz="2000" dirty="0"/>
              <a:t>点</a:t>
            </a:r>
            <a:r>
              <a:rPr lang="ja-JP" altLang="en-US" sz="2000" dirty="0"/>
              <a:t>で</a:t>
            </a:r>
            <a:br>
              <a:rPr lang="en-US" altLang="ja-JP" sz="2000" dirty="0"/>
            </a:br>
            <a:r>
              <a:rPr lang="ja-JP" altLang="en-US" sz="2000" dirty="0"/>
              <a:t>ひずみ</a:t>
            </a:r>
            <a:r>
              <a:rPr lang="en-US" altLang="ja-JP" sz="2000" dirty="0"/>
              <a:t>/</a:t>
            </a:r>
            <a:r>
              <a:rPr lang="ja-JP" altLang="en-US" sz="2000" dirty="0"/>
              <a:t>応力を</a:t>
            </a:r>
            <a:br>
              <a:rPr lang="en-US" altLang="ja-JP" sz="2000" dirty="0"/>
            </a:br>
            <a:r>
              <a:rPr lang="ja-JP" altLang="en-US" sz="2000" dirty="0"/>
              <a:t>評価・積分する</a:t>
            </a:r>
            <a:endParaRPr lang="en-US" altLang="ja-JP" sz="2000" dirty="0"/>
          </a:p>
        </p:txBody>
      </p:sp>
      <p:sp>
        <p:nvSpPr>
          <p:cNvPr id="7" name="テキスト ボックス 6">
            <a:extLst>
              <a:ext uri="{FF2B5EF4-FFF2-40B4-BE49-F238E27FC236}">
                <a16:creationId xmlns:a16="http://schemas.microsoft.com/office/drawing/2014/main" id="{F84B7A0C-BABF-90E7-26E6-240A0C23D1A8}"/>
              </a:ext>
            </a:extLst>
          </p:cNvPr>
          <p:cNvSpPr txBox="1"/>
          <p:nvPr/>
        </p:nvSpPr>
        <p:spPr>
          <a:xfrm>
            <a:off x="10620990" y="619524"/>
            <a:ext cx="1526437" cy="1477328"/>
          </a:xfrm>
          <a:prstGeom prst="rect">
            <a:avLst/>
          </a:prstGeom>
          <a:noFill/>
          <a:ln>
            <a:solidFill>
              <a:schemeClr val="tx1"/>
            </a:solidFill>
          </a:ln>
        </p:spPr>
        <p:txBody>
          <a:bodyPr wrap="square" rtlCol="0">
            <a:spAutoFit/>
          </a:bodyPr>
          <a:lstStyle/>
          <a:p>
            <a:pPr algn="ctr" defTabSz="180000"/>
            <a:r>
              <a:rPr kumimoji="1" lang="ja-JP" altLang="en-US" dirty="0">
                <a:latin typeface="MS UI Gothic" panose="020B0600070205080204" pitchFamily="50" charset="-128"/>
                <a:ea typeface="MS UI Gothic" panose="020B0600070205080204" pitchFamily="50" charset="-128"/>
              </a:rPr>
              <a:t>簡単のため</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２次元の</a:t>
            </a:r>
            <a:br>
              <a:rPr kumimoji="1" lang="en-US" altLang="ja-JP" dirty="0">
                <a:latin typeface="MS UI Gothic" panose="020B0600070205080204" pitchFamily="50" charset="-128"/>
                <a:ea typeface="MS UI Gothic" panose="020B0600070205080204" pitchFamily="50" charset="-128"/>
              </a:rPr>
            </a:br>
            <a:r>
              <a:rPr lang="ja-JP" altLang="en-US" dirty="0">
                <a:latin typeface="MS UI Gothic" panose="020B0600070205080204" pitchFamily="50" charset="-128"/>
                <a:ea typeface="MS UI Gothic" panose="020B0600070205080204" pitchFamily="50" charset="-128"/>
              </a:rPr>
              <a:t>３</a:t>
            </a:r>
            <a:r>
              <a:rPr kumimoji="1" lang="ja-JP" altLang="en-US" dirty="0">
                <a:latin typeface="MS UI Gothic" panose="020B0600070205080204" pitchFamily="50" charset="-128"/>
                <a:ea typeface="MS UI Gothic" panose="020B0600070205080204" pitchFamily="50" charset="-128"/>
              </a:rPr>
              <a:t>節点三角形</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メッシュで</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説明する</a:t>
            </a:r>
          </a:p>
        </p:txBody>
      </p:sp>
      <p:sp>
        <p:nvSpPr>
          <p:cNvPr id="5" name="テキスト ボックス 4">
            <a:extLst>
              <a:ext uri="{FF2B5EF4-FFF2-40B4-BE49-F238E27FC236}">
                <a16:creationId xmlns:a16="http://schemas.microsoft.com/office/drawing/2014/main" id="{9C6AD8FD-ED44-5AB8-10A4-99825670F0DF}"/>
              </a:ext>
            </a:extLst>
          </p:cNvPr>
          <p:cNvSpPr txBox="1"/>
          <p:nvPr/>
        </p:nvSpPr>
        <p:spPr>
          <a:xfrm>
            <a:off x="7698624" y="5608380"/>
            <a:ext cx="3004349" cy="707886"/>
          </a:xfrm>
          <a:prstGeom prst="rect">
            <a:avLst/>
          </a:prstGeom>
          <a:solidFill>
            <a:schemeClr val="bg1">
              <a:lumMod val="85000"/>
            </a:schemeClr>
          </a:solidFill>
          <a:scene3d>
            <a:camera prst="orthographicFront"/>
            <a:lightRig rig="threePt" dir="t"/>
          </a:scene3d>
          <a:sp3d>
            <a:bevelT/>
          </a:sp3d>
        </p:spPr>
        <p:txBody>
          <a:bodyPr wrap="square">
            <a:spAutoFit/>
          </a:bodyPr>
          <a:lstStyle/>
          <a:p>
            <a:pPr algn="ctr"/>
            <a:r>
              <a:rPr lang="ja-JP" altLang="en-US" sz="2000" dirty="0">
                <a:latin typeface="MS UI Gothic" panose="020B0600070205080204" pitchFamily="50" charset="-128"/>
                <a:ea typeface="MS UI Gothic" panose="020B0600070205080204" pitchFamily="50" charset="-128"/>
              </a:rPr>
              <a:t>体積ロッキングは</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回避できない．</a:t>
            </a:r>
            <a:endParaRPr lang="ja-JP" altLang="en-US" sz="2000" dirty="0">
              <a:solidFill>
                <a:srgbClr val="FF0000"/>
              </a:solidFill>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402481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SLIDE_COUNT" val="1"/>
  <p:tag name="ISPRING_LMS_API_VERSION" val="SCORM 1.2"/>
  <p:tag name="ISPRING_ULTRA_SCORM_COURSE_ID" val="3F38C8C8-9BE9-4FF2-99FD-35F8FCC6C998"/>
  <p:tag name="ISPRING_CMI5_LAUNCH_METHOD" val="any window"/>
  <p:tag name="ISPRING_SCORM_RATE_SLIDES" val="1"/>
  <p:tag name="ISPRINGCLOUDFOLDERID" val="1"/>
  <p:tag name="ISPRINGONLINEFOLDERID" val="1"/>
  <p:tag name="ISPRING_FIRST_PUBLISH" val="1"/>
  <p:tag name="ISPRING_ULTRA_SCORM_COURCE_TITLE" val="jsces2023.S-FEM"/>
  <p:tag name="ISPRING_SCORM_ENDPOINT" val="&lt;endpoint&gt;&lt;enable&gt;0&lt;/enable&gt;&lt;lrs&gt;http://&lt;/lrs&gt;&lt;auth&gt;0&lt;/auth&gt;&lt;login&gt;&lt;/login&gt;&lt;password&gt;&lt;/password&gt;&lt;key&gt;&lt;/key&gt;&lt;name&gt;&lt;/name&gt;&lt;email&gt;&lt;/email&gt;&lt;/endpoint&gt;&#10;"/>
  <p:tag name="ISPRING_OUTPUT_FOLDER" val="[[&quot;0\uFFFD\u0016\uFFFD{DEE640B2-8B0E-4298-9AB9-4AB5AACAD798}&quot;,&quot;Z:\\ACHIEVEMENT\\conference\\2023\\jsces2023&quot;],[&quot;\uFFFD\uFFFD&lt;{A673FCB7-976C-4B3E-91BB-80E00AB4F6CF}&quot;,&quot;D:\\share\\ACHIEVEMENT\\conference\\2021\\srij-seminar&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advancedSettings&quot;:{&quot;enableTextAllocation&quot;:&quot;T_TRUE&quot;,&quot;viewingFromLocalDrive&quot;:&quot;T_TRUE&quot;,&quot;contentScale&quot;:75,&quot;contentScaleMode&quot;:&quot;FIT_TO_WINDOW&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QUIZZES" val="0"/>
  <p:tag name="ISPRING_SCORM_PASSING_SCORE" val="4.000000"/>
  <p:tag name="ISPRING_PRESENTATION_TITLE" val="jsces2023.S-FEM"/>
</p:tagLst>
</file>

<file path=ppt/theme/theme1.xml><?xml version="1.0" encoding="utf-8"?>
<a:theme xmlns:a="http://schemas.openxmlformats.org/drawingml/2006/main" name="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kumimoji="1" sz="2000" dirty="0" err="1" smtClean="0">
            <a:solidFill>
              <a:schemeClr val="tx1"/>
            </a:solidFill>
            <a:latin typeface="Yu Gothic UI" panose="020B0500000000000000" pitchFamily="50" charset="-128"/>
            <a:ea typeface="Yu Gothic UI" panose="020B0500000000000000"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accent1"/>
        </a:solidFill>
        <a:ln>
          <a:noFill/>
        </a:ln>
        <a:scene3d>
          <a:camera prst="orthographicFront"/>
          <a:lightRig rig="threePt" dir="t"/>
        </a:scene3d>
        <a:sp3d>
          <a:bevelT/>
        </a:sp3d>
      </a:spPr>
      <a:bodyPr wrap="square" rtlCol="0">
        <a:spAutoFit/>
      </a:bodyPr>
      <a:lstStyle>
        <a:defPPr algn="ctr">
          <a:defRPr sz="2000" dirty="0">
            <a:latin typeface="MS UI Gothic" panose="020B0600070205080204" pitchFamily="50" charset="-128"/>
            <a:ea typeface="MS UI Gothic" panose="020B0600070205080204" pitchFamily="50" charset="-128"/>
          </a:defRPr>
        </a:defPPr>
      </a:lstStyle>
      <a:style>
        <a:lnRef idx="1">
          <a:schemeClr val="accent1"/>
        </a:lnRef>
        <a:fillRef idx="2">
          <a:schemeClr val="accent1"/>
        </a:fillRef>
        <a:effectRef idx="1">
          <a:schemeClr val="accent1"/>
        </a:effectRef>
        <a:fontRef idx="minor">
          <a:schemeClr val="dk1"/>
        </a:fontRef>
      </a:style>
    </a:txDef>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80489</TotalTime>
  <Words>2323</Words>
  <Application>Microsoft Office PowerPoint</Application>
  <PresentationFormat>ワイド画面</PresentationFormat>
  <Paragraphs>275</Paragraphs>
  <Slides>26</Slides>
  <Notes>25</Notes>
  <HiddenSlides>0</HiddenSlides>
  <MMClips>7</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26</vt:i4>
      </vt:variant>
    </vt:vector>
  </HeadingPairs>
  <TitlesOfParts>
    <vt:vector size="36" baseType="lpstr">
      <vt:lpstr>MS PGothic</vt:lpstr>
      <vt:lpstr>MS PGothic</vt:lpstr>
      <vt:lpstr>MS UI Gothic</vt:lpstr>
      <vt:lpstr>ＭＳ ゴシック</vt:lpstr>
      <vt:lpstr>メイリオ</vt:lpstr>
      <vt:lpstr>Arial</vt:lpstr>
      <vt:lpstr>Calibri</vt:lpstr>
      <vt:lpstr>Cambria Math</vt:lpstr>
      <vt:lpstr>Wingdings</vt:lpstr>
      <vt:lpstr>デザインの設定</vt:lpstr>
      <vt:lpstr>４節点四面体エッジ中心ひずみ平滑要素(EC-SSE-T4) に基づく微圧縮大変形解析</vt:lpstr>
      <vt:lpstr>研究背景</vt:lpstr>
      <vt:lpstr>既存手法の問題点（ABAQUSの要素）</vt:lpstr>
      <vt:lpstr>我々の従来手法（平滑化有限要素法：S-FEM）</vt:lpstr>
      <vt:lpstr>エッジ中心ひずみ平滑要素（EC-SSE）の登場</vt:lpstr>
      <vt:lpstr>研究目的</vt:lpstr>
      <vt:lpstr>手法 ES-FEM，EC-SSE，提案手法の定式化概要の紹介</vt:lpstr>
      <vt:lpstr>ES-FEMの定式化概要</vt:lpstr>
      <vt:lpstr>EC-SSEの定式化概要</vt:lpstr>
      <vt:lpstr>EC-SSE-SRI（提案手法）の定式化概要</vt:lpstr>
      <vt:lpstr>結果と考察 解析例の紹介 と 計算コストの考察</vt:lpstr>
      <vt:lpstr>      片持ち梁の曲げ解析</vt:lpstr>
      <vt:lpstr>      片持ち梁の曲げ解析</vt:lpstr>
      <vt:lpstr>      ブロックの圧力押込解析</vt:lpstr>
      <vt:lpstr>      ブロックの圧力押込解析</vt:lpstr>
      <vt:lpstr>      円柱の押込解析</vt:lpstr>
      <vt:lpstr>      円柱の押込解析</vt:lpstr>
      <vt:lpstr>      フィラー充填ゴムの引張解析</vt:lpstr>
      <vt:lpstr>      フィラー充填ゴムの引張解析</vt:lpstr>
      <vt:lpstr>提案手法(EC-SSE-SRI-T4) の計算時間に関する考察</vt:lpstr>
      <vt:lpstr>提案手法(EC-SSE-SRI-T4) の計算時間に関する考察</vt:lpstr>
      <vt:lpstr>まとめ</vt:lpstr>
      <vt:lpstr>EC-SSE-SRI-T4のまとめ</vt:lpstr>
      <vt:lpstr>付録</vt:lpstr>
      <vt:lpstr>SSEの定式化概要</vt:lpstr>
      <vt:lpstr>定式化の違い</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４節点四面体エッジ中心ひずみ平滑要素(EC-SSE-T4) に基づく微圧縮大変形解析</dc:title>
  <dc:creator>Yuki ONISHI</dc:creator>
  <cp:lastModifiedBy>T20190041572</cp:lastModifiedBy>
  <cp:revision>3226</cp:revision>
  <cp:lastPrinted>2012-03-06T10:21:50Z</cp:lastPrinted>
  <dcterms:created xsi:type="dcterms:W3CDTF">2007-11-22T18:02:40Z</dcterms:created>
  <dcterms:modified xsi:type="dcterms:W3CDTF">2023-10-26T07:22:02Z</dcterms:modified>
</cp:coreProperties>
</file>