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1"/>
  </p:notesMasterIdLst>
  <p:handoutMasterIdLst>
    <p:handoutMasterId r:id="rId32"/>
  </p:handoutMasterIdLst>
  <p:sldIdLst>
    <p:sldId id="961" r:id="rId2"/>
    <p:sldId id="765" r:id="rId3"/>
    <p:sldId id="953" r:id="rId4"/>
    <p:sldId id="1006" r:id="rId5"/>
    <p:sldId id="603" r:id="rId6"/>
    <p:sldId id="892" r:id="rId7"/>
    <p:sldId id="731" r:id="rId8"/>
    <p:sldId id="1004" r:id="rId9"/>
    <p:sldId id="957" r:id="rId10"/>
    <p:sldId id="958" r:id="rId11"/>
    <p:sldId id="1007" r:id="rId12"/>
    <p:sldId id="1010" r:id="rId13"/>
    <p:sldId id="897" r:id="rId14"/>
    <p:sldId id="750" r:id="rId15"/>
    <p:sldId id="979" r:id="rId16"/>
    <p:sldId id="1005" r:id="rId17"/>
    <p:sldId id="933" r:id="rId18"/>
    <p:sldId id="964" r:id="rId19"/>
    <p:sldId id="1012" r:id="rId20"/>
    <p:sldId id="924" r:id="rId21"/>
    <p:sldId id="974" r:id="rId22"/>
    <p:sldId id="1013" r:id="rId23"/>
    <p:sldId id="971" r:id="rId24"/>
    <p:sldId id="968" r:id="rId25"/>
    <p:sldId id="682" r:id="rId26"/>
    <p:sldId id="996" r:id="rId27"/>
    <p:sldId id="776" r:id="rId28"/>
    <p:sldId id="976" r:id="rId29"/>
    <p:sldId id="1011" r:id="rId30"/>
  </p:sldIdLst>
  <p:sldSz cx="12192000" cy="6858000"/>
  <p:notesSz cx="9971088" cy="6823075"/>
  <p:custDataLst>
    <p:tags r:id="rId33"/>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9">
          <p15:clr>
            <a:srgbClr val="A4A3A4"/>
          </p15:clr>
        </p15:guide>
        <p15:guide id="2" pos="3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ki" initials="y" lastIdx="1" clrIdx="0">
    <p:extLst>
      <p:ext uri="{19B8F6BF-5375-455C-9EA6-DF929625EA0E}">
        <p15:presenceInfo xmlns:p15="http://schemas.microsoft.com/office/powerpoint/2012/main" userId="yu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FF00FF"/>
    <a:srgbClr val="008000"/>
    <a:srgbClr val="FFFF99"/>
    <a:srgbClr val="4DFFC4"/>
    <a:srgbClr val="E89049"/>
    <a:srgbClr val="00CC88"/>
    <a:srgbClr val="66A9B1"/>
    <a:srgbClr val="FF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88252" autoAdjust="0"/>
  </p:normalViewPr>
  <p:slideViewPr>
    <p:cSldViewPr>
      <p:cViewPr varScale="1">
        <p:scale>
          <a:sx n="95" d="100"/>
          <a:sy n="95" d="100"/>
        </p:scale>
        <p:origin x="62" y="1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101" d="100"/>
          <a:sy n="101" d="100"/>
        </p:scale>
        <p:origin x="1392" y="62"/>
      </p:cViewPr>
      <p:guideLst>
        <p:guide orient="horz" pos="2149"/>
        <p:guide pos="314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21175" cy="341313"/>
          </a:xfrm>
          <a:prstGeom prst="rect">
            <a:avLst/>
          </a:prstGeom>
        </p:spPr>
        <p:txBody>
          <a:bodyPr vert="horz" lIns="91440" tIns="45720" rIns="91440" bIns="45720" rtlCol="0"/>
          <a:lstStyle>
            <a:lvl1pPr algn="l">
              <a:defRPr sz="1200"/>
            </a:lvl1pPr>
          </a:lstStyle>
          <a:p>
            <a:endParaRPr kumimoji="1" lang="ja-JP" altLang="en-US" dirty="0">
              <a:ea typeface="MS UI Gothic" panose="020B0600070205080204" pitchFamily="50" charset="-128"/>
            </a:endParaRPr>
          </a:p>
        </p:txBody>
      </p:sp>
      <p:sp>
        <p:nvSpPr>
          <p:cNvPr id="3" name="日付プレースホルダー 2"/>
          <p:cNvSpPr>
            <a:spLocks noGrp="1"/>
          </p:cNvSpPr>
          <p:nvPr>
            <p:ph type="dt" sz="quarter" idx="1"/>
          </p:nvPr>
        </p:nvSpPr>
        <p:spPr>
          <a:xfrm>
            <a:off x="5648325" y="0"/>
            <a:ext cx="4321175" cy="341313"/>
          </a:xfrm>
          <a:prstGeom prst="rect">
            <a:avLst/>
          </a:prstGeom>
        </p:spPr>
        <p:txBody>
          <a:bodyPr vert="horz" lIns="91440" tIns="45720" rIns="91440" bIns="45720" rtlCol="0"/>
          <a:lstStyle>
            <a:lvl1pPr algn="r">
              <a:defRPr sz="1200"/>
            </a:lvl1pPr>
          </a:lstStyle>
          <a:p>
            <a:fld id="{907F8867-4283-4A96-9771-3601A6259625}" type="datetimeFigureOut">
              <a:rPr kumimoji="1" lang="ja-JP" altLang="en-US" smtClean="0">
                <a:ea typeface="MS UI Gothic" panose="020B0600070205080204" pitchFamily="50" charset="-128"/>
              </a:rPr>
              <a:t>2024/10/20</a:t>
            </a:fld>
            <a:endParaRPr kumimoji="1" lang="ja-JP" altLang="en-US" dirty="0">
              <a:ea typeface="MS UI Gothic" panose="020B0600070205080204" pitchFamily="50" charset="-128"/>
            </a:endParaRPr>
          </a:p>
        </p:txBody>
      </p:sp>
      <p:sp>
        <p:nvSpPr>
          <p:cNvPr id="4" name="フッター プレースホルダー 3"/>
          <p:cNvSpPr>
            <a:spLocks noGrp="1"/>
          </p:cNvSpPr>
          <p:nvPr>
            <p:ph type="ftr" sz="quarter" idx="2"/>
          </p:nvPr>
        </p:nvSpPr>
        <p:spPr>
          <a:xfrm>
            <a:off x="0" y="6480175"/>
            <a:ext cx="4321175" cy="341313"/>
          </a:xfrm>
          <a:prstGeom prst="rect">
            <a:avLst/>
          </a:prstGeom>
        </p:spPr>
        <p:txBody>
          <a:bodyPr vert="horz" lIns="91440" tIns="45720" rIns="91440" bIns="45720" rtlCol="0" anchor="b"/>
          <a:lstStyle>
            <a:lvl1pPr algn="l">
              <a:defRPr sz="1200"/>
            </a:lvl1pPr>
          </a:lstStyle>
          <a:p>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252917085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49" userDrawn="1">
          <p15:clr>
            <a:srgbClr val="F26B43"/>
          </p15:clr>
        </p15:guide>
        <p15:guide id="2" pos="3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ea typeface="MS UI Gothic" panose="020B0600070205080204" pitchFamily="50" charset="-128"/>
              </a:defRPr>
            </a:lvl1pPr>
          </a:lstStyle>
          <a:p>
            <a:pPr>
              <a:defRPr/>
            </a:pPr>
            <a:endParaRPr lang="ja-JP" altLang="en-US" dirty="0"/>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ea typeface="MS UI Gothic" panose="020B0600070205080204" pitchFamily="50" charset="-128"/>
              </a:defRPr>
            </a:lvl1pPr>
          </a:lstStyle>
          <a:p>
            <a:pPr>
              <a:defRPr/>
            </a:pPr>
            <a:fld id="{C3B1C3B4-0EFA-4E9A-BE43-AB531CD70431}" type="datetimeFigureOut">
              <a:rPr lang="ja-JP" altLang="en-US" smtClean="0"/>
              <a:pPr>
                <a:defRPr/>
              </a:pPr>
              <a:t>2024/10/20</a:t>
            </a:fld>
            <a:endParaRPr lang="ja-JP" altLang="en-US" dirty="0"/>
          </a:p>
        </p:txBody>
      </p:sp>
      <p:sp>
        <p:nvSpPr>
          <p:cNvPr id="4" name="スライド イメージ プレースホルダ 3"/>
          <p:cNvSpPr>
            <a:spLocks noGrp="1" noRot="1" noChangeAspect="1"/>
          </p:cNvSpPr>
          <p:nvPr>
            <p:ph type="sldImg" idx="2"/>
          </p:nvPr>
        </p:nvSpPr>
        <p:spPr>
          <a:xfrm>
            <a:off x="2711450" y="511175"/>
            <a:ext cx="4548188" cy="2559050"/>
          </a:xfrm>
          <a:prstGeom prst="rect">
            <a:avLst/>
          </a:prstGeom>
          <a:noFill/>
          <a:ln w="12700">
            <a:solidFill>
              <a:prstClr val="black"/>
            </a:solidFill>
          </a:ln>
        </p:spPr>
        <p:txBody>
          <a:bodyPr vert="horz" lIns="92418" tIns="46209" rIns="92418" bIns="46209" rtlCol="0" anchor="ctr"/>
          <a:lstStyle/>
          <a:p>
            <a:pPr lvl="0"/>
            <a:endParaRPr lang="ja-JP" altLang="en-US" noProof="0" dirty="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ea typeface="MS UI Gothic" panose="020B0600070205080204" pitchFamily="50" charset="-128"/>
              </a:defRPr>
            </a:lvl1pPr>
          </a:lstStyle>
          <a:p>
            <a:pPr>
              <a:defRPr/>
            </a:pPr>
            <a:endParaRPr lang="ja-JP" altLang="en-US" dirty="0"/>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ea typeface="MS UI Gothic" panose="020B0600070205080204" pitchFamily="50" charset="-128"/>
              </a:defRPr>
            </a:lvl1pPr>
          </a:lstStyle>
          <a:p>
            <a:pPr>
              <a:defRPr/>
            </a:pPr>
            <a:fld id="{24E7511A-E19B-4650-9FBF-BD8447E14FDF}" type="slidenum">
              <a:rPr lang="ja-JP" altLang="en-US" smtClean="0"/>
              <a:pPr>
                <a:defRPr/>
              </a:pPr>
              <a:t>‹#›</a:t>
            </a:fld>
            <a:endParaRPr lang="ja-JP" altLang="en-US" dirty="0"/>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1pPr>
    <a:lvl2pPr marL="4572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2pPr>
    <a:lvl3pPr marL="9144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3pPr>
    <a:lvl4pPr marL="13716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4pPr>
    <a:lvl5pPr marL="1828800" algn="l" rtl="0" fontAlgn="base">
      <a:spcBef>
        <a:spcPct val="30000"/>
      </a:spcBef>
      <a:spcAft>
        <a:spcPct val="0"/>
      </a:spcAft>
      <a:defRPr kumimoji="1" sz="1200" kern="1200">
        <a:solidFill>
          <a:schemeClr val="tx1"/>
        </a:solidFill>
        <a:latin typeface="+mn-lt"/>
        <a:ea typeface="MS UI Gothic" panose="020B0600070205080204"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2202028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10</a:t>
            </a:fld>
            <a:endParaRPr lang="ja-JP" altLang="en-US"/>
          </a:p>
        </p:txBody>
      </p:sp>
    </p:spTree>
    <p:extLst>
      <p:ext uri="{BB962C8B-B14F-4D97-AF65-F5344CB8AC3E}">
        <p14:creationId xmlns:p14="http://schemas.microsoft.com/office/powerpoint/2010/main" val="960663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11</a:t>
            </a:fld>
            <a:endParaRPr lang="ja-JP" altLang="en-US" dirty="0"/>
          </a:p>
        </p:txBody>
      </p:sp>
    </p:spTree>
    <p:extLst>
      <p:ext uri="{BB962C8B-B14F-4D97-AF65-F5344CB8AC3E}">
        <p14:creationId xmlns:p14="http://schemas.microsoft.com/office/powerpoint/2010/main" val="409351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12</a:t>
            </a:fld>
            <a:endParaRPr lang="ja-JP" altLang="en-US" dirty="0"/>
          </a:p>
        </p:txBody>
      </p:sp>
    </p:spTree>
    <p:extLst>
      <p:ext uri="{BB962C8B-B14F-4D97-AF65-F5344CB8AC3E}">
        <p14:creationId xmlns:p14="http://schemas.microsoft.com/office/powerpoint/2010/main" val="852223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13</a:t>
            </a:fld>
            <a:endParaRPr lang="ja-JP" altLang="en-US"/>
          </a:p>
        </p:txBody>
      </p:sp>
    </p:spTree>
    <p:extLst>
      <p:ext uri="{BB962C8B-B14F-4D97-AF65-F5344CB8AC3E}">
        <p14:creationId xmlns:p14="http://schemas.microsoft.com/office/powerpoint/2010/main" val="729099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14</a:t>
            </a:fld>
            <a:endParaRPr lang="ja-JP" altLang="en-US"/>
          </a:p>
        </p:txBody>
      </p:sp>
    </p:spTree>
    <p:extLst>
      <p:ext uri="{BB962C8B-B14F-4D97-AF65-F5344CB8AC3E}">
        <p14:creationId xmlns:p14="http://schemas.microsoft.com/office/powerpoint/2010/main" val="1711015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15</a:t>
            </a:fld>
            <a:endParaRPr lang="ja-JP" altLang="en-US"/>
          </a:p>
        </p:txBody>
      </p:sp>
    </p:spTree>
    <p:extLst>
      <p:ext uri="{BB962C8B-B14F-4D97-AF65-F5344CB8AC3E}">
        <p14:creationId xmlns:p14="http://schemas.microsoft.com/office/powerpoint/2010/main" val="2218654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16</a:t>
            </a:fld>
            <a:endParaRPr lang="ja-JP" altLang="en-US"/>
          </a:p>
        </p:txBody>
      </p:sp>
    </p:spTree>
    <p:extLst>
      <p:ext uri="{BB962C8B-B14F-4D97-AF65-F5344CB8AC3E}">
        <p14:creationId xmlns:p14="http://schemas.microsoft.com/office/powerpoint/2010/main" val="3584223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17</a:t>
            </a:fld>
            <a:endParaRPr lang="ja-JP" altLang="en-US"/>
          </a:p>
        </p:txBody>
      </p:sp>
    </p:spTree>
    <p:extLst>
      <p:ext uri="{BB962C8B-B14F-4D97-AF65-F5344CB8AC3E}">
        <p14:creationId xmlns:p14="http://schemas.microsoft.com/office/powerpoint/2010/main" val="2416344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18</a:t>
            </a:fld>
            <a:endParaRPr lang="ja-JP" altLang="en-US"/>
          </a:p>
        </p:txBody>
      </p:sp>
    </p:spTree>
    <p:extLst>
      <p:ext uri="{BB962C8B-B14F-4D97-AF65-F5344CB8AC3E}">
        <p14:creationId xmlns:p14="http://schemas.microsoft.com/office/powerpoint/2010/main" val="3773489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3904985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a:t>
            </a:fld>
            <a:endParaRPr lang="ja-JP" altLang="en-US"/>
          </a:p>
        </p:txBody>
      </p:sp>
    </p:spTree>
    <p:extLst>
      <p:ext uri="{BB962C8B-B14F-4D97-AF65-F5344CB8AC3E}">
        <p14:creationId xmlns:p14="http://schemas.microsoft.com/office/powerpoint/2010/main" val="947661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20</a:t>
            </a:fld>
            <a:endParaRPr lang="ja-JP" altLang="en-US"/>
          </a:p>
        </p:txBody>
      </p:sp>
    </p:spTree>
    <p:extLst>
      <p:ext uri="{BB962C8B-B14F-4D97-AF65-F5344CB8AC3E}">
        <p14:creationId xmlns:p14="http://schemas.microsoft.com/office/powerpoint/2010/main" val="777470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21</a:t>
            </a:fld>
            <a:endParaRPr lang="ja-JP" altLang="en-US"/>
          </a:p>
        </p:txBody>
      </p:sp>
    </p:spTree>
    <p:extLst>
      <p:ext uri="{BB962C8B-B14F-4D97-AF65-F5344CB8AC3E}">
        <p14:creationId xmlns:p14="http://schemas.microsoft.com/office/powerpoint/2010/main" val="1366375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22</a:t>
            </a:fld>
            <a:endParaRPr lang="ja-JP" altLang="en-US"/>
          </a:p>
        </p:txBody>
      </p:sp>
    </p:spTree>
    <p:extLst>
      <p:ext uri="{BB962C8B-B14F-4D97-AF65-F5344CB8AC3E}">
        <p14:creationId xmlns:p14="http://schemas.microsoft.com/office/powerpoint/2010/main" val="2263890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23</a:t>
            </a:fld>
            <a:endParaRPr lang="ja-JP" altLang="en-US" dirty="0"/>
          </a:p>
        </p:txBody>
      </p:sp>
    </p:spTree>
    <p:extLst>
      <p:ext uri="{BB962C8B-B14F-4D97-AF65-F5344CB8AC3E}">
        <p14:creationId xmlns:p14="http://schemas.microsoft.com/office/powerpoint/2010/main" val="1831327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24</a:t>
            </a:fld>
            <a:endParaRPr lang="ja-JP" altLang="en-US"/>
          </a:p>
        </p:txBody>
      </p:sp>
    </p:spTree>
    <p:extLst>
      <p:ext uri="{BB962C8B-B14F-4D97-AF65-F5344CB8AC3E}">
        <p14:creationId xmlns:p14="http://schemas.microsoft.com/office/powerpoint/2010/main" val="3284867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25</a:t>
            </a:fld>
            <a:endParaRPr lang="ja-JP" altLang="en-US"/>
          </a:p>
        </p:txBody>
      </p:sp>
    </p:spTree>
    <p:extLst>
      <p:ext uri="{BB962C8B-B14F-4D97-AF65-F5344CB8AC3E}">
        <p14:creationId xmlns:p14="http://schemas.microsoft.com/office/powerpoint/2010/main" val="346767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26</a:t>
            </a:fld>
            <a:endParaRPr lang="ja-JP" altLang="en-US" dirty="0"/>
          </a:p>
        </p:txBody>
      </p:sp>
    </p:spTree>
    <p:extLst>
      <p:ext uri="{BB962C8B-B14F-4D97-AF65-F5344CB8AC3E}">
        <p14:creationId xmlns:p14="http://schemas.microsoft.com/office/powerpoint/2010/main" val="2898739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27</a:t>
            </a:fld>
            <a:endParaRPr lang="ja-JP" altLang="en-US"/>
          </a:p>
        </p:txBody>
      </p:sp>
    </p:spTree>
    <p:extLst>
      <p:ext uri="{BB962C8B-B14F-4D97-AF65-F5344CB8AC3E}">
        <p14:creationId xmlns:p14="http://schemas.microsoft.com/office/powerpoint/2010/main" val="1245330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28</a:t>
            </a:fld>
            <a:endParaRPr lang="ja-JP" altLang="en-US"/>
          </a:p>
        </p:txBody>
      </p:sp>
    </p:spTree>
    <p:extLst>
      <p:ext uri="{BB962C8B-B14F-4D97-AF65-F5344CB8AC3E}">
        <p14:creationId xmlns:p14="http://schemas.microsoft.com/office/powerpoint/2010/main" val="1003271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92B44-E08E-9617-C76F-C912063E315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F85EFA-ABA4-0E64-633B-2222306D2A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F6125A1-FF86-8D3E-EAE7-22ADDBEAA45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F1A7708-0828-E67F-55C3-2C5501247FF5}"/>
              </a:ext>
            </a:extLst>
          </p:cNvPr>
          <p:cNvSpPr>
            <a:spLocks noGrp="1"/>
          </p:cNvSpPr>
          <p:nvPr>
            <p:ph type="sldNum" sz="quarter" idx="10"/>
          </p:nvPr>
        </p:nvSpPr>
        <p:spPr/>
        <p:txBody>
          <a:bodyPr/>
          <a:lstStyle/>
          <a:p>
            <a:pPr>
              <a:defRPr/>
            </a:pPr>
            <a:fld id="{24E7511A-E19B-4650-9FBF-BD8447E14FDF}" type="slidenum">
              <a:rPr lang="ja-JP" altLang="en-US" smtClean="0"/>
              <a:pPr>
                <a:defRPr/>
              </a:pPr>
              <a:t>29</a:t>
            </a:fld>
            <a:endParaRPr lang="ja-JP" altLang="en-US"/>
          </a:p>
        </p:txBody>
      </p:sp>
    </p:spTree>
    <p:extLst>
      <p:ext uri="{BB962C8B-B14F-4D97-AF65-F5344CB8AC3E}">
        <p14:creationId xmlns:p14="http://schemas.microsoft.com/office/powerpoint/2010/main" val="1212493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a:t>
            </a:fld>
            <a:endParaRPr lang="ja-JP" altLang="en-US"/>
          </a:p>
        </p:txBody>
      </p:sp>
    </p:spTree>
    <p:extLst>
      <p:ext uri="{BB962C8B-B14F-4D97-AF65-F5344CB8AC3E}">
        <p14:creationId xmlns:p14="http://schemas.microsoft.com/office/powerpoint/2010/main" val="2115027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a:t>
            </a:fld>
            <a:endParaRPr lang="ja-JP" altLang="en-US" dirty="0"/>
          </a:p>
        </p:txBody>
      </p:sp>
    </p:spTree>
    <p:extLst>
      <p:ext uri="{BB962C8B-B14F-4D97-AF65-F5344CB8AC3E}">
        <p14:creationId xmlns:p14="http://schemas.microsoft.com/office/powerpoint/2010/main" val="2723094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5</a:t>
            </a:fld>
            <a:endParaRPr lang="ja-JP" altLang="en-US"/>
          </a:p>
        </p:txBody>
      </p:sp>
    </p:spTree>
    <p:extLst>
      <p:ext uri="{BB962C8B-B14F-4D97-AF65-F5344CB8AC3E}">
        <p14:creationId xmlns:p14="http://schemas.microsoft.com/office/powerpoint/2010/main" val="3978444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a:t>
            </a:fld>
            <a:endParaRPr lang="ja-JP" altLang="en-US"/>
          </a:p>
        </p:txBody>
      </p:sp>
    </p:spTree>
    <p:extLst>
      <p:ext uri="{BB962C8B-B14F-4D97-AF65-F5344CB8AC3E}">
        <p14:creationId xmlns:p14="http://schemas.microsoft.com/office/powerpoint/2010/main" val="1809410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a:t>
            </a:fld>
            <a:endParaRPr lang="ja-JP" altLang="en-US"/>
          </a:p>
        </p:txBody>
      </p:sp>
    </p:spTree>
    <p:extLst>
      <p:ext uri="{BB962C8B-B14F-4D97-AF65-F5344CB8AC3E}">
        <p14:creationId xmlns:p14="http://schemas.microsoft.com/office/powerpoint/2010/main" val="1254738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8</a:t>
            </a:fld>
            <a:endParaRPr lang="ja-JP" altLang="en-US"/>
          </a:p>
        </p:txBody>
      </p:sp>
    </p:spTree>
    <p:extLst>
      <p:ext uri="{BB962C8B-B14F-4D97-AF65-F5344CB8AC3E}">
        <p14:creationId xmlns:p14="http://schemas.microsoft.com/office/powerpoint/2010/main" val="2755450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a:t>
            </a:fld>
            <a:endParaRPr lang="ja-JP" altLang="en-US"/>
          </a:p>
        </p:txBody>
      </p:sp>
    </p:spTree>
    <p:extLst>
      <p:ext uri="{BB962C8B-B14F-4D97-AF65-F5344CB8AC3E}">
        <p14:creationId xmlns:p14="http://schemas.microsoft.com/office/powerpoint/2010/main" val="23095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0" y="1268761"/>
            <a:ext cx="12192000" cy="1951690"/>
          </a:xfrm>
        </p:spPr>
        <p:txBody>
          <a:bodyPr lIns="0" anchor="ctr"/>
          <a:lstStyle>
            <a:lvl1pPr algn="ctr">
              <a:defRPr b="1" kern="1200" baseline="0">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3" name="サブタイトル 2"/>
          <p:cNvSpPr>
            <a:spLocks noGrp="1"/>
          </p:cNvSpPr>
          <p:nvPr>
            <p:ph type="subTitle" idx="1" hasCustomPrompt="1"/>
          </p:nvPr>
        </p:nvSpPr>
        <p:spPr>
          <a:xfrm>
            <a:off x="95335" y="3861048"/>
            <a:ext cx="12001333" cy="1777752"/>
          </a:xfrm>
        </p:spPr>
        <p:txBody>
          <a:bodyPr anchor="ctr"/>
          <a:lstStyle>
            <a:lvl1pPr marL="0" indent="0" algn="ctr">
              <a:buNone/>
              <a:defRPr kern="1200" baseline="0">
                <a:latin typeface="MS UI Gothic" panose="020B0600070205080204" pitchFamily="50" charset="-128"/>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dirty="0"/>
              <a:t>マスタ サブタイトルの書式設定</a:t>
            </a:r>
          </a:p>
        </p:txBody>
      </p:sp>
      <p:sp>
        <p:nvSpPr>
          <p:cNvPr id="4" name="スライド番号プレースホルダー 4">
            <a:extLst>
              <a:ext uri="{FF2B5EF4-FFF2-40B4-BE49-F238E27FC236}">
                <a16:creationId xmlns:a16="http://schemas.microsoft.com/office/drawing/2014/main" id="{E77B9517-790A-5BB3-DB85-B499A22593C2}"/>
              </a:ext>
            </a:extLst>
          </p:cNvPr>
          <p:cNvSpPr>
            <a:spLocks noGrp="1"/>
          </p:cNvSpPr>
          <p:nvPr>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タイトル">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261E060-63FC-41D8-AD70-60996F0DA399}"/>
              </a:ext>
            </a:extLst>
          </p:cNvPr>
          <p:cNvSpPr>
            <a:spLocks noGrp="1"/>
          </p:cNvSpPr>
          <p:nvPr>
            <p:ph type="ctrTitle" hasCustomPrompt="1"/>
          </p:nvPr>
        </p:nvSpPr>
        <p:spPr>
          <a:xfrm>
            <a:off x="1" y="2708920"/>
            <a:ext cx="12191999" cy="1440160"/>
          </a:xfrm>
          <a:solidFill>
            <a:srgbClr val="404040"/>
          </a:solidFill>
        </p:spPr>
        <p:txBody>
          <a:bodyPr lIns="0" anchor="ctr"/>
          <a:lstStyle>
            <a:lvl1pPr algn="ctr">
              <a:defRPr b="1" kern="1200" baseline="0">
                <a:solidFill>
                  <a:schemeClr val="bg1"/>
                </a:solidFill>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4" name="Rectangle 2">
            <a:extLst>
              <a:ext uri="{FF2B5EF4-FFF2-40B4-BE49-F238E27FC236}">
                <a16:creationId xmlns:a16="http://schemas.microsoft.com/office/drawing/2014/main" id="{E292D562-D46E-4913-A4FC-08D9CEE6C861}"/>
              </a:ext>
            </a:extLst>
          </p:cNvPr>
          <p:cNvSpPr txBox="1">
            <a:spLocks noChangeArrowheads="1"/>
          </p:cNvSpPr>
          <p:nvPr userDrawn="1"/>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lgn="l" rtl="0" eaLnBrk="1" fontAlgn="ctr" latinLnBrk="1" hangingPunct="1">
              <a:spcBef>
                <a:spcPct val="0"/>
              </a:spcBef>
              <a:spcAft>
                <a:spcPct val="0"/>
              </a:spcAft>
              <a:defRPr kumimoji="1" sz="3200" b="1"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a:lstStyle>
          <a:p>
            <a:endParaRPr lang="ja-JP" altLang="en-US" sz="3200" kern="1200" baseline="0" dirty="0"/>
          </a:p>
        </p:txBody>
      </p:sp>
      <p:sp>
        <p:nvSpPr>
          <p:cNvPr id="2" name="スライド番号プレースホルダー 4">
            <a:extLst>
              <a:ext uri="{FF2B5EF4-FFF2-40B4-BE49-F238E27FC236}">
                <a16:creationId xmlns:a16="http://schemas.microsoft.com/office/drawing/2014/main" id="{8343FAE4-2607-67AC-D3CF-1E6497D151B2}"/>
              </a:ext>
            </a:extLst>
          </p:cNvPr>
          <p:cNvSpPr>
            <a:spLocks noGrp="1"/>
          </p:cNvSpPr>
          <p:nvPr>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367351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lgn="l">
              <a:defRPr kern="1200" baseline="0">
                <a:latin typeface="MS UI Gothic" panose="020B0600070205080204" pitchFamily="50" charset="-128"/>
                <a:cs typeface="Arial" panose="020B0604020202020204" pitchFamily="34" charset="0"/>
              </a:defRPr>
            </a:lvl1pPr>
            <a:lvl2pPr algn="l">
              <a:defRPr kern="1200" baseline="0">
                <a:latin typeface="MS UI Gothic" panose="020B0600070205080204" pitchFamily="50" charset="-128"/>
                <a:cs typeface="Arial" panose="020B0604020202020204" pitchFamily="34" charset="0"/>
              </a:defRPr>
            </a:lvl2pPr>
            <a:lvl3pPr algn="l">
              <a:defRPr kern="1200" baseline="0">
                <a:latin typeface="MS UI Gothic" panose="020B0600070205080204" pitchFamily="50" charset="-128"/>
                <a:cs typeface="Arial" panose="020B0604020202020204" pitchFamily="34" charset="0"/>
              </a:defRPr>
            </a:lvl3pPr>
            <a:lvl4pPr algn="l">
              <a:defRPr kern="1200" baseline="0">
                <a:latin typeface="MS UI Gothic" panose="020B0600070205080204" pitchFamily="50" charset="-128"/>
                <a:cs typeface="Arial" panose="020B0604020202020204" pitchFamily="34" charset="0"/>
              </a:defRPr>
            </a:lvl4pPr>
            <a:lvl5pPr algn="l">
              <a:defRPr kern="1200" baseline="0">
                <a:latin typeface="MS UI Gothic" panose="020B0600070205080204" pitchFamily="50" charset="-128"/>
                <a:cs typeface="Arial" panose="020B0604020202020204" pitchFamily="34" charset="0"/>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Rectangle 2">
            <a:extLst>
              <a:ext uri="{FF2B5EF4-FFF2-40B4-BE49-F238E27FC236}">
                <a16:creationId xmlns:a16="http://schemas.microsoft.com/office/drawing/2014/main" id="{E0D17456-1B2F-43F1-A332-C91624F3CA92}"/>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360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2" name="スライド番号プレースホルダー 4">
            <a:extLst>
              <a:ext uri="{FF2B5EF4-FFF2-40B4-BE49-F238E27FC236}">
                <a16:creationId xmlns:a16="http://schemas.microsoft.com/office/drawing/2014/main" id="{B4FA9536-D238-9C33-E88A-8EC55E9D2EAF}"/>
              </a:ext>
            </a:extLst>
          </p:cNvPr>
          <p:cNvSpPr>
            <a:spLocks noGrp="1"/>
          </p:cNvSpPr>
          <p:nvPr>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8454BC2-0834-4E0A-88F7-BF9845D015E7}"/>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360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2" name="スライド番号プレースホルダー 4">
            <a:extLst>
              <a:ext uri="{FF2B5EF4-FFF2-40B4-BE49-F238E27FC236}">
                <a16:creationId xmlns:a16="http://schemas.microsoft.com/office/drawing/2014/main" id="{CC175A5D-3CC9-D1E2-7401-63F1E91111EB}"/>
              </a:ext>
            </a:extLst>
          </p:cNvPr>
          <p:cNvSpPr>
            <a:spLocks noGrp="1"/>
          </p:cNvSpPr>
          <p:nvPr>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
            <a:ext cx="12192000" cy="579438"/>
          </a:xfrm>
          <a:prstGeom prst="rect">
            <a:avLst/>
          </a:prstGeom>
          <a:solidFill>
            <a:srgbClr val="404040"/>
          </a:solidFill>
          <a:ln w="9525">
            <a:noFill/>
            <a:miter lim="800000"/>
            <a:headEnd/>
            <a:tailEnd/>
          </a:ln>
          <a:effectLst/>
        </p:spPr>
        <p:txBody>
          <a:bodyPr vert="horz" wrap="square" lIns="360000" tIns="0" rIns="0" bIns="0" numCol="1" anchor="b" anchorCtr="0" compatLnSpc="1">
            <a:prstTxWarp prst="textNoShape">
              <a:avLst/>
            </a:prstTxWarp>
            <a:no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334434" y="623890"/>
            <a:ext cx="11522207"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grpSp>
        <p:nvGrpSpPr>
          <p:cNvPr id="6" name="グループ化 5"/>
          <p:cNvGrpSpPr/>
          <p:nvPr userDrawn="1"/>
        </p:nvGrpSpPr>
        <p:grpSpPr>
          <a:xfrm>
            <a:off x="0" y="6397628"/>
            <a:ext cx="12192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lIns="0" tIns="0" rIns="0" bIns="0" anchor="b" anchorCtr="0"/>
            <a:lstStyle/>
            <a:p>
              <a:pPr>
                <a:defRPr/>
              </a:pPr>
              <a:endParaRPr lang="ja-JP" altLang="en-US" sz="2000" kern="1200" baseline="0" dirty="0">
                <a:latin typeface="MS UI Gothic" panose="020B0600070205080204" pitchFamily="50" charset="-128"/>
                <a:ea typeface="MS UI Gothic" panose="020B0600070205080204" pitchFamily="50" charset="-128"/>
              </a:endParaRPr>
            </a:p>
          </p:txBody>
        </p:sp>
        <p:sp>
          <p:nvSpPr>
            <p:cNvPr id="3081" name="Text Box 9"/>
            <p:cNvSpPr txBox="1">
              <a:spLocks noChangeArrowheads="1"/>
            </p:cNvSpPr>
            <p:nvPr userDrawn="1"/>
          </p:nvSpPr>
          <p:spPr bwMode="auto">
            <a:xfrm>
              <a:off x="7613284" y="6653902"/>
              <a:ext cx="1279196" cy="204095"/>
            </a:xfrm>
            <a:prstGeom prst="rect">
              <a:avLst/>
            </a:prstGeom>
            <a:noFill/>
            <a:ln w="9525">
              <a:noFill/>
              <a:round/>
              <a:headEnd/>
              <a:tailEnd/>
            </a:ln>
            <a:effectLst/>
          </p:spPr>
          <p:txBody>
            <a:bodyPr wrap="none" lIns="0" tIns="0" rIns="0" bIns="0" anchor="b" anchorCtr="0">
              <a:spAutoFit/>
            </a:bodyPr>
            <a:lstStyle/>
            <a:p>
              <a:pPr algn="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400" kern="1200" baseline="0" dirty="0">
                  <a:solidFill>
                    <a:schemeClr val="bg1"/>
                  </a:solidFill>
                  <a:latin typeface="+mn-ea"/>
                  <a:ea typeface="+mn-ea"/>
                  <a:cs typeface="Arial" pitchFamily="34" charset="0"/>
                </a:rPr>
                <a:t>計算力学講演会</a:t>
              </a:r>
              <a:r>
                <a:rPr kumimoji="0" lang="en-US" altLang="ja-JP" sz="1400" kern="1200" baseline="0" dirty="0">
                  <a:solidFill>
                    <a:schemeClr val="bg1"/>
                  </a:solidFill>
                  <a:latin typeface="+mn-ea"/>
                  <a:ea typeface="+mn-ea"/>
                  <a:cs typeface="Arial" pitchFamily="34" charset="0"/>
                </a:rPr>
                <a:t>2024</a:t>
              </a:r>
            </a:p>
          </p:txBody>
        </p:sp>
      </p:grpSp>
      <p:sp>
        <p:nvSpPr>
          <p:cNvPr id="5" name="スライド番号プレースホルダー 4"/>
          <p:cNvSpPr>
            <a:spLocks noGrp="1"/>
          </p:cNvSpPr>
          <p:nvPr userDrawn="1">
            <p:ph type="sldNum" sz="quarter" idx="4"/>
          </p:nvPr>
        </p:nvSpPr>
        <p:spPr>
          <a:xfrm>
            <a:off x="10450115" y="6453336"/>
            <a:ext cx="1406525" cy="196968"/>
          </a:xfrm>
          <a:prstGeom prst="rect">
            <a:avLst/>
          </a:prstGeom>
        </p:spPr>
        <p:txBody>
          <a:bodyPr vert="horz" wrap="none" lIns="0" tIns="0" rIns="0" bIns="0" rtlCol="0" anchor="ctr"/>
          <a:lstStyle>
            <a:lvl1pPr algn="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pic>
        <p:nvPicPr>
          <p:cNvPr id="27" name="図 26" descr="図形&#10;&#10;中程度の精度で自動的に生成された説明">
            <a:extLst>
              <a:ext uri="{FF2B5EF4-FFF2-40B4-BE49-F238E27FC236}">
                <a16:creationId xmlns:a16="http://schemas.microsoft.com/office/drawing/2014/main" id="{F860427E-0F25-D426-D76B-5611F315338D}"/>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l="5346" t="19996" r="5346" b="10520"/>
          <a:stretch/>
        </p:blipFill>
        <p:spPr>
          <a:xfrm>
            <a:off x="335360" y="6438659"/>
            <a:ext cx="1908000" cy="396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6" r:id="rId4"/>
  </p:sldLayoutIdLst>
  <p:hf hdr="0" ftr="0" dt="0"/>
  <p:txStyles>
    <p:titleStyle>
      <a:lvl1pPr algn="l" rtl="0" eaLnBrk="1" fontAlgn="ctr" latinLnBrk="1" hangingPunct="1">
        <a:spcBef>
          <a:spcPct val="0"/>
        </a:spcBef>
        <a:spcAft>
          <a:spcPct val="0"/>
        </a:spcAft>
        <a:defRPr kumimoji="1" sz="3200" b="1" kern="1200"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defTabSz="180000" rtl="0" eaLnBrk="1" fontAlgn="ctr" latinLnBrk="0" hangingPunct="1">
        <a:spcBef>
          <a:spcPct val="20000"/>
        </a:spcBef>
        <a:spcAft>
          <a:spcPct val="0"/>
        </a:spcAft>
        <a:buClr>
          <a:schemeClr val="tx1"/>
        </a:buClr>
        <a:buFont typeface="Wingdings" pitchFamily="2" charset="2"/>
        <a:buChar char="n"/>
        <a:defRPr kumimoji="1" sz="2800" kern="1200" baseline="0">
          <a:solidFill>
            <a:schemeClr val="tx1"/>
          </a:solidFill>
          <a:latin typeface="MS UI Gothic" panose="020B0600070205080204" pitchFamily="50" charset="-128"/>
          <a:ea typeface="MS UI Gothic" panose="020B0600070205080204" pitchFamily="50" charset="-128"/>
          <a:cs typeface="Arial" pitchFamily="34" charset="0"/>
        </a:defRPr>
      </a:lvl1pPr>
      <a:lvl2pPr marL="742950" indent="-285750" algn="l" defTabSz="180000" rtl="0" eaLnBrk="1" fontAlgn="ctr" latinLnBrk="0" hangingPunct="1">
        <a:spcBef>
          <a:spcPct val="20000"/>
        </a:spcBef>
        <a:spcAft>
          <a:spcPct val="0"/>
        </a:spcAft>
        <a:buClr>
          <a:schemeClr val="tx1"/>
        </a:buClr>
        <a:buFont typeface="Wingdings" pitchFamily="2" charset="2"/>
        <a:buChar char="l"/>
        <a:defRPr kumimoji="1" sz="2400" kern="1200" baseline="0">
          <a:solidFill>
            <a:schemeClr val="tx1"/>
          </a:solidFill>
          <a:latin typeface="MS UI Gothic" panose="020B0600070205080204" pitchFamily="50" charset="-128"/>
          <a:ea typeface="MS UI Gothic" panose="020B0600070205080204" pitchFamily="50" charset="-128"/>
          <a:cs typeface="Arial" pitchFamily="34" charset="0"/>
        </a:defRPr>
      </a:lvl2pPr>
      <a:lvl3pPr marL="1143000" indent="-228600" algn="l" defTabSz="180000" rtl="0" eaLnBrk="1" fontAlgn="ctr" latinLnBrk="0" hangingPunct="1">
        <a:spcBef>
          <a:spcPct val="20000"/>
        </a:spcBef>
        <a:spcAft>
          <a:spcPct val="0"/>
        </a:spcAft>
        <a:buClr>
          <a:schemeClr val="tx1"/>
        </a:buClr>
        <a:buSzPct val="80000"/>
        <a:buFont typeface="Wingdings" pitchFamily="2" charset="2"/>
        <a:buChar char="u"/>
        <a:defRPr kumimoji="1" sz="2000" kern="1200" baseline="0">
          <a:solidFill>
            <a:schemeClr val="tx1"/>
          </a:solidFill>
          <a:latin typeface="MS UI Gothic" panose="020B0600070205080204" pitchFamily="50" charset="-128"/>
          <a:ea typeface="MS UI Gothic" panose="020B0600070205080204" pitchFamily="50" charset="-128"/>
          <a:cs typeface="Arial" pitchFamily="34" charset="0"/>
        </a:defRPr>
      </a:lvl3pPr>
      <a:lvl4pPr marL="1600200" indent="-228600" algn="l" defTabSz="180000" rtl="0" eaLnBrk="1" fontAlgn="ctr" latinLnBrk="0" hangingPunct="1">
        <a:spcBef>
          <a:spcPct val="20000"/>
        </a:spcBef>
        <a:spcAft>
          <a:spcPct val="0"/>
        </a:spcAft>
        <a:buClr>
          <a:schemeClr val="tx1"/>
        </a:buClr>
        <a:buFont typeface="Wingdings" pitchFamily="2" charset="2"/>
        <a:buChar char="p"/>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4pPr>
      <a:lvl5pPr marL="2057400" indent="-228600" algn="l" defTabSz="180000" rtl="0" eaLnBrk="1" fontAlgn="ctr" latinLnBrk="0" hangingPunct="1">
        <a:spcBef>
          <a:spcPct val="20000"/>
        </a:spcBef>
        <a:spcAft>
          <a:spcPct val="0"/>
        </a:spcAft>
        <a:buClr>
          <a:schemeClr val="tx1"/>
        </a:buClr>
        <a:buChar char="»"/>
        <a:defRPr kumimoji="1" sz="1800" kern="1200" baseline="0">
          <a:solidFill>
            <a:schemeClr val="tx1"/>
          </a:solidFill>
          <a:latin typeface="MS UI Gothic" panose="020B0600070205080204" pitchFamily="50" charset="-128"/>
          <a:ea typeface="MS UI Gothic" panose="020B0600070205080204"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2.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00.png"/><Relationship Id="rId5" Type="http://schemas.openxmlformats.org/officeDocument/2006/relationships/image" Target="../media/image39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12" Type="http://schemas.openxmlformats.org/officeDocument/2006/relationships/image" Target="../media/image292.png"/><Relationship Id="rId2" Type="http://schemas.openxmlformats.org/officeDocument/2006/relationships/notesSlide" Target="../notesSlides/notesSlide7.xml"/><Relationship Id="rId1" Type="http://schemas.openxmlformats.org/officeDocument/2006/relationships/slideLayout" Target="../slideLayouts/slideLayout3.xml"/><Relationship Id="rId11" Type="http://schemas.openxmlformats.org/officeDocument/2006/relationships/image" Target="../media/image260.png"/><Relationship Id="rId5" Type="http://schemas.openxmlformats.org/officeDocument/2006/relationships/image" Target="../media/image30.png"/><Relationship Id="rId10" Type="http://schemas.openxmlformats.org/officeDocument/2006/relationships/image" Target="../media/image251.png"/><Relationship Id="rId4" Type="http://schemas.openxmlformats.org/officeDocument/2006/relationships/image" Target="../media/image29.png"/><Relationship Id="rId9" Type="http://schemas.openxmlformats.org/officeDocument/2006/relationships/image" Target="../media/image24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0.png"/><Relationship Id="rId3" Type="http://schemas.openxmlformats.org/officeDocument/2006/relationships/image" Target="../media/image12.png"/><Relationship Id="rId7" Type="http://schemas.openxmlformats.org/officeDocument/2006/relationships/image" Target="../media/image33.png"/><Relationship Id="rId12"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20.png"/><Relationship Id="rId11"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45D07C1-119F-405C-B1A1-4002A2E10F95}"/>
              </a:ext>
            </a:extLst>
          </p:cNvPr>
          <p:cNvSpPr>
            <a:spLocks noGrp="1"/>
          </p:cNvSpPr>
          <p:nvPr>
            <p:ph type="ctrTitle"/>
          </p:nvPr>
        </p:nvSpPr>
        <p:spPr/>
        <p:txBody>
          <a:bodyPr/>
          <a:lstStyle/>
          <a:p>
            <a:r>
              <a:rPr lang="ja-JP" altLang="en-US" dirty="0">
                <a:cs typeface="Microsoft Tai Le" panose="020B0502040204020203" pitchFamily="34" charset="0"/>
              </a:rPr>
              <a:t>微圧縮材料に対する</a:t>
            </a:r>
            <a:br>
              <a:rPr lang="en-US" altLang="ja-JP" dirty="0">
                <a:cs typeface="Microsoft Tai Le" panose="020B0502040204020203" pitchFamily="34" charset="0"/>
              </a:rPr>
            </a:br>
            <a:r>
              <a:rPr lang="ja-JP" altLang="en-US" dirty="0">
                <a:cs typeface="Microsoft Tai Le" panose="020B0502040204020203" pitchFamily="34" charset="0"/>
              </a:rPr>
              <a:t>次世代平滑化有限要素法</a:t>
            </a:r>
            <a:r>
              <a:rPr lang="en-US" altLang="ja-JP" dirty="0">
                <a:cs typeface="Microsoft Tai Le" panose="020B0502040204020203" pitchFamily="34" charset="0"/>
              </a:rPr>
              <a:t>(</a:t>
            </a:r>
            <a:r>
              <a:rPr lang="en-US" altLang="ja-JP" dirty="0">
                <a:solidFill>
                  <a:schemeClr val="accent6">
                    <a:lumMod val="40000"/>
                    <a:lumOff val="60000"/>
                  </a:schemeClr>
                </a:solidFill>
                <a:cs typeface="Microsoft Tai Le" panose="020B0502040204020203" pitchFamily="34" charset="0"/>
              </a:rPr>
              <a:t>EC-SSE-SRI-T4</a:t>
            </a:r>
            <a:r>
              <a:rPr lang="en-US" altLang="ja-JP" dirty="0">
                <a:cs typeface="Microsoft Tai Le" panose="020B0502040204020203" pitchFamily="34" charset="0"/>
              </a:rPr>
              <a:t>)</a:t>
            </a:r>
            <a:r>
              <a:rPr lang="ja-JP" altLang="en-US" dirty="0">
                <a:cs typeface="Microsoft Tai Le" panose="020B0502040204020203" pitchFamily="34" charset="0"/>
              </a:rPr>
              <a:t>の</a:t>
            </a:r>
            <a:br>
              <a:rPr lang="en-US" altLang="ja-JP" dirty="0">
                <a:cs typeface="Microsoft Tai Le" panose="020B0502040204020203" pitchFamily="34" charset="0"/>
              </a:rPr>
            </a:br>
            <a:r>
              <a:rPr lang="ja-JP" altLang="en-US" dirty="0">
                <a:cs typeface="Microsoft Tai Le" panose="020B0502040204020203" pitchFamily="34" charset="0"/>
              </a:rPr>
              <a:t>体積成分計算法の改良に関する試み</a:t>
            </a:r>
            <a:endParaRPr kumimoji="1" lang="ja-JP" altLang="en-US" dirty="0">
              <a:cs typeface="Microsoft Tai Le" panose="020B0502040204020203" pitchFamily="34" charset="0"/>
            </a:endParaRPr>
          </a:p>
        </p:txBody>
      </p:sp>
      <p:sp>
        <p:nvSpPr>
          <p:cNvPr id="5" name="字幕 4">
            <a:extLst>
              <a:ext uri="{FF2B5EF4-FFF2-40B4-BE49-F238E27FC236}">
                <a16:creationId xmlns:a16="http://schemas.microsoft.com/office/drawing/2014/main" id="{50976013-37B8-4994-A7C0-5AFBA1C0E290}"/>
              </a:ext>
            </a:extLst>
          </p:cNvPr>
          <p:cNvSpPr>
            <a:spLocks noGrp="1"/>
          </p:cNvSpPr>
          <p:nvPr>
            <p:ph type="subTitle" idx="1"/>
          </p:nvPr>
        </p:nvSpPr>
        <p:spPr/>
        <p:txBody>
          <a:bodyPr/>
          <a:lstStyle/>
          <a:p>
            <a:r>
              <a:rPr lang="zh-TW" altLang="en-US" dirty="0"/>
              <a:t>大西 有希</a:t>
            </a:r>
            <a:r>
              <a:rPr lang="ja-JP" altLang="en-US" dirty="0"/>
              <a:t> （東京科学大学　</a:t>
            </a:r>
            <a:r>
              <a:rPr lang="zh-TW" altLang="en-US" strike="dblStrike" dirty="0"/>
              <a:t>東京工業大学</a:t>
            </a:r>
            <a:r>
              <a:rPr lang="ja-JP" altLang="en-US" dirty="0"/>
              <a:t>）</a:t>
            </a:r>
            <a:endParaRPr lang="en-US" altLang="ja-JP" dirty="0"/>
          </a:p>
        </p:txBody>
      </p:sp>
      <p:sp>
        <p:nvSpPr>
          <p:cNvPr id="2" name="スライド番号プレースホルダー 1">
            <a:extLst>
              <a:ext uri="{FF2B5EF4-FFF2-40B4-BE49-F238E27FC236}">
                <a16:creationId xmlns:a16="http://schemas.microsoft.com/office/drawing/2014/main" id="{201A1729-0926-466A-82F9-74A862E9AE42}"/>
              </a:ext>
            </a:extLst>
          </p:cNvPr>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48728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フリーフォーム: 図形 18">
            <a:extLst>
              <a:ext uri="{FF2B5EF4-FFF2-40B4-BE49-F238E27FC236}">
                <a16:creationId xmlns:a16="http://schemas.microsoft.com/office/drawing/2014/main" id="{A80463CB-403F-1B0C-A951-BDA7279352A5}"/>
              </a:ext>
            </a:extLst>
          </p:cNvPr>
          <p:cNvSpPr/>
          <p:nvPr/>
        </p:nvSpPr>
        <p:spPr>
          <a:xfrm>
            <a:off x="7021287" y="2334177"/>
            <a:ext cx="1075406" cy="1233124"/>
          </a:xfrm>
          <a:custGeom>
            <a:avLst/>
            <a:gdLst>
              <a:gd name="connsiteX0" fmla="*/ 0 w 1045028"/>
              <a:gd name="connsiteY0" fmla="*/ 783772 h 1230086"/>
              <a:gd name="connsiteX1" fmla="*/ 674914 w 1045028"/>
              <a:gd name="connsiteY1" fmla="*/ 1230086 h 1230086"/>
              <a:gd name="connsiteX2" fmla="*/ 1045028 w 1045028"/>
              <a:gd name="connsiteY2" fmla="*/ 1055915 h 1230086"/>
              <a:gd name="connsiteX3" fmla="*/ 936171 w 1045028"/>
              <a:gd name="connsiteY3" fmla="*/ 794658 h 1230086"/>
              <a:gd name="connsiteX4" fmla="*/ 1045028 w 1045028"/>
              <a:gd name="connsiteY4" fmla="*/ 326572 h 1230086"/>
              <a:gd name="connsiteX5" fmla="*/ 685800 w 1045028"/>
              <a:gd name="connsiteY5" fmla="*/ 108858 h 1230086"/>
              <a:gd name="connsiteX6" fmla="*/ 533400 w 1045028"/>
              <a:gd name="connsiteY6" fmla="*/ 0 h 1230086"/>
              <a:gd name="connsiteX7" fmla="*/ 87085 w 1045028"/>
              <a:gd name="connsiteY7" fmla="*/ 174172 h 1230086"/>
              <a:gd name="connsiteX0" fmla="*/ 0 w 1066293"/>
              <a:gd name="connsiteY0" fmla="*/ 783772 h 1230086"/>
              <a:gd name="connsiteX1" fmla="*/ 674914 w 1066293"/>
              <a:gd name="connsiteY1" fmla="*/ 1230086 h 1230086"/>
              <a:gd name="connsiteX2" fmla="*/ 1045028 w 1066293"/>
              <a:gd name="connsiteY2" fmla="*/ 1055915 h 1230086"/>
              <a:gd name="connsiteX3" fmla="*/ 936171 w 1066293"/>
              <a:gd name="connsiteY3" fmla="*/ 794658 h 1230086"/>
              <a:gd name="connsiteX4" fmla="*/ 1066293 w 1066293"/>
              <a:gd name="connsiteY4" fmla="*/ 356951 h 1230086"/>
              <a:gd name="connsiteX5" fmla="*/ 685800 w 1066293"/>
              <a:gd name="connsiteY5" fmla="*/ 108858 h 1230086"/>
              <a:gd name="connsiteX6" fmla="*/ 533400 w 1066293"/>
              <a:gd name="connsiteY6" fmla="*/ 0 h 1230086"/>
              <a:gd name="connsiteX7" fmla="*/ 87085 w 1066293"/>
              <a:gd name="connsiteY7" fmla="*/ 174172 h 1230086"/>
              <a:gd name="connsiteX0" fmla="*/ 0 w 1075406"/>
              <a:gd name="connsiteY0" fmla="*/ 783772 h 1230086"/>
              <a:gd name="connsiteX1" fmla="*/ 674914 w 1075406"/>
              <a:gd name="connsiteY1" fmla="*/ 1230086 h 1230086"/>
              <a:gd name="connsiteX2" fmla="*/ 1045028 w 1075406"/>
              <a:gd name="connsiteY2" fmla="*/ 1055915 h 1230086"/>
              <a:gd name="connsiteX3" fmla="*/ 936171 w 1075406"/>
              <a:gd name="connsiteY3" fmla="*/ 794658 h 1230086"/>
              <a:gd name="connsiteX4" fmla="*/ 1075406 w 1075406"/>
              <a:gd name="connsiteY4" fmla="*/ 347837 h 1230086"/>
              <a:gd name="connsiteX5" fmla="*/ 685800 w 1075406"/>
              <a:gd name="connsiteY5" fmla="*/ 108858 h 1230086"/>
              <a:gd name="connsiteX6" fmla="*/ 533400 w 1075406"/>
              <a:gd name="connsiteY6" fmla="*/ 0 h 1230086"/>
              <a:gd name="connsiteX7" fmla="*/ 87085 w 1075406"/>
              <a:gd name="connsiteY7" fmla="*/ 174172 h 1230086"/>
              <a:gd name="connsiteX0" fmla="*/ 0 w 1075406"/>
              <a:gd name="connsiteY0" fmla="*/ 786810 h 1233124"/>
              <a:gd name="connsiteX1" fmla="*/ 674914 w 1075406"/>
              <a:gd name="connsiteY1" fmla="*/ 1233124 h 1233124"/>
              <a:gd name="connsiteX2" fmla="*/ 1045028 w 1075406"/>
              <a:gd name="connsiteY2" fmla="*/ 1058953 h 1233124"/>
              <a:gd name="connsiteX3" fmla="*/ 936171 w 1075406"/>
              <a:gd name="connsiteY3" fmla="*/ 797696 h 1233124"/>
              <a:gd name="connsiteX4" fmla="*/ 1075406 w 1075406"/>
              <a:gd name="connsiteY4" fmla="*/ 350875 h 1233124"/>
              <a:gd name="connsiteX5" fmla="*/ 685800 w 1075406"/>
              <a:gd name="connsiteY5" fmla="*/ 111896 h 1233124"/>
              <a:gd name="connsiteX6" fmla="*/ 548590 w 1075406"/>
              <a:gd name="connsiteY6" fmla="*/ 0 h 1233124"/>
              <a:gd name="connsiteX7" fmla="*/ 87085 w 1075406"/>
              <a:gd name="connsiteY7" fmla="*/ 177210 h 123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406" h="1233124">
                <a:moveTo>
                  <a:pt x="0" y="786810"/>
                </a:moveTo>
                <a:lnTo>
                  <a:pt x="674914" y="1233124"/>
                </a:lnTo>
                <a:lnTo>
                  <a:pt x="1045028" y="1058953"/>
                </a:lnTo>
                <a:lnTo>
                  <a:pt x="936171" y="797696"/>
                </a:lnTo>
                <a:lnTo>
                  <a:pt x="1075406" y="350875"/>
                </a:lnTo>
                <a:lnTo>
                  <a:pt x="685800" y="111896"/>
                </a:lnTo>
                <a:lnTo>
                  <a:pt x="548590" y="0"/>
                </a:lnTo>
                <a:lnTo>
                  <a:pt x="87085" y="177210"/>
                </a:lnTo>
              </a:path>
            </a:pathLst>
          </a:cu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図形 17">
            <a:extLst>
              <a:ext uri="{FF2B5EF4-FFF2-40B4-BE49-F238E27FC236}">
                <a16:creationId xmlns:a16="http://schemas.microsoft.com/office/drawing/2014/main" id="{6CA483DB-1BC0-37E6-97A5-32485283593E}"/>
              </a:ext>
            </a:extLst>
          </p:cNvPr>
          <p:cNvSpPr/>
          <p:nvPr/>
        </p:nvSpPr>
        <p:spPr>
          <a:xfrm>
            <a:off x="7696200" y="3393130"/>
            <a:ext cx="794657" cy="511628"/>
          </a:xfrm>
          <a:custGeom>
            <a:avLst/>
            <a:gdLst>
              <a:gd name="connsiteX0" fmla="*/ 522514 w 794657"/>
              <a:gd name="connsiteY0" fmla="*/ 511628 h 511628"/>
              <a:gd name="connsiteX1" fmla="*/ 794657 w 794657"/>
              <a:gd name="connsiteY1" fmla="*/ 141514 h 511628"/>
              <a:gd name="connsiteX2" fmla="*/ 359229 w 794657"/>
              <a:gd name="connsiteY2" fmla="*/ 0 h 511628"/>
              <a:gd name="connsiteX3" fmla="*/ 0 w 794657"/>
              <a:gd name="connsiteY3" fmla="*/ 174171 h 511628"/>
            </a:gdLst>
            <a:ahLst/>
            <a:cxnLst>
              <a:cxn ang="0">
                <a:pos x="connsiteX0" y="connsiteY0"/>
              </a:cxn>
              <a:cxn ang="0">
                <a:pos x="connsiteX1" y="connsiteY1"/>
              </a:cxn>
              <a:cxn ang="0">
                <a:pos x="connsiteX2" y="connsiteY2"/>
              </a:cxn>
              <a:cxn ang="0">
                <a:pos x="connsiteX3" y="connsiteY3"/>
              </a:cxn>
            </a:cxnLst>
            <a:rect l="l" t="t" r="r" b="b"/>
            <a:pathLst>
              <a:path w="794657" h="511628">
                <a:moveTo>
                  <a:pt x="522514" y="511628"/>
                </a:moveTo>
                <a:lnTo>
                  <a:pt x="794657" y="141514"/>
                </a:lnTo>
                <a:lnTo>
                  <a:pt x="359229" y="0"/>
                </a:lnTo>
                <a:lnTo>
                  <a:pt x="0" y="174171"/>
                </a:lnTo>
              </a:path>
            </a:pathLst>
          </a:cu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8BF6D770-7EAC-4E14-624F-49FE1EA45A46}"/>
              </a:ext>
            </a:extLst>
          </p:cNvPr>
          <p:cNvSpPr/>
          <p:nvPr/>
        </p:nvSpPr>
        <p:spPr>
          <a:xfrm>
            <a:off x="7946571" y="2304558"/>
            <a:ext cx="1055915" cy="1240972"/>
          </a:xfrm>
          <a:custGeom>
            <a:avLst/>
            <a:gdLst>
              <a:gd name="connsiteX0" fmla="*/ 849086 w 1055915"/>
              <a:gd name="connsiteY0" fmla="*/ 838200 h 1240972"/>
              <a:gd name="connsiteX1" fmla="*/ 1055915 w 1055915"/>
              <a:gd name="connsiteY1" fmla="*/ 174172 h 1240972"/>
              <a:gd name="connsiteX2" fmla="*/ 849086 w 1055915"/>
              <a:gd name="connsiteY2" fmla="*/ 0 h 1240972"/>
              <a:gd name="connsiteX3" fmla="*/ 631372 w 1055915"/>
              <a:gd name="connsiteY3" fmla="*/ 174172 h 1240972"/>
              <a:gd name="connsiteX4" fmla="*/ 130629 w 1055915"/>
              <a:gd name="connsiteY4" fmla="*/ 391886 h 1240972"/>
              <a:gd name="connsiteX5" fmla="*/ 0 w 1055915"/>
              <a:gd name="connsiteY5" fmla="*/ 838200 h 1240972"/>
              <a:gd name="connsiteX6" fmla="*/ 87086 w 1055915"/>
              <a:gd name="connsiteY6" fmla="*/ 1055915 h 1240972"/>
              <a:gd name="connsiteX7" fmla="*/ 533400 w 1055915"/>
              <a:gd name="connsiteY7" fmla="*/ 1240972 h 1240972"/>
              <a:gd name="connsiteX0" fmla="*/ 849086 w 1055915"/>
              <a:gd name="connsiteY0" fmla="*/ 838200 h 1240972"/>
              <a:gd name="connsiteX1" fmla="*/ 1055915 w 1055915"/>
              <a:gd name="connsiteY1" fmla="*/ 174172 h 1240972"/>
              <a:gd name="connsiteX2" fmla="*/ 849086 w 1055915"/>
              <a:gd name="connsiteY2" fmla="*/ 0 h 1240972"/>
              <a:gd name="connsiteX3" fmla="*/ 631372 w 1055915"/>
              <a:gd name="connsiteY3" fmla="*/ 174172 h 1240972"/>
              <a:gd name="connsiteX4" fmla="*/ 142780 w 1055915"/>
              <a:gd name="connsiteY4" fmla="*/ 382772 h 1240972"/>
              <a:gd name="connsiteX5" fmla="*/ 0 w 1055915"/>
              <a:gd name="connsiteY5" fmla="*/ 838200 h 1240972"/>
              <a:gd name="connsiteX6" fmla="*/ 87086 w 1055915"/>
              <a:gd name="connsiteY6" fmla="*/ 1055915 h 1240972"/>
              <a:gd name="connsiteX7" fmla="*/ 533400 w 1055915"/>
              <a:gd name="connsiteY7" fmla="*/ 1240972 h 1240972"/>
              <a:gd name="connsiteX0" fmla="*/ 849086 w 1055915"/>
              <a:gd name="connsiteY0" fmla="*/ 838200 h 1240972"/>
              <a:gd name="connsiteX1" fmla="*/ 1055915 w 1055915"/>
              <a:gd name="connsiteY1" fmla="*/ 174172 h 1240972"/>
              <a:gd name="connsiteX2" fmla="*/ 849086 w 1055915"/>
              <a:gd name="connsiteY2" fmla="*/ 0 h 1240972"/>
              <a:gd name="connsiteX3" fmla="*/ 631372 w 1055915"/>
              <a:gd name="connsiteY3" fmla="*/ 174172 h 1240972"/>
              <a:gd name="connsiteX4" fmla="*/ 142780 w 1055915"/>
              <a:gd name="connsiteY4" fmla="*/ 382772 h 1240972"/>
              <a:gd name="connsiteX5" fmla="*/ 0 w 1055915"/>
              <a:gd name="connsiteY5" fmla="*/ 838200 h 1240972"/>
              <a:gd name="connsiteX6" fmla="*/ 108351 w 1055915"/>
              <a:gd name="connsiteY6" fmla="*/ 1086294 h 1240972"/>
              <a:gd name="connsiteX7" fmla="*/ 533400 w 1055915"/>
              <a:gd name="connsiteY7" fmla="*/ 1240972 h 12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915" h="1240972">
                <a:moveTo>
                  <a:pt x="849086" y="838200"/>
                </a:moveTo>
                <a:lnTo>
                  <a:pt x="1055915" y="174172"/>
                </a:lnTo>
                <a:lnTo>
                  <a:pt x="849086" y="0"/>
                </a:lnTo>
                <a:lnTo>
                  <a:pt x="631372" y="174172"/>
                </a:lnTo>
                <a:lnTo>
                  <a:pt x="142780" y="382772"/>
                </a:lnTo>
                <a:lnTo>
                  <a:pt x="0" y="838200"/>
                </a:lnTo>
                <a:lnTo>
                  <a:pt x="108351" y="1086294"/>
                </a:lnTo>
                <a:lnTo>
                  <a:pt x="533400" y="1240972"/>
                </a:lnTo>
              </a:path>
            </a:pathLst>
          </a:cu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図形 14">
            <a:extLst>
              <a:ext uri="{FF2B5EF4-FFF2-40B4-BE49-F238E27FC236}">
                <a16:creationId xmlns:a16="http://schemas.microsoft.com/office/drawing/2014/main" id="{F4666CFD-813C-393C-68AA-08E0F10412B3}"/>
              </a:ext>
            </a:extLst>
          </p:cNvPr>
          <p:cNvSpPr/>
          <p:nvPr/>
        </p:nvSpPr>
        <p:spPr>
          <a:xfrm>
            <a:off x="8773886" y="1890901"/>
            <a:ext cx="402771" cy="609600"/>
          </a:xfrm>
          <a:custGeom>
            <a:avLst/>
            <a:gdLst>
              <a:gd name="connsiteX0" fmla="*/ 402771 w 402771"/>
              <a:gd name="connsiteY0" fmla="*/ 54429 h 609600"/>
              <a:gd name="connsiteX1" fmla="*/ 21771 w 402771"/>
              <a:gd name="connsiteY1" fmla="*/ 0 h 609600"/>
              <a:gd name="connsiteX2" fmla="*/ 0 w 402771"/>
              <a:gd name="connsiteY2" fmla="*/ 424543 h 609600"/>
              <a:gd name="connsiteX3" fmla="*/ 217714 w 402771"/>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402771" h="609600">
                <a:moveTo>
                  <a:pt x="402771" y="54429"/>
                </a:moveTo>
                <a:lnTo>
                  <a:pt x="21771" y="0"/>
                </a:lnTo>
                <a:lnTo>
                  <a:pt x="0" y="424543"/>
                </a:lnTo>
                <a:lnTo>
                  <a:pt x="217714" y="609600"/>
                </a:lnTo>
              </a:path>
            </a:pathLst>
          </a:cu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DDCA2BFE-009B-B030-06EE-063F1A68CF4D}"/>
              </a:ext>
            </a:extLst>
          </p:cNvPr>
          <p:cNvSpPr/>
          <p:nvPr/>
        </p:nvSpPr>
        <p:spPr>
          <a:xfrm>
            <a:off x="7563039" y="1782044"/>
            <a:ext cx="1243503" cy="903514"/>
          </a:xfrm>
          <a:custGeom>
            <a:avLst/>
            <a:gdLst>
              <a:gd name="connsiteX0" fmla="*/ 751114 w 1219200"/>
              <a:gd name="connsiteY0" fmla="*/ 0 h 903514"/>
              <a:gd name="connsiteX1" fmla="*/ 119743 w 1219200"/>
              <a:gd name="connsiteY1" fmla="*/ 130629 h 903514"/>
              <a:gd name="connsiteX2" fmla="*/ 0 w 1219200"/>
              <a:gd name="connsiteY2" fmla="*/ 566057 h 903514"/>
              <a:gd name="connsiteX3" fmla="*/ 108857 w 1219200"/>
              <a:gd name="connsiteY3" fmla="*/ 664029 h 903514"/>
              <a:gd name="connsiteX4" fmla="*/ 500743 w 1219200"/>
              <a:gd name="connsiteY4" fmla="*/ 903514 h 903514"/>
              <a:gd name="connsiteX5" fmla="*/ 990600 w 1219200"/>
              <a:gd name="connsiteY5" fmla="*/ 696686 h 903514"/>
              <a:gd name="connsiteX6" fmla="*/ 1219200 w 1219200"/>
              <a:gd name="connsiteY6" fmla="*/ 108857 h 903514"/>
              <a:gd name="connsiteX7" fmla="*/ 1077686 w 1219200"/>
              <a:gd name="connsiteY7" fmla="*/ 54429 h 903514"/>
              <a:gd name="connsiteX0" fmla="*/ 751114 w 1219200"/>
              <a:gd name="connsiteY0" fmla="*/ 0 h 903514"/>
              <a:gd name="connsiteX1" fmla="*/ 119743 w 1219200"/>
              <a:gd name="connsiteY1" fmla="*/ 130629 h 903514"/>
              <a:gd name="connsiteX2" fmla="*/ 0 w 1219200"/>
              <a:gd name="connsiteY2" fmla="*/ 566057 h 903514"/>
              <a:gd name="connsiteX3" fmla="*/ 108857 w 1219200"/>
              <a:gd name="connsiteY3" fmla="*/ 664029 h 903514"/>
              <a:gd name="connsiteX4" fmla="*/ 500743 w 1219200"/>
              <a:gd name="connsiteY4" fmla="*/ 903514 h 903514"/>
              <a:gd name="connsiteX5" fmla="*/ 990600 w 1219200"/>
              <a:gd name="connsiteY5" fmla="*/ 696686 h 903514"/>
              <a:gd name="connsiteX6" fmla="*/ 1219200 w 1219200"/>
              <a:gd name="connsiteY6" fmla="*/ 108857 h 903514"/>
              <a:gd name="connsiteX0" fmla="*/ 751114 w 1219200"/>
              <a:gd name="connsiteY0" fmla="*/ 0 h 903514"/>
              <a:gd name="connsiteX1" fmla="*/ 119743 w 1219200"/>
              <a:gd name="connsiteY1" fmla="*/ 130629 h 903514"/>
              <a:gd name="connsiteX2" fmla="*/ 0 w 1219200"/>
              <a:gd name="connsiteY2" fmla="*/ 566057 h 903514"/>
              <a:gd name="connsiteX3" fmla="*/ 108857 w 1219200"/>
              <a:gd name="connsiteY3" fmla="*/ 664029 h 903514"/>
              <a:gd name="connsiteX4" fmla="*/ 500743 w 1219200"/>
              <a:gd name="connsiteY4" fmla="*/ 903514 h 903514"/>
              <a:gd name="connsiteX5" fmla="*/ 990600 w 1219200"/>
              <a:gd name="connsiteY5" fmla="*/ 696686 h 903514"/>
              <a:gd name="connsiteX6" fmla="*/ 1110343 w 1219200"/>
              <a:gd name="connsiteY6" fmla="*/ 402771 h 903514"/>
              <a:gd name="connsiteX7" fmla="*/ 1219200 w 1219200"/>
              <a:gd name="connsiteY7" fmla="*/ 108857 h 903514"/>
              <a:gd name="connsiteX0" fmla="*/ 751114 w 1219200"/>
              <a:gd name="connsiteY0" fmla="*/ 0 h 903514"/>
              <a:gd name="connsiteX1" fmla="*/ 119743 w 1219200"/>
              <a:gd name="connsiteY1" fmla="*/ 130629 h 903514"/>
              <a:gd name="connsiteX2" fmla="*/ 0 w 1219200"/>
              <a:gd name="connsiteY2" fmla="*/ 566057 h 903514"/>
              <a:gd name="connsiteX3" fmla="*/ 108857 w 1219200"/>
              <a:gd name="connsiteY3" fmla="*/ 664029 h 903514"/>
              <a:gd name="connsiteX4" fmla="*/ 500743 w 1219200"/>
              <a:gd name="connsiteY4" fmla="*/ 903514 h 903514"/>
              <a:gd name="connsiteX5" fmla="*/ 990600 w 1219200"/>
              <a:gd name="connsiteY5" fmla="*/ 696686 h 903514"/>
              <a:gd name="connsiteX6" fmla="*/ 1186543 w 1219200"/>
              <a:gd name="connsiteY6" fmla="*/ 511628 h 903514"/>
              <a:gd name="connsiteX7" fmla="*/ 1219200 w 1219200"/>
              <a:gd name="connsiteY7" fmla="*/ 108857 h 903514"/>
              <a:gd name="connsiteX0" fmla="*/ 775417 w 1243503"/>
              <a:gd name="connsiteY0" fmla="*/ 0 h 903514"/>
              <a:gd name="connsiteX1" fmla="*/ 144046 w 1243503"/>
              <a:gd name="connsiteY1" fmla="*/ 130629 h 903514"/>
              <a:gd name="connsiteX2" fmla="*/ 0 w 1243503"/>
              <a:gd name="connsiteY2" fmla="*/ 556944 h 903514"/>
              <a:gd name="connsiteX3" fmla="*/ 133160 w 1243503"/>
              <a:gd name="connsiteY3" fmla="*/ 664029 h 903514"/>
              <a:gd name="connsiteX4" fmla="*/ 525046 w 1243503"/>
              <a:gd name="connsiteY4" fmla="*/ 903514 h 903514"/>
              <a:gd name="connsiteX5" fmla="*/ 1014903 w 1243503"/>
              <a:gd name="connsiteY5" fmla="*/ 696686 h 903514"/>
              <a:gd name="connsiteX6" fmla="*/ 1210846 w 1243503"/>
              <a:gd name="connsiteY6" fmla="*/ 511628 h 903514"/>
              <a:gd name="connsiteX7" fmla="*/ 1243503 w 1243503"/>
              <a:gd name="connsiteY7" fmla="*/ 108857 h 903514"/>
              <a:gd name="connsiteX0" fmla="*/ 775417 w 1243503"/>
              <a:gd name="connsiteY0" fmla="*/ 0 h 903514"/>
              <a:gd name="connsiteX1" fmla="*/ 144046 w 1243503"/>
              <a:gd name="connsiteY1" fmla="*/ 130629 h 903514"/>
              <a:gd name="connsiteX2" fmla="*/ 0 w 1243503"/>
              <a:gd name="connsiteY2" fmla="*/ 556944 h 903514"/>
              <a:gd name="connsiteX3" fmla="*/ 133160 w 1243503"/>
              <a:gd name="connsiteY3" fmla="*/ 664029 h 903514"/>
              <a:gd name="connsiteX4" fmla="*/ 525046 w 1243503"/>
              <a:gd name="connsiteY4" fmla="*/ 903514 h 903514"/>
              <a:gd name="connsiteX5" fmla="*/ 1014903 w 1243503"/>
              <a:gd name="connsiteY5" fmla="*/ 696686 h 903514"/>
              <a:gd name="connsiteX6" fmla="*/ 1207808 w 1243503"/>
              <a:gd name="connsiteY6" fmla="*/ 538969 h 903514"/>
              <a:gd name="connsiteX7" fmla="*/ 1243503 w 1243503"/>
              <a:gd name="connsiteY7" fmla="*/ 108857 h 90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503" h="903514">
                <a:moveTo>
                  <a:pt x="775417" y="0"/>
                </a:moveTo>
                <a:lnTo>
                  <a:pt x="144046" y="130629"/>
                </a:lnTo>
                <a:lnTo>
                  <a:pt x="0" y="556944"/>
                </a:lnTo>
                <a:lnTo>
                  <a:pt x="133160" y="664029"/>
                </a:lnTo>
                <a:lnTo>
                  <a:pt x="525046" y="903514"/>
                </a:lnTo>
                <a:lnTo>
                  <a:pt x="1014903" y="696686"/>
                </a:lnTo>
                <a:lnTo>
                  <a:pt x="1207808" y="538969"/>
                </a:lnTo>
                <a:lnTo>
                  <a:pt x="1243503" y="108857"/>
                </a:lnTo>
              </a:path>
            </a:pathLst>
          </a:custGeom>
          <a:solidFill>
            <a:srgbClr val="66A9B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図形 4">
            <a:extLst>
              <a:ext uri="{FF2B5EF4-FFF2-40B4-BE49-F238E27FC236}">
                <a16:creationId xmlns:a16="http://schemas.microsoft.com/office/drawing/2014/main" id="{64F9E365-19B7-38C0-E4D4-64B4AA939992}"/>
              </a:ext>
            </a:extLst>
          </p:cNvPr>
          <p:cNvSpPr/>
          <p:nvPr/>
        </p:nvSpPr>
        <p:spPr>
          <a:xfrm>
            <a:off x="7108371" y="1912673"/>
            <a:ext cx="620486" cy="631371"/>
          </a:xfrm>
          <a:custGeom>
            <a:avLst/>
            <a:gdLst>
              <a:gd name="connsiteX0" fmla="*/ 76200 w 620486"/>
              <a:gd name="connsiteY0" fmla="*/ 108857 h 631371"/>
              <a:gd name="connsiteX1" fmla="*/ 0 w 620486"/>
              <a:gd name="connsiteY1" fmla="*/ 631371 h 631371"/>
              <a:gd name="connsiteX2" fmla="*/ 468086 w 620486"/>
              <a:gd name="connsiteY2" fmla="*/ 413657 h 631371"/>
              <a:gd name="connsiteX3" fmla="*/ 620486 w 620486"/>
              <a:gd name="connsiteY3" fmla="*/ 0 h 631371"/>
              <a:gd name="connsiteX4" fmla="*/ 620486 w 620486"/>
              <a:gd name="connsiteY4" fmla="*/ 0 h 63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486" h="631371">
                <a:moveTo>
                  <a:pt x="76200" y="108857"/>
                </a:moveTo>
                <a:lnTo>
                  <a:pt x="0" y="631371"/>
                </a:lnTo>
                <a:lnTo>
                  <a:pt x="468086" y="413657"/>
                </a:lnTo>
                <a:lnTo>
                  <a:pt x="620486" y="0"/>
                </a:lnTo>
                <a:lnTo>
                  <a:pt x="620486" y="0"/>
                </a:lnTo>
              </a:path>
            </a:pathLst>
          </a:custGeom>
          <a:solidFill>
            <a:srgbClr val="FF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コンテンツ プレースホルダー 1">
            <a:extLst>
              <a:ext uri="{FF2B5EF4-FFF2-40B4-BE49-F238E27FC236}">
                <a16:creationId xmlns:a16="http://schemas.microsoft.com/office/drawing/2014/main" id="{82E6EF4C-BCD8-B679-DC80-8AFEE62D3389}"/>
              </a:ext>
            </a:extLst>
          </p:cNvPr>
          <p:cNvSpPr>
            <a:spLocks noGrp="1"/>
          </p:cNvSpPr>
          <p:nvPr>
            <p:ph idx="1"/>
          </p:nvPr>
        </p:nvSpPr>
        <p:spPr/>
        <p:txBody>
          <a:bodyPr/>
          <a:lstStyle/>
          <a:p>
            <a:pPr marL="0" indent="0" algn="ctr">
              <a:buNone/>
            </a:pPr>
            <a:r>
              <a:rPr lang="ja-JP" altLang="en-US" sz="2400" u="sng" dirty="0">
                <a:solidFill>
                  <a:srgbClr val="C00000"/>
                </a:solidFill>
              </a:rPr>
              <a:t>微圧縮材料</a:t>
            </a:r>
            <a:r>
              <a:rPr lang="ja-JP" altLang="en-US" sz="2400" u="sng" dirty="0"/>
              <a:t>に対応するため，</a:t>
            </a:r>
            <a:r>
              <a:rPr lang="en-US" altLang="ja-JP" sz="2400" u="sng" dirty="0"/>
              <a:t>EC-SSE</a:t>
            </a:r>
            <a:r>
              <a:rPr lang="ja-JP" altLang="en-US" sz="2400" u="sng" dirty="0"/>
              <a:t>に選択的低減積分</a:t>
            </a:r>
            <a:r>
              <a:rPr lang="en-US" altLang="ja-JP" sz="2400" u="sng" dirty="0"/>
              <a:t>(</a:t>
            </a:r>
            <a:r>
              <a:rPr lang="en-US" altLang="ja-JP" sz="2400" u="sng" dirty="0">
                <a:effectLst>
                  <a:outerShdw blurRad="38100" dist="38100" dir="2700000" algn="tl">
                    <a:srgbClr val="000000">
                      <a:alpha val="43137"/>
                    </a:srgbClr>
                  </a:outerShdw>
                </a:effectLst>
              </a:rPr>
              <a:t>SRI</a:t>
            </a:r>
            <a:r>
              <a:rPr lang="en-US" altLang="ja-JP" sz="2400" u="sng" dirty="0"/>
              <a:t>)</a:t>
            </a:r>
            <a:r>
              <a:rPr lang="ja-JP" altLang="en-US" sz="2400" u="sng" dirty="0"/>
              <a:t>を適用．</a:t>
            </a:r>
          </a:p>
        </p:txBody>
      </p:sp>
      <p:sp>
        <p:nvSpPr>
          <p:cNvPr id="3" name="タイトル 2">
            <a:extLst>
              <a:ext uri="{FF2B5EF4-FFF2-40B4-BE49-F238E27FC236}">
                <a16:creationId xmlns:a16="http://schemas.microsoft.com/office/drawing/2014/main" id="{ABE8D894-D9C9-D0C9-EFE1-7F7FB793D12E}"/>
              </a:ext>
            </a:extLst>
          </p:cNvPr>
          <p:cNvSpPr>
            <a:spLocks noGrp="1"/>
          </p:cNvSpPr>
          <p:nvPr>
            <p:ph type="title"/>
          </p:nvPr>
        </p:nvSpPr>
        <p:spPr/>
        <p:txBody>
          <a:bodyPr/>
          <a:lstStyle/>
          <a:p>
            <a:r>
              <a:rPr kumimoji="1" lang="en-US" altLang="ja-JP" dirty="0"/>
              <a:t>EC-SSE-SRI</a:t>
            </a:r>
            <a:r>
              <a:rPr lang="ja-JP" altLang="en-US" dirty="0"/>
              <a:t>の定式化概要</a:t>
            </a:r>
            <a:endParaRPr kumimoji="1" lang="ja-JP" altLang="en-US" dirty="0"/>
          </a:p>
        </p:txBody>
      </p:sp>
      <p:sp>
        <p:nvSpPr>
          <p:cNvPr id="81" name="スライド番号プレースホルダー 80">
            <a:extLst>
              <a:ext uri="{FF2B5EF4-FFF2-40B4-BE49-F238E27FC236}">
                <a16:creationId xmlns:a16="http://schemas.microsoft.com/office/drawing/2014/main" id="{638ABE56-A797-B76D-4148-D3EC12019708}"/>
              </a:ext>
            </a:extLst>
          </p:cNvPr>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p:sp>
        <p:nvSpPr>
          <p:cNvPr id="75" name="テキスト ボックス 74">
            <a:extLst>
              <a:ext uri="{FF2B5EF4-FFF2-40B4-BE49-F238E27FC236}">
                <a16:creationId xmlns:a16="http://schemas.microsoft.com/office/drawing/2014/main" id="{BA0209E9-735E-AAD5-C639-BE7795663703}"/>
              </a:ext>
            </a:extLst>
          </p:cNvPr>
          <p:cNvSpPr txBox="1"/>
          <p:nvPr/>
        </p:nvSpPr>
        <p:spPr>
          <a:xfrm>
            <a:off x="2108245" y="1016732"/>
            <a:ext cx="3932487" cy="707886"/>
          </a:xfrm>
          <a:prstGeom prst="rect">
            <a:avLst/>
          </a:prstGeom>
          <a:solidFill>
            <a:schemeClr val="bg1">
              <a:lumMod val="85000"/>
            </a:schemeClr>
          </a:solidFill>
        </p:spPr>
        <p:txBody>
          <a:bodyPr wrap="none" rtlCol="0">
            <a:spAutoFit/>
          </a:bodyPr>
          <a:lstStyle/>
          <a:p>
            <a:r>
              <a:rPr lang="en-US" altLang="ja-JP" sz="2000" dirty="0"/>
              <a:t>(1) EC-SSE</a:t>
            </a:r>
            <a:r>
              <a:rPr lang="ja-JP" altLang="en-US" sz="2000" dirty="0"/>
              <a:t>による</a:t>
            </a:r>
            <a:br>
              <a:rPr lang="en-US" altLang="ja-JP" sz="2000" dirty="0"/>
            </a:br>
            <a:r>
              <a:rPr lang="ja-JP" altLang="en-US" sz="2000" dirty="0"/>
              <a:t>各ガウス点での偏差ひずみの計算</a:t>
            </a:r>
            <a:endParaRPr lang="ja-JP" altLang="en-US" sz="2000" dirty="0">
              <a:solidFill>
                <a:srgbClr val="FF0000"/>
              </a:solidFill>
            </a:endParaRPr>
          </a:p>
        </p:txBody>
      </p:sp>
      <p:sp>
        <p:nvSpPr>
          <p:cNvPr id="77" name="テキスト ボックス 76">
            <a:extLst>
              <a:ext uri="{FF2B5EF4-FFF2-40B4-BE49-F238E27FC236}">
                <a16:creationId xmlns:a16="http://schemas.microsoft.com/office/drawing/2014/main" id="{F475ACBA-9BB2-A293-D937-C6A5DDBC31C3}"/>
              </a:ext>
            </a:extLst>
          </p:cNvPr>
          <p:cNvSpPr txBox="1"/>
          <p:nvPr/>
        </p:nvSpPr>
        <p:spPr>
          <a:xfrm>
            <a:off x="6361579" y="1017712"/>
            <a:ext cx="3478837" cy="707886"/>
          </a:xfrm>
          <a:prstGeom prst="rect">
            <a:avLst/>
          </a:prstGeom>
          <a:solidFill>
            <a:schemeClr val="bg1">
              <a:lumMod val="85000"/>
            </a:schemeClr>
          </a:solidFill>
        </p:spPr>
        <p:txBody>
          <a:bodyPr wrap="none" rtlCol="0">
            <a:spAutoFit/>
          </a:bodyPr>
          <a:lstStyle/>
          <a:p>
            <a:r>
              <a:rPr lang="en-US" altLang="ja-JP" sz="2000" dirty="0"/>
              <a:t>(3) NS-FEM</a:t>
            </a:r>
            <a:r>
              <a:rPr lang="ja-JP" altLang="en-US" sz="2000" dirty="0"/>
              <a:t>による</a:t>
            </a:r>
            <a:br>
              <a:rPr lang="en-US" altLang="ja-JP" sz="2000" dirty="0"/>
            </a:br>
            <a:r>
              <a:rPr lang="ja-JP" altLang="en-US" sz="2000" dirty="0"/>
              <a:t>各節点での体積ひずみの計算</a:t>
            </a:r>
          </a:p>
        </p:txBody>
      </p:sp>
      <mc:AlternateContent xmlns:mc="http://schemas.openxmlformats.org/markup-compatibility/2006" xmlns:a14="http://schemas.microsoft.com/office/drawing/2010/main">
        <mc:Choice Requires="a14">
          <p:sp>
            <p:nvSpPr>
              <p:cNvPr id="78" name="テキスト ボックス 77">
                <a:extLst>
                  <a:ext uri="{FF2B5EF4-FFF2-40B4-BE49-F238E27FC236}">
                    <a16:creationId xmlns:a16="http://schemas.microsoft.com/office/drawing/2014/main" id="{DAE9B79F-2EB0-18E5-A95A-EAE55657B4F4}"/>
                  </a:ext>
                </a:extLst>
              </p:cNvPr>
              <p:cNvSpPr txBox="1"/>
              <p:nvPr/>
            </p:nvSpPr>
            <p:spPr>
              <a:xfrm>
                <a:off x="4361529" y="5945214"/>
                <a:ext cx="3468257" cy="410497"/>
              </a:xfrm>
              <a:prstGeom prst="rect">
                <a:avLst/>
              </a:prstGeom>
              <a:solidFill>
                <a:schemeClr val="bg1">
                  <a:lumMod val="85000"/>
                </a:schemeClr>
              </a:solidFill>
            </p:spPr>
            <p:txBody>
              <a:bodyPr wrap="none" rtlCol="0">
                <a:spAutoFit/>
              </a:bodyPr>
              <a:lstStyle/>
              <a:p>
                <a:pPr algn="ctr"/>
                <a:r>
                  <a:rPr lang="en-US" altLang="ja-JP" sz="2000" dirty="0"/>
                  <a:t>(5) </a:t>
                </a:r>
                <a:r>
                  <a:rPr lang="ja-JP" altLang="en-US" sz="2000" dirty="0"/>
                  <a:t>節点内力</a:t>
                </a:r>
                <a14:m>
                  <m:oMath xmlns:m="http://schemas.openxmlformats.org/officeDocument/2006/math">
                    <m:r>
                      <a:rPr lang="en-US" altLang="ja-JP" sz="2000" b="0" i="1" smtClean="0">
                        <a:latin typeface="Cambria Math" panose="02040503050406030204" pitchFamily="18" charset="0"/>
                      </a:rPr>
                      <m:t>{</m:t>
                    </m:r>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𝑓</m:t>
                        </m:r>
                      </m:e>
                      <m:sup>
                        <m:r>
                          <m:rPr>
                            <m:sty m:val="p"/>
                          </m:rPr>
                          <a:rPr lang="en-US" altLang="ja-JP" sz="2000" b="0" i="0" smtClean="0">
                            <a:latin typeface="Cambria Math" panose="02040503050406030204" pitchFamily="18" charset="0"/>
                          </a:rPr>
                          <m:t>int</m:t>
                        </m:r>
                      </m:sup>
                    </m:sSup>
                    <m:r>
                      <a:rPr lang="en-US" altLang="ja-JP" sz="2000" b="0" i="1" smtClean="0">
                        <a:latin typeface="Cambria Math" panose="02040503050406030204" pitchFamily="18" charset="0"/>
                      </a:rPr>
                      <m:t>}</m:t>
                    </m:r>
                  </m:oMath>
                </a14:m>
                <a:r>
                  <a:rPr lang="ja-JP" altLang="en-US" sz="2000" dirty="0"/>
                  <a:t>の組み立て</a:t>
                </a:r>
              </a:p>
            </p:txBody>
          </p:sp>
        </mc:Choice>
        <mc:Fallback xmlns="">
          <p:sp>
            <p:nvSpPr>
              <p:cNvPr id="78" name="テキスト ボックス 77">
                <a:extLst>
                  <a:ext uri="{FF2B5EF4-FFF2-40B4-BE49-F238E27FC236}">
                    <a16:creationId xmlns:a16="http://schemas.microsoft.com/office/drawing/2014/main" id="{DAE9B79F-2EB0-18E5-A95A-EAE55657B4F4}"/>
                  </a:ext>
                </a:extLst>
              </p:cNvPr>
              <p:cNvSpPr txBox="1">
                <a:spLocks noRot="1" noChangeAspect="1" noMove="1" noResize="1" noEditPoints="1" noAdjustHandles="1" noChangeArrowheads="1" noChangeShapeType="1" noTextEdit="1"/>
              </p:cNvSpPr>
              <p:nvPr/>
            </p:nvSpPr>
            <p:spPr>
              <a:xfrm>
                <a:off x="4361529" y="5945214"/>
                <a:ext cx="3468257" cy="410497"/>
              </a:xfrm>
              <a:prstGeom prst="rect">
                <a:avLst/>
              </a:prstGeom>
              <a:blipFill>
                <a:blip r:embed="rId3"/>
                <a:stretch>
                  <a:fillRect l="-1582" t="-8824" r="-1582" b="-2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E0D2BF84-4582-7DB9-8B97-7D372B625702}"/>
                  </a:ext>
                </a:extLst>
              </p:cNvPr>
              <p:cNvSpPr txBox="1"/>
              <p:nvPr/>
            </p:nvSpPr>
            <p:spPr>
              <a:xfrm>
                <a:off x="2351584" y="4039718"/>
                <a:ext cx="3625736" cy="740844"/>
              </a:xfrm>
              <a:prstGeom prst="rect">
                <a:avLst/>
              </a:prstGeom>
              <a:solidFill>
                <a:schemeClr val="bg1">
                  <a:lumMod val="85000"/>
                </a:schemeClr>
              </a:solidFill>
            </p:spPr>
            <p:txBody>
              <a:bodyPr wrap="none" rtlCol="0">
                <a:spAutoFit/>
              </a:bodyPr>
              <a:lstStyle/>
              <a:p>
                <a:r>
                  <a:rPr lang="en-US" altLang="ja-JP" sz="2000" dirty="0"/>
                  <a:t>(2) </a:t>
                </a:r>
                <a:r>
                  <a:rPr lang="ja-JP" altLang="en-US" sz="2000" dirty="0"/>
                  <a:t>各ガウス点での偏差応力と</a:t>
                </a:r>
                <a:br>
                  <a:rPr lang="en-US" altLang="ja-JP" sz="2000" dirty="0"/>
                </a:br>
                <a:r>
                  <a:rPr lang="ja-JP" altLang="en-US" sz="2000" dirty="0"/>
                  <a:t>その節点内力寄与</a:t>
                </a:r>
                <a14:m>
                  <m:oMath xmlns:m="http://schemas.openxmlformats.org/officeDocument/2006/math">
                    <m:r>
                      <a:rPr lang="en-US" altLang="ja-JP" sz="2000" smtClean="0">
                        <a:latin typeface="Cambria Math" panose="02040503050406030204" pitchFamily="18" charset="0"/>
                      </a:rPr>
                      <m:t>{</m:t>
                    </m:r>
                    <m:sSubSup>
                      <m:sSubSupPr>
                        <m:ctrlPr>
                          <a:rPr lang="en-US" altLang="ja-JP" sz="2000" i="1">
                            <a:latin typeface="Cambria Math" panose="02040503050406030204" pitchFamily="18" charset="0"/>
                          </a:rPr>
                        </m:ctrlPr>
                      </m:sSubSupPr>
                      <m:e>
                        <m:r>
                          <a:rPr lang="en-US" altLang="ja-JP" sz="2000" i="1">
                            <a:latin typeface="Cambria Math" panose="02040503050406030204" pitchFamily="18" charset="0"/>
                          </a:rPr>
                          <m:t>𝑓</m:t>
                        </m:r>
                      </m:e>
                      <m:sub>
                        <m:r>
                          <m:rPr>
                            <m:sty m:val="p"/>
                          </m:rPr>
                          <a:rPr lang="en-US" altLang="ja-JP" sz="2000">
                            <a:latin typeface="Cambria Math" panose="02040503050406030204" pitchFamily="18" charset="0"/>
                          </a:rPr>
                          <m:t>dev</m:t>
                        </m:r>
                      </m:sub>
                      <m:sup>
                        <m:r>
                          <m:rPr>
                            <m:sty m:val="p"/>
                          </m:rPr>
                          <a:rPr lang="en-US" altLang="ja-JP" sz="2000">
                            <a:latin typeface="Cambria Math" panose="02040503050406030204" pitchFamily="18" charset="0"/>
                          </a:rPr>
                          <m:t>int</m:t>
                        </m:r>
                      </m:sup>
                    </m:sSubSup>
                    <m:r>
                      <a:rPr lang="en-US" altLang="ja-JP" sz="2000" i="1">
                        <a:latin typeface="Cambria Math" panose="02040503050406030204" pitchFamily="18" charset="0"/>
                      </a:rPr>
                      <m:t>}</m:t>
                    </m:r>
                  </m:oMath>
                </a14:m>
                <a:r>
                  <a:rPr lang="ja-JP" altLang="en-US" sz="2000" dirty="0"/>
                  <a:t>の計算</a:t>
                </a:r>
              </a:p>
            </p:txBody>
          </p:sp>
        </mc:Choice>
        <mc:Fallback xmlns="">
          <p:sp>
            <p:nvSpPr>
              <p:cNvPr id="6" name="テキスト ボックス 5">
                <a:extLst>
                  <a:ext uri="{FF2B5EF4-FFF2-40B4-BE49-F238E27FC236}">
                    <a16:creationId xmlns:a16="http://schemas.microsoft.com/office/drawing/2014/main" id="{E0D2BF84-4582-7DB9-8B97-7D372B625702}"/>
                  </a:ext>
                </a:extLst>
              </p:cNvPr>
              <p:cNvSpPr txBox="1">
                <a:spLocks noRot="1" noChangeAspect="1" noMove="1" noResize="1" noEditPoints="1" noAdjustHandles="1" noChangeArrowheads="1" noChangeShapeType="1" noTextEdit="1"/>
              </p:cNvSpPr>
              <p:nvPr/>
            </p:nvSpPr>
            <p:spPr>
              <a:xfrm>
                <a:off x="2351584" y="4039718"/>
                <a:ext cx="3625736" cy="740844"/>
              </a:xfrm>
              <a:prstGeom prst="rect">
                <a:avLst/>
              </a:prstGeom>
              <a:blipFill>
                <a:blip r:embed="rId5"/>
                <a:stretch>
                  <a:fillRect l="-1849" t="-6612" r="-1176" b="-1074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97FAB005-7B67-2821-929A-F919512F6816}"/>
                  </a:ext>
                </a:extLst>
              </p:cNvPr>
              <p:cNvSpPr txBox="1"/>
              <p:nvPr/>
            </p:nvSpPr>
            <p:spPr>
              <a:xfrm>
                <a:off x="6384032" y="4039495"/>
                <a:ext cx="3604513" cy="740844"/>
              </a:xfrm>
              <a:prstGeom prst="rect">
                <a:avLst/>
              </a:prstGeom>
              <a:solidFill>
                <a:schemeClr val="bg1">
                  <a:lumMod val="85000"/>
                </a:schemeClr>
              </a:solidFill>
            </p:spPr>
            <p:txBody>
              <a:bodyPr wrap="none" rtlCol="0">
                <a:spAutoFit/>
              </a:bodyPr>
              <a:lstStyle/>
              <a:p>
                <a:r>
                  <a:rPr lang="en-US" altLang="ja-JP" sz="2000" dirty="0"/>
                  <a:t>(4) </a:t>
                </a:r>
                <a:r>
                  <a:rPr lang="ja-JP" altLang="en-US" sz="2000" dirty="0"/>
                  <a:t>各節点での静水圧応力と</a:t>
                </a:r>
                <a:br>
                  <a:rPr lang="en-US" altLang="ja-JP" sz="2000" dirty="0"/>
                </a:br>
                <a:r>
                  <a:rPr lang="ja-JP" altLang="en-US" sz="2000" dirty="0"/>
                  <a:t>その節点内力寄与</a:t>
                </a:r>
                <a14:m>
                  <m:oMath xmlns:m="http://schemas.openxmlformats.org/officeDocument/2006/math">
                    <m:r>
                      <a:rPr lang="en-US" altLang="ja-JP" sz="2000" b="0" i="0" smtClean="0">
                        <a:latin typeface="Cambria Math" panose="02040503050406030204" pitchFamily="18" charset="0"/>
                      </a:rPr>
                      <m:t>{</m:t>
                    </m:r>
                    <m:sSubSup>
                      <m:sSubSupPr>
                        <m:ctrlPr>
                          <a:rPr lang="en-US" altLang="ja-JP" sz="2000" b="0" i="1" smtClean="0">
                            <a:latin typeface="Cambria Math" panose="02040503050406030204" pitchFamily="18" charset="0"/>
                          </a:rPr>
                        </m:ctrlPr>
                      </m:sSubSupPr>
                      <m:e>
                        <m:r>
                          <a:rPr lang="en-US" altLang="ja-JP" sz="2000" b="0" i="1" smtClean="0">
                            <a:latin typeface="Cambria Math" panose="02040503050406030204" pitchFamily="18" charset="0"/>
                          </a:rPr>
                          <m:t>𝑓</m:t>
                        </m:r>
                      </m:e>
                      <m:sub>
                        <m:r>
                          <m:rPr>
                            <m:sty m:val="p"/>
                          </m:rPr>
                          <a:rPr lang="en-US" altLang="ja-JP" sz="2000" b="0" i="0" smtClean="0">
                            <a:latin typeface="Cambria Math" panose="02040503050406030204" pitchFamily="18" charset="0"/>
                          </a:rPr>
                          <m:t>vol</m:t>
                        </m:r>
                      </m:sub>
                      <m:sup>
                        <m:r>
                          <m:rPr>
                            <m:sty m:val="p"/>
                          </m:rPr>
                          <a:rPr lang="en-US" altLang="ja-JP" sz="2000" b="0" i="0" smtClean="0">
                            <a:latin typeface="Cambria Math" panose="02040503050406030204" pitchFamily="18" charset="0"/>
                          </a:rPr>
                          <m:t>int</m:t>
                        </m:r>
                      </m:sup>
                    </m:sSubSup>
                    <m:r>
                      <a:rPr lang="en-US" altLang="ja-JP" sz="2000" b="0" i="1" smtClean="0">
                        <a:latin typeface="Cambria Math" panose="02040503050406030204" pitchFamily="18" charset="0"/>
                      </a:rPr>
                      <m:t>}</m:t>
                    </m:r>
                  </m:oMath>
                </a14:m>
                <a:r>
                  <a:rPr lang="ja-JP" altLang="en-US" sz="2000" dirty="0"/>
                  <a:t>の計算</a:t>
                </a:r>
              </a:p>
            </p:txBody>
          </p:sp>
        </mc:Choice>
        <mc:Fallback xmlns="">
          <p:sp>
            <p:nvSpPr>
              <p:cNvPr id="13" name="テキスト ボックス 12">
                <a:extLst>
                  <a:ext uri="{FF2B5EF4-FFF2-40B4-BE49-F238E27FC236}">
                    <a16:creationId xmlns:a16="http://schemas.microsoft.com/office/drawing/2014/main" id="{97FAB005-7B67-2821-929A-F919512F6816}"/>
                  </a:ext>
                </a:extLst>
              </p:cNvPr>
              <p:cNvSpPr txBox="1">
                <a:spLocks noRot="1" noChangeAspect="1" noMove="1" noResize="1" noEditPoints="1" noAdjustHandles="1" noChangeArrowheads="1" noChangeShapeType="1" noTextEdit="1"/>
              </p:cNvSpPr>
              <p:nvPr/>
            </p:nvSpPr>
            <p:spPr>
              <a:xfrm>
                <a:off x="6384032" y="4039495"/>
                <a:ext cx="3604513" cy="740844"/>
              </a:xfrm>
              <a:prstGeom prst="rect">
                <a:avLst/>
              </a:prstGeom>
              <a:blipFill>
                <a:blip r:embed="rId6"/>
                <a:stretch>
                  <a:fillRect l="-1689" t="-6612" r="-1182" b="-10744"/>
                </a:stretch>
              </a:blipFill>
            </p:spPr>
            <p:txBody>
              <a:bodyPr/>
              <a:lstStyle/>
              <a:p>
                <a:r>
                  <a:rPr lang="ja-JP" altLang="en-US">
                    <a:noFill/>
                  </a:rPr>
                  <a:t> </a:t>
                </a:r>
              </a:p>
            </p:txBody>
          </p:sp>
        </mc:Fallback>
      </mc:AlternateContent>
      <p:grpSp>
        <p:nvGrpSpPr>
          <p:cNvPr id="21" name="グループ化 20">
            <a:extLst>
              <a:ext uri="{FF2B5EF4-FFF2-40B4-BE49-F238E27FC236}">
                <a16:creationId xmlns:a16="http://schemas.microsoft.com/office/drawing/2014/main" id="{52A65455-D7BE-B664-01C6-60C7910D33C9}"/>
              </a:ext>
            </a:extLst>
          </p:cNvPr>
          <p:cNvGrpSpPr/>
          <p:nvPr/>
        </p:nvGrpSpPr>
        <p:grpSpPr>
          <a:xfrm>
            <a:off x="6960096" y="1750190"/>
            <a:ext cx="2273650" cy="2208147"/>
            <a:chOff x="5436095" y="1873145"/>
            <a:chExt cx="2273650" cy="2208147"/>
          </a:xfrm>
        </p:grpSpPr>
        <p:grpSp>
          <p:nvGrpSpPr>
            <p:cNvPr id="9" name="グループ化 8">
              <a:extLst>
                <a:ext uri="{FF2B5EF4-FFF2-40B4-BE49-F238E27FC236}">
                  <a16:creationId xmlns:a16="http://schemas.microsoft.com/office/drawing/2014/main" id="{ADE21052-BE59-63E9-2E1D-E018347453C3}"/>
                </a:ext>
              </a:extLst>
            </p:cNvPr>
            <p:cNvGrpSpPr/>
            <p:nvPr/>
          </p:nvGrpSpPr>
          <p:grpSpPr>
            <a:xfrm>
              <a:off x="5452264" y="1873145"/>
              <a:ext cx="2257481" cy="2208147"/>
              <a:chOff x="1513470" y="1992161"/>
              <a:chExt cx="3447483" cy="3410207"/>
            </a:xfrm>
          </p:grpSpPr>
          <p:sp>
            <p:nvSpPr>
              <p:cNvPr id="48" name="楕円 47">
                <a:extLst>
                  <a:ext uri="{FF2B5EF4-FFF2-40B4-BE49-F238E27FC236}">
                    <a16:creationId xmlns:a16="http://schemas.microsoft.com/office/drawing/2014/main" id="{54E96B0D-2F90-342B-DF2E-A698663BF70A}"/>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図形 50">
                <a:extLst>
                  <a:ext uri="{FF2B5EF4-FFF2-40B4-BE49-F238E27FC236}">
                    <a16:creationId xmlns:a16="http://schemas.microsoft.com/office/drawing/2014/main" id="{11FA364C-FB04-C1E9-8A03-F428BD6A1427}"/>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フリーフォーム: 図形 51">
                <a:extLst>
                  <a:ext uri="{FF2B5EF4-FFF2-40B4-BE49-F238E27FC236}">
                    <a16:creationId xmlns:a16="http://schemas.microsoft.com/office/drawing/2014/main" id="{145EC386-1AD1-4417-ED0D-CFCE37271003}"/>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4119B7C2-2DA5-3A4E-F67F-4951039F928B}"/>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20B243D9-9EA7-F7EC-50FB-289AE73AAB8D}"/>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B8E8FBAE-A7FC-2608-AA42-4F3FA0E8D3C3}"/>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E523BA6E-0A13-C276-3420-C89101914EEE}"/>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3377B8D5-6D2A-839B-0B6E-22E42BA2502F}"/>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図形 49">
                <a:extLst>
                  <a:ext uri="{FF2B5EF4-FFF2-40B4-BE49-F238E27FC236}">
                    <a16:creationId xmlns:a16="http://schemas.microsoft.com/office/drawing/2014/main" id="{321DD74D-DD48-20D6-CC5E-F06BEFAE2203}"/>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図形 48">
                <a:extLst>
                  <a:ext uri="{FF2B5EF4-FFF2-40B4-BE49-F238E27FC236}">
                    <a16:creationId xmlns:a16="http://schemas.microsoft.com/office/drawing/2014/main" id="{8F6880AE-1A03-FA72-0D5E-30A5066AF84F}"/>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乗算記号 19">
              <a:extLst>
                <a:ext uri="{FF2B5EF4-FFF2-40B4-BE49-F238E27FC236}">
                  <a16:creationId xmlns:a16="http://schemas.microsoft.com/office/drawing/2014/main" id="{D5D80895-FC06-2AD2-79E8-E51ED8B1CF3D}"/>
                </a:ext>
              </a:extLst>
            </p:cNvPr>
            <p:cNvSpPr/>
            <p:nvPr/>
          </p:nvSpPr>
          <p:spPr>
            <a:xfrm>
              <a:off x="5436095" y="3176971"/>
              <a:ext cx="167328" cy="167328"/>
            </a:xfrm>
            <a:prstGeom prst="mathMultiply">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3" name="直線コネクタ 22">
            <a:extLst>
              <a:ext uri="{FF2B5EF4-FFF2-40B4-BE49-F238E27FC236}">
                <a16:creationId xmlns:a16="http://schemas.microsoft.com/office/drawing/2014/main" id="{CC5DA95D-3F98-7409-5700-624C3AD4A47B}"/>
              </a:ext>
            </a:extLst>
          </p:cNvPr>
          <p:cNvCxnSpPr>
            <a:cxnSpLocks/>
          </p:cNvCxnSpPr>
          <p:nvPr/>
        </p:nvCxnSpPr>
        <p:spPr>
          <a:xfrm flipH="1">
            <a:off x="6095651" y="1016732"/>
            <a:ext cx="349" cy="37023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7562582B-B174-2ACE-BD9C-0BE24DF97DEC}"/>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a:t>
            </a:r>
            <a:r>
              <a:rPr lang="ja-JP" altLang="en-US" dirty="0">
                <a:latin typeface="MS UI Gothic" panose="020B0600070205080204" pitchFamily="50" charset="-128"/>
                <a:ea typeface="MS UI Gothic" panose="020B0600070205080204" pitchFamily="50" charset="-128"/>
              </a:rPr>
              <a:t>します．</a:t>
            </a:r>
            <a:endParaRPr kumimoji="1" lang="ja-JP" altLang="en-US" dirty="0">
              <a:latin typeface="MS UI Gothic" panose="020B0600070205080204" pitchFamily="50" charset="-128"/>
              <a:ea typeface="MS UI Gothic" panose="020B0600070205080204" pitchFamily="50" charset="-128"/>
            </a:endParaRPr>
          </a:p>
        </p:txBody>
      </p:sp>
      <p:sp>
        <p:nvSpPr>
          <p:cNvPr id="4" name="テキスト ボックス 3">
            <a:extLst>
              <a:ext uri="{FF2B5EF4-FFF2-40B4-BE49-F238E27FC236}">
                <a16:creationId xmlns:a16="http://schemas.microsoft.com/office/drawing/2014/main" id="{8992392F-9515-8405-249B-7CBC0D9930B7}"/>
              </a:ext>
            </a:extLst>
          </p:cNvPr>
          <p:cNvSpPr txBox="1"/>
          <p:nvPr/>
        </p:nvSpPr>
        <p:spPr>
          <a:xfrm>
            <a:off x="1785411" y="2408552"/>
            <a:ext cx="646331" cy="646331"/>
          </a:xfrm>
          <a:prstGeom prst="rect">
            <a:avLst/>
          </a:prstGeom>
          <a:solidFill>
            <a:schemeClr val="tx1"/>
          </a:solidFill>
          <a:ln>
            <a:solidFill>
              <a:schemeClr val="tx1"/>
            </a:solidFill>
          </a:ln>
        </p:spPr>
        <p:txBody>
          <a:bodyPr wrap="none" rtlCol="0">
            <a:spAutoFit/>
          </a:bodyPr>
          <a:lstStyle/>
          <a:p>
            <a:pPr algn="ctr"/>
            <a:r>
              <a:rPr kumimoji="1" lang="ja-JP" altLang="en-US" dirty="0">
                <a:solidFill>
                  <a:schemeClr val="bg1"/>
                </a:solidFill>
              </a:rPr>
              <a:t>偏差</a:t>
            </a:r>
            <a:br>
              <a:rPr kumimoji="1" lang="en-US" altLang="ja-JP" dirty="0">
                <a:solidFill>
                  <a:schemeClr val="bg1"/>
                </a:solidFill>
              </a:rPr>
            </a:br>
            <a:r>
              <a:rPr kumimoji="1" lang="ja-JP" altLang="en-US" dirty="0">
                <a:solidFill>
                  <a:schemeClr val="bg1"/>
                </a:solidFill>
              </a:rPr>
              <a:t>成分</a:t>
            </a:r>
          </a:p>
        </p:txBody>
      </p:sp>
      <p:grpSp>
        <p:nvGrpSpPr>
          <p:cNvPr id="24" name="グループ化 23">
            <a:extLst>
              <a:ext uri="{FF2B5EF4-FFF2-40B4-BE49-F238E27FC236}">
                <a16:creationId xmlns:a16="http://schemas.microsoft.com/office/drawing/2014/main" id="{66FFA820-362E-00CB-EF62-15AFA6AA0BA2}"/>
              </a:ext>
            </a:extLst>
          </p:cNvPr>
          <p:cNvGrpSpPr/>
          <p:nvPr/>
        </p:nvGrpSpPr>
        <p:grpSpPr>
          <a:xfrm>
            <a:off x="2988431" y="1750190"/>
            <a:ext cx="2257481" cy="2208147"/>
            <a:chOff x="5522563" y="3803367"/>
            <a:chExt cx="2257481" cy="2208147"/>
          </a:xfrm>
        </p:grpSpPr>
        <p:pic>
          <p:nvPicPr>
            <p:cNvPr id="25" name="図 24" descr="背景パターン&#10;&#10;自動的に生成された説明">
              <a:extLst>
                <a:ext uri="{FF2B5EF4-FFF2-40B4-BE49-F238E27FC236}">
                  <a16:creationId xmlns:a16="http://schemas.microsoft.com/office/drawing/2014/main" id="{6AAF1B82-7700-160D-2DD3-D5BB18C8A247}"/>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569715" y="3854772"/>
              <a:ext cx="1770701" cy="1328636"/>
            </a:xfrm>
            <a:prstGeom prst="rect">
              <a:avLst/>
            </a:prstGeom>
          </p:spPr>
        </p:pic>
        <p:grpSp>
          <p:nvGrpSpPr>
            <p:cNvPr id="26" name="グループ化 25">
              <a:extLst>
                <a:ext uri="{FF2B5EF4-FFF2-40B4-BE49-F238E27FC236}">
                  <a16:creationId xmlns:a16="http://schemas.microsoft.com/office/drawing/2014/main" id="{2D39D727-B43D-AAEB-153D-A9F09F8E43FB}"/>
                </a:ext>
              </a:extLst>
            </p:cNvPr>
            <p:cNvGrpSpPr/>
            <p:nvPr/>
          </p:nvGrpSpPr>
          <p:grpSpPr>
            <a:xfrm>
              <a:off x="5522563" y="3803367"/>
              <a:ext cx="2257481" cy="2208147"/>
              <a:chOff x="1513470" y="1992161"/>
              <a:chExt cx="3447483" cy="3410207"/>
            </a:xfrm>
          </p:grpSpPr>
          <p:sp>
            <p:nvSpPr>
              <p:cNvPr id="30" name="楕円 29">
                <a:extLst>
                  <a:ext uri="{FF2B5EF4-FFF2-40B4-BE49-F238E27FC236}">
                    <a16:creationId xmlns:a16="http://schemas.microsoft.com/office/drawing/2014/main" id="{7FAD89D0-8C5E-7C3D-604D-1E0C6C722DE7}"/>
                  </a:ext>
                </a:extLst>
              </p:cNvPr>
              <p:cNvSpPr/>
              <p:nvPr/>
            </p:nvSpPr>
            <p:spPr>
              <a:xfrm>
                <a:off x="3522404" y="199216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図形 30">
                <a:extLst>
                  <a:ext uri="{FF2B5EF4-FFF2-40B4-BE49-F238E27FC236}">
                    <a16:creationId xmlns:a16="http://schemas.microsoft.com/office/drawing/2014/main" id="{21191F8E-C3DF-AC15-1783-60810DF8A96A}"/>
                  </a:ext>
                </a:extLst>
              </p:cNvPr>
              <p:cNvSpPr/>
              <p:nvPr/>
            </p:nvSpPr>
            <p:spPr>
              <a:xfrm>
                <a:off x="1571987" y="2078354"/>
                <a:ext cx="2717594" cy="2065705"/>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Lst>
                <a:ahLst/>
                <a:cxnLst>
                  <a:cxn ang="0">
                    <a:pos x="connsiteX0" y="connsiteY0"/>
                  </a:cxn>
                  <a:cxn ang="0">
                    <a:pos x="connsiteX1" y="connsiteY1"/>
                  </a:cxn>
                  <a:cxn ang="0">
                    <a:pos x="connsiteX2" y="connsiteY2"/>
                  </a:cxn>
                  <a:cxn ang="0">
                    <a:pos x="connsiteX3" y="connsiteY3"/>
                  </a:cxn>
                </a:cxnLst>
                <a:rect l="l" t="t" r="r" b="b"/>
                <a:pathLst>
                  <a:path w="2706625" h="2040940">
                    <a:moveTo>
                      <a:pt x="0" y="2026311"/>
                    </a:moveTo>
                    <a:lnTo>
                      <a:pt x="2706625" y="2040940"/>
                    </a:lnTo>
                    <a:lnTo>
                      <a:pt x="2026310" y="0"/>
                    </a:lnTo>
                    <a:lnTo>
                      <a:pt x="0" y="2026311"/>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a:extLst>
                  <a:ext uri="{FF2B5EF4-FFF2-40B4-BE49-F238E27FC236}">
                    <a16:creationId xmlns:a16="http://schemas.microsoft.com/office/drawing/2014/main" id="{0A1E9112-9E08-8AA0-0CEC-5FCA93C98419}"/>
                  </a:ext>
                </a:extLst>
              </p:cNvPr>
              <p:cNvSpPr/>
              <p:nvPr/>
            </p:nvSpPr>
            <p:spPr>
              <a:xfrm>
                <a:off x="1575683" y="2064169"/>
                <a:ext cx="2037282" cy="2051913"/>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157277 w 2037282"/>
                  <a:gd name="connsiteY1" fmla="*/ 526695 h 2051913"/>
                  <a:gd name="connsiteX2" fmla="*/ 0 w 2037282"/>
                  <a:gd name="connsiteY2" fmla="*/ 2051913 h 2051913"/>
                  <a:gd name="connsiteX0" fmla="*/ 2037282 w 2037282"/>
                  <a:gd name="connsiteY0" fmla="*/ 0 h 2051913"/>
                  <a:gd name="connsiteX1" fmla="*/ 281635 w 2037282"/>
                  <a:gd name="connsiteY1" fmla="*/ 365761 h 2051913"/>
                  <a:gd name="connsiteX2" fmla="*/ 0 w 2037282"/>
                  <a:gd name="connsiteY2" fmla="*/ 2051913 h 2051913"/>
                </a:gdLst>
                <a:ahLst/>
                <a:cxnLst>
                  <a:cxn ang="0">
                    <a:pos x="connsiteX0" y="connsiteY0"/>
                  </a:cxn>
                  <a:cxn ang="0">
                    <a:pos x="connsiteX1" y="connsiteY1"/>
                  </a:cxn>
                  <a:cxn ang="0">
                    <a:pos x="connsiteX2" y="connsiteY2"/>
                  </a:cxn>
                </a:cxnLst>
                <a:rect l="l" t="t" r="r" b="b"/>
                <a:pathLst>
                  <a:path w="2037282" h="2051913">
                    <a:moveTo>
                      <a:pt x="2037282" y="0"/>
                    </a:moveTo>
                    <a:lnTo>
                      <a:pt x="281635" y="365761"/>
                    </a:lnTo>
                    <a:lnTo>
                      <a:pt x="0" y="2051913"/>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89B7C4C9-A34D-DE05-CD70-21D560A30989}"/>
                  </a:ext>
                </a:extLst>
              </p:cNvPr>
              <p:cNvSpPr/>
              <p:nvPr/>
            </p:nvSpPr>
            <p:spPr>
              <a:xfrm>
                <a:off x="3601598" y="2064169"/>
                <a:ext cx="1280161" cy="203728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0 w 1280161"/>
                  <a:gd name="connsiteY0" fmla="*/ 0 h 2037282"/>
                  <a:gd name="connsiteX1" fmla="*/ 1280161 w 1280161"/>
                  <a:gd name="connsiteY1" fmla="*/ 256033 h 2037282"/>
                  <a:gd name="connsiteX2" fmla="*/ 691289 w 1280161"/>
                  <a:gd name="connsiteY2" fmla="*/ 2037282 h 2037282"/>
                </a:gdLst>
                <a:ahLst/>
                <a:cxnLst>
                  <a:cxn ang="0">
                    <a:pos x="connsiteX0" y="connsiteY0"/>
                  </a:cxn>
                  <a:cxn ang="0">
                    <a:pos x="connsiteX1" y="connsiteY1"/>
                  </a:cxn>
                  <a:cxn ang="0">
                    <a:pos x="connsiteX2" y="connsiteY2"/>
                  </a:cxn>
                </a:cxnLst>
                <a:rect l="l" t="t" r="r" b="b"/>
                <a:pathLst>
                  <a:path w="1280161" h="2037282">
                    <a:moveTo>
                      <a:pt x="0" y="0"/>
                    </a:moveTo>
                    <a:lnTo>
                      <a:pt x="1280161" y="256033"/>
                    </a:lnTo>
                    <a:lnTo>
                      <a:pt x="691289" y="203728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フリーフォーム: 図形 33">
                <a:extLst>
                  <a:ext uri="{FF2B5EF4-FFF2-40B4-BE49-F238E27FC236}">
                    <a16:creationId xmlns:a16="http://schemas.microsoft.com/office/drawing/2014/main" id="{979B4DFD-CE58-0EDF-49AC-3B9E759E33F2}"/>
                  </a:ext>
                </a:extLst>
              </p:cNvPr>
              <p:cNvSpPr/>
              <p:nvPr/>
            </p:nvSpPr>
            <p:spPr>
              <a:xfrm>
                <a:off x="1571987" y="4128604"/>
                <a:ext cx="2717594" cy="1203352"/>
              </a:xfrm>
              <a:custGeom>
                <a:avLst/>
                <a:gdLst>
                  <a:gd name="connsiteX0" fmla="*/ 34227 w 1659029"/>
                  <a:gd name="connsiteY0" fmla="*/ 154859 h 1910864"/>
                  <a:gd name="connsiteX1" fmla="*/ 1650887 w 1659029"/>
                  <a:gd name="connsiteY1" fmla="*/ 286532 h 1910864"/>
                  <a:gd name="connsiteX2" fmla="*/ 634074 w 1659029"/>
                  <a:gd name="connsiteY2" fmla="*/ 1910507 h 1910864"/>
                  <a:gd name="connsiteX3" fmla="*/ 34227 w 1659029"/>
                  <a:gd name="connsiteY3" fmla="*/ 154859 h 1910864"/>
                  <a:gd name="connsiteX0" fmla="*/ 34227 w 1659029"/>
                  <a:gd name="connsiteY0" fmla="*/ 0 h 1756005"/>
                  <a:gd name="connsiteX1" fmla="*/ 1650887 w 1659029"/>
                  <a:gd name="connsiteY1" fmla="*/ 131673 h 1756005"/>
                  <a:gd name="connsiteX2" fmla="*/ 634074 w 1659029"/>
                  <a:gd name="connsiteY2" fmla="*/ 1755648 h 1756005"/>
                  <a:gd name="connsiteX3" fmla="*/ 34227 w 1659029"/>
                  <a:gd name="connsiteY3" fmla="*/ 0 h 1756005"/>
                  <a:gd name="connsiteX0" fmla="*/ 34227 w 1650887"/>
                  <a:gd name="connsiteY0" fmla="*/ 0 h 1756220"/>
                  <a:gd name="connsiteX1" fmla="*/ 1650887 w 1650887"/>
                  <a:gd name="connsiteY1" fmla="*/ 131673 h 1756220"/>
                  <a:gd name="connsiteX2" fmla="*/ 634074 w 1650887"/>
                  <a:gd name="connsiteY2" fmla="*/ 1755648 h 1756220"/>
                  <a:gd name="connsiteX3" fmla="*/ 34227 w 1650887"/>
                  <a:gd name="connsiteY3" fmla="*/ 0 h 1756220"/>
                  <a:gd name="connsiteX0" fmla="*/ 34227 w 1650887"/>
                  <a:gd name="connsiteY0" fmla="*/ 0 h 1755648"/>
                  <a:gd name="connsiteX1" fmla="*/ 1650887 w 1650887"/>
                  <a:gd name="connsiteY1" fmla="*/ 131673 h 1755648"/>
                  <a:gd name="connsiteX2" fmla="*/ 634074 w 1650887"/>
                  <a:gd name="connsiteY2" fmla="*/ 1755648 h 1755648"/>
                  <a:gd name="connsiteX3" fmla="*/ 34227 w 1650887"/>
                  <a:gd name="connsiteY3" fmla="*/ 0 h 1755648"/>
                  <a:gd name="connsiteX0" fmla="*/ 0 w 1616660"/>
                  <a:gd name="connsiteY0" fmla="*/ 0 h 1755648"/>
                  <a:gd name="connsiteX1" fmla="*/ 1616660 w 1616660"/>
                  <a:gd name="connsiteY1" fmla="*/ 131673 h 1755648"/>
                  <a:gd name="connsiteX2" fmla="*/ 599847 w 1616660"/>
                  <a:gd name="connsiteY2" fmla="*/ 1755648 h 1755648"/>
                  <a:gd name="connsiteX3" fmla="*/ 0 w 1616660"/>
                  <a:gd name="connsiteY3" fmla="*/ 0 h 1755648"/>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56968"/>
                  <a:gd name="connsiteY0" fmla="*/ 80468 h 1624103"/>
                  <a:gd name="connsiteX1" fmla="*/ 1938529 w 1956968"/>
                  <a:gd name="connsiteY1" fmla="*/ 0 h 1624103"/>
                  <a:gd name="connsiteX2" fmla="*/ 921716 w 1956968"/>
                  <a:gd name="connsiteY2" fmla="*/ 1623975 h 1624103"/>
                  <a:gd name="connsiteX3" fmla="*/ 0 w 1956968"/>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94075"/>
                  <a:gd name="connsiteY0" fmla="*/ 80539 h 1624174"/>
                  <a:gd name="connsiteX1" fmla="*/ 1938529 w 1994075"/>
                  <a:gd name="connsiteY1" fmla="*/ 71 h 1624174"/>
                  <a:gd name="connsiteX2" fmla="*/ 921716 w 1994075"/>
                  <a:gd name="connsiteY2" fmla="*/ 1624046 h 1624174"/>
                  <a:gd name="connsiteX3" fmla="*/ 0 w 1994075"/>
                  <a:gd name="connsiteY3" fmla="*/ 80539 h 1624174"/>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03"/>
                  <a:gd name="connsiteX1" fmla="*/ 1938529 w 1938529"/>
                  <a:gd name="connsiteY1" fmla="*/ 0 h 1624103"/>
                  <a:gd name="connsiteX2" fmla="*/ 921716 w 1938529"/>
                  <a:gd name="connsiteY2" fmla="*/ 1623975 h 1624103"/>
                  <a:gd name="connsiteX3" fmla="*/ 0 w 1938529"/>
                  <a:gd name="connsiteY3" fmla="*/ 80468 h 1624103"/>
                  <a:gd name="connsiteX0" fmla="*/ 0 w 1938529"/>
                  <a:gd name="connsiteY0" fmla="*/ 80468 h 1624144"/>
                  <a:gd name="connsiteX1" fmla="*/ 1938529 w 1938529"/>
                  <a:gd name="connsiteY1" fmla="*/ 0 h 1624144"/>
                  <a:gd name="connsiteX2" fmla="*/ 921716 w 1938529"/>
                  <a:gd name="connsiteY2" fmla="*/ 1623975 h 1624144"/>
                  <a:gd name="connsiteX3" fmla="*/ 0 w 1938529"/>
                  <a:gd name="connsiteY3" fmla="*/ 80468 h 1624144"/>
                  <a:gd name="connsiteX0" fmla="*/ 0 w 1938529"/>
                  <a:gd name="connsiteY0" fmla="*/ 80468 h 1623975"/>
                  <a:gd name="connsiteX1" fmla="*/ 1938529 w 1938529"/>
                  <a:gd name="connsiteY1" fmla="*/ 0 h 1623975"/>
                  <a:gd name="connsiteX2" fmla="*/ 921716 w 1938529"/>
                  <a:gd name="connsiteY2" fmla="*/ 1623975 h 1623975"/>
                  <a:gd name="connsiteX3" fmla="*/ 0 w 1938529"/>
                  <a:gd name="connsiteY3" fmla="*/ 80468 h 1623975"/>
                  <a:gd name="connsiteX0" fmla="*/ 0 w 1938529"/>
                  <a:gd name="connsiteY0" fmla="*/ 80468 h 1324052"/>
                  <a:gd name="connsiteX1" fmla="*/ 1938529 w 1938529"/>
                  <a:gd name="connsiteY1" fmla="*/ 0 h 1324052"/>
                  <a:gd name="connsiteX2" fmla="*/ 1441095 w 1938529"/>
                  <a:gd name="connsiteY2" fmla="*/ 1324052 h 1324052"/>
                  <a:gd name="connsiteX3" fmla="*/ 0 w 1938529"/>
                  <a:gd name="connsiteY3" fmla="*/ 80468 h 1324052"/>
                  <a:gd name="connsiteX0" fmla="*/ 0 w 958292"/>
                  <a:gd name="connsiteY0" fmla="*/ 0 h 1697126"/>
                  <a:gd name="connsiteX1" fmla="*/ 958292 w 958292"/>
                  <a:gd name="connsiteY1" fmla="*/ 373074 h 1697126"/>
                  <a:gd name="connsiteX2" fmla="*/ 460858 w 958292"/>
                  <a:gd name="connsiteY2" fmla="*/ 1697126 h 1697126"/>
                  <a:gd name="connsiteX3" fmla="*/ 0 w 958292"/>
                  <a:gd name="connsiteY3" fmla="*/ 0 h 1697126"/>
                  <a:gd name="connsiteX0" fmla="*/ 0 w 2201876"/>
                  <a:gd name="connsiteY0" fmla="*/ 0 h 1697126"/>
                  <a:gd name="connsiteX1" fmla="*/ 2201876 w 2201876"/>
                  <a:gd name="connsiteY1" fmla="*/ 95096 h 1697126"/>
                  <a:gd name="connsiteX2" fmla="*/ 460858 w 2201876"/>
                  <a:gd name="connsiteY2" fmla="*/ 1697126 h 1697126"/>
                  <a:gd name="connsiteX3" fmla="*/ 0 w 2201876"/>
                  <a:gd name="connsiteY3" fmla="*/ 0 h 1697126"/>
                  <a:gd name="connsiteX0" fmla="*/ 0 w 2201876"/>
                  <a:gd name="connsiteY0" fmla="*/ 1499616 h 1594712"/>
                  <a:gd name="connsiteX1" fmla="*/ 2201876 w 2201876"/>
                  <a:gd name="connsiteY1" fmla="*/ 1594712 h 1594712"/>
                  <a:gd name="connsiteX2" fmla="*/ 1719072 w 2201876"/>
                  <a:gd name="connsiteY2" fmla="*/ 0 h 1594712"/>
                  <a:gd name="connsiteX3" fmla="*/ 0 w 2201876"/>
                  <a:gd name="connsiteY3" fmla="*/ 1499616 h 1594712"/>
                  <a:gd name="connsiteX0" fmla="*/ 0 w 2216506"/>
                  <a:gd name="connsiteY0" fmla="*/ 1609344 h 1609344"/>
                  <a:gd name="connsiteX1" fmla="*/ 2216506 w 2216506"/>
                  <a:gd name="connsiteY1" fmla="*/ 1594712 h 1609344"/>
                  <a:gd name="connsiteX2" fmla="*/ 1733702 w 2216506"/>
                  <a:gd name="connsiteY2" fmla="*/ 0 h 1609344"/>
                  <a:gd name="connsiteX3" fmla="*/ 0 w 2216506"/>
                  <a:gd name="connsiteY3" fmla="*/ 1609344 h 1609344"/>
                  <a:gd name="connsiteX0" fmla="*/ 0 w 2216506"/>
                  <a:gd name="connsiteY0" fmla="*/ 2026311 h 2026311"/>
                  <a:gd name="connsiteX1" fmla="*/ 2216506 w 2216506"/>
                  <a:gd name="connsiteY1" fmla="*/ 2011679 h 2026311"/>
                  <a:gd name="connsiteX2" fmla="*/ 2026310 w 2216506"/>
                  <a:gd name="connsiteY2" fmla="*/ 0 h 2026311"/>
                  <a:gd name="connsiteX3" fmla="*/ 0 w 2216506"/>
                  <a:gd name="connsiteY3" fmla="*/ 2026311 h 2026311"/>
                  <a:gd name="connsiteX0" fmla="*/ 0 w 2706625"/>
                  <a:gd name="connsiteY0" fmla="*/ 2026311 h 2040940"/>
                  <a:gd name="connsiteX1" fmla="*/ 2706625 w 2706625"/>
                  <a:gd name="connsiteY1" fmla="*/ 2040940 h 2040940"/>
                  <a:gd name="connsiteX2" fmla="*/ 2026310 w 2706625"/>
                  <a:gd name="connsiteY2" fmla="*/ 0 h 2040940"/>
                  <a:gd name="connsiteX3" fmla="*/ 0 w 2706625"/>
                  <a:gd name="connsiteY3" fmla="*/ 2026311 h 2040940"/>
                  <a:gd name="connsiteX0" fmla="*/ 0 w 2523745"/>
                  <a:gd name="connsiteY0" fmla="*/ 2026311 h 2999231"/>
                  <a:gd name="connsiteX1" fmla="*/ 2523745 w 2523745"/>
                  <a:gd name="connsiteY1" fmla="*/ 2999231 h 2999231"/>
                  <a:gd name="connsiteX2" fmla="*/ 2026310 w 2523745"/>
                  <a:gd name="connsiteY2" fmla="*/ 0 h 2999231"/>
                  <a:gd name="connsiteX3" fmla="*/ 0 w 2523745"/>
                  <a:gd name="connsiteY3" fmla="*/ 2026311 h 2999231"/>
                  <a:gd name="connsiteX0" fmla="*/ 0 w 4579315"/>
                  <a:gd name="connsiteY0" fmla="*/ 1060705 h 2033625"/>
                  <a:gd name="connsiteX1" fmla="*/ 2523745 w 4579315"/>
                  <a:gd name="connsiteY1" fmla="*/ 2033625 h 2033625"/>
                  <a:gd name="connsiteX2" fmla="*/ 4579315 w 4579315"/>
                  <a:gd name="connsiteY2" fmla="*/ 0 h 2033625"/>
                  <a:gd name="connsiteX3" fmla="*/ 0 w 4579315"/>
                  <a:gd name="connsiteY3" fmla="*/ 1060705 h 2033625"/>
                  <a:gd name="connsiteX0" fmla="*/ 0 w 2179929"/>
                  <a:gd name="connsiteY0" fmla="*/ 0 h 2275026"/>
                  <a:gd name="connsiteX1" fmla="*/ 124359 w 2179929"/>
                  <a:gd name="connsiteY1" fmla="*/ 2275026 h 2275026"/>
                  <a:gd name="connsiteX2" fmla="*/ 2179929 w 2179929"/>
                  <a:gd name="connsiteY2" fmla="*/ 241401 h 2275026"/>
                  <a:gd name="connsiteX3" fmla="*/ 0 w 2179929"/>
                  <a:gd name="connsiteY3" fmla="*/ 0 h 2275026"/>
                  <a:gd name="connsiteX0" fmla="*/ 2179929 w 2179929"/>
                  <a:gd name="connsiteY0" fmla="*/ 241401 h 2366466"/>
                  <a:gd name="connsiteX1" fmla="*/ 0 w 2179929"/>
                  <a:gd name="connsiteY1" fmla="*/ 0 h 2366466"/>
                  <a:gd name="connsiteX2" fmla="*/ 215799 w 2179929"/>
                  <a:gd name="connsiteY2" fmla="*/ 2366466 h 2366466"/>
                  <a:gd name="connsiteX0" fmla="*/ 2253081 w 2253081"/>
                  <a:gd name="connsiteY0" fmla="*/ 321868 h 2366466"/>
                  <a:gd name="connsiteX1" fmla="*/ 0 w 2253081"/>
                  <a:gd name="connsiteY1" fmla="*/ 0 h 2366466"/>
                  <a:gd name="connsiteX2" fmla="*/ 215799 w 2253081"/>
                  <a:gd name="connsiteY2" fmla="*/ 2366466 h 2366466"/>
                  <a:gd name="connsiteX0" fmla="*/ 2253081 w 2253081"/>
                  <a:gd name="connsiteY0" fmla="*/ 314553 h 2366466"/>
                  <a:gd name="connsiteX1" fmla="*/ 0 w 2253081"/>
                  <a:gd name="connsiteY1" fmla="*/ 0 h 2366466"/>
                  <a:gd name="connsiteX2" fmla="*/ 215799 w 2253081"/>
                  <a:gd name="connsiteY2" fmla="*/ 2366466 h 2366466"/>
                  <a:gd name="connsiteX0" fmla="*/ 0 w 2381099"/>
                  <a:gd name="connsiteY0" fmla="*/ 0 h 2893161"/>
                  <a:gd name="connsiteX1" fmla="*/ 2165300 w 2381099"/>
                  <a:gd name="connsiteY1" fmla="*/ 526695 h 2893161"/>
                  <a:gd name="connsiteX2" fmla="*/ 2381099 w 2381099"/>
                  <a:gd name="connsiteY2" fmla="*/ 2893161 h 2893161"/>
                  <a:gd name="connsiteX0" fmla="*/ 0 w 2166143"/>
                  <a:gd name="connsiteY0" fmla="*/ 0 h 2029967"/>
                  <a:gd name="connsiteX1" fmla="*/ 2165300 w 2166143"/>
                  <a:gd name="connsiteY1" fmla="*/ 526695 h 2029967"/>
                  <a:gd name="connsiteX2" fmla="*/ 705919 w 2166143"/>
                  <a:gd name="connsiteY2" fmla="*/ 2029967 h 2029967"/>
                  <a:gd name="connsiteX0" fmla="*/ 0 w 2166900"/>
                  <a:gd name="connsiteY0" fmla="*/ 0 h 2029967"/>
                  <a:gd name="connsiteX1" fmla="*/ 2165300 w 2166900"/>
                  <a:gd name="connsiteY1" fmla="*/ 526695 h 2029967"/>
                  <a:gd name="connsiteX2" fmla="*/ 705919 w 21669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29967"/>
                  <a:gd name="connsiteX1" fmla="*/ 2165300 w 2165300"/>
                  <a:gd name="connsiteY1" fmla="*/ 526695 h 2029967"/>
                  <a:gd name="connsiteX2" fmla="*/ 705919 w 2165300"/>
                  <a:gd name="connsiteY2" fmla="*/ 2029967 h 2029967"/>
                  <a:gd name="connsiteX0" fmla="*/ 0 w 2165300"/>
                  <a:gd name="connsiteY0" fmla="*/ 0 h 2037282"/>
                  <a:gd name="connsiteX1" fmla="*/ 2165300 w 2165300"/>
                  <a:gd name="connsiteY1" fmla="*/ 526695 h 2037282"/>
                  <a:gd name="connsiteX2" fmla="*/ 691289 w 2165300"/>
                  <a:gd name="connsiteY2" fmla="*/ 2037282 h 2037282"/>
                  <a:gd name="connsiteX0" fmla="*/ 2629812 w 2629812"/>
                  <a:gd name="connsiteY0" fmla="*/ 0 h 2702965"/>
                  <a:gd name="connsiteX1" fmla="*/ 1474011 w 2629812"/>
                  <a:gd name="connsiteY1" fmla="*/ 1192378 h 2702965"/>
                  <a:gd name="connsiteX2" fmla="*/ 0 w 2629812"/>
                  <a:gd name="connsiteY2" fmla="*/ 2702965 h 2702965"/>
                  <a:gd name="connsiteX0" fmla="*/ 2717594 w 2717594"/>
                  <a:gd name="connsiteY0" fmla="*/ 0 h 1192378"/>
                  <a:gd name="connsiteX1" fmla="*/ 1561793 w 2717594"/>
                  <a:gd name="connsiteY1" fmla="*/ 1192378 h 1192378"/>
                  <a:gd name="connsiteX2" fmla="*/ 0 w 2717594"/>
                  <a:gd name="connsiteY2" fmla="*/ 3657 h 1192378"/>
                  <a:gd name="connsiteX0" fmla="*/ 2717594 w 2717594"/>
                  <a:gd name="connsiteY0" fmla="*/ 0 h 1258215"/>
                  <a:gd name="connsiteX1" fmla="*/ 874164 w 2717594"/>
                  <a:gd name="connsiteY1" fmla="*/ 1258215 h 1258215"/>
                  <a:gd name="connsiteX2" fmla="*/ 0 w 2717594"/>
                  <a:gd name="connsiteY2" fmla="*/ 3657 h 1258215"/>
                  <a:gd name="connsiteX0" fmla="*/ 2717594 w 2717594"/>
                  <a:gd name="connsiteY0" fmla="*/ 0 h 1192378"/>
                  <a:gd name="connsiteX1" fmla="*/ 1839771 w 2717594"/>
                  <a:gd name="connsiteY1" fmla="*/ 1192378 h 1192378"/>
                  <a:gd name="connsiteX2" fmla="*/ 0 w 2717594"/>
                  <a:gd name="connsiteY2" fmla="*/ 3657 h 1192378"/>
                  <a:gd name="connsiteX0" fmla="*/ 2717594 w 2717594"/>
                  <a:gd name="connsiteY0" fmla="*/ 10974 h 1203352"/>
                  <a:gd name="connsiteX1" fmla="*/ 1839771 w 2717594"/>
                  <a:gd name="connsiteY1" fmla="*/ 1203352 h 1203352"/>
                  <a:gd name="connsiteX2" fmla="*/ 0 w 2717594"/>
                  <a:gd name="connsiteY2" fmla="*/ 0 h 1203352"/>
                </a:gdLst>
                <a:ahLst/>
                <a:cxnLst>
                  <a:cxn ang="0">
                    <a:pos x="connsiteX0" y="connsiteY0"/>
                  </a:cxn>
                  <a:cxn ang="0">
                    <a:pos x="connsiteX1" y="connsiteY1"/>
                  </a:cxn>
                  <a:cxn ang="0">
                    <a:pos x="connsiteX2" y="connsiteY2"/>
                  </a:cxn>
                </a:cxnLst>
                <a:rect l="l" t="t" r="r" b="b"/>
                <a:pathLst>
                  <a:path w="2717594" h="1203352">
                    <a:moveTo>
                      <a:pt x="2717594" y="10974"/>
                    </a:moveTo>
                    <a:lnTo>
                      <a:pt x="1839771" y="1203352"/>
                    </a:ln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3CACBB96-BEE5-9A27-6BFA-6DDAC9C82545}"/>
                  </a:ext>
                </a:extLst>
              </p:cNvPr>
              <p:cNvSpPr/>
              <p:nvPr/>
            </p:nvSpPr>
            <p:spPr>
              <a:xfrm>
                <a:off x="4816937" y="22429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212B9247-4793-AB65-3238-7D44A904F5BE}"/>
                  </a:ext>
                </a:extLst>
              </p:cNvPr>
              <p:cNvSpPr/>
              <p:nvPr/>
            </p:nvSpPr>
            <p:spPr>
              <a:xfrm>
                <a:off x="4217573" y="40565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0FA68AA8-6F96-4D1A-6C0E-73C061A2B168}"/>
                  </a:ext>
                </a:extLst>
              </p:cNvPr>
              <p:cNvSpPr/>
              <p:nvPr/>
            </p:nvSpPr>
            <p:spPr>
              <a:xfrm>
                <a:off x="1762789" y="237758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0A593873-6D4E-0C13-35A5-93DFC9530B0E}"/>
                  </a:ext>
                </a:extLst>
              </p:cNvPr>
              <p:cNvSpPr/>
              <p:nvPr/>
            </p:nvSpPr>
            <p:spPr>
              <a:xfrm>
                <a:off x="1513470" y="405033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61CEC567-CB92-6389-81D7-80784B8F17B1}"/>
                  </a:ext>
                </a:extLst>
              </p:cNvPr>
              <p:cNvSpPr/>
              <p:nvPr/>
            </p:nvSpPr>
            <p:spPr>
              <a:xfrm>
                <a:off x="3347168" y="52583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乗算記号 26">
              <a:extLst>
                <a:ext uri="{FF2B5EF4-FFF2-40B4-BE49-F238E27FC236}">
                  <a16:creationId xmlns:a16="http://schemas.microsoft.com/office/drawing/2014/main" id="{7593A025-D4AB-680D-CA97-DE2DE7EE6CE2}"/>
                </a:ext>
              </a:extLst>
            </p:cNvPr>
            <p:cNvSpPr/>
            <p:nvPr/>
          </p:nvSpPr>
          <p:spPr>
            <a:xfrm>
              <a:off x="6687580" y="4248500"/>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乗算記号 27">
              <a:extLst>
                <a:ext uri="{FF2B5EF4-FFF2-40B4-BE49-F238E27FC236}">
                  <a16:creationId xmlns:a16="http://schemas.microsoft.com/office/drawing/2014/main" id="{BBD13A96-1CDF-52BF-0856-387C00565068}"/>
                </a:ext>
              </a:extLst>
            </p:cNvPr>
            <p:cNvSpPr/>
            <p:nvPr/>
          </p:nvSpPr>
          <p:spPr>
            <a:xfrm>
              <a:off x="6891460" y="489445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乗算記号 28">
              <a:extLst>
                <a:ext uri="{FF2B5EF4-FFF2-40B4-BE49-F238E27FC236}">
                  <a16:creationId xmlns:a16="http://schemas.microsoft.com/office/drawing/2014/main" id="{A8E0A9AD-3463-A3F4-CB0B-C0F2754A069D}"/>
                </a:ext>
              </a:extLst>
            </p:cNvPr>
            <p:cNvSpPr/>
            <p:nvPr/>
          </p:nvSpPr>
          <p:spPr>
            <a:xfrm>
              <a:off x="6050514" y="489445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テキスト ボックス 39">
            <a:extLst>
              <a:ext uri="{FF2B5EF4-FFF2-40B4-BE49-F238E27FC236}">
                <a16:creationId xmlns:a16="http://schemas.microsoft.com/office/drawing/2014/main" id="{401F83DB-4906-2068-2C0C-A5821A07761E}"/>
              </a:ext>
            </a:extLst>
          </p:cNvPr>
          <p:cNvSpPr txBox="1"/>
          <p:nvPr/>
        </p:nvSpPr>
        <p:spPr>
          <a:xfrm>
            <a:off x="9760258" y="2410251"/>
            <a:ext cx="646331" cy="646331"/>
          </a:xfrm>
          <a:prstGeom prst="rect">
            <a:avLst/>
          </a:prstGeom>
          <a:solidFill>
            <a:schemeClr val="tx1"/>
          </a:solidFill>
          <a:ln>
            <a:solidFill>
              <a:schemeClr val="tx1"/>
            </a:solidFill>
          </a:ln>
        </p:spPr>
        <p:txBody>
          <a:bodyPr wrap="none" rtlCol="0">
            <a:spAutoFit/>
          </a:bodyPr>
          <a:lstStyle/>
          <a:p>
            <a:pPr algn="ctr"/>
            <a:r>
              <a:rPr lang="ja-JP" altLang="en-US" dirty="0">
                <a:solidFill>
                  <a:schemeClr val="bg1"/>
                </a:solidFill>
              </a:rPr>
              <a:t>体積</a:t>
            </a:r>
            <a:br>
              <a:rPr lang="en-US" altLang="ja-JP" dirty="0">
                <a:solidFill>
                  <a:schemeClr val="bg1"/>
                </a:solidFill>
              </a:rPr>
            </a:br>
            <a:r>
              <a:rPr lang="ja-JP" altLang="en-US" dirty="0">
                <a:solidFill>
                  <a:schemeClr val="bg1"/>
                </a:solidFill>
              </a:rPr>
              <a:t>成分</a:t>
            </a:r>
            <a:endParaRPr kumimoji="1" lang="ja-JP" altLang="en-US" dirty="0">
              <a:solidFill>
                <a:schemeClr val="bg1"/>
              </a:solidFill>
            </a:endParaRPr>
          </a:p>
        </p:txBody>
      </p:sp>
      <p:cxnSp>
        <p:nvCxnSpPr>
          <p:cNvPr id="42" name="直線矢印コネクタ 41">
            <a:extLst>
              <a:ext uri="{FF2B5EF4-FFF2-40B4-BE49-F238E27FC236}">
                <a16:creationId xmlns:a16="http://schemas.microsoft.com/office/drawing/2014/main" id="{472C1B4E-8613-E4A9-5A1B-7512410F225F}"/>
              </a:ext>
            </a:extLst>
          </p:cNvPr>
          <p:cNvCxnSpPr>
            <a:cxnSpLocks/>
          </p:cNvCxnSpPr>
          <p:nvPr/>
        </p:nvCxnSpPr>
        <p:spPr>
          <a:xfrm>
            <a:off x="6094145" y="5302758"/>
            <a:ext cx="1855" cy="682526"/>
          </a:xfrm>
          <a:prstGeom prst="straightConnector1">
            <a:avLst/>
          </a:prstGeom>
          <a:ln w="127000">
            <a:solidFill>
              <a:schemeClr val="bg1">
                <a:lumMod val="65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6D3195B3-E3EB-9C6E-397E-6848EA82748C}"/>
              </a:ext>
            </a:extLst>
          </p:cNvPr>
          <p:cNvSpPr/>
          <p:nvPr/>
        </p:nvSpPr>
        <p:spPr>
          <a:xfrm rot="795572">
            <a:off x="4145794" y="4995127"/>
            <a:ext cx="1935563" cy="1582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正方形/長方形 43">
            <a:extLst>
              <a:ext uri="{FF2B5EF4-FFF2-40B4-BE49-F238E27FC236}">
                <a16:creationId xmlns:a16="http://schemas.microsoft.com/office/drawing/2014/main" id="{80BB4111-9D2E-F31A-D734-6BEEB5AC904B}"/>
              </a:ext>
            </a:extLst>
          </p:cNvPr>
          <p:cNvSpPr/>
          <p:nvPr/>
        </p:nvSpPr>
        <p:spPr>
          <a:xfrm rot="20804428" flipH="1">
            <a:off x="6066049" y="4995127"/>
            <a:ext cx="1935563" cy="1582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テキスト ボックス 40">
            <a:extLst>
              <a:ext uri="{FF2B5EF4-FFF2-40B4-BE49-F238E27FC236}">
                <a16:creationId xmlns:a16="http://schemas.microsoft.com/office/drawing/2014/main" id="{1D8BEA79-355B-294C-BED8-B6095BF8CF32}"/>
              </a:ext>
            </a:extLst>
          </p:cNvPr>
          <p:cNvSpPr txBox="1"/>
          <p:nvPr/>
        </p:nvSpPr>
        <p:spPr>
          <a:xfrm>
            <a:off x="5189799" y="4906905"/>
            <a:ext cx="1811713" cy="646331"/>
          </a:xfrm>
          <a:prstGeom prst="rect">
            <a:avLst/>
          </a:prstGeom>
          <a:solidFill>
            <a:schemeClr val="tx1"/>
          </a:solidFill>
        </p:spPr>
        <p:txBody>
          <a:bodyPr wrap="none" rtlCol="0">
            <a:spAutoFit/>
          </a:bodyPr>
          <a:lstStyle/>
          <a:p>
            <a:pPr algn="ctr"/>
            <a:r>
              <a:rPr lang="ja-JP" altLang="en-US" b="1" dirty="0">
                <a:ln w="3175">
                  <a:noFill/>
                </a:ln>
                <a:solidFill>
                  <a:schemeClr val="bg1"/>
                </a:solidFill>
              </a:rPr>
              <a:t>選択的低減積分</a:t>
            </a:r>
            <a:br>
              <a:rPr lang="en-US" altLang="ja-JP" b="1" dirty="0">
                <a:ln w="3175">
                  <a:noFill/>
                </a:ln>
                <a:solidFill>
                  <a:schemeClr val="bg1"/>
                </a:solidFill>
              </a:rPr>
            </a:br>
            <a:r>
              <a:rPr lang="en-US" altLang="ja-JP" b="1" dirty="0">
                <a:ln w="3175">
                  <a:noFill/>
                </a:ln>
                <a:solidFill>
                  <a:schemeClr val="bg1"/>
                </a:solidFill>
              </a:rPr>
              <a:t>(SRI)</a:t>
            </a:r>
            <a:endParaRPr kumimoji="1" lang="ja-JP" altLang="en-US" b="1" dirty="0">
              <a:ln w="3175">
                <a:noFill/>
              </a:ln>
              <a:solidFill>
                <a:schemeClr val="bg1"/>
              </a:solidFill>
            </a:endParaRPr>
          </a:p>
        </p:txBody>
      </p:sp>
      <p:sp>
        <p:nvSpPr>
          <p:cNvPr id="45" name="テキスト ボックス 44">
            <a:extLst>
              <a:ext uri="{FF2B5EF4-FFF2-40B4-BE49-F238E27FC236}">
                <a16:creationId xmlns:a16="http://schemas.microsoft.com/office/drawing/2014/main" id="{D538C889-2AF5-B8AE-30BC-403D4C731DDE}"/>
              </a:ext>
            </a:extLst>
          </p:cNvPr>
          <p:cNvSpPr txBox="1"/>
          <p:nvPr/>
        </p:nvSpPr>
        <p:spPr>
          <a:xfrm>
            <a:off x="8627592" y="4999455"/>
            <a:ext cx="2933816" cy="400110"/>
          </a:xfrm>
          <a:prstGeom prst="rect">
            <a:avLst/>
          </a:prstGeom>
          <a:solidFill>
            <a:schemeClr val="accent1"/>
          </a:solidFill>
        </p:spPr>
        <p:txBody>
          <a:bodyPr wrap="none" rtlCol="0">
            <a:spAutoFit/>
          </a:bodyPr>
          <a:lstStyle/>
          <a:p>
            <a:pPr marL="342900" indent="-342900">
              <a:buFont typeface="Wingdings" panose="05000000000000000000" pitchFamily="2" charset="2"/>
              <a:buChar char="Ø"/>
            </a:pPr>
            <a:r>
              <a:rPr lang="ja-JP" altLang="en-US" sz="2000" dirty="0"/>
              <a:t>体積ロッキングの回避</a:t>
            </a:r>
            <a:endParaRPr lang="en-US" altLang="ja-JP" sz="2000" dirty="0"/>
          </a:p>
        </p:txBody>
      </p:sp>
      <p:sp>
        <p:nvSpPr>
          <p:cNvPr id="7" name="テキスト ボックス 6">
            <a:extLst>
              <a:ext uri="{FF2B5EF4-FFF2-40B4-BE49-F238E27FC236}">
                <a16:creationId xmlns:a16="http://schemas.microsoft.com/office/drawing/2014/main" id="{9C58C46D-9414-724B-3C3B-BCB6F44EB791}"/>
              </a:ext>
            </a:extLst>
          </p:cNvPr>
          <p:cNvSpPr txBox="1"/>
          <p:nvPr/>
        </p:nvSpPr>
        <p:spPr>
          <a:xfrm>
            <a:off x="568521" y="5159331"/>
            <a:ext cx="3180679" cy="707886"/>
          </a:xfrm>
          <a:prstGeom prst="rect">
            <a:avLst/>
          </a:prstGeom>
          <a:solidFill>
            <a:schemeClr val="accent1"/>
          </a:solidFill>
        </p:spPr>
        <p:txBody>
          <a:bodyPr wrap="none" rtlCol="0">
            <a:spAutoFit/>
          </a:bodyPr>
          <a:lstStyle/>
          <a:p>
            <a:pPr marL="342900" indent="-342900">
              <a:buFont typeface="Wingdings" panose="05000000000000000000" pitchFamily="2" charset="2"/>
              <a:buChar char="Ø"/>
            </a:pPr>
            <a:r>
              <a:rPr lang="ja-JP" altLang="en-US" sz="2000" dirty="0"/>
              <a:t>せん断ロッキングの回避</a:t>
            </a:r>
            <a:endParaRPr lang="en-US" altLang="ja-JP" sz="2000" dirty="0"/>
          </a:p>
          <a:p>
            <a:pPr marL="342900" indent="-342900">
              <a:buFont typeface="Wingdings" panose="05000000000000000000" pitchFamily="2" charset="2"/>
              <a:buChar char="Ø"/>
            </a:pPr>
            <a:r>
              <a:rPr lang="ja-JP" altLang="en-US" sz="2000" dirty="0"/>
              <a:t>せん断応力精度の向上</a:t>
            </a:r>
          </a:p>
        </p:txBody>
      </p:sp>
      <p:sp>
        <p:nvSpPr>
          <p:cNvPr id="8" name="テキスト ボックス 7">
            <a:extLst>
              <a:ext uri="{FF2B5EF4-FFF2-40B4-BE49-F238E27FC236}">
                <a16:creationId xmlns:a16="http://schemas.microsoft.com/office/drawing/2014/main" id="{EC82AFD5-79D9-8AC9-7BEF-BC9891E98694}"/>
              </a:ext>
            </a:extLst>
          </p:cNvPr>
          <p:cNvSpPr txBox="1"/>
          <p:nvPr/>
        </p:nvSpPr>
        <p:spPr>
          <a:xfrm>
            <a:off x="8632959" y="5388744"/>
            <a:ext cx="3485249" cy="707886"/>
          </a:xfrm>
          <a:prstGeom prst="rect">
            <a:avLst/>
          </a:prstGeom>
          <a:solidFill>
            <a:srgbClr val="FFFF00"/>
          </a:solidFill>
        </p:spPr>
        <p:txBody>
          <a:bodyPr wrap="none" rtlCol="0">
            <a:spAutoFit/>
          </a:bodyPr>
          <a:lstStyle/>
          <a:p>
            <a:pPr marL="342900" indent="-342900">
              <a:buClr>
                <a:schemeClr val="tx1"/>
              </a:buClr>
              <a:buFont typeface="Wingdings" panose="05000000000000000000" pitchFamily="2" charset="2"/>
              <a:buChar char="Ø"/>
            </a:pPr>
            <a:r>
              <a:rPr lang="ja-JP" altLang="en-US" sz="2000" dirty="0">
                <a:solidFill>
                  <a:srgbClr val="FF0000"/>
                </a:solidFill>
              </a:rPr>
              <a:t>圧力チェッカーボーディング</a:t>
            </a:r>
            <a:br>
              <a:rPr lang="en-US" altLang="ja-JP" sz="2000" dirty="0">
                <a:solidFill>
                  <a:srgbClr val="FF0000"/>
                </a:solidFill>
              </a:rPr>
            </a:br>
            <a:r>
              <a:rPr lang="ja-JP" altLang="en-US" sz="2000" dirty="0">
                <a:solidFill>
                  <a:srgbClr val="FF0000"/>
                </a:solidFill>
              </a:rPr>
              <a:t>の残存</a:t>
            </a:r>
          </a:p>
        </p:txBody>
      </p:sp>
      <p:sp>
        <p:nvSpPr>
          <p:cNvPr id="10" name="テキスト ボックス 9">
            <a:extLst>
              <a:ext uri="{FF2B5EF4-FFF2-40B4-BE49-F238E27FC236}">
                <a16:creationId xmlns:a16="http://schemas.microsoft.com/office/drawing/2014/main" id="{4D5705A5-8D33-5648-D95D-165136CBE862}"/>
              </a:ext>
            </a:extLst>
          </p:cNvPr>
          <p:cNvSpPr txBox="1"/>
          <p:nvPr/>
        </p:nvSpPr>
        <p:spPr>
          <a:xfrm>
            <a:off x="1039415" y="2414723"/>
            <a:ext cx="646331" cy="646331"/>
          </a:xfrm>
          <a:prstGeom prst="rect">
            <a:avLst/>
          </a:prstGeom>
          <a:solidFill>
            <a:schemeClr val="accent1"/>
          </a:solidFill>
          <a:ln>
            <a:solidFill>
              <a:schemeClr val="tx1"/>
            </a:solidFill>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dirty="0">
                <a:latin typeface="MS UI Gothic" panose="020B0600070205080204" pitchFamily="50" charset="-128"/>
                <a:ea typeface="MS UI Gothic" panose="020B0600070205080204" pitchFamily="50" charset="-128"/>
              </a:rPr>
              <a:t>改良</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不要</a:t>
            </a:r>
          </a:p>
        </p:txBody>
      </p:sp>
      <p:sp>
        <p:nvSpPr>
          <p:cNvPr id="11" name="テキスト ボックス 10">
            <a:extLst>
              <a:ext uri="{FF2B5EF4-FFF2-40B4-BE49-F238E27FC236}">
                <a16:creationId xmlns:a16="http://schemas.microsoft.com/office/drawing/2014/main" id="{66CE34F1-6D18-E30E-632D-6347866F3ABC}"/>
              </a:ext>
            </a:extLst>
          </p:cNvPr>
          <p:cNvSpPr txBox="1"/>
          <p:nvPr/>
        </p:nvSpPr>
        <p:spPr>
          <a:xfrm>
            <a:off x="10518522" y="2408552"/>
            <a:ext cx="646331" cy="646331"/>
          </a:xfrm>
          <a:prstGeom prst="rect">
            <a:avLst/>
          </a:prstGeom>
          <a:solidFill>
            <a:srgbClr val="FFFF00"/>
          </a:solidFill>
          <a:ln>
            <a:solidFill>
              <a:schemeClr val="tx1"/>
            </a:solidFill>
          </a:ln>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dirty="0">
                <a:latin typeface="MS UI Gothic" panose="020B0600070205080204" pitchFamily="50" charset="-128"/>
                <a:ea typeface="MS UI Gothic" panose="020B0600070205080204" pitchFamily="50" charset="-128"/>
              </a:rPr>
              <a:t>改良</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必要</a:t>
            </a:r>
          </a:p>
        </p:txBody>
      </p:sp>
    </p:spTree>
    <p:extLst>
      <p:ext uri="{BB962C8B-B14F-4D97-AF65-F5344CB8AC3E}">
        <p14:creationId xmlns:p14="http://schemas.microsoft.com/office/powerpoint/2010/main" val="3582359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D088333E-E1A7-A2C2-A750-39A7ACE95AD1}"/>
                  </a:ext>
                </a:extLst>
              </p:cNvPr>
              <p:cNvSpPr>
                <a:spLocks noGrp="1"/>
              </p:cNvSpPr>
              <p:nvPr>
                <p:ph idx="1"/>
              </p:nvPr>
            </p:nvSpPr>
            <p:spPr/>
            <p:txBody>
              <a:bodyPr/>
              <a:lstStyle/>
              <a:p>
                <a:pPr marL="0" indent="0">
                  <a:buNone/>
                </a:pPr>
                <a:r>
                  <a:rPr lang="ja-JP" altLang="en-US" dirty="0"/>
                  <a:t>変位型</a:t>
                </a:r>
                <a:r>
                  <a:rPr lang="en-US" altLang="ja-JP" dirty="0"/>
                  <a:t>FEM</a:t>
                </a:r>
                <a:r>
                  <a:rPr lang="ja-JP" altLang="en-US" dirty="0"/>
                  <a:t>を保ったまま</a:t>
                </a:r>
                <a:r>
                  <a:rPr lang="ja-JP" altLang="en-US" dirty="0">
                    <a:solidFill>
                      <a:srgbClr val="FF0000"/>
                    </a:solidFill>
                  </a:rPr>
                  <a:t>圧力チェッカーボーディング</a:t>
                </a:r>
                <a:r>
                  <a:rPr lang="ja-JP" altLang="en-US" dirty="0"/>
                  <a:t>を低減できる改良案は次の２種</a:t>
                </a:r>
                <a:r>
                  <a:rPr lang="en-US" altLang="ja-JP" dirty="0"/>
                  <a:t>.</a:t>
                </a:r>
                <a:br>
                  <a:rPr lang="en-US" altLang="ja-JP" dirty="0"/>
                </a:br>
                <a:endParaRPr lang="en-US" altLang="ja-JP" sz="1000" dirty="0"/>
              </a:p>
              <a:p>
                <a:pPr marL="0" indent="0">
                  <a:buNone/>
                </a:pPr>
                <a:r>
                  <a:rPr lang="en-US" altLang="ja-JP" b="1" u="sng" dirty="0">
                    <a:effectLst>
                      <a:outerShdw blurRad="38100" dist="38100" dir="2700000" algn="tl">
                        <a:srgbClr val="000000">
                          <a:alpha val="43137"/>
                        </a:srgbClr>
                      </a:outerShdw>
                    </a:effectLst>
                  </a:rPr>
                  <a:t>【</a:t>
                </a:r>
                <a:r>
                  <a:rPr lang="ja-JP" altLang="en-US" b="1" u="sng" dirty="0">
                    <a:effectLst>
                      <a:outerShdw blurRad="38100" dist="38100" dir="2700000" algn="tl">
                        <a:srgbClr val="000000">
                          <a:alpha val="43137"/>
                        </a:srgbClr>
                      </a:outerShdw>
                    </a:effectLst>
                  </a:rPr>
                  <a:t>案１</a:t>
                </a:r>
                <a:r>
                  <a:rPr lang="en-US" altLang="ja-JP" b="1" u="sng" dirty="0">
                    <a:effectLst>
                      <a:outerShdw blurRad="38100" dist="38100" dir="2700000" algn="tl">
                        <a:srgbClr val="000000">
                          <a:alpha val="43137"/>
                        </a:srgbClr>
                      </a:outerShdw>
                    </a:effectLst>
                  </a:rPr>
                  <a:t>】 </a:t>
                </a:r>
                <a:r>
                  <a:rPr lang="ja-JP" altLang="en-US" b="1" u="sng" dirty="0">
                    <a:effectLst>
                      <a:outerShdw blurRad="38100" dist="38100" dir="2700000" algn="tl">
                        <a:srgbClr val="000000">
                          <a:alpha val="43137"/>
                        </a:srgbClr>
                      </a:outerShdw>
                    </a:effectLst>
                  </a:rPr>
                  <a:t>繰り返し平滑化</a:t>
                </a:r>
                <a:endParaRPr lang="en-US" altLang="ja-JP" b="1" u="sng" dirty="0">
                  <a:effectLst>
                    <a:outerShdw blurRad="38100" dist="38100" dir="2700000" algn="tl">
                      <a:srgbClr val="000000">
                        <a:alpha val="43137"/>
                      </a:srgbClr>
                    </a:outerShdw>
                  </a:effectLst>
                </a:endParaRPr>
              </a:p>
              <a:p>
                <a:pPr marL="0" indent="0">
                  <a:buNone/>
                </a:pPr>
                <a:r>
                  <a:rPr kumimoji="1" lang="ja-JP" altLang="en-US" dirty="0"/>
                  <a:t>例：節点で平滑化</a:t>
                </a:r>
                <a:r>
                  <a:rPr kumimoji="1" lang="en-US" altLang="ja-JP" dirty="0"/>
                  <a:t>(NS-FEM)</a:t>
                </a:r>
                <a:r>
                  <a:rPr kumimoji="1" lang="ja-JP" altLang="en-US" dirty="0"/>
                  <a:t>の後，再度セルで平滑化を行</a:t>
                </a:r>
                <a:r>
                  <a:rPr lang="ja-JP" altLang="en-US" dirty="0"/>
                  <a:t>い，</a:t>
                </a:r>
                <a:br>
                  <a:rPr lang="en-US" altLang="ja-JP" dirty="0"/>
                </a:br>
                <a:r>
                  <a:rPr lang="ja-JP" altLang="en-US" dirty="0"/>
                  <a:t>     セルで圧力を評価する．</a:t>
                </a:r>
                <a:endParaRPr kumimoji="1" lang="en-US" altLang="ja-JP" dirty="0"/>
              </a:p>
              <a:p>
                <a:pPr marL="0" indent="0">
                  <a:buNone/>
                </a:pPr>
                <a:r>
                  <a:rPr kumimoji="1" lang="ja-JP" altLang="en-US" dirty="0"/>
                  <a:t>デメリット：</a:t>
                </a:r>
                <a14:m>
                  <m:oMath xmlns:m="http://schemas.openxmlformats.org/officeDocument/2006/math">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rPr>
                      <m:t>𝐾</m:t>
                    </m:r>
                    <m:r>
                      <a:rPr kumimoji="1" lang="en-US" altLang="ja-JP" b="0" i="1" smtClean="0">
                        <a:latin typeface="Cambria Math" panose="02040503050406030204" pitchFamily="18" charset="0"/>
                      </a:rPr>
                      <m:t>]</m:t>
                    </m:r>
                  </m:oMath>
                </a14:m>
                <a:r>
                  <a:rPr kumimoji="1" lang="ja-JP" altLang="en-US" dirty="0"/>
                  <a:t>のバンド幅拡大による計算量の急増</a:t>
                </a:r>
                <a:r>
                  <a:rPr lang="ja-JP" altLang="en-US" dirty="0"/>
                  <a:t>．</a:t>
                </a:r>
                <a:br>
                  <a:rPr kumimoji="1" lang="en-US" altLang="ja-JP" dirty="0"/>
                </a:br>
                <a:r>
                  <a:rPr kumimoji="1" lang="en-US" altLang="ja-JP" dirty="0"/>
                  <a:t>             </a:t>
                </a:r>
                <a:r>
                  <a:rPr kumimoji="1" lang="ja-JP" altLang="en-US" dirty="0"/>
                  <a:t>（粒子法の影響半径を大きくするのと同等．）</a:t>
                </a:r>
                <a:br>
                  <a:rPr kumimoji="1" lang="en-US" altLang="ja-JP" dirty="0"/>
                </a:br>
                <a:endParaRPr kumimoji="1" lang="en-US" altLang="ja-JP" sz="1000" dirty="0"/>
              </a:p>
              <a:p>
                <a:pPr marL="0" indent="0">
                  <a:buNone/>
                </a:pPr>
                <a:r>
                  <a:rPr lang="en-US" altLang="ja-JP" b="1" u="sng" dirty="0">
                    <a:effectLst>
                      <a:outerShdw blurRad="38100" dist="38100" dir="2700000" algn="tl">
                        <a:srgbClr val="000000">
                          <a:alpha val="43137"/>
                        </a:srgbClr>
                      </a:outerShdw>
                    </a:effectLst>
                  </a:rPr>
                  <a:t>【</a:t>
                </a:r>
                <a:r>
                  <a:rPr lang="ja-JP" altLang="en-US" b="1" u="sng" dirty="0">
                    <a:effectLst>
                      <a:outerShdw blurRad="38100" dist="38100" dir="2700000" algn="tl">
                        <a:srgbClr val="000000">
                          <a:alpha val="43137"/>
                        </a:srgbClr>
                      </a:outerShdw>
                    </a:effectLst>
                  </a:rPr>
                  <a:t>案２</a:t>
                </a:r>
                <a:r>
                  <a:rPr lang="en-US" altLang="ja-JP" b="1" u="sng" dirty="0">
                    <a:effectLst>
                      <a:outerShdw blurRad="38100" dist="38100" dir="2700000" algn="tl">
                        <a:srgbClr val="000000">
                          <a:alpha val="43137"/>
                        </a:srgbClr>
                      </a:outerShdw>
                    </a:effectLst>
                  </a:rPr>
                  <a:t>】 </a:t>
                </a:r>
                <a:r>
                  <a:rPr lang="ja-JP" altLang="en-US" b="1" u="sng" dirty="0">
                    <a:effectLst>
                      <a:outerShdw blurRad="38100" dist="38100" dir="2700000" algn="tl">
                        <a:srgbClr val="000000">
                          <a:alpha val="43137"/>
                        </a:srgbClr>
                      </a:outerShdw>
                    </a:effectLst>
                  </a:rPr>
                  <a:t>節点内力分配範囲の狭小化</a:t>
                </a:r>
                <a:endParaRPr lang="en-US" altLang="ja-JP" b="1" u="sng" dirty="0">
                  <a:effectLst>
                    <a:outerShdw blurRad="38100" dist="38100" dir="2700000" algn="tl">
                      <a:srgbClr val="000000">
                        <a:alpha val="43137"/>
                      </a:srgbClr>
                    </a:outerShdw>
                  </a:effectLst>
                </a:endParaRPr>
              </a:p>
              <a:p>
                <a:pPr marL="0" indent="0">
                  <a:buNone/>
                </a:pPr>
                <a14:m>
                  <m:oMath xmlns:m="http://schemas.openxmlformats.org/officeDocument/2006/math">
                    <m:d>
                      <m:dPr>
                        <m:begChr m:val="{"/>
                        <m:endChr m:val="}"/>
                        <m:ctrlPr>
                          <a:rPr lang="en-US" altLang="ja-JP" b="0" i="1" smtClean="0">
                            <a:latin typeface="Cambria Math" panose="02040503050406030204" pitchFamily="18" charset="0"/>
                          </a:rPr>
                        </m:ctrlPr>
                      </m:dPr>
                      <m:e>
                        <m:acc>
                          <m:accPr>
                            <m:chr m:val="̃"/>
                            <m:ctrlPr>
                              <a:rPr lang="en-US" altLang="ja-JP" b="0" i="1" smtClean="0">
                                <a:latin typeface="Cambria Math" panose="02040503050406030204" pitchFamily="18" charset="0"/>
                              </a:rPr>
                            </m:ctrlPr>
                          </m:accPr>
                          <m:e>
                            <m:r>
                              <a:rPr lang="en-US" altLang="ja-JP" b="0" i="1" smtClean="0">
                                <a:latin typeface="Cambria Math" panose="02040503050406030204" pitchFamily="18" charset="0"/>
                              </a:rPr>
                              <m:t>𝜀</m:t>
                            </m:r>
                          </m:e>
                        </m:acc>
                      </m:e>
                    </m:d>
                    <m:r>
                      <a:rPr lang="en-US" altLang="ja-JP" b="0" i="1" smtClean="0">
                        <a:latin typeface="Cambria Math" panose="02040503050406030204" pitchFamily="18" charset="0"/>
                      </a:rPr>
                      <m:t>=</m:t>
                    </m:r>
                    <m:d>
                      <m:dPr>
                        <m:begChr m:val="["/>
                        <m:endChr m:val="]"/>
                        <m:ctrlPr>
                          <a:rPr lang="en-US" altLang="ja-JP" b="0" i="1" smtClean="0">
                            <a:latin typeface="Cambria Math" panose="02040503050406030204" pitchFamily="18" charset="0"/>
                          </a:rPr>
                        </m:ctrlPr>
                      </m:dPr>
                      <m:e>
                        <m:acc>
                          <m:accPr>
                            <m:chr m:val="̃"/>
                            <m:ctrlPr>
                              <a:rPr lang="en-US" altLang="ja-JP" b="0" i="1" smtClean="0">
                                <a:latin typeface="Cambria Math" panose="02040503050406030204" pitchFamily="18" charset="0"/>
                              </a:rPr>
                            </m:ctrlPr>
                          </m:accPr>
                          <m:e>
                            <m:r>
                              <a:rPr lang="en-US" altLang="ja-JP" b="0" i="1" smtClean="0">
                                <a:latin typeface="Cambria Math" panose="02040503050406030204" pitchFamily="18" charset="0"/>
                              </a:rPr>
                              <m:t>𝐵</m:t>
                            </m:r>
                          </m:e>
                        </m:acc>
                      </m:e>
                    </m:d>
                    <m:d>
                      <m:dPr>
                        <m:begChr m:val="{"/>
                        <m:endChr m:val="}"/>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𝑢</m:t>
                        </m:r>
                      </m:e>
                    </m:d>
                    <m:r>
                      <a:rPr lang="en-US" altLang="ja-JP" b="0" i="1" smtClean="0">
                        <a:latin typeface="Cambria Math" panose="02040503050406030204" pitchFamily="18" charset="0"/>
                      </a:rPr>
                      <m:t>,     </m:t>
                    </m:r>
                    <m:d>
                      <m:dPr>
                        <m:begChr m:val="{"/>
                        <m:endChr m:val="}"/>
                        <m:ctrlPr>
                          <a:rPr lang="en-US" altLang="ja-JP" b="0" i="1" smtClean="0">
                            <a:latin typeface="Cambria Math" panose="02040503050406030204" pitchFamily="18" charset="0"/>
                          </a:rPr>
                        </m:ctrlPr>
                      </m:dPr>
                      <m:e>
                        <m:acc>
                          <m:accPr>
                            <m:chr m:val="̃"/>
                            <m:ctrlPr>
                              <a:rPr lang="en-US" altLang="ja-JP" b="0" i="1" smtClean="0">
                                <a:latin typeface="Cambria Math" panose="02040503050406030204" pitchFamily="18" charset="0"/>
                              </a:rPr>
                            </m:ctrlPr>
                          </m:accPr>
                          <m:e>
                            <m:r>
                              <a:rPr lang="en-US" altLang="ja-JP" b="0" i="1" smtClean="0">
                                <a:latin typeface="Cambria Math" panose="02040503050406030204" pitchFamily="18" charset="0"/>
                              </a:rPr>
                              <m:t>𝜎</m:t>
                            </m:r>
                          </m:e>
                        </m:acc>
                      </m:e>
                    </m:d>
                    <m:r>
                      <a:rPr lang="en-US" altLang="ja-JP" b="0" i="1" smtClean="0">
                        <a:latin typeface="Cambria Math" panose="02040503050406030204" pitchFamily="18" charset="0"/>
                      </a:rPr>
                      <m:t>=[</m:t>
                    </m:r>
                    <m:r>
                      <a:rPr lang="en-US" altLang="ja-JP" b="0" i="1" smtClean="0">
                        <a:latin typeface="Cambria Math" panose="02040503050406030204" pitchFamily="18" charset="0"/>
                      </a:rPr>
                      <m:t>𝐷</m:t>
                    </m:r>
                    <m:r>
                      <a:rPr lang="en-US" altLang="ja-JP" b="0" i="1" smtClean="0">
                        <a:latin typeface="Cambria Math" panose="02040503050406030204" pitchFamily="18" charset="0"/>
                      </a:rPr>
                      <m:t>]</m:t>
                    </m:r>
                    <m:d>
                      <m:dPr>
                        <m:begChr m:val="{"/>
                        <m:endChr m:val="}"/>
                        <m:ctrlPr>
                          <a:rPr lang="en-US" altLang="ja-JP" i="1">
                            <a:latin typeface="Cambria Math" panose="02040503050406030204" pitchFamily="18" charset="0"/>
                          </a:rPr>
                        </m:ctrlPr>
                      </m:dPr>
                      <m:e>
                        <m:acc>
                          <m:accPr>
                            <m:chr m:val="̃"/>
                            <m:ctrlPr>
                              <a:rPr lang="en-US" altLang="ja-JP" i="1">
                                <a:latin typeface="Cambria Math" panose="02040503050406030204" pitchFamily="18" charset="0"/>
                              </a:rPr>
                            </m:ctrlPr>
                          </m:accPr>
                          <m:e>
                            <m:r>
                              <a:rPr lang="en-US" altLang="ja-JP" i="1">
                                <a:latin typeface="Cambria Math" panose="02040503050406030204" pitchFamily="18" charset="0"/>
                              </a:rPr>
                              <m:t>𝜀</m:t>
                            </m:r>
                          </m:e>
                        </m:acc>
                      </m:e>
                    </m:d>
                    <m:r>
                      <a:rPr lang="en-US" altLang="ja-JP" b="0" i="1" smtClean="0">
                        <a:latin typeface="Cambria Math" panose="02040503050406030204" pitchFamily="18" charset="0"/>
                      </a:rPr>
                      <m:t>, </m:t>
                    </m:r>
                  </m:oMath>
                </a14:m>
                <a:r>
                  <a:rPr lang="en-US" altLang="ja-JP" dirty="0"/>
                  <a:t>		</a:t>
                </a:r>
                <a:r>
                  <a:rPr lang="ja-JP" altLang="en-US" dirty="0"/>
                  <a:t>←応力計算には平滑化後の</a:t>
                </a:r>
                <a14:m>
                  <m:oMath xmlns:m="http://schemas.openxmlformats.org/officeDocument/2006/math">
                    <m:d>
                      <m:dPr>
                        <m:begChr m:val="["/>
                        <m:endChr m:val="]"/>
                        <m:ctrlPr>
                          <a:rPr lang="en-US" altLang="ja-JP" b="0" i="1" smtClean="0">
                            <a:latin typeface="Cambria Math" panose="02040503050406030204" pitchFamily="18" charset="0"/>
                          </a:rPr>
                        </m:ctrlPr>
                      </m:dPr>
                      <m:e>
                        <m:acc>
                          <m:accPr>
                            <m:chr m:val="̃"/>
                            <m:ctrlPr>
                              <a:rPr lang="en-US" altLang="ja-JP" b="0" i="1" smtClean="0">
                                <a:latin typeface="Cambria Math" panose="02040503050406030204" pitchFamily="18" charset="0"/>
                              </a:rPr>
                            </m:ctrlPr>
                          </m:accPr>
                          <m:e>
                            <m:r>
                              <a:rPr lang="en-US" altLang="ja-JP" b="0" i="1" smtClean="0">
                                <a:latin typeface="Cambria Math" panose="02040503050406030204" pitchFamily="18" charset="0"/>
                              </a:rPr>
                              <m:t>𝐵</m:t>
                            </m:r>
                          </m:e>
                        </m:acc>
                      </m:e>
                    </m:d>
                  </m:oMath>
                </a14:m>
                <a:r>
                  <a:rPr lang="ja-JP" altLang="en-US" dirty="0"/>
                  <a:t>を用いる一方，</a:t>
                </a:r>
                <a:endParaRPr lang="en-US" altLang="ja-JP" dirty="0"/>
              </a:p>
              <a:p>
                <a:pPr marL="0" indent="0">
                  <a:buNone/>
                </a:pPr>
                <a14:m>
                  <m:oMath xmlns:m="http://schemas.openxmlformats.org/officeDocument/2006/math">
                    <m:d>
                      <m:dPr>
                        <m:begChr m:val="{"/>
                        <m:endChr m:val="}"/>
                        <m:ctrlPr>
                          <a:rPr kumimoji="1" lang="en-US" altLang="ja-JP" b="0" i="1" smtClean="0">
                            <a:latin typeface="Cambria Math" panose="02040503050406030204" pitchFamily="18" charset="0"/>
                          </a:rPr>
                        </m:ctrlPr>
                      </m:dPr>
                      <m:e>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𝑓</m:t>
                            </m:r>
                          </m:e>
                          <m:sup>
                            <m:r>
                              <m:rPr>
                                <m:sty m:val="p"/>
                              </m:rPr>
                              <a:rPr kumimoji="1" lang="en-US" altLang="ja-JP" b="0" i="0" smtClean="0">
                                <a:latin typeface="Cambria Math" panose="02040503050406030204" pitchFamily="18" charset="0"/>
                              </a:rPr>
                              <m:t>int</m:t>
                            </m:r>
                          </m:sup>
                        </m:sSup>
                      </m:e>
                    </m:d>
                    <m:r>
                      <a:rPr kumimoji="1" lang="en-US" altLang="ja-JP" b="0" i="1" smtClean="0">
                        <a:latin typeface="Cambria Math" panose="02040503050406030204" pitchFamily="18" charset="0"/>
                      </a:rPr>
                      <m:t>=</m:t>
                    </m:r>
                    <m:nary>
                      <m:naryPr>
                        <m:supHide m:val="on"/>
                        <m:ctrlPr>
                          <a:rPr kumimoji="1" lang="en-US" altLang="ja-JP" b="0" i="1" smtClean="0">
                            <a:latin typeface="Cambria Math" panose="02040503050406030204" pitchFamily="18" charset="0"/>
                          </a:rPr>
                        </m:ctrlPr>
                      </m:naryPr>
                      <m:sub>
                        <m:r>
                          <m:rPr>
                            <m:sty m:val="p"/>
                          </m:rPr>
                          <a:rPr kumimoji="1" lang="en-US" altLang="ja-JP" b="0" i="0" smtClean="0">
                            <a:latin typeface="Cambria Math" panose="02040503050406030204" pitchFamily="18" charset="0"/>
                          </a:rPr>
                          <m:t>Ω</m:t>
                        </m:r>
                      </m:sub>
                      <m:sup/>
                      <m:e>
                        <m:sSup>
                          <m:sSupPr>
                            <m:ctrlPr>
                              <a:rPr kumimoji="1" lang="en-US" altLang="ja-JP" b="0" i="1" smtClean="0">
                                <a:latin typeface="Cambria Math" panose="02040503050406030204" pitchFamily="18" charset="0"/>
                              </a:rPr>
                            </m:ctrlPr>
                          </m:sSupPr>
                          <m:e>
                            <m:d>
                              <m:dPr>
                                <m:begChr m:val="["/>
                                <m:endChr m:val="]"/>
                                <m:ctrlPr>
                                  <a:rPr kumimoji="1" lang="en-US" altLang="ja-JP" b="1" i="1" smtClean="0">
                                    <a:latin typeface="Cambria Math" panose="02040503050406030204" pitchFamily="18" charset="0"/>
                                  </a:rPr>
                                </m:ctrlPr>
                              </m:dPr>
                              <m:e>
                                <m:r>
                                  <a:rPr kumimoji="1" lang="en-US" altLang="ja-JP" b="1" i="1" smtClean="0">
                                    <a:latin typeface="Cambria Math" panose="02040503050406030204" pitchFamily="18" charset="0"/>
                                  </a:rPr>
                                  <m:t>𝑩</m:t>
                                </m:r>
                              </m:e>
                            </m:d>
                          </m:e>
                          <m:sup>
                            <m:r>
                              <m:rPr>
                                <m:sty m:val="p"/>
                              </m:rPr>
                              <a:rPr kumimoji="1" lang="en-US" altLang="ja-JP" b="0" i="0" smtClean="0">
                                <a:latin typeface="Cambria Math" panose="02040503050406030204" pitchFamily="18" charset="0"/>
                              </a:rPr>
                              <m:t>T</m:t>
                            </m:r>
                          </m:sup>
                        </m:sSup>
                        <m:d>
                          <m:dPr>
                            <m:begChr m:val="{"/>
                            <m:endChr m:val="}"/>
                            <m:ctrlPr>
                              <a:rPr kumimoji="1" lang="en-US" altLang="ja-JP" b="0" i="1" smtClean="0">
                                <a:latin typeface="Cambria Math" panose="02040503050406030204" pitchFamily="18" charset="0"/>
                              </a:rPr>
                            </m:ctrlPr>
                          </m:dPr>
                          <m:e>
                            <m:acc>
                              <m:accPr>
                                <m:chr m:val="̃"/>
                                <m:ctrlPr>
                                  <a:rPr kumimoji="1" lang="en-US" altLang="ja-JP" b="0" i="1" smtClean="0">
                                    <a:latin typeface="Cambria Math" panose="02040503050406030204" pitchFamily="18" charset="0"/>
                                  </a:rPr>
                                </m:ctrlPr>
                              </m:accPr>
                              <m:e>
                                <m:r>
                                  <a:rPr kumimoji="1" lang="en-US" altLang="ja-JP" b="0" i="1" smtClean="0">
                                    <a:latin typeface="Cambria Math" panose="02040503050406030204" pitchFamily="18" charset="0"/>
                                  </a:rPr>
                                  <m:t>𝜎</m:t>
                                </m:r>
                              </m:e>
                            </m:acc>
                          </m:e>
                        </m:d>
                        <m:r>
                          <a:rPr kumimoji="1" lang="en-US" altLang="ja-JP" b="0" i="1" smtClean="0">
                            <a:latin typeface="Cambria Math" panose="02040503050406030204" pitchFamily="18" charset="0"/>
                          </a:rPr>
                          <m:t>𝑉</m:t>
                        </m:r>
                        <m:r>
                          <a:rPr kumimoji="1" lang="en-US" altLang="ja-JP" b="0" i="1" smtClean="0">
                            <a:latin typeface="Cambria Math" panose="02040503050406030204" pitchFamily="18" charset="0"/>
                          </a:rPr>
                          <m:t> </m:t>
                        </m:r>
                        <m:r>
                          <m:rPr>
                            <m:sty m:val="p"/>
                          </m:rPr>
                          <a:rPr kumimoji="1" lang="en-US" altLang="ja-JP" b="0" i="0" smtClean="0">
                            <a:latin typeface="Cambria Math" panose="02040503050406030204" pitchFamily="18" charset="0"/>
                          </a:rPr>
                          <m:t>d</m:t>
                        </m:r>
                        <m:r>
                          <a:rPr kumimoji="1" lang="en-US" altLang="ja-JP" b="0" i="1" smtClean="0">
                            <a:latin typeface="Cambria Math" panose="02040503050406030204" pitchFamily="18" charset="0"/>
                          </a:rPr>
                          <m:t>𝑉</m:t>
                        </m:r>
                      </m:e>
                    </m:nary>
                    <m:r>
                      <a:rPr kumimoji="1" lang="en-US" altLang="ja-JP" b="0" i="1" smtClean="0">
                        <a:latin typeface="Cambria Math" panose="02040503050406030204" pitchFamily="18" charset="0"/>
                      </a:rPr>
                      <m:t>.</m:t>
                    </m:r>
                  </m:oMath>
                </a14:m>
                <a:r>
                  <a:rPr kumimoji="1" lang="en-US" altLang="ja-JP" dirty="0"/>
                  <a:t> </a:t>
                </a:r>
                <a:r>
                  <a:rPr lang="en-US" altLang="ja-JP" dirty="0"/>
                  <a:t>	</a:t>
                </a:r>
                <a:r>
                  <a:rPr kumimoji="1" lang="ja-JP" altLang="en-US" dirty="0"/>
                  <a:t>←節点内力計算には平滑化前の</a:t>
                </a:r>
                <a14:m>
                  <m:oMath xmlns:m="http://schemas.openxmlformats.org/officeDocument/2006/math">
                    <m:d>
                      <m:dPr>
                        <m:begChr m:val="["/>
                        <m:endChr m:val="]"/>
                        <m:ctrlPr>
                          <a:rPr kumimoji="1" lang="en-US" altLang="ja-JP" b="1" i="1" smtClean="0">
                            <a:latin typeface="Cambria Math" panose="02040503050406030204" pitchFamily="18" charset="0"/>
                          </a:rPr>
                        </m:ctrlPr>
                      </m:dPr>
                      <m:e>
                        <m:r>
                          <a:rPr kumimoji="1" lang="en-US" altLang="ja-JP" b="1" i="1" smtClean="0">
                            <a:latin typeface="Cambria Math" panose="02040503050406030204" pitchFamily="18" charset="0"/>
                          </a:rPr>
                          <m:t>𝑩</m:t>
                        </m:r>
                      </m:e>
                    </m:d>
                  </m:oMath>
                </a14:m>
                <a:r>
                  <a:rPr kumimoji="1" lang="ja-JP" altLang="en-US" dirty="0"/>
                  <a:t>を用いる．</a:t>
                </a:r>
                <a:endParaRPr kumimoji="1" lang="en-US" altLang="ja-JP" dirty="0"/>
              </a:p>
              <a:p>
                <a:pPr marL="0" indent="0">
                  <a:buNone/>
                </a:pPr>
                <a:r>
                  <a:rPr lang="ja-JP" altLang="en-US" dirty="0"/>
                  <a:t>デメリット：</a:t>
                </a:r>
                <a14:m>
                  <m:oMath xmlns:m="http://schemas.openxmlformats.org/officeDocument/2006/math">
                    <m:r>
                      <a:rPr lang="en-US" altLang="ja-JP" b="0" i="1" smtClean="0">
                        <a:latin typeface="Cambria Math" panose="02040503050406030204" pitchFamily="18" charset="0"/>
                      </a:rPr>
                      <m:t>[</m:t>
                    </m:r>
                    <m:r>
                      <a:rPr lang="en-US" altLang="ja-JP" b="0" i="1" smtClean="0">
                        <a:latin typeface="Cambria Math" panose="02040503050406030204" pitchFamily="18" charset="0"/>
                      </a:rPr>
                      <m:t>𝐾</m:t>
                    </m:r>
                    <m:r>
                      <a:rPr lang="en-US" altLang="ja-JP" b="0" i="1" smtClean="0">
                        <a:latin typeface="Cambria Math" panose="02040503050406030204" pitchFamily="18" charset="0"/>
                      </a:rPr>
                      <m:t>]</m:t>
                    </m:r>
                  </m:oMath>
                </a14:m>
                <a:r>
                  <a:rPr lang="ja-JP" altLang="en-US" dirty="0"/>
                  <a:t>の対称性崩壊による動解析時のエネルギー発散．</a:t>
                </a:r>
                <a:endParaRPr lang="en-US" altLang="ja-JP" dirty="0"/>
              </a:p>
              <a:p>
                <a:pPr marL="0" indent="0">
                  <a:buNone/>
                </a:pPr>
                <a:r>
                  <a:rPr kumimoji="1" lang="en-US" altLang="ja-JP" dirty="0"/>
                  <a:t>             </a:t>
                </a:r>
                <a:r>
                  <a:rPr lang="ja-JP" altLang="en-US" dirty="0"/>
                  <a:t>（</a:t>
                </a:r>
                <a14:m>
                  <m:oMath xmlns:m="http://schemas.openxmlformats.org/officeDocument/2006/math">
                    <m:sSup>
                      <m:sSupPr>
                        <m:ctrlPr>
                          <a:rPr lang="en-US" altLang="ja-JP" b="0" i="1" smtClean="0">
                            <a:latin typeface="Cambria Math" panose="02040503050406030204" pitchFamily="18" charset="0"/>
                          </a:rPr>
                        </m:ctrlPr>
                      </m:sSupPr>
                      <m:e>
                        <m:d>
                          <m:dPr>
                            <m:begChr m:val="["/>
                            <m:endChr m:val="]"/>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𝐵</m:t>
                            </m:r>
                          </m:e>
                        </m:d>
                      </m:e>
                      <m:sup>
                        <m:r>
                          <m:rPr>
                            <m:sty m:val="p"/>
                          </m:rPr>
                          <a:rPr lang="en-US" altLang="ja-JP" b="0" i="0" smtClean="0">
                            <a:latin typeface="Cambria Math" panose="02040503050406030204" pitchFamily="18" charset="0"/>
                          </a:rPr>
                          <m:t>T</m:t>
                        </m:r>
                      </m:sup>
                    </m:sSup>
                    <m:d>
                      <m:dPr>
                        <m:begChr m:val="["/>
                        <m:endChr m:val="]"/>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𝐷</m:t>
                        </m:r>
                      </m:e>
                    </m:d>
                    <m:d>
                      <m:dPr>
                        <m:begChr m:val="["/>
                        <m:endChr m:val="]"/>
                        <m:ctrlPr>
                          <a:rPr lang="en-US" altLang="ja-JP" b="0" i="1" smtClean="0">
                            <a:latin typeface="Cambria Math" panose="02040503050406030204" pitchFamily="18" charset="0"/>
                          </a:rPr>
                        </m:ctrlPr>
                      </m:dPr>
                      <m:e>
                        <m:r>
                          <a:rPr lang="en-US" altLang="ja-JP" b="0" i="1" smtClean="0">
                            <a:latin typeface="Cambria Math" panose="02040503050406030204" pitchFamily="18" charset="0"/>
                          </a:rPr>
                          <m:t>𝐵</m:t>
                        </m:r>
                      </m:e>
                    </m:d>
                  </m:oMath>
                </a14:m>
                <a:r>
                  <a:rPr lang="ja-JP" altLang="en-US" dirty="0"/>
                  <a:t>形式でなくなることにより対称性が失われる．）</a:t>
                </a:r>
                <a:endParaRPr kumimoji="1" lang="ja-JP" altLang="en-US" dirty="0"/>
              </a:p>
            </p:txBody>
          </p:sp>
        </mc:Choice>
        <mc:Fallback xmlns="">
          <p:sp>
            <p:nvSpPr>
              <p:cNvPr id="2" name="コンテンツ プレースホルダー 1">
                <a:extLst>
                  <a:ext uri="{FF2B5EF4-FFF2-40B4-BE49-F238E27FC236}">
                    <a16:creationId xmlns:a16="http://schemas.microsoft.com/office/drawing/2014/main" id="{D088333E-E1A7-A2C2-A750-39A7ACE95AD1}"/>
                  </a:ext>
                </a:extLst>
              </p:cNvPr>
              <p:cNvSpPr>
                <a:spLocks noGrp="1" noRot="1" noChangeAspect="1" noMove="1" noResize="1" noEditPoints="1" noAdjustHandles="1" noChangeArrowheads="1" noChangeShapeType="1" noTextEdit="1"/>
              </p:cNvSpPr>
              <p:nvPr>
                <p:ph idx="1"/>
              </p:nvPr>
            </p:nvSpPr>
            <p:spPr>
              <a:blipFill>
                <a:blip r:embed="rId3"/>
                <a:stretch>
                  <a:fillRect l="-1958" t="-1901" r="-1058" b="-4329"/>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5EB9F26E-7EE9-85DE-95BE-40D2A1CA8530}"/>
              </a:ext>
            </a:extLst>
          </p:cNvPr>
          <p:cNvSpPr>
            <a:spLocks noGrp="1"/>
          </p:cNvSpPr>
          <p:nvPr>
            <p:ph type="title"/>
          </p:nvPr>
        </p:nvSpPr>
        <p:spPr/>
        <p:txBody>
          <a:bodyPr/>
          <a:lstStyle/>
          <a:p>
            <a:r>
              <a:rPr kumimoji="1" lang="ja-JP" altLang="en-US" dirty="0"/>
              <a:t>体積成分計算法の改良案２種</a:t>
            </a:r>
          </a:p>
        </p:txBody>
      </p:sp>
      <p:sp>
        <p:nvSpPr>
          <p:cNvPr id="4" name="スライド番号プレースホルダー 3">
            <a:extLst>
              <a:ext uri="{FF2B5EF4-FFF2-40B4-BE49-F238E27FC236}">
                <a16:creationId xmlns:a16="http://schemas.microsoft.com/office/drawing/2014/main" id="{87024321-695B-5BB9-F941-8D230CE1B87C}"/>
              </a:ext>
            </a:extLst>
          </p:cNvPr>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sp>
        <p:nvSpPr>
          <p:cNvPr id="5" name="テキスト ボックス 4">
            <a:extLst>
              <a:ext uri="{FF2B5EF4-FFF2-40B4-BE49-F238E27FC236}">
                <a16:creationId xmlns:a16="http://schemas.microsoft.com/office/drawing/2014/main" id="{331AC00C-7600-601C-5387-A6DBCF5DAED6}"/>
              </a:ext>
            </a:extLst>
          </p:cNvPr>
          <p:cNvSpPr txBox="1"/>
          <p:nvPr/>
        </p:nvSpPr>
        <p:spPr>
          <a:xfrm>
            <a:off x="8256240" y="2600908"/>
            <a:ext cx="3600400" cy="1015663"/>
          </a:xfrm>
          <a:prstGeom prst="rect">
            <a:avLst/>
          </a:prstGeom>
          <a:solidFill>
            <a:schemeClr val="bg1">
              <a:lumMod val="85000"/>
            </a:schemeClr>
          </a:solid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2000" dirty="0">
                <a:solidFill>
                  <a:srgbClr val="0000CC"/>
                </a:solidFill>
                <a:latin typeface="ＭＳ Ｐゴシック" panose="020B0600070205080204" pitchFamily="50" charset="-128"/>
                <a:ea typeface="ＭＳ Ｐゴシック" panose="020B0600070205080204" pitchFamily="50" charset="-128"/>
              </a:rPr>
              <a:t>本発表では</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案１</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の方針を採り，</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節点から節点への平滑化を行う</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a:t>
            </a:r>
            <a:r>
              <a:rPr lang="en-US" altLang="ja-JP" sz="2000" dirty="0">
                <a:solidFill>
                  <a:srgbClr val="0000CC"/>
                </a:solidFill>
                <a:latin typeface="ＭＳ Ｐゴシック" panose="020B0600070205080204" pitchFamily="50" charset="-128"/>
                <a:ea typeface="ＭＳ Ｐゴシック" panose="020B0600070205080204" pitchFamily="50" charset="-128"/>
              </a:rPr>
              <a:t>N2N</a:t>
            </a:r>
            <a:r>
              <a:rPr lang="ja-JP" altLang="en-US" sz="2000" dirty="0">
                <a:solidFill>
                  <a:srgbClr val="0000CC"/>
                </a:solidFill>
                <a:latin typeface="ＭＳ Ｐゴシック" panose="020B0600070205080204" pitchFamily="50" charset="-128"/>
                <a:ea typeface="ＭＳ Ｐゴシック" panose="020B0600070205080204" pitchFamily="50" charset="-128"/>
              </a:rPr>
              <a:t>平滑化」を試した．</a:t>
            </a:r>
            <a:endParaRPr lang="en-US" altLang="ja-JP" sz="2000" dirty="0">
              <a:solidFill>
                <a:srgbClr val="0000CC"/>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2899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75EAA5C-5B4F-96BA-0F8E-190F9F8B90BA}"/>
              </a:ext>
            </a:extLst>
          </p:cNvPr>
          <p:cNvSpPr>
            <a:spLocks noGrp="1"/>
          </p:cNvSpPr>
          <p:nvPr>
            <p:ph idx="1"/>
          </p:nvPr>
        </p:nvSpPr>
        <p:spPr/>
        <p:txBody>
          <a:bodyPr/>
          <a:lstStyle/>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1600" dirty="0"/>
          </a:p>
          <a:p>
            <a:r>
              <a:rPr lang="ja-JP" altLang="en-US" sz="2400" dirty="0"/>
              <a:t>「</a:t>
            </a:r>
            <a:r>
              <a:rPr lang="en-US" altLang="ja-JP" sz="2400" dirty="0"/>
              <a:t>C2N</a:t>
            </a:r>
            <a:r>
              <a:rPr lang="ja-JP" altLang="en-US" sz="2400" dirty="0"/>
              <a:t>」のみ（＝従来の</a:t>
            </a:r>
            <a:r>
              <a:rPr lang="en-US" altLang="ja-JP" sz="2400" dirty="0"/>
              <a:t>EC-SSE-SRI-T4</a:t>
            </a:r>
            <a:r>
              <a:rPr lang="ja-JP" altLang="en-US" sz="2400" dirty="0"/>
              <a:t>）だと圧力チェッカーボーディングが残る．</a:t>
            </a:r>
            <a:endParaRPr lang="en-US" altLang="ja-JP" sz="2400" dirty="0"/>
          </a:p>
          <a:p>
            <a:r>
              <a:rPr lang="ja-JP" altLang="en-US" sz="2400" dirty="0"/>
              <a:t>「</a:t>
            </a:r>
            <a:r>
              <a:rPr lang="en-US" altLang="ja-JP" sz="2400" dirty="0"/>
              <a:t>C2N</a:t>
            </a:r>
            <a:r>
              <a:rPr lang="ja-JP" altLang="en-US" sz="2400" dirty="0"/>
              <a:t>→</a:t>
            </a:r>
            <a:r>
              <a:rPr lang="en-US" altLang="ja-JP" sz="2400" dirty="0"/>
              <a:t>N2C</a:t>
            </a:r>
            <a:r>
              <a:rPr lang="ja-JP" altLang="en-US" sz="2400" dirty="0"/>
              <a:t>」だと，</a:t>
            </a:r>
            <a:r>
              <a:rPr lang="en-US" altLang="ja-JP" sz="2400" dirty="0"/>
              <a:t>C2N</a:t>
            </a:r>
            <a:r>
              <a:rPr lang="ja-JP" altLang="en-US" sz="2400" dirty="0"/>
              <a:t>と比べてほとんど改善しない．</a:t>
            </a:r>
            <a:endParaRPr lang="en-US" altLang="ja-JP" sz="2400" dirty="0"/>
          </a:p>
          <a:p>
            <a:r>
              <a:rPr lang="ja-JP" altLang="en-US" sz="2400" dirty="0"/>
              <a:t>「</a:t>
            </a:r>
            <a:r>
              <a:rPr lang="en-US" altLang="ja-JP" sz="2400" dirty="0"/>
              <a:t>C2N</a:t>
            </a:r>
            <a:r>
              <a:rPr lang="ja-JP" altLang="en-US" sz="2400" dirty="0"/>
              <a:t>→</a:t>
            </a:r>
            <a:r>
              <a:rPr lang="en-US" altLang="ja-JP" sz="2400" dirty="0"/>
              <a:t>N2C</a:t>
            </a:r>
            <a:r>
              <a:rPr lang="ja-JP" altLang="en-US" sz="2400" dirty="0"/>
              <a:t>→</a:t>
            </a:r>
            <a:r>
              <a:rPr lang="en-US" altLang="ja-JP" sz="2400" dirty="0"/>
              <a:t>C2N</a:t>
            </a:r>
            <a:r>
              <a:rPr lang="ja-JP" altLang="en-US" sz="2400" dirty="0"/>
              <a:t>」だと，</a:t>
            </a:r>
            <a:r>
              <a:rPr lang="en-US" altLang="ja-JP" sz="2400" dirty="0"/>
              <a:t>C2N</a:t>
            </a:r>
            <a:r>
              <a:rPr lang="ja-JP" altLang="en-US" sz="2400" dirty="0"/>
              <a:t>より改善するが，影響半径が二回りも大きくなる．</a:t>
            </a:r>
            <a:endParaRPr lang="en-US" altLang="ja-JP" sz="2400" dirty="0"/>
          </a:p>
        </p:txBody>
      </p:sp>
      <p:sp>
        <p:nvSpPr>
          <p:cNvPr id="3" name="タイトル 2">
            <a:extLst>
              <a:ext uri="{FF2B5EF4-FFF2-40B4-BE49-F238E27FC236}">
                <a16:creationId xmlns:a16="http://schemas.microsoft.com/office/drawing/2014/main" id="{844E8A5C-E541-8FDB-9276-FC8AB468D3AA}"/>
              </a:ext>
            </a:extLst>
          </p:cNvPr>
          <p:cNvSpPr>
            <a:spLocks noGrp="1"/>
          </p:cNvSpPr>
          <p:nvPr>
            <p:ph type="title"/>
          </p:nvPr>
        </p:nvSpPr>
        <p:spPr/>
        <p:txBody>
          <a:bodyPr/>
          <a:lstStyle/>
          <a:p>
            <a:r>
              <a:rPr kumimoji="1" lang="ja-JP" altLang="en-US" dirty="0"/>
              <a:t>体積成分の「</a:t>
            </a:r>
            <a:r>
              <a:rPr kumimoji="1" lang="en-US" altLang="ja-JP" dirty="0"/>
              <a:t>N2N</a:t>
            </a:r>
            <a:r>
              <a:rPr kumimoji="1" lang="ja-JP" altLang="en-US" dirty="0"/>
              <a:t>平滑化」の目論見</a:t>
            </a:r>
          </a:p>
        </p:txBody>
      </p:sp>
      <p:sp>
        <p:nvSpPr>
          <p:cNvPr id="4" name="スライド番号プレースホルダー 3">
            <a:extLst>
              <a:ext uri="{FF2B5EF4-FFF2-40B4-BE49-F238E27FC236}">
                <a16:creationId xmlns:a16="http://schemas.microsoft.com/office/drawing/2014/main" id="{68CE3267-2D2E-9449-E795-87B40692723B}"/>
              </a:ext>
            </a:extLst>
          </p:cNvPr>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sp>
        <p:nvSpPr>
          <p:cNvPr id="5" name="四角形: 角を丸くする 4">
            <a:extLst>
              <a:ext uri="{FF2B5EF4-FFF2-40B4-BE49-F238E27FC236}">
                <a16:creationId xmlns:a16="http://schemas.microsoft.com/office/drawing/2014/main" id="{CDD27466-22F7-D778-EFBE-B17A443E5064}"/>
              </a:ext>
            </a:extLst>
          </p:cNvPr>
          <p:cNvSpPr/>
          <p:nvPr/>
        </p:nvSpPr>
        <p:spPr>
          <a:xfrm>
            <a:off x="2609289" y="4401108"/>
            <a:ext cx="6972496" cy="864096"/>
          </a:xfrm>
          <a:prstGeom prst="roundRect">
            <a:avLst/>
          </a:prstGeom>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MS UI Gothic" panose="020B0600070205080204" pitchFamily="50" charset="-128"/>
                <a:ea typeface="MS UI Gothic" panose="020B0600070205080204" pitchFamily="50" charset="-128"/>
              </a:rPr>
              <a:t>「</a:t>
            </a:r>
            <a:r>
              <a:rPr lang="en-US" altLang="ja-JP" sz="2400" dirty="0">
                <a:solidFill>
                  <a:schemeClr val="tx1"/>
                </a:solidFill>
                <a:latin typeface="MS UI Gothic" panose="020B0600070205080204" pitchFamily="50" charset="-128"/>
                <a:ea typeface="MS UI Gothic" panose="020B0600070205080204" pitchFamily="50" charset="-128"/>
              </a:rPr>
              <a:t>C2N</a:t>
            </a:r>
            <a:r>
              <a:rPr lang="ja-JP" altLang="en-US" sz="2400" dirty="0">
                <a:solidFill>
                  <a:schemeClr val="tx1"/>
                </a:solidFill>
                <a:latin typeface="MS UI Gothic" panose="020B0600070205080204" pitchFamily="50" charset="-128"/>
                <a:ea typeface="MS UI Gothic" panose="020B0600070205080204" pitchFamily="50" charset="-128"/>
              </a:rPr>
              <a:t>→</a:t>
            </a:r>
            <a:r>
              <a:rPr lang="en-US" altLang="ja-JP" sz="2400" dirty="0">
                <a:solidFill>
                  <a:schemeClr val="tx1"/>
                </a:solidFill>
                <a:latin typeface="MS UI Gothic" panose="020B0600070205080204" pitchFamily="50" charset="-128"/>
                <a:ea typeface="MS UI Gothic" panose="020B0600070205080204" pitchFamily="50" charset="-128"/>
              </a:rPr>
              <a:t>N2N</a:t>
            </a:r>
            <a:r>
              <a:rPr lang="ja-JP" altLang="en-US" sz="2400" dirty="0">
                <a:solidFill>
                  <a:schemeClr val="tx1"/>
                </a:solidFill>
                <a:latin typeface="MS UI Gothic" panose="020B0600070205080204" pitchFamily="50" charset="-128"/>
                <a:ea typeface="MS UI Gothic" panose="020B0600070205080204" pitchFamily="50" charset="-128"/>
              </a:rPr>
              <a:t>」なら影響半径を一回りしか大きくせずに</a:t>
            </a:r>
            <a:br>
              <a:rPr lang="en-US" altLang="ja-JP" sz="2400" dirty="0">
                <a:solidFill>
                  <a:schemeClr val="tx1"/>
                </a:solidFill>
                <a:latin typeface="MS UI Gothic" panose="020B0600070205080204" pitchFamily="50" charset="-128"/>
                <a:ea typeface="MS UI Gothic" panose="020B0600070205080204" pitchFamily="50" charset="-128"/>
              </a:rPr>
            </a:br>
            <a:r>
              <a:rPr lang="ja-JP" altLang="en-US" sz="2400" dirty="0">
                <a:solidFill>
                  <a:schemeClr val="tx1"/>
                </a:solidFill>
                <a:latin typeface="MS UI Gothic" panose="020B0600070205080204" pitchFamily="50" charset="-128"/>
                <a:ea typeface="MS UI Gothic" panose="020B0600070205080204" pitchFamily="50" charset="-128"/>
              </a:rPr>
              <a:t>圧力チェッカーボーディングの改善が見込めないか？</a:t>
            </a:r>
            <a:endParaRPr lang="en-US" altLang="ja-JP" sz="2400" dirty="0">
              <a:solidFill>
                <a:schemeClr val="tx1"/>
              </a:solidFill>
              <a:latin typeface="MS UI Gothic" panose="020B0600070205080204" pitchFamily="50" charset="-128"/>
              <a:ea typeface="MS UI Gothic" panose="020B0600070205080204" pitchFamily="50" charset="-128"/>
            </a:endParaRPr>
          </a:p>
        </p:txBody>
      </p:sp>
      <p:sp>
        <p:nvSpPr>
          <p:cNvPr id="6" name="テキスト ボックス 5">
            <a:extLst>
              <a:ext uri="{FF2B5EF4-FFF2-40B4-BE49-F238E27FC236}">
                <a16:creationId xmlns:a16="http://schemas.microsoft.com/office/drawing/2014/main" id="{1748390C-A5F2-8C7A-B60C-6F4A9FC622D1}"/>
              </a:ext>
            </a:extLst>
          </p:cNvPr>
          <p:cNvSpPr txBox="1"/>
          <p:nvPr/>
        </p:nvSpPr>
        <p:spPr>
          <a:xfrm>
            <a:off x="523686" y="5356011"/>
            <a:ext cx="11143701" cy="1015663"/>
          </a:xfrm>
          <a:prstGeom prst="rect">
            <a:avLst/>
          </a:prstGeom>
          <a:solidFill>
            <a:schemeClr val="bg1">
              <a:lumMod val="75000"/>
            </a:schemeClr>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kumimoji="1" lang="en-US" altLang="ja-JP" sz="2000" dirty="0">
                <a:latin typeface="MS UI Gothic" panose="020B0600070205080204" pitchFamily="50" charset="-128"/>
                <a:ea typeface="MS UI Gothic" panose="020B0600070205080204" pitchFamily="50" charset="-128"/>
              </a:rPr>
              <a:t>【</a:t>
            </a:r>
            <a:r>
              <a:rPr kumimoji="1" lang="ja-JP" altLang="en-US" sz="2000" dirty="0">
                <a:latin typeface="MS UI Gothic" panose="020B0600070205080204" pitchFamily="50" charset="-128"/>
                <a:ea typeface="MS UI Gothic" panose="020B0600070205080204" pitchFamily="50" charset="-128"/>
              </a:rPr>
              <a:t>お詫び</a:t>
            </a:r>
            <a:r>
              <a:rPr kumimoji="1" lang="en-US" altLang="ja-JP" sz="2000" dirty="0">
                <a:latin typeface="MS UI Gothic" panose="020B0600070205080204" pitchFamily="50" charset="-128"/>
                <a:ea typeface="MS UI Gothic" panose="020B0600070205080204" pitchFamily="50" charset="-128"/>
              </a:rPr>
              <a:t>】</a:t>
            </a:r>
            <a:br>
              <a:rPr kumimoji="1"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今回実施した「</a:t>
            </a:r>
            <a:r>
              <a:rPr kumimoji="1" lang="en-US" altLang="ja-JP" sz="2000" dirty="0">
                <a:latin typeface="MS UI Gothic" panose="020B0600070205080204" pitchFamily="50" charset="-128"/>
                <a:ea typeface="MS UI Gothic" panose="020B0600070205080204" pitchFamily="50" charset="-128"/>
              </a:rPr>
              <a:t>C2N</a:t>
            </a:r>
            <a:r>
              <a:rPr kumimoji="1" lang="ja-JP" altLang="en-US" sz="2000" dirty="0">
                <a:latin typeface="MS UI Gothic" panose="020B0600070205080204" pitchFamily="50" charset="-128"/>
                <a:ea typeface="MS UI Gothic" panose="020B0600070205080204" pitchFamily="50" charset="-128"/>
              </a:rPr>
              <a:t>→</a:t>
            </a:r>
            <a:r>
              <a:rPr kumimoji="1" lang="en-US" altLang="ja-JP" sz="2000" dirty="0">
                <a:latin typeface="MS UI Gothic" panose="020B0600070205080204" pitchFamily="50" charset="-128"/>
                <a:ea typeface="MS UI Gothic" panose="020B0600070205080204" pitchFamily="50" charset="-128"/>
              </a:rPr>
              <a:t>N2N</a:t>
            </a:r>
            <a:r>
              <a:rPr kumimoji="1" lang="ja-JP" altLang="en-US" sz="2000" dirty="0">
                <a:latin typeface="MS UI Gothic" panose="020B0600070205080204" pitchFamily="50" charset="-128"/>
                <a:ea typeface="MS UI Gothic" panose="020B0600070205080204" pitchFamily="50" charset="-128"/>
              </a:rPr>
              <a:t>」（詳細は予稿に記載）は，</a:t>
            </a:r>
            <a:r>
              <a:rPr kumimoji="1" lang="en-US" altLang="ja-JP" sz="2000" dirty="0">
                <a:latin typeface="MS UI Gothic" panose="020B0600070205080204" pitchFamily="50" charset="-128"/>
                <a:ea typeface="MS UI Gothic" panose="020B0600070205080204" pitchFamily="50" charset="-128"/>
              </a:rPr>
              <a:t>C2N</a:t>
            </a:r>
            <a:r>
              <a:rPr kumimoji="1" lang="ja-JP" altLang="en-US" sz="2000" dirty="0">
                <a:latin typeface="MS UI Gothic" panose="020B0600070205080204" pitchFamily="50" charset="-128"/>
                <a:ea typeface="MS UI Gothic" panose="020B0600070205080204" pitchFamily="50" charset="-128"/>
              </a:rPr>
              <a:t>→</a:t>
            </a:r>
            <a:r>
              <a:rPr kumimoji="1" lang="en-US" altLang="ja-JP" sz="2000" dirty="0">
                <a:latin typeface="MS UI Gothic" panose="020B0600070205080204" pitchFamily="50" charset="-128"/>
                <a:ea typeface="MS UI Gothic" panose="020B0600070205080204" pitchFamily="50" charset="-128"/>
              </a:rPr>
              <a:t>N2C</a:t>
            </a:r>
            <a:r>
              <a:rPr kumimoji="1" lang="ja-JP" altLang="en-US" sz="2000" dirty="0">
                <a:latin typeface="MS UI Gothic" panose="020B0600070205080204" pitchFamily="50" charset="-128"/>
                <a:ea typeface="MS UI Gothic" panose="020B0600070205080204" pitchFamily="50" charset="-128"/>
              </a:rPr>
              <a:t>→</a:t>
            </a:r>
            <a:r>
              <a:rPr kumimoji="1" lang="en-US" altLang="ja-JP" sz="2000" dirty="0">
                <a:latin typeface="MS UI Gothic" panose="020B0600070205080204" pitchFamily="50" charset="-128"/>
                <a:ea typeface="MS UI Gothic" panose="020B0600070205080204" pitchFamily="50" charset="-128"/>
              </a:rPr>
              <a:t>C2N</a:t>
            </a:r>
            <a:r>
              <a:rPr kumimoji="1" lang="ja-JP" altLang="en-US" sz="2000" dirty="0">
                <a:latin typeface="MS UI Gothic" panose="020B0600070205080204" pitchFamily="50" charset="-128"/>
                <a:ea typeface="MS UI Gothic" panose="020B0600070205080204" pitchFamily="50" charset="-128"/>
              </a:rPr>
              <a:t>と同様，影響半径を二回り大きくしていることが判明しました．従って，従来の２回繰り返し平滑化と比べて速度が改善しない定式化となっています．</a:t>
            </a:r>
          </a:p>
        </p:txBody>
      </p:sp>
      <p:grpSp>
        <p:nvGrpSpPr>
          <p:cNvPr id="20" name="グループ化 19">
            <a:extLst>
              <a:ext uri="{FF2B5EF4-FFF2-40B4-BE49-F238E27FC236}">
                <a16:creationId xmlns:a16="http://schemas.microsoft.com/office/drawing/2014/main" id="{C3EE5F69-09E6-CD44-FDD4-87612669798E}"/>
              </a:ext>
            </a:extLst>
          </p:cNvPr>
          <p:cNvGrpSpPr/>
          <p:nvPr/>
        </p:nvGrpSpPr>
        <p:grpSpPr>
          <a:xfrm>
            <a:off x="2243572" y="600124"/>
            <a:ext cx="2234391" cy="1731706"/>
            <a:chOff x="4259796" y="3018624"/>
            <a:chExt cx="3089367" cy="2497182"/>
          </a:xfrm>
        </p:grpSpPr>
        <p:sp>
          <p:nvSpPr>
            <p:cNvPr id="8" name="フリーフォーム: 図形 7">
              <a:extLst>
                <a:ext uri="{FF2B5EF4-FFF2-40B4-BE49-F238E27FC236}">
                  <a16:creationId xmlns:a16="http://schemas.microsoft.com/office/drawing/2014/main" id="{7B40351C-C1D1-AAA6-5DEE-A7724506938D}"/>
                </a:ext>
              </a:extLst>
            </p:cNvPr>
            <p:cNvSpPr/>
            <p:nvPr/>
          </p:nvSpPr>
          <p:spPr>
            <a:xfrm>
              <a:off x="4259796" y="3018624"/>
              <a:ext cx="3089367" cy="2497182"/>
            </a:xfrm>
            <a:custGeom>
              <a:avLst/>
              <a:gdLst>
                <a:gd name="connsiteX0" fmla="*/ 0 w 3810000"/>
                <a:gd name="connsiteY0" fmla="*/ 54429 h 2198914"/>
                <a:gd name="connsiteX1" fmla="*/ 2155371 w 3810000"/>
                <a:gd name="connsiteY1" fmla="*/ 0 h 2198914"/>
                <a:gd name="connsiteX2" fmla="*/ 3810000 w 3810000"/>
                <a:gd name="connsiteY2" fmla="*/ 2198914 h 2198914"/>
                <a:gd name="connsiteX3" fmla="*/ 1121228 w 3810000"/>
                <a:gd name="connsiteY3" fmla="*/ 2133600 h 2198914"/>
                <a:gd name="connsiteX4" fmla="*/ 0 w 3810000"/>
                <a:gd name="connsiteY4" fmla="*/ 54429 h 2198914"/>
                <a:gd name="connsiteX0" fmla="*/ 0 w 4212772"/>
                <a:gd name="connsiteY0" fmla="*/ 0 h 2383970"/>
                <a:gd name="connsiteX1" fmla="*/ 2558143 w 4212772"/>
                <a:gd name="connsiteY1" fmla="*/ 185056 h 2383970"/>
                <a:gd name="connsiteX2" fmla="*/ 4212772 w 4212772"/>
                <a:gd name="connsiteY2" fmla="*/ 2383970 h 2383970"/>
                <a:gd name="connsiteX3" fmla="*/ 1524000 w 4212772"/>
                <a:gd name="connsiteY3" fmla="*/ 2318656 h 2383970"/>
                <a:gd name="connsiteX4" fmla="*/ 0 w 4212772"/>
                <a:gd name="connsiteY4" fmla="*/ 0 h 2383970"/>
                <a:gd name="connsiteX0" fmla="*/ 0 w 4212772"/>
                <a:gd name="connsiteY0" fmla="*/ 0 h 2383970"/>
                <a:gd name="connsiteX1" fmla="*/ 1626326 w 4212772"/>
                <a:gd name="connsiteY1" fmla="*/ 1064622 h 2383970"/>
                <a:gd name="connsiteX2" fmla="*/ 4212772 w 4212772"/>
                <a:gd name="connsiteY2" fmla="*/ 2383970 h 2383970"/>
                <a:gd name="connsiteX3" fmla="*/ 1524000 w 4212772"/>
                <a:gd name="connsiteY3" fmla="*/ 2318656 h 2383970"/>
                <a:gd name="connsiteX4" fmla="*/ 0 w 4212772"/>
                <a:gd name="connsiteY4" fmla="*/ 0 h 2383970"/>
                <a:gd name="connsiteX0" fmla="*/ 0 w 4212772"/>
                <a:gd name="connsiteY0" fmla="*/ 32658 h 2416628"/>
                <a:gd name="connsiteX1" fmla="*/ 2270760 w 4212772"/>
                <a:gd name="connsiteY1" fmla="*/ 0 h 2416628"/>
                <a:gd name="connsiteX2" fmla="*/ 4212772 w 4212772"/>
                <a:gd name="connsiteY2" fmla="*/ 2416628 h 2416628"/>
                <a:gd name="connsiteX3" fmla="*/ 1524000 w 4212772"/>
                <a:gd name="connsiteY3" fmla="*/ 2351314 h 2416628"/>
                <a:gd name="connsiteX4" fmla="*/ 0 w 4212772"/>
                <a:gd name="connsiteY4" fmla="*/ 32658 h 2416628"/>
                <a:gd name="connsiteX0" fmla="*/ 0 w 4212772"/>
                <a:gd name="connsiteY0" fmla="*/ 0 h 2383970"/>
                <a:gd name="connsiteX1" fmla="*/ 3585754 w 4212772"/>
                <a:gd name="connsiteY1" fmla="*/ 106679 h 2383970"/>
                <a:gd name="connsiteX2" fmla="*/ 4212772 w 4212772"/>
                <a:gd name="connsiteY2" fmla="*/ 2383970 h 2383970"/>
                <a:gd name="connsiteX3" fmla="*/ 1524000 w 4212772"/>
                <a:gd name="connsiteY3" fmla="*/ 2318656 h 2383970"/>
                <a:gd name="connsiteX4" fmla="*/ 0 w 4212772"/>
                <a:gd name="connsiteY4" fmla="*/ 0 h 2383970"/>
                <a:gd name="connsiteX0" fmla="*/ 200298 w 2688772"/>
                <a:gd name="connsiteY0" fmla="*/ 0 h 2314302"/>
                <a:gd name="connsiteX1" fmla="*/ 2061754 w 2688772"/>
                <a:gd name="connsiteY1" fmla="*/ 37011 h 2314302"/>
                <a:gd name="connsiteX2" fmla="*/ 2688772 w 2688772"/>
                <a:gd name="connsiteY2" fmla="*/ 2314302 h 2314302"/>
                <a:gd name="connsiteX3" fmla="*/ 0 w 2688772"/>
                <a:gd name="connsiteY3" fmla="*/ 2248988 h 2314302"/>
                <a:gd name="connsiteX4" fmla="*/ 200298 w 2688772"/>
                <a:gd name="connsiteY4" fmla="*/ 0 h 2314302"/>
                <a:gd name="connsiteX0" fmla="*/ 940527 w 3429001"/>
                <a:gd name="connsiteY0" fmla="*/ 0 h 2314302"/>
                <a:gd name="connsiteX1" fmla="*/ 2801983 w 3429001"/>
                <a:gd name="connsiteY1" fmla="*/ 37011 h 2314302"/>
                <a:gd name="connsiteX2" fmla="*/ 3429001 w 3429001"/>
                <a:gd name="connsiteY2" fmla="*/ 2314302 h 2314302"/>
                <a:gd name="connsiteX3" fmla="*/ 0 w 3429001"/>
                <a:gd name="connsiteY3" fmla="*/ 1813559 h 2314302"/>
                <a:gd name="connsiteX4" fmla="*/ 940527 w 3429001"/>
                <a:gd name="connsiteY4" fmla="*/ 0 h 2314302"/>
                <a:gd name="connsiteX0" fmla="*/ 1140824 w 3429001"/>
                <a:gd name="connsiteY0" fmla="*/ 0 h 2462348"/>
                <a:gd name="connsiteX1" fmla="*/ 2801983 w 3429001"/>
                <a:gd name="connsiteY1" fmla="*/ 185057 h 2462348"/>
                <a:gd name="connsiteX2" fmla="*/ 3429001 w 3429001"/>
                <a:gd name="connsiteY2" fmla="*/ 2462348 h 2462348"/>
                <a:gd name="connsiteX3" fmla="*/ 0 w 3429001"/>
                <a:gd name="connsiteY3" fmla="*/ 1961605 h 2462348"/>
                <a:gd name="connsiteX4" fmla="*/ 1140824 w 3429001"/>
                <a:gd name="connsiteY4" fmla="*/ 0 h 2462348"/>
                <a:gd name="connsiteX0" fmla="*/ 1140824 w 3089367"/>
                <a:gd name="connsiteY0" fmla="*/ 0 h 2601685"/>
                <a:gd name="connsiteX1" fmla="*/ 2801983 w 3089367"/>
                <a:gd name="connsiteY1" fmla="*/ 185057 h 2601685"/>
                <a:gd name="connsiteX2" fmla="*/ 3089367 w 3089367"/>
                <a:gd name="connsiteY2" fmla="*/ 2601685 h 2601685"/>
                <a:gd name="connsiteX3" fmla="*/ 0 w 3089367"/>
                <a:gd name="connsiteY3" fmla="*/ 1961605 h 2601685"/>
                <a:gd name="connsiteX4" fmla="*/ 1140824 w 3089367"/>
                <a:gd name="connsiteY4" fmla="*/ 0 h 2601685"/>
                <a:gd name="connsiteX0" fmla="*/ 1210492 w 3089367"/>
                <a:gd name="connsiteY0" fmla="*/ 0 h 2497182"/>
                <a:gd name="connsiteX1" fmla="*/ 2801983 w 3089367"/>
                <a:gd name="connsiteY1" fmla="*/ 80554 h 2497182"/>
                <a:gd name="connsiteX2" fmla="*/ 3089367 w 3089367"/>
                <a:gd name="connsiteY2" fmla="*/ 2497182 h 2497182"/>
                <a:gd name="connsiteX3" fmla="*/ 0 w 3089367"/>
                <a:gd name="connsiteY3" fmla="*/ 1857102 h 2497182"/>
                <a:gd name="connsiteX4" fmla="*/ 1210492 w 3089367"/>
                <a:gd name="connsiteY4" fmla="*/ 0 h 2497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9367" h="2497182">
                  <a:moveTo>
                    <a:pt x="1210492" y="0"/>
                  </a:moveTo>
                  <a:lnTo>
                    <a:pt x="2801983" y="80554"/>
                  </a:lnTo>
                  <a:lnTo>
                    <a:pt x="3089367" y="2497182"/>
                  </a:lnTo>
                  <a:lnTo>
                    <a:pt x="0" y="1857102"/>
                  </a:lnTo>
                  <a:lnTo>
                    <a:pt x="1210492" y="0"/>
                  </a:lnTo>
                  <a:close/>
                </a:path>
              </a:pathLst>
            </a:cu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フリーフォーム: 図形 8">
              <a:extLst>
                <a:ext uri="{FF2B5EF4-FFF2-40B4-BE49-F238E27FC236}">
                  <a16:creationId xmlns:a16="http://schemas.microsoft.com/office/drawing/2014/main" id="{0547B925-A686-0859-9DE3-68162CD8EDF1}"/>
                </a:ext>
              </a:extLst>
            </p:cNvPr>
            <p:cNvSpPr/>
            <p:nvPr/>
          </p:nvSpPr>
          <p:spPr>
            <a:xfrm>
              <a:off x="5211009" y="3468134"/>
              <a:ext cx="1535289" cy="1398650"/>
            </a:xfrm>
            <a:custGeom>
              <a:avLst/>
              <a:gdLst>
                <a:gd name="connsiteX0" fmla="*/ 286438 w 1035585"/>
                <a:gd name="connsiteY0" fmla="*/ 0 h 1344058"/>
                <a:gd name="connsiteX1" fmla="*/ 1035585 w 1035585"/>
                <a:gd name="connsiteY1" fmla="*/ 440675 h 1344058"/>
                <a:gd name="connsiteX2" fmla="*/ 881349 w 1035585"/>
                <a:gd name="connsiteY2" fmla="*/ 1344058 h 1344058"/>
                <a:gd name="connsiteX3" fmla="*/ 0 w 1035585"/>
                <a:gd name="connsiteY3" fmla="*/ 958468 h 1344058"/>
                <a:gd name="connsiteX4" fmla="*/ 286438 w 1035585"/>
                <a:gd name="connsiteY4" fmla="*/ 0 h 1344058"/>
                <a:gd name="connsiteX0" fmla="*/ 286438 w 1421175"/>
                <a:gd name="connsiteY0" fmla="*/ 0 h 1685581"/>
                <a:gd name="connsiteX1" fmla="*/ 1035585 w 1421175"/>
                <a:gd name="connsiteY1" fmla="*/ 440675 h 1685581"/>
                <a:gd name="connsiteX2" fmla="*/ 1421175 w 1421175"/>
                <a:gd name="connsiteY2" fmla="*/ 1685581 h 1685581"/>
                <a:gd name="connsiteX3" fmla="*/ 0 w 1421175"/>
                <a:gd name="connsiteY3" fmla="*/ 958468 h 1685581"/>
                <a:gd name="connsiteX4" fmla="*/ 286438 w 1421175"/>
                <a:gd name="connsiteY4" fmla="*/ 0 h 1685581"/>
                <a:gd name="connsiteX0" fmla="*/ 286438 w 1421175"/>
                <a:gd name="connsiteY0" fmla="*/ 0 h 1685581"/>
                <a:gd name="connsiteX1" fmla="*/ 1299990 w 1421175"/>
                <a:gd name="connsiteY1" fmla="*/ 517793 h 1685581"/>
                <a:gd name="connsiteX2" fmla="*/ 1421175 w 1421175"/>
                <a:gd name="connsiteY2" fmla="*/ 1685581 h 1685581"/>
                <a:gd name="connsiteX3" fmla="*/ 0 w 1421175"/>
                <a:gd name="connsiteY3" fmla="*/ 958468 h 1685581"/>
                <a:gd name="connsiteX4" fmla="*/ 286438 w 1421175"/>
                <a:gd name="connsiteY4" fmla="*/ 0 h 1685581"/>
                <a:gd name="connsiteX0" fmla="*/ 22033 w 1156770"/>
                <a:gd name="connsiteY0" fmla="*/ 0 h 1685581"/>
                <a:gd name="connsiteX1" fmla="*/ 1035585 w 1156770"/>
                <a:gd name="connsiteY1" fmla="*/ 517793 h 1685581"/>
                <a:gd name="connsiteX2" fmla="*/ 1156770 w 1156770"/>
                <a:gd name="connsiteY2" fmla="*/ 1685581 h 1685581"/>
                <a:gd name="connsiteX3" fmla="*/ 0 w 1156770"/>
                <a:gd name="connsiteY3" fmla="*/ 1189822 h 1685581"/>
                <a:gd name="connsiteX4" fmla="*/ 22033 w 1156770"/>
                <a:gd name="connsiteY4" fmla="*/ 0 h 1685581"/>
                <a:gd name="connsiteX0" fmla="*/ 0 w 3453394"/>
                <a:gd name="connsiteY0" fmla="*/ 211550 h 1167788"/>
                <a:gd name="connsiteX1" fmla="*/ 3332209 w 3453394"/>
                <a:gd name="connsiteY1" fmla="*/ 0 h 1167788"/>
                <a:gd name="connsiteX2" fmla="*/ 3453394 w 3453394"/>
                <a:gd name="connsiteY2" fmla="*/ 1167788 h 1167788"/>
                <a:gd name="connsiteX3" fmla="*/ 2296624 w 3453394"/>
                <a:gd name="connsiteY3" fmla="*/ 672029 h 1167788"/>
                <a:gd name="connsiteX4" fmla="*/ 0 w 3453394"/>
                <a:gd name="connsiteY4" fmla="*/ 211550 h 1167788"/>
                <a:gd name="connsiteX0" fmla="*/ 0 w 3453394"/>
                <a:gd name="connsiteY0" fmla="*/ 211550 h 1597315"/>
                <a:gd name="connsiteX1" fmla="*/ 3332209 w 3453394"/>
                <a:gd name="connsiteY1" fmla="*/ 0 h 1597315"/>
                <a:gd name="connsiteX2" fmla="*/ 3453394 w 3453394"/>
                <a:gd name="connsiteY2" fmla="*/ 1167788 h 1597315"/>
                <a:gd name="connsiteX3" fmla="*/ 86824 w 3453394"/>
                <a:gd name="connsiteY3" fmla="*/ 1597315 h 1597315"/>
                <a:gd name="connsiteX4" fmla="*/ 0 w 3453394"/>
                <a:gd name="connsiteY4" fmla="*/ 211550 h 1597315"/>
                <a:gd name="connsiteX0" fmla="*/ 0 w 3453394"/>
                <a:gd name="connsiteY0" fmla="*/ 734064 h 2119829"/>
                <a:gd name="connsiteX1" fmla="*/ 1122409 w 3453394"/>
                <a:gd name="connsiteY1" fmla="*/ 0 h 2119829"/>
                <a:gd name="connsiteX2" fmla="*/ 3453394 w 3453394"/>
                <a:gd name="connsiteY2" fmla="*/ 1690302 h 2119829"/>
                <a:gd name="connsiteX3" fmla="*/ 86824 w 3453394"/>
                <a:gd name="connsiteY3" fmla="*/ 2119829 h 2119829"/>
                <a:gd name="connsiteX4" fmla="*/ 0 w 3453394"/>
                <a:gd name="connsiteY4" fmla="*/ 734064 h 2119829"/>
                <a:gd name="connsiteX0" fmla="*/ 0 w 1319794"/>
                <a:gd name="connsiteY0" fmla="*/ 734064 h 2119829"/>
                <a:gd name="connsiteX1" fmla="*/ 1122409 w 1319794"/>
                <a:gd name="connsiteY1" fmla="*/ 0 h 2119829"/>
                <a:gd name="connsiteX2" fmla="*/ 1319794 w 1319794"/>
                <a:gd name="connsiteY2" fmla="*/ 1603217 h 2119829"/>
                <a:gd name="connsiteX3" fmla="*/ 86824 w 1319794"/>
                <a:gd name="connsiteY3" fmla="*/ 2119829 h 2119829"/>
                <a:gd name="connsiteX4" fmla="*/ 0 w 1319794"/>
                <a:gd name="connsiteY4" fmla="*/ 734064 h 2119829"/>
                <a:gd name="connsiteX0" fmla="*/ 0 w 1319794"/>
                <a:gd name="connsiteY0" fmla="*/ 753114 h 2138879"/>
                <a:gd name="connsiteX1" fmla="*/ 1125130 w 1319794"/>
                <a:gd name="connsiteY1" fmla="*/ 0 h 2138879"/>
                <a:gd name="connsiteX2" fmla="*/ 1319794 w 1319794"/>
                <a:gd name="connsiteY2" fmla="*/ 1622267 h 2138879"/>
                <a:gd name="connsiteX3" fmla="*/ 86824 w 1319794"/>
                <a:gd name="connsiteY3" fmla="*/ 2138879 h 2138879"/>
                <a:gd name="connsiteX4" fmla="*/ 0 w 1319794"/>
                <a:gd name="connsiteY4"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86824 w 1319794"/>
                <a:gd name="connsiteY4" fmla="*/ 2138879 h 2138879"/>
                <a:gd name="connsiteX5" fmla="*/ 0 w 1319794"/>
                <a:gd name="connsiteY5"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86824 w 1319794"/>
                <a:gd name="connsiteY4" fmla="*/ 2138879 h 2138879"/>
                <a:gd name="connsiteX5" fmla="*/ 50116 w 1319794"/>
                <a:gd name="connsiteY5" fmla="*/ 1504088 h 2138879"/>
                <a:gd name="connsiteX6" fmla="*/ 0 w 1319794"/>
                <a:gd name="connsiteY6"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755510 w 1319794"/>
                <a:gd name="connsiteY4" fmla="*/ 1843722 h 2138879"/>
                <a:gd name="connsiteX5" fmla="*/ 86824 w 1319794"/>
                <a:gd name="connsiteY5" fmla="*/ 2138879 h 2138879"/>
                <a:gd name="connsiteX6" fmla="*/ 50116 w 1319794"/>
                <a:gd name="connsiteY6" fmla="*/ 1504088 h 2138879"/>
                <a:gd name="connsiteX7" fmla="*/ 0 w 1319794"/>
                <a:gd name="connsiteY7"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217064 w 1319794"/>
                <a:gd name="connsiteY3" fmla="*/ 938031 h 2138879"/>
                <a:gd name="connsiteX4" fmla="*/ 1319794 w 1319794"/>
                <a:gd name="connsiteY4" fmla="*/ 1622267 h 2138879"/>
                <a:gd name="connsiteX5" fmla="*/ 755510 w 1319794"/>
                <a:gd name="connsiteY5" fmla="*/ 1843722 h 2138879"/>
                <a:gd name="connsiteX6" fmla="*/ 86824 w 1319794"/>
                <a:gd name="connsiteY6" fmla="*/ 2138879 h 2138879"/>
                <a:gd name="connsiteX7" fmla="*/ 50116 w 1319794"/>
                <a:gd name="connsiteY7" fmla="*/ 1504088 h 2138879"/>
                <a:gd name="connsiteX8" fmla="*/ 0 w 1319794"/>
                <a:gd name="connsiteY8" fmla="*/ 753114 h 2138879"/>
                <a:gd name="connsiteX0" fmla="*/ 0 w 1319794"/>
                <a:gd name="connsiteY0" fmla="*/ 753114 h 2138879"/>
                <a:gd name="connsiteX1" fmla="*/ 694550 w 1319794"/>
                <a:gd name="connsiteY1" fmla="*/ 102007 h 2138879"/>
                <a:gd name="connsiteX2" fmla="*/ 1125130 w 1319794"/>
                <a:gd name="connsiteY2" fmla="*/ 0 h 2138879"/>
                <a:gd name="connsiteX3" fmla="*/ 1217064 w 1319794"/>
                <a:gd name="connsiteY3" fmla="*/ 938031 h 2138879"/>
                <a:gd name="connsiteX4" fmla="*/ 1319794 w 1319794"/>
                <a:gd name="connsiteY4" fmla="*/ 1622267 h 2138879"/>
                <a:gd name="connsiteX5" fmla="*/ 755510 w 1319794"/>
                <a:gd name="connsiteY5" fmla="*/ 1843722 h 2138879"/>
                <a:gd name="connsiteX6" fmla="*/ 86824 w 1319794"/>
                <a:gd name="connsiteY6" fmla="*/ 2138879 h 2138879"/>
                <a:gd name="connsiteX7" fmla="*/ 50116 w 1319794"/>
                <a:gd name="connsiteY7" fmla="*/ 1504088 h 2138879"/>
                <a:gd name="connsiteX8" fmla="*/ 0 w 1319794"/>
                <a:gd name="connsiteY8" fmla="*/ 753114 h 2138879"/>
                <a:gd name="connsiteX0" fmla="*/ 89221 w 1269678"/>
                <a:gd name="connsiteY0" fmla="*/ 491856 h 2138879"/>
                <a:gd name="connsiteX1" fmla="*/ 644434 w 1269678"/>
                <a:gd name="connsiteY1" fmla="*/ 102007 h 2138879"/>
                <a:gd name="connsiteX2" fmla="*/ 1075014 w 1269678"/>
                <a:gd name="connsiteY2" fmla="*/ 0 h 2138879"/>
                <a:gd name="connsiteX3" fmla="*/ 1166948 w 1269678"/>
                <a:gd name="connsiteY3" fmla="*/ 938031 h 2138879"/>
                <a:gd name="connsiteX4" fmla="*/ 1269678 w 1269678"/>
                <a:gd name="connsiteY4" fmla="*/ 1622267 h 2138879"/>
                <a:gd name="connsiteX5" fmla="*/ 705394 w 1269678"/>
                <a:gd name="connsiteY5" fmla="*/ 1843722 h 2138879"/>
                <a:gd name="connsiteX6" fmla="*/ 36708 w 1269678"/>
                <a:gd name="connsiteY6" fmla="*/ 2138879 h 2138879"/>
                <a:gd name="connsiteX7" fmla="*/ 0 w 1269678"/>
                <a:gd name="connsiteY7" fmla="*/ 1504088 h 2138879"/>
                <a:gd name="connsiteX8" fmla="*/ 89221 w 1269678"/>
                <a:gd name="connsiteY8" fmla="*/ 491856 h 2138879"/>
                <a:gd name="connsiteX0" fmla="*/ 52513 w 1232970"/>
                <a:gd name="connsiteY0" fmla="*/ 491856 h 2138879"/>
                <a:gd name="connsiteX1" fmla="*/ 607726 w 1232970"/>
                <a:gd name="connsiteY1" fmla="*/ 102007 h 2138879"/>
                <a:gd name="connsiteX2" fmla="*/ 1038306 w 1232970"/>
                <a:gd name="connsiteY2" fmla="*/ 0 h 2138879"/>
                <a:gd name="connsiteX3" fmla="*/ 1130240 w 1232970"/>
                <a:gd name="connsiteY3" fmla="*/ 938031 h 2138879"/>
                <a:gd name="connsiteX4" fmla="*/ 1232970 w 1232970"/>
                <a:gd name="connsiteY4" fmla="*/ 1622267 h 2138879"/>
                <a:gd name="connsiteX5" fmla="*/ 668686 w 1232970"/>
                <a:gd name="connsiteY5" fmla="*/ 1843722 h 2138879"/>
                <a:gd name="connsiteX6" fmla="*/ 0 w 1232970"/>
                <a:gd name="connsiteY6" fmla="*/ 2138879 h 2138879"/>
                <a:gd name="connsiteX7" fmla="*/ 41669 w 1232970"/>
                <a:gd name="connsiteY7" fmla="*/ 998991 h 2138879"/>
                <a:gd name="connsiteX8" fmla="*/ 52513 w 1232970"/>
                <a:gd name="connsiteY8" fmla="*/ 491856 h 2138879"/>
                <a:gd name="connsiteX0" fmla="*/ 10844 w 1191301"/>
                <a:gd name="connsiteY0" fmla="*/ 491856 h 1843722"/>
                <a:gd name="connsiteX1" fmla="*/ 566057 w 1191301"/>
                <a:gd name="connsiteY1" fmla="*/ 102007 h 1843722"/>
                <a:gd name="connsiteX2" fmla="*/ 996637 w 1191301"/>
                <a:gd name="connsiteY2" fmla="*/ 0 h 1843722"/>
                <a:gd name="connsiteX3" fmla="*/ 1088571 w 1191301"/>
                <a:gd name="connsiteY3" fmla="*/ 938031 h 1843722"/>
                <a:gd name="connsiteX4" fmla="*/ 1191301 w 1191301"/>
                <a:gd name="connsiteY4" fmla="*/ 1622267 h 1843722"/>
                <a:gd name="connsiteX5" fmla="*/ 627017 w 1191301"/>
                <a:gd name="connsiteY5" fmla="*/ 1843722 h 1843722"/>
                <a:gd name="connsiteX6" fmla="*/ 602765 w 1191301"/>
                <a:gd name="connsiteY6" fmla="*/ 1398650 h 1843722"/>
                <a:gd name="connsiteX7" fmla="*/ 0 w 1191301"/>
                <a:gd name="connsiteY7" fmla="*/ 998991 h 1843722"/>
                <a:gd name="connsiteX8" fmla="*/ 10844 w 1191301"/>
                <a:gd name="connsiteY8" fmla="*/ 491856 h 1843722"/>
                <a:gd name="connsiteX0" fmla="*/ 10844 w 1271451"/>
                <a:gd name="connsiteY0" fmla="*/ 491856 h 1843722"/>
                <a:gd name="connsiteX1" fmla="*/ 566057 w 1271451"/>
                <a:gd name="connsiteY1" fmla="*/ 102007 h 1843722"/>
                <a:gd name="connsiteX2" fmla="*/ 996637 w 1271451"/>
                <a:gd name="connsiteY2" fmla="*/ 0 h 1843722"/>
                <a:gd name="connsiteX3" fmla="*/ 1271451 w 1271451"/>
                <a:gd name="connsiteY3" fmla="*/ 232637 h 1843722"/>
                <a:gd name="connsiteX4" fmla="*/ 1191301 w 1271451"/>
                <a:gd name="connsiteY4" fmla="*/ 1622267 h 1843722"/>
                <a:gd name="connsiteX5" fmla="*/ 627017 w 1271451"/>
                <a:gd name="connsiteY5" fmla="*/ 1843722 h 1843722"/>
                <a:gd name="connsiteX6" fmla="*/ 602765 w 1271451"/>
                <a:gd name="connsiteY6" fmla="*/ 1398650 h 1843722"/>
                <a:gd name="connsiteX7" fmla="*/ 0 w 1271451"/>
                <a:gd name="connsiteY7" fmla="*/ 998991 h 1843722"/>
                <a:gd name="connsiteX8" fmla="*/ 10844 w 1271451"/>
                <a:gd name="connsiteY8" fmla="*/ 491856 h 1843722"/>
                <a:gd name="connsiteX0" fmla="*/ 10844 w 1565769"/>
                <a:gd name="connsiteY0" fmla="*/ 491856 h 1843722"/>
                <a:gd name="connsiteX1" fmla="*/ 566057 w 1565769"/>
                <a:gd name="connsiteY1" fmla="*/ 102007 h 1843722"/>
                <a:gd name="connsiteX2" fmla="*/ 996637 w 1565769"/>
                <a:gd name="connsiteY2" fmla="*/ 0 h 1843722"/>
                <a:gd name="connsiteX3" fmla="*/ 1271451 w 1565769"/>
                <a:gd name="connsiteY3" fmla="*/ 232637 h 1843722"/>
                <a:gd name="connsiteX4" fmla="*/ 1565769 w 1565769"/>
                <a:gd name="connsiteY4" fmla="*/ 716575 h 1843722"/>
                <a:gd name="connsiteX5" fmla="*/ 627017 w 1565769"/>
                <a:gd name="connsiteY5" fmla="*/ 1843722 h 1843722"/>
                <a:gd name="connsiteX6" fmla="*/ 602765 w 1565769"/>
                <a:gd name="connsiteY6" fmla="*/ 1398650 h 1843722"/>
                <a:gd name="connsiteX7" fmla="*/ 0 w 1565769"/>
                <a:gd name="connsiteY7" fmla="*/ 998991 h 1843722"/>
                <a:gd name="connsiteX8" fmla="*/ 10844 w 1565769"/>
                <a:gd name="connsiteY8" fmla="*/ 491856 h 1843722"/>
                <a:gd name="connsiteX0" fmla="*/ 10844 w 1565769"/>
                <a:gd name="connsiteY0" fmla="*/ 491856 h 1398650"/>
                <a:gd name="connsiteX1" fmla="*/ 566057 w 1565769"/>
                <a:gd name="connsiteY1" fmla="*/ 102007 h 1398650"/>
                <a:gd name="connsiteX2" fmla="*/ 996637 w 1565769"/>
                <a:gd name="connsiteY2" fmla="*/ 0 h 1398650"/>
                <a:gd name="connsiteX3" fmla="*/ 1271451 w 1565769"/>
                <a:gd name="connsiteY3" fmla="*/ 232637 h 1398650"/>
                <a:gd name="connsiteX4" fmla="*/ 1565769 w 1565769"/>
                <a:gd name="connsiteY4" fmla="*/ 716575 h 1398650"/>
                <a:gd name="connsiteX5" fmla="*/ 1393372 w 1565769"/>
                <a:gd name="connsiteY5" fmla="*/ 1303790 h 1398650"/>
                <a:gd name="connsiteX6" fmla="*/ 602765 w 1565769"/>
                <a:gd name="connsiteY6" fmla="*/ 1398650 h 1398650"/>
                <a:gd name="connsiteX7" fmla="*/ 0 w 1565769"/>
                <a:gd name="connsiteY7" fmla="*/ 998991 h 1398650"/>
                <a:gd name="connsiteX8" fmla="*/ 10844 w 1565769"/>
                <a:gd name="connsiteY8" fmla="*/ 491856 h 1398650"/>
                <a:gd name="connsiteX0" fmla="*/ 10844 w 1565769"/>
                <a:gd name="connsiteY0" fmla="*/ 491856 h 1398650"/>
                <a:gd name="connsiteX1" fmla="*/ 566057 w 1565769"/>
                <a:gd name="connsiteY1" fmla="*/ 102007 h 1398650"/>
                <a:gd name="connsiteX2" fmla="*/ 996637 w 1565769"/>
                <a:gd name="connsiteY2" fmla="*/ 0 h 1398650"/>
                <a:gd name="connsiteX3" fmla="*/ 1322251 w 1565769"/>
                <a:gd name="connsiteY3" fmla="*/ 202157 h 1398650"/>
                <a:gd name="connsiteX4" fmla="*/ 1565769 w 1565769"/>
                <a:gd name="connsiteY4" fmla="*/ 716575 h 1398650"/>
                <a:gd name="connsiteX5" fmla="*/ 1393372 w 1565769"/>
                <a:gd name="connsiteY5" fmla="*/ 1303790 h 1398650"/>
                <a:gd name="connsiteX6" fmla="*/ 602765 w 1565769"/>
                <a:gd name="connsiteY6" fmla="*/ 1398650 h 1398650"/>
                <a:gd name="connsiteX7" fmla="*/ 0 w 1565769"/>
                <a:gd name="connsiteY7" fmla="*/ 998991 h 1398650"/>
                <a:gd name="connsiteX8" fmla="*/ 10844 w 1565769"/>
                <a:gd name="connsiteY8" fmla="*/ 491856 h 1398650"/>
                <a:gd name="connsiteX0" fmla="*/ 10844 w 1565769"/>
                <a:gd name="connsiteY0" fmla="*/ 491856 h 1398650"/>
                <a:gd name="connsiteX1" fmla="*/ 566057 w 1565769"/>
                <a:gd name="connsiteY1" fmla="*/ 102007 h 1398650"/>
                <a:gd name="connsiteX2" fmla="*/ 996637 w 1565769"/>
                <a:gd name="connsiteY2" fmla="*/ 0 h 1398650"/>
                <a:gd name="connsiteX3" fmla="*/ 1322251 w 1565769"/>
                <a:gd name="connsiteY3" fmla="*/ 202157 h 1398650"/>
                <a:gd name="connsiteX4" fmla="*/ 1565769 w 1565769"/>
                <a:gd name="connsiteY4" fmla="*/ 716575 h 1398650"/>
                <a:gd name="connsiteX5" fmla="*/ 1393372 w 1565769"/>
                <a:gd name="connsiteY5" fmla="*/ 1303790 h 1398650"/>
                <a:gd name="connsiteX6" fmla="*/ 714525 w 1565769"/>
                <a:gd name="connsiteY6" fmla="*/ 1398650 h 1398650"/>
                <a:gd name="connsiteX7" fmla="*/ 0 w 1565769"/>
                <a:gd name="connsiteY7" fmla="*/ 998991 h 1398650"/>
                <a:gd name="connsiteX8" fmla="*/ 10844 w 1565769"/>
                <a:gd name="connsiteY8" fmla="*/ 491856 h 1398650"/>
                <a:gd name="connsiteX0" fmla="*/ 0 w 1554925"/>
                <a:gd name="connsiteY0" fmla="*/ 491856 h 1398650"/>
                <a:gd name="connsiteX1" fmla="*/ 555213 w 1554925"/>
                <a:gd name="connsiteY1" fmla="*/ 102007 h 1398650"/>
                <a:gd name="connsiteX2" fmla="*/ 985793 w 1554925"/>
                <a:gd name="connsiteY2" fmla="*/ 0 h 1398650"/>
                <a:gd name="connsiteX3" fmla="*/ 1311407 w 1554925"/>
                <a:gd name="connsiteY3" fmla="*/ 202157 h 1398650"/>
                <a:gd name="connsiteX4" fmla="*/ 1554925 w 1554925"/>
                <a:gd name="connsiteY4" fmla="*/ 716575 h 1398650"/>
                <a:gd name="connsiteX5" fmla="*/ 1382528 w 1554925"/>
                <a:gd name="connsiteY5" fmla="*/ 1303790 h 1398650"/>
                <a:gd name="connsiteX6" fmla="*/ 703681 w 1554925"/>
                <a:gd name="connsiteY6" fmla="*/ 1398650 h 1398650"/>
                <a:gd name="connsiteX7" fmla="*/ 19636 w 1554925"/>
                <a:gd name="connsiteY7" fmla="*/ 1019311 h 1398650"/>
                <a:gd name="connsiteX8" fmla="*/ 0 w 1554925"/>
                <a:gd name="connsiteY8" fmla="*/ 491856 h 1398650"/>
                <a:gd name="connsiteX0" fmla="*/ 0 w 1554925"/>
                <a:gd name="connsiteY0" fmla="*/ 491856 h 1398650"/>
                <a:gd name="connsiteX1" fmla="*/ 555213 w 1554925"/>
                <a:gd name="connsiteY1" fmla="*/ 102007 h 1398650"/>
                <a:gd name="connsiteX2" fmla="*/ 985793 w 1554925"/>
                <a:gd name="connsiteY2" fmla="*/ 0 h 1398650"/>
                <a:gd name="connsiteX3" fmla="*/ 1311407 w 1554925"/>
                <a:gd name="connsiteY3" fmla="*/ 202157 h 1398650"/>
                <a:gd name="connsiteX4" fmla="*/ 1554925 w 1554925"/>
                <a:gd name="connsiteY4" fmla="*/ 716575 h 1398650"/>
                <a:gd name="connsiteX5" fmla="*/ 1382528 w 1554925"/>
                <a:gd name="connsiteY5" fmla="*/ 1303790 h 1398650"/>
                <a:gd name="connsiteX6" fmla="*/ 703681 w 1554925"/>
                <a:gd name="connsiteY6" fmla="*/ 1398650 h 1398650"/>
                <a:gd name="connsiteX7" fmla="*/ 19636 w 1554925"/>
                <a:gd name="connsiteY7" fmla="*/ 1039631 h 1398650"/>
                <a:gd name="connsiteX8" fmla="*/ 0 w 1554925"/>
                <a:gd name="connsiteY8" fmla="*/ 491856 h 1398650"/>
                <a:gd name="connsiteX0" fmla="*/ 51484 w 1535289"/>
                <a:gd name="connsiteY0" fmla="*/ 522336 h 1398650"/>
                <a:gd name="connsiteX1" fmla="*/ 535577 w 1535289"/>
                <a:gd name="connsiteY1" fmla="*/ 102007 h 1398650"/>
                <a:gd name="connsiteX2" fmla="*/ 966157 w 1535289"/>
                <a:gd name="connsiteY2" fmla="*/ 0 h 1398650"/>
                <a:gd name="connsiteX3" fmla="*/ 1291771 w 1535289"/>
                <a:gd name="connsiteY3" fmla="*/ 202157 h 1398650"/>
                <a:gd name="connsiteX4" fmla="*/ 1535289 w 1535289"/>
                <a:gd name="connsiteY4" fmla="*/ 716575 h 1398650"/>
                <a:gd name="connsiteX5" fmla="*/ 1362892 w 1535289"/>
                <a:gd name="connsiteY5" fmla="*/ 1303790 h 1398650"/>
                <a:gd name="connsiteX6" fmla="*/ 684045 w 1535289"/>
                <a:gd name="connsiteY6" fmla="*/ 1398650 h 1398650"/>
                <a:gd name="connsiteX7" fmla="*/ 0 w 1535289"/>
                <a:gd name="connsiteY7" fmla="*/ 1039631 h 1398650"/>
                <a:gd name="connsiteX8" fmla="*/ 51484 w 1535289"/>
                <a:gd name="connsiteY8" fmla="*/ 522336 h 139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289" h="1398650">
                  <a:moveTo>
                    <a:pt x="51484" y="522336"/>
                  </a:moveTo>
                  <a:lnTo>
                    <a:pt x="535577" y="102007"/>
                  </a:lnTo>
                  <a:lnTo>
                    <a:pt x="966157" y="0"/>
                  </a:lnTo>
                  <a:lnTo>
                    <a:pt x="1291771" y="202157"/>
                  </a:lnTo>
                  <a:lnTo>
                    <a:pt x="1535289" y="716575"/>
                  </a:lnTo>
                  <a:lnTo>
                    <a:pt x="1362892" y="1303790"/>
                  </a:lnTo>
                  <a:lnTo>
                    <a:pt x="684045" y="1398650"/>
                  </a:lnTo>
                  <a:lnTo>
                    <a:pt x="0" y="1039631"/>
                  </a:lnTo>
                  <a:lnTo>
                    <a:pt x="51484" y="522336"/>
                  </a:lnTo>
                  <a:close/>
                </a:path>
              </a:pathLst>
            </a:custGeom>
            <a:pattFill prst="lgGrid">
              <a:fgClr>
                <a:srgbClr val="0000CC"/>
              </a:fgClr>
              <a:bgClr>
                <a:srgbClr val="4DFFC4"/>
              </a:bgClr>
            </a:patt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 name="直線コネクタ 9">
              <a:extLst>
                <a:ext uri="{FF2B5EF4-FFF2-40B4-BE49-F238E27FC236}">
                  <a16:creationId xmlns:a16="http://schemas.microsoft.com/office/drawing/2014/main" id="{5446960A-7193-49BC-C412-D14FE38B3B0D}"/>
                </a:ext>
              </a:extLst>
            </p:cNvPr>
            <p:cNvCxnSpPr>
              <a:cxnSpLocks/>
              <a:stCxn id="8" idx="1"/>
            </p:cNvCxnSpPr>
            <p:nvPr/>
          </p:nvCxnSpPr>
          <p:spPr>
            <a:xfrm flipH="1">
              <a:off x="6036109" y="3099178"/>
              <a:ext cx="1025670" cy="11185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0F42295B-44F3-9606-1607-6F266FAD058F}"/>
                </a:ext>
              </a:extLst>
            </p:cNvPr>
            <p:cNvCxnSpPr>
              <a:cxnSpLocks/>
              <a:endCxn id="8" idx="2"/>
            </p:cNvCxnSpPr>
            <p:nvPr/>
          </p:nvCxnSpPr>
          <p:spPr>
            <a:xfrm>
              <a:off x="6036109" y="4217763"/>
              <a:ext cx="1313054" cy="12980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BB37F8BE-CDE8-DC13-B5FA-3443586E8F24}"/>
                </a:ext>
              </a:extLst>
            </p:cNvPr>
            <p:cNvCxnSpPr>
              <a:cxnSpLocks/>
              <a:stCxn id="8" idx="3"/>
            </p:cNvCxnSpPr>
            <p:nvPr/>
          </p:nvCxnSpPr>
          <p:spPr>
            <a:xfrm flipV="1">
              <a:off x="4259796" y="4206382"/>
              <a:ext cx="1767535" cy="6693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FF8E5AE-85B1-5DCA-F81E-03FCA4E32CDC}"/>
                </a:ext>
              </a:extLst>
            </p:cNvPr>
            <p:cNvCxnSpPr>
              <a:cxnSpLocks/>
              <a:stCxn id="8" idx="0"/>
            </p:cNvCxnSpPr>
            <p:nvPr/>
          </p:nvCxnSpPr>
          <p:spPr>
            <a:xfrm>
              <a:off x="5470288" y="3018624"/>
              <a:ext cx="557043" cy="1187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グループ化 13">
              <a:extLst>
                <a:ext uri="{FF2B5EF4-FFF2-40B4-BE49-F238E27FC236}">
                  <a16:creationId xmlns:a16="http://schemas.microsoft.com/office/drawing/2014/main" id="{61B7B675-FAC0-6F61-DC86-61A1386865FB}"/>
                </a:ext>
              </a:extLst>
            </p:cNvPr>
            <p:cNvGrpSpPr/>
            <p:nvPr/>
          </p:nvGrpSpPr>
          <p:grpSpPr>
            <a:xfrm>
              <a:off x="5177611" y="3377174"/>
              <a:ext cx="1644518" cy="1556204"/>
              <a:chOff x="5177611" y="3377174"/>
              <a:chExt cx="1644518" cy="1556204"/>
            </a:xfrm>
          </p:grpSpPr>
          <p:sp>
            <p:nvSpPr>
              <p:cNvPr id="15" name="矢印: 右 14">
                <a:extLst>
                  <a:ext uri="{FF2B5EF4-FFF2-40B4-BE49-F238E27FC236}">
                    <a16:creationId xmlns:a16="http://schemas.microsoft.com/office/drawing/2014/main" id="{DECDB893-E372-EA70-A3A1-54C79742921F}"/>
                  </a:ext>
                </a:extLst>
              </p:cNvPr>
              <p:cNvSpPr/>
              <p:nvPr/>
            </p:nvSpPr>
            <p:spPr>
              <a:xfrm rot="1266772">
                <a:off x="5177611" y="3914424"/>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B8CDC319-FC44-761E-E566-3053AB4583C7}"/>
                  </a:ext>
                </a:extLst>
              </p:cNvPr>
              <p:cNvSpPr/>
              <p:nvPr/>
            </p:nvSpPr>
            <p:spPr>
              <a:xfrm rot="6006688">
                <a:off x="6031209" y="3413986"/>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右 16">
                <a:extLst>
                  <a:ext uri="{FF2B5EF4-FFF2-40B4-BE49-F238E27FC236}">
                    <a16:creationId xmlns:a16="http://schemas.microsoft.com/office/drawing/2014/main" id="{1CBE24F6-909D-2AA2-4EFE-E0E522E5E1B5}"/>
                  </a:ext>
                </a:extLst>
              </p:cNvPr>
              <p:cNvSpPr/>
              <p:nvPr/>
            </p:nvSpPr>
            <p:spPr>
              <a:xfrm rot="16966189">
                <a:off x="5788557" y="4710518"/>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394102A6-90C1-FAC8-8F46-C9E66F2D80DA}"/>
                  </a:ext>
                </a:extLst>
              </p:cNvPr>
              <p:cNvSpPr/>
              <p:nvPr/>
            </p:nvSpPr>
            <p:spPr>
              <a:xfrm rot="10370677">
                <a:off x="6562457" y="4088686"/>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楕円 18">
              <a:extLst>
                <a:ext uri="{FF2B5EF4-FFF2-40B4-BE49-F238E27FC236}">
                  <a16:creationId xmlns:a16="http://schemas.microsoft.com/office/drawing/2014/main" id="{E500A5C1-68B4-EC64-6619-CF0194C0F4F5}"/>
                </a:ext>
              </a:extLst>
            </p:cNvPr>
            <p:cNvSpPr/>
            <p:nvPr/>
          </p:nvSpPr>
          <p:spPr>
            <a:xfrm>
              <a:off x="5960400" y="4145846"/>
              <a:ext cx="144016" cy="144016"/>
            </a:xfrm>
            <a:prstGeom prst="ellipse">
              <a:avLst/>
            </a:prstGeom>
            <a:solidFill>
              <a:srgbClr val="0000CC"/>
            </a:solidFill>
            <a:ln w="57150">
              <a:solidFill>
                <a:srgbClr val="0000CC"/>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grpSp>
      <p:grpSp>
        <p:nvGrpSpPr>
          <p:cNvPr id="21" name="グループ化 20">
            <a:extLst>
              <a:ext uri="{FF2B5EF4-FFF2-40B4-BE49-F238E27FC236}">
                <a16:creationId xmlns:a16="http://schemas.microsoft.com/office/drawing/2014/main" id="{A91AC2BB-E99A-1A8D-4EC7-0FF4A165DA59}"/>
              </a:ext>
            </a:extLst>
          </p:cNvPr>
          <p:cNvGrpSpPr/>
          <p:nvPr/>
        </p:nvGrpSpPr>
        <p:grpSpPr>
          <a:xfrm>
            <a:off x="7356140" y="581597"/>
            <a:ext cx="2228930" cy="1750233"/>
            <a:chOff x="4259796" y="3018624"/>
            <a:chExt cx="3089367" cy="2497182"/>
          </a:xfrm>
        </p:grpSpPr>
        <p:sp>
          <p:nvSpPr>
            <p:cNvPr id="22" name="フリーフォーム: 図形 21">
              <a:extLst>
                <a:ext uri="{FF2B5EF4-FFF2-40B4-BE49-F238E27FC236}">
                  <a16:creationId xmlns:a16="http://schemas.microsoft.com/office/drawing/2014/main" id="{B3D9F8A2-5B6D-6AC2-A11D-46FE6BF7A9B5}"/>
                </a:ext>
              </a:extLst>
            </p:cNvPr>
            <p:cNvSpPr/>
            <p:nvPr/>
          </p:nvSpPr>
          <p:spPr>
            <a:xfrm>
              <a:off x="4259796" y="3018624"/>
              <a:ext cx="3089367" cy="2497182"/>
            </a:xfrm>
            <a:custGeom>
              <a:avLst/>
              <a:gdLst>
                <a:gd name="connsiteX0" fmla="*/ 0 w 3810000"/>
                <a:gd name="connsiteY0" fmla="*/ 54429 h 2198914"/>
                <a:gd name="connsiteX1" fmla="*/ 2155371 w 3810000"/>
                <a:gd name="connsiteY1" fmla="*/ 0 h 2198914"/>
                <a:gd name="connsiteX2" fmla="*/ 3810000 w 3810000"/>
                <a:gd name="connsiteY2" fmla="*/ 2198914 h 2198914"/>
                <a:gd name="connsiteX3" fmla="*/ 1121228 w 3810000"/>
                <a:gd name="connsiteY3" fmla="*/ 2133600 h 2198914"/>
                <a:gd name="connsiteX4" fmla="*/ 0 w 3810000"/>
                <a:gd name="connsiteY4" fmla="*/ 54429 h 2198914"/>
                <a:gd name="connsiteX0" fmla="*/ 0 w 4212772"/>
                <a:gd name="connsiteY0" fmla="*/ 0 h 2383970"/>
                <a:gd name="connsiteX1" fmla="*/ 2558143 w 4212772"/>
                <a:gd name="connsiteY1" fmla="*/ 185056 h 2383970"/>
                <a:gd name="connsiteX2" fmla="*/ 4212772 w 4212772"/>
                <a:gd name="connsiteY2" fmla="*/ 2383970 h 2383970"/>
                <a:gd name="connsiteX3" fmla="*/ 1524000 w 4212772"/>
                <a:gd name="connsiteY3" fmla="*/ 2318656 h 2383970"/>
                <a:gd name="connsiteX4" fmla="*/ 0 w 4212772"/>
                <a:gd name="connsiteY4" fmla="*/ 0 h 2383970"/>
                <a:gd name="connsiteX0" fmla="*/ 0 w 4212772"/>
                <a:gd name="connsiteY0" fmla="*/ 0 h 2383970"/>
                <a:gd name="connsiteX1" fmla="*/ 1626326 w 4212772"/>
                <a:gd name="connsiteY1" fmla="*/ 1064622 h 2383970"/>
                <a:gd name="connsiteX2" fmla="*/ 4212772 w 4212772"/>
                <a:gd name="connsiteY2" fmla="*/ 2383970 h 2383970"/>
                <a:gd name="connsiteX3" fmla="*/ 1524000 w 4212772"/>
                <a:gd name="connsiteY3" fmla="*/ 2318656 h 2383970"/>
                <a:gd name="connsiteX4" fmla="*/ 0 w 4212772"/>
                <a:gd name="connsiteY4" fmla="*/ 0 h 2383970"/>
                <a:gd name="connsiteX0" fmla="*/ 0 w 4212772"/>
                <a:gd name="connsiteY0" fmla="*/ 32658 h 2416628"/>
                <a:gd name="connsiteX1" fmla="*/ 2270760 w 4212772"/>
                <a:gd name="connsiteY1" fmla="*/ 0 h 2416628"/>
                <a:gd name="connsiteX2" fmla="*/ 4212772 w 4212772"/>
                <a:gd name="connsiteY2" fmla="*/ 2416628 h 2416628"/>
                <a:gd name="connsiteX3" fmla="*/ 1524000 w 4212772"/>
                <a:gd name="connsiteY3" fmla="*/ 2351314 h 2416628"/>
                <a:gd name="connsiteX4" fmla="*/ 0 w 4212772"/>
                <a:gd name="connsiteY4" fmla="*/ 32658 h 2416628"/>
                <a:gd name="connsiteX0" fmla="*/ 0 w 4212772"/>
                <a:gd name="connsiteY0" fmla="*/ 0 h 2383970"/>
                <a:gd name="connsiteX1" fmla="*/ 3585754 w 4212772"/>
                <a:gd name="connsiteY1" fmla="*/ 106679 h 2383970"/>
                <a:gd name="connsiteX2" fmla="*/ 4212772 w 4212772"/>
                <a:gd name="connsiteY2" fmla="*/ 2383970 h 2383970"/>
                <a:gd name="connsiteX3" fmla="*/ 1524000 w 4212772"/>
                <a:gd name="connsiteY3" fmla="*/ 2318656 h 2383970"/>
                <a:gd name="connsiteX4" fmla="*/ 0 w 4212772"/>
                <a:gd name="connsiteY4" fmla="*/ 0 h 2383970"/>
                <a:gd name="connsiteX0" fmla="*/ 200298 w 2688772"/>
                <a:gd name="connsiteY0" fmla="*/ 0 h 2314302"/>
                <a:gd name="connsiteX1" fmla="*/ 2061754 w 2688772"/>
                <a:gd name="connsiteY1" fmla="*/ 37011 h 2314302"/>
                <a:gd name="connsiteX2" fmla="*/ 2688772 w 2688772"/>
                <a:gd name="connsiteY2" fmla="*/ 2314302 h 2314302"/>
                <a:gd name="connsiteX3" fmla="*/ 0 w 2688772"/>
                <a:gd name="connsiteY3" fmla="*/ 2248988 h 2314302"/>
                <a:gd name="connsiteX4" fmla="*/ 200298 w 2688772"/>
                <a:gd name="connsiteY4" fmla="*/ 0 h 2314302"/>
                <a:gd name="connsiteX0" fmla="*/ 940527 w 3429001"/>
                <a:gd name="connsiteY0" fmla="*/ 0 h 2314302"/>
                <a:gd name="connsiteX1" fmla="*/ 2801983 w 3429001"/>
                <a:gd name="connsiteY1" fmla="*/ 37011 h 2314302"/>
                <a:gd name="connsiteX2" fmla="*/ 3429001 w 3429001"/>
                <a:gd name="connsiteY2" fmla="*/ 2314302 h 2314302"/>
                <a:gd name="connsiteX3" fmla="*/ 0 w 3429001"/>
                <a:gd name="connsiteY3" fmla="*/ 1813559 h 2314302"/>
                <a:gd name="connsiteX4" fmla="*/ 940527 w 3429001"/>
                <a:gd name="connsiteY4" fmla="*/ 0 h 2314302"/>
                <a:gd name="connsiteX0" fmla="*/ 1140824 w 3429001"/>
                <a:gd name="connsiteY0" fmla="*/ 0 h 2462348"/>
                <a:gd name="connsiteX1" fmla="*/ 2801983 w 3429001"/>
                <a:gd name="connsiteY1" fmla="*/ 185057 h 2462348"/>
                <a:gd name="connsiteX2" fmla="*/ 3429001 w 3429001"/>
                <a:gd name="connsiteY2" fmla="*/ 2462348 h 2462348"/>
                <a:gd name="connsiteX3" fmla="*/ 0 w 3429001"/>
                <a:gd name="connsiteY3" fmla="*/ 1961605 h 2462348"/>
                <a:gd name="connsiteX4" fmla="*/ 1140824 w 3429001"/>
                <a:gd name="connsiteY4" fmla="*/ 0 h 2462348"/>
                <a:gd name="connsiteX0" fmla="*/ 1140824 w 3089367"/>
                <a:gd name="connsiteY0" fmla="*/ 0 h 2601685"/>
                <a:gd name="connsiteX1" fmla="*/ 2801983 w 3089367"/>
                <a:gd name="connsiteY1" fmla="*/ 185057 h 2601685"/>
                <a:gd name="connsiteX2" fmla="*/ 3089367 w 3089367"/>
                <a:gd name="connsiteY2" fmla="*/ 2601685 h 2601685"/>
                <a:gd name="connsiteX3" fmla="*/ 0 w 3089367"/>
                <a:gd name="connsiteY3" fmla="*/ 1961605 h 2601685"/>
                <a:gd name="connsiteX4" fmla="*/ 1140824 w 3089367"/>
                <a:gd name="connsiteY4" fmla="*/ 0 h 2601685"/>
                <a:gd name="connsiteX0" fmla="*/ 1210492 w 3089367"/>
                <a:gd name="connsiteY0" fmla="*/ 0 h 2497182"/>
                <a:gd name="connsiteX1" fmla="*/ 2801983 w 3089367"/>
                <a:gd name="connsiteY1" fmla="*/ 80554 h 2497182"/>
                <a:gd name="connsiteX2" fmla="*/ 3089367 w 3089367"/>
                <a:gd name="connsiteY2" fmla="*/ 2497182 h 2497182"/>
                <a:gd name="connsiteX3" fmla="*/ 0 w 3089367"/>
                <a:gd name="connsiteY3" fmla="*/ 1857102 h 2497182"/>
                <a:gd name="connsiteX4" fmla="*/ 1210492 w 3089367"/>
                <a:gd name="connsiteY4" fmla="*/ 0 h 2497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9367" h="2497182">
                  <a:moveTo>
                    <a:pt x="1210492" y="0"/>
                  </a:moveTo>
                  <a:lnTo>
                    <a:pt x="2801983" y="80554"/>
                  </a:lnTo>
                  <a:lnTo>
                    <a:pt x="3089367" y="2497182"/>
                  </a:lnTo>
                  <a:lnTo>
                    <a:pt x="0" y="1857102"/>
                  </a:lnTo>
                  <a:lnTo>
                    <a:pt x="1210492" y="0"/>
                  </a:lnTo>
                  <a:close/>
                </a:path>
              </a:pathLst>
            </a:cu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フリーフォーム: 図形 22">
              <a:extLst>
                <a:ext uri="{FF2B5EF4-FFF2-40B4-BE49-F238E27FC236}">
                  <a16:creationId xmlns:a16="http://schemas.microsoft.com/office/drawing/2014/main" id="{CD69F9E5-BD45-042A-D616-B31A3A94569E}"/>
                </a:ext>
              </a:extLst>
            </p:cNvPr>
            <p:cNvSpPr/>
            <p:nvPr/>
          </p:nvSpPr>
          <p:spPr>
            <a:xfrm>
              <a:off x="5211009" y="3468134"/>
              <a:ext cx="1535289" cy="1398650"/>
            </a:xfrm>
            <a:custGeom>
              <a:avLst/>
              <a:gdLst>
                <a:gd name="connsiteX0" fmla="*/ 286438 w 1035585"/>
                <a:gd name="connsiteY0" fmla="*/ 0 h 1344058"/>
                <a:gd name="connsiteX1" fmla="*/ 1035585 w 1035585"/>
                <a:gd name="connsiteY1" fmla="*/ 440675 h 1344058"/>
                <a:gd name="connsiteX2" fmla="*/ 881349 w 1035585"/>
                <a:gd name="connsiteY2" fmla="*/ 1344058 h 1344058"/>
                <a:gd name="connsiteX3" fmla="*/ 0 w 1035585"/>
                <a:gd name="connsiteY3" fmla="*/ 958468 h 1344058"/>
                <a:gd name="connsiteX4" fmla="*/ 286438 w 1035585"/>
                <a:gd name="connsiteY4" fmla="*/ 0 h 1344058"/>
                <a:gd name="connsiteX0" fmla="*/ 286438 w 1421175"/>
                <a:gd name="connsiteY0" fmla="*/ 0 h 1685581"/>
                <a:gd name="connsiteX1" fmla="*/ 1035585 w 1421175"/>
                <a:gd name="connsiteY1" fmla="*/ 440675 h 1685581"/>
                <a:gd name="connsiteX2" fmla="*/ 1421175 w 1421175"/>
                <a:gd name="connsiteY2" fmla="*/ 1685581 h 1685581"/>
                <a:gd name="connsiteX3" fmla="*/ 0 w 1421175"/>
                <a:gd name="connsiteY3" fmla="*/ 958468 h 1685581"/>
                <a:gd name="connsiteX4" fmla="*/ 286438 w 1421175"/>
                <a:gd name="connsiteY4" fmla="*/ 0 h 1685581"/>
                <a:gd name="connsiteX0" fmla="*/ 286438 w 1421175"/>
                <a:gd name="connsiteY0" fmla="*/ 0 h 1685581"/>
                <a:gd name="connsiteX1" fmla="*/ 1299990 w 1421175"/>
                <a:gd name="connsiteY1" fmla="*/ 517793 h 1685581"/>
                <a:gd name="connsiteX2" fmla="*/ 1421175 w 1421175"/>
                <a:gd name="connsiteY2" fmla="*/ 1685581 h 1685581"/>
                <a:gd name="connsiteX3" fmla="*/ 0 w 1421175"/>
                <a:gd name="connsiteY3" fmla="*/ 958468 h 1685581"/>
                <a:gd name="connsiteX4" fmla="*/ 286438 w 1421175"/>
                <a:gd name="connsiteY4" fmla="*/ 0 h 1685581"/>
                <a:gd name="connsiteX0" fmla="*/ 22033 w 1156770"/>
                <a:gd name="connsiteY0" fmla="*/ 0 h 1685581"/>
                <a:gd name="connsiteX1" fmla="*/ 1035585 w 1156770"/>
                <a:gd name="connsiteY1" fmla="*/ 517793 h 1685581"/>
                <a:gd name="connsiteX2" fmla="*/ 1156770 w 1156770"/>
                <a:gd name="connsiteY2" fmla="*/ 1685581 h 1685581"/>
                <a:gd name="connsiteX3" fmla="*/ 0 w 1156770"/>
                <a:gd name="connsiteY3" fmla="*/ 1189822 h 1685581"/>
                <a:gd name="connsiteX4" fmla="*/ 22033 w 1156770"/>
                <a:gd name="connsiteY4" fmla="*/ 0 h 1685581"/>
                <a:gd name="connsiteX0" fmla="*/ 0 w 3453394"/>
                <a:gd name="connsiteY0" fmla="*/ 211550 h 1167788"/>
                <a:gd name="connsiteX1" fmla="*/ 3332209 w 3453394"/>
                <a:gd name="connsiteY1" fmla="*/ 0 h 1167788"/>
                <a:gd name="connsiteX2" fmla="*/ 3453394 w 3453394"/>
                <a:gd name="connsiteY2" fmla="*/ 1167788 h 1167788"/>
                <a:gd name="connsiteX3" fmla="*/ 2296624 w 3453394"/>
                <a:gd name="connsiteY3" fmla="*/ 672029 h 1167788"/>
                <a:gd name="connsiteX4" fmla="*/ 0 w 3453394"/>
                <a:gd name="connsiteY4" fmla="*/ 211550 h 1167788"/>
                <a:gd name="connsiteX0" fmla="*/ 0 w 3453394"/>
                <a:gd name="connsiteY0" fmla="*/ 211550 h 1597315"/>
                <a:gd name="connsiteX1" fmla="*/ 3332209 w 3453394"/>
                <a:gd name="connsiteY1" fmla="*/ 0 h 1597315"/>
                <a:gd name="connsiteX2" fmla="*/ 3453394 w 3453394"/>
                <a:gd name="connsiteY2" fmla="*/ 1167788 h 1597315"/>
                <a:gd name="connsiteX3" fmla="*/ 86824 w 3453394"/>
                <a:gd name="connsiteY3" fmla="*/ 1597315 h 1597315"/>
                <a:gd name="connsiteX4" fmla="*/ 0 w 3453394"/>
                <a:gd name="connsiteY4" fmla="*/ 211550 h 1597315"/>
                <a:gd name="connsiteX0" fmla="*/ 0 w 3453394"/>
                <a:gd name="connsiteY0" fmla="*/ 734064 h 2119829"/>
                <a:gd name="connsiteX1" fmla="*/ 1122409 w 3453394"/>
                <a:gd name="connsiteY1" fmla="*/ 0 h 2119829"/>
                <a:gd name="connsiteX2" fmla="*/ 3453394 w 3453394"/>
                <a:gd name="connsiteY2" fmla="*/ 1690302 h 2119829"/>
                <a:gd name="connsiteX3" fmla="*/ 86824 w 3453394"/>
                <a:gd name="connsiteY3" fmla="*/ 2119829 h 2119829"/>
                <a:gd name="connsiteX4" fmla="*/ 0 w 3453394"/>
                <a:gd name="connsiteY4" fmla="*/ 734064 h 2119829"/>
                <a:gd name="connsiteX0" fmla="*/ 0 w 1319794"/>
                <a:gd name="connsiteY0" fmla="*/ 734064 h 2119829"/>
                <a:gd name="connsiteX1" fmla="*/ 1122409 w 1319794"/>
                <a:gd name="connsiteY1" fmla="*/ 0 h 2119829"/>
                <a:gd name="connsiteX2" fmla="*/ 1319794 w 1319794"/>
                <a:gd name="connsiteY2" fmla="*/ 1603217 h 2119829"/>
                <a:gd name="connsiteX3" fmla="*/ 86824 w 1319794"/>
                <a:gd name="connsiteY3" fmla="*/ 2119829 h 2119829"/>
                <a:gd name="connsiteX4" fmla="*/ 0 w 1319794"/>
                <a:gd name="connsiteY4" fmla="*/ 734064 h 2119829"/>
                <a:gd name="connsiteX0" fmla="*/ 0 w 1319794"/>
                <a:gd name="connsiteY0" fmla="*/ 753114 h 2138879"/>
                <a:gd name="connsiteX1" fmla="*/ 1125130 w 1319794"/>
                <a:gd name="connsiteY1" fmla="*/ 0 h 2138879"/>
                <a:gd name="connsiteX2" fmla="*/ 1319794 w 1319794"/>
                <a:gd name="connsiteY2" fmla="*/ 1622267 h 2138879"/>
                <a:gd name="connsiteX3" fmla="*/ 86824 w 1319794"/>
                <a:gd name="connsiteY3" fmla="*/ 2138879 h 2138879"/>
                <a:gd name="connsiteX4" fmla="*/ 0 w 1319794"/>
                <a:gd name="connsiteY4"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86824 w 1319794"/>
                <a:gd name="connsiteY4" fmla="*/ 2138879 h 2138879"/>
                <a:gd name="connsiteX5" fmla="*/ 0 w 1319794"/>
                <a:gd name="connsiteY5"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86824 w 1319794"/>
                <a:gd name="connsiteY4" fmla="*/ 2138879 h 2138879"/>
                <a:gd name="connsiteX5" fmla="*/ 50116 w 1319794"/>
                <a:gd name="connsiteY5" fmla="*/ 1504088 h 2138879"/>
                <a:gd name="connsiteX6" fmla="*/ 0 w 1319794"/>
                <a:gd name="connsiteY6"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755510 w 1319794"/>
                <a:gd name="connsiteY4" fmla="*/ 1843722 h 2138879"/>
                <a:gd name="connsiteX5" fmla="*/ 86824 w 1319794"/>
                <a:gd name="connsiteY5" fmla="*/ 2138879 h 2138879"/>
                <a:gd name="connsiteX6" fmla="*/ 50116 w 1319794"/>
                <a:gd name="connsiteY6" fmla="*/ 1504088 h 2138879"/>
                <a:gd name="connsiteX7" fmla="*/ 0 w 1319794"/>
                <a:gd name="connsiteY7"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217064 w 1319794"/>
                <a:gd name="connsiteY3" fmla="*/ 938031 h 2138879"/>
                <a:gd name="connsiteX4" fmla="*/ 1319794 w 1319794"/>
                <a:gd name="connsiteY4" fmla="*/ 1622267 h 2138879"/>
                <a:gd name="connsiteX5" fmla="*/ 755510 w 1319794"/>
                <a:gd name="connsiteY5" fmla="*/ 1843722 h 2138879"/>
                <a:gd name="connsiteX6" fmla="*/ 86824 w 1319794"/>
                <a:gd name="connsiteY6" fmla="*/ 2138879 h 2138879"/>
                <a:gd name="connsiteX7" fmla="*/ 50116 w 1319794"/>
                <a:gd name="connsiteY7" fmla="*/ 1504088 h 2138879"/>
                <a:gd name="connsiteX8" fmla="*/ 0 w 1319794"/>
                <a:gd name="connsiteY8" fmla="*/ 753114 h 2138879"/>
                <a:gd name="connsiteX0" fmla="*/ 0 w 1319794"/>
                <a:gd name="connsiteY0" fmla="*/ 753114 h 2138879"/>
                <a:gd name="connsiteX1" fmla="*/ 694550 w 1319794"/>
                <a:gd name="connsiteY1" fmla="*/ 102007 h 2138879"/>
                <a:gd name="connsiteX2" fmla="*/ 1125130 w 1319794"/>
                <a:gd name="connsiteY2" fmla="*/ 0 h 2138879"/>
                <a:gd name="connsiteX3" fmla="*/ 1217064 w 1319794"/>
                <a:gd name="connsiteY3" fmla="*/ 938031 h 2138879"/>
                <a:gd name="connsiteX4" fmla="*/ 1319794 w 1319794"/>
                <a:gd name="connsiteY4" fmla="*/ 1622267 h 2138879"/>
                <a:gd name="connsiteX5" fmla="*/ 755510 w 1319794"/>
                <a:gd name="connsiteY5" fmla="*/ 1843722 h 2138879"/>
                <a:gd name="connsiteX6" fmla="*/ 86824 w 1319794"/>
                <a:gd name="connsiteY6" fmla="*/ 2138879 h 2138879"/>
                <a:gd name="connsiteX7" fmla="*/ 50116 w 1319794"/>
                <a:gd name="connsiteY7" fmla="*/ 1504088 h 2138879"/>
                <a:gd name="connsiteX8" fmla="*/ 0 w 1319794"/>
                <a:gd name="connsiteY8" fmla="*/ 753114 h 2138879"/>
                <a:gd name="connsiteX0" fmla="*/ 89221 w 1269678"/>
                <a:gd name="connsiteY0" fmla="*/ 491856 h 2138879"/>
                <a:gd name="connsiteX1" fmla="*/ 644434 w 1269678"/>
                <a:gd name="connsiteY1" fmla="*/ 102007 h 2138879"/>
                <a:gd name="connsiteX2" fmla="*/ 1075014 w 1269678"/>
                <a:gd name="connsiteY2" fmla="*/ 0 h 2138879"/>
                <a:gd name="connsiteX3" fmla="*/ 1166948 w 1269678"/>
                <a:gd name="connsiteY3" fmla="*/ 938031 h 2138879"/>
                <a:gd name="connsiteX4" fmla="*/ 1269678 w 1269678"/>
                <a:gd name="connsiteY4" fmla="*/ 1622267 h 2138879"/>
                <a:gd name="connsiteX5" fmla="*/ 705394 w 1269678"/>
                <a:gd name="connsiteY5" fmla="*/ 1843722 h 2138879"/>
                <a:gd name="connsiteX6" fmla="*/ 36708 w 1269678"/>
                <a:gd name="connsiteY6" fmla="*/ 2138879 h 2138879"/>
                <a:gd name="connsiteX7" fmla="*/ 0 w 1269678"/>
                <a:gd name="connsiteY7" fmla="*/ 1504088 h 2138879"/>
                <a:gd name="connsiteX8" fmla="*/ 89221 w 1269678"/>
                <a:gd name="connsiteY8" fmla="*/ 491856 h 2138879"/>
                <a:gd name="connsiteX0" fmla="*/ 52513 w 1232970"/>
                <a:gd name="connsiteY0" fmla="*/ 491856 h 2138879"/>
                <a:gd name="connsiteX1" fmla="*/ 607726 w 1232970"/>
                <a:gd name="connsiteY1" fmla="*/ 102007 h 2138879"/>
                <a:gd name="connsiteX2" fmla="*/ 1038306 w 1232970"/>
                <a:gd name="connsiteY2" fmla="*/ 0 h 2138879"/>
                <a:gd name="connsiteX3" fmla="*/ 1130240 w 1232970"/>
                <a:gd name="connsiteY3" fmla="*/ 938031 h 2138879"/>
                <a:gd name="connsiteX4" fmla="*/ 1232970 w 1232970"/>
                <a:gd name="connsiteY4" fmla="*/ 1622267 h 2138879"/>
                <a:gd name="connsiteX5" fmla="*/ 668686 w 1232970"/>
                <a:gd name="connsiteY5" fmla="*/ 1843722 h 2138879"/>
                <a:gd name="connsiteX6" fmla="*/ 0 w 1232970"/>
                <a:gd name="connsiteY6" fmla="*/ 2138879 h 2138879"/>
                <a:gd name="connsiteX7" fmla="*/ 41669 w 1232970"/>
                <a:gd name="connsiteY7" fmla="*/ 998991 h 2138879"/>
                <a:gd name="connsiteX8" fmla="*/ 52513 w 1232970"/>
                <a:gd name="connsiteY8" fmla="*/ 491856 h 2138879"/>
                <a:gd name="connsiteX0" fmla="*/ 10844 w 1191301"/>
                <a:gd name="connsiteY0" fmla="*/ 491856 h 1843722"/>
                <a:gd name="connsiteX1" fmla="*/ 566057 w 1191301"/>
                <a:gd name="connsiteY1" fmla="*/ 102007 h 1843722"/>
                <a:gd name="connsiteX2" fmla="*/ 996637 w 1191301"/>
                <a:gd name="connsiteY2" fmla="*/ 0 h 1843722"/>
                <a:gd name="connsiteX3" fmla="*/ 1088571 w 1191301"/>
                <a:gd name="connsiteY3" fmla="*/ 938031 h 1843722"/>
                <a:gd name="connsiteX4" fmla="*/ 1191301 w 1191301"/>
                <a:gd name="connsiteY4" fmla="*/ 1622267 h 1843722"/>
                <a:gd name="connsiteX5" fmla="*/ 627017 w 1191301"/>
                <a:gd name="connsiteY5" fmla="*/ 1843722 h 1843722"/>
                <a:gd name="connsiteX6" fmla="*/ 602765 w 1191301"/>
                <a:gd name="connsiteY6" fmla="*/ 1398650 h 1843722"/>
                <a:gd name="connsiteX7" fmla="*/ 0 w 1191301"/>
                <a:gd name="connsiteY7" fmla="*/ 998991 h 1843722"/>
                <a:gd name="connsiteX8" fmla="*/ 10844 w 1191301"/>
                <a:gd name="connsiteY8" fmla="*/ 491856 h 1843722"/>
                <a:gd name="connsiteX0" fmla="*/ 10844 w 1271451"/>
                <a:gd name="connsiteY0" fmla="*/ 491856 h 1843722"/>
                <a:gd name="connsiteX1" fmla="*/ 566057 w 1271451"/>
                <a:gd name="connsiteY1" fmla="*/ 102007 h 1843722"/>
                <a:gd name="connsiteX2" fmla="*/ 996637 w 1271451"/>
                <a:gd name="connsiteY2" fmla="*/ 0 h 1843722"/>
                <a:gd name="connsiteX3" fmla="*/ 1271451 w 1271451"/>
                <a:gd name="connsiteY3" fmla="*/ 232637 h 1843722"/>
                <a:gd name="connsiteX4" fmla="*/ 1191301 w 1271451"/>
                <a:gd name="connsiteY4" fmla="*/ 1622267 h 1843722"/>
                <a:gd name="connsiteX5" fmla="*/ 627017 w 1271451"/>
                <a:gd name="connsiteY5" fmla="*/ 1843722 h 1843722"/>
                <a:gd name="connsiteX6" fmla="*/ 602765 w 1271451"/>
                <a:gd name="connsiteY6" fmla="*/ 1398650 h 1843722"/>
                <a:gd name="connsiteX7" fmla="*/ 0 w 1271451"/>
                <a:gd name="connsiteY7" fmla="*/ 998991 h 1843722"/>
                <a:gd name="connsiteX8" fmla="*/ 10844 w 1271451"/>
                <a:gd name="connsiteY8" fmla="*/ 491856 h 1843722"/>
                <a:gd name="connsiteX0" fmla="*/ 10844 w 1565769"/>
                <a:gd name="connsiteY0" fmla="*/ 491856 h 1843722"/>
                <a:gd name="connsiteX1" fmla="*/ 566057 w 1565769"/>
                <a:gd name="connsiteY1" fmla="*/ 102007 h 1843722"/>
                <a:gd name="connsiteX2" fmla="*/ 996637 w 1565769"/>
                <a:gd name="connsiteY2" fmla="*/ 0 h 1843722"/>
                <a:gd name="connsiteX3" fmla="*/ 1271451 w 1565769"/>
                <a:gd name="connsiteY3" fmla="*/ 232637 h 1843722"/>
                <a:gd name="connsiteX4" fmla="*/ 1565769 w 1565769"/>
                <a:gd name="connsiteY4" fmla="*/ 716575 h 1843722"/>
                <a:gd name="connsiteX5" fmla="*/ 627017 w 1565769"/>
                <a:gd name="connsiteY5" fmla="*/ 1843722 h 1843722"/>
                <a:gd name="connsiteX6" fmla="*/ 602765 w 1565769"/>
                <a:gd name="connsiteY6" fmla="*/ 1398650 h 1843722"/>
                <a:gd name="connsiteX7" fmla="*/ 0 w 1565769"/>
                <a:gd name="connsiteY7" fmla="*/ 998991 h 1843722"/>
                <a:gd name="connsiteX8" fmla="*/ 10844 w 1565769"/>
                <a:gd name="connsiteY8" fmla="*/ 491856 h 1843722"/>
                <a:gd name="connsiteX0" fmla="*/ 10844 w 1565769"/>
                <a:gd name="connsiteY0" fmla="*/ 491856 h 1398650"/>
                <a:gd name="connsiteX1" fmla="*/ 566057 w 1565769"/>
                <a:gd name="connsiteY1" fmla="*/ 102007 h 1398650"/>
                <a:gd name="connsiteX2" fmla="*/ 996637 w 1565769"/>
                <a:gd name="connsiteY2" fmla="*/ 0 h 1398650"/>
                <a:gd name="connsiteX3" fmla="*/ 1271451 w 1565769"/>
                <a:gd name="connsiteY3" fmla="*/ 232637 h 1398650"/>
                <a:gd name="connsiteX4" fmla="*/ 1565769 w 1565769"/>
                <a:gd name="connsiteY4" fmla="*/ 716575 h 1398650"/>
                <a:gd name="connsiteX5" fmla="*/ 1393372 w 1565769"/>
                <a:gd name="connsiteY5" fmla="*/ 1303790 h 1398650"/>
                <a:gd name="connsiteX6" fmla="*/ 602765 w 1565769"/>
                <a:gd name="connsiteY6" fmla="*/ 1398650 h 1398650"/>
                <a:gd name="connsiteX7" fmla="*/ 0 w 1565769"/>
                <a:gd name="connsiteY7" fmla="*/ 998991 h 1398650"/>
                <a:gd name="connsiteX8" fmla="*/ 10844 w 1565769"/>
                <a:gd name="connsiteY8" fmla="*/ 491856 h 1398650"/>
                <a:gd name="connsiteX0" fmla="*/ 10844 w 1565769"/>
                <a:gd name="connsiteY0" fmla="*/ 491856 h 1398650"/>
                <a:gd name="connsiteX1" fmla="*/ 566057 w 1565769"/>
                <a:gd name="connsiteY1" fmla="*/ 102007 h 1398650"/>
                <a:gd name="connsiteX2" fmla="*/ 996637 w 1565769"/>
                <a:gd name="connsiteY2" fmla="*/ 0 h 1398650"/>
                <a:gd name="connsiteX3" fmla="*/ 1322251 w 1565769"/>
                <a:gd name="connsiteY3" fmla="*/ 202157 h 1398650"/>
                <a:gd name="connsiteX4" fmla="*/ 1565769 w 1565769"/>
                <a:gd name="connsiteY4" fmla="*/ 716575 h 1398650"/>
                <a:gd name="connsiteX5" fmla="*/ 1393372 w 1565769"/>
                <a:gd name="connsiteY5" fmla="*/ 1303790 h 1398650"/>
                <a:gd name="connsiteX6" fmla="*/ 602765 w 1565769"/>
                <a:gd name="connsiteY6" fmla="*/ 1398650 h 1398650"/>
                <a:gd name="connsiteX7" fmla="*/ 0 w 1565769"/>
                <a:gd name="connsiteY7" fmla="*/ 998991 h 1398650"/>
                <a:gd name="connsiteX8" fmla="*/ 10844 w 1565769"/>
                <a:gd name="connsiteY8" fmla="*/ 491856 h 1398650"/>
                <a:gd name="connsiteX0" fmla="*/ 10844 w 1565769"/>
                <a:gd name="connsiteY0" fmla="*/ 491856 h 1398650"/>
                <a:gd name="connsiteX1" fmla="*/ 566057 w 1565769"/>
                <a:gd name="connsiteY1" fmla="*/ 102007 h 1398650"/>
                <a:gd name="connsiteX2" fmla="*/ 996637 w 1565769"/>
                <a:gd name="connsiteY2" fmla="*/ 0 h 1398650"/>
                <a:gd name="connsiteX3" fmla="*/ 1322251 w 1565769"/>
                <a:gd name="connsiteY3" fmla="*/ 202157 h 1398650"/>
                <a:gd name="connsiteX4" fmla="*/ 1565769 w 1565769"/>
                <a:gd name="connsiteY4" fmla="*/ 716575 h 1398650"/>
                <a:gd name="connsiteX5" fmla="*/ 1393372 w 1565769"/>
                <a:gd name="connsiteY5" fmla="*/ 1303790 h 1398650"/>
                <a:gd name="connsiteX6" fmla="*/ 714525 w 1565769"/>
                <a:gd name="connsiteY6" fmla="*/ 1398650 h 1398650"/>
                <a:gd name="connsiteX7" fmla="*/ 0 w 1565769"/>
                <a:gd name="connsiteY7" fmla="*/ 998991 h 1398650"/>
                <a:gd name="connsiteX8" fmla="*/ 10844 w 1565769"/>
                <a:gd name="connsiteY8" fmla="*/ 491856 h 1398650"/>
                <a:gd name="connsiteX0" fmla="*/ 0 w 1554925"/>
                <a:gd name="connsiteY0" fmla="*/ 491856 h 1398650"/>
                <a:gd name="connsiteX1" fmla="*/ 555213 w 1554925"/>
                <a:gd name="connsiteY1" fmla="*/ 102007 h 1398650"/>
                <a:gd name="connsiteX2" fmla="*/ 985793 w 1554925"/>
                <a:gd name="connsiteY2" fmla="*/ 0 h 1398650"/>
                <a:gd name="connsiteX3" fmla="*/ 1311407 w 1554925"/>
                <a:gd name="connsiteY3" fmla="*/ 202157 h 1398650"/>
                <a:gd name="connsiteX4" fmla="*/ 1554925 w 1554925"/>
                <a:gd name="connsiteY4" fmla="*/ 716575 h 1398650"/>
                <a:gd name="connsiteX5" fmla="*/ 1382528 w 1554925"/>
                <a:gd name="connsiteY5" fmla="*/ 1303790 h 1398650"/>
                <a:gd name="connsiteX6" fmla="*/ 703681 w 1554925"/>
                <a:gd name="connsiteY6" fmla="*/ 1398650 h 1398650"/>
                <a:gd name="connsiteX7" fmla="*/ 19636 w 1554925"/>
                <a:gd name="connsiteY7" fmla="*/ 1019311 h 1398650"/>
                <a:gd name="connsiteX8" fmla="*/ 0 w 1554925"/>
                <a:gd name="connsiteY8" fmla="*/ 491856 h 1398650"/>
                <a:gd name="connsiteX0" fmla="*/ 0 w 1554925"/>
                <a:gd name="connsiteY0" fmla="*/ 491856 h 1398650"/>
                <a:gd name="connsiteX1" fmla="*/ 555213 w 1554925"/>
                <a:gd name="connsiteY1" fmla="*/ 102007 h 1398650"/>
                <a:gd name="connsiteX2" fmla="*/ 985793 w 1554925"/>
                <a:gd name="connsiteY2" fmla="*/ 0 h 1398650"/>
                <a:gd name="connsiteX3" fmla="*/ 1311407 w 1554925"/>
                <a:gd name="connsiteY3" fmla="*/ 202157 h 1398650"/>
                <a:gd name="connsiteX4" fmla="*/ 1554925 w 1554925"/>
                <a:gd name="connsiteY4" fmla="*/ 716575 h 1398650"/>
                <a:gd name="connsiteX5" fmla="*/ 1382528 w 1554925"/>
                <a:gd name="connsiteY5" fmla="*/ 1303790 h 1398650"/>
                <a:gd name="connsiteX6" fmla="*/ 703681 w 1554925"/>
                <a:gd name="connsiteY6" fmla="*/ 1398650 h 1398650"/>
                <a:gd name="connsiteX7" fmla="*/ 19636 w 1554925"/>
                <a:gd name="connsiteY7" fmla="*/ 1039631 h 1398650"/>
                <a:gd name="connsiteX8" fmla="*/ 0 w 1554925"/>
                <a:gd name="connsiteY8" fmla="*/ 491856 h 1398650"/>
                <a:gd name="connsiteX0" fmla="*/ 51484 w 1535289"/>
                <a:gd name="connsiteY0" fmla="*/ 522336 h 1398650"/>
                <a:gd name="connsiteX1" fmla="*/ 535577 w 1535289"/>
                <a:gd name="connsiteY1" fmla="*/ 102007 h 1398650"/>
                <a:gd name="connsiteX2" fmla="*/ 966157 w 1535289"/>
                <a:gd name="connsiteY2" fmla="*/ 0 h 1398650"/>
                <a:gd name="connsiteX3" fmla="*/ 1291771 w 1535289"/>
                <a:gd name="connsiteY3" fmla="*/ 202157 h 1398650"/>
                <a:gd name="connsiteX4" fmla="*/ 1535289 w 1535289"/>
                <a:gd name="connsiteY4" fmla="*/ 716575 h 1398650"/>
                <a:gd name="connsiteX5" fmla="*/ 1362892 w 1535289"/>
                <a:gd name="connsiteY5" fmla="*/ 1303790 h 1398650"/>
                <a:gd name="connsiteX6" fmla="*/ 684045 w 1535289"/>
                <a:gd name="connsiteY6" fmla="*/ 1398650 h 1398650"/>
                <a:gd name="connsiteX7" fmla="*/ 0 w 1535289"/>
                <a:gd name="connsiteY7" fmla="*/ 1039631 h 1398650"/>
                <a:gd name="connsiteX8" fmla="*/ 51484 w 1535289"/>
                <a:gd name="connsiteY8" fmla="*/ 522336 h 139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289" h="1398650">
                  <a:moveTo>
                    <a:pt x="51484" y="522336"/>
                  </a:moveTo>
                  <a:lnTo>
                    <a:pt x="535577" y="102007"/>
                  </a:lnTo>
                  <a:lnTo>
                    <a:pt x="966157" y="0"/>
                  </a:lnTo>
                  <a:lnTo>
                    <a:pt x="1291771" y="202157"/>
                  </a:lnTo>
                  <a:lnTo>
                    <a:pt x="1535289" y="716575"/>
                  </a:lnTo>
                  <a:lnTo>
                    <a:pt x="1362892" y="1303790"/>
                  </a:lnTo>
                  <a:lnTo>
                    <a:pt x="684045" y="1398650"/>
                  </a:lnTo>
                  <a:lnTo>
                    <a:pt x="0" y="1039631"/>
                  </a:lnTo>
                  <a:lnTo>
                    <a:pt x="51484" y="522336"/>
                  </a:lnTo>
                  <a:close/>
                </a:path>
              </a:pathLst>
            </a:custGeom>
            <a:pattFill prst="lgGrid">
              <a:fgClr>
                <a:srgbClr val="0000CC"/>
              </a:fgClr>
              <a:bgClr>
                <a:srgbClr val="4DFFC4"/>
              </a:bgClr>
            </a:patt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4" name="直線コネクタ 23">
              <a:extLst>
                <a:ext uri="{FF2B5EF4-FFF2-40B4-BE49-F238E27FC236}">
                  <a16:creationId xmlns:a16="http://schemas.microsoft.com/office/drawing/2014/main" id="{FF53B41C-1821-0FCE-5BD0-CF2A8F70F042}"/>
                </a:ext>
              </a:extLst>
            </p:cNvPr>
            <p:cNvCxnSpPr>
              <a:cxnSpLocks/>
              <a:stCxn id="22" idx="1"/>
            </p:cNvCxnSpPr>
            <p:nvPr/>
          </p:nvCxnSpPr>
          <p:spPr>
            <a:xfrm flipH="1">
              <a:off x="6036109" y="3099178"/>
              <a:ext cx="1025670" cy="11185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BE8EBAA3-1DD7-E6EE-63A2-D4477BEB5CE6}"/>
                </a:ext>
              </a:extLst>
            </p:cNvPr>
            <p:cNvCxnSpPr>
              <a:cxnSpLocks/>
              <a:endCxn id="22" idx="2"/>
            </p:cNvCxnSpPr>
            <p:nvPr/>
          </p:nvCxnSpPr>
          <p:spPr>
            <a:xfrm>
              <a:off x="6036109" y="4217763"/>
              <a:ext cx="1313054" cy="12980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8A9142B5-0831-74F3-B520-33DA827028BF}"/>
                </a:ext>
              </a:extLst>
            </p:cNvPr>
            <p:cNvCxnSpPr>
              <a:cxnSpLocks/>
              <a:stCxn id="22" idx="3"/>
            </p:cNvCxnSpPr>
            <p:nvPr/>
          </p:nvCxnSpPr>
          <p:spPr>
            <a:xfrm flipV="1">
              <a:off x="4259796" y="4206382"/>
              <a:ext cx="1767535" cy="6693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84B65A1A-509C-4342-00F9-D31D1090923E}"/>
                </a:ext>
              </a:extLst>
            </p:cNvPr>
            <p:cNvCxnSpPr>
              <a:cxnSpLocks/>
              <a:stCxn id="22" idx="0"/>
            </p:cNvCxnSpPr>
            <p:nvPr/>
          </p:nvCxnSpPr>
          <p:spPr>
            <a:xfrm>
              <a:off x="5470288" y="3018624"/>
              <a:ext cx="557043" cy="1187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グループ化 27">
              <a:extLst>
                <a:ext uri="{FF2B5EF4-FFF2-40B4-BE49-F238E27FC236}">
                  <a16:creationId xmlns:a16="http://schemas.microsoft.com/office/drawing/2014/main" id="{290379C7-592D-3CD9-1471-911FC0FFC5CF}"/>
                </a:ext>
              </a:extLst>
            </p:cNvPr>
            <p:cNvGrpSpPr/>
            <p:nvPr/>
          </p:nvGrpSpPr>
          <p:grpSpPr>
            <a:xfrm>
              <a:off x="5131875" y="3347408"/>
              <a:ext cx="1740779" cy="1619236"/>
              <a:chOff x="5131875" y="3347408"/>
              <a:chExt cx="1740779" cy="1619236"/>
            </a:xfrm>
          </p:grpSpPr>
          <p:sp>
            <p:nvSpPr>
              <p:cNvPr id="30" name="矢印: 右 29">
                <a:extLst>
                  <a:ext uri="{FF2B5EF4-FFF2-40B4-BE49-F238E27FC236}">
                    <a16:creationId xmlns:a16="http://schemas.microsoft.com/office/drawing/2014/main" id="{E38D3608-294B-BE8A-FF32-F4AF252991AB}"/>
                  </a:ext>
                </a:extLst>
              </p:cNvPr>
              <p:cNvSpPr/>
              <p:nvPr/>
            </p:nvSpPr>
            <p:spPr>
              <a:xfrm rot="11824957">
                <a:off x="5131875" y="3886049"/>
                <a:ext cx="259672" cy="186047"/>
              </a:xfrm>
              <a:prstGeom prst="rightArrow">
                <a:avLst/>
              </a:prstGeom>
              <a:solidFill>
                <a:schemeClr val="bg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矢印: 右 30">
                <a:extLst>
                  <a:ext uri="{FF2B5EF4-FFF2-40B4-BE49-F238E27FC236}">
                    <a16:creationId xmlns:a16="http://schemas.microsoft.com/office/drawing/2014/main" id="{690A98F9-5917-DA21-857D-E9D162212B28}"/>
                  </a:ext>
                </a:extLst>
              </p:cNvPr>
              <p:cNvSpPr/>
              <p:nvPr/>
            </p:nvSpPr>
            <p:spPr>
              <a:xfrm rot="16794273">
                <a:off x="6038800" y="3384220"/>
                <a:ext cx="259672" cy="186047"/>
              </a:xfrm>
              <a:prstGeom prst="rightArrow">
                <a:avLst/>
              </a:prstGeom>
              <a:solidFill>
                <a:schemeClr val="bg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右 31">
                <a:extLst>
                  <a:ext uri="{FF2B5EF4-FFF2-40B4-BE49-F238E27FC236}">
                    <a16:creationId xmlns:a16="http://schemas.microsoft.com/office/drawing/2014/main" id="{725B373D-9119-9B27-6ED1-D59B2CB78DD3}"/>
                  </a:ext>
                </a:extLst>
              </p:cNvPr>
              <p:cNvSpPr/>
              <p:nvPr/>
            </p:nvSpPr>
            <p:spPr>
              <a:xfrm rot="5942569">
                <a:off x="5768906" y="4743784"/>
                <a:ext cx="259672" cy="186047"/>
              </a:xfrm>
              <a:prstGeom prst="rightArrow">
                <a:avLst/>
              </a:prstGeom>
              <a:solidFill>
                <a:schemeClr val="bg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矢印: 右 32">
                <a:extLst>
                  <a:ext uri="{FF2B5EF4-FFF2-40B4-BE49-F238E27FC236}">
                    <a16:creationId xmlns:a16="http://schemas.microsoft.com/office/drawing/2014/main" id="{8B242404-1405-A725-A8B2-9BDAAB75043D}"/>
                  </a:ext>
                </a:extLst>
              </p:cNvPr>
              <p:cNvSpPr/>
              <p:nvPr/>
            </p:nvSpPr>
            <p:spPr>
              <a:xfrm rot="21186457">
                <a:off x="6612982" y="4098386"/>
                <a:ext cx="259672" cy="186047"/>
              </a:xfrm>
              <a:prstGeom prst="rightArrow">
                <a:avLst/>
              </a:prstGeom>
              <a:solidFill>
                <a:schemeClr val="bg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楕円 28">
              <a:extLst>
                <a:ext uri="{FF2B5EF4-FFF2-40B4-BE49-F238E27FC236}">
                  <a16:creationId xmlns:a16="http://schemas.microsoft.com/office/drawing/2014/main" id="{A5287C61-1FE0-53D5-42B4-4C9C7891A436}"/>
                </a:ext>
              </a:extLst>
            </p:cNvPr>
            <p:cNvSpPr/>
            <p:nvPr/>
          </p:nvSpPr>
          <p:spPr>
            <a:xfrm>
              <a:off x="5960400" y="4145846"/>
              <a:ext cx="144016" cy="144016"/>
            </a:xfrm>
            <a:prstGeom prst="ellipse">
              <a:avLst/>
            </a:prstGeom>
            <a:solidFill>
              <a:srgbClr val="0000CC"/>
            </a:solidFill>
            <a:ln w="57150">
              <a:solidFill>
                <a:srgbClr val="0000CC"/>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grpSp>
      <p:sp>
        <p:nvSpPr>
          <p:cNvPr id="34" name="正方形/長方形 33">
            <a:extLst>
              <a:ext uri="{FF2B5EF4-FFF2-40B4-BE49-F238E27FC236}">
                <a16:creationId xmlns:a16="http://schemas.microsoft.com/office/drawing/2014/main" id="{02424729-522F-64E4-81A4-2F52BF06B300}"/>
              </a:ext>
            </a:extLst>
          </p:cNvPr>
          <p:cNvSpPr/>
          <p:nvPr/>
        </p:nvSpPr>
        <p:spPr>
          <a:xfrm>
            <a:off x="1379476" y="2376281"/>
            <a:ext cx="4282642" cy="613669"/>
          </a:xfrm>
          <a:prstGeom prst="rect">
            <a:avLst/>
          </a:prstGeom>
          <a:no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dirty="0">
                <a:solidFill>
                  <a:schemeClr val="tx1"/>
                </a:solidFill>
                <a:latin typeface="MS UI Gothic" panose="020B0600070205080204" pitchFamily="50" charset="-128"/>
                <a:ea typeface="MS UI Gothic" panose="020B0600070205080204" pitchFamily="50" charset="-128"/>
              </a:rPr>
              <a:t>C2N</a:t>
            </a:r>
            <a:br>
              <a:rPr lang="en-US" altLang="ja-JP" dirty="0">
                <a:solidFill>
                  <a:schemeClr val="tx1"/>
                </a:solidFill>
                <a:latin typeface="MS UI Gothic" panose="020B0600070205080204" pitchFamily="50" charset="-128"/>
                <a:ea typeface="MS UI Gothic" panose="020B0600070205080204" pitchFamily="50" charset="-128"/>
              </a:rPr>
            </a:br>
            <a:r>
              <a:rPr lang="ja-JP" altLang="en-US" dirty="0">
                <a:solidFill>
                  <a:schemeClr val="tx1"/>
                </a:solidFill>
                <a:latin typeface="MS UI Gothic" panose="020B0600070205080204" pitchFamily="50" charset="-128"/>
                <a:ea typeface="MS UI Gothic" panose="020B0600070205080204" pitchFamily="50" charset="-128"/>
              </a:rPr>
              <a:t>セルから節点へ分配する平滑化</a:t>
            </a:r>
            <a:r>
              <a:rPr lang="en-US" altLang="ja-JP" dirty="0">
                <a:solidFill>
                  <a:schemeClr val="tx1"/>
                </a:solidFill>
                <a:latin typeface="MS UI Gothic" panose="020B0600070205080204" pitchFamily="50" charset="-128"/>
                <a:ea typeface="MS UI Gothic" panose="020B0600070205080204" pitchFamily="50" charset="-128"/>
              </a:rPr>
              <a:t>(=NS-FEM)</a:t>
            </a:r>
            <a:endParaRPr kumimoji="1" lang="ja-JP" altLang="en-US" dirty="0">
              <a:solidFill>
                <a:schemeClr val="tx1"/>
              </a:solidFill>
              <a:latin typeface="MS UI Gothic" panose="020B0600070205080204" pitchFamily="50" charset="-128"/>
              <a:ea typeface="MS UI Gothic" panose="020B0600070205080204" pitchFamily="50" charset="-128"/>
            </a:endParaRPr>
          </a:p>
        </p:txBody>
      </p:sp>
      <p:sp>
        <p:nvSpPr>
          <p:cNvPr id="35" name="正方形/長方形 34">
            <a:extLst>
              <a:ext uri="{FF2B5EF4-FFF2-40B4-BE49-F238E27FC236}">
                <a16:creationId xmlns:a16="http://schemas.microsoft.com/office/drawing/2014/main" id="{7D63142A-0D54-A0D9-1E36-683A868FB022}"/>
              </a:ext>
            </a:extLst>
          </p:cNvPr>
          <p:cNvSpPr/>
          <p:nvPr/>
        </p:nvSpPr>
        <p:spPr>
          <a:xfrm>
            <a:off x="6493878" y="2376281"/>
            <a:ext cx="4282642" cy="620671"/>
          </a:xfrm>
          <a:prstGeom prst="rect">
            <a:avLst/>
          </a:prstGeom>
          <a:no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b="1" dirty="0">
                <a:solidFill>
                  <a:schemeClr val="tx1"/>
                </a:solidFill>
                <a:latin typeface="MS UI Gothic" panose="020B0600070205080204" pitchFamily="50" charset="-128"/>
                <a:ea typeface="MS UI Gothic" panose="020B0600070205080204" pitchFamily="50" charset="-128"/>
              </a:rPr>
              <a:t>N2C</a:t>
            </a:r>
            <a:br>
              <a:rPr lang="en-US" altLang="ja-JP" dirty="0">
                <a:solidFill>
                  <a:schemeClr val="tx1"/>
                </a:solidFill>
                <a:latin typeface="MS UI Gothic" panose="020B0600070205080204" pitchFamily="50" charset="-128"/>
                <a:ea typeface="MS UI Gothic" panose="020B0600070205080204" pitchFamily="50" charset="-128"/>
              </a:rPr>
            </a:br>
            <a:r>
              <a:rPr lang="ja-JP" altLang="en-US" dirty="0">
                <a:solidFill>
                  <a:schemeClr val="tx1"/>
                </a:solidFill>
                <a:latin typeface="MS UI Gothic" panose="020B0600070205080204" pitchFamily="50" charset="-128"/>
                <a:ea typeface="MS UI Gothic" panose="020B0600070205080204" pitchFamily="50" charset="-128"/>
              </a:rPr>
              <a:t>節点からセルへ分配する平滑化</a:t>
            </a:r>
            <a:r>
              <a:rPr lang="en-US" altLang="ja-JP" dirty="0">
                <a:solidFill>
                  <a:schemeClr val="tx1"/>
                </a:solidFill>
                <a:latin typeface="MS UI Gothic" panose="020B0600070205080204" pitchFamily="50" charset="-128"/>
                <a:ea typeface="MS UI Gothic" panose="020B0600070205080204" pitchFamily="50" charset="-128"/>
              </a:rPr>
              <a:t>(=NS-FEM</a:t>
            </a:r>
            <a:r>
              <a:rPr lang="en-US" altLang="ja-JP" baseline="30000" dirty="0">
                <a:solidFill>
                  <a:schemeClr val="tx1"/>
                </a:solidFill>
                <a:latin typeface="MS UI Gothic" panose="020B0600070205080204" pitchFamily="50" charset="-128"/>
                <a:ea typeface="MS UI Gothic" panose="020B0600070205080204" pitchFamily="50" charset="-128"/>
              </a:rPr>
              <a:t>-1</a:t>
            </a:r>
            <a:r>
              <a:rPr lang="en-US" altLang="ja-JP" dirty="0">
                <a:solidFill>
                  <a:schemeClr val="tx1"/>
                </a:solidFill>
                <a:latin typeface="MS UI Gothic" panose="020B0600070205080204" pitchFamily="50" charset="-128"/>
                <a:ea typeface="MS UI Gothic" panose="020B0600070205080204" pitchFamily="50" charset="-128"/>
              </a:rPr>
              <a:t>)</a:t>
            </a:r>
            <a:endParaRPr kumimoji="1" lang="ja-JP" altLang="en-US" dirty="0">
              <a:solidFill>
                <a:schemeClr val="tx1"/>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3718179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ctrTitle"/>
          </p:nvPr>
        </p:nvSpPr>
        <p:spPr/>
        <p:txBody>
          <a:bodyPr/>
          <a:lstStyle/>
          <a:p>
            <a:r>
              <a:rPr kumimoji="1" lang="ja-JP" altLang="en-US" dirty="0"/>
              <a:t>結果と考察</a:t>
            </a:r>
            <a:br>
              <a:rPr kumimoji="1" lang="en-US" altLang="ja-JP" dirty="0"/>
            </a:br>
            <a:r>
              <a:rPr lang="ja-JP" altLang="en-US" sz="2400" b="0" dirty="0"/>
              <a:t>解析例の紹介 と 計算コストの考察</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p:spTree>
    <p:extLst>
      <p:ext uri="{BB962C8B-B14F-4D97-AF65-F5344CB8AC3E}">
        <p14:creationId xmlns:p14="http://schemas.microsoft.com/office/powerpoint/2010/main" val="1505130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endParaRPr lang="en-US" altLang="ja-JP" dirty="0"/>
              </a:p>
              <a:p>
                <a:endParaRPr lang="en-US" altLang="ja-JP" dirty="0"/>
              </a:p>
              <a:p>
                <a:endParaRPr lang="en-US" altLang="ja-JP" dirty="0"/>
              </a:p>
              <a:p>
                <a:endParaRPr lang="en-US" altLang="ja-JP" dirty="0"/>
              </a:p>
              <a:p>
                <a:endParaRPr lang="en-US" altLang="ja-JP" dirty="0"/>
              </a:p>
              <a:p>
                <a:r>
                  <a:rPr lang="en-US" altLang="ja-JP" dirty="0"/>
                  <a:t>10 m x 1 m x 1 m </a:t>
                </a:r>
                <a:r>
                  <a:rPr lang="ja-JP" altLang="en-US" dirty="0"/>
                  <a:t>の片持ち梁の先端に死荷重．</a:t>
                </a:r>
                <a:endParaRPr lang="en-US" altLang="ja-JP" dirty="0"/>
              </a:p>
              <a:p>
                <a:r>
                  <a:rPr lang="en-US" altLang="ja-JP" dirty="0"/>
                  <a:t>Neo-Hook</a:t>
                </a:r>
                <a:r>
                  <a:rPr lang="ja-JP" altLang="en-US" dirty="0"/>
                  <a:t>超弾性体（</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=6 </m:t>
                    </m:r>
                    <m:r>
                      <m:rPr>
                        <m:sty m:val="p"/>
                      </m:rPr>
                      <a:rPr lang="en-US" altLang="ja-JP">
                        <a:latin typeface="Cambria Math" panose="02040503050406030204" pitchFamily="18" charset="0"/>
                      </a:rPr>
                      <m:t>GPa</m:t>
                    </m:r>
                    <m:r>
                      <a:rPr lang="en-US" altLang="ja-JP" i="1">
                        <a:latin typeface="Cambria Math" panose="02040503050406030204" pitchFamily="18" charset="0"/>
                      </a:rPr>
                      <m:t>, </m:t>
                    </m:r>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𝟎</m:t>
                    </m:r>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ja-JP" altLang="en-US" dirty="0"/>
                  <a:t>）</a:t>
                </a:r>
                <a:endParaRPr lang="en-US" altLang="ja-JP" dirty="0"/>
              </a:p>
              <a:p>
                <a:r>
                  <a:rPr lang="ja-JP" altLang="en-US" dirty="0"/>
                  <a:t>先端の最終たわみが約</a:t>
                </a:r>
                <a:r>
                  <a:rPr lang="en-US" altLang="ja-JP" dirty="0"/>
                  <a:t>6.5 m</a:t>
                </a:r>
                <a:r>
                  <a:rPr lang="ja-JP" altLang="en-US" dirty="0"/>
                  <a:t>の大たわみ問題．</a:t>
                </a:r>
                <a:endParaRPr lang="en-US" altLang="ja-JP" dirty="0"/>
              </a:p>
              <a:p>
                <a:endParaRPr lang="en-US" altLang="ja-JP" dirty="0"/>
              </a:p>
              <a:p>
                <a:pPr marL="0" indent="0">
                  <a:buNone/>
                </a:pP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grpSp>
        <p:nvGrpSpPr>
          <p:cNvPr id="7" name="グループ化 6"/>
          <p:cNvGrpSpPr/>
          <p:nvPr/>
        </p:nvGrpSpPr>
        <p:grpSpPr>
          <a:xfrm>
            <a:off x="2370552" y="764704"/>
            <a:ext cx="7469864" cy="2448272"/>
            <a:chOff x="1655676" y="980728"/>
            <a:chExt cx="6389744" cy="1944216"/>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676" y="980728"/>
              <a:ext cx="6333279" cy="1944216"/>
            </a:xfrm>
            <a:prstGeom prst="rect">
              <a:avLst/>
            </a:prstGeom>
          </p:spPr>
        </p:pic>
        <p:sp>
          <p:nvSpPr>
            <p:cNvPr id="6" name="テキスト ボックス 5"/>
            <p:cNvSpPr txBox="1"/>
            <p:nvPr/>
          </p:nvSpPr>
          <p:spPr>
            <a:xfrm>
              <a:off x="6732240" y="2303584"/>
              <a:ext cx="1313180" cy="369332"/>
            </a:xfrm>
            <a:prstGeom prst="rect">
              <a:avLst/>
            </a:prstGeom>
            <a:solidFill>
              <a:schemeClr val="bg1"/>
            </a:solidFill>
          </p:spPr>
          <p:txBody>
            <a:bodyPr wrap="none" rtlCol="0">
              <a:spAutoFit/>
            </a:bodyPr>
            <a:lstStyle/>
            <a:p>
              <a:r>
                <a:rPr lang="en-US" altLang="ja-JP" dirty="0">
                  <a:solidFill>
                    <a:srgbClr val="FF0000"/>
                  </a:solidFill>
                  <a:ea typeface="MS UI Gothic" panose="020B0600070205080204" pitchFamily="50" charset="-128"/>
                </a:rPr>
                <a:t>Dead Load</a:t>
              </a:r>
              <a:endParaRPr kumimoji="1" lang="ja-JP" altLang="en-US" dirty="0">
                <a:solidFill>
                  <a:srgbClr val="FF0000"/>
                </a:solidFill>
                <a:ea typeface="MS UI Gothic" panose="020B0600070205080204" pitchFamily="50" charset="-128"/>
              </a:endParaRPr>
            </a:p>
          </p:txBody>
        </p:sp>
      </p:grpSp>
      <p:sp>
        <p:nvSpPr>
          <p:cNvPr id="8" name="テキスト ボックス 7">
            <a:extLst>
              <a:ext uri="{FF2B5EF4-FFF2-40B4-BE49-F238E27FC236}">
                <a16:creationId xmlns:a16="http://schemas.microsoft.com/office/drawing/2014/main" id="{A3CA46F4-F1CA-E622-66EE-197C82918B1D}"/>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3356352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effectLst>
                  <a:outerShdw blurRad="38100" dist="38100" dir="2700000" algn="tl">
                    <a:srgbClr val="000000">
                      <a:alpha val="43137"/>
                    </a:srgbClr>
                  </a:outerShdw>
                </a:effectLst>
              </a:rPr>
              <a:t>Mises</a:t>
            </a:r>
            <a:r>
              <a:rPr lang="ja-JP" altLang="en-US" b="1" i="1" u="sng" dirty="0">
                <a:effectLst>
                  <a:outerShdw blurRad="38100" dist="38100" dir="2700000" algn="tl">
                    <a:srgbClr val="000000">
                      <a:alpha val="43137"/>
                    </a:srgbClr>
                  </a:outerShdw>
                </a:effectLst>
              </a:rPr>
              <a:t>応力</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解析結果</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（最終状態）</a:t>
            </a:r>
            <a:endParaRPr lang="en-US" altLang="ja-JP"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sp>
        <p:nvSpPr>
          <p:cNvPr id="6" name="テキスト ボックス 5">
            <a:extLst>
              <a:ext uri="{FF2B5EF4-FFF2-40B4-BE49-F238E27FC236}">
                <a16:creationId xmlns:a16="http://schemas.microsoft.com/office/drawing/2014/main" id="{1ACEB653-3B1F-1B1B-485E-4F2DF823AE6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14" name="図 13" descr="黒い背景に白い文字がある&#10;&#10;低い精度で自動的に生成された説明">
            <a:extLst>
              <a:ext uri="{FF2B5EF4-FFF2-40B4-BE49-F238E27FC236}">
                <a16:creationId xmlns:a16="http://schemas.microsoft.com/office/drawing/2014/main" id="{4EB62FBB-45A6-8FEA-251D-907FA9F69A0A}"/>
              </a:ext>
            </a:extLst>
          </p:cNvPr>
          <p:cNvPicPr>
            <a:picLocks noChangeAspect="1"/>
          </p:cNvPicPr>
          <p:nvPr/>
        </p:nvPicPr>
        <p:blipFill>
          <a:blip r:embed="rId3">
            <a:extLst>
              <a:ext uri="{28A0092B-C50C-407E-A947-70E740481C1C}">
                <a14:useLocalDpi xmlns:a14="http://schemas.microsoft.com/office/drawing/2010/main" val="0"/>
              </a:ext>
            </a:extLst>
          </a:blip>
          <a:srcRect r="34984"/>
          <a:stretch/>
        </p:blipFill>
        <p:spPr>
          <a:xfrm>
            <a:off x="2252798" y="575810"/>
            <a:ext cx="5006801" cy="5821818"/>
          </a:xfrm>
          <a:prstGeom prst="rect">
            <a:avLst/>
          </a:prstGeom>
        </p:spPr>
      </p:pic>
      <p:pic>
        <p:nvPicPr>
          <p:cNvPr id="17" name="図 16" descr="黒い背景に白い文字がある&#10;&#10;低い精度で自動的に生成された説明">
            <a:extLst>
              <a:ext uri="{FF2B5EF4-FFF2-40B4-BE49-F238E27FC236}">
                <a16:creationId xmlns:a16="http://schemas.microsoft.com/office/drawing/2014/main" id="{705F3176-93C5-083E-E78D-B06EA2E0940C}"/>
              </a:ext>
            </a:extLst>
          </p:cNvPr>
          <p:cNvPicPr>
            <a:picLocks noChangeAspect="1"/>
          </p:cNvPicPr>
          <p:nvPr/>
        </p:nvPicPr>
        <p:blipFill>
          <a:blip r:embed="rId4">
            <a:extLst>
              <a:ext uri="{28A0092B-C50C-407E-A947-70E740481C1C}">
                <a14:useLocalDpi xmlns:a14="http://schemas.microsoft.com/office/drawing/2010/main" val="0"/>
              </a:ext>
            </a:extLst>
          </a:blip>
          <a:srcRect r="34984"/>
          <a:stretch/>
        </p:blipFill>
        <p:spPr>
          <a:xfrm>
            <a:off x="6559419" y="583011"/>
            <a:ext cx="5006799" cy="5821817"/>
          </a:xfrm>
          <a:prstGeom prst="rect">
            <a:avLst/>
          </a:prstGeom>
        </p:spPr>
      </p:pic>
      <p:sp>
        <p:nvSpPr>
          <p:cNvPr id="18" name="テキスト ボックス 17">
            <a:extLst>
              <a:ext uri="{FF2B5EF4-FFF2-40B4-BE49-F238E27FC236}">
                <a16:creationId xmlns:a16="http://schemas.microsoft.com/office/drawing/2014/main" id="{0EDE561C-D2B3-9C8C-AC5E-8D1545877F9D}"/>
              </a:ext>
            </a:extLst>
          </p:cNvPr>
          <p:cNvSpPr txBox="1"/>
          <p:nvPr/>
        </p:nvSpPr>
        <p:spPr>
          <a:xfrm>
            <a:off x="2927648" y="4204991"/>
            <a:ext cx="199445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rgbClr val="7030A0"/>
                </a:solidFill>
                <a:latin typeface="MS UI Gothic" panose="020B0600070205080204" pitchFamily="50" charset="-128"/>
                <a:ea typeface="MS UI Gothic" panose="020B0600070205080204" pitchFamily="50" charset="-128"/>
              </a:rPr>
              <a:t>EC-SSE-SRI-T4</a:t>
            </a:r>
            <a:endParaRPr kumimoji="1" lang="ja-JP" altLang="en-US" sz="2000" dirty="0">
              <a:solidFill>
                <a:srgbClr val="7030A0"/>
              </a:solidFill>
              <a:latin typeface="MS UI Gothic" panose="020B0600070205080204" pitchFamily="50" charset="-128"/>
              <a:ea typeface="MS UI Gothic" panose="020B0600070205080204" pitchFamily="50" charset="-128"/>
            </a:endParaRPr>
          </a:p>
        </p:txBody>
      </p:sp>
      <p:sp>
        <p:nvSpPr>
          <p:cNvPr id="19" name="テキスト ボックス 18">
            <a:extLst>
              <a:ext uri="{FF2B5EF4-FFF2-40B4-BE49-F238E27FC236}">
                <a16:creationId xmlns:a16="http://schemas.microsoft.com/office/drawing/2014/main" id="{C054CF67-444E-6ECD-EFD7-B24E8F938123}"/>
              </a:ext>
            </a:extLst>
          </p:cNvPr>
          <p:cNvSpPr txBox="1"/>
          <p:nvPr/>
        </p:nvSpPr>
        <p:spPr>
          <a:xfrm>
            <a:off x="7644090" y="4051103"/>
            <a:ext cx="1994456" cy="70788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rgbClr val="FF00FF"/>
                </a:solidFill>
                <a:latin typeface="MS UI Gothic" panose="020B0600070205080204" pitchFamily="50" charset="-128"/>
                <a:ea typeface="MS UI Gothic" panose="020B0600070205080204" pitchFamily="50" charset="-128"/>
              </a:rPr>
              <a:t>改良版</a:t>
            </a:r>
            <a:br>
              <a:rPr kumimoji="1" lang="en-US" altLang="ja-JP" sz="2000" dirty="0">
                <a:solidFill>
                  <a:srgbClr val="FF00FF"/>
                </a:solidFill>
                <a:latin typeface="MS UI Gothic" panose="020B0600070205080204" pitchFamily="50" charset="-128"/>
                <a:ea typeface="MS UI Gothic" panose="020B0600070205080204" pitchFamily="50" charset="-128"/>
              </a:rPr>
            </a:br>
            <a:r>
              <a:rPr kumimoji="1" lang="en-US" altLang="ja-JP" sz="2000" dirty="0">
                <a:solidFill>
                  <a:srgbClr val="FF00FF"/>
                </a:solidFill>
                <a:latin typeface="MS UI Gothic" panose="020B0600070205080204" pitchFamily="50" charset="-128"/>
                <a:ea typeface="MS UI Gothic" panose="020B0600070205080204" pitchFamily="50" charset="-128"/>
              </a:rPr>
              <a:t>EC-SSE-SRI-T4</a:t>
            </a:r>
            <a:endParaRPr kumimoji="1" lang="ja-JP" altLang="en-US" sz="2000" dirty="0">
              <a:solidFill>
                <a:srgbClr val="FF00FF"/>
              </a:solidFill>
              <a:latin typeface="MS UI Gothic" panose="020B0600070205080204" pitchFamily="50" charset="-128"/>
              <a:ea typeface="MS UI Gothic" panose="020B0600070205080204" pitchFamily="50" charset="-128"/>
            </a:endParaRPr>
          </a:p>
        </p:txBody>
      </p:sp>
      <p:sp>
        <p:nvSpPr>
          <p:cNvPr id="5" name="テキスト ボックス 4">
            <a:extLst>
              <a:ext uri="{FF2B5EF4-FFF2-40B4-BE49-F238E27FC236}">
                <a16:creationId xmlns:a16="http://schemas.microsoft.com/office/drawing/2014/main" id="{2A10D0B5-5E5B-7F59-F949-AA776E488944}"/>
              </a:ext>
            </a:extLst>
          </p:cNvPr>
          <p:cNvSpPr txBox="1"/>
          <p:nvPr/>
        </p:nvSpPr>
        <p:spPr>
          <a:xfrm>
            <a:off x="119336" y="5229200"/>
            <a:ext cx="4652236" cy="707886"/>
          </a:xfrm>
          <a:prstGeom prst="rect">
            <a:avLst/>
          </a:prstGeom>
          <a:solidFill>
            <a:schemeClr val="accent1"/>
          </a:solidFill>
          <a:ln>
            <a:solidFill>
              <a:schemeClr val="tx1"/>
            </a:solidFill>
          </a:ln>
        </p:spPr>
        <p:txBody>
          <a:bodyPr wrap="none" rtlCol="0">
            <a:spAutoFit/>
          </a:bodyPr>
          <a:lstStyle/>
          <a:p>
            <a:pPr marL="285750" indent="-285750">
              <a:buFont typeface="Wingdings" panose="05000000000000000000" pitchFamily="2" charset="2"/>
              <a:buChar char="l"/>
            </a:pPr>
            <a:r>
              <a:rPr lang="ja-JP" altLang="en-US" sz="2000" dirty="0">
                <a:ea typeface="MS UI Gothic" panose="020B0600070205080204" pitchFamily="50" charset="-128"/>
              </a:rPr>
              <a:t>両者に目立った違いなし．</a:t>
            </a:r>
            <a:endParaRPr lang="en-US" altLang="ja-JP" sz="2000" dirty="0">
              <a:ea typeface="MS UI Gothic" panose="020B0600070205080204" pitchFamily="50" charset="-128"/>
            </a:endParaRPr>
          </a:p>
          <a:p>
            <a:pPr marL="285750" indent="-285750">
              <a:buFont typeface="Wingdings" panose="05000000000000000000" pitchFamily="2" charset="2"/>
              <a:buChar char="l"/>
            </a:pPr>
            <a:r>
              <a:rPr lang="ja-JP" altLang="en-US" sz="2000" dirty="0">
                <a:ea typeface="MS UI Gothic" panose="020B0600070205080204" pitchFamily="50" charset="-128"/>
              </a:rPr>
              <a:t>節点変位・</a:t>
            </a:r>
            <a:r>
              <a:rPr kumimoji="1" lang="ja-JP" altLang="en-US" sz="2000" dirty="0">
                <a:ea typeface="MS UI Gothic" panose="020B0600070205080204" pitchFamily="50" charset="-128"/>
              </a:rPr>
              <a:t>反力</a:t>
            </a:r>
            <a:r>
              <a:rPr lang="ja-JP" altLang="en-US" sz="2000" dirty="0">
                <a:ea typeface="MS UI Gothic" panose="020B0600070205080204" pitchFamily="50" charset="-128"/>
              </a:rPr>
              <a:t>にも</a:t>
            </a:r>
            <a:r>
              <a:rPr kumimoji="1" lang="ja-JP" altLang="en-US" sz="2000" dirty="0">
                <a:ea typeface="MS UI Gothic" panose="020B0600070205080204" pitchFamily="50" charset="-128"/>
              </a:rPr>
              <a:t>問題なし（詳細略）</a:t>
            </a:r>
            <a:r>
              <a:rPr lang="ja-JP" altLang="en-US" sz="2000" dirty="0">
                <a:ea typeface="MS UI Gothic" panose="020B0600070205080204" pitchFamily="50" charset="-128"/>
              </a:rPr>
              <a:t>．</a:t>
            </a:r>
            <a:endParaRPr kumimoji="1" lang="ja-JP" altLang="en-US" sz="2000" dirty="0">
              <a:ea typeface="MS UI Gothic" panose="020B0600070205080204" pitchFamily="50" charset="-128"/>
            </a:endParaRPr>
          </a:p>
        </p:txBody>
      </p:sp>
    </p:spTree>
    <p:extLst>
      <p:ext uri="{BB962C8B-B14F-4D97-AF65-F5344CB8AC3E}">
        <p14:creationId xmlns:p14="http://schemas.microsoft.com/office/powerpoint/2010/main" val="3526150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圧力</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解析結果</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（最終状態）</a:t>
            </a:r>
            <a:endParaRPr lang="en-US" altLang="ja-JP"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en-US" altLang="ja-JP" dirty="0"/>
              <a:t>    </a:t>
            </a:r>
            <a:r>
              <a:rPr lang="ja-JP" altLang="en-US" dirty="0"/>
              <a:t>片持ち梁の曲げ解析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16</a:t>
            </a:fld>
            <a:endParaRPr lang="ja-JP" altLang="en-US" dirty="0"/>
          </a:p>
        </p:txBody>
      </p:sp>
      <p:sp>
        <p:nvSpPr>
          <p:cNvPr id="6" name="テキスト ボックス 5">
            <a:extLst>
              <a:ext uri="{FF2B5EF4-FFF2-40B4-BE49-F238E27FC236}">
                <a16:creationId xmlns:a16="http://schemas.microsoft.com/office/drawing/2014/main" id="{1ACEB653-3B1F-1B1B-485E-4F2DF823AE6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9" name="図 8" descr="光 が含まれている画像&#10;&#10;自動的に生成された説明">
            <a:extLst>
              <a:ext uri="{FF2B5EF4-FFF2-40B4-BE49-F238E27FC236}">
                <a16:creationId xmlns:a16="http://schemas.microsoft.com/office/drawing/2014/main" id="{37818742-43CC-E4D3-381E-66466F2EFDAE}"/>
              </a:ext>
            </a:extLst>
          </p:cNvPr>
          <p:cNvPicPr>
            <a:picLocks noChangeAspect="1"/>
          </p:cNvPicPr>
          <p:nvPr/>
        </p:nvPicPr>
        <p:blipFill>
          <a:blip r:embed="rId3">
            <a:extLst>
              <a:ext uri="{28A0092B-C50C-407E-A947-70E740481C1C}">
                <a14:useLocalDpi xmlns:a14="http://schemas.microsoft.com/office/drawing/2010/main" val="0"/>
              </a:ext>
            </a:extLst>
          </a:blip>
          <a:srcRect r="34910"/>
          <a:stretch/>
        </p:blipFill>
        <p:spPr>
          <a:xfrm>
            <a:off x="2279576" y="575808"/>
            <a:ext cx="5012517" cy="5821819"/>
          </a:xfrm>
          <a:prstGeom prst="rect">
            <a:avLst/>
          </a:prstGeom>
        </p:spPr>
      </p:pic>
      <p:pic>
        <p:nvPicPr>
          <p:cNvPr id="12" name="図 11" descr="持つ, 光 が含まれている画像&#10;&#10;自動的に生成された説明">
            <a:extLst>
              <a:ext uri="{FF2B5EF4-FFF2-40B4-BE49-F238E27FC236}">
                <a16:creationId xmlns:a16="http://schemas.microsoft.com/office/drawing/2014/main" id="{AD85A002-EA76-C87B-7865-B8D6D0E7573D}"/>
              </a:ext>
            </a:extLst>
          </p:cNvPr>
          <p:cNvPicPr>
            <a:picLocks noChangeAspect="1"/>
          </p:cNvPicPr>
          <p:nvPr/>
        </p:nvPicPr>
        <p:blipFill>
          <a:blip r:embed="rId4">
            <a:extLst>
              <a:ext uri="{28A0092B-C50C-407E-A947-70E740481C1C}">
                <a14:useLocalDpi xmlns:a14="http://schemas.microsoft.com/office/drawing/2010/main" val="0"/>
              </a:ext>
            </a:extLst>
          </a:blip>
          <a:srcRect r="34910"/>
          <a:stretch/>
        </p:blipFill>
        <p:spPr>
          <a:xfrm>
            <a:off x="6556091" y="575807"/>
            <a:ext cx="5012517" cy="5821819"/>
          </a:xfrm>
          <a:prstGeom prst="rect">
            <a:avLst/>
          </a:prstGeom>
        </p:spPr>
      </p:pic>
      <p:sp>
        <p:nvSpPr>
          <p:cNvPr id="13" name="テキスト ボックス 12">
            <a:extLst>
              <a:ext uri="{FF2B5EF4-FFF2-40B4-BE49-F238E27FC236}">
                <a16:creationId xmlns:a16="http://schemas.microsoft.com/office/drawing/2014/main" id="{2557E14F-5564-7E40-C837-97EFE8CC4553}"/>
              </a:ext>
            </a:extLst>
          </p:cNvPr>
          <p:cNvSpPr txBox="1"/>
          <p:nvPr/>
        </p:nvSpPr>
        <p:spPr>
          <a:xfrm>
            <a:off x="2927648" y="4204991"/>
            <a:ext cx="199445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rgbClr val="7030A0"/>
                </a:solidFill>
                <a:latin typeface="MS UI Gothic" panose="020B0600070205080204" pitchFamily="50" charset="-128"/>
                <a:ea typeface="MS UI Gothic" panose="020B0600070205080204" pitchFamily="50" charset="-128"/>
              </a:rPr>
              <a:t>EC-SSE-SRI-T4</a:t>
            </a:r>
            <a:endParaRPr kumimoji="1" lang="ja-JP" altLang="en-US" sz="2000" dirty="0">
              <a:solidFill>
                <a:srgbClr val="7030A0"/>
              </a:solidFill>
              <a:latin typeface="MS UI Gothic" panose="020B0600070205080204" pitchFamily="50" charset="-128"/>
              <a:ea typeface="MS UI Gothic" panose="020B0600070205080204" pitchFamily="50" charset="-128"/>
            </a:endParaRPr>
          </a:p>
        </p:txBody>
      </p:sp>
      <p:sp>
        <p:nvSpPr>
          <p:cNvPr id="15" name="テキスト ボックス 14">
            <a:extLst>
              <a:ext uri="{FF2B5EF4-FFF2-40B4-BE49-F238E27FC236}">
                <a16:creationId xmlns:a16="http://schemas.microsoft.com/office/drawing/2014/main" id="{5F02F75C-AC33-8D45-08C6-7608EC743C4F}"/>
              </a:ext>
            </a:extLst>
          </p:cNvPr>
          <p:cNvSpPr txBox="1"/>
          <p:nvPr/>
        </p:nvSpPr>
        <p:spPr>
          <a:xfrm>
            <a:off x="7644090" y="4051103"/>
            <a:ext cx="1994456" cy="70788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rgbClr val="FF00FF"/>
                </a:solidFill>
                <a:latin typeface="MS UI Gothic" panose="020B0600070205080204" pitchFamily="50" charset="-128"/>
                <a:ea typeface="MS UI Gothic" panose="020B0600070205080204" pitchFamily="50" charset="-128"/>
              </a:rPr>
              <a:t>改良版</a:t>
            </a:r>
            <a:br>
              <a:rPr kumimoji="1" lang="en-US" altLang="ja-JP" sz="2000" dirty="0">
                <a:solidFill>
                  <a:srgbClr val="FF00FF"/>
                </a:solidFill>
                <a:latin typeface="MS UI Gothic" panose="020B0600070205080204" pitchFamily="50" charset="-128"/>
                <a:ea typeface="MS UI Gothic" panose="020B0600070205080204" pitchFamily="50" charset="-128"/>
              </a:rPr>
            </a:br>
            <a:r>
              <a:rPr kumimoji="1" lang="en-US" altLang="ja-JP" sz="2000" dirty="0">
                <a:solidFill>
                  <a:srgbClr val="FF00FF"/>
                </a:solidFill>
                <a:latin typeface="MS UI Gothic" panose="020B0600070205080204" pitchFamily="50" charset="-128"/>
                <a:ea typeface="MS UI Gothic" panose="020B0600070205080204" pitchFamily="50" charset="-128"/>
              </a:rPr>
              <a:t>EC-SSE-SRI-T4</a:t>
            </a:r>
            <a:endParaRPr kumimoji="1" lang="ja-JP" altLang="en-US" sz="2000" dirty="0">
              <a:solidFill>
                <a:srgbClr val="FF00FF"/>
              </a:solidFill>
              <a:latin typeface="MS UI Gothic" panose="020B0600070205080204" pitchFamily="50" charset="-128"/>
              <a:ea typeface="MS UI Gothic" panose="020B0600070205080204" pitchFamily="50" charset="-128"/>
            </a:endParaRPr>
          </a:p>
        </p:txBody>
      </p:sp>
      <p:sp>
        <p:nvSpPr>
          <p:cNvPr id="16" name="テキスト ボックス 15">
            <a:extLst>
              <a:ext uri="{FF2B5EF4-FFF2-40B4-BE49-F238E27FC236}">
                <a16:creationId xmlns:a16="http://schemas.microsoft.com/office/drawing/2014/main" id="{C42FD7E6-6573-046D-3C30-1124008F2B57}"/>
              </a:ext>
            </a:extLst>
          </p:cNvPr>
          <p:cNvSpPr txBox="1"/>
          <p:nvPr/>
        </p:nvSpPr>
        <p:spPr>
          <a:xfrm>
            <a:off x="119336" y="5229200"/>
            <a:ext cx="4767652" cy="1015663"/>
          </a:xfrm>
          <a:prstGeom prst="rect">
            <a:avLst/>
          </a:prstGeom>
          <a:solidFill>
            <a:schemeClr val="accent1"/>
          </a:solidFill>
          <a:ln>
            <a:solidFill>
              <a:schemeClr val="tx1"/>
            </a:solidFill>
          </a:ln>
        </p:spPr>
        <p:txBody>
          <a:bodyPr wrap="none" rtlCol="0">
            <a:spAutoFit/>
          </a:bodyPr>
          <a:lstStyle/>
          <a:p>
            <a:pPr marL="285750" indent="-285750">
              <a:buFont typeface="Wingdings" panose="05000000000000000000" pitchFamily="2" charset="2"/>
              <a:buChar char="l"/>
            </a:pPr>
            <a:r>
              <a:rPr lang="ja-JP" altLang="en-US" sz="2000" dirty="0">
                <a:ea typeface="MS UI Gothic" panose="020B0600070205080204" pitchFamily="50" charset="-128"/>
              </a:rPr>
              <a:t>改良版の方が明らかに一段階滑らか．</a:t>
            </a:r>
            <a:endParaRPr lang="en-US" altLang="ja-JP" sz="2000" dirty="0">
              <a:ea typeface="MS UI Gothic" panose="020B0600070205080204" pitchFamily="50" charset="-128"/>
            </a:endParaRPr>
          </a:p>
          <a:p>
            <a:pPr marL="285750" indent="-285750">
              <a:buFont typeface="Wingdings" panose="05000000000000000000" pitchFamily="2" charset="2"/>
              <a:buChar char="l"/>
            </a:pPr>
            <a:r>
              <a:rPr lang="ja-JP" altLang="en-US" sz="2000" dirty="0">
                <a:ea typeface="MS UI Gothic" panose="020B0600070205080204" pitchFamily="50" charset="-128"/>
              </a:rPr>
              <a:t>しかし，改良版でもチェッカーボーディングを</a:t>
            </a:r>
            <a:br>
              <a:rPr lang="en-US" altLang="ja-JP" sz="2000" dirty="0">
                <a:ea typeface="MS UI Gothic" panose="020B0600070205080204" pitchFamily="50" charset="-128"/>
              </a:rPr>
            </a:br>
            <a:r>
              <a:rPr lang="ja-JP" altLang="en-US" sz="2000" dirty="0">
                <a:ea typeface="MS UI Gothic" panose="020B0600070205080204" pitchFamily="50" charset="-128"/>
              </a:rPr>
              <a:t>完全に抑え込める訳ではない．</a:t>
            </a:r>
            <a:endParaRPr kumimoji="1" lang="ja-JP" altLang="en-US" sz="2000" dirty="0">
              <a:ea typeface="MS UI Gothic" panose="020B0600070205080204" pitchFamily="50" charset="-128"/>
            </a:endParaRPr>
          </a:p>
        </p:txBody>
      </p:sp>
    </p:spTree>
    <p:extLst>
      <p:ext uri="{BB962C8B-B14F-4D97-AF65-F5344CB8AC3E}">
        <p14:creationId xmlns:p14="http://schemas.microsoft.com/office/powerpoint/2010/main" val="3347533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b="1" i="1" u="sng" dirty="0">
                    <a:effectLst>
                      <a:outerShdw blurRad="38100" dist="38100" dir="2700000" algn="tl">
                        <a:srgbClr val="000000">
                          <a:alpha val="43137"/>
                        </a:srgbClr>
                      </a:outerShdw>
                    </a:effectLst>
                  </a:rPr>
                  <a:t>概要</a:t>
                </a: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6600" dirty="0"/>
              </a:p>
              <a:p>
                <a:r>
                  <a:rPr lang="ja-JP" altLang="en-US" dirty="0"/>
                  <a:t>上面を面内拘束し軸方向に下向き強制変位．</a:t>
                </a:r>
                <a:endParaRPr lang="en-US" altLang="ja-JP" dirty="0"/>
              </a:p>
              <a:p>
                <a:r>
                  <a:rPr lang="en-US" altLang="ja-JP" dirty="0"/>
                  <a:t>Neo-Hook</a:t>
                </a:r>
                <a:r>
                  <a:rPr lang="ja-JP" altLang="en-US" dirty="0"/>
                  <a:t>超弾性体（</a:t>
                </a:r>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𝐸</m:t>
                        </m:r>
                      </m:e>
                      <m:sub>
                        <m:r>
                          <m:rPr>
                            <m:sty m:val="p"/>
                          </m:rPr>
                          <a:rPr lang="en-US" altLang="ja-JP">
                            <a:latin typeface="Cambria Math" panose="02040503050406030204" pitchFamily="18" charset="0"/>
                          </a:rPr>
                          <m:t>ini</m:t>
                        </m:r>
                      </m:sub>
                    </m:sSub>
                    <m:r>
                      <a:rPr lang="en-US" altLang="ja-JP" i="1">
                        <a:latin typeface="Cambria Math" panose="02040503050406030204" pitchFamily="18" charset="0"/>
                      </a:rPr>
                      <m:t>=6 </m:t>
                    </m:r>
                    <m:r>
                      <m:rPr>
                        <m:sty m:val="p"/>
                      </m:rPr>
                      <a:rPr lang="en-US" altLang="ja-JP">
                        <a:latin typeface="Cambria Math" panose="02040503050406030204" pitchFamily="18" charset="0"/>
                      </a:rPr>
                      <m:t>GPa</m:t>
                    </m:r>
                    <m:r>
                      <a:rPr lang="en-US" altLang="ja-JP" i="1">
                        <a:latin typeface="Cambria Math" panose="02040503050406030204" pitchFamily="18" charset="0"/>
                      </a:rPr>
                      <m:t>, </m:t>
                    </m:r>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𝟎</m:t>
                    </m:r>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ja-JP" altLang="en-US" dirty="0"/>
                  <a:t>）</a:t>
                </a: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lang="ja-JP" altLang="en-US" dirty="0"/>
              <a:t>    円柱の押込解析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t="912" b="1"/>
          <a:stretch/>
        </p:blipFill>
        <p:spPr>
          <a:xfrm>
            <a:off x="4151784" y="656692"/>
            <a:ext cx="4212468" cy="3708876"/>
          </a:xfrm>
          <a:prstGeom prst="rect">
            <a:avLst/>
          </a:prstGeom>
        </p:spPr>
      </p:pic>
      <p:sp>
        <p:nvSpPr>
          <p:cNvPr id="7" name="テキスト ボックス 6">
            <a:extLst>
              <a:ext uri="{FF2B5EF4-FFF2-40B4-BE49-F238E27FC236}">
                <a16:creationId xmlns:a16="http://schemas.microsoft.com/office/drawing/2014/main" id="{007EC000-CC3E-4784-B6FB-3D83E55CF10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2301095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solidFill>
                  <a:srgbClr val="7030A0"/>
                </a:solidFill>
                <a:effectLst>
                  <a:outerShdw blurRad="38100" dist="38100" dir="2700000" algn="tl">
                    <a:srgbClr val="000000">
                      <a:alpha val="43137"/>
                    </a:srgbClr>
                  </a:outerShdw>
                </a:effectLst>
              </a:rPr>
              <a:t>EC-SSE-SRI-T4</a:t>
            </a:r>
            <a:r>
              <a:rPr lang="ja-JP" altLang="en-US" b="1" i="1" u="sng" dirty="0">
                <a:effectLst>
                  <a:outerShdw blurRad="38100" dist="38100" dir="2700000" algn="tl">
                    <a:srgbClr val="000000">
                      <a:alpha val="43137"/>
                    </a:srgbClr>
                  </a:outerShdw>
                </a:effectLst>
              </a:rPr>
              <a:t>の</a:t>
            </a:r>
            <a:r>
              <a:rPr lang="en-US" altLang="ja-JP" b="1" i="1" u="sng" dirty="0">
                <a:effectLst>
                  <a:outerShdw blurRad="38100" dist="38100" dir="2700000" algn="tl">
                    <a:srgbClr val="000000">
                      <a:alpha val="43137"/>
                    </a:srgbClr>
                  </a:outerShdw>
                </a:effectLst>
              </a:rPr>
              <a:t>Mises</a:t>
            </a:r>
            <a:r>
              <a:rPr lang="ja-JP" altLang="en-US" b="1" i="1" u="sng" dirty="0">
                <a:effectLst>
                  <a:outerShdw blurRad="38100" dist="38100" dir="2700000" algn="tl">
                    <a:srgbClr val="000000">
                      <a:alpha val="43137"/>
                    </a:srgbClr>
                  </a:outerShdw>
                </a:effectLst>
              </a:rPr>
              <a:t>応力解析結果</a:t>
            </a:r>
            <a:br>
              <a:rPr lang="en-US" altLang="ja-JP" b="1" i="1" u="sng" dirty="0">
                <a:effectLst>
                  <a:outerShdw blurRad="38100" dist="38100" dir="2700000" algn="tl">
                    <a:srgbClr val="000000">
                      <a:alpha val="43137"/>
                    </a:srgbClr>
                  </a:outerShdw>
                </a:effectLst>
              </a:rPr>
            </a:br>
            <a:endParaRPr lang="en-US" altLang="ja-JP" sz="2400" dirty="0"/>
          </a:p>
        </p:txBody>
      </p:sp>
      <p:sp>
        <p:nvSpPr>
          <p:cNvPr id="2" name="タイトル 1"/>
          <p:cNvSpPr>
            <a:spLocks noGrp="1"/>
          </p:cNvSpPr>
          <p:nvPr>
            <p:ph type="title"/>
          </p:nvPr>
        </p:nvSpPr>
        <p:spPr/>
        <p:txBody>
          <a:bodyPr/>
          <a:lstStyle/>
          <a:p>
            <a:r>
              <a:rPr lang="ja-JP" altLang="en-US" dirty="0"/>
              <a:t>    円柱の押込解析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sp>
        <p:nvSpPr>
          <p:cNvPr id="7" name="テキスト ボックス 6">
            <a:extLst>
              <a:ext uri="{FF2B5EF4-FFF2-40B4-BE49-F238E27FC236}">
                <a16:creationId xmlns:a16="http://schemas.microsoft.com/office/drawing/2014/main" id="{233C13C5-7949-D478-5774-CE837034D2D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5" name="cylinder2-mp">
            <a:hlinkClick r:id="" action="ppaction://media"/>
            <a:extLst>
              <a:ext uri="{FF2B5EF4-FFF2-40B4-BE49-F238E27FC236}">
                <a16:creationId xmlns:a16="http://schemas.microsoft.com/office/drawing/2014/main" id="{C659885A-B687-12A9-C8F1-8488C31764E3}"/>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49996"/>
          <a:stretch/>
        </p:blipFill>
        <p:spPr>
          <a:xfrm>
            <a:off x="3035660" y="1038601"/>
            <a:ext cx="5761567" cy="5359026"/>
          </a:xfrm>
          <a:prstGeom prst="rect">
            <a:avLst/>
          </a:prstGeom>
        </p:spPr>
      </p:pic>
      <p:sp>
        <p:nvSpPr>
          <p:cNvPr id="12" name="テキスト ボックス 11">
            <a:extLst>
              <a:ext uri="{FF2B5EF4-FFF2-40B4-BE49-F238E27FC236}">
                <a16:creationId xmlns:a16="http://schemas.microsoft.com/office/drawing/2014/main" id="{36F5CD72-B364-F3EA-C8A2-4C01D123FDD8}"/>
              </a:ext>
            </a:extLst>
          </p:cNvPr>
          <p:cNvSpPr txBox="1"/>
          <p:nvPr/>
        </p:nvSpPr>
        <p:spPr>
          <a:xfrm>
            <a:off x="9181020" y="3596475"/>
            <a:ext cx="2675620" cy="626701"/>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lIns="36000" tIns="36000" rIns="36000" bIns="36000" rtlCol="0">
            <a:spAutoFit/>
          </a:bodyPr>
          <a:lstStyle/>
          <a:p>
            <a:pPr algn="ctr"/>
            <a:r>
              <a:rPr lang="en-US" altLang="ja-JP" dirty="0">
                <a:latin typeface="MS UI Gothic" panose="020B0600070205080204" pitchFamily="50" charset="-128"/>
                <a:ea typeface="MS UI Gothic" panose="020B0600070205080204" pitchFamily="50" charset="-128"/>
              </a:rPr>
              <a:t>Mises</a:t>
            </a:r>
            <a:r>
              <a:rPr lang="ja-JP" altLang="en-US" dirty="0">
                <a:latin typeface="MS UI Gothic" panose="020B0600070205080204" pitchFamily="50" charset="-128"/>
                <a:ea typeface="MS UI Gothic" panose="020B0600070205080204" pitchFamily="50" charset="-128"/>
              </a:rPr>
              <a:t>応力分布に問題はなく大変形ロバスト性も程々</a:t>
            </a:r>
          </a:p>
        </p:txBody>
      </p:sp>
      <p:sp>
        <p:nvSpPr>
          <p:cNvPr id="8" name="テキスト ボックス 7">
            <a:extLst>
              <a:ext uri="{FF2B5EF4-FFF2-40B4-BE49-F238E27FC236}">
                <a16:creationId xmlns:a16="http://schemas.microsoft.com/office/drawing/2014/main" id="{729B32FB-16A4-277C-3E92-7BB2F8471356}"/>
              </a:ext>
            </a:extLst>
          </p:cNvPr>
          <p:cNvSpPr txBox="1"/>
          <p:nvPr/>
        </p:nvSpPr>
        <p:spPr>
          <a:xfrm>
            <a:off x="790848" y="3586659"/>
            <a:ext cx="1707728" cy="646331"/>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ja-JP" dirty="0">
                <a:latin typeface="MS UI Gothic" panose="020B0600070205080204" pitchFamily="50" charset="-128"/>
                <a:ea typeface="MS UI Gothic" panose="020B0600070205080204" pitchFamily="50" charset="-128"/>
              </a:rPr>
              <a:t>37</a:t>
            </a:r>
            <a:r>
              <a:rPr kumimoji="1" lang="ja-JP" altLang="en-US" dirty="0">
                <a:latin typeface="MS UI Gothic" panose="020B0600070205080204" pitchFamily="50" charset="-128"/>
                <a:ea typeface="MS UI Gothic" panose="020B0600070205080204" pitchFamily="50" charset="-128"/>
              </a:rPr>
              <a:t>％公称圧縮で収束困難</a:t>
            </a:r>
          </a:p>
        </p:txBody>
      </p:sp>
    </p:spTree>
    <p:extLst>
      <p:ext uri="{BB962C8B-B14F-4D97-AF65-F5344CB8AC3E}">
        <p14:creationId xmlns:p14="http://schemas.microsoft.com/office/powerpoint/2010/main" val="20823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圧力解析結果比較（終盤同時刻）</a:t>
            </a:r>
            <a:br>
              <a:rPr lang="en-US" altLang="ja-JP" b="1" i="1" u="sng" dirty="0">
                <a:effectLst>
                  <a:outerShdw blurRad="38100" dist="38100" dir="2700000" algn="tl">
                    <a:srgbClr val="000000">
                      <a:alpha val="43137"/>
                    </a:srgbClr>
                  </a:outerShdw>
                </a:effectLst>
              </a:rPr>
            </a:br>
            <a:endParaRPr lang="en-US" altLang="ja-JP" sz="2400" dirty="0"/>
          </a:p>
        </p:txBody>
      </p:sp>
      <p:sp>
        <p:nvSpPr>
          <p:cNvPr id="2" name="タイトル 1"/>
          <p:cNvSpPr>
            <a:spLocks noGrp="1"/>
          </p:cNvSpPr>
          <p:nvPr>
            <p:ph type="title"/>
          </p:nvPr>
        </p:nvSpPr>
        <p:spPr/>
        <p:txBody>
          <a:bodyPr/>
          <a:lstStyle/>
          <a:p>
            <a:r>
              <a:rPr lang="ja-JP" altLang="en-US" dirty="0"/>
              <a:t>    円柱の押込解析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sp>
        <p:nvSpPr>
          <p:cNvPr id="7" name="テキスト ボックス 6">
            <a:extLst>
              <a:ext uri="{FF2B5EF4-FFF2-40B4-BE49-F238E27FC236}">
                <a16:creationId xmlns:a16="http://schemas.microsoft.com/office/drawing/2014/main" id="{233C13C5-7949-D478-5774-CE837034D2DE}"/>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6" name="図 5">
            <a:extLst>
              <a:ext uri="{FF2B5EF4-FFF2-40B4-BE49-F238E27FC236}">
                <a16:creationId xmlns:a16="http://schemas.microsoft.com/office/drawing/2014/main" id="{47B692F5-8930-CC51-841E-60C1C4B19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8" y="1052736"/>
            <a:ext cx="6007463" cy="5339967"/>
          </a:xfrm>
          <a:prstGeom prst="rect">
            <a:avLst/>
          </a:prstGeom>
        </p:spPr>
      </p:pic>
      <p:pic>
        <p:nvPicPr>
          <p:cNvPr id="9" name="図 8">
            <a:extLst>
              <a:ext uri="{FF2B5EF4-FFF2-40B4-BE49-F238E27FC236}">
                <a16:creationId xmlns:a16="http://schemas.microsoft.com/office/drawing/2014/main" id="{959D2802-940E-266C-77D8-BE00BBDF9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579" y="1046871"/>
            <a:ext cx="6014061" cy="5345832"/>
          </a:xfrm>
          <a:prstGeom prst="rect">
            <a:avLst/>
          </a:prstGeom>
        </p:spPr>
      </p:pic>
      <p:sp>
        <p:nvSpPr>
          <p:cNvPr id="10" name="テキスト ボックス 9">
            <a:extLst>
              <a:ext uri="{FF2B5EF4-FFF2-40B4-BE49-F238E27FC236}">
                <a16:creationId xmlns:a16="http://schemas.microsoft.com/office/drawing/2014/main" id="{F2067591-D463-0FA0-2733-A33F5B3BA4A8}"/>
              </a:ext>
            </a:extLst>
          </p:cNvPr>
          <p:cNvSpPr txBox="1"/>
          <p:nvPr/>
        </p:nvSpPr>
        <p:spPr>
          <a:xfrm>
            <a:off x="249115" y="4833156"/>
            <a:ext cx="199445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rgbClr val="7030A0"/>
                </a:solidFill>
                <a:latin typeface="MS UI Gothic" panose="020B0600070205080204" pitchFamily="50" charset="-128"/>
                <a:ea typeface="MS UI Gothic" panose="020B0600070205080204" pitchFamily="50" charset="-128"/>
              </a:rPr>
              <a:t>EC-SSE-SRI-T4</a:t>
            </a:r>
            <a:endParaRPr kumimoji="1" lang="ja-JP" altLang="en-US" sz="2000" dirty="0">
              <a:solidFill>
                <a:srgbClr val="7030A0"/>
              </a:solidFill>
              <a:latin typeface="MS UI Gothic" panose="020B0600070205080204" pitchFamily="50" charset="-128"/>
              <a:ea typeface="MS UI Gothic" panose="020B0600070205080204" pitchFamily="50" charset="-128"/>
            </a:endParaRPr>
          </a:p>
        </p:txBody>
      </p:sp>
      <p:sp>
        <p:nvSpPr>
          <p:cNvPr id="11" name="テキスト ボックス 10">
            <a:extLst>
              <a:ext uri="{FF2B5EF4-FFF2-40B4-BE49-F238E27FC236}">
                <a16:creationId xmlns:a16="http://schemas.microsoft.com/office/drawing/2014/main" id="{A9CA5768-C8CF-459D-702B-482BEC555ADE}"/>
              </a:ext>
            </a:extLst>
          </p:cNvPr>
          <p:cNvSpPr txBox="1"/>
          <p:nvPr/>
        </p:nvSpPr>
        <p:spPr>
          <a:xfrm>
            <a:off x="6045760" y="4525380"/>
            <a:ext cx="1994456" cy="70788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rgbClr val="FF00FF"/>
                </a:solidFill>
                <a:latin typeface="MS UI Gothic" panose="020B0600070205080204" pitchFamily="50" charset="-128"/>
                <a:ea typeface="MS UI Gothic" panose="020B0600070205080204" pitchFamily="50" charset="-128"/>
              </a:rPr>
              <a:t>改良版</a:t>
            </a:r>
            <a:br>
              <a:rPr kumimoji="1" lang="en-US" altLang="ja-JP" sz="2000" dirty="0">
                <a:solidFill>
                  <a:srgbClr val="FF00FF"/>
                </a:solidFill>
                <a:latin typeface="MS UI Gothic" panose="020B0600070205080204" pitchFamily="50" charset="-128"/>
                <a:ea typeface="MS UI Gothic" panose="020B0600070205080204" pitchFamily="50" charset="-128"/>
              </a:rPr>
            </a:br>
            <a:r>
              <a:rPr kumimoji="1" lang="en-US" altLang="ja-JP" sz="2000" dirty="0">
                <a:solidFill>
                  <a:srgbClr val="FF00FF"/>
                </a:solidFill>
                <a:latin typeface="MS UI Gothic" panose="020B0600070205080204" pitchFamily="50" charset="-128"/>
                <a:ea typeface="MS UI Gothic" panose="020B0600070205080204" pitchFamily="50" charset="-128"/>
              </a:rPr>
              <a:t>EC-SSE-SRI-T4</a:t>
            </a:r>
            <a:endParaRPr kumimoji="1" lang="ja-JP" altLang="en-US" sz="2000" dirty="0">
              <a:solidFill>
                <a:srgbClr val="FF00FF"/>
              </a:solidFill>
              <a:latin typeface="MS UI Gothic" panose="020B0600070205080204" pitchFamily="50" charset="-128"/>
              <a:ea typeface="MS UI Gothic" panose="020B0600070205080204" pitchFamily="50" charset="-128"/>
            </a:endParaRPr>
          </a:p>
        </p:txBody>
      </p:sp>
      <p:sp>
        <p:nvSpPr>
          <p:cNvPr id="12" name="テキスト ボックス 11">
            <a:extLst>
              <a:ext uri="{FF2B5EF4-FFF2-40B4-BE49-F238E27FC236}">
                <a16:creationId xmlns:a16="http://schemas.microsoft.com/office/drawing/2014/main" id="{810EFB41-EE23-9448-3CEB-B0AAB28C0FF2}"/>
              </a:ext>
            </a:extLst>
          </p:cNvPr>
          <p:cNvSpPr txBox="1"/>
          <p:nvPr/>
        </p:nvSpPr>
        <p:spPr>
          <a:xfrm>
            <a:off x="5267908" y="5963218"/>
            <a:ext cx="4410182" cy="400110"/>
          </a:xfrm>
          <a:prstGeom prst="rect">
            <a:avLst/>
          </a:prstGeom>
          <a:solidFill>
            <a:schemeClr val="accent1"/>
          </a:solidFill>
          <a:ln>
            <a:solidFill>
              <a:schemeClr val="tx1"/>
            </a:solidFill>
          </a:ln>
        </p:spPr>
        <p:txBody>
          <a:bodyPr wrap="none" rtlCol="0">
            <a:spAutoFit/>
          </a:bodyPr>
          <a:lstStyle/>
          <a:p>
            <a:pPr marL="342900" indent="-342900">
              <a:buFont typeface="Wingdings" panose="05000000000000000000" pitchFamily="2" charset="2"/>
              <a:buChar char="l"/>
            </a:pPr>
            <a:r>
              <a:rPr lang="ja-JP" altLang="en-US" sz="2000" dirty="0">
                <a:ea typeface="MS UI Gothic" panose="020B0600070205080204" pitchFamily="50" charset="-128"/>
              </a:rPr>
              <a:t>改良版の方が明らかに一段階滑らか．</a:t>
            </a:r>
            <a:endParaRPr kumimoji="1" lang="ja-JP" altLang="en-US" sz="2000" dirty="0">
              <a:ea typeface="MS UI Gothic" panose="020B0600070205080204" pitchFamily="50" charset="-128"/>
            </a:endParaRPr>
          </a:p>
        </p:txBody>
      </p:sp>
    </p:spTree>
    <p:extLst>
      <p:ext uri="{BB962C8B-B14F-4D97-AF65-F5344CB8AC3E}">
        <p14:creationId xmlns:p14="http://schemas.microsoft.com/office/powerpoint/2010/main" val="2338181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solidFill>
                  <a:srgbClr val="000000"/>
                </a:solidFill>
                <a:effectLst>
                  <a:outerShdw blurRad="38100" dist="38100" dir="2700000" algn="tl">
                    <a:srgbClr val="000000">
                      <a:alpha val="43137"/>
                    </a:srgbClr>
                  </a:outerShdw>
                </a:effectLst>
              </a:rPr>
              <a:t>実現したい内容</a:t>
            </a:r>
            <a:endParaRPr lang="en-US" altLang="ja-JP" b="1" i="1" u="sng" dirty="0">
              <a:solidFill>
                <a:srgbClr val="000000"/>
              </a:solidFill>
              <a:effectLst>
                <a:outerShdw blurRad="38100" dist="38100" dir="2700000" algn="tl">
                  <a:srgbClr val="000000">
                    <a:alpha val="43137"/>
                  </a:srgbClr>
                </a:outerShdw>
              </a:effectLst>
            </a:endParaRPr>
          </a:p>
          <a:p>
            <a:pPr lvl="0">
              <a:lnSpc>
                <a:spcPct val="120000"/>
              </a:lnSpc>
            </a:pPr>
            <a:r>
              <a:rPr lang="ja-JP" altLang="en-US" b="1" dirty="0"/>
              <a:t>「超」大変形問題</a:t>
            </a:r>
            <a:r>
              <a:rPr lang="ja-JP" altLang="en-US" dirty="0">
                <a:solidFill>
                  <a:srgbClr val="000000"/>
                </a:solidFill>
              </a:rPr>
              <a:t>を</a:t>
            </a:r>
            <a:br>
              <a:rPr lang="en-US" altLang="ja-JP" dirty="0">
                <a:solidFill>
                  <a:srgbClr val="000000"/>
                </a:solidFill>
              </a:rPr>
            </a:br>
            <a:r>
              <a:rPr lang="ja-JP" altLang="en-US" dirty="0">
                <a:solidFill>
                  <a:srgbClr val="000000"/>
                </a:solidFill>
              </a:rPr>
              <a:t>高精度かつロバストに解きたい．</a:t>
            </a:r>
            <a:endParaRPr lang="en-US" altLang="ja-JP" dirty="0">
              <a:solidFill>
                <a:srgbClr val="000000"/>
              </a:solidFill>
            </a:endParaRPr>
          </a:p>
          <a:p>
            <a:pPr lvl="0"/>
            <a:r>
              <a:rPr lang="ja-JP" altLang="en-US" b="1" dirty="0"/>
              <a:t>複雑形状</a:t>
            </a:r>
            <a:r>
              <a:rPr lang="ja-JP" altLang="en-US" dirty="0"/>
              <a:t>を</a:t>
            </a:r>
            <a:r>
              <a:rPr lang="ja-JP" altLang="en-US" b="1" dirty="0">
                <a:solidFill>
                  <a:srgbClr val="0000CC"/>
                </a:solidFill>
              </a:rPr>
              <a:t>四面体</a:t>
            </a:r>
            <a:r>
              <a:rPr lang="ja-JP" altLang="en-US" dirty="0"/>
              <a:t>で解きたい．</a:t>
            </a:r>
            <a:endParaRPr lang="en-US" altLang="ja-JP" dirty="0"/>
          </a:p>
          <a:p>
            <a:r>
              <a:rPr lang="ja-JP" altLang="en-US" b="1" dirty="0">
                <a:solidFill>
                  <a:srgbClr val="C00000"/>
                </a:solidFill>
              </a:rPr>
              <a:t>微圧縮性が現れる材料</a:t>
            </a:r>
            <a:r>
              <a:rPr lang="ja-JP" altLang="en-US" dirty="0">
                <a:solidFill>
                  <a:srgbClr val="000000"/>
                </a:solidFill>
              </a:rPr>
              <a:t>も解きたい．</a:t>
            </a:r>
            <a:endParaRPr lang="en-US" altLang="ja-JP" dirty="0"/>
          </a:p>
          <a:p>
            <a:pPr lvl="0"/>
            <a:r>
              <a:rPr lang="ja-JP" altLang="en-US" b="1" dirty="0"/>
              <a:t>自動リメッシング</a:t>
            </a:r>
            <a:r>
              <a:rPr lang="ja-JP" altLang="en-US" dirty="0"/>
              <a:t>も実現したい．</a:t>
            </a:r>
            <a:endParaRPr lang="en-US" altLang="ja-JP" dirty="0"/>
          </a:p>
          <a:p>
            <a:r>
              <a:rPr lang="ja-JP" altLang="en-US" b="1" dirty="0">
                <a:solidFill>
                  <a:srgbClr val="000000"/>
                </a:solidFill>
              </a:rPr>
              <a:t>接触</a:t>
            </a:r>
            <a:r>
              <a:rPr lang="ja-JP" altLang="en-US" dirty="0">
                <a:solidFill>
                  <a:srgbClr val="000000"/>
                </a:solidFill>
              </a:rPr>
              <a:t>も扱いたい．</a:t>
            </a:r>
            <a:endParaRPr lang="en-US" altLang="ja-JP" dirty="0">
              <a:solidFill>
                <a:srgbClr val="000000"/>
              </a:solidFill>
            </a:endParaRPr>
          </a:p>
          <a:p>
            <a:pPr marL="0" indent="0">
              <a:buNone/>
            </a:pPr>
            <a:endParaRPr lang="en-US" altLang="ja-JP" sz="1000" dirty="0">
              <a:solidFill>
                <a:srgbClr val="000000"/>
              </a:solidFill>
            </a:endParaRPr>
          </a:p>
          <a:p>
            <a:pPr marL="0" indent="0">
              <a:buNone/>
            </a:pPr>
            <a:r>
              <a:rPr lang="ja-JP" altLang="en-US" b="1" i="1" u="sng" dirty="0">
                <a:solidFill>
                  <a:srgbClr val="000000"/>
                </a:solidFill>
                <a:effectLst>
                  <a:outerShdw blurRad="38100" dist="38100" dir="2700000" algn="tl">
                    <a:srgbClr val="000000">
                      <a:alpha val="43137"/>
                    </a:srgbClr>
                  </a:outerShdw>
                </a:effectLst>
              </a:rPr>
              <a:t>現状</a:t>
            </a:r>
            <a:endParaRPr lang="en-US" altLang="ja-JP" sz="3200" b="1" i="1" u="sng" dirty="0">
              <a:solidFill>
                <a:srgbClr val="000000"/>
              </a:solidFill>
              <a:effectLst>
                <a:outerShdw blurRad="38100" dist="38100" dir="2700000" algn="tl">
                  <a:srgbClr val="000000">
                    <a:alpha val="43137"/>
                  </a:srgbClr>
                </a:outerShdw>
              </a:effectLst>
            </a:endParaRPr>
          </a:p>
          <a:p>
            <a:pPr marL="0" indent="0">
              <a:buNone/>
            </a:pPr>
            <a:r>
              <a:rPr kumimoji="1" lang="ja-JP" altLang="en-US" sz="2800" dirty="0">
                <a:latin typeface="MS UI Gothic" panose="020B0600070205080204" pitchFamily="50" charset="-128"/>
                <a:ea typeface="MS UI Gothic" panose="020B0600070205080204" pitchFamily="50" charset="-128"/>
              </a:rPr>
              <a:t>精度・大変形ロバスト性・計算速度</a:t>
            </a:r>
            <a:br>
              <a:rPr kumimoji="1" lang="en-US" altLang="ja-JP" sz="2800" dirty="0">
                <a:latin typeface="MS UI Gothic" panose="020B0600070205080204" pitchFamily="50" charset="-128"/>
                <a:ea typeface="MS UI Gothic" panose="020B0600070205080204" pitchFamily="50" charset="-128"/>
              </a:rPr>
            </a:br>
            <a:r>
              <a:rPr kumimoji="1" lang="ja-JP" altLang="en-US" sz="2800" dirty="0">
                <a:latin typeface="MS UI Gothic" panose="020B0600070205080204" pitchFamily="50" charset="-128"/>
                <a:ea typeface="MS UI Gothic" panose="020B0600070205080204" pitchFamily="50" charset="-128"/>
              </a:rPr>
              <a:t>の三拍子が揃った四面体定式化が</a:t>
            </a:r>
            <a:br>
              <a:rPr kumimoji="1" lang="en-US" altLang="ja-JP" sz="2800" dirty="0">
                <a:latin typeface="MS UI Gothic" panose="020B0600070205080204" pitchFamily="50" charset="-128"/>
                <a:ea typeface="MS UI Gothic" panose="020B0600070205080204" pitchFamily="50" charset="-128"/>
              </a:rPr>
            </a:br>
            <a:r>
              <a:rPr kumimoji="1" lang="ja-JP" altLang="en-US" sz="2800" dirty="0">
                <a:latin typeface="MS UI Gothic" panose="020B0600070205080204" pitchFamily="50" charset="-128"/>
                <a:ea typeface="MS UI Gothic" panose="020B0600070205080204" pitchFamily="50" charset="-128"/>
              </a:rPr>
              <a:t>今だに確立されていない</a:t>
            </a:r>
            <a:r>
              <a:rPr kumimoji="1" lang="en-US" altLang="ja-JP" sz="2800" dirty="0">
                <a:latin typeface="MS UI Gothic" panose="020B0600070205080204" pitchFamily="50" charset="-128"/>
                <a:ea typeface="MS UI Gothic" panose="020B0600070205080204" pitchFamily="50" charset="-128"/>
              </a:rPr>
              <a:t>...</a:t>
            </a:r>
            <a:endParaRPr lang="en-US" altLang="ja-JP" b="1" i="1" u="sng" dirty="0">
              <a:solidFill>
                <a:srgbClr val="000000"/>
              </a:solidFill>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ja-JP" altLang="en-US" dirty="0"/>
              <a:t>研究背景</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grpSp>
        <p:nvGrpSpPr>
          <p:cNvPr id="7" name="グループ化 6">
            <a:extLst>
              <a:ext uri="{FF2B5EF4-FFF2-40B4-BE49-F238E27FC236}">
                <a16:creationId xmlns:a16="http://schemas.microsoft.com/office/drawing/2014/main" id="{F16E9341-82E1-FB6D-90C4-B5C9FEF2FB33}"/>
              </a:ext>
            </a:extLst>
          </p:cNvPr>
          <p:cNvGrpSpPr/>
          <p:nvPr/>
        </p:nvGrpSpPr>
        <p:grpSpPr>
          <a:xfrm>
            <a:off x="6473829" y="805001"/>
            <a:ext cx="3870643" cy="2340498"/>
            <a:chOff x="5789753" y="805001"/>
            <a:chExt cx="3870643" cy="2340498"/>
          </a:xfrm>
        </p:grpSpPr>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9753" y="805001"/>
              <a:ext cx="3870643" cy="2335967"/>
            </a:xfrm>
            <a:prstGeom prst="rect">
              <a:avLst/>
            </a:prstGeom>
            <a:ln w="12700">
              <a:noFill/>
            </a:ln>
          </p:spPr>
        </p:pic>
        <p:sp>
          <p:nvSpPr>
            <p:cNvPr id="14" name="テキスト ボックス 13"/>
            <p:cNvSpPr txBox="1"/>
            <p:nvPr/>
          </p:nvSpPr>
          <p:spPr>
            <a:xfrm>
              <a:off x="8941532" y="2683834"/>
              <a:ext cx="718864" cy="461665"/>
            </a:xfrm>
            <a:prstGeom prst="rect">
              <a:avLst/>
            </a:prstGeom>
            <a:noFill/>
          </p:spPr>
          <p:txBody>
            <a:bodyPr wrap="square" rtlCol="0">
              <a:spAutoFit/>
            </a:bodyPr>
            <a:lstStyle/>
            <a:p>
              <a:r>
                <a:rPr lang="ja-JP" altLang="en-US" sz="2400" b="1" dirty="0">
                  <a:solidFill>
                    <a:srgbClr val="C00000"/>
                  </a:solidFill>
                  <a:effectLst>
                    <a:outerShdw blurRad="38100" dist="38100" dir="2700000" algn="tl">
                      <a:srgbClr val="000000">
                        <a:alpha val="43137"/>
                      </a:srgbClr>
                    </a:outerShdw>
                  </a:effectLst>
                  <a:ea typeface="MS UI Gothic" panose="020B0600070205080204" pitchFamily="50" charset="-128"/>
                </a:rPr>
                <a:t>ゴム</a:t>
              </a:r>
            </a:p>
          </p:txBody>
        </p:sp>
      </p:grpSp>
      <p:grpSp>
        <p:nvGrpSpPr>
          <p:cNvPr id="8" name="グループ化 7">
            <a:extLst>
              <a:ext uri="{FF2B5EF4-FFF2-40B4-BE49-F238E27FC236}">
                <a16:creationId xmlns:a16="http://schemas.microsoft.com/office/drawing/2014/main" id="{092A722F-1AE9-16B4-B543-CE474A3D64A2}"/>
              </a:ext>
            </a:extLst>
          </p:cNvPr>
          <p:cNvGrpSpPr/>
          <p:nvPr/>
        </p:nvGrpSpPr>
        <p:grpSpPr>
          <a:xfrm>
            <a:off x="8605850" y="3773752"/>
            <a:ext cx="3392282" cy="2463559"/>
            <a:chOff x="7921774" y="3773752"/>
            <a:chExt cx="3392282" cy="2463559"/>
          </a:xfrm>
        </p:grpSpPr>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774" y="3773752"/>
              <a:ext cx="3392282" cy="2463559"/>
            </a:xfrm>
            <a:prstGeom prst="rect">
              <a:avLst/>
            </a:prstGeom>
            <a:ln w="12700">
              <a:solidFill>
                <a:schemeClr val="tx1"/>
              </a:solidFill>
            </a:ln>
          </p:spPr>
        </p:pic>
        <p:sp>
          <p:nvSpPr>
            <p:cNvPr id="15" name="テキスト ボックス 14"/>
            <p:cNvSpPr txBox="1"/>
            <p:nvPr/>
          </p:nvSpPr>
          <p:spPr>
            <a:xfrm>
              <a:off x="8785870" y="5589239"/>
              <a:ext cx="2528186" cy="461665"/>
            </a:xfrm>
            <a:prstGeom prst="rect">
              <a:avLst/>
            </a:prstGeom>
            <a:noFill/>
          </p:spPr>
          <p:txBody>
            <a:bodyPr wrap="square" rtlCol="0">
              <a:spAutoFit/>
            </a:bodyPr>
            <a:lstStyle/>
            <a:p>
              <a:r>
                <a:rPr lang="ja-JP" altLang="en-US" sz="2400" b="1" dirty="0">
                  <a:solidFill>
                    <a:srgbClr val="C00000"/>
                  </a:solidFill>
                  <a:effectLst>
                    <a:outerShdw blurRad="38100" dist="38100" dir="2700000" algn="tl">
                      <a:srgbClr val="000000">
                        <a:alpha val="43137"/>
                      </a:srgbClr>
                    </a:outerShdw>
                  </a:effectLst>
                  <a:ea typeface="MS UI Gothic" panose="020B0600070205080204" pitchFamily="50" charset="-128"/>
                </a:rPr>
                <a:t>プラスチック／ガラス</a:t>
              </a:r>
            </a:p>
          </p:txBody>
        </p:sp>
      </p:grpSp>
      <p:grpSp>
        <p:nvGrpSpPr>
          <p:cNvPr id="5" name="グループ化 4">
            <a:extLst>
              <a:ext uri="{FF2B5EF4-FFF2-40B4-BE49-F238E27FC236}">
                <a16:creationId xmlns:a16="http://schemas.microsoft.com/office/drawing/2014/main" id="{DA2B3F8C-96EC-F16D-4CE9-68763CC49089}"/>
              </a:ext>
            </a:extLst>
          </p:cNvPr>
          <p:cNvGrpSpPr/>
          <p:nvPr/>
        </p:nvGrpSpPr>
        <p:grpSpPr>
          <a:xfrm>
            <a:off x="5627948" y="3789040"/>
            <a:ext cx="2641125" cy="2448272"/>
            <a:chOff x="3287688" y="3789040"/>
            <a:chExt cx="2641125" cy="2448272"/>
          </a:xfrm>
        </p:grpSpPr>
        <p:pic>
          <p:nvPicPr>
            <p:cNvPr id="6" name="図 5"/>
            <p:cNvPicPr>
              <a:picLocks noChangeAspect="1"/>
            </p:cNvPicPr>
            <p:nvPr/>
          </p:nvPicPr>
          <p:blipFill rotWithShape="1">
            <a:blip r:embed="rId5">
              <a:extLst>
                <a:ext uri="{28A0092B-C50C-407E-A947-70E740481C1C}">
                  <a14:useLocalDpi xmlns:a14="http://schemas.microsoft.com/office/drawing/2010/main" val="0"/>
                </a:ext>
              </a:extLst>
            </a:blip>
            <a:srcRect l="1" r="44457" b="802"/>
            <a:stretch/>
          </p:blipFill>
          <p:spPr>
            <a:xfrm>
              <a:off x="3287688" y="3789040"/>
              <a:ext cx="2641125" cy="2448272"/>
            </a:xfrm>
            <a:prstGeom prst="rect">
              <a:avLst/>
            </a:prstGeom>
            <a:ln w="25400">
              <a:solidFill>
                <a:schemeClr val="tx1"/>
              </a:solidFill>
            </a:ln>
          </p:spPr>
        </p:pic>
        <p:sp>
          <p:nvSpPr>
            <p:cNvPr id="16" name="テキスト ボックス 15"/>
            <p:cNvSpPr txBox="1"/>
            <p:nvPr/>
          </p:nvSpPr>
          <p:spPr>
            <a:xfrm>
              <a:off x="4177358" y="4774698"/>
              <a:ext cx="800219" cy="461665"/>
            </a:xfrm>
            <a:prstGeom prst="rect">
              <a:avLst/>
            </a:prstGeom>
            <a:noFill/>
          </p:spPr>
          <p:txBody>
            <a:bodyPr wrap="none" rtlCol="0">
              <a:spAutoFit/>
            </a:bodyPr>
            <a:lstStyle/>
            <a:p>
              <a:r>
                <a:rPr lang="ja-JP" altLang="en-US" sz="2400" dirty="0">
                  <a:solidFill>
                    <a:srgbClr val="C00000"/>
                  </a:solidFill>
                  <a:effectLst>
                    <a:outerShdw blurRad="38100" dist="38100" dir="2700000" algn="tl">
                      <a:srgbClr val="000000">
                        <a:alpha val="43137"/>
                      </a:srgbClr>
                    </a:outerShdw>
                  </a:effectLst>
                  <a:ea typeface="MS UI Gothic" panose="020B0600070205080204" pitchFamily="50" charset="-128"/>
                </a:rPr>
                <a:t>金属</a:t>
              </a:r>
            </a:p>
          </p:txBody>
        </p:sp>
      </p:grpSp>
    </p:spTree>
    <p:extLst>
      <p:ext uri="{BB962C8B-B14F-4D97-AF65-F5344CB8AC3E}">
        <p14:creationId xmlns:p14="http://schemas.microsoft.com/office/powerpoint/2010/main" val="1172851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コンテンツ プレースホルダー 4">
                <a:extLst>
                  <a:ext uri="{FF2B5EF4-FFF2-40B4-BE49-F238E27FC236}">
                    <a16:creationId xmlns:a16="http://schemas.microsoft.com/office/drawing/2014/main" id="{0D9A23B4-B73B-441F-8BAF-02F13DB9BF04}"/>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概要</a:t>
                </a:r>
                <a:endParaRPr kumimoji="1" lang="en-US" altLang="ja-JP" b="1" i="1" u="sng" dirty="0">
                  <a:effectLst>
                    <a:outerShdw blurRad="38100" dist="38100" dir="2700000" algn="tl">
                      <a:srgbClr val="000000">
                        <a:alpha val="43137"/>
                      </a:srgbClr>
                    </a:outerShdw>
                  </a:effectLst>
                </a:endParaRPr>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sz="4400" dirty="0"/>
              </a:p>
              <a:p>
                <a:r>
                  <a:rPr lang="en-US" altLang="ja-JP" sz="2400" dirty="0"/>
                  <a:t>1/8</a:t>
                </a:r>
                <a:r>
                  <a:rPr lang="ja-JP" altLang="en-US" sz="2400" dirty="0"/>
                  <a:t>モデル</a:t>
                </a:r>
                <a:endParaRPr lang="en-US" altLang="ja-JP" sz="2400" dirty="0"/>
              </a:p>
              <a:p>
                <a:r>
                  <a:rPr lang="ja-JP" altLang="en-US" sz="2400" dirty="0"/>
                  <a:t>鉄フィラー：</a:t>
                </a:r>
                <a:r>
                  <a:rPr lang="en-US" altLang="ja-JP" sz="2400" dirty="0"/>
                  <a:t> Neo-Hook</a:t>
                </a:r>
                <a:r>
                  <a:rPr lang="ja-JP" altLang="en-US" sz="2400" dirty="0"/>
                  <a:t>超弾性体（</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𝐸</m:t>
                        </m:r>
                      </m:e>
                      <m:sub>
                        <m:r>
                          <m:rPr>
                            <m:sty m:val="p"/>
                          </m:rPr>
                          <a:rPr lang="en-US" altLang="ja-JP" sz="2400">
                            <a:latin typeface="Cambria Math" panose="02040503050406030204" pitchFamily="18" charset="0"/>
                          </a:rPr>
                          <m:t>ini</m:t>
                        </m:r>
                      </m:sub>
                    </m:sSub>
                    <m:r>
                      <a:rPr lang="en-US" altLang="ja-JP" sz="2400" i="1">
                        <a:latin typeface="Cambria Math" panose="02040503050406030204" pitchFamily="18" charset="0"/>
                      </a:rPr>
                      <m:t>=260 </m:t>
                    </m:r>
                    <m:r>
                      <m:rPr>
                        <m:sty m:val="p"/>
                      </m:rPr>
                      <a:rPr lang="en-US" altLang="ja-JP" sz="2400">
                        <a:latin typeface="Cambria Math" panose="02040503050406030204" pitchFamily="18" charset="0"/>
                      </a:rPr>
                      <m:t>GPa</m:t>
                    </m:r>
                    <m:r>
                      <a:rPr lang="en-US" altLang="ja-JP" sz="2400" i="1">
                        <a:latin typeface="Cambria Math" panose="02040503050406030204" pitchFamily="18" charset="0"/>
                      </a:rPr>
                      <m:t>, </m:t>
                    </m:r>
                    <m:sSub>
                      <m:sSubPr>
                        <m:ctrlPr>
                          <a:rPr lang="en-US" altLang="ja-JP" sz="2400" b="1" i="1">
                            <a:latin typeface="Cambria Math" panose="02040503050406030204" pitchFamily="18" charset="0"/>
                          </a:rPr>
                        </m:ctrlPr>
                      </m:sSubPr>
                      <m:e>
                        <m:r>
                          <a:rPr lang="en-US" altLang="ja-JP" sz="2400" b="1" i="1">
                            <a:latin typeface="Cambria Math" panose="02040503050406030204" pitchFamily="18" charset="0"/>
                          </a:rPr>
                          <m:t>𝝂</m:t>
                        </m:r>
                      </m:e>
                      <m:sub>
                        <m:r>
                          <a:rPr lang="en-US" altLang="ja-JP" sz="2400" b="1">
                            <a:latin typeface="Cambria Math" panose="02040503050406030204" pitchFamily="18" charset="0"/>
                          </a:rPr>
                          <m:t>𝐢𝐧𝐢</m:t>
                        </m:r>
                      </m:sub>
                    </m:sSub>
                    <m:r>
                      <a:rPr lang="en-US" altLang="ja-JP" sz="2400" b="1" i="1">
                        <a:latin typeface="Cambria Math" panose="02040503050406030204" pitchFamily="18" charset="0"/>
                      </a:rPr>
                      <m:t>=</m:t>
                    </m:r>
                    <m:r>
                      <a:rPr lang="en-US" altLang="ja-JP" sz="2400" b="1" i="1">
                        <a:latin typeface="Cambria Math" panose="02040503050406030204" pitchFamily="18" charset="0"/>
                      </a:rPr>
                      <m:t>𝟎</m:t>
                    </m:r>
                    <m:r>
                      <a:rPr lang="en-US" altLang="ja-JP" sz="2400" b="1" i="1">
                        <a:latin typeface="Cambria Math" panose="02040503050406030204" pitchFamily="18" charset="0"/>
                      </a:rPr>
                      <m:t>.</m:t>
                    </m:r>
                    <m:r>
                      <a:rPr lang="en-US" altLang="ja-JP" sz="2400" b="1" i="1">
                        <a:latin typeface="Cambria Math" panose="02040503050406030204" pitchFamily="18" charset="0"/>
                      </a:rPr>
                      <m:t>𝟑</m:t>
                    </m:r>
                  </m:oMath>
                </a14:m>
                <a:r>
                  <a:rPr lang="ja-JP" altLang="en-US" sz="2400" dirty="0"/>
                  <a:t>）</a:t>
                </a:r>
                <a:endParaRPr lang="en-US" altLang="ja-JP" sz="2400" dirty="0"/>
              </a:p>
              <a:p>
                <a:r>
                  <a:rPr lang="ja-JP" altLang="en-US" sz="2400" dirty="0"/>
                  <a:t>ゴム</a:t>
                </a:r>
                <a:r>
                  <a:rPr lang="en-US" altLang="ja-JP" sz="2400" dirty="0"/>
                  <a:t>: Neo-Hook</a:t>
                </a:r>
                <a:r>
                  <a:rPr lang="ja-JP" altLang="en-US" sz="2400" dirty="0"/>
                  <a:t>超弾性体（</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𝐸</m:t>
                        </m:r>
                      </m:e>
                      <m:sub>
                        <m:r>
                          <m:rPr>
                            <m:sty m:val="p"/>
                          </m:rPr>
                          <a:rPr lang="en-US" altLang="ja-JP" sz="2400">
                            <a:latin typeface="Cambria Math" panose="02040503050406030204" pitchFamily="18" charset="0"/>
                          </a:rPr>
                          <m:t>ini</m:t>
                        </m:r>
                      </m:sub>
                    </m:sSub>
                    <m:r>
                      <a:rPr lang="en-US" altLang="ja-JP" sz="2400" i="1">
                        <a:latin typeface="Cambria Math" panose="02040503050406030204" pitchFamily="18" charset="0"/>
                      </a:rPr>
                      <m:t>=6 </m:t>
                    </m:r>
                    <m:r>
                      <m:rPr>
                        <m:sty m:val="p"/>
                      </m:rPr>
                      <a:rPr lang="en-US" altLang="ja-JP" sz="2400">
                        <a:latin typeface="Cambria Math" panose="02040503050406030204" pitchFamily="18" charset="0"/>
                      </a:rPr>
                      <m:t>GPa</m:t>
                    </m:r>
                    <m:r>
                      <a:rPr lang="en-US" altLang="ja-JP" sz="2400" i="1">
                        <a:latin typeface="Cambria Math" panose="02040503050406030204" pitchFamily="18" charset="0"/>
                      </a:rPr>
                      <m:t>, </m:t>
                    </m:r>
                    <m:sSub>
                      <m:sSubPr>
                        <m:ctrlPr>
                          <a:rPr lang="en-US" altLang="ja-JP" sz="2400" b="1" i="1">
                            <a:solidFill>
                              <a:srgbClr val="C00000"/>
                            </a:solidFill>
                            <a:latin typeface="Cambria Math" panose="02040503050406030204" pitchFamily="18" charset="0"/>
                          </a:rPr>
                        </m:ctrlPr>
                      </m:sSubPr>
                      <m:e>
                        <m:r>
                          <a:rPr lang="en-US" altLang="ja-JP" sz="2400" b="1" i="1">
                            <a:solidFill>
                              <a:srgbClr val="C00000"/>
                            </a:solidFill>
                            <a:latin typeface="Cambria Math" panose="02040503050406030204" pitchFamily="18" charset="0"/>
                          </a:rPr>
                          <m:t>𝝂</m:t>
                        </m:r>
                      </m:e>
                      <m:sub>
                        <m:r>
                          <a:rPr lang="en-US" altLang="ja-JP" sz="2400" b="1">
                            <a:solidFill>
                              <a:srgbClr val="C00000"/>
                            </a:solidFill>
                            <a:latin typeface="Cambria Math" panose="02040503050406030204" pitchFamily="18" charset="0"/>
                          </a:rPr>
                          <m:t>𝐢𝐧𝐢</m:t>
                        </m:r>
                      </m:sub>
                    </m:sSub>
                    <m:r>
                      <a:rPr lang="en-US" altLang="ja-JP" sz="2400" b="1" i="1">
                        <a:solidFill>
                          <a:srgbClr val="C00000"/>
                        </a:solidFill>
                        <a:latin typeface="Cambria Math" panose="02040503050406030204" pitchFamily="18" charset="0"/>
                      </a:rPr>
                      <m:t>=</m:t>
                    </m:r>
                    <m:r>
                      <a:rPr lang="en-US" altLang="ja-JP" sz="2400" b="1" i="1">
                        <a:solidFill>
                          <a:srgbClr val="C00000"/>
                        </a:solidFill>
                        <a:latin typeface="Cambria Math" panose="02040503050406030204" pitchFamily="18" charset="0"/>
                      </a:rPr>
                      <m:t>𝟎</m:t>
                    </m:r>
                    <m:r>
                      <a:rPr lang="en-US" altLang="ja-JP" sz="2400" b="1" i="1">
                        <a:solidFill>
                          <a:srgbClr val="C00000"/>
                        </a:solidFill>
                        <a:latin typeface="Cambria Math" panose="02040503050406030204" pitchFamily="18" charset="0"/>
                      </a:rPr>
                      <m:t>.</m:t>
                    </m:r>
                    <m:r>
                      <a:rPr lang="en-US" altLang="ja-JP" sz="2400" b="1" i="1">
                        <a:solidFill>
                          <a:srgbClr val="C00000"/>
                        </a:solidFill>
                        <a:latin typeface="Cambria Math" panose="02040503050406030204" pitchFamily="18" charset="0"/>
                      </a:rPr>
                      <m:t>𝟒𝟗</m:t>
                    </m:r>
                  </m:oMath>
                </a14:m>
                <a:r>
                  <a:rPr lang="ja-JP" altLang="en-US" sz="2400" dirty="0"/>
                  <a:t>）</a:t>
                </a:r>
                <a:endParaRPr lang="en-US" altLang="ja-JP" sz="2400" dirty="0"/>
              </a:p>
            </p:txBody>
          </p:sp>
        </mc:Choice>
        <mc:Fallback xmlns="">
          <p:sp>
            <p:nvSpPr>
              <p:cNvPr id="5" name="コンテンツ プレースホルダー 4">
                <a:extLst>
                  <a:ext uri="{FF2B5EF4-FFF2-40B4-BE49-F238E27FC236}">
                    <a16:creationId xmlns:a16="http://schemas.microsoft.com/office/drawing/2014/main" id="{0D9A23B4-B73B-441F-8BAF-02F13DB9BF04}"/>
                  </a:ext>
                </a:extLst>
              </p:cNvPr>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4" name="タイトル 3">
            <a:extLst>
              <a:ext uri="{FF2B5EF4-FFF2-40B4-BE49-F238E27FC236}">
                <a16:creationId xmlns:a16="http://schemas.microsoft.com/office/drawing/2014/main" id="{147634CE-B0F3-4FFE-ACE6-FBD5FBDCBB11}"/>
              </a:ext>
            </a:extLst>
          </p:cNvPr>
          <p:cNvSpPr>
            <a:spLocks noGrp="1"/>
          </p:cNvSpPr>
          <p:nvPr>
            <p:ph type="title"/>
          </p:nvPr>
        </p:nvSpPr>
        <p:spPr/>
        <p:txBody>
          <a:bodyPr/>
          <a:lstStyle/>
          <a:p>
            <a:r>
              <a:rPr kumimoji="1" lang="en-US" altLang="ja-JP" dirty="0"/>
              <a:t>    </a:t>
            </a:r>
            <a:r>
              <a:rPr kumimoji="1" lang="ja-JP" altLang="en-US" dirty="0"/>
              <a:t>フィラー充填ゴムの引張解析</a:t>
            </a:r>
          </a:p>
        </p:txBody>
      </p:sp>
      <p:sp>
        <p:nvSpPr>
          <p:cNvPr id="3" name="スライド番号プレースホルダー 2">
            <a:extLst>
              <a:ext uri="{FF2B5EF4-FFF2-40B4-BE49-F238E27FC236}">
                <a16:creationId xmlns:a16="http://schemas.microsoft.com/office/drawing/2014/main" id="{DEC978A3-14D0-47EA-975E-937F9BB1D532}"/>
              </a:ext>
            </a:extLst>
          </p:cNvPr>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p:pic>
        <p:nvPicPr>
          <p:cNvPr id="11" name="図 10">
            <a:extLst>
              <a:ext uri="{FF2B5EF4-FFF2-40B4-BE49-F238E27FC236}">
                <a16:creationId xmlns:a16="http://schemas.microsoft.com/office/drawing/2014/main" id="{5EAFCE30-65D1-485C-9403-88F99D8E4E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3712" y="728700"/>
            <a:ext cx="5481126" cy="3924435"/>
          </a:xfrm>
          <a:prstGeom prst="rect">
            <a:avLst/>
          </a:prstGeom>
        </p:spPr>
      </p:pic>
      <p:sp>
        <p:nvSpPr>
          <p:cNvPr id="2" name="テキスト ボックス 1">
            <a:extLst>
              <a:ext uri="{FF2B5EF4-FFF2-40B4-BE49-F238E27FC236}">
                <a16:creationId xmlns:a16="http://schemas.microsoft.com/office/drawing/2014/main" id="{8F09BBFB-A5A3-95BF-96CA-B9DD490F851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876759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b="1" i="1" u="sng" dirty="0">
                <a:solidFill>
                  <a:srgbClr val="7030A0"/>
                </a:solidFill>
                <a:effectLst>
                  <a:outerShdw blurRad="38100" dist="38100" dir="2700000" algn="tl">
                    <a:srgbClr val="000000">
                      <a:alpha val="43137"/>
                    </a:srgbClr>
                  </a:outerShdw>
                </a:effectLst>
              </a:rPr>
              <a:t>EC-SSE-SRI-T4</a:t>
            </a:r>
            <a:r>
              <a:rPr lang="ja-JP" altLang="en-US" b="1" i="1" u="sng" dirty="0">
                <a:effectLst>
                  <a:outerShdw blurRad="38100" dist="38100" dir="2700000" algn="tl">
                    <a:srgbClr val="000000">
                      <a:alpha val="43137"/>
                    </a:srgbClr>
                  </a:outerShdw>
                </a:effectLst>
              </a:rPr>
              <a:t>の</a:t>
            </a:r>
            <a:br>
              <a:rPr lang="en-US" altLang="ja-JP" b="1" i="1" u="sng" dirty="0">
                <a:effectLst>
                  <a:outerShdw blurRad="38100" dist="38100" dir="2700000" algn="tl">
                    <a:srgbClr val="000000">
                      <a:alpha val="43137"/>
                    </a:srgbClr>
                  </a:outerShdw>
                </a:effectLst>
              </a:rPr>
            </a:br>
            <a:r>
              <a:rPr lang="en-US" altLang="ja-JP" b="1" i="1" u="sng" dirty="0">
                <a:effectLst>
                  <a:outerShdw blurRad="38100" dist="38100" dir="2700000" algn="tl">
                    <a:srgbClr val="000000">
                      <a:alpha val="43137"/>
                    </a:srgbClr>
                  </a:outerShdw>
                </a:effectLst>
              </a:rPr>
              <a:t>Mises</a:t>
            </a:r>
            <a:r>
              <a:rPr lang="ja-JP" altLang="en-US" b="1" i="1" u="sng" dirty="0">
                <a:effectLst>
                  <a:outerShdw blurRad="38100" dist="38100" dir="2700000" algn="tl">
                    <a:srgbClr val="000000">
                      <a:alpha val="43137"/>
                    </a:srgbClr>
                  </a:outerShdw>
                </a:effectLst>
              </a:rPr>
              <a:t>応力解析結果</a:t>
            </a:r>
            <a:endParaRPr lang="en-US" altLang="ja-JP" b="1" i="1" u="sng" dirty="0">
              <a:effectLst>
                <a:outerShdw blurRad="38100" dist="38100" dir="2700000" algn="tl">
                  <a:srgbClr val="000000">
                    <a:alpha val="43137"/>
                  </a:srgbClr>
                </a:outerShdw>
              </a:effectLst>
            </a:endParaRPr>
          </a:p>
          <a:p>
            <a:pPr marL="0" indent="0">
              <a:buNone/>
            </a:pPr>
            <a:endParaRPr lang="en-US" altLang="ja-JP" sz="2400" dirty="0"/>
          </a:p>
        </p:txBody>
      </p:sp>
      <p:sp>
        <p:nvSpPr>
          <p:cNvPr id="2" name="タイトル 1"/>
          <p:cNvSpPr>
            <a:spLocks noGrp="1"/>
          </p:cNvSpPr>
          <p:nvPr>
            <p:ph type="title"/>
          </p:nvPr>
        </p:nvSpPr>
        <p:spPr/>
        <p:txBody>
          <a:bodyPr/>
          <a:lstStyle/>
          <a:p>
            <a:r>
              <a:rPr kumimoji="1" lang="ja-JP" altLang="en-US" dirty="0"/>
              <a:t>    フィラー充填ゴムの引張解析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p:sp>
        <p:nvSpPr>
          <p:cNvPr id="7" name="テキスト ボックス 6">
            <a:extLst>
              <a:ext uri="{FF2B5EF4-FFF2-40B4-BE49-F238E27FC236}">
                <a16:creationId xmlns:a16="http://schemas.microsoft.com/office/drawing/2014/main" id="{BBAE5447-C5F8-2968-9E4F-6D168A777C7D}"/>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5" name="filler_simplest-mp">
            <a:hlinkClick r:id="" action="ppaction://media"/>
            <a:extLst>
              <a:ext uri="{FF2B5EF4-FFF2-40B4-BE49-F238E27FC236}">
                <a16:creationId xmlns:a16="http://schemas.microsoft.com/office/drawing/2014/main" id="{EE38329B-B2F0-DD86-2759-B228313A34EB}"/>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49842"/>
          <a:stretch/>
        </p:blipFill>
        <p:spPr>
          <a:xfrm>
            <a:off x="3912687" y="574732"/>
            <a:ext cx="3659477" cy="5806596"/>
          </a:xfrm>
          <a:prstGeom prst="rect">
            <a:avLst/>
          </a:prstGeom>
        </p:spPr>
      </p:pic>
      <p:sp>
        <p:nvSpPr>
          <p:cNvPr id="9" name="テキスト ボックス 8">
            <a:extLst>
              <a:ext uri="{FF2B5EF4-FFF2-40B4-BE49-F238E27FC236}">
                <a16:creationId xmlns:a16="http://schemas.microsoft.com/office/drawing/2014/main" id="{2ECC9599-865C-4B95-3F99-384B05425430}"/>
              </a:ext>
            </a:extLst>
          </p:cNvPr>
          <p:cNvSpPr txBox="1"/>
          <p:nvPr/>
        </p:nvSpPr>
        <p:spPr>
          <a:xfrm>
            <a:off x="8868308" y="2816310"/>
            <a:ext cx="2124236" cy="1323439"/>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応力分布に問題はなく，実用上充分な大変形ロバスト性がある．</a:t>
            </a:r>
          </a:p>
        </p:txBody>
      </p:sp>
      <p:sp>
        <p:nvSpPr>
          <p:cNvPr id="6" name="テキスト ボックス 5">
            <a:extLst>
              <a:ext uri="{FF2B5EF4-FFF2-40B4-BE49-F238E27FC236}">
                <a16:creationId xmlns:a16="http://schemas.microsoft.com/office/drawing/2014/main" id="{940BC502-86F5-F4EC-FB6C-73501F70B1F7}"/>
              </a:ext>
            </a:extLst>
          </p:cNvPr>
          <p:cNvSpPr txBox="1"/>
          <p:nvPr/>
        </p:nvSpPr>
        <p:spPr>
          <a:xfrm>
            <a:off x="790848" y="3124087"/>
            <a:ext cx="2218412" cy="707886"/>
          </a:xfrm>
          <a:prstGeom prst="rect">
            <a:avLst/>
          </a:prstGeom>
          <a:noFill/>
          <a:ln>
            <a:solidFill>
              <a:schemeClr val="tx1"/>
            </a:solidFill>
          </a:ln>
        </p:spPr>
        <p:txBody>
          <a:bodyPr wrap="square" rtlCol="0">
            <a:spAutoFit/>
          </a:bodyPr>
          <a:lstStyle/>
          <a:p>
            <a:pPr algn="ctr"/>
            <a:r>
              <a:rPr lang="en-US" altLang="ja-JP" sz="2000" dirty="0">
                <a:latin typeface="MS UI Gothic" panose="020B0600070205080204" pitchFamily="50" charset="-128"/>
                <a:ea typeface="MS UI Gothic" panose="020B0600070205080204" pitchFamily="50" charset="-128"/>
              </a:rPr>
              <a:t>221</a:t>
            </a:r>
            <a:r>
              <a:rPr kumimoji="1" lang="ja-JP" altLang="en-US" sz="2000" dirty="0">
                <a:latin typeface="MS UI Gothic" panose="020B0600070205080204" pitchFamily="50" charset="-128"/>
                <a:ea typeface="MS UI Gothic" panose="020B0600070205080204" pitchFamily="50" charset="-128"/>
              </a:rPr>
              <a:t>％公称</a:t>
            </a:r>
            <a:r>
              <a:rPr lang="ja-JP" altLang="en-US" sz="2000" dirty="0">
                <a:latin typeface="MS UI Gothic" panose="020B0600070205080204" pitchFamily="50" charset="-128"/>
                <a:ea typeface="MS UI Gothic" panose="020B0600070205080204" pitchFamily="50" charset="-128"/>
              </a:rPr>
              <a:t>引張</a:t>
            </a:r>
            <a:br>
              <a:rPr lang="en-US" altLang="ja-JP" sz="2000" dirty="0">
                <a:latin typeface="MS UI Gothic" panose="020B0600070205080204" pitchFamily="50" charset="-128"/>
                <a:ea typeface="MS UI Gothic" panose="020B0600070205080204" pitchFamily="50" charset="-128"/>
              </a:rPr>
            </a:br>
            <a:r>
              <a:rPr kumimoji="1" lang="ja-JP" altLang="en-US" sz="2000" dirty="0">
                <a:latin typeface="MS UI Gothic" panose="020B0600070205080204" pitchFamily="50" charset="-128"/>
                <a:ea typeface="MS UI Gothic" panose="020B0600070205080204" pitchFamily="50" charset="-128"/>
              </a:rPr>
              <a:t>で収束困難</a:t>
            </a:r>
          </a:p>
        </p:txBody>
      </p:sp>
    </p:spTree>
    <p:extLst>
      <p:ext uri="{BB962C8B-B14F-4D97-AF65-F5344CB8AC3E}">
        <p14:creationId xmlns:p14="http://schemas.microsoft.com/office/powerpoint/2010/main" val="290788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圧力解析結果比較（中盤同時刻）</a:t>
            </a:r>
            <a:endParaRPr lang="en-US" altLang="ja-JP" b="1" i="1" u="sng" dirty="0">
              <a:effectLst>
                <a:outerShdw blurRad="38100" dist="38100" dir="2700000" algn="tl">
                  <a:srgbClr val="000000">
                    <a:alpha val="43137"/>
                  </a:srgbClr>
                </a:outerShdw>
              </a:effectLst>
            </a:endParaRPr>
          </a:p>
          <a:p>
            <a:pPr marL="0" indent="0">
              <a:buNone/>
            </a:pPr>
            <a:endParaRPr lang="en-US" altLang="ja-JP" sz="2400" dirty="0"/>
          </a:p>
        </p:txBody>
      </p:sp>
      <p:sp>
        <p:nvSpPr>
          <p:cNvPr id="2" name="タイトル 1"/>
          <p:cNvSpPr>
            <a:spLocks noGrp="1"/>
          </p:cNvSpPr>
          <p:nvPr>
            <p:ph type="title"/>
          </p:nvPr>
        </p:nvSpPr>
        <p:spPr/>
        <p:txBody>
          <a:bodyPr/>
          <a:lstStyle/>
          <a:p>
            <a:r>
              <a:rPr kumimoji="1" lang="ja-JP" altLang="en-US" dirty="0"/>
              <a:t>    フィラー充填ゴムの引張解析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sp>
        <p:nvSpPr>
          <p:cNvPr id="7" name="テキスト ボックス 6">
            <a:extLst>
              <a:ext uri="{FF2B5EF4-FFF2-40B4-BE49-F238E27FC236}">
                <a16:creationId xmlns:a16="http://schemas.microsoft.com/office/drawing/2014/main" id="{BBAE5447-C5F8-2968-9E4F-6D168A777C7D}"/>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6" name="図 5">
            <a:extLst>
              <a:ext uri="{FF2B5EF4-FFF2-40B4-BE49-F238E27FC236}">
                <a16:creationId xmlns:a16="http://schemas.microsoft.com/office/drawing/2014/main" id="{F8FF6708-AE79-7863-E8D0-173B1FA34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440" y="1023169"/>
            <a:ext cx="4536504" cy="5374457"/>
          </a:xfrm>
          <a:prstGeom prst="rect">
            <a:avLst/>
          </a:prstGeom>
        </p:spPr>
      </p:pic>
      <p:pic>
        <p:nvPicPr>
          <p:cNvPr id="10" name="図 9">
            <a:extLst>
              <a:ext uri="{FF2B5EF4-FFF2-40B4-BE49-F238E27FC236}">
                <a16:creationId xmlns:a16="http://schemas.microsoft.com/office/drawing/2014/main" id="{ED626964-2AFE-1F37-F21C-D8094B57A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427" y="1023168"/>
            <a:ext cx="4527005" cy="5363203"/>
          </a:xfrm>
          <a:prstGeom prst="rect">
            <a:avLst/>
          </a:prstGeom>
        </p:spPr>
      </p:pic>
      <p:sp>
        <p:nvSpPr>
          <p:cNvPr id="8" name="テキスト ボックス 7">
            <a:extLst>
              <a:ext uri="{FF2B5EF4-FFF2-40B4-BE49-F238E27FC236}">
                <a16:creationId xmlns:a16="http://schemas.microsoft.com/office/drawing/2014/main" id="{5468BA7B-1A53-9A07-2A13-6C956B0F02A7}"/>
              </a:ext>
            </a:extLst>
          </p:cNvPr>
          <p:cNvSpPr txBox="1"/>
          <p:nvPr/>
        </p:nvSpPr>
        <p:spPr>
          <a:xfrm>
            <a:off x="9472798" y="2889161"/>
            <a:ext cx="2563861" cy="1938992"/>
          </a:xfrm>
          <a:prstGeom prst="rect">
            <a:avLst/>
          </a:prstGeom>
          <a:solidFill>
            <a:srgbClr val="FFFF00"/>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marL="342900" indent="-342900">
              <a:buFont typeface="Wingdings" panose="05000000000000000000" pitchFamily="2" charset="2"/>
              <a:buChar char="Ø"/>
            </a:pPr>
            <a:r>
              <a:rPr kumimoji="1" lang="ja-JP" altLang="en-US" sz="2000" dirty="0">
                <a:latin typeface="MS UI Gothic" panose="020B0600070205080204" pitchFamily="50" charset="-128"/>
                <a:ea typeface="MS UI Gothic" panose="020B0600070205080204" pitchFamily="50" charset="-128"/>
              </a:rPr>
              <a:t>改良版</a:t>
            </a:r>
            <a:r>
              <a:rPr lang="ja-JP" altLang="en-US" sz="2000" dirty="0">
                <a:latin typeface="MS UI Gothic" panose="020B0600070205080204" pitchFamily="50" charset="-128"/>
                <a:ea typeface="MS UI Gothic" panose="020B0600070205080204" pitchFamily="50" charset="-128"/>
              </a:rPr>
              <a:t>はこの直後に収束困難に陥った．</a:t>
            </a:r>
            <a:endParaRPr lang="en-US" altLang="ja-JP" sz="2000"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lang="ja-JP" altLang="en-US" sz="2000" dirty="0">
                <a:latin typeface="MS UI Gothic" panose="020B0600070205080204" pitchFamily="50" charset="-128"/>
                <a:ea typeface="MS UI Gothic" panose="020B0600070205080204" pitchFamily="50" charset="-128"/>
              </a:rPr>
              <a:t>多重平滑化の弊害による引張不安定か疑似低エネルギーモードの疑いあり．</a:t>
            </a:r>
            <a:endParaRPr lang="en-US" altLang="ja-JP" sz="2000" dirty="0">
              <a:latin typeface="MS UI Gothic" panose="020B0600070205080204" pitchFamily="50" charset="-128"/>
              <a:ea typeface="MS UI Gothic" panose="020B0600070205080204" pitchFamily="50" charset="-128"/>
            </a:endParaRPr>
          </a:p>
        </p:txBody>
      </p:sp>
      <p:sp>
        <p:nvSpPr>
          <p:cNvPr id="11" name="テキスト ボックス 10">
            <a:extLst>
              <a:ext uri="{FF2B5EF4-FFF2-40B4-BE49-F238E27FC236}">
                <a16:creationId xmlns:a16="http://schemas.microsoft.com/office/drawing/2014/main" id="{3BDE54F5-8498-30DA-44C8-CCBBDD0505B9}"/>
              </a:ext>
            </a:extLst>
          </p:cNvPr>
          <p:cNvSpPr txBox="1"/>
          <p:nvPr/>
        </p:nvSpPr>
        <p:spPr>
          <a:xfrm>
            <a:off x="333382" y="3906633"/>
            <a:ext cx="199445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rgbClr val="7030A0"/>
                </a:solidFill>
                <a:latin typeface="MS UI Gothic" panose="020B0600070205080204" pitchFamily="50" charset="-128"/>
                <a:ea typeface="MS UI Gothic" panose="020B0600070205080204" pitchFamily="50" charset="-128"/>
              </a:rPr>
              <a:t>EC-SSE-SRI-T4</a:t>
            </a:r>
            <a:endParaRPr kumimoji="1" lang="ja-JP" altLang="en-US" sz="2000" dirty="0">
              <a:solidFill>
                <a:srgbClr val="7030A0"/>
              </a:solidFill>
              <a:latin typeface="MS UI Gothic" panose="020B0600070205080204" pitchFamily="50" charset="-128"/>
              <a:ea typeface="MS UI Gothic" panose="020B0600070205080204" pitchFamily="50" charset="-128"/>
            </a:endParaRPr>
          </a:p>
        </p:txBody>
      </p:sp>
      <p:sp>
        <p:nvSpPr>
          <p:cNvPr id="12" name="テキスト ボックス 11">
            <a:extLst>
              <a:ext uri="{FF2B5EF4-FFF2-40B4-BE49-F238E27FC236}">
                <a16:creationId xmlns:a16="http://schemas.microsoft.com/office/drawing/2014/main" id="{AD1A7380-FDB0-6B1E-542F-DE6BACB73706}"/>
              </a:ext>
            </a:extLst>
          </p:cNvPr>
          <p:cNvSpPr txBox="1"/>
          <p:nvPr/>
        </p:nvSpPr>
        <p:spPr>
          <a:xfrm>
            <a:off x="4763852" y="3598857"/>
            <a:ext cx="1994456" cy="70788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rgbClr val="FF00FF"/>
                </a:solidFill>
                <a:latin typeface="MS UI Gothic" panose="020B0600070205080204" pitchFamily="50" charset="-128"/>
                <a:ea typeface="MS UI Gothic" panose="020B0600070205080204" pitchFamily="50" charset="-128"/>
              </a:rPr>
              <a:t>改良版</a:t>
            </a:r>
            <a:br>
              <a:rPr kumimoji="1" lang="en-US" altLang="ja-JP" sz="2000" dirty="0">
                <a:solidFill>
                  <a:srgbClr val="FF00FF"/>
                </a:solidFill>
                <a:latin typeface="MS UI Gothic" panose="020B0600070205080204" pitchFamily="50" charset="-128"/>
                <a:ea typeface="MS UI Gothic" panose="020B0600070205080204" pitchFamily="50" charset="-128"/>
              </a:rPr>
            </a:br>
            <a:r>
              <a:rPr kumimoji="1" lang="en-US" altLang="ja-JP" sz="2000" dirty="0">
                <a:solidFill>
                  <a:srgbClr val="FF00FF"/>
                </a:solidFill>
                <a:latin typeface="MS UI Gothic" panose="020B0600070205080204" pitchFamily="50" charset="-128"/>
                <a:ea typeface="MS UI Gothic" panose="020B0600070205080204" pitchFamily="50" charset="-128"/>
              </a:rPr>
              <a:t>EC-SSE-SRI-T4</a:t>
            </a:r>
            <a:endParaRPr kumimoji="1" lang="ja-JP" altLang="en-US" sz="2000" dirty="0">
              <a:solidFill>
                <a:srgbClr val="FF00FF"/>
              </a:solidFill>
              <a:latin typeface="MS UI Gothic" panose="020B0600070205080204" pitchFamily="50" charset="-128"/>
              <a:ea typeface="MS UI Gothic" panose="020B0600070205080204" pitchFamily="50" charset="-128"/>
            </a:endParaRPr>
          </a:p>
        </p:txBody>
      </p:sp>
      <mc:AlternateContent xmlns:mc="http://schemas.openxmlformats.org/markup-compatibility/2006" xmlns:a14="http://schemas.microsoft.com/office/drawing/2010/main">
        <mc:Choice Requires="a14">
          <p:sp>
            <p:nvSpPr>
              <p:cNvPr id="5" name="正方形/長方形 4">
                <a:extLst>
                  <a:ext uri="{FF2B5EF4-FFF2-40B4-BE49-F238E27FC236}">
                    <a16:creationId xmlns:a16="http://schemas.microsoft.com/office/drawing/2014/main" id="{B19F000E-3ED1-C33A-64A2-B69869B50A40}"/>
                  </a:ext>
                </a:extLst>
              </p:cNvPr>
              <p:cNvSpPr/>
              <p:nvPr/>
            </p:nvSpPr>
            <p:spPr>
              <a:xfrm>
                <a:off x="9472798" y="4828154"/>
                <a:ext cx="2563860" cy="399278"/>
              </a:xfrm>
              <a:prstGeom prst="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kumimoji="1" lang="ja-JP" altLang="en-US" sz="2000" i="1" smtClean="0">
                        <a:solidFill>
                          <a:schemeClr val="tx1"/>
                        </a:solidFill>
                        <a:latin typeface="Cambria Math" panose="02040503050406030204" pitchFamily="18" charset="0"/>
                        <a:ea typeface="MS UI Gothic" panose="020B0600070205080204" pitchFamily="50" charset="-128"/>
                      </a:rPr>
                      <m:t>⟹</m:t>
                    </m:r>
                  </m:oMath>
                </a14:m>
                <a:r>
                  <a:rPr kumimoji="1" lang="ja-JP" altLang="en-US" sz="2000" dirty="0">
                    <a:solidFill>
                      <a:schemeClr val="tx1"/>
                    </a:solidFill>
                    <a:latin typeface="MS UI Gothic" panose="020B0600070205080204" pitchFamily="50" charset="-128"/>
                    <a:ea typeface="MS UI Gothic" panose="020B0600070205080204" pitchFamily="50" charset="-128"/>
                  </a:rPr>
                  <a:t> これでは駄目．</a:t>
                </a:r>
              </a:p>
            </p:txBody>
          </p:sp>
        </mc:Choice>
        <mc:Fallback xmlns="">
          <p:sp>
            <p:nvSpPr>
              <p:cNvPr id="5" name="正方形/長方形 4">
                <a:extLst>
                  <a:ext uri="{FF2B5EF4-FFF2-40B4-BE49-F238E27FC236}">
                    <a16:creationId xmlns:a16="http://schemas.microsoft.com/office/drawing/2014/main" id="{B19F000E-3ED1-C33A-64A2-B69869B50A40}"/>
                  </a:ext>
                </a:extLst>
              </p:cNvPr>
              <p:cNvSpPr>
                <a:spLocks noRot="1" noChangeAspect="1" noMove="1" noResize="1" noEditPoints="1" noAdjustHandles="1" noChangeArrowheads="1" noChangeShapeType="1" noTextEdit="1"/>
              </p:cNvSpPr>
              <p:nvPr/>
            </p:nvSpPr>
            <p:spPr>
              <a:xfrm>
                <a:off x="9472798" y="4828154"/>
                <a:ext cx="2563860" cy="399278"/>
              </a:xfrm>
              <a:prstGeom prst="rect">
                <a:avLst/>
              </a:prstGeom>
              <a:blipFill>
                <a:blip r:embed="rId5"/>
                <a:stretch>
                  <a:fillRect t="-7143" b="-18571"/>
                </a:stretch>
              </a:blipFill>
              <a:ln>
                <a:noFill/>
              </a:ln>
            </p:spPr>
            <p:txBody>
              <a:bodyPr/>
              <a:lstStyle/>
              <a:p>
                <a:r>
                  <a:rPr lang="ja-JP" altLang="en-US">
                    <a:noFill/>
                  </a:rPr>
                  <a:t> </a:t>
                </a:r>
              </a:p>
            </p:txBody>
          </p:sp>
        </mc:Fallback>
      </mc:AlternateContent>
    </p:spTree>
    <p:extLst>
      <p:ext uri="{BB962C8B-B14F-4D97-AF65-F5344CB8AC3E}">
        <p14:creationId xmlns:p14="http://schemas.microsoft.com/office/powerpoint/2010/main" val="3473342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7C3C9C82-2455-635F-DC77-13E6B1922210}"/>
                  </a:ext>
                </a:extLst>
              </p:cNvPr>
              <p:cNvSpPr>
                <a:spLocks noGrp="1"/>
              </p:cNvSpPr>
              <p:nvPr>
                <p:ph idx="1"/>
              </p:nvPr>
            </p:nvSpPr>
            <p:spPr/>
            <p:txBody>
              <a:bodyPr/>
              <a:lstStyle/>
              <a:p>
                <a:r>
                  <a:rPr kumimoji="1" lang="ja-JP" altLang="en-US" sz="2400" dirty="0"/>
                  <a:t>陰解法の計算時間の大部分は剛性方程式を解くことに費やされるため，</a:t>
                </a:r>
                <a:br>
                  <a:rPr kumimoji="1" lang="en-US" altLang="ja-JP" sz="2400" dirty="0"/>
                </a:br>
                <a:r>
                  <a:rPr kumimoji="1" lang="ja-JP" altLang="en-US" sz="2400" dirty="0"/>
                  <a:t>剛性マトリックス</a:t>
                </a: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𝐾</m:t>
                    </m:r>
                    <m:r>
                      <a:rPr kumimoji="1" lang="en-US" altLang="ja-JP" sz="2400" b="0" i="1" smtClean="0">
                        <a:latin typeface="Cambria Math" panose="02040503050406030204" pitchFamily="18" charset="0"/>
                      </a:rPr>
                      <m:t>]</m:t>
                    </m:r>
                  </m:oMath>
                </a14:m>
                <a:r>
                  <a:rPr kumimoji="1" lang="ja-JP" altLang="en-US" sz="2400" dirty="0"/>
                  <a:t>のサイズが計算時間に直結する．</a:t>
                </a:r>
                <a:endParaRPr kumimoji="1" lang="en-US" altLang="ja-JP" sz="2400" dirty="0"/>
              </a:p>
              <a:p>
                <a:r>
                  <a:rPr lang="en-US" altLang="ja-JP" sz="2400" dirty="0"/>
                  <a:t>S-FEM</a:t>
                </a:r>
                <a:r>
                  <a:rPr lang="ja-JP" altLang="en-US" sz="2400" dirty="0"/>
                  <a:t>ファミリーは純粋な変位型の定式化なので，</a:t>
                </a:r>
                <a:br>
                  <a:rPr lang="en-US" altLang="ja-JP" sz="2400" dirty="0"/>
                </a:br>
                <a:r>
                  <a:rPr kumimoji="1" lang="ja-JP" altLang="en-US" sz="2400" dirty="0"/>
                  <a:t>剛性マトリックス</a:t>
                </a: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𝐾</m:t>
                    </m:r>
                    <m:r>
                      <a:rPr kumimoji="1" lang="en-US" altLang="ja-JP" sz="2400" b="0" i="1" smtClean="0">
                        <a:latin typeface="Cambria Math" panose="02040503050406030204" pitchFamily="18" charset="0"/>
                      </a:rPr>
                      <m:t>]</m:t>
                    </m:r>
                  </m:oMath>
                </a14:m>
                <a:r>
                  <a:rPr kumimoji="1" lang="ja-JP" altLang="en-US" sz="2400" dirty="0"/>
                  <a:t>の</a:t>
                </a:r>
                <a:r>
                  <a:rPr kumimoji="1" lang="ja-JP" altLang="en-US" sz="2400" b="1" dirty="0">
                    <a:solidFill>
                      <a:schemeClr val="tx1"/>
                    </a:solidFill>
                  </a:rPr>
                  <a:t>行数</a:t>
                </a:r>
                <a:r>
                  <a:rPr kumimoji="1" lang="en-US" altLang="ja-JP" sz="2400" b="1" dirty="0">
                    <a:solidFill>
                      <a:schemeClr val="tx1"/>
                    </a:solidFill>
                  </a:rPr>
                  <a:t>/</a:t>
                </a:r>
                <a:r>
                  <a:rPr kumimoji="1" lang="ja-JP" altLang="en-US" sz="2400" b="1" dirty="0">
                    <a:solidFill>
                      <a:schemeClr val="tx1"/>
                    </a:solidFill>
                  </a:rPr>
                  <a:t>列数（</a:t>
                </a:r>
                <a:r>
                  <a:rPr lang="ja-JP" altLang="en-US" sz="2400" b="1" dirty="0">
                    <a:solidFill>
                      <a:schemeClr val="tx1"/>
                    </a:solidFill>
                  </a:rPr>
                  <a:t>自由度の数</a:t>
                </a:r>
                <a14:m>
                  <m:oMath xmlns:m="http://schemas.openxmlformats.org/officeDocument/2006/math">
                    <m:r>
                      <a:rPr lang="en-US" altLang="ja-JP" sz="2400" b="1" i="1" smtClean="0">
                        <a:solidFill>
                          <a:schemeClr val="tx1"/>
                        </a:solidFill>
                        <a:latin typeface="Cambria Math" panose="02040503050406030204" pitchFamily="18" charset="0"/>
                      </a:rPr>
                      <m:t>𝑵</m:t>
                    </m:r>
                  </m:oMath>
                </a14:m>
                <a:r>
                  <a:rPr lang="ja-JP" altLang="en-US" sz="2400" b="1" dirty="0">
                    <a:solidFill>
                      <a:schemeClr val="tx1"/>
                    </a:solidFill>
                  </a:rPr>
                  <a:t>）は</a:t>
                </a:r>
                <a:r>
                  <a:rPr lang="en-US" altLang="ja-JP" sz="2400" b="1" dirty="0">
                    <a:solidFill>
                      <a:schemeClr val="tx1"/>
                    </a:solidFill>
                  </a:rPr>
                  <a:t>FEM-T4</a:t>
                </a:r>
                <a:r>
                  <a:rPr lang="ja-JP" altLang="en-US" sz="2400" b="1" dirty="0">
                    <a:solidFill>
                      <a:schemeClr val="tx1"/>
                    </a:solidFill>
                  </a:rPr>
                  <a:t>と全く同じ</a:t>
                </a:r>
                <a:r>
                  <a:rPr lang="ja-JP" altLang="en-US" sz="2400" dirty="0"/>
                  <a:t>．</a:t>
                </a:r>
                <a:endParaRPr lang="en-US" altLang="ja-JP" sz="2400" dirty="0"/>
              </a:p>
              <a:p>
                <a:r>
                  <a:rPr lang="ja-JP" altLang="en-US" sz="2400" dirty="0"/>
                  <a:t>要素をまたぐ歪み平滑化を繰り返す毎に</a:t>
                </a:r>
                <a:r>
                  <a:rPr kumimoji="1" lang="ja-JP" altLang="en-US" sz="2400" dirty="0"/>
                  <a:t>剛性マトリックス</a:t>
                </a: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𝐾</m:t>
                    </m:r>
                    <m:r>
                      <a:rPr kumimoji="1" lang="en-US" altLang="ja-JP" sz="2400" b="0" i="1" smtClean="0">
                        <a:latin typeface="Cambria Math" panose="02040503050406030204" pitchFamily="18" charset="0"/>
                      </a:rPr>
                      <m:t>]</m:t>
                    </m:r>
                  </m:oMath>
                </a14:m>
                <a:r>
                  <a:rPr kumimoji="1" lang="ja-JP" altLang="en-US" sz="2400" dirty="0"/>
                  <a:t>の</a:t>
                </a:r>
                <a:r>
                  <a:rPr lang="ja-JP" altLang="en-US" sz="2400" dirty="0"/>
                  <a:t>バンド幅は広がる．</a:t>
                </a:r>
                <a:br>
                  <a:rPr lang="en-US" altLang="ja-JP" sz="2400" dirty="0"/>
                </a:br>
                <a:br>
                  <a:rPr lang="en-US" altLang="ja-JP" dirty="0"/>
                </a:br>
                <a:br>
                  <a:rPr lang="en-US" altLang="ja-JP" dirty="0"/>
                </a:br>
                <a:br>
                  <a:rPr lang="en-US" altLang="ja-JP" dirty="0"/>
                </a:br>
                <a:br>
                  <a:rPr lang="en-US" altLang="ja-JP" dirty="0"/>
                </a:br>
                <a:endParaRPr lang="en-US" altLang="ja-JP" dirty="0"/>
              </a:p>
            </p:txBody>
          </p:sp>
        </mc:Choice>
        <mc:Fallback xmlns="">
          <p:sp>
            <p:nvSpPr>
              <p:cNvPr id="2" name="コンテンツ プレースホルダー 1">
                <a:extLst>
                  <a:ext uri="{FF2B5EF4-FFF2-40B4-BE49-F238E27FC236}">
                    <a16:creationId xmlns:a16="http://schemas.microsoft.com/office/drawing/2014/main" id="{7C3C9C82-2455-635F-DC77-13E6B1922210}"/>
                  </a:ext>
                </a:extLst>
              </p:cNvPr>
              <p:cNvSpPr>
                <a:spLocks noGrp="1" noRot="1" noChangeAspect="1" noMove="1" noResize="1" noEditPoints="1" noAdjustHandles="1" noChangeArrowheads="1" noChangeShapeType="1" noTextEdit="1"/>
              </p:cNvSpPr>
              <p:nvPr>
                <p:ph idx="1"/>
              </p:nvPr>
            </p:nvSpPr>
            <p:spPr>
              <a:blipFill>
                <a:blip r:embed="rId3"/>
                <a:stretch>
                  <a:fillRect l="-1534" t="-1584"/>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DEFD1131-87E0-4F18-97A6-2F456EA403E4}"/>
              </a:ext>
            </a:extLst>
          </p:cNvPr>
          <p:cNvSpPr>
            <a:spLocks noGrp="1"/>
          </p:cNvSpPr>
          <p:nvPr>
            <p:ph type="title"/>
          </p:nvPr>
        </p:nvSpPr>
        <p:spPr/>
        <p:txBody>
          <a:bodyPr/>
          <a:lstStyle/>
          <a:p>
            <a:r>
              <a:rPr kumimoji="1" lang="ja-JP" altLang="en-US" dirty="0"/>
              <a:t>計算時間に関する考察</a:t>
            </a:r>
          </a:p>
        </p:txBody>
      </p:sp>
      <p:sp>
        <p:nvSpPr>
          <p:cNvPr id="4" name="スライド番号プレースホルダー 3">
            <a:extLst>
              <a:ext uri="{FF2B5EF4-FFF2-40B4-BE49-F238E27FC236}">
                <a16:creationId xmlns:a16="http://schemas.microsoft.com/office/drawing/2014/main" id="{C6A498F8-5E27-2F95-D2C9-9277765EC110}"/>
              </a:ext>
            </a:extLst>
          </p:cNvPr>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mc:AlternateContent xmlns:mc="http://schemas.openxmlformats.org/markup-compatibility/2006" xmlns:a14="http://schemas.microsoft.com/office/drawing/2010/main">
        <mc:Choice Requires="a14">
          <p:graphicFrame>
            <p:nvGraphicFramePr>
              <p:cNvPr id="5" name="表 5">
                <a:extLst>
                  <a:ext uri="{FF2B5EF4-FFF2-40B4-BE49-F238E27FC236}">
                    <a16:creationId xmlns:a16="http://schemas.microsoft.com/office/drawing/2014/main" id="{F6CF9198-C7A9-2383-C492-383435984FFE}"/>
                  </a:ext>
                </a:extLst>
              </p:cNvPr>
              <p:cNvGraphicFramePr>
                <a:graphicFrameLocks noGrp="1"/>
              </p:cNvGraphicFramePr>
              <p:nvPr>
                <p:extLst>
                  <p:ext uri="{D42A27DB-BD31-4B8C-83A1-F6EECF244321}">
                    <p14:modId xmlns:p14="http://schemas.microsoft.com/office/powerpoint/2010/main" val="516651447"/>
                  </p:ext>
                </p:extLst>
              </p:nvPr>
            </p:nvGraphicFramePr>
            <p:xfrm>
              <a:off x="695400" y="2816932"/>
              <a:ext cx="6161756" cy="3293040"/>
            </p:xfrm>
            <a:graphic>
              <a:graphicData uri="http://schemas.openxmlformats.org/drawingml/2006/table">
                <a:tbl>
                  <a:tblPr firstRow="1" bandRow="1">
                    <a:tableStyleId>{00A15C55-8517-42AA-B614-E9B94910E393}</a:tableStyleId>
                  </a:tblPr>
                  <a:tblGrid>
                    <a:gridCol w="2052955">
                      <a:extLst>
                        <a:ext uri="{9D8B030D-6E8A-4147-A177-3AD203B41FA5}">
                          <a16:colId xmlns:a16="http://schemas.microsoft.com/office/drawing/2014/main" val="1690386989"/>
                        </a:ext>
                      </a:extLst>
                    </a:gridCol>
                    <a:gridCol w="2473643">
                      <a:extLst>
                        <a:ext uri="{9D8B030D-6E8A-4147-A177-3AD203B41FA5}">
                          <a16:colId xmlns:a16="http://schemas.microsoft.com/office/drawing/2014/main" val="3847538805"/>
                        </a:ext>
                      </a:extLst>
                    </a:gridCol>
                    <a:gridCol w="1635158">
                      <a:extLst>
                        <a:ext uri="{9D8B030D-6E8A-4147-A177-3AD203B41FA5}">
                          <a16:colId xmlns:a16="http://schemas.microsoft.com/office/drawing/2014/main" val="3655122189"/>
                        </a:ext>
                      </a:extLst>
                    </a:gridCol>
                  </a:tblGrid>
                  <a:tr h="432000">
                    <a:tc>
                      <a:txBody>
                        <a:bodyPr/>
                        <a:lstStyle/>
                        <a:p>
                          <a:r>
                            <a:rPr kumimoji="1" lang="ja-JP" altLang="en-US" sz="2000" dirty="0">
                              <a:latin typeface="MS UI Gothic" panose="020B0600070205080204" pitchFamily="50" charset="-128"/>
                              <a:ea typeface="MS UI Gothic" panose="020B0600070205080204" pitchFamily="50" charset="-128"/>
                            </a:rPr>
                            <a:t>定式化</a:t>
                          </a:r>
                        </a:p>
                      </a:txBody>
                      <a:tcPr anchor="ctr"/>
                    </a:tc>
                    <a:tc>
                      <a:txBody>
                        <a:bodyPr/>
                        <a:lstStyle/>
                        <a:p>
                          <a14:m>
                            <m:oMath xmlns:m="http://schemas.openxmlformats.org/officeDocument/2006/math">
                              <m:r>
                                <a:rPr kumimoji="1" lang="en-US" altLang="ja-JP" sz="2000" b="1" i="1" smtClean="0">
                                  <a:latin typeface="Cambria Math" panose="02040503050406030204" pitchFamily="18" charset="0"/>
                                </a:rPr>
                                <m:t>[</m:t>
                              </m:r>
                              <m:r>
                                <a:rPr kumimoji="1" lang="en-US" altLang="ja-JP" sz="2000" b="1" i="1" smtClean="0">
                                  <a:latin typeface="Cambria Math" panose="02040503050406030204" pitchFamily="18" charset="0"/>
                                </a:rPr>
                                <m:t>𝑲</m:t>
                              </m:r>
                              <m:r>
                                <a:rPr kumimoji="1" lang="en-US" altLang="ja-JP" sz="2000" b="1" i="1" smtClean="0">
                                  <a:latin typeface="Cambria Math" panose="02040503050406030204" pitchFamily="18" charset="0"/>
                                </a:rPr>
                                <m:t>]</m:t>
                              </m:r>
                            </m:oMath>
                          </a14:m>
                          <a:r>
                            <a:rPr kumimoji="1" lang="ja-JP" altLang="en-US" sz="2000" dirty="0">
                              <a:latin typeface="MS UI Gothic" panose="020B0600070205080204" pitchFamily="50" charset="-128"/>
                              <a:ea typeface="MS UI Gothic" panose="020B0600070205080204" pitchFamily="50" charset="-128"/>
                            </a:rPr>
                            <a:t>のバンド幅</a:t>
                          </a:r>
                        </a:p>
                      </a:txBody>
                      <a:tcPr anchor="ctr"/>
                    </a:tc>
                    <a:tc>
                      <a:txBody>
                        <a:bodyPr/>
                        <a:lstStyle/>
                        <a:p>
                          <a:r>
                            <a:rPr kumimoji="1" lang="ja-JP" altLang="en-US" sz="2000" dirty="0">
                              <a:latin typeface="MS UI Gothic" panose="020B0600070205080204" pitchFamily="50" charset="-128"/>
                              <a:ea typeface="MS UI Gothic" panose="020B0600070205080204" pitchFamily="50" charset="-128"/>
                            </a:rPr>
                            <a:t>対</a:t>
                          </a:r>
                          <a:r>
                            <a:rPr kumimoji="1" lang="en-US" altLang="ja-JP" sz="2000" dirty="0">
                              <a:latin typeface="MS UI Gothic" panose="020B0600070205080204" pitchFamily="50" charset="-128"/>
                              <a:ea typeface="MS UI Gothic" panose="020B0600070205080204" pitchFamily="50" charset="-128"/>
                            </a:rPr>
                            <a:t>FEM-T4</a:t>
                          </a:r>
                          <a:r>
                            <a:rPr kumimoji="1" lang="ja-JP" altLang="en-US" sz="2000" dirty="0">
                              <a:latin typeface="MS UI Gothic" panose="020B0600070205080204" pitchFamily="50" charset="-128"/>
                              <a:ea typeface="MS UI Gothic" panose="020B0600070205080204" pitchFamily="50" charset="-128"/>
                            </a:rPr>
                            <a:t>比</a:t>
                          </a:r>
                        </a:p>
                      </a:txBody>
                      <a:tcPr anchor="ctr"/>
                    </a:tc>
                    <a:extLst>
                      <a:ext uri="{0D108BD9-81ED-4DB2-BD59-A6C34878D82A}">
                        <a16:rowId xmlns:a16="http://schemas.microsoft.com/office/drawing/2014/main" val="1503264157"/>
                      </a:ext>
                    </a:extLst>
                  </a:tr>
                  <a:tr h="432000">
                    <a:tc>
                      <a:txBody>
                        <a:bodyPr/>
                        <a:lstStyle/>
                        <a:p>
                          <a:r>
                            <a:rPr kumimoji="1" lang="en-US" altLang="ja-JP" sz="2000" b="1" dirty="0">
                              <a:latin typeface="MS UI Gothic" panose="020B0600070205080204" pitchFamily="50" charset="-128"/>
                              <a:ea typeface="MS UI Gothic" panose="020B0600070205080204" pitchFamily="50" charset="-128"/>
                            </a:rPr>
                            <a:t>FEM-T4</a:t>
                          </a:r>
                          <a:endParaRPr kumimoji="1" lang="ja-JP" altLang="en-US" sz="2000" b="1" dirty="0">
                            <a:latin typeface="MS UI Gothic" panose="020B0600070205080204" pitchFamily="50" charset="-128"/>
                            <a:ea typeface="MS UI Gothic" panose="020B0600070205080204" pitchFamily="50" charset="-128"/>
                          </a:endParaRPr>
                        </a:p>
                      </a:txBody>
                      <a:tcPr anchor="ctr"/>
                    </a:tc>
                    <a:tc>
                      <a:txBody>
                        <a:bodyPr/>
                        <a:lstStyle/>
                        <a:p>
                          <a:pPr algn="r"/>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14</a:t>
                          </a:r>
                          <a:r>
                            <a:rPr kumimoji="1"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en-US" altLang="ja-JP" sz="2000" b="1" dirty="0">
                              <a:latin typeface="MS UI Gothic" panose="020B0600070205080204" pitchFamily="50" charset="-128"/>
                              <a:ea typeface="MS UI Gothic" panose="020B0600070205080204" pitchFamily="50" charset="-128"/>
                            </a:rPr>
                            <a:t>1 </a:t>
                          </a:r>
                          <a:r>
                            <a:rPr kumimoji="1" lang="ja-JP" altLang="en-US" sz="2000" b="1"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2372563311"/>
                      </a:ext>
                    </a:extLst>
                  </a:tr>
                  <a:tr h="432000">
                    <a:tc>
                      <a:txBody>
                        <a:bodyPr/>
                        <a:lstStyle/>
                        <a:p>
                          <a:r>
                            <a:rPr kumimoji="1" lang="en-US" altLang="ja-JP" sz="2000" dirty="0">
                              <a:latin typeface="MS UI Gothic" panose="020B0600070205080204" pitchFamily="50" charset="-128"/>
                              <a:ea typeface="MS UI Gothic" panose="020B0600070205080204" pitchFamily="50" charset="-128"/>
                            </a:rPr>
                            <a:t>FEM-T10</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pPr algn="r"/>
                          <a:r>
                            <a:rPr lang="ja-JP" altLang="en-US" sz="2000" dirty="0">
                              <a:latin typeface="MS UI Gothic" panose="020B0600070205080204" pitchFamily="50" charset="-128"/>
                              <a:ea typeface="MS UI Gothic" panose="020B0600070205080204" pitchFamily="50" charset="-128"/>
                            </a:rPr>
                            <a:t>約</a:t>
                          </a:r>
                          <a:r>
                            <a:rPr lang="en-US" altLang="ja-JP" sz="2000" dirty="0">
                              <a:latin typeface="MS UI Gothic" panose="020B0600070205080204" pitchFamily="50" charset="-128"/>
                              <a:ea typeface="MS UI Gothic" panose="020B0600070205080204" pitchFamily="50" charset="-128"/>
                            </a:rPr>
                            <a:t>28</a:t>
                          </a:r>
                          <a:r>
                            <a:rPr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2</a:t>
                          </a:r>
                          <a:r>
                            <a:rPr kumimoji="1" lang="ja-JP" altLang="en-US" sz="2000"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229882802"/>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ES-FEM-T4</a:t>
                          </a:r>
                        </a:p>
                      </a:txBody>
                      <a:tcPr anchor="ctr"/>
                    </a:tc>
                    <a:tc>
                      <a:txBody>
                        <a:bodyPr/>
                        <a:lstStyle/>
                        <a:p>
                          <a:pPr algn="r"/>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45</a:t>
                          </a:r>
                          <a:r>
                            <a:rPr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3</a:t>
                          </a:r>
                          <a:r>
                            <a:rPr kumimoji="1" lang="ja-JP" altLang="en-US" sz="2000"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01619259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NS-FEM-T4</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60</a:t>
                          </a:r>
                          <a:r>
                            <a:rPr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4</a:t>
                          </a:r>
                          <a:r>
                            <a:rPr kumimoji="1" lang="ja-JP" altLang="en-US" sz="2000"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327088380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EC-SSE-T4, </a:t>
                          </a:r>
                          <a:br>
                            <a:rPr lang="en-US" altLang="ja-JP" sz="2000" dirty="0">
                              <a:latin typeface="MS UI Gothic" panose="020B0600070205080204" pitchFamily="50" charset="-128"/>
                              <a:ea typeface="MS UI Gothic" panose="020B0600070205080204" pitchFamily="50" charset="-128"/>
                            </a:rPr>
                          </a:br>
                          <a:r>
                            <a:rPr lang="en-US" altLang="ja-JP" sz="2000" dirty="0">
                              <a:solidFill>
                                <a:srgbClr val="7030A0"/>
                              </a:solidFill>
                              <a:latin typeface="MS UI Gothic" panose="020B0600070205080204" pitchFamily="50" charset="-128"/>
                              <a:ea typeface="MS UI Gothic" panose="020B0600070205080204" pitchFamily="50" charset="-128"/>
                            </a:rPr>
                            <a:t>EC-SSE-T4-SRI</a:t>
                          </a:r>
                          <a:endParaRPr kumimoji="1" lang="ja-JP" altLang="en-US" sz="2000" dirty="0">
                            <a:solidFill>
                              <a:srgbClr val="7030A0"/>
                            </a:solidFill>
                            <a:latin typeface="MS UI Gothic" panose="020B0600070205080204" pitchFamily="50" charset="-128"/>
                            <a:ea typeface="MS UI Gothic" panose="020B0600070205080204" pitchFamily="50" charset="-128"/>
                          </a:endParaRPr>
                        </a:p>
                      </a:txBody>
                      <a:tcPr anchor="ctr"/>
                    </a:tc>
                    <a:tc>
                      <a:txBody>
                        <a:bodyPr/>
                        <a:lstStyle/>
                        <a:p>
                          <a:pPr algn="r"/>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94</a:t>
                          </a:r>
                          <a:r>
                            <a:rPr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ja-JP" altLang="en-US" sz="2000" dirty="0">
                              <a:solidFill>
                                <a:srgbClr val="7030A0"/>
                              </a:solidFill>
                              <a:latin typeface="MS UI Gothic" panose="020B0600070205080204" pitchFamily="50" charset="-128"/>
                              <a:ea typeface="MS UI Gothic" panose="020B0600070205080204" pitchFamily="50" charset="-128"/>
                            </a:rPr>
                            <a:t>約</a:t>
                          </a:r>
                          <a:r>
                            <a:rPr kumimoji="1" lang="en-US" altLang="ja-JP" sz="2000" dirty="0">
                              <a:solidFill>
                                <a:srgbClr val="7030A0"/>
                              </a:solidFill>
                              <a:latin typeface="MS UI Gothic" panose="020B0600070205080204" pitchFamily="50" charset="-128"/>
                              <a:ea typeface="MS UI Gothic" panose="020B0600070205080204" pitchFamily="50" charset="-128"/>
                            </a:rPr>
                            <a:t>7</a:t>
                          </a:r>
                          <a:r>
                            <a:rPr kumimoji="1" lang="ja-JP" altLang="en-US" sz="2000" dirty="0">
                              <a:solidFill>
                                <a:srgbClr val="7030A0"/>
                              </a:solidFill>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21341205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rgbClr val="FF0000"/>
                              </a:solidFill>
                              <a:latin typeface="MS UI Gothic" panose="020B0600070205080204" pitchFamily="50" charset="-128"/>
                              <a:ea typeface="MS UI Gothic" panose="020B0600070205080204" pitchFamily="50" charset="-128"/>
                            </a:rPr>
                            <a:t>今回の改良手法</a:t>
                          </a:r>
                        </a:p>
                      </a:txBody>
                      <a:tcPr anchor="ctr"/>
                    </a:tc>
                    <a:tc>
                      <a:txBody>
                        <a:bodyPr/>
                        <a:lstStyle/>
                        <a:p>
                          <a:pPr algn="r"/>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335</a:t>
                          </a:r>
                          <a:r>
                            <a:rPr kumimoji="1" lang="ja-JP" altLang="en-US" sz="2000" dirty="0">
                              <a:latin typeface="MS UI Gothic" panose="020B0600070205080204" pitchFamily="50" charset="-128"/>
                              <a:ea typeface="MS UI Gothic" panose="020B0600070205080204" pitchFamily="50" charset="-128"/>
                            </a:rPr>
                            <a:t>節点</a:t>
                          </a:r>
                          <a14:m>
                            <m:oMath xmlns:m="http://schemas.openxmlformats.org/officeDocument/2006/math">
                              <m:r>
                                <a:rPr lang="en-US" altLang="ja-JP" sz="2000" b="0" i="1" smtClean="0">
                                  <a:latin typeface="Cambria Math" panose="02040503050406030204" pitchFamily="18" charset="0"/>
                                </a:rPr>
                                <m:t>×</m:t>
                              </m:r>
                            </m:oMath>
                          </a14:m>
                          <a:r>
                            <a:rPr lang="en-US" altLang="ja-JP" sz="2000" dirty="0">
                              <a:latin typeface="MS UI Gothic" panose="020B0600070205080204" pitchFamily="50" charset="-128"/>
                              <a:ea typeface="MS UI Gothic" panose="020B0600070205080204" pitchFamily="50" charset="-128"/>
                            </a:rPr>
                            <a:t>3</a:t>
                          </a:r>
                          <a:r>
                            <a:rPr lang="ja-JP" altLang="en-US" sz="2000" dirty="0">
                              <a:latin typeface="MS UI Gothic" panose="020B0600070205080204" pitchFamily="50" charset="-128"/>
                              <a:ea typeface="MS UI Gothic" panose="020B0600070205080204" pitchFamily="50" charset="-128"/>
                            </a:rPr>
                            <a:t>自由度</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r>
                            <a:rPr kumimoji="1" lang="ja-JP" altLang="en-US" sz="2000" dirty="0">
                              <a:solidFill>
                                <a:srgbClr val="FF0000"/>
                              </a:solidFill>
                              <a:latin typeface="MS UI Gothic" panose="020B0600070205080204" pitchFamily="50" charset="-128"/>
                              <a:ea typeface="MS UI Gothic" panose="020B0600070205080204" pitchFamily="50" charset="-128"/>
                            </a:rPr>
                            <a:t>約</a:t>
                          </a:r>
                          <a:r>
                            <a:rPr kumimoji="1" lang="en-US" altLang="ja-JP" sz="2000" dirty="0">
                              <a:solidFill>
                                <a:srgbClr val="FF0000"/>
                              </a:solidFill>
                              <a:latin typeface="MS UI Gothic" panose="020B0600070205080204" pitchFamily="50" charset="-128"/>
                              <a:ea typeface="MS UI Gothic" panose="020B0600070205080204" pitchFamily="50" charset="-128"/>
                            </a:rPr>
                            <a:t>24</a:t>
                          </a:r>
                          <a:r>
                            <a:rPr kumimoji="1" lang="ja-JP" altLang="en-US" sz="2000" dirty="0">
                              <a:solidFill>
                                <a:srgbClr val="FF0000"/>
                              </a:solidFill>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4060934379"/>
                      </a:ext>
                    </a:extLst>
                  </a:tr>
                </a:tbl>
              </a:graphicData>
            </a:graphic>
          </p:graphicFrame>
        </mc:Choice>
        <mc:Fallback xmlns="">
          <p:graphicFrame>
            <p:nvGraphicFramePr>
              <p:cNvPr id="5" name="表 5">
                <a:extLst>
                  <a:ext uri="{FF2B5EF4-FFF2-40B4-BE49-F238E27FC236}">
                    <a16:creationId xmlns:a16="http://schemas.microsoft.com/office/drawing/2014/main" id="{F6CF9198-C7A9-2383-C492-383435984FFE}"/>
                  </a:ext>
                </a:extLst>
              </p:cNvPr>
              <p:cNvGraphicFramePr>
                <a:graphicFrameLocks noGrp="1"/>
              </p:cNvGraphicFramePr>
              <p:nvPr>
                <p:extLst>
                  <p:ext uri="{D42A27DB-BD31-4B8C-83A1-F6EECF244321}">
                    <p14:modId xmlns:p14="http://schemas.microsoft.com/office/powerpoint/2010/main" val="516651447"/>
                  </p:ext>
                </p:extLst>
              </p:nvPr>
            </p:nvGraphicFramePr>
            <p:xfrm>
              <a:off x="695400" y="2816932"/>
              <a:ext cx="6161756" cy="3293040"/>
            </p:xfrm>
            <a:graphic>
              <a:graphicData uri="http://schemas.openxmlformats.org/drawingml/2006/table">
                <a:tbl>
                  <a:tblPr firstRow="1" bandRow="1">
                    <a:tableStyleId>{00A15C55-8517-42AA-B614-E9B94910E393}</a:tableStyleId>
                  </a:tblPr>
                  <a:tblGrid>
                    <a:gridCol w="2052955">
                      <a:extLst>
                        <a:ext uri="{9D8B030D-6E8A-4147-A177-3AD203B41FA5}">
                          <a16:colId xmlns:a16="http://schemas.microsoft.com/office/drawing/2014/main" val="1690386989"/>
                        </a:ext>
                      </a:extLst>
                    </a:gridCol>
                    <a:gridCol w="2473643">
                      <a:extLst>
                        <a:ext uri="{9D8B030D-6E8A-4147-A177-3AD203B41FA5}">
                          <a16:colId xmlns:a16="http://schemas.microsoft.com/office/drawing/2014/main" val="3847538805"/>
                        </a:ext>
                      </a:extLst>
                    </a:gridCol>
                    <a:gridCol w="1635158">
                      <a:extLst>
                        <a:ext uri="{9D8B030D-6E8A-4147-A177-3AD203B41FA5}">
                          <a16:colId xmlns:a16="http://schemas.microsoft.com/office/drawing/2014/main" val="3655122189"/>
                        </a:ext>
                      </a:extLst>
                    </a:gridCol>
                  </a:tblGrid>
                  <a:tr h="432000">
                    <a:tc>
                      <a:txBody>
                        <a:bodyPr/>
                        <a:lstStyle/>
                        <a:p>
                          <a:r>
                            <a:rPr kumimoji="1" lang="ja-JP" altLang="en-US" sz="2000" dirty="0">
                              <a:latin typeface="MS UI Gothic" panose="020B0600070205080204" pitchFamily="50" charset="-128"/>
                              <a:ea typeface="MS UI Gothic" panose="020B0600070205080204" pitchFamily="50" charset="-128"/>
                            </a:rPr>
                            <a:t>定式化</a:t>
                          </a:r>
                        </a:p>
                      </a:txBody>
                      <a:tcPr anchor="ctr"/>
                    </a:tc>
                    <a:tc>
                      <a:txBody>
                        <a:bodyPr/>
                        <a:lstStyle/>
                        <a:p>
                          <a:endParaRPr lang="ja-JP"/>
                        </a:p>
                      </a:txBody>
                      <a:tcPr anchor="ctr">
                        <a:blipFill>
                          <a:blip r:embed="rId4"/>
                          <a:stretch>
                            <a:fillRect l="-83251" t="-5634" r="-67241" b="-681690"/>
                          </a:stretch>
                        </a:blipFill>
                      </a:tcPr>
                    </a:tc>
                    <a:tc>
                      <a:txBody>
                        <a:bodyPr/>
                        <a:lstStyle/>
                        <a:p>
                          <a:r>
                            <a:rPr kumimoji="1" lang="ja-JP" altLang="en-US" sz="2000" dirty="0">
                              <a:latin typeface="MS UI Gothic" panose="020B0600070205080204" pitchFamily="50" charset="-128"/>
                              <a:ea typeface="MS UI Gothic" panose="020B0600070205080204" pitchFamily="50" charset="-128"/>
                            </a:rPr>
                            <a:t>対</a:t>
                          </a:r>
                          <a:r>
                            <a:rPr kumimoji="1" lang="en-US" altLang="ja-JP" sz="2000" dirty="0">
                              <a:latin typeface="MS UI Gothic" panose="020B0600070205080204" pitchFamily="50" charset="-128"/>
                              <a:ea typeface="MS UI Gothic" panose="020B0600070205080204" pitchFamily="50" charset="-128"/>
                            </a:rPr>
                            <a:t>FEM-T4</a:t>
                          </a:r>
                          <a:r>
                            <a:rPr kumimoji="1" lang="ja-JP" altLang="en-US" sz="2000" dirty="0">
                              <a:latin typeface="MS UI Gothic" panose="020B0600070205080204" pitchFamily="50" charset="-128"/>
                              <a:ea typeface="MS UI Gothic" panose="020B0600070205080204" pitchFamily="50" charset="-128"/>
                            </a:rPr>
                            <a:t>比</a:t>
                          </a:r>
                        </a:p>
                      </a:txBody>
                      <a:tcPr anchor="ctr"/>
                    </a:tc>
                    <a:extLst>
                      <a:ext uri="{0D108BD9-81ED-4DB2-BD59-A6C34878D82A}">
                        <a16:rowId xmlns:a16="http://schemas.microsoft.com/office/drawing/2014/main" val="1503264157"/>
                      </a:ext>
                    </a:extLst>
                  </a:tr>
                  <a:tr h="432000">
                    <a:tc>
                      <a:txBody>
                        <a:bodyPr/>
                        <a:lstStyle/>
                        <a:p>
                          <a:r>
                            <a:rPr kumimoji="1" lang="en-US" altLang="ja-JP" sz="2000" b="1" dirty="0">
                              <a:latin typeface="MS UI Gothic" panose="020B0600070205080204" pitchFamily="50" charset="-128"/>
                              <a:ea typeface="MS UI Gothic" panose="020B0600070205080204" pitchFamily="50" charset="-128"/>
                            </a:rPr>
                            <a:t>FEM-T4</a:t>
                          </a:r>
                          <a:endParaRPr kumimoji="1" lang="ja-JP" altLang="en-US" sz="2000" b="1" dirty="0">
                            <a:latin typeface="MS UI Gothic" panose="020B0600070205080204" pitchFamily="50" charset="-128"/>
                            <a:ea typeface="MS UI Gothic" panose="020B0600070205080204" pitchFamily="50" charset="-128"/>
                          </a:endParaRPr>
                        </a:p>
                      </a:txBody>
                      <a:tcPr anchor="ctr"/>
                    </a:tc>
                    <a:tc>
                      <a:txBody>
                        <a:bodyPr/>
                        <a:lstStyle/>
                        <a:p>
                          <a:endParaRPr lang="ja-JP"/>
                        </a:p>
                      </a:txBody>
                      <a:tcPr anchor="ctr">
                        <a:blipFill>
                          <a:blip r:embed="rId4"/>
                          <a:stretch>
                            <a:fillRect l="-83251" t="-105634" r="-67241" b="-581690"/>
                          </a:stretch>
                        </a:blipFill>
                      </a:tcPr>
                    </a:tc>
                    <a:tc>
                      <a:txBody>
                        <a:bodyPr/>
                        <a:lstStyle/>
                        <a:p>
                          <a:r>
                            <a:rPr kumimoji="1" lang="en-US" altLang="ja-JP" sz="2000" b="1" dirty="0">
                              <a:latin typeface="MS UI Gothic" panose="020B0600070205080204" pitchFamily="50" charset="-128"/>
                              <a:ea typeface="MS UI Gothic" panose="020B0600070205080204" pitchFamily="50" charset="-128"/>
                            </a:rPr>
                            <a:t>1 </a:t>
                          </a:r>
                          <a:r>
                            <a:rPr kumimoji="1" lang="ja-JP" altLang="en-US" sz="2000" b="1"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2372563311"/>
                      </a:ext>
                    </a:extLst>
                  </a:tr>
                  <a:tr h="432000">
                    <a:tc>
                      <a:txBody>
                        <a:bodyPr/>
                        <a:lstStyle/>
                        <a:p>
                          <a:r>
                            <a:rPr kumimoji="1" lang="en-US" altLang="ja-JP" sz="2000" dirty="0">
                              <a:latin typeface="MS UI Gothic" panose="020B0600070205080204" pitchFamily="50" charset="-128"/>
                              <a:ea typeface="MS UI Gothic" panose="020B0600070205080204" pitchFamily="50" charset="-128"/>
                            </a:rPr>
                            <a:t>FEM-T10</a:t>
                          </a:r>
                          <a:endParaRPr kumimoji="1" lang="ja-JP" altLang="en-US" sz="2000" dirty="0">
                            <a:latin typeface="MS UI Gothic" panose="020B0600070205080204" pitchFamily="50" charset="-128"/>
                            <a:ea typeface="MS UI Gothic" panose="020B0600070205080204" pitchFamily="50" charset="-128"/>
                          </a:endParaRPr>
                        </a:p>
                      </a:txBody>
                      <a:tcPr anchor="ctr"/>
                    </a:tc>
                    <a:tc>
                      <a:txBody>
                        <a:bodyPr/>
                        <a:lstStyle/>
                        <a:p>
                          <a:endParaRPr lang="ja-JP"/>
                        </a:p>
                      </a:txBody>
                      <a:tcPr anchor="ctr">
                        <a:blipFill>
                          <a:blip r:embed="rId4"/>
                          <a:stretch>
                            <a:fillRect l="-83251" t="-205634" r="-67241" b="-481690"/>
                          </a:stretch>
                        </a:blipFill>
                      </a:tcP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2</a:t>
                          </a:r>
                          <a:r>
                            <a:rPr kumimoji="1" lang="ja-JP" altLang="en-US" sz="2000"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229882802"/>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ES-FEM-T4</a:t>
                          </a:r>
                        </a:p>
                      </a:txBody>
                      <a:tcPr anchor="ctr"/>
                    </a:tc>
                    <a:tc>
                      <a:txBody>
                        <a:bodyPr/>
                        <a:lstStyle/>
                        <a:p>
                          <a:endParaRPr lang="ja-JP"/>
                        </a:p>
                      </a:txBody>
                      <a:tcPr anchor="ctr">
                        <a:blipFill>
                          <a:blip r:embed="rId4"/>
                          <a:stretch>
                            <a:fillRect l="-83251" t="-305634" r="-67241" b="-381690"/>
                          </a:stretch>
                        </a:blipFill>
                      </a:tcP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3</a:t>
                          </a:r>
                          <a:r>
                            <a:rPr kumimoji="1" lang="ja-JP" altLang="en-US" sz="2000"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01619259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NS-FEM-T4</a:t>
                          </a:r>
                        </a:p>
                      </a:txBody>
                      <a:tcPr anchor="ctr"/>
                    </a:tc>
                    <a:tc>
                      <a:txBody>
                        <a:bodyPr/>
                        <a:lstStyle/>
                        <a:p>
                          <a:endParaRPr lang="ja-JP"/>
                        </a:p>
                      </a:txBody>
                      <a:tcPr anchor="ctr">
                        <a:blipFill>
                          <a:blip r:embed="rId4"/>
                          <a:stretch>
                            <a:fillRect l="-83251" t="-405634" r="-67241" b="-281690"/>
                          </a:stretch>
                        </a:blipFill>
                      </a:tcPr>
                    </a:tc>
                    <a:tc>
                      <a:txBody>
                        <a:bodyPr/>
                        <a:lstStyle/>
                        <a:p>
                          <a:r>
                            <a:rPr kumimoji="1" lang="ja-JP" altLang="en-US" sz="2000" dirty="0">
                              <a:latin typeface="MS UI Gothic" panose="020B0600070205080204" pitchFamily="50" charset="-128"/>
                              <a:ea typeface="MS UI Gothic" panose="020B0600070205080204" pitchFamily="50" charset="-128"/>
                            </a:rPr>
                            <a:t>約</a:t>
                          </a:r>
                          <a:r>
                            <a:rPr kumimoji="1" lang="en-US" altLang="ja-JP" sz="2000" dirty="0">
                              <a:latin typeface="MS UI Gothic" panose="020B0600070205080204" pitchFamily="50" charset="-128"/>
                              <a:ea typeface="MS UI Gothic" panose="020B0600070205080204" pitchFamily="50" charset="-128"/>
                            </a:rPr>
                            <a:t>4</a:t>
                          </a:r>
                          <a:r>
                            <a:rPr kumimoji="1" lang="ja-JP" altLang="en-US" sz="2000" dirty="0">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3270883804"/>
                      </a:ext>
                    </a:extLst>
                  </a:tr>
                  <a:tr h="70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dirty="0">
                              <a:latin typeface="MS UI Gothic" panose="020B0600070205080204" pitchFamily="50" charset="-128"/>
                              <a:ea typeface="MS UI Gothic" panose="020B0600070205080204" pitchFamily="50" charset="-128"/>
                            </a:rPr>
                            <a:t>EC-SSE-T4, </a:t>
                          </a:r>
                          <a:br>
                            <a:rPr lang="en-US" altLang="ja-JP" sz="2000" dirty="0">
                              <a:latin typeface="MS UI Gothic" panose="020B0600070205080204" pitchFamily="50" charset="-128"/>
                              <a:ea typeface="MS UI Gothic" panose="020B0600070205080204" pitchFamily="50" charset="-128"/>
                            </a:rPr>
                          </a:br>
                          <a:r>
                            <a:rPr lang="en-US" altLang="ja-JP" sz="2000" dirty="0">
                              <a:solidFill>
                                <a:srgbClr val="7030A0"/>
                              </a:solidFill>
                              <a:latin typeface="MS UI Gothic" panose="020B0600070205080204" pitchFamily="50" charset="-128"/>
                              <a:ea typeface="MS UI Gothic" panose="020B0600070205080204" pitchFamily="50" charset="-128"/>
                            </a:rPr>
                            <a:t>EC-SSE-T4-SRI</a:t>
                          </a:r>
                          <a:endParaRPr kumimoji="1" lang="ja-JP" altLang="en-US" sz="2000" dirty="0">
                            <a:solidFill>
                              <a:srgbClr val="7030A0"/>
                            </a:solidFill>
                            <a:latin typeface="MS UI Gothic" panose="020B0600070205080204" pitchFamily="50" charset="-128"/>
                            <a:ea typeface="MS UI Gothic" panose="020B0600070205080204" pitchFamily="50" charset="-128"/>
                          </a:endParaRPr>
                        </a:p>
                      </a:txBody>
                      <a:tcPr anchor="ctr"/>
                    </a:tc>
                    <a:tc>
                      <a:txBody>
                        <a:bodyPr/>
                        <a:lstStyle/>
                        <a:p>
                          <a:endParaRPr lang="ja-JP"/>
                        </a:p>
                      </a:txBody>
                      <a:tcPr anchor="ctr">
                        <a:blipFill>
                          <a:blip r:embed="rId4"/>
                          <a:stretch>
                            <a:fillRect l="-83251" t="-312174" r="-67241" b="-73913"/>
                          </a:stretch>
                        </a:blipFill>
                      </a:tcPr>
                    </a:tc>
                    <a:tc>
                      <a:txBody>
                        <a:bodyPr/>
                        <a:lstStyle/>
                        <a:p>
                          <a:r>
                            <a:rPr kumimoji="1" lang="ja-JP" altLang="en-US" sz="2000" dirty="0">
                              <a:solidFill>
                                <a:srgbClr val="7030A0"/>
                              </a:solidFill>
                              <a:latin typeface="MS UI Gothic" panose="020B0600070205080204" pitchFamily="50" charset="-128"/>
                              <a:ea typeface="MS UI Gothic" panose="020B0600070205080204" pitchFamily="50" charset="-128"/>
                            </a:rPr>
                            <a:t>約</a:t>
                          </a:r>
                          <a:r>
                            <a:rPr kumimoji="1" lang="en-US" altLang="ja-JP" sz="2000" dirty="0">
                              <a:solidFill>
                                <a:srgbClr val="7030A0"/>
                              </a:solidFill>
                              <a:latin typeface="MS UI Gothic" panose="020B0600070205080204" pitchFamily="50" charset="-128"/>
                              <a:ea typeface="MS UI Gothic" panose="020B0600070205080204" pitchFamily="50" charset="-128"/>
                            </a:rPr>
                            <a:t>7</a:t>
                          </a:r>
                          <a:r>
                            <a:rPr kumimoji="1" lang="ja-JP" altLang="en-US" sz="2000" dirty="0">
                              <a:solidFill>
                                <a:srgbClr val="7030A0"/>
                              </a:solidFill>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1213412054"/>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rgbClr val="FF0000"/>
                              </a:solidFill>
                              <a:latin typeface="MS UI Gothic" panose="020B0600070205080204" pitchFamily="50" charset="-128"/>
                              <a:ea typeface="MS UI Gothic" panose="020B0600070205080204" pitchFamily="50" charset="-128"/>
                            </a:rPr>
                            <a:t>今回の改良手法</a:t>
                          </a:r>
                        </a:p>
                      </a:txBody>
                      <a:tcPr anchor="ctr"/>
                    </a:tc>
                    <a:tc>
                      <a:txBody>
                        <a:bodyPr/>
                        <a:lstStyle/>
                        <a:p>
                          <a:endParaRPr lang="ja-JP"/>
                        </a:p>
                      </a:txBody>
                      <a:tcPr anchor="ctr">
                        <a:blipFill>
                          <a:blip r:embed="rId4"/>
                          <a:stretch>
                            <a:fillRect l="-83251" t="-667606" r="-67241" b="-19718"/>
                          </a:stretch>
                        </a:blipFill>
                      </a:tcPr>
                    </a:tc>
                    <a:tc>
                      <a:txBody>
                        <a:bodyPr/>
                        <a:lstStyle/>
                        <a:p>
                          <a:r>
                            <a:rPr kumimoji="1" lang="ja-JP" altLang="en-US" sz="2000" dirty="0">
                              <a:solidFill>
                                <a:srgbClr val="FF0000"/>
                              </a:solidFill>
                              <a:latin typeface="MS UI Gothic" panose="020B0600070205080204" pitchFamily="50" charset="-128"/>
                              <a:ea typeface="MS UI Gothic" panose="020B0600070205080204" pitchFamily="50" charset="-128"/>
                            </a:rPr>
                            <a:t>約</a:t>
                          </a:r>
                          <a:r>
                            <a:rPr kumimoji="1" lang="en-US" altLang="ja-JP" sz="2000" dirty="0">
                              <a:solidFill>
                                <a:srgbClr val="FF0000"/>
                              </a:solidFill>
                              <a:latin typeface="MS UI Gothic" panose="020B0600070205080204" pitchFamily="50" charset="-128"/>
                              <a:ea typeface="MS UI Gothic" panose="020B0600070205080204" pitchFamily="50" charset="-128"/>
                            </a:rPr>
                            <a:t>24</a:t>
                          </a:r>
                          <a:r>
                            <a:rPr kumimoji="1" lang="ja-JP" altLang="en-US" sz="2000" dirty="0">
                              <a:solidFill>
                                <a:srgbClr val="FF0000"/>
                              </a:solidFill>
                              <a:latin typeface="MS UI Gothic" panose="020B0600070205080204" pitchFamily="50" charset="-128"/>
                              <a:ea typeface="MS UI Gothic" panose="020B0600070205080204" pitchFamily="50" charset="-128"/>
                            </a:rPr>
                            <a:t>倍</a:t>
                          </a:r>
                        </a:p>
                      </a:txBody>
                      <a:tcPr anchor="ctr"/>
                    </a:tc>
                    <a:extLst>
                      <a:ext uri="{0D108BD9-81ED-4DB2-BD59-A6C34878D82A}">
                        <a16:rowId xmlns:a16="http://schemas.microsoft.com/office/drawing/2014/main" val="4060934379"/>
                      </a:ext>
                    </a:extLst>
                  </a:tr>
                </a:tbl>
              </a:graphicData>
            </a:graphic>
          </p:graphicFrame>
        </mc:Fallback>
      </mc:AlternateContent>
      <p:sp>
        <p:nvSpPr>
          <p:cNvPr id="7" name="テキスト ボックス 6">
            <a:extLst>
              <a:ext uri="{FF2B5EF4-FFF2-40B4-BE49-F238E27FC236}">
                <a16:creationId xmlns:a16="http://schemas.microsoft.com/office/drawing/2014/main" id="{3AD646F0-30BD-177A-021D-0F229FBD07F8}"/>
              </a:ext>
            </a:extLst>
          </p:cNvPr>
          <p:cNvSpPr txBox="1"/>
          <p:nvPr/>
        </p:nvSpPr>
        <p:spPr>
          <a:xfrm>
            <a:off x="7094181" y="3837736"/>
            <a:ext cx="4546435" cy="1323439"/>
          </a:xfrm>
          <a:prstGeom prst="rect">
            <a:avLst/>
          </a:prstGeom>
          <a:solidFill>
            <a:srgbClr val="FFFF00"/>
          </a:solidFill>
          <a:ln w="6350" cap="flat" cmpd="sng" algn="ctr">
            <a:noFill/>
            <a:prstDash val="solid"/>
            <a:miter lim="800000"/>
          </a:ln>
          <a:effectLst/>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a:spAutoFit/>
          </a:bodyPr>
          <a:lstStyle/>
          <a:p>
            <a:r>
              <a:rPr kumimoji="1" lang="ja-JP" altLang="en-US" sz="2000" dirty="0">
                <a:latin typeface="MS UI Gothic" panose="020B0600070205080204" pitchFamily="50" charset="-128"/>
                <a:ea typeface="MS UI Gothic" panose="020B0600070205080204" pitchFamily="50" charset="-128"/>
              </a:rPr>
              <a:t>従って，今回の改良手法は</a:t>
            </a:r>
            <a:endParaRPr lang="en-US" altLang="ja-JP" sz="2000"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l"/>
            </a:pPr>
            <a:r>
              <a:rPr kumimoji="1" lang="ja-JP" altLang="en-US" sz="2000" dirty="0">
                <a:latin typeface="MS UI Gothic" panose="020B0600070205080204" pitchFamily="50" charset="-128"/>
                <a:ea typeface="MS UI Gothic" panose="020B0600070205080204" pitchFamily="50" charset="-128"/>
              </a:rPr>
              <a:t>同メッシュの</a:t>
            </a:r>
            <a:r>
              <a:rPr kumimoji="1" lang="en-US" altLang="ja-JP" sz="2000" b="1" dirty="0">
                <a:latin typeface="MS UI Gothic" panose="020B0600070205080204" pitchFamily="50" charset="-128"/>
                <a:ea typeface="MS UI Gothic" panose="020B0600070205080204" pitchFamily="50" charset="-128"/>
              </a:rPr>
              <a:t>FEM-T4</a:t>
            </a:r>
            <a:r>
              <a:rPr kumimoji="1" lang="ja-JP" altLang="en-US" sz="2000" dirty="0">
                <a:latin typeface="MS UI Gothic" panose="020B0600070205080204" pitchFamily="50" charset="-128"/>
                <a:ea typeface="MS UI Gothic" panose="020B0600070205080204" pitchFamily="50" charset="-128"/>
              </a:rPr>
              <a:t>の約</a:t>
            </a:r>
            <a:r>
              <a:rPr kumimoji="1" lang="en-US" altLang="ja-JP" sz="2000" dirty="0">
                <a:latin typeface="MS UI Gothic" panose="020B0600070205080204" pitchFamily="50" charset="-128"/>
                <a:ea typeface="MS UI Gothic" panose="020B0600070205080204" pitchFamily="50" charset="-128"/>
              </a:rPr>
              <a:t>24</a:t>
            </a:r>
            <a:r>
              <a:rPr kumimoji="1" lang="ja-JP" altLang="en-US" sz="2000" dirty="0">
                <a:latin typeface="MS UI Gothic" panose="020B0600070205080204" pitchFamily="50" charset="-128"/>
                <a:ea typeface="MS UI Gothic" panose="020B0600070205080204" pitchFamily="50" charset="-128"/>
              </a:rPr>
              <a:t>倍，</a:t>
            </a:r>
            <a:endParaRPr kumimoji="1" lang="en-US" altLang="ja-JP" sz="2000"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l"/>
            </a:pPr>
            <a:r>
              <a:rPr lang="ja-JP" altLang="en-US" sz="2000" dirty="0">
                <a:latin typeface="MS UI Gothic" panose="020B0600070205080204" pitchFamily="50" charset="-128"/>
                <a:ea typeface="MS UI Gothic" panose="020B0600070205080204" pitchFamily="50" charset="-128"/>
              </a:rPr>
              <a:t>同メッシュの</a:t>
            </a:r>
            <a:r>
              <a:rPr lang="en-US" altLang="ja-JP" sz="2000" dirty="0">
                <a:solidFill>
                  <a:srgbClr val="7030A0"/>
                </a:solidFill>
                <a:latin typeface="MS UI Gothic" panose="020B0600070205080204" pitchFamily="50" charset="-128"/>
                <a:ea typeface="MS UI Gothic" panose="020B0600070205080204" pitchFamily="50" charset="-128"/>
              </a:rPr>
              <a:t>EC-SSE-SRI-T4</a:t>
            </a:r>
            <a:r>
              <a:rPr kumimoji="1" lang="ja-JP" altLang="en-US" sz="2000" dirty="0">
                <a:latin typeface="MS UI Gothic" panose="020B0600070205080204" pitchFamily="50" charset="-128"/>
                <a:ea typeface="MS UI Gothic" panose="020B0600070205080204" pitchFamily="50" charset="-128"/>
              </a:rPr>
              <a:t>の約</a:t>
            </a:r>
            <a:r>
              <a:rPr kumimoji="1" lang="en-US" altLang="ja-JP" sz="2000" dirty="0">
                <a:latin typeface="MS UI Gothic" panose="020B0600070205080204" pitchFamily="50" charset="-128"/>
                <a:ea typeface="MS UI Gothic" panose="020B0600070205080204" pitchFamily="50" charset="-128"/>
              </a:rPr>
              <a:t>3.6</a:t>
            </a:r>
            <a:r>
              <a:rPr kumimoji="1" lang="ja-JP" altLang="en-US" sz="2000" dirty="0">
                <a:latin typeface="MS UI Gothic" panose="020B0600070205080204" pitchFamily="50" charset="-128"/>
                <a:ea typeface="MS UI Gothic" panose="020B0600070205080204" pitchFamily="50" charset="-128"/>
              </a:rPr>
              <a:t>倍</a:t>
            </a:r>
            <a:endParaRPr lang="en-US" altLang="ja-JP" sz="2000" dirty="0">
              <a:latin typeface="MS UI Gothic" panose="020B0600070205080204" pitchFamily="50" charset="-128"/>
              <a:ea typeface="MS UI Gothic" panose="020B0600070205080204" pitchFamily="50" charset="-128"/>
            </a:endParaRPr>
          </a:p>
          <a:p>
            <a:r>
              <a:rPr kumimoji="1" lang="ja-JP" altLang="en-US" sz="2000" dirty="0">
                <a:latin typeface="MS UI Gothic" panose="020B0600070205080204" pitchFamily="50" charset="-128"/>
                <a:ea typeface="MS UI Gothic" panose="020B0600070205080204" pitchFamily="50" charset="-128"/>
              </a:rPr>
              <a:t>もの計算時間がかかる．．．</a:t>
            </a:r>
            <a:endParaRPr kumimoji="1" lang="en-US" altLang="ja-JP" sz="2000" dirty="0">
              <a:latin typeface="MS UI Gothic" panose="020B0600070205080204" pitchFamily="50" charset="-128"/>
              <a:ea typeface="MS UI Gothic" panose="020B0600070205080204" pitchFamily="50" charset="-128"/>
            </a:endParaRPr>
          </a:p>
        </p:txBody>
      </p:sp>
      <mc:AlternateContent xmlns:mc="http://schemas.openxmlformats.org/markup-compatibility/2006" xmlns:a14="http://schemas.microsoft.com/office/drawing/2010/main">
        <mc:Choice Requires="a14">
          <p:sp>
            <p:nvSpPr>
              <p:cNvPr id="6" name="正方形/長方形 5">
                <a:extLst>
                  <a:ext uri="{FF2B5EF4-FFF2-40B4-BE49-F238E27FC236}">
                    <a16:creationId xmlns:a16="http://schemas.microsoft.com/office/drawing/2014/main" id="{1DFBE57E-D893-C83A-DCE8-827193DFAECF}"/>
                  </a:ext>
                </a:extLst>
              </p:cNvPr>
              <p:cNvSpPr/>
              <p:nvPr/>
            </p:nvSpPr>
            <p:spPr>
              <a:xfrm>
                <a:off x="7094180" y="5157636"/>
                <a:ext cx="4546435" cy="399278"/>
              </a:xfrm>
              <a:prstGeom prst="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kumimoji="1" lang="ja-JP" altLang="en-US" sz="2000" i="1" smtClean="0">
                        <a:solidFill>
                          <a:schemeClr val="tx1"/>
                        </a:solidFill>
                        <a:latin typeface="Cambria Math" panose="02040503050406030204" pitchFamily="18" charset="0"/>
                        <a:ea typeface="MS UI Gothic" panose="020B0600070205080204" pitchFamily="50" charset="-128"/>
                      </a:rPr>
                      <m:t>⟹</m:t>
                    </m:r>
                  </m:oMath>
                </a14:m>
                <a:r>
                  <a:rPr kumimoji="1" lang="ja-JP" altLang="en-US" sz="2000" dirty="0">
                    <a:solidFill>
                      <a:schemeClr val="tx1"/>
                    </a:solidFill>
                    <a:latin typeface="MS UI Gothic" panose="020B0600070205080204" pitchFamily="50" charset="-128"/>
                    <a:ea typeface="MS UI Gothic" panose="020B0600070205080204" pitchFamily="50" charset="-128"/>
                  </a:rPr>
                  <a:t> これでは駄目．</a:t>
                </a:r>
              </a:p>
            </p:txBody>
          </p:sp>
        </mc:Choice>
        <mc:Fallback xmlns="">
          <p:sp>
            <p:nvSpPr>
              <p:cNvPr id="6" name="正方形/長方形 5">
                <a:extLst>
                  <a:ext uri="{FF2B5EF4-FFF2-40B4-BE49-F238E27FC236}">
                    <a16:creationId xmlns:a16="http://schemas.microsoft.com/office/drawing/2014/main" id="{1DFBE57E-D893-C83A-DCE8-827193DFAECF}"/>
                  </a:ext>
                </a:extLst>
              </p:cNvPr>
              <p:cNvSpPr>
                <a:spLocks noRot="1" noChangeAspect="1" noMove="1" noResize="1" noEditPoints="1" noAdjustHandles="1" noChangeArrowheads="1" noChangeShapeType="1" noTextEdit="1"/>
              </p:cNvSpPr>
              <p:nvPr/>
            </p:nvSpPr>
            <p:spPr>
              <a:xfrm>
                <a:off x="7094180" y="5157636"/>
                <a:ext cx="4546435" cy="399278"/>
              </a:xfrm>
              <a:prstGeom prst="rect">
                <a:avLst/>
              </a:prstGeom>
              <a:blipFill>
                <a:blip r:embed="rId5"/>
                <a:stretch>
                  <a:fillRect t="-7143" b="-18571"/>
                </a:stretch>
              </a:blipFill>
              <a:ln>
                <a:noFill/>
              </a:ln>
            </p:spPr>
            <p:txBody>
              <a:bodyPr/>
              <a:lstStyle/>
              <a:p>
                <a:r>
                  <a:rPr lang="ja-JP" altLang="en-US">
                    <a:noFill/>
                  </a:rPr>
                  <a:t> </a:t>
                </a:r>
              </a:p>
            </p:txBody>
          </p:sp>
        </mc:Fallback>
      </mc:AlternateContent>
    </p:spTree>
    <p:extLst>
      <p:ext uri="{BB962C8B-B14F-4D97-AF65-F5344CB8AC3E}">
        <p14:creationId xmlns:p14="http://schemas.microsoft.com/office/powerpoint/2010/main" val="4050213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ctrTitle"/>
          </p:nvPr>
        </p:nvSpPr>
        <p:spPr/>
        <p:txBody>
          <a:bodyPr/>
          <a:lstStyle/>
          <a:p>
            <a:r>
              <a:rPr kumimoji="1" lang="ja-JP" altLang="en-US" dirty="0"/>
              <a:t>まとめ</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p:spTree>
    <p:extLst>
      <p:ext uri="{BB962C8B-B14F-4D97-AF65-F5344CB8AC3E}">
        <p14:creationId xmlns:p14="http://schemas.microsoft.com/office/powerpoint/2010/main" val="1246687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lang="ja-JP" altLang="en-US" dirty="0"/>
              <a:t>ゴム大変形用の次世代平滑化有限要素法である「</a:t>
            </a:r>
            <a:r>
              <a:rPr lang="en-US" altLang="ja-JP" dirty="0">
                <a:solidFill>
                  <a:srgbClr val="7030A0"/>
                </a:solidFill>
              </a:rPr>
              <a:t>EC-SSE-SRI-T4</a:t>
            </a:r>
            <a:r>
              <a:rPr lang="ja-JP" altLang="en-US" dirty="0"/>
              <a:t>」に対し，</a:t>
            </a:r>
            <a:r>
              <a:rPr lang="ja-JP" altLang="en-US" dirty="0">
                <a:solidFill>
                  <a:srgbClr val="FF0000"/>
                </a:solidFill>
              </a:rPr>
              <a:t>圧力チェッカーボーディング</a:t>
            </a:r>
            <a:r>
              <a:rPr lang="ja-JP" altLang="en-US" dirty="0"/>
              <a:t>を低減させる手法について検討した．</a:t>
            </a:r>
            <a:endParaRPr lang="en-US" altLang="ja-JP" dirty="0"/>
          </a:p>
          <a:p>
            <a:r>
              <a:rPr lang="ja-JP" altLang="en-US" dirty="0"/>
              <a:t>ポアソン比</a:t>
            </a:r>
            <a:r>
              <a:rPr lang="en-US" altLang="ja-JP" b="1" dirty="0">
                <a:solidFill>
                  <a:srgbClr val="C00000"/>
                </a:solidFill>
              </a:rPr>
              <a:t>0.49</a:t>
            </a:r>
            <a:r>
              <a:rPr lang="ja-JP" altLang="en-US" dirty="0"/>
              <a:t>の微圧縮問題おいて，体積成分計算において</a:t>
            </a:r>
            <a:r>
              <a:rPr lang="ja-JP" altLang="en-US" dirty="0">
                <a:solidFill>
                  <a:srgbClr val="008000"/>
                </a:solidFill>
              </a:rPr>
              <a:t>節点での平滑化を２回行うことで圧力チェッカーボーディングがより強く抑制される</a:t>
            </a:r>
            <a:r>
              <a:rPr lang="ja-JP" altLang="en-US" dirty="0"/>
              <a:t>ことを確認した．</a:t>
            </a:r>
            <a:endParaRPr lang="en-US" altLang="ja-JP" dirty="0"/>
          </a:p>
          <a:p>
            <a:r>
              <a:rPr lang="ja-JP" altLang="en-US" dirty="0"/>
              <a:t>しかしながら，一部の解析例で強い引張部分に</a:t>
            </a:r>
            <a:r>
              <a:rPr lang="ja-JP" altLang="en-US" dirty="0">
                <a:solidFill>
                  <a:srgbClr val="0000CC"/>
                </a:solidFill>
              </a:rPr>
              <a:t>圧力不安定または疑似低エネルギーモード</a:t>
            </a:r>
            <a:r>
              <a:rPr lang="ja-JP" altLang="en-US" dirty="0"/>
              <a:t>が生じ，大変形ロバスト性が低下するケースが見られた．</a:t>
            </a:r>
            <a:endParaRPr lang="en-US" altLang="ja-JP" dirty="0"/>
          </a:p>
          <a:p>
            <a:r>
              <a:rPr lang="ja-JP" altLang="en-US" dirty="0"/>
              <a:t>加えて，改良手法は同メッシュでの</a:t>
            </a:r>
            <a:r>
              <a:rPr lang="ja-JP" altLang="en-US" dirty="0">
                <a:solidFill>
                  <a:srgbClr val="FF00FF"/>
                </a:solidFill>
              </a:rPr>
              <a:t>計算時間が</a:t>
            </a:r>
            <a:r>
              <a:rPr lang="en-US" altLang="ja-JP" dirty="0">
                <a:solidFill>
                  <a:srgbClr val="FF00FF"/>
                </a:solidFill>
              </a:rPr>
              <a:t>FEM-T4</a:t>
            </a:r>
            <a:r>
              <a:rPr lang="ja-JP" altLang="en-US" dirty="0">
                <a:solidFill>
                  <a:srgbClr val="FF00FF"/>
                </a:solidFill>
              </a:rPr>
              <a:t>の約</a:t>
            </a:r>
            <a:r>
              <a:rPr lang="en-US" altLang="ja-JP" dirty="0">
                <a:solidFill>
                  <a:srgbClr val="FF00FF"/>
                </a:solidFill>
              </a:rPr>
              <a:t>24</a:t>
            </a:r>
            <a:r>
              <a:rPr lang="ja-JP" altLang="en-US" dirty="0">
                <a:solidFill>
                  <a:srgbClr val="FF00FF"/>
                </a:solidFill>
              </a:rPr>
              <a:t>倍</a:t>
            </a:r>
            <a:r>
              <a:rPr lang="ja-JP" altLang="en-US" dirty="0"/>
              <a:t>に増えるので，残念ながら低コストとは言い難い．</a:t>
            </a:r>
            <a:br>
              <a:rPr lang="en-US" altLang="ja-JP" dirty="0"/>
            </a:br>
            <a:endParaRPr lang="en-US" altLang="ja-JP" dirty="0"/>
          </a:p>
          <a:p>
            <a:pPr>
              <a:buFont typeface="Wingdings" panose="05000000000000000000" pitchFamily="2" charset="2"/>
              <a:buChar char="Ø"/>
            </a:pPr>
            <a:r>
              <a:rPr lang="ja-JP" altLang="en-US" dirty="0"/>
              <a:t>圧力チェッカーボーディングを抑えられる低コストな改良案をまだもう少し検討中．その後実用化に向かう予定．</a:t>
            </a:r>
            <a:endParaRPr lang="en-US" altLang="ja-JP" dirty="0"/>
          </a:p>
          <a:p>
            <a:endParaRPr lang="en-US" altLang="ja-JP" dirty="0"/>
          </a:p>
        </p:txBody>
      </p:sp>
      <p:sp>
        <p:nvSpPr>
          <p:cNvPr id="2" name="タイトル 1"/>
          <p:cNvSpPr>
            <a:spLocks noGrp="1"/>
          </p:cNvSpPr>
          <p:nvPr>
            <p:ph type="title"/>
          </p:nvPr>
        </p:nvSpPr>
        <p:spPr/>
        <p:txBody>
          <a:bodyPr>
            <a:noAutofit/>
          </a:bodyPr>
          <a:lstStyle/>
          <a:p>
            <a:r>
              <a:rPr lang="en-US" altLang="ja-JP" dirty="0"/>
              <a:t>EC-SSE-SRI-T4</a:t>
            </a:r>
            <a:r>
              <a:rPr lang="ja-JP" altLang="en-US" dirty="0"/>
              <a:t>の圧力チェッカーボーディングまとめ</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sp>
        <p:nvSpPr>
          <p:cNvPr id="7" name="テキスト ボックス 6"/>
          <p:cNvSpPr txBox="1"/>
          <p:nvPr/>
        </p:nvSpPr>
        <p:spPr>
          <a:xfrm>
            <a:off x="4151732" y="5811651"/>
            <a:ext cx="3887603" cy="461665"/>
          </a:xfrm>
          <a:prstGeom prst="rect">
            <a:avLst/>
          </a:prstGeom>
          <a:solidFill>
            <a:schemeClr val="bg1">
              <a:lumMod val="85000"/>
            </a:schemeClr>
          </a:solidFill>
          <a:ln>
            <a:noFill/>
          </a:ln>
          <a:scene3d>
            <a:camera prst="orthographicFront"/>
            <a:lightRig rig="threePt" dir="t"/>
          </a:scene3d>
          <a:sp3d>
            <a:bevelT/>
          </a:sp3d>
        </p:spPr>
        <p:txBody>
          <a:bodyPr wrap="none" rtlCol="0">
            <a:spAutoFit/>
          </a:bodyPr>
          <a:lstStyle/>
          <a:p>
            <a:pPr algn="ctr"/>
            <a:r>
              <a:rPr lang="ja-JP" altLang="en-US" sz="2400" dirty="0">
                <a:latin typeface="+mj-lt"/>
                <a:ea typeface="MS UI Gothic" panose="020B0600070205080204" pitchFamily="50" charset="-128"/>
              </a:rPr>
              <a:t>ご清聴ありがとう御座いました．</a:t>
            </a:r>
            <a:endParaRPr lang="ja-JP" altLang="en-US" sz="2400" dirty="0">
              <a:solidFill>
                <a:srgbClr val="FF0000"/>
              </a:solidFill>
              <a:latin typeface="+mj-lt"/>
              <a:ea typeface="MS UI Gothic" panose="020B0600070205080204" pitchFamily="50" charset="-128"/>
            </a:endParaRPr>
          </a:p>
        </p:txBody>
      </p:sp>
    </p:spTree>
    <p:extLst>
      <p:ext uri="{BB962C8B-B14F-4D97-AF65-F5344CB8AC3E}">
        <p14:creationId xmlns:p14="http://schemas.microsoft.com/office/powerpoint/2010/main" val="957745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F1CE2744-2519-52C4-1CC7-32C0F72C976C}"/>
              </a:ext>
            </a:extLst>
          </p:cNvPr>
          <p:cNvSpPr>
            <a:spLocks noGrp="1"/>
          </p:cNvSpPr>
          <p:nvPr>
            <p:ph idx="1"/>
          </p:nvPr>
        </p:nvSpPr>
        <p:spPr>
          <a:solidFill>
            <a:schemeClr val="bg1">
              <a:lumMod val="75000"/>
            </a:schemeClr>
          </a:solidFill>
        </p:spPr>
        <p:txBody>
          <a:bodyPr/>
          <a:lstStyle/>
          <a:p>
            <a:pPr marL="0" indent="0" algn="ctr">
              <a:buNone/>
            </a:pPr>
            <a:r>
              <a:rPr kumimoji="1" lang="ja-JP" altLang="en-US" sz="41300" dirty="0"/>
              <a:t>付録</a:t>
            </a:r>
          </a:p>
        </p:txBody>
      </p:sp>
      <p:sp>
        <p:nvSpPr>
          <p:cNvPr id="5" name="タイトル 4">
            <a:extLst>
              <a:ext uri="{FF2B5EF4-FFF2-40B4-BE49-F238E27FC236}">
                <a16:creationId xmlns:a16="http://schemas.microsoft.com/office/drawing/2014/main" id="{7A88077A-2DF9-2995-91F3-F404A901E50F}"/>
              </a:ext>
            </a:extLst>
          </p:cNvPr>
          <p:cNvSpPr>
            <a:spLocks noGrp="1"/>
          </p:cNvSpPr>
          <p:nvPr>
            <p:ph type="title"/>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B2605741-58CD-CA4E-BA71-D55ABC666911}"/>
              </a:ext>
            </a:extLst>
          </p:cNvPr>
          <p:cNvSpPr>
            <a:spLocks noGrp="1"/>
          </p:cNvSpPr>
          <p:nvPr>
            <p:ph type="sldNum" sz="quarter" idx="4"/>
          </p:nvPr>
        </p:nvSpPr>
        <p:spPr/>
        <p:txBody>
          <a:bodyPr/>
          <a:lstStyle/>
          <a:p>
            <a:r>
              <a:rPr lang="en-US" altLang="ja-JP"/>
              <a:t>P. </a:t>
            </a:r>
            <a:fld id="{F8FDF831-B0A3-4B44-A20D-7581D5587101}" type="slidenum">
              <a:rPr lang="ja-JP" altLang="en-US" smtClean="0"/>
              <a:pPr/>
              <a:t>26</a:t>
            </a:fld>
            <a:endParaRPr lang="ja-JP" altLang="en-US" dirty="0"/>
          </a:p>
        </p:txBody>
      </p:sp>
    </p:spTree>
    <p:extLst>
      <p:ext uri="{BB962C8B-B14F-4D97-AF65-F5344CB8AC3E}">
        <p14:creationId xmlns:p14="http://schemas.microsoft.com/office/powerpoint/2010/main" val="3343160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4800" dirty="0"/>
              </a:p>
              <a:p>
                <a:r>
                  <a:rPr lang="en-US" altLang="ja-JP" dirty="0"/>
                  <a:t>1/4</a:t>
                </a:r>
                <a:r>
                  <a:rPr lang="ja-JP" altLang="en-US" dirty="0"/>
                  <a:t>モデル．</a:t>
                </a:r>
                <a:endParaRPr lang="en-US" altLang="ja-JP" dirty="0"/>
              </a:p>
              <a:p>
                <a:r>
                  <a:rPr lang="en-US" altLang="ja-JP" dirty="0"/>
                  <a:t>Arruda-Boyce</a:t>
                </a:r>
                <a:r>
                  <a:rPr lang="ja-JP" altLang="en-US" dirty="0"/>
                  <a:t>超弾性体</a:t>
                </a:r>
                <a:r>
                  <a:rPr lang="en-US" altLang="ja-JP" dirty="0"/>
                  <a:t> (</a:t>
                </a:r>
                <a14:m>
                  <m:oMath xmlns:m="http://schemas.openxmlformats.org/officeDocument/2006/math">
                    <m:sSub>
                      <m:sSubPr>
                        <m:ctrlPr>
                          <a:rPr lang="en-US" altLang="ja-JP" b="1" i="1">
                            <a:solidFill>
                              <a:srgbClr val="C00000"/>
                            </a:solidFill>
                            <a:latin typeface="Cambria Math" panose="02040503050406030204" pitchFamily="18" charset="0"/>
                          </a:rPr>
                        </m:ctrlPr>
                      </m:sSubPr>
                      <m:e>
                        <m:r>
                          <a:rPr lang="en-US" altLang="ja-JP" b="1" i="1">
                            <a:solidFill>
                              <a:srgbClr val="C00000"/>
                            </a:solidFill>
                            <a:latin typeface="Cambria Math" panose="02040503050406030204" pitchFamily="18" charset="0"/>
                          </a:rPr>
                          <m:t>𝝂</m:t>
                        </m:r>
                      </m:e>
                      <m:sub>
                        <m:r>
                          <a:rPr lang="en-US" altLang="ja-JP" b="1" i="0">
                            <a:solidFill>
                              <a:srgbClr val="C00000"/>
                            </a:solidFill>
                            <a:latin typeface="Cambria Math" panose="02040503050406030204" pitchFamily="18" charset="0"/>
                          </a:rPr>
                          <m:t>𝐢𝐧𝐢</m:t>
                        </m:r>
                      </m:sub>
                    </m:sSub>
                    <m:r>
                      <a:rPr lang="en-US" altLang="ja-JP" b="1" i="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𝟎</m:t>
                    </m:r>
                    <m:r>
                      <a:rPr lang="en-US" altLang="ja-JP" b="1">
                        <a:solidFill>
                          <a:srgbClr val="C00000"/>
                        </a:solidFill>
                        <a:latin typeface="Cambria Math" panose="02040503050406030204" pitchFamily="18" charset="0"/>
                      </a:rPr>
                      <m:t>.</m:t>
                    </m:r>
                    <m:r>
                      <a:rPr lang="en-US" altLang="ja-JP" b="1" i="1">
                        <a:solidFill>
                          <a:srgbClr val="C00000"/>
                        </a:solidFill>
                        <a:latin typeface="Cambria Math" panose="02040503050406030204" pitchFamily="18" charset="0"/>
                      </a:rPr>
                      <m:t>𝟒𝟗</m:t>
                    </m:r>
                  </m:oMath>
                </a14:m>
                <a:r>
                  <a:rPr lang="en-US" altLang="ja-JP" dirty="0"/>
                  <a:t>).</a:t>
                </a:r>
              </a:p>
              <a:p>
                <a:r>
                  <a:rPr lang="ja-JP" altLang="en-US" dirty="0"/>
                  <a:t>上面の</a:t>
                </a:r>
                <a:r>
                  <a:rPr lang="en-US" altLang="ja-JP" dirty="0"/>
                  <a:t>1/4</a:t>
                </a:r>
                <a:r>
                  <a:rPr lang="ja-JP" altLang="en-US" dirty="0"/>
                  <a:t>の領域に圧力を加えて押し込む．</a:t>
                </a:r>
                <a:endParaRPr lang="en-US" altLang="ja-JP" dirty="0"/>
              </a:p>
              <a:p>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58"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lang="ja-JP" altLang="en-US" dirty="0"/>
              <a:t>    ブロックの圧力押込解析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27</a:t>
            </a:fld>
            <a:endParaRPr lang="ja-JP" altLang="en-US" dirty="0"/>
          </a:p>
        </p:txBody>
      </p:sp>
      <p:grpSp>
        <p:nvGrpSpPr>
          <p:cNvPr id="7" name="グループ化 6"/>
          <p:cNvGrpSpPr/>
          <p:nvPr/>
        </p:nvGrpSpPr>
        <p:grpSpPr>
          <a:xfrm>
            <a:off x="3791743" y="657227"/>
            <a:ext cx="5184577" cy="3527858"/>
            <a:chOff x="2113145" y="664575"/>
            <a:chExt cx="4906598" cy="3671875"/>
          </a:xfrm>
        </p:grpSpPr>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145" y="664575"/>
              <a:ext cx="4906598" cy="3671875"/>
            </a:xfrm>
            <a:prstGeom prst="rect">
              <a:avLst/>
            </a:prstGeom>
          </p:spPr>
        </p:pic>
        <p:sp>
          <p:nvSpPr>
            <p:cNvPr id="9" name="テキスト ボックス 8"/>
            <p:cNvSpPr txBox="1"/>
            <p:nvPr/>
          </p:nvSpPr>
          <p:spPr>
            <a:xfrm>
              <a:off x="5652119" y="1187460"/>
              <a:ext cx="1116125" cy="339382"/>
            </a:xfrm>
            <a:prstGeom prst="rect">
              <a:avLst/>
            </a:prstGeom>
            <a:solidFill>
              <a:schemeClr val="bg1"/>
            </a:solidFill>
          </p:spPr>
          <p:txBody>
            <a:bodyPr wrap="square" rtlCol="0">
              <a:spAutoFit/>
            </a:bodyPr>
            <a:lstStyle/>
            <a:p>
              <a:pPr algn="ctr"/>
              <a:r>
                <a:rPr kumimoji="1" lang="en-US" altLang="ja-JP" dirty="0">
                  <a:solidFill>
                    <a:srgbClr val="FF0000"/>
                  </a:solidFill>
                </a:rPr>
                <a:t>Load</a:t>
              </a:r>
              <a:endParaRPr kumimoji="1" lang="ja-JP" altLang="en-US" dirty="0">
                <a:solidFill>
                  <a:srgbClr val="FF0000"/>
                </a:solidFill>
              </a:endParaRPr>
            </a:p>
          </p:txBody>
        </p:sp>
      </p:grpSp>
      <p:sp>
        <p:nvSpPr>
          <p:cNvPr id="5" name="テキスト ボックス 4">
            <a:extLst>
              <a:ext uri="{FF2B5EF4-FFF2-40B4-BE49-F238E27FC236}">
                <a16:creationId xmlns:a16="http://schemas.microsoft.com/office/drawing/2014/main" id="{DD7A3106-653E-5E69-32DA-B5E05C37F6D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Tree>
    <p:extLst>
      <p:ext uri="{BB962C8B-B14F-4D97-AF65-F5344CB8AC3E}">
        <p14:creationId xmlns:p14="http://schemas.microsoft.com/office/powerpoint/2010/main" val="613578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chor="t"/>
          <a:lstStyle/>
          <a:p>
            <a:pPr marL="0" indent="0">
              <a:buNone/>
            </a:pPr>
            <a:r>
              <a:rPr lang="en-US" altLang="ja-JP" sz="2800" b="1" i="1" u="sng" dirty="0">
                <a:solidFill>
                  <a:srgbClr val="7030A0"/>
                </a:solidFill>
                <a:effectLst>
                  <a:outerShdw blurRad="38100" dist="38100" dir="2700000" algn="tl">
                    <a:srgbClr val="000000">
                      <a:alpha val="43137"/>
                    </a:srgbClr>
                  </a:outerShdw>
                </a:effectLst>
              </a:rPr>
              <a:t>EC-SSE-SRI-T4</a:t>
            </a:r>
            <a:r>
              <a:rPr lang="ja-JP" altLang="en-US" sz="2800" b="1" i="1" u="sng" dirty="0">
                <a:effectLst>
                  <a:outerShdw blurRad="38100" dist="38100" dir="2700000" algn="tl">
                    <a:srgbClr val="000000">
                      <a:alpha val="43137"/>
                    </a:srgbClr>
                  </a:outerShdw>
                </a:effectLst>
              </a:rPr>
              <a:t>の</a:t>
            </a:r>
            <a:r>
              <a:rPr lang="en-US" altLang="ja-JP" sz="2800" b="1" i="1" u="sng" dirty="0">
                <a:effectLst>
                  <a:outerShdw blurRad="38100" dist="38100" dir="2700000" algn="tl">
                    <a:srgbClr val="000000">
                      <a:alpha val="43137"/>
                    </a:srgbClr>
                  </a:outerShdw>
                </a:effectLst>
              </a:rPr>
              <a:t>Mises</a:t>
            </a:r>
            <a:r>
              <a:rPr lang="ja-JP" altLang="en-US" sz="2800" b="1" i="1" u="sng" dirty="0">
                <a:effectLst>
                  <a:outerShdw blurRad="38100" dist="38100" dir="2700000" algn="tl">
                    <a:srgbClr val="000000">
                      <a:alpha val="43137"/>
                    </a:srgbClr>
                  </a:outerShdw>
                </a:effectLst>
              </a:rPr>
              <a:t>応力解析結果</a:t>
            </a:r>
            <a:endParaRPr lang="en-US" altLang="ja-JP" dirty="0"/>
          </a:p>
        </p:txBody>
      </p:sp>
      <p:sp>
        <p:nvSpPr>
          <p:cNvPr id="2" name="タイトル 1"/>
          <p:cNvSpPr>
            <a:spLocks noGrp="1"/>
          </p:cNvSpPr>
          <p:nvPr>
            <p:ph type="title"/>
          </p:nvPr>
        </p:nvSpPr>
        <p:spPr/>
        <p:txBody>
          <a:bodyPr>
            <a:normAutofit/>
          </a:bodyPr>
          <a:lstStyle/>
          <a:p>
            <a:r>
              <a:rPr lang="ja-JP" altLang="en-US" dirty="0"/>
              <a:t>    ブロックの圧力押込解析</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28</a:t>
            </a:fld>
            <a:endParaRPr lang="ja-JP" altLang="en-US" dirty="0"/>
          </a:p>
        </p:txBody>
      </p:sp>
      <p:sp>
        <p:nvSpPr>
          <p:cNvPr id="5" name="テキスト ボックス 4">
            <a:extLst>
              <a:ext uri="{FF2B5EF4-FFF2-40B4-BE49-F238E27FC236}">
                <a16:creationId xmlns:a16="http://schemas.microsoft.com/office/drawing/2014/main" id="{DD7A3106-653E-5E69-32DA-B5E05C37F6DA}"/>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sp>
        <p:nvSpPr>
          <p:cNvPr id="12" name="テキスト ボックス 11">
            <a:extLst>
              <a:ext uri="{FF2B5EF4-FFF2-40B4-BE49-F238E27FC236}">
                <a16:creationId xmlns:a16="http://schemas.microsoft.com/office/drawing/2014/main" id="{1251159A-AC51-C62D-3F4A-A58294B0D762}"/>
              </a:ext>
            </a:extLst>
          </p:cNvPr>
          <p:cNvSpPr txBox="1"/>
          <p:nvPr/>
        </p:nvSpPr>
        <p:spPr>
          <a:xfrm>
            <a:off x="3395700" y="5621178"/>
            <a:ext cx="5058562" cy="707886"/>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2000" dirty="0">
                <a:latin typeface="MS UI Gothic" panose="020B0600070205080204" pitchFamily="50" charset="-128"/>
                <a:ea typeface="MS UI Gothic" panose="020B0600070205080204" pitchFamily="50" charset="-128"/>
              </a:rPr>
              <a:t>Mises</a:t>
            </a:r>
            <a:r>
              <a:rPr lang="ja-JP" altLang="en-US" sz="2000" dirty="0">
                <a:latin typeface="MS UI Gothic" panose="020B0600070205080204" pitchFamily="50" charset="-128"/>
                <a:ea typeface="MS UI Gothic" panose="020B0600070205080204" pitchFamily="50" charset="-128"/>
              </a:rPr>
              <a:t>応力に大きな問題はなく</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大変形ロバスト性も充分．</a:t>
            </a:r>
          </a:p>
        </p:txBody>
      </p:sp>
      <p:pic>
        <p:nvPicPr>
          <p:cNvPr id="7" name="block-mp">
            <a:hlinkClick r:id="" action="ppaction://media"/>
            <a:extLst>
              <a:ext uri="{FF2B5EF4-FFF2-40B4-BE49-F238E27FC236}">
                <a16:creationId xmlns:a16="http://schemas.microsoft.com/office/drawing/2014/main" id="{0B0DE8B3-5329-F0A3-3CDB-53CDB022013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49882"/>
          <a:stretch/>
        </p:blipFill>
        <p:spPr>
          <a:xfrm>
            <a:off x="2819636" y="1052736"/>
            <a:ext cx="6110373" cy="4522787"/>
          </a:xfrm>
          <a:prstGeom prst="rect">
            <a:avLst/>
          </a:prstGeom>
        </p:spPr>
      </p:pic>
    </p:spTree>
    <p:extLst>
      <p:ext uri="{BB962C8B-B14F-4D97-AF65-F5344CB8AC3E}">
        <p14:creationId xmlns:p14="http://schemas.microsoft.com/office/powerpoint/2010/main" val="9111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989D6-05A7-6FFF-9E2D-FF1B0EB5839D}"/>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04986CB-CAD3-0A41-DABD-0F361CA15FA2}"/>
              </a:ext>
            </a:extLst>
          </p:cNvPr>
          <p:cNvSpPr>
            <a:spLocks noGrp="1"/>
          </p:cNvSpPr>
          <p:nvPr>
            <p:ph idx="1"/>
          </p:nvPr>
        </p:nvSpPr>
        <p:spPr/>
        <p:txBody>
          <a:bodyPr anchor="t"/>
          <a:lstStyle/>
          <a:p>
            <a:pPr marL="0" indent="0">
              <a:buNone/>
            </a:pPr>
            <a:r>
              <a:rPr lang="ja-JP" altLang="en-US" sz="2800" b="1" i="1" u="sng" dirty="0">
                <a:effectLst>
                  <a:outerShdw blurRad="38100" dist="38100" dir="2700000" algn="tl">
                    <a:srgbClr val="000000">
                      <a:alpha val="43137"/>
                    </a:srgbClr>
                  </a:outerShdw>
                </a:effectLst>
              </a:rPr>
              <a:t>圧力解析結果比較（終盤同時刻）</a:t>
            </a:r>
            <a:endParaRPr lang="en-US" altLang="ja-JP" dirty="0"/>
          </a:p>
        </p:txBody>
      </p:sp>
      <p:sp>
        <p:nvSpPr>
          <p:cNvPr id="2" name="タイトル 1">
            <a:extLst>
              <a:ext uri="{FF2B5EF4-FFF2-40B4-BE49-F238E27FC236}">
                <a16:creationId xmlns:a16="http://schemas.microsoft.com/office/drawing/2014/main" id="{4122AEEA-4D2D-3E6B-B1AA-60E5466E0C55}"/>
              </a:ext>
            </a:extLst>
          </p:cNvPr>
          <p:cNvSpPr>
            <a:spLocks noGrp="1"/>
          </p:cNvSpPr>
          <p:nvPr>
            <p:ph type="title"/>
          </p:nvPr>
        </p:nvSpPr>
        <p:spPr/>
        <p:txBody>
          <a:bodyPr>
            <a:normAutofit/>
          </a:bodyPr>
          <a:lstStyle/>
          <a:p>
            <a:r>
              <a:rPr lang="ja-JP" altLang="en-US" dirty="0"/>
              <a:t>    ブロックの圧力押込解析</a:t>
            </a:r>
          </a:p>
        </p:txBody>
      </p:sp>
      <p:sp>
        <p:nvSpPr>
          <p:cNvPr id="4" name="スライド番号プレースホルダー 3">
            <a:extLst>
              <a:ext uri="{FF2B5EF4-FFF2-40B4-BE49-F238E27FC236}">
                <a16:creationId xmlns:a16="http://schemas.microsoft.com/office/drawing/2014/main" id="{183619E8-C342-2AA7-FAF1-3DE86A4FB676}"/>
              </a:ext>
            </a:extLst>
          </p:cNvPr>
          <p:cNvSpPr>
            <a:spLocks noGrp="1"/>
          </p:cNvSpPr>
          <p:nvPr>
            <p:ph type="sldNum" sz="quarter" idx="4"/>
          </p:nvPr>
        </p:nvSpPr>
        <p:spPr/>
        <p:txBody>
          <a:bodyPr/>
          <a:lstStyle/>
          <a:p>
            <a:r>
              <a:rPr lang="en-US" altLang="ja-JP"/>
              <a:t>P. </a:t>
            </a:r>
            <a:fld id="{F8FDF831-B0A3-4B44-A20D-7581D5587101}" type="slidenum">
              <a:rPr lang="ja-JP" altLang="en-US" smtClean="0"/>
              <a:pPr/>
              <a:t>29</a:t>
            </a:fld>
            <a:endParaRPr lang="ja-JP" altLang="en-US" dirty="0"/>
          </a:p>
        </p:txBody>
      </p:sp>
      <p:sp>
        <p:nvSpPr>
          <p:cNvPr id="5" name="テキスト ボックス 4">
            <a:extLst>
              <a:ext uri="{FF2B5EF4-FFF2-40B4-BE49-F238E27FC236}">
                <a16:creationId xmlns:a16="http://schemas.microsoft.com/office/drawing/2014/main" id="{002C7D84-65AC-A5BF-D1D5-A2F0E46577D5}"/>
              </a:ext>
            </a:extLst>
          </p:cNvPr>
          <p:cNvSpPr txBox="1"/>
          <p:nvPr/>
        </p:nvSpPr>
        <p:spPr>
          <a:xfrm>
            <a:off x="0" y="0"/>
            <a:ext cx="790848" cy="575809"/>
          </a:xfrm>
          <a:prstGeom prst="rect">
            <a:avLst/>
          </a:prstGeom>
          <a:solidFill>
            <a:schemeClr val="accent1"/>
          </a:solidFill>
        </p:spPr>
        <p:txBody>
          <a:bodyPr wrap="none" lIns="36000" tIns="0" rIns="36000" bIns="21600" rtlCol="0">
            <a:noAutofit/>
          </a:bodyPr>
          <a:lstStyle/>
          <a:p>
            <a:pPr algn="ctr"/>
            <a:r>
              <a:rPr lang="ja-JP" altLang="en-US" dirty="0">
                <a:ea typeface="MS UI Gothic" panose="020B0600070205080204" pitchFamily="50" charset="-128"/>
              </a:rPr>
              <a:t>静的</a:t>
            </a:r>
            <a:br>
              <a:rPr lang="en-US" altLang="ja-JP" dirty="0">
                <a:ea typeface="MS UI Gothic" panose="020B0600070205080204" pitchFamily="50" charset="-128"/>
              </a:rPr>
            </a:br>
            <a:r>
              <a:rPr lang="ja-JP" altLang="en-US" dirty="0">
                <a:ea typeface="MS UI Gothic" panose="020B0600070205080204" pitchFamily="50" charset="-128"/>
              </a:rPr>
              <a:t>陰解法</a:t>
            </a:r>
            <a:endParaRPr kumimoji="1" lang="ja-JP" altLang="en-US" dirty="0">
              <a:ea typeface="MS UI Gothic" panose="020B0600070205080204" pitchFamily="50" charset="-128"/>
            </a:endParaRPr>
          </a:p>
        </p:txBody>
      </p:sp>
      <p:pic>
        <p:nvPicPr>
          <p:cNvPr id="7" name="図 6">
            <a:extLst>
              <a:ext uri="{FF2B5EF4-FFF2-40B4-BE49-F238E27FC236}">
                <a16:creationId xmlns:a16="http://schemas.microsoft.com/office/drawing/2014/main" id="{78A900AC-B79D-B393-81E8-C63460509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5" y="1039112"/>
            <a:ext cx="6084676" cy="4507934"/>
          </a:xfrm>
          <a:prstGeom prst="rect">
            <a:avLst/>
          </a:prstGeom>
        </p:spPr>
      </p:pic>
      <p:pic>
        <p:nvPicPr>
          <p:cNvPr id="9" name="図 8">
            <a:extLst>
              <a:ext uri="{FF2B5EF4-FFF2-40B4-BE49-F238E27FC236}">
                <a16:creationId xmlns:a16="http://schemas.microsoft.com/office/drawing/2014/main" id="{A1AF8F28-BB04-FCC4-7478-2C56C83B6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3991" y="1039112"/>
            <a:ext cx="6084677" cy="4507934"/>
          </a:xfrm>
          <a:prstGeom prst="rect">
            <a:avLst/>
          </a:prstGeom>
        </p:spPr>
      </p:pic>
      <p:sp>
        <p:nvSpPr>
          <p:cNvPr id="10" name="四角形: 角を丸くする 9">
            <a:extLst>
              <a:ext uri="{FF2B5EF4-FFF2-40B4-BE49-F238E27FC236}">
                <a16:creationId xmlns:a16="http://schemas.microsoft.com/office/drawing/2014/main" id="{3D461C15-CA71-A993-DD0B-1F9A24064D6A}"/>
              </a:ext>
            </a:extLst>
          </p:cNvPr>
          <p:cNvSpPr/>
          <p:nvPr/>
        </p:nvSpPr>
        <p:spPr>
          <a:xfrm>
            <a:off x="2981191" y="5517232"/>
            <a:ext cx="6228692" cy="863569"/>
          </a:xfrm>
          <a:prstGeom prst="roundRect">
            <a:avLst/>
          </a:prstGeom>
          <a:solidFill>
            <a:schemeClr val="bg1">
              <a:lumMod val="7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MS UI Gothic" panose="020B0600070205080204" pitchFamily="50" charset="-128"/>
                <a:ea typeface="MS UI Gothic" panose="020B0600070205080204" pitchFamily="50" charset="-128"/>
              </a:rPr>
              <a:t>改良版の方が全体的には滑らかだが，</a:t>
            </a:r>
            <a:br>
              <a:rPr kumimoji="1" lang="en-US" altLang="ja-JP" sz="2400" dirty="0">
                <a:solidFill>
                  <a:schemeClr val="tx1"/>
                </a:solidFill>
                <a:latin typeface="MS UI Gothic" panose="020B0600070205080204" pitchFamily="50" charset="-128"/>
                <a:ea typeface="MS UI Gothic" panose="020B0600070205080204" pitchFamily="50" charset="-128"/>
              </a:rPr>
            </a:br>
            <a:r>
              <a:rPr kumimoji="1" lang="ja-JP" altLang="en-US" sz="2400" dirty="0">
                <a:solidFill>
                  <a:schemeClr val="tx1"/>
                </a:solidFill>
                <a:latin typeface="MS UI Gothic" panose="020B0600070205080204" pitchFamily="50" charset="-128"/>
                <a:ea typeface="MS UI Gothic" panose="020B0600070205080204" pitchFamily="50" charset="-128"/>
              </a:rPr>
              <a:t>最大引張部分にやや不安定性が見られる．</a:t>
            </a:r>
          </a:p>
        </p:txBody>
      </p:sp>
      <p:sp>
        <p:nvSpPr>
          <p:cNvPr id="11" name="テキスト ボックス 10">
            <a:extLst>
              <a:ext uri="{FF2B5EF4-FFF2-40B4-BE49-F238E27FC236}">
                <a16:creationId xmlns:a16="http://schemas.microsoft.com/office/drawing/2014/main" id="{96D379B5-B966-03E5-17DD-9F3F20438232}"/>
              </a:ext>
            </a:extLst>
          </p:cNvPr>
          <p:cNvSpPr txBox="1"/>
          <p:nvPr/>
        </p:nvSpPr>
        <p:spPr>
          <a:xfrm>
            <a:off x="3849598" y="1110806"/>
            <a:ext cx="1994457"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000" dirty="0">
                <a:solidFill>
                  <a:srgbClr val="7030A0"/>
                </a:solidFill>
                <a:latin typeface="MS UI Gothic" panose="020B0600070205080204" pitchFamily="50" charset="-128"/>
                <a:ea typeface="MS UI Gothic" panose="020B0600070205080204" pitchFamily="50" charset="-128"/>
              </a:rPr>
              <a:t>EC-SSE-SRI-T4</a:t>
            </a:r>
            <a:endParaRPr kumimoji="1" lang="ja-JP" altLang="en-US" sz="2000" dirty="0">
              <a:solidFill>
                <a:srgbClr val="7030A0"/>
              </a:solidFill>
              <a:latin typeface="MS UI Gothic" panose="020B0600070205080204" pitchFamily="50" charset="-128"/>
              <a:ea typeface="MS UI Gothic" panose="020B0600070205080204" pitchFamily="50" charset="-128"/>
            </a:endParaRPr>
          </a:p>
        </p:txBody>
      </p:sp>
      <p:sp>
        <p:nvSpPr>
          <p:cNvPr id="13" name="テキスト ボックス 12">
            <a:extLst>
              <a:ext uri="{FF2B5EF4-FFF2-40B4-BE49-F238E27FC236}">
                <a16:creationId xmlns:a16="http://schemas.microsoft.com/office/drawing/2014/main" id="{841BF708-51E8-006C-5693-4601D5907692}"/>
              </a:ext>
            </a:extLst>
          </p:cNvPr>
          <p:cNvSpPr txBox="1"/>
          <p:nvPr/>
        </p:nvSpPr>
        <p:spPr>
          <a:xfrm>
            <a:off x="9790176" y="797531"/>
            <a:ext cx="1994456" cy="70788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rgbClr val="FF00FF"/>
                </a:solidFill>
                <a:latin typeface="MS UI Gothic" panose="020B0600070205080204" pitchFamily="50" charset="-128"/>
                <a:ea typeface="MS UI Gothic" panose="020B0600070205080204" pitchFamily="50" charset="-128"/>
              </a:rPr>
              <a:t>改良版</a:t>
            </a:r>
            <a:br>
              <a:rPr kumimoji="1" lang="en-US" altLang="ja-JP" sz="2000" dirty="0">
                <a:solidFill>
                  <a:srgbClr val="FF00FF"/>
                </a:solidFill>
                <a:latin typeface="MS UI Gothic" panose="020B0600070205080204" pitchFamily="50" charset="-128"/>
                <a:ea typeface="MS UI Gothic" panose="020B0600070205080204" pitchFamily="50" charset="-128"/>
              </a:rPr>
            </a:br>
            <a:r>
              <a:rPr kumimoji="1" lang="en-US" altLang="ja-JP" sz="2000" dirty="0">
                <a:solidFill>
                  <a:srgbClr val="FF00FF"/>
                </a:solidFill>
                <a:latin typeface="MS UI Gothic" panose="020B0600070205080204" pitchFamily="50" charset="-128"/>
                <a:ea typeface="MS UI Gothic" panose="020B0600070205080204" pitchFamily="50" charset="-128"/>
              </a:rPr>
              <a:t>EC-SSE-SRI-T4</a:t>
            </a:r>
            <a:endParaRPr kumimoji="1" lang="ja-JP" altLang="en-US" sz="2000" dirty="0">
              <a:solidFill>
                <a:srgbClr val="FF00FF"/>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2067145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12">
            <a:extLst>
              <a:ext uri="{FF2B5EF4-FFF2-40B4-BE49-F238E27FC236}">
                <a16:creationId xmlns:a16="http://schemas.microsoft.com/office/drawing/2014/main" id="{C77105FE-BDBD-F298-4D8C-B550DF139340}"/>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片持ち梁の曲げの</a:t>
            </a:r>
            <a:r>
              <a:rPr lang="en-US" altLang="ja-JP" b="1" i="1" u="sng" dirty="0">
                <a:effectLst>
                  <a:outerShdw blurRad="38100" dist="38100" dir="2700000" algn="tl">
                    <a:srgbClr val="000000">
                      <a:alpha val="43137"/>
                    </a:srgbClr>
                  </a:outerShdw>
                </a:effectLst>
              </a:rPr>
              <a:t>Mises</a:t>
            </a:r>
            <a:r>
              <a:rPr lang="ja-JP" altLang="en-US" b="1" i="1" u="sng" dirty="0">
                <a:effectLst>
                  <a:outerShdw blurRad="38100" dist="38100" dir="2700000" algn="tl">
                    <a:srgbClr val="000000">
                      <a:alpha val="43137"/>
                    </a:srgbClr>
                  </a:outerShdw>
                </a:effectLst>
              </a:rPr>
              <a:t>応力分布比較 </a:t>
            </a:r>
            <a:r>
              <a:rPr lang="en-US" altLang="ja-JP" b="1" i="1" u="sng" dirty="0">
                <a:effectLst>
                  <a:outerShdw blurRad="38100" dist="38100" dir="2700000" algn="tl">
                    <a:srgbClr val="000000">
                      <a:alpha val="43137"/>
                    </a:srgbClr>
                  </a:outerShdw>
                </a:effectLst>
              </a:rPr>
              <a:t>(3</a:t>
            </a:r>
            <a:r>
              <a:rPr lang="ja-JP" altLang="en-US" b="1" i="1" u="sng" dirty="0">
                <a:effectLst>
                  <a:outerShdw blurRad="38100" dist="38100" dir="2700000" algn="tl">
                    <a:srgbClr val="000000">
                      <a:alpha val="43137"/>
                    </a:srgbClr>
                  </a:outerShdw>
                </a:effectLst>
              </a:rPr>
              <a:t>節点三角形メッシュ</a:t>
            </a:r>
            <a:r>
              <a:rPr lang="en-US" altLang="ja-JP" b="1" i="1" u="sng" dirty="0">
                <a:effectLst>
                  <a:outerShdw blurRad="38100" dist="38100" dir="2700000" algn="tl">
                    <a:srgbClr val="000000">
                      <a:alpha val="43137"/>
                    </a:srgbClr>
                  </a:outerShdw>
                </a:effectLst>
              </a:rPr>
              <a:t>)</a:t>
            </a:r>
            <a:endParaRPr lang="ja-JP" altLang="en-US" b="1" i="1" u="sng" dirty="0">
              <a:effectLst>
                <a:outerShdw blurRad="38100" dist="38100" dir="2700000" algn="tl">
                  <a:srgbClr val="000000">
                    <a:alpha val="43137"/>
                  </a:srgbClr>
                </a:outerShdw>
              </a:effectLst>
            </a:endParaRPr>
          </a:p>
        </p:txBody>
      </p:sp>
      <p:sp>
        <p:nvSpPr>
          <p:cNvPr id="3" name="タイトル 2">
            <a:extLst>
              <a:ext uri="{FF2B5EF4-FFF2-40B4-BE49-F238E27FC236}">
                <a16:creationId xmlns:a16="http://schemas.microsoft.com/office/drawing/2014/main" id="{0D6E3253-B1AE-CDCB-A29F-28E2EE0C55A6}"/>
              </a:ext>
            </a:extLst>
          </p:cNvPr>
          <p:cNvSpPr>
            <a:spLocks noGrp="1"/>
          </p:cNvSpPr>
          <p:nvPr>
            <p:ph type="title"/>
          </p:nvPr>
        </p:nvSpPr>
        <p:spPr/>
        <p:txBody>
          <a:bodyPr/>
          <a:lstStyle/>
          <a:p>
            <a:r>
              <a:rPr kumimoji="1" lang="ja-JP" altLang="en-US" dirty="0"/>
              <a:t>エッジ中心ひずみ平滑要素</a:t>
            </a:r>
            <a:r>
              <a:rPr lang="ja-JP" altLang="en-US" dirty="0"/>
              <a:t>（</a:t>
            </a:r>
            <a:r>
              <a:rPr lang="en-US" altLang="ja-JP" dirty="0"/>
              <a:t>EC-</a:t>
            </a:r>
            <a:r>
              <a:rPr kumimoji="1" lang="en-US" altLang="ja-JP" dirty="0"/>
              <a:t>SSE</a:t>
            </a:r>
            <a:r>
              <a:rPr lang="ja-JP" altLang="en-US" dirty="0"/>
              <a:t>）の可能性</a:t>
            </a:r>
            <a:endParaRPr kumimoji="1" lang="ja-JP" altLang="en-US" dirty="0"/>
          </a:p>
        </p:txBody>
      </p:sp>
      <p:sp>
        <p:nvSpPr>
          <p:cNvPr id="4" name="スライド番号プレースホルダー 3">
            <a:extLst>
              <a:ext uri="{FF2B5EF4-FFF2-40B4-BE49-F238E27FC236}">
                <a16:creationId xmlns:a16="http://schemas.microsoft.com/office/drawing/2014/main" id="{95985CCE-0B24-0F96-F685-C7D10E7269C1}"/>
              </a:ext>
            </a:extLst>
          </p:cNvPr>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pic>
        <p:nvPicPr>
          <p:cNvPr id="12" name="図 11">
            <a:extLst>
              <a:ext uri="{FF2B5EF4-FFF2-40B4-BE49-F238E27FC236}">
                <a16:creationId xmlns:a16="http://schemas.microsoft.com/office/drawing/2014/main" id="{A1AF83DC-95A7-29F5-4037-C41806C05A04}"/>
              </a:ext>
            </a:extLst>
          </p:cNvPr>
          <p:cNvPicPr>
            <a:picLocks noChangeAspect="1"/>
          </p:cNvPicPr>
          <p:nvPr/>
        </p:nvPicPr>
        <p:blipFill rotWithShape="1">
          <a:blip r:embed="rId3"/>
          <a:srcRect t="38925" r="18764" b="5776"/>
          <a:stretch/>
        </p:blipFill>
        <p:spPr>
          <a:xfrm>
            <a:off x="811684" y="2588914"/>
            <a:ext cx="5760640" cy="3792415"/>
          </a:xfrm>
          <a:prstGeom prst="rect">
            <a:avLst/>
          </a:prstGeom>
        </p:spPr>
      </p:pic>
      <p:pic>
        <p:nvPicPr>
          <p:cNvPr id="10" name="図 9">
            <a:extLst>
              <a:ext uri="{FF2B5EF4-FFF2-40B4-BE49-F238E27FC236}">
                <a16:creationId xmlns:a16="http://schemas.microsoft.com/office/drawing/2014/main" id="{0236678F-D1D4-4A1C-995F-FC014E713217}"/>
              </a:ext>
            </a:extLst>
          </p:cNvPr>
          <p:cNvPicPr>
            <a:picLocks noChangeAspect="1"/>
          </p:cNvPicPr>
          <p:nvPr/>
        </p:nvPicPr>
        <p:blipFill rotWithShape="1">
          <a:blip r:embed="rId3"/>
          <a:srcRect t="-1" r="19811" b="82151"/>
          <a:stretch/>
        </p:blipFill>
        <p:spPr>
          <a:xfrm>
            <a:off x="840343" y="1268760"/>
            <a:ext cx="5686413" cy="1224136"/>
          </a:xfrm>
          <a:prstGeom prst="rect">
            <a:avLst/>
          </a:prstGeom>
        </p:spPr>
      </p:pic>
      <p:sp>
        <p:nvSpPr>
          <p:cNvPr id="8" name="テキスト ボックス 7">
            <a:extLst>
              <a:ext uri="{FF2B5EF4-FFF2-40B4-BE49-F238E27FC236}">
                <a16:creationId xmlns:a16="http://schemas.microsoft.com/office/drawing/2014/main" id="{4C0D5DE8-1F83-B19A-E268-962C9C232B0F}"/>
              </a:ext>
            </a:extLst>
          </p:cNvPr>
          <p:cNvSpPr txBox="1"/>
          <p:nvPr/>
        </p:nvSpPr>
        <p:spPr>
          <a:xfrm>
            <a:off x="797320" y="980728"/>
            <a:ext cx="4435510" cy="338554"/>
          </a:xfrm>
          <a:prstGeom prst="rect">
            <a:avLst/>
          </a:prstGeom>
          <a:noFill/>
        </p:spPr>
        <p:txBody>
          <a:bodyPr wrap="none" rtlCol="0">
            <a:spAutoFit/>
          </a:bodyPr>
          <a:lstStyle/>
          <a:p>
            <a:r>
              <a:rPr lang="en-US" altLang="ja-JP" sz="1600" dirty="0"/>
              <a:t>T. </a:t>
            </a:r>
            <a:r>
              <a:rPr lang="en-US" altLang="ja-JP" sz="1600" dirty="0" err="1"/>
              <a:t>Jinsong</a:t>
            </a:r>
            <a:r>
              <a:rPr lang="en-US" altLang="ja-JP" sz="1600" dirty="0"/>
              <a:t> </a:t>
            </a:r>
            <a:r>
              <a:rPr lang="en-US" altLang="ja-JP" sz="1600" i="1" dirty="0"/>
              <a:t>et al</a:t>
            </a:r>
            <a:r>
              <a:rPr lang="en-US" altLang="ja-JP" sz="1600" dirty="0"/>
              <a:t>., Euro. J. Mech. /A, v95, </a:t>
            </a:r>
            <a:r>
              <a:rPr lang="en-US" altLang="ja-JP" sz="1600" dirty="0">
                <a:solidFill>
                  <a:srgbClr val="7030A0"/>
                </a:solidFill>
              </a:rPr>
              <a:t>2022</a:t>
            </a:r>
            <a:r>
              <a:rPr lang="en-US" altLang="ja-JP" sz="1600" dirty="0"/>
              <a:t>.</a:t>
            </a:r>
            <a:endParaRPr lang="ja-JP" altLang="en-US" sz="1600" dirty="0"/>
          </a:p>
        </p:txBody>
      </p:sp>
      <p:sp>
        <p:nvSpPr>
          <p:cNvPr id="16" name="正方形/長方形 15">
            <a:extLst>
              <a:ext uri="{FF2B5EF4-FFF2-40B4-BE49-F238E27FC236}">
                <a16:creationId xmlns:a16="http://schemas.microsoft.com/office/drawing/2014/main" id="{D8892568-BD5D-4E95-667E-982EB16C486A}"/>
              </a:ext>
            </a:extLst>
          </p:cNvPr>
          <p:cNvSpPr/>
          <p:nvPr/>
        </p:nvSpPr>
        <p:spPr>
          <a:xfrm>
            <a:off x="846992" y="4365104"/>
            <a:ext cx="857446" cy="28803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DFA7845-A984-94CA-08CF-AB861DFF6C4E}"/>
              </a:ext>
            </a:extLst>
          </p:cNvPr>
          <p:cNvSpPr txBox="1"/>
          <p:nvPr/>
        </p:nvSpPr>
        <p:spPr>
          <a:xfrm>
            <a:off x="6617812" y="1419163"/>
            <a:ext cx="3086101" cy="923330"/>
          </a:xfrm>
          <a:prstGeom prst="rect">
            <a:avLst/>
          </a:prstGeom>
          <a:solidFill>
            <a:schemeClr val="bg1">
              <a:lumMod val="85000"/>
            </a:schemeClr>
          </a:solidFill>
        </p:spPr>
        <p:txBody>
          <a:bodyPr wrap="none" rtlCol="0">
            <a:spAutoFit/>
          </a:bodyPr>
          <a:lstStyle/>
          <a:p>
            <a:r>
              <a:rPr kumimoji="1" lang="ja-JP" altLang="en-US" dirty="0"/>
              <a:t>応力分布が階段状で低精度．</a:t>
            </a:r>
            <a:br>
              <a:rPr kumimoji="1" lang="en-US" altLang="ja-JP" dirty="0"/>
            </a:br>
            <a:r>
              <a:rPr kumimoji="1" lang="ja-JP" altLang="en-US" dirty="0"/>
              <a:t>実は，せん断ロッキングも</a:t>
            </a:r>
            <a:br>
              <a:rPr kumimoji="1" lang="en-US" altLang="ja-JP" dirty="0"/>
            </a:br>
            <a:r>
              <a:rPr kumimoji="1" lang="ja-JP" altLang="en-US" dirty="0"/>
              <a:t>起こしている．</a:t>
            </a:r>
          </a:p>
        </p:txBody>
      </p:sp>
      <p:sp>
        <p:nvSpPr>
          <p:cNvPr id="2" name="右中かっこ 1">
            <a:extLst>
              <a:ext uri="{FF2B5EF4-FFF2-40B4-BE49-F238E27FC236}">
                <a16:creationId xmlns:a16="http://schemas.microsoft.com/office/drawing/2014/main" id="{BA40B289-5D05-DEEC-50A7-6193C9E67FEC}"/>
              </a:ext>
            </a:extLst>
          </p:cNvPr>
          <p:cNvSpPr/>
          <p:nvPr/>
        </p:nvSpPr>
        <p:spPr>
          <a:xfrm>
            <a:off x="6526756" y="2600908"/>
            <a:ext cx="325405" cy="2520280"/>
          </a:xfrm>
          <a:prstGeom prst="rightBrace">
            <a:avLst>
              <a:gd name="adj1" fmla="val 48798"/>
              <a:gd name="adj2" fmla="val 50000"/>
            </a:avLst>
          </a:prstGeom>
          <a:ln w="19050">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0102058-5D08-561F-B22F-DF843C43ECEF}"/>
              </a:ext>
            </a:extLst>
          </p:cNvPr>
          <p:cNvSpPr txBox="1"/>
          <p:nvPr/>
        </p:nvSpPr>
        <p:spPr>
          <a:xfrm>
            <a:off x="6869147" y="2706886"/>
            <a:ext cx="2851752" cy="2308324"/>
          </a:xfrm>
          <a:prstGeom prst="rect">
            <a:avLst/>
          </a:prstGeom>
          <a:noFill/>
          <a:ln w="12700">
            <a:solidFill>
              <a:srgbClr val="FF00FF"/>
            </a:solidFill>
          </a:ln>
        </p:spPr>
        <p:txBody>
          <a:bodyPr wrap="square" rtlCol="0">
            <a:spAutoFit/>
          </a:bodyPr>
          <a:lstStyle/>
          <a:p>
            <a:pPr marL="285750" indent="-285750">
              <a:buFont typeface="Arial" panose="020B0604020202020204" pitchFamily="34" charset="0"/>
              <a:buChar char="•"/>
            </a:pPr>
            <a:r>
              <a:rPr lang="ja-JP" altLang="en-US" dirty="0">
                <a:solidFill>
                  <a:srgbClr val="0000CC"/>
                </a:solidFill>
                <a:latin typeface="ＭＳ Ｐゴシック" panose="020B0600070205080204" pitchFamily="50" charset="-128"/>
                <a:ea typeface="ＭＳ Ｐゴシック" panose="020B0600070205080204" pitchFamily="50" charset="-128"/>
              </a:rPr>
              <a:t>ひずみ</a:t>
            </a:r>
            <a:r>
              <a:rPr lang="en-US" altLang="ja-JP" dirty="0">
                <a:solidFill>
                  <a:srgbClr val="0000CC"/>
                </a:solidFill>
                <a:latin typeface="ＭＳ Ｐゴシック" panose="020B0600070205080204" pitchFamily="50" charset="-128"/>
                <a:ea typeface="ＭＳ Ｐゴシック" panose="020B0600070205080204" pitchFamily="50" charset="-128"/>
              </a:rPr>
              <a:t>/</a:t>
            </a:r>
            <a:r>
              <a:rPr lang="ja-JP" altLang="en-US" dirty="0">
                <a:solidFill>
                  <a:srgbClr val="0000CC"/>
                </a:solidFill>
                <a:latin typeface="ＭＳ Ｐゴシック" panose="020B0600070205080204" pitchFamily="50" charset="-128"/>
                <a:ea typeface="ＭＳ Ｐゴシック" panose="020B0600070205080204" pitchFamily="50" charset="-128"/>
              </a:rPr>
              <a:t>応力が要素内で</a:t>
            </a:r>
            <a:br>
              <a:rPr lang="en-US" altLang="ja-JP" dirty="0">
                <a:solidFill>
                  <a:srgbClr val="0000CC"/>
                </a:solidFill>
                <a:latin typeface="ＭＳ Ｐゴシック" panose="020B0600070205080204" pitchFamily="50" charset="-128"/>
                <a:ea typeface="ＭＳ Ｐゴシック" panose="020B0600070205080204" pitchFamily="50" charset="-128"/>
              </a:rPr>
            </a:br>
            <a:r>
              <a:rPr lang="ja-JP" altLang="en-US" dirty="0">
                <a:solidFill>
                  <a:srgbClr val="0000CC"/>
                </a:solidFill>
                <a:latin typeface="ＭＳ Ｐゴシック" panose="020B0600070205080204" pitchFamily="50" charset="-128"/>
                <a:ea typeface="ＭＳ Ｐゴシック" panose="020B0600070205080204" pitchFamily="50" charset="-128"/>
              </a:rPr>
              <a:t>線形分布なので高精度．</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ja-JP" altLang="en-US" dirty="0">
                <a:solidFill>
                  <a:srgbClr val="0000CC"/>
                </a:solidFill>
                <a:latin typeface="ＭＳ Ｐゴシック" panose="020B0600070205080204" pitchFamily="50" charset="-128"/>
                <a:ea typeface="ＭＳ Ｐゴシック" panose="020B0600070205080204" pitchFamily="50" charset="-128"/>
              </a:rPr>
              <a:t>更に</a:t>
            </a:r>
            <a:r>
              <a:rPr lang="en-US" altLang="ja-JP" dirty="0">
                <a:solidFill>
                  <a:srgbClr val="7030A0"/>
                </a:solidFill>
                <a:latin typeface="ＭＳ Ｐゴシック" panose="020B0600070205080204" pitchFamily="50" charset="-128"/>
                <a:ea typeface="ＭＳ Ｐゴシック" panose="020B0600070205080204" pitchFamily="50" charset="-128"/>
              </a:rPr>
              <a:t>EC-SSE</a:t>
            </a:r>
            <a:r>
              <a:rPr lang="ja-JP" altLang="en-US" dirty="0">
                <a:solidFill>
                  <a:srgbClr val="0000CC"/>
                </a:solidFill>
                <a:latin typeface="ＭＳ Ｐゴシック" panose="020B0600070205080204" pitchFamily="50" charset="-128"/>
                <a:ea typeface="ＭＳ Ｐゴシック" panose="020B0600070205080204" pitchFamily="50" charset="-128"/>
              </a:rPr>
              <a:t>ではひずみ</a:t>
            </a:r>
            <a:r>
              <a:rPr lang="en-US" altLang="ja-JP" dirty="0">
                <a:solidFill>
                  <a:srgbClr val="0000CC"/>
                </a:solidFill>
                <a:latin typeface="ＭＳ Ｐゴシック" panose="020B0600070205080204" pitchFamily="50" charset="-128"/>
                <a:ea typeface="ＭＳ Ｐゴシック" panose="020B0600070205080204" pitchFamily="50" charset="-128"/>
              </a:rPr>
              <a:t>/</a:t>
            </a:r>
            <a:r>
              <a:rPr lang="ja-JP" altLang="en-US" dirty="0">
                <a:solidFill>
                  <a:srgbClr val="0000CC"/>
                </a:solidFill>
                <a:latin typeface="ＭＳ Ｐゴシック" panose="020B0600070205080204" pitchFamily="50" charset="-128"/>
                <a:ea typeface="ＭＳ Ｐゴシック" panose="020B0600070205080204" pitchFamily="50" charset="-128"/>
              </a:rPr>
              <a:t>応力の連続性もある．</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lang="ja-JP" altLang="en-US" dirty="0">
                <a:solidFill>
                  <a:srgbClr val="0000CC"/>
                </a:solidFill>
                <a:latin typeface="ＭＳ Ｐゴシック" panose="020B0600070205080204" pitchFamily="50" charset="-128"/>
                <a:ea typeface="ＭＳ Ｐゴシック" panose="020B0600070205080204" pitchFamily="50" charset="-128"/>
              </a:rPr>
              <a:t>せん断ロッキングなし．</a:t>
            </a:r>
            <a:endParaRPr lang="en-US" altLang="ja-JP" dirty="0">
              <a:solidFill>
                <a:srgbClr val="0000CC"/>
              </a:solidFill>
              <a:latin typeface="ＭＳ Ｐゴシック" panose="020B0600070205080204" pitchFamily="50" charset="-128"/>
              <a:ea typeface="ＭＳ Ｐゴシック" panose="020B0600070205080204" pitchFamily="50" charset="-128"/>
            </a:endParaRPr>
          </a:p>
          <a:p>
            <a:r>
              <a:rPr lang="ja-JP" altLang="en-US" dirty="0">
                <a:solidFill>
                  <a:schemeClr val="tx1"/>
                </a:solidFill>
                <a:latin typeface="ＭＳ Ｐゴシック" panose="020B0600070205080204" pitchFamily="50" charset="-128"/>
                <a:ea typeface="ＭＳ Ｐゴシック" panose="020B0600070205080204" pitchFamily="50" charset="-128"/>
              </a:rPr>
              <a:t>ただし，</a:t>
            </a:r>
            <a:r>
              <a:rPr lang="ja-JP" altLang="en-US" dirty="0">
                <a:solidFill>
                  <a:srgbClr val="C00000"/>
                </a:solidFill>
                <a:latin typeface="ＭＳ Ｐゴシック" panose="020B0600070205080204" pitchFamily="50" charset="-128"/>
                <a:ea typeface="ＭＳ Ｐゴシック" panose="020B0600070205080204" pitchFamily="50" charset="-128"/>
              </a:rPr>
              <a:t>微圧縮</a:t>
            </a:r>
            <a:r>
              <a:rPr lang="ja-JP" altLang="en-US" dirty="0">
                <a:solidFill>
                  <a:schemeClr val="tx1"/>
                </a:solidFill>
                <a:latin typeface="ＭＳ Ｐゴシック" panose="020B0600070205080204" pitchFamily="50" charset="-128"/>
                <a:ea typeface="ＭＳ Ｐゴシック" panose="020B0600070205080204" pitchFamily="50" charset="-128"/>
              </a:rPr>
              <a:t>だと</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dirty="0">
                <a:solidFill>
                  <a:srgbClr val="FF0000"/>
                </a:solidFill>
                <a:latin typeface="ＭＳ Ｐゴシック" panose="020B0600070205080204" pitchFamily="50" charset="-128"/>
                <a:ea typeface="ＭＳ Ｐゴシック" panose="020B0600070205080204" pitchFamily="50" charset="-128"/>
              </a:rPr>
              <a:t>体積ロッキング</a:t>
            </a:r>
            <a:r>
              <a:rPr lang="ja-JP" altLang="en-US" dirty="0">
                <a:solidFill>
                  <a:srgbClr val="FF0000"/>
                </a:solidFill>
                <a:latin typeface="ＭＳ Ｐゴシック" panose="020B0600070205080204" pitchFamily="50" charset="-128"/>
                <a:ea typeface="ＭＳ Ｐゴシック" panose="020B0600070205080204" pitchFamily="50" charset="-128"/>
              </a:rPr>
              <a:t>あり．</a:t>
            </a:r>
            <a:endParaRPr lang="en-US" altLang="ja-JP" dirty="0">
              <a:solidFill>
                <a:srgbClr val="FF0000"/>
              </a:solidFill>
            </a:endParaRPr>
          </a:p>
          <a:p>
            <a:pPr marL="285750" indent="-285750">
              <a:buFont typeface="Arial" panose="020B0604020202020204" pitchFamily="34" charset="0"/>
              <a:buChar char="•"/>
            </a:pPr>
            <a:r>
              <a:rPr lang="ja-JP" altLang="en-US" dirty="0">
                <a:solidFill>
                  <a:srgbClr val="FF0000"/>
                </a:solidFill>
                <a:latin typeface="ＭＳ Ｐゴシック" panose="020B0600070205080204" pitchFamily="50" charset="-128"/>
                <a:ea typeface="ＭＳ Ｐゴシック" panose="020B0600070205080204" pitchFamily="50" charset="-128"/>
              </a:rPr>
              <a:t>圧力チェッカーあり．</a:t>
            </a:r>
            <a:endParaRPr lang="en-US" altLang="ja-JP" dirty="0">
              <a:latin typeface="ＭＳ Ｐゴシック" panose="020B0600070205080204" pitchFamily="50" charset="-128"/>
              <a:ea typeface="ＭＳ Ｐゴシック" panose="020B0600070205080204" pitchFamily="50" charset="-128"/>
            </a:endParaRPr>
          </a:p>
        </p:txBody>
      </p:sp>
      <p:sp>
        <p:nvSpPr>
          <p:cNvPr id="11" name="矢印: 下 10">
            <a:extLst>
              <a:ext uri="{FF2B5EF4-FFF2-40B4-BE49-F238E27FC236}">
                <a16:creationId xmlns:a16="http://schemas.microsoft.com/office/drawing/2014/main" id="{27463ABA-4AF1-656A-AB62-B6319F527B1C}"/>
              </a:ext>
            </a:extLst>
          </p:cNvPr>
          <p:cNvSpPr/>
          <p:nvPr/>
        </p:nvSpPr>
        <p:spPr>
          <a:xfrm>
            <a:off x="8078999" y="5121188"/>
            <a:ext cx="432048" cy="402431"/>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FC865537-EDBA-0354-EA09-393F3E1FD59E}"/>
                  </a:ext>
                </a:extLst>
              </p:cNvPr>
              <p:cNvSpPr txBox="1"/>
              <p:nvPr/>
            </p:nvSpPr>
            <p:spPr>
              <a:xfrm>
                <a:off x="6816080" y="5529426"/>
                <a:ext cx="5375920" cy="707886"/>
              </a:xfrm>
              <a:prstGeom prst="rect">
                <a:avLst/>
              </a:prstGeom>
              <a:noFill/>
            </p:spPr>
            <p:txBody>
              <a:bodyPr wrap="square" rtlCol="0">
                <a:spAutoFit/>
              </a:bodyPr>
              <a:lstStyle/>
              <a:p>
                <a:r>
                  <a:rPr kumimoji="1" lang="ja-JP" altLang="en-US" sz="2000" dirty="0"/>
                  <a:t>昨年，</a:t>
                </a:r>
                <a:r>
                  <a:rPr kumimoji="1" lang="ja-JP" altLang="en-US" sz="2000" dirty="0">
                    <a:solidFill>
                      <a:srgbClr val="C00000"/>
                    </a:solidFill>
                  </a:rPr>
                  <a:t>ポアソン比</a:t>
                </a:r>
                <a:r>
                  <a:rPr kumimoji="1" lang="en-US" altLang="ja-JP" sz="2000" b="1" dirty="0">
                    <a:solidFill>
                      <a:srgbClr val="C00000"/>
                    </a:solidFill>
                  </a:rPr>
                  <a:t>0.49</a:t>
                </a:r>
                <a:r>
                  <a:rPr kumimoji="1" lang="ja-JP" altLang="en-US" sz="2000" dirty="0"/>
                  <a:t>まで</a:t>
                </a:r>
                <a:r>
                  <a:rPr lang="ja-JP" altLang="en-US" sz="2000" dirty="0"/>
                  <a:t>の</a:t>
                </a:r>
                <a:r>
                  <a:rPr kumimoji="1" lang="ja-JP" altLang="en-US" sz="2000" dirty="0"/>
                  <a:t>ゴム大変形に</a:t>
                </a:r>
                <a:br>
                  <a:rPr kumimoji="1" lang="en-US" altLang="ja-JP" sz="2000" dirty="0"/>
                </a:br>
                <a:r>
                  <a:rPr kumimoji="1" lang="ja-JP" altLang="en-US" sz="2000" dirty="0"/>
                  <a:t>拡張</a:t>
                </a:r>
                <a:r>
                  <a:rPr lang="ja-JP" altLang="en-US" sz="2000" dirty="0"/>
                  <a:t>してみた </a:t>
                </a:r>
                <a14:m>
                  <m:oMath xmlns:m="http://schemas.openxmlformats.org/officeDocument/2006/math">
                    <m:r>
                      <a:rPr lang="ja-JP" altLang="en-US" sz="2000" i="1" smtClean="0">
                        <a:latin typeface="Cambria Math" panose="02040503050406030204" pitchFamily="18" charset="0"/>
                      </a:rPr>
                      <m:t>⟹</m:t>
                    </m:r>
                  </m:oMath>
                </a14:m>
                <a:r>
                  <a:rPr lang="en-US" altLang="ja-JP" sz="2000" dirty="0"/>
                  <a:t> </a:t>
                </a:r>
                <a:r>
                  <a:rPr lang="en-US" altLang="ja-JP" sz="2000" dirty="0">
                    <a:solidFill>
                      <a:srgbClr val="7030A0"/>
                    </a:solidFill>
                  </a:rPr>
                  <a:t>EC-SSE-SRI-T4</a:t>
                </a:r>
                <a:endParaRPr kumimoji="1" lang="ja-JP" altLang="en-US" sz="2000" dirty="0">
                  <a:solidFill>
                    <a:srgbClr val="7030A0"/>
                  </a:solidFill>
                </a:endParaRPr>
              </a:p>
            </p:txBody>
          </p:sp>
        </mc:Choice>
        <mc:Fallback xmlns="">
          <p:sp>
            <p:nvSpPr>
              <p:cNvPr id="14" name="テキスト ボックス 13">
                <a:extLst>
                  <a:ext uri="{FF2B5EF4-FFF2-40B4-BE49-F238E27FC236}">
                    <a16:creationId xmlns:a16="http://schemas.microsoft.com/office/drawing/2014/main" id="{FC865537-EDBA-0354-EA09-393F3E1FD59E}"/>
                  </a:ext>
                </a:extLst>
              </p:cNvPr>
              <p:cNvSpPr txBox="1">
                <a:spLocks noRot="1" noChangeAspect="1" noMove="1" noResize="1" noEditPoints="1" noAdjustHandles="1" noChangeArrowheads="1" noChangeShapeType="1" noTextEdit="1"/>
              </p:cNvSpPr>
              <p:nvPr/>
            </p:nvSpPr>
            <p:spPr>
              <a:xfrm>
                <a:off x="6816080" y="5529426"/>
                <a:ext cx="5375920" cy="707886"/>
              </a:xfrm>
              <a:prstGeom prst="rect">
                <a:avLst/>
              </a:prstGeom>
              <a:blipFill>
                <a:blip r:embed="rId4"/>
                <a:stretch>
                  <a:fillRect l="-1134" t="-6034" b="-15517"/>
                </a:stretch>
              </a:blipFill>
            </p:spPr>
            <p:txBody>
              <a:bodyPr/>
              <a:lstStyle/>
              <a:p>
                <a:r>
                  <a:rPr lang="ja-JP" altLang="en-US">
                    <a:noFill/>
                  </a:rPr>
                  <a:t> </a:t>
                </a:r>
              </a:p>
            </p:txBody>
          </p:sp>
        </mc:Fallback>
      </mc:AlternateContent>
      <p:sp>
        <p:nvSpPr>
          <p:cNvPr id="6" name="テキスト ボックス 5">
            <a:extLst>
              <a:ext uri="{FF2B5EF4-FFF2-40B4-BE49-F238E27FC236}">
                <a16:creationId xmlns:a16="http://schemas.microsoft.com/office/drawing/2014/main" id="{9486AFC7-696B-414F-0DD7-693DA2A40B34}"/>
              </a:ext>
            </a:extLst>
          </p:cNvPr>
          <p:cNvSpPr txBox="1"/>
          <p:nvPr/>
        </p:nvSpPr>
        <p:spPr>
          <a:xfrm>
            <a:off x="786446" y="3263806"/>
            <a:ext cx="1040670" cy="738664"/>
          </a:xfrm>
          <a:prstGeom prst="rect">
            <a:avLst/>
          </a:prstGeom>
          <a:noFill/>
        </p:spPr>
        <p:txBody>
          <a:bodyPr wrap="none" rtlCol="0">
            <a:spAutoFit/>
          </a:bodyPr>
          <a:lstStyle/>
          <a:p>
            <a:r>
              <a:rPr lang="en-US" altLang="ja-JP" sz="1400" dirty="0"/>
              <a:t>Strain</a:t>
            </a:r>
            <a:br>
              <a:rPr lang="en-US" altLang="ja-JP" sz="1400" dirty="0"/>
            </a:br>
            <a:r>
              <a:rPr lang="en-US" altLang="ja-JP" sz="1400" dirty="0"/>
              <a:t>Smoothing</a:t>
            </a:r>
            <a:br>
              <a:rPr lang="en-US" altLang="ja-JP" sz="1400" dirty="0"/>
            </a:br>
            <a:r>
              <a:rPr lang="en-US" altLang="ja-JP" sz="1400" dirty="0"/>
              <a:t>Element</a:t>
            </a:r>
            <a:endParaRPr lang="ja-JP" altLang="en-US" sz="1400" dirty="0"/>
          </a:p>
        </p:txBody>
      </p:sp>
      <p:sp>
        <p:nvSpPr>
          <p:cNvPr id="7" name="テキスト ボックス 6">
            <a:extLst>
              <a:ext uri="{FF2B5EF4-FFF2-40B4-BE49-F238E27FC236}">
                <a16:creationId xmlns:a16="http://schemas.microsoft.com/office/drawing/2014/main" id="{2FBB3648-C632-A02B-489B-D5FFFC55405A}"/>
              </a:ext>
            </a:extLst>
          </p:cNvPr>
          <p:cNvSpPr txBox="1"/>
          <p:nvPr/>
        </p:nvSpPr>
        <p:spPr>
          <a:xfrm>
            <a:off x="861756" y="4615651"/>
            <a:ext cx="920445" cy="738664"/>
          </a:xfrm>
          <a:prstGeom prst="rect">
            <a:avLst/>
          </a:prstGeom>
          <a:noFill/>
        </p:spPr>
        <p:txBody>
          <a:bodyPr wrap="none" rtlCol="0">
            <a:spAutoFit/>
          </a:bodyPr>
          <a:lstStyle/>
          <a:p>
            <a:r>
              <a:rPr lang="en-US" altLang="ja-JP" sz="1400" dirty="0"/>
              <a:t>Edge</a:t>
            </a:r>
            <a:br>
              <a:rPr lang="en-US" altLang="ja-JP" sz="1400" dirty="0"/>
            </a:br>
            <a:r>
              <a:rPr lang="en-US" altLang="ja-JP" sz="1400" dirty="0"/>
              <a:t>Centered</a:t>
            </a:r>
            <a:br>
              <a:rPr lang="en-US" altLang="ja-JP" sz="1400" dirty="0"/>
            </a:br>
            <a:r>
              <a:rPr lang="en-US" altLang="ja-JP" sz="1400" dirty="0"/>
              <a:t>SSE</a:t>
            </a:r>
            <a:endParaRPr lang="ja-JP" altLang="en-US" sz="1400" dirty="0"/>
          </a:p>
        </p:txBody>
      </p:sp>
      <p:sp>
        <p:nvSpPr>
          <p:cNvPr id="9" name="テキスト ボックス 8">
            <a:extLst>
              <a:ext uri="{FF2B5EF4-FFF2-40B4-BE49-F238E27FC236}">
                <a16:creationId xmlns:a16="http://schemas.microsoft.com/office/drawing/2014/main" id="{46B4F0CC-51BD-1D93-FDC0-87DB7A6874DF}"/>
              </a:ext>
            </a:extLst>
          </p:cNvPr>
          <p:cNvSpPr txBox="1"/>
          <p:nvPr/>
        </p:nvSpPr>
        <p:spPr>
          <a:xfrm>
            <a:off x="155340" y="3045440"/>
            <a:ext cx="516426" cy="1631216"/>
          </a:xfrm>
          <a:prstGeom prst="rect">
            <a:avLst/>
          </a:prstGeom>
          <a:noFill/>
          <a:ln>
            <a:solidFill>
              <a:schemeClr val="tx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ja-JP" altLang="en-US" sz="2000" dirty="0">
                <a:latin typeface="MS UI Gothic" panose="020B0600070205080204" pitchFamily="50" charset="-128"/>
                <a:ea typeface="MS UI Gothic" panose="020B0600070205080204" pitchFamily="50" charset="-128"/>
              </a:rPr>
              <a:t>詳細は後述</a:t>
            </a:r>
          </a:p>
        </p:txBody>
      </p:sp>
      <p:grpSp>
        <p:nvGrpSpPr>
          <p:cNvPr id="15" name="グループ化 14">
            <a:extLst>
              <a:ext uri="{FF2B5EF4-FFF2-40B4-BE49-F238E27FC236}">
                <a16:creationId xmlns:a16="http://schemas.microsoft.com/office/drawing/2014/main" id="{92CAA722-A162-0A9E-EE47-2F04B7888066}"/>
              </a:ext>
            </a:extLst>
          </p:cNvPr>
          <p:cNvGrpSpPr/>
          <p:nvPr/>
        </p:nvGrpSpPr>
        <p:grpSpPr>
          <a:xfrm>
            <a:off x="10244878" y="656692"/>
            <a:ext cx="1107706" cy="1006146"/>
            <a:chOff x="10462602" y="1340768"/>
            <a:chExt cx="1107706" cy="1006146"/>
          </a:xfrm>
        </p:grpSpPr>
        <p:sp>
          <p:nvSpPr>
            <p:cNvPr id="18" name="二等辺三角形 17">
              <a:extLst>
                <a:ext uri="{FF2B5EF4-FFF2-40B4-BE49-F238E27FC236}">
                  <a16:creationId xmlns:a16="http://schemas.microsoft.com/office/drawing/2014/main" id="{FD969BA2-B2B7-0A0A-153B-0876B6935A53}"/>
                </a:ext>
              </a:extLst>
            </p:cNvPr>
            <p:cNvSpPr/>
            <p:nvPr/>
          </p:nvSpPr>
          <p:spPr>
            <a:xfrm>
              <a:off x="10553957" y="1423831"/>
              <a:ext cx="942643" cy="852681"/>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円/楕円 34">
              <a:extLst>
                <a:ext uri="{FF2B5EF4-FFF2-40B4-BE49-F238E27FC236}">
                  <a16:creationId xmlns:a16="http://schemas.microsoft.com/office/drawing/2014/main" id="{EC900783-734A-147C-401E-E7733EBE4967}"/>
                </a:ext>
              </a:extLst>
            </p:cNvPr>
            <p:cNvSpPr/>
            <p:nvPr/>
          </p:nvSpPr>
          <p:spPr>
            <a:xfrm>
              <a:off x="11068842" y="1340768"/>
              <a:ext cx="139726" cy="1408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35">
              <a:extLst>
                <a:ext uri="{FF2B5EF4-FFF2-40B4-BE49-F238E27FC236}">
                  <a16:creationId xmlns:a16="http://schemas.microsoft.com/office/drawing/2014/main" id="{A7ADA491-DF34-8F46-586E-0FF0CE6FA8FA}"/>
                </a:ext>
              </a:extLst>
            </p:cNvPr>
            <p:cNvSpPr/>
            <p:nvPr/>
          </p:nvSpPr>
          <p:spPr>
            <a:xfrm>
              <a:off x="10462602" y="2206109"/>
              <a:ext cx="139726" cy="1408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36">
              <a:extLst>
                <a:ext uri="{FF2B5EF4-FFF2-40B4-BE49-F238E27FC236}">
                  <a16:creationId xmlns:a16="http://schemas.microsoft.com/office/drawing/2014/main" id="{FBB0962F-6C5C-591F-CD04-D8C07ED6EE94}"/>
                </a:ext>
              </a:extLst>
            </p:cNvPr>
            <p:cNvSpPr/>
            <p:nvPr/>
          </p:nvSpPr>
          <p:spPr>
            <a:xfrm>
              <a:off x="11430582" y="2197585"/>
              <a:ext cx="139726" cy="1408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テキスト ボックス 21">
            <a:extLst>
              <a:ext uri="{FF2B5EF4-FFF2-40B4-BE49-F238E27FC236}">
                <a16:creationId xmlns:a16="http://schemas.microsoft.com/office/drawing/2014/main" id="{50BBEAD6-1AB5-BBA0-D860-313A0B5F03A2}"/>
              </a:ext>
            </a:extLst>
          </p:cNvPr>
          <p:cNvSpPr txBox="1"/>
          <p:nvPr/>
        </p:nvSpPr>
        <p:spPr>
          <a:xfrm>
            <a:off x="10560496" y="1590830"/>
            <a:ext cx="519694" cy="461665"/>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400" dirty="0">
                <a:latin typeface="MS UI Gothic" panose="020B0600070205080204" pitchFamily="50" charset="-128"/>
                <a:ea typeface="MS UI Gothic" panose="020B0600070205080204" pitchFamily="50" charset="-128"/>
              </a:rPr>
              <a:t>T3</a:t>
            </a:r>
            <a:endParaRPr kumimoji="1" lang="ja-JP" altLang="en-US" sz="2400" dirty="0">
              <a:latin typeface="MS UI Gothic" panose="020B0600070205080204" pitchFamily="50" charset="-128"/>
              <a:ea typeface="MS UI Gothic" panose="020B0600070205080204" pitchFamily="50" charset="-128"/>
            </a:endParaRPr>
          </a:p>
        </p:txBody>
      </p:sp>
      <p:sp>
        <p:nvSpPr>
          <p:cNvPr id="23" name="四角形: 角を丸くする 22">
            <a:extLst>
              <a:ext uri="{FF2B5EF4-FFF2-40B4-BE49-F238E27FC236}">
                <a16:creationId xmlns:a16="http://schemas.microsoft.com/office/drawing/2014/main" id="{AEB7691C-D25D-4B22-370F-B1E108D51143}"/>
              </a:ext>
            </a:extLst>
          </p:cNvPr>
          <p:cNvSpPr/>
          <p:nvPr/>
        </p:nvSpPr>
        <p:spPr>
          <a:xfrm>
            <a:off x="9840416" y="2706886"/>
            <a:ext cx="2222710" cy="15285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MS UI Gothic" panose="020B0600070205080204" pitchFamily="50" charset="-128"/>
                <a:ea typeface="MS UI Gothic" panose="020B0600070205080204" pitchFamily="50" charset="-128"/>
              </a:rPr>
              <a:t>次世代の</a:t>
            </a:r>
            <a:r>
              <a:rPr kumimoji="1" lang="en-US" altLang="ja-JP" sz="2000" dirty="0">
                <a:solidFill>
                  <a:schemeClr val="tx1"/>
                </a:solidFill>
                <a:latin typeface="MS UI Gothic" panose="020B0600070205080204" pitchFamily="50" charset="-128"/>
                <a:ea typeface="MS UI Gothic" panose="020B0600070205080204" pitchFamily="50" charset="-128"/>
              </a:rPr>
              <a:t>S-FEM</a:t>
            </a:r>
            <a:br>
              <a:rPr kumimoji="1" lang="en-US" altLang="ja-JP" sz="2000" dirty="0">
                <a:solidFill>
                  <a:schemeClr val="tx1"/>
                </a:solidFill>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a:t>
            </a:r>
            <a:r>
              <a:rPr kumimoji="1" lang="en-US" altLang="ja-JP" sz="2000" dirty="0">
                <a:solidFill>
                  <a:srgbClr val="7030A0"/>
                </a:solidFill>
                <a:latin typeface="MS UI Gothic" panose="020B0600070205080204" pitchFamily="50" charset="-128"/>
                <a:ea typeface="MS UI Gothic" panose="020B0600070205080204" pitchFamily="50" charset="-128"/>
              </a:rPr>
              <a:t>S-FEM 2.0</a:t>
            </a:r>
            <a:r>
              <a:rPr kumimoji="1" lang="ja-JP" altLang="en-US" sz="2000" dirty="0">
                <a:solidFill>
                  <a:schemeClr val="tx1"/>
                </a:solidFill>
                <a:latin typeface="MS UI Gothic" panose="020B0600070205080204" pitchFamily="50" charset="-128"/>
                <a:ea typeface="MS UI Gothic" panose="020B0600070205080204" pitchFamily="50" charset="-128"/>
              </a:rPr>
              <a:t>」</a:t>
            </a:r>
            <a:br>
              <a:rPr kumimoji="1" lang="en-US" altLang="ja-JP" sz="2000" dirty="0">
                <a:solidFill>
                  <a:schemeClr val="tx1"/>
                </a:solidFill>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と呼ぶにふさわしい</a:t>
            </a:r>
            <a:br>
              <a:rPr kumimoji="1" lang="en-US" altLang="ja-JP" sz="2000" dirty="0">
                <a:solidFill>
                  <a:schemeClr val="tx1"/>
                </a:solidFill>
                <a:latin typeface="MS UI Gothic" panose="020B0600070205080204" pitchFamily="50" charset="-128"/>
                <a:ea typeface="MS UI Gothic" panose="020B0600070205080204" pitchFamily="50" charset="-128"/>
              </a:rPr>
            </a:br>
            <a:r>
              <a:rPr kumimoji="1" lang="ja-JP" altLang="en-US" sz="2000" dirty="0">
                <a:solidFill>
                  <a:schemeClr val="tx1"/>
                </a:solidFill>
                <a:latin typeface="MS UI Gothic" panose="020B0600070205080204" pitchFamily="50" charset="-128"/>
                <a:ea typeface="MS UI Gothic" panose="020B0600070205080204" pitchFamily="50" charset="-128"/>
              </a:rPr>
              <a:t>飛躍的進歩</a:t>
            </a:r>
          </a:p>
        </p:txBody>
      </p:sp>
      <p:sp>
        <p:nvSpPr>
          <p:cNvPr id="24" name="テキスト ボックス 23">
            <a:extLst>
              <a:ext uri="{FF2B5EF4-FFF2-40B4-BE49-F238E27FC236}">
                <a16:creationId xmlns:a16="http://schemas.microsoft.com/office/drawing/2014/main" id="{32E3C199-184D-94FC-DA2C-F83D147BFF9E}"/>
              </a:ext>
            </a:extLst>
          </p:cNvPr>
          <p:cNvSpPr txBox="1"/>
          <p:nvPr/>
        </p:nvSpPr>
        <p:spPr>
          <a:xfrm>
            <a:off x="9971710" y="1942383"/>
            <a:ext cx="1758816" cy="400110"/>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ja-JP" altLang="en-US" sz="2000" dirty="0">
                <a:solidFill>
                  <a:srgbClr val="C00000"/>
                </a:solidFill>
                <a:latin typeface="MS UI Gothic" panose="020B0600070205080204" pitchFamily="50" charset="-128"/>
                <a:ea typeface="MS UI Gothic" panose="020B0600070205080204" pitchFamily="50" charset="-128"/>
              </a:rPr>
              <a:t>ポアソン比は</a:t>
            </a:r>
            <a:r>
              <a:rPr kumimoji="1" lang="en-US" altLang="ja-JP" sz="2000" b="1" dirty="0">
                <a:solidFill>
                  <a:srgbClr val="C00000"/>
                </a:solidFill>
                <a:latin typeface="MS UI Gothic" panose="020B0600070205080204" pitchFamily="50" charset="-128"/>
                <a:ea typeface="MS UI Gothic" panose="020B0600070205080204" pitchFamily="50" charset="-128"/>
              </a:rPr>
              <a:t>0.3</a:t>
            </a:r>
            <a:endParaRPr kumimoji="1" lang="ja-JP" altLang="en-US" sz="2000" b="1" dirty="0">
              <a:solidFill>
                <a:srgbClr val="C00000"/>
              </a:solidFill>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1929451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AB63E09-1E54-4A64-6CBD-DBD8342519D4}"/>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３次元片持梁の微圧縮大たわみ解析</a:t>
            </a: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p:txBody>
      </p:sp>
      <p:sp>
        <p:nvSpPr>
          <p:cNvPr id="3" name="タイトル 2">
            <a:extLst>
              <a:ext uri="{FF2B5EF4-FFF2-40B4-BE49-F238E27FC236}">
                <a16:creationId xmlns:a16="http://schemas.microsoft.com/office/drawing/2014/main" id="{B97482AA-E6C0-2ED0-395A-3957B01861CB}"/>
              </a:ext>
            </a:extLst>
          </p:cNvPr>
          <p:cNvSpPr>
            <a:spLocks noGrp="1"/>
          </p:cNvSpPr>
          <p:nvPr>
            <p:ph type="title"/>
          </p:nvPr>
        </p:nvSpPr>
        <p:spPr/>
        <p:txBody>
          <a:bodyPr/>
          <a:lstStyle/>
          <a:p>
            <a:r>
              <a:rPr kumimoji="1" lang="en-US" altLang="ja-JP" dirty="0"/>
              <a:t>EC-SSE-SRI-T4</a:t>
            </a:r>
            <a:r>
              <a:rPr kumimoji="1" lang="ja-JP" altLang="en-US" dirty="0"/>
              <a:t>の</a:t>
            </a:r>
            <a:r>
              <a:rPr lang="ja-JP" altLang="en-US" dirty="0"/>
              <a:t>性能</a:t>
            </a:r>
            <a:endParaRPr kumimoji="1" lang="ja-JP" altLang="en-US" dirty="0"/>
          </a:p>
        </p:txBody>
      </p:sp>
      <p:sp>
        <p:nvSpPr>
          <p:cNvPr id="4" name="スライド番号プレースホルダー 3">
            <a:extLst>
              <a:ext uri="{FF2B5EF4-FFF2-40B4-BE49-F238E27FC236}">
                <a16:creationId xmlns:a16="http://schemas.microsoft.com/office/drawing/2014/main" id="{7B0FCCE8-21A2-9B9D-5EA3-244E8FE6EF79}"/>
              </a:ext>
            </a:extLst>
          </p:cNvPr>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pic>
        <p:nvPicPr>
          <p:cNvPr id="5" name="図 4" descr="光の線&#10;&#10;中程度の精度で自動的に生成された説明">
            <a:extLst>
              <a:ext uri="{FF2B5EF4-FFF2-40B4-BE49-F238E27FC236}">
                <a16:creationId xmlns:a16="http://schemas.microsoft.com/office/drawing/2014/main" id="{1E81A5EB-8B8D-1BB0-B17E-CCE1AC713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1049787"/>
            <a:ext cx="5904445" cy="5344892"/>
          </a:xfrm>
          <a:prstGeom prst="rect">
            <a:avLst/>
          </a:prstGeom>
        </p:spPr>
      </p:pic>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33C19CA2-3575-191A-1B51-A7604B1F132C}"/>
                  </a:ext>
                </a:extLst>
              </p:cNvPr>
              <p:cNvSpPr txBox="1"/>
              <p:nvPr/>
            </p:nvSpPr>
            <p:spPr>
              <a:xfrm rot="19794943">
                <a:off x="1085677" y="1139248"/>
                <a:ext cx="2634054" cy="707886"/>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14:m>
                  <m:oMathPara xmlns:m="http://schemas.openxmlformats.org/officeDocument/2006/math">
                    <m:oMathParaPr>
                      <m:jc m:val="center"/>
                    </m:oMathParaPr>
                    <m:oMath xmlns:m="http://schemas.openxmlformats.org/officeDocument/2006/math">
                      <m:sSub>
                        <m:sSubPr>
                          <m:ctrlPr>
                            <a:rPr kumimoji="1" lang="en-US" altLang="ja-JP" sz="2000" b="0" i="1" smtClean="0">
                              <a:solidFill>
                                <a:srgbClr val="C00000"/>
                              </a:solidFill>
                              <a:latin typeface="Cambria Math" panose="02040503050406030204" pitchFamily="18" charset="0"/>
                              <a:ea typeface="MS UI Gothic" panose="020B0600070205080204" pitchFamily="50" charset="-128"/>
                            </a:rPr>
                          </m:ctrlPr>
                        </m:sSubPr>
                        <m:e>
                          <m:r>
                            <a:rPr kumimoji="1" lang="en-US" altLang="ja-JP" sz="2000" b="0" i="1" smtClean="0">
                              <a:solidFill>
                                <a:srgbClr val="C00000"/>
                              </a:solidFill>
                              <a:latin typeface="Cambria Math" panose="02040503050406030204" pitchFamily="18" charset="0"/>
                              <a:ea typeface="MS UI Gothic" panose="020B0600070205080204" pitchFamily="50" charset="-128"/>
                            </a:rPr>
                            <m:t>𝜈</m:t>
                          </m:r>
                        </m:e>
                        <m:sub>
                          <m:r>
                            <m:rPr>
                              <m:sty m:val="p"/>
                            </m:rPr>
                            <a:rPr kumimoji="1" lang="en-US" altLang="ja-JP" sz="2000" b="0" i="0" smtClean="0">
                              <a:solidFill>
                                <a:srgbClr val="C00000"/>
                              </a:solidFill>
                              <a:latin typeface="Cambria Math" panose="02040503050406030204" pitchFamily="18" charset="0"/>
                              <a:ea typeface="MS UI Gothic" panose="020B0600070205080204" pitchFamily="50" charset="-128"/>
                            </a:rPr>
                            <m:t>ini</m:t>
                          </m:r>
                        </m:sub>
                      </m:sSub>
                      <m:r>
                        <a:rPr kumimoji="1" lang="en-US" altLang="ja-JP" sz="2000" b="0" i="1" smtClean="0">
                          <a:solidFill>
                            <a:srgbClr val="C00000"/>
                          </a:solidFill>
                          <a:latin typeface="Cambria Math" panose="02040503050406030204" pitchFamily="18" charset="0"/>
                          <a:ea typeface="MS UI Gothic" panose="020B0600070205080204" pitchFamily="50" charset="-128"/>
                        </a:rPr>
                        <m:t>=</m:t>
                      </m:r>
                    </m:oMath>
                    <m:oMath xmlns:m="http://schemas.openxmlformats.org/officeDocument/2006/math">
                      <m:r>
                        <a:rPr kumimoji="1" lang="en-US" altLang="ja-JP" sz="2000" b="0" i="1" smtClean="0">
                          <a:solidFill>
                            <a:srgbClr val="C00000"/>
                          </a:solidFill>
                          <a:latin typeface="Cambria Math" panose="02040503050406030204" pitchFamily="18" charset="0"/>
                          <a:ea typeface="MS UI Gothic" panose="020B0600070205080204" pitchFamily="50" charset="-128"/>
                        </a:rPr>
                        <m:t>0.48        0.49     0.499</m:t>
                      </m:r>
                    </m:oMath>
                  </m:oMathPara>
                </a14:m>
                <a:endParaRPr kumimoji="1" lang="ja-JP" altLang="en-US" sz="2000" dirty="0">
                  <a:solidFill>
                    <a:srgbClr val="C00000"/>
                  </a:solidFill>
                  <a:latin typeface="MS UI Gothic" panose="020B0600070205080204" pitchFamily="50" charset="-128"/>
                  <a:ea typeface="MS UI Gothic" panose="020B0600070205080204" pitchFamily="50" charset="-128"/>
                </a:endParaRPr>
              </a:p>
            </p:txBody>
          </p:sp>
        </mc:Choice>
        <mc:Fallback xmlns="">
          <p:sp>
            <p:nvSpPr>
              <p:cNvPr id="7" name="テキスト ボックス 6">
                <a:extLst>
                  <a:ext uri="{FF2B5EF4-FFF2-40B4-BE49-F238E27FC236}">
                    <a16:creationId xmlns:a16="http://schemas.microsoft.com/office/drawing/2014/main" id="{33C19CA2-3575-191A-1B51-A7604B1F132C}"/>
                  </a:ext>
                </a:extLst>
              </p:cNvPr>
              <p:cNvSpPr txBox="1">
                <a:spLocks noRot="1" noChangeAspect="1" noMove="1" noResize="1" noEditPoints="1" noAdjustHandles="1" noChangeArrowheads="1" noChangeShapeType="1" noTextEdit="1"/>
              </p:cNvSpPr>
              <p:nvPr/>
            </p:nvSpPr>
            <p:spPr>
              <a:xfrm rot="19794943">
                <a:off x="1085677" y="1139248"/>
                <a:ext cx="2634054" cy="707886"/>
              </a:xfrm>
              <a:prstGeom prst="rect">
                <a:avLst/>
              </a:prstGeom>
              <a:blipFill>
                <a:blip r:embed="rId4"/>
                <a:stretch>
                  <a:fillRect/>
                </a:stretch>
              </a:blipFill>
              <a:ln>
                <a:noFill/>
              </a:ln>
            </p:spPr>
            <p:txBody>
              <a:bodyPr/>
              <a:lstStyle/>
              <a:p>
                <a:r>
                  <a:rPr lang="ja-JP" altLang="en-US">
                    <a:noFill/>
                  </a:rPr>
                  <a:t> </a:t>
                </a:r>
              </a:p>
            </p:txBody>
          </p:sp>
        </mc:Fallback>
      </mc:AlternateContent>
      <p:graphicFrame>
        <p:nvGraphicFramePr>
          <p:cNvPr id="9" name="表 8">
            <a:extLst>
              <a:ext uri="{FF2B5EF4-FFF2-40B4-BE49-F238E27FC236}">
                <a16:creationId xmlns:a16="http://schemas.microsoft.com/office/drawing/2014/main" id="{B6EA9E62-3CC4-2A8A-7295-9E9A48D8A53D}"/>
              </a:ext>
            </a:extLst>
          </p:cNvPr>
          <p:cNvGraphicFramePr>
            <a:graphicFrameLocks noGrp="1"/>
          </p:cNvGraphicFramePr>
          <p:nvPr>
            <p:extLst>
              <p:ext uri="{D42A27DB-BD31-4B8C-83A1-F6EECF244321}">
                <p14:modId xmlns:p14="http://schemas.microsoft.com/office/powerpoint/2010/main" val="2873190182"/>
              </p:ext>
            </p:extLst>
          </p:nvPr>
        </p:nvGraphicFramePr>
        <p:xfrm>
          <a:off x="6348028" y="1073656"/>
          <a:ext cx="5322984" cy="2499360"/>
        </p:xfrm>
        <a:graphic>
          <a:graphicData uri="http://schemas.openxmlformats.org/drawingml/2006/table">
            <a:tbl>
              <a:tblPr firstRow="1" bandRow="1">
                <a:tableStyleId>{00A15C55-8517-42AA-B614-E9B94910E393}</a:tableStyleId>
              </a:tblPr>
              <a:tblGrid>
                <a:gridCol w="2051368">
                  <a:extLst>
                    <a:ext uri="{9D8B030D-6E8A-4147-A177-3AD203B41FA5}">
                      <a16:colId xmlns:a16="http://schemas.microsoft.com/office/drawing/2014/main" val="1435391177"/>
                    </a:ext>
                  </a:extLst>
                </a:gridCol>
                <a:gridCol w="3271616">
                  <a:extLst>
                    <a:ext uri="{9D8B030D-6E8A-4147-A177-3AD203B41FA5}">
                      <a16:colId xmlns:a16="http://schemas.microsoft.com/office/drawing/2014/main" val="2426837211"/>
                    </a:ext>
                  </a:extLst>
                </a:gridCol>
              </a:tblGrid>
              <a:tr h="370840">
                <a:tc>
                  <a:txBody>
                    <a:bodyPr/>
                    <a:lstStyle/>
                    <a:p>
                      <a:r>
                        <a:rPr kumimoji="1" lang="ja-JP" altLang="en-US" sz="2000" dirty="0">
                          <a:latin typeface="MS UI Gothic" panose="020B0600070205080204" pitchFamily="50" charset="-128"/>
                          <a:ea typeface="MS UI Gothic" panose="020B0600070205080204" pitchFamily="50" charset="-128"/>
                        </a:rPr>
                        <a:t>課題</a:t>
                      </a:r>
                    </a:p>
                  </a:txBody>
                  <a:tcPr/>
                </a:tc>
                <a:tc>
                  <a:txBody>
                    <a:bodyPr/>
                    <a:lstStyle/>
                    <a:p>
                      <a:r>
                        <a:rPr kumimoji="1" lang="ja-JP" altLang="en-US" sz="2000" dirty="0">
                          <a:latin typeface="MS UI Gothic" panose="020B0600070205080204" pitchFamily="50" charset="-128"/>
                          <a:ea typeface="MS UI Gothic" panose="020B0600070205080204" pitchFamily="50" charset="-128"/>
                        </a:rPr>
                        <a:t>状況</a:t>
                      </a:r>
                    </a:p>
                  </a:txBody>
                  <a:tcPr/>
                </a:tc>
                <a:extLst>
                  <a:ext uri="{0D108BD9-81ED-4DB2-BD59-A6C34878D82A}">
                    <a16:rowId xmlns:a16="http://schemas.microsoft.com/office/drawing/2014/main" val="742086015"/>
                  </a:ext>
                </a:extLst>
              </a:tr>
              <a:tr h="370840">
                <a:tc>
                  <a:txBody>
                    <a:bodyPr/>
                    <a:lstStyle/>
                    <a:p>
                      <a:r>
                        <a:rPr kumimoji="1" lang="ja-JP" altLang="en-US" sz="2000" dirty="0">
                          <a:latin typeface="MS UI Gothic" panose="020B0600070205080204" pitchFamily="50" charset="-128"/>
                          <a:ea typeface="MS UI Gothic" panose="020B0600070205080204" pitchFamily="50" charset="-128"/>
                        </a:rPr>
                        <a:t>精度</a:t>
                      </a:r>
                    </a:p>
                  </a:txBody>
                  <a:tcPr/>
                </a:tc>
                <a:tc>
                  <a:txBody>
                    <a:bodyPr/>
                    <a:lstStyle/>
                    <a:p>
                      <a:r>
                        <a:rPr kumimoji="1" lang="ja-JP" altLang="en-US" sz="2000" dirty="0">
                          <a:latin typeface="MS UI Gothic" panose="020B0600070205080204" pitchFamily="50" charset="-128"/>
                          <a:ea typeface="MS UI Gothic" panose="020B0600070205080204" pitchFamily="50" charset="-128"/>
                        </a:rPr>
                        <a:t>せん断</a:t>
                      </a:r>
                      <a:r>
                        <a:rPr kumimoji="1" lang="en-US" altLang="ja-JP" sz="2000" dirty="0">
                          <a:latin typeface="MS UI Gothic" panose="020B0600070205080204" pitchFamily="50" charset="-128"/>
                          <a:ea typeface="MS UI Gothic" panose="020B0600070205080204" pitchFamily="50" charset="-128"/>
                        </a:rPr>
                        <a:t>/</a:t>
                      </a:r>
                      <a:r>
                        <a:rPr kumimoji="1" lang="ja-JP" altLang="en-US" sz="2000" dirty="0">
                          <a:latin typeface="MS UI Gothic" panose="020B0600070205080204" pitchFamily="50" charset="-128"/>
                          <a:ea typeface="MS UI Gothic" panose="020B0600070205080204" pitchFamily="50" charset="-128"/>
                        </a:rPr>
                        <a:t>体積ロッキングはないが，</a:t>
                      </a:r>
                      <a:r>
                        <a:rPr kumimoji="1" lang="ja-JP" altLang="en-US" sz="2000" dirty="0">
                          <a:solidFill>
                            <a:srgbClr val="C00000"/>
                          </a:solidFill>
                          <a:latin typeface="MS UI Gothic" panose="020B0600070205080204" pitchFamily="50" charset="-128"/>
                          <a:ea typeface="MS UI Gothic" panose="020B0600070205080204" pitchFamily="50" charset="-128"/>
                        </a:rPr>
                        <a:t>ポアソン比</a:t>
                      </a:r>
                      <a:r>
                        <a:rPr kumimoji="1" lang="en-US" altLang="ja-JP" sz="2000" b="1" dirty="0">
                          <a:solidFill>
                            <a:srgbClr val="C00000"/>
                          </a:solidFill>
                          <a:latin typeface="MS UI Gothic" panose="020B0600070205080204" pitchFamily="50" charset="-128"/>
                          <a:ea typeface="MS UI Gothic" panose="020B0600070205080204" pitchFamily="50" charset="-128"/>
                        </a:rPr>
                        <a:t>0.49</a:t>
                      </a:r>
                      <a:r>
                        <a:rPr kumimoji="1" lang="ja-JP" altLang="en-US" sz="2000" dirty="0">
                          <a:latin typeface="MS UI Gothic" panose="020B0600070205080204" pitchFamily="50" charset="-128"/>
                          <a:ea typeface="MS UI Gothic" panose="020B0600070205080204" pitchFamily="50" charset="-128"/>
                        </a:rPr>
                        <a:t>でも</a:t>
                      </a:r>
                      <a:r>
                        <a:rPr kumimoji="1" lang="ja-JP" altLang="en-US" sz="2000" dirty="0">
                          <a:solidFill>
                            <a:srgbClr val="FF0000"/>
                          </a:solidFill>
                          <a:latin typeface="MS UI Gothic" panose="020B0600070205080204" pitchFamily="50" charset="-128"/>
                          <a:ea typeface="MS UI Gothic" panose="020B0600070205080204" pitchFamily="50" charset="-128"/>
                        </a:rPr>
                        <a:t>圧力チェッカーボーディング</a:t>
                      </a:r>
                      <a:r>
                        <a:rPr kumimoji="1" lang="ja-JP" altLang="en-US" sz="2000" dirty="0">
                          <a:latin typeface="MS UI Gothic" panose="020B0600070205080204" pitchFamily="50" charset="-128"/>
                          <a:ea typeface="MS UI Gothic" panose="020B0600070205080204" pitchFamily="50" charset="-128"/>
                        </a:rPr>
                        <a:t>を抑え切れてはいない．</a:t>
                      </a:r>
                    </a:p>
                  </a:txBody>
                  <a:tcPr/>
                </a:tc>
                <a:extLst>
                  <a:ext uri="{0D108BD9-81ED-4DB2-BD59-A6C34878D82A}">
                    <a16:rowId xmlns:a16="http://schemas.microsoft.com/office/drawing/2014/main" val="1417314030"/>
                  </a:ext>
                </a:extLst>
              </a:tr>
              <a:tr h="370840">
                <a:tc>
                  <a:txBody>
                    <a:bodyPr/>
                    <a:lstStyle/>
                    <a:p>
                      <a:r>
                        <a:rPr kumimoji="1" lang="ja-JP" altLang="en-US" sz="2000" dirty="0">
                          <a:latin typeface="MS UI Gothic" panose="020B0600070205080204" pitchFamily="50" charset="-128"/>
                          <a:ea typeface="MS UI Gothic" panose="020B0600070205080204" pitchFamily="50" charset="-128"/>
                        </a:rPr>
                        <a:t>大変形ロバスト性</a:t>
                      </a:r>
                    </a:p>
                  </a:txBody>
                  <a:tcPr/>
                </a:tc>
                <a:tc>
                  <a:txBody>
                    <a:bodyPr/>
                    <a:lstStyle/>
                    <a:p>
                      <a:r>
                        <a:rPr kumimoji="1" lang="ja-JP" altLang="en-US" sz="2000" dirty="0">
                          <a:latin typeface="MS UI Gothic" panose="020B0600070205080204" pitchFamily="50" charset="-128"/>
                          <a:ea typeface="MS UI Gothic" panose="020B0600070205080204" pitchFamily="50" charset="-128"/>
                        </a:rPr>
                        <a:t>問題なし．</a:t>
                      </a:r>
                    </a:p>
                  </a:txBody>
                  <a:tcPr/>
                </a:tc>
                <a:extLst>
                  <a:ext uri="{0D108BD9-81ED-4DB2-BD59-A6C34878D82A}">
                    <a16:rowId xmlns:a16="http://schemas.microsoft.com/office/drawing/2014/main" val="2566446042"/>
                  </a:ext>
                </a:extLst>
              </a:tr>
              <a:tr h="370840">
                <a:tc>
                  <a:txBody>
                    <a:bodyPr/>
                    <a:lstStyle/>
                    <a:p>
                      <a:r>
                        <a:rPr kumimoji="1" lang="ja-JP" altLang="en-US" sz="2000" dirty="0">
                          <a:latin typeface="MS UI Gothic" panose="020B0600070205080204" pitchFamily="50" charset="-128"/>
                          <a:ea typeface="MS UI Gothic" panose="020B0600070205080204" pitchFamily="50" charset="-128"/>
                        </a:rPr>
                        <a:t>計算時間</a:t>
                      </a:r>
                    </a:p>
                  </a:txBody>
                  <a:tcPr/>
                </a:tc>
                <a:tc>
                  <a:txBody>
                    <a:bodyPr/>
                    <a:lstStyle/>
                    <a:p>
                      <a:r>
                        <a:rPr kumimoji="1" lang="en-US" altLang="ja-JP" sz="2000" dirty="0">
                          <a:latin typeface="MS UI Gothic" panose="020B0600070205080204" pitchFamily="50" charset="-128"/>
                          <a:ea typeface="MS UI Gothic" panose="020B0600070205080204" pitchFamily="50" charset="-128"/>
                        </a:rPr>
                        <a:t>FEM-T4</a:t>
                      </a:r>
                      <a:r>
                        <a:rPr kumimoji="1" lang="ja-JP" altLang="en-US" sz="2000" dirty="0">
                          <a:latin typeface="MS UI Gothic" panose="020B0600070205080204" pitchFamily="50" charset="-128"/>
                          <a:ea typeface="MS UI Gothic" panose="020B0600070205080204" pitchFamily="50" charset="-128"/>
                        </a:rPr>
                        <a:t>の</a:t>
                      </a:r>
                      <a:r>
                        <a:rPr kumimoji="1" lang="ja-JP" altLang="en-US" sz="2000" dirty="0">
                          <a:solidFill>
                            <a:srgbClr val="FF00FF"/>
                          </a:solidFill>
                          <a:latin typeface="MS UI Gothic" panose="020B0600070205080204" pitchFamily="50" charset="-128"/>
                          <a:ea typeface="MS UI Gothic" panose="020B0600070205080204" pitchFamily="50" charset="-128"/>
                        </a:rPr>
                        <a:t>約</a:t>
                      </a:r>
                      <a:r>
                        <a:rPr kumimoji="1" lang="en-US" altLang="ja-JP" sz="2000" dirty="0">
                          <a:solidFill>
                            <a:srgbClr val="FF00FF"/>
                          </a:solidFill>
                          <a:latin typeface="MS UI Gothic" panose="020B0600070205080204" pitchFamily="50" charset="-128"/>
                          <a:ea typeface="MS UI Gothic" panose="020B0600070205080204" pitchFamily="50" charset="-128"/>
                        </a:rPr>
                        <a:t>7</a:t>
                      </a:r>
                      <a:r>
                        <a:rPr kumimoji="1" lang="ja-JP" altLang="en-US" sz="2000" dirty="0">
                          <a:solidFill>
                            <a:srgbClr val="FF00FF"/>
                          </a:solidFill>
                          <a:latin typeface="MS UI Gothic" panose="020B0600070205080204" pitchFamily="50" charset="-128"/>
                          <a:ea typeface="MS UI Gothic" panose="020B0600070205080204" pitchFamily="50" charset="-128"/>
                        </a:rPr>
                        <a:t>倍</a:t>
                      </a:r>
                    </a:p>
                  </a:txBody>
                  <a:tcPr/>
                </a:tc>
                <a:extLst>
                  <a:ext uri="{0D108BD9-81ED-4DB2-BD59-A6C34878D82A}">
                    <a16:rowId xmlns:a16="http://schemas.microsoft.com/office/drawing/2014/main" val="130505462"/>
                  </a:ext>
                </a:extLst>
              </a:tr>
            </a:tbl>
          </a:graphicData>
        </a:graphic>
      </p:graphicFrame>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79A48833-7208-F563-37E8-5748CE7E7AD5}"/>
                  </a:ext>
                </a:extLst>
              </p:cNvPr>
              <p:cNvSpPr txBox="1"/>
              <p:nvPr/>
            </p:nvSpPr>
            <p:spPr>
              <a:xfrm>
                <a:off x="6348028" y="3848425"/>
                <a:ext cx="5447389" cy="1222258"/>
              </a:xfrm>
              <a:prstGeom prst="rect">
                <a:avLst/>
              </a:prstGeom>
              <a:no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ja-JP" altLang="en-US" dirty="0">
                    <a:latin typeface="MS UI Gothic" panose="020B0600070205080204" pitchFamily="50" charset="-128"/>
                    <a:ea typeface="MS UI Gothic" panose="020B0600070205080204" pitchFamily="50" charset="-128"/>
                  </a:rPr>
                  <a:t>圧力チェッカーボーディングがあると</a:t>
                </a:r>
                <a:r>
                  <a:rPr lang="ja-JP" altLang="en-US" dirty="0">
                    <a:latin typeface="MS UI Gothic" panose="020B0600070205080204" pitchFamily="50" charset="-128"/>
                    <a:ea typeface="MS UI Gothic" panose="020B0600070205080204" pitchFamily="50" charset="-128"/>
                  </a:rPr>
                  <a:t>・・・</a:t>
                </a:r>
                <a:endParaRPr kumimoji="1" lang="en-US" altLang="ja-JP"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lang="ja-JP" altLang="en-US" dirty="0">
                    <a:latin typeface="MS UI Gothic" panose="020B0600070205080204" pitchFamily="50" charset="-128"/>
                    <a:ea typeface="MS UI Gothic" panose="020B0600070205080204" pitchFamily="50" charset="-128"/>
                  </a:rPr>
                  <a:t>圧力だけでなく，</a:t>
                </a:r>
                <a14:m>
                  <m:oMath xmlns:m="http://schemas.openxmlformats.org/officeDocument/2006/math">
                    <m:sSub>
                      <m:sSubPr>
                        <m:ctrlPr>
                          <a:rPr lang="en-US" altLang="ja-JP" b="0" i="1" smtClean="0">
                            <a:latin typeface="Cambria Math" panose="02040503050406030204" pitchFamily="18" charset="0"/>
                            <a:ea typeface="MS UI Gothic" panose="020B0600070205080204" pitchFamily="50" charset="-128"/>
                          </a:rPr>
                        </m:ctrlPr>
                      </m:sSubPr>
                      <m:e>
                        <m:r>
                          <a:rPr lang="en-US" altLang="ja-JP" b="0" i="1" smtClean="0">
                            <a:latin typeface="Cambria Math" panose="02040503050406030204" pitchFamily="18" charset="0"/>
                            <a:ea typeface="MS UI Gothic" panose="020B0600070205080204" pitchFamily="50" charset="-128"/>
                          </a:rPr>
                          <m:t>𝜎</m:t>
                        </m:r>
                      </m:e>
                      <m:sub>
                        <m:r>
                          <a:rPr lang="en-US" altLang="ja-JP" b="0" i="1" smtClean="0">
                            <a:latin typeface="Cambria Math" panose="02040503050406030204" pitchFamily="18" charset="0"/>
                            <a:ea typeface="MS UI Gothic" panose="020B0600070205080204" pitchFamily="50" charset="-128"/>
                          </a:rPr>
                          <m:t>𝑥𝑥</m:t>
                        </m:r>
                      </m:sub>
                    </m:sSub>
                    <m:r>
                      <a:rPr lang="en-US" altLang="ja-JP" b="0" i="1" smtClean="0">
                        <a:latin typeface="Cambria Math" panose="02040503050406030204" pitchFamily="18" charset="0"/>
                        <a:ea typeface="MS UI Gothic" panose="020B0600070205080204" pitchFamily="50" charset="-128"/>
                      </a:rPr>
                      <m:t>, </m:t>
                    </m:r>
                    <m:sSub>
                      <m:sSubPr>
                        <m:ctrlPr>
                          <a:rPr lang="en-US" altLang="ja-JP" b="0" i="1" smtClean="0">
                            <a:latin typeface="Cambria Math" panose="02040503050406030204" pitchFamily="18" charset="0"/>
                            <a:ea typeface="MS UI Gothic" panose="020B0600070205080204" pitchFamily="50" charset="-128"/>
                          </a:rPr>
                        </m:ctrlPr>
                      </m:sSubPr>
                      <m:e>
                        <m:r>
                          <a:rPr lang="en-US" altLang="ja-JP" b="0" i="1" smtClean="0">
                            <a:latin typeface="Cambria Math" panose="02040503050406030204" pitchFamily="18" charset="0"/>
                            <a:ea typeface="MS UI Gothic" panose="020B0600070205080204" pitchFamily="50" charset="-128"/>
                          </a:rPr>
                          <m:t>𝜎</m:t>
                        </m:r>
                      </m:e>
                      <m:sub>
                        <m:r>
                          <a:rPr lang="en-US" altLang="ja-JP" b="0" i="1" smtClean="0">
                            <a:latin typeface="Cambria Math" panose="02040503050406030204" pitchFamily="18" charset="0"/>
                            <a:ea typeface="MS UI Gothic" panose="020B0600070205080204" pitchFamily="50" charset="-128"/>
                          </a:rPr>
                          <m:t>𝑦𝑦</m:t>
                        </m:r>
                      </m:sub>
                    </m:sSub>
                    <m:r>
                      <a:rPr lang="en-US" altLang="ja-JP" b="0" i="1" smtClean="0">
                        <a:latin typeface="Cambria Math" panose="02040503050406030204" pitchFamily="18" charset="0"/>
                        <a:ea typeface="MS UI Gothic" panose="020B0600070205080204" pitchFamily="50" charset="-128"/>
                      </a:rPr>
                      <m:t>, </m:t>
                    </m:r>
                    <m:sSub>
                      <m:sSubPr>
                        <m:ctrlPr>
                          <a:rPr lang="en-US" altLang="ja-JP" b="0" i="1" smtClean="0">
                            <a:latin typeface="Cambria Math" panose="02040503050406030204" pitchFamily="18" charset="0"/>
                            <a:ea typeface="MS UI Gothic" panose="020B0600070205080204" pitchFamily="50" charset="-128"/>
                          </a:rPr>
                        </m:ctrlPr>
                      </m:sSubPr>
                      <m:e>
                        <m:r>
                          <a:rPr lang="en-US" altLang="ja-JP" b="0" i="1" smtClean="0">
                            <a:latin typeface="Cambria Math" panose="02040503050406030204" pitchFamily="18" charset="0"/>
                            <a:ea typeface="MS UI Gothic" panose="020B0600070205080204" pitchFamily="50" charset="-128"/>
                          </a:rPr>
                          <m:t>𝜎</m:t>
                        </m:r>
                      </m:e>
                      <m:sub>
                        <m:r>
                          <a:rPr lang="en-US" altLang="ja-JP" b="0" i="1" smtClean="0">
                            <a:latin typeface="Cambria Math" panose="02040503050406030204" pitchFamily="18" charset="0"/>
                            <a:ea typeface="MS UI Gothic" panose="020B0600070205080204" pitchFamily="50" charset="-128"/>
                          </a:rPr>
                          <m:t>𝑧𝑧</m:t>
                        </m:r>
                      </m:sub>
                    </m:sSub>
                  </m:oMath>
                </a14:m>
                <a:r>
                  <a:rPr kumimoji="1" lang="ja-JP" altLang="en-US" dirty="0">
                    <a:latin typeface="MS UI Gothic" panose="020B0600070205080204" pitchFamily="50" charset="-128"/>
                    <a:ea typeface="MS UI Gothic" panose="020B0600070205080204" pitchFamily="50" charset="-128"/>
                  </a:rPr>
                  <a:t>の値も信用できなくなる．</a:t>
                </a:r>
                <a:endParaRPr kumimoji="1" lang="en-US" altLang="ja-JP" dirty="0">
                  <a:latin typeface="MS UI Gothic" panose="020B0600070205080204" pitchFamily="50" charset="-128"/>
                  <a:ea typeface="MS UI Gothic" panose="020B0600070205080204" pitchFamily="50" charset="-128"/>
                </a:endParaRPr>
              </a:p>
              <a:p>
                <a:pPr marL="342900" indent="-342900">
                  <a:buFont typeface="Wingdings" panose="05000000000000000000" pitchFamily="2" charset="2"/>
                  <a:buChar char="Ø"/>
                </a:pPr>
                <a:r>
                  <a:rPr lang="ja-JP" altLang="en-US" dirty="0">
                    <a:latin typeface="MS UI Gothic" panose="020B0600070205080204" pitchFamily="50" charset="-128"/>
                    <a:ea typeface="MS UI Gothic" panose="020B0600070205080204" pitchFamily="50" charset="-128"/>
                  </a:rPr>
                  <a:t>特に大滑りの接触解析で接触不安定が起こる．</a:t>
                </a:r>
                <a:endParaRPr lang="en-US" altLang="ja-JP" dirty="0">
                  <a:latin typeface="MS UI Gothic" panose="020B0600070205080204" pitchFamily="50" charset="-128"/>
                  <a:ea typeface="MS UI Gothic" panose="020B0600070205080204" pitchFamily="50" charset="-128"/>
                </a:endParaRPr>
              </a:p>
              <a:p>
                <a:r>
                  <a:rPr kumimoji="1" lang="ja-JP" altLang="en-US" dirty="0">
                    <a:latin typeface="MS UI Gothic" panose="020B0600070205080204" pitchFamily="50" charset="-128"/>
                    <a:ea typeface="MS UI Gothic" panose="020B0600070205080204" pitchFamily="50" charset="-128"/>
                  </a:rPr>
                  <a:t>などの問題が生じる．</a:t>
                </a:r>
              </a:p>
            </p:txBody>
          </p:sp>
        </mc:Choice>
        <mc:Fallback xmlns="">
          <p:sp>
            <p:nvSpPr>
              <p:cNvPr id="10" name="テキスト ボックス 9">
                <a:extLst>
                  <a:ext uri="{FF2B5EF4-FFF2-40B4-BE49-F238E27FC236}">
                    <a16:creationId xmlns:a16="http://schemas.microsoft.com/office/drawing/2014/main" id="{79A48833-7208-F563-37E8-5748CE7E7AD5}"/>
                  </a:ext>
                </a:extLst>
              </p:cNvPr>
              <p:cNvSpPr txBox="1">
                <a:spLocks noRot="1" noChangeAspect="1" noMove="1" noResize="1" noEditPoints="1" noAdjustHandles="1" noChangeArrowheads="1" noChangeShapeType="1" noTextEdit="1"/>
              </p:cNvSpPr>
              <p:nvPr/>
            </p:nvSpPr>
            <p:spPr>
              <a:xfrm>
                <a:off x="6348028" y="3848425"/>
                <a:ext cx="5447389" cy="1222258"/>
              </a:xfrm>
              <a:prstGeom prst="rect">
                <a:avLst/>
              </a:prstGeom>
              <a:blipFill>
                <a:blip r:embed="rId5"/>
                <a:stretch>
                  <a:fillRect l="-668" t="-1463" r="-111" b="-5366"/>
                </a:stretch>
              </a:blipFill>
              <a:ln>
                <a:noFill/>
              </a:ln>
            </p:spPr>
            <p:txBody>
              <a:bodyPr/>
              <a:lstStyle/>
              <a:p>
                <a:r>
                  <a:rPr lang="ja-JP" altLang="en-US">
                    <a:noFill/>
                  </a:rPr>
                  <a:t> </a:t>
                </a:r>
              </a:p>
            </p:txBody>
          </p:sp>
        </mc:Fallback>
      </mc:AlternateContent>
      <p:sp>
        <p:nvSpPr>
          <p:cNvPr id="11" name="テキスト ボックス 10">
            <a:extLst>
              <a:ext uri="{FF2B5EF4-FFF2-40B4-BE49-F238E27FC236}">
                <a16:creationId xmlns:a16="http://schemas.microsoft.com/office/drawing/2014/main" id="{12BC25E6-A6EB-AA5E-C9AA-301B03C07E3F}"/>
              </a:ext>
            </a:extLst>
          </p:cNvPr>
          <p:cNvSpPr txBox="1"/>
          <p:nvPr/>
        </p:nvSpPr>
        <p:spPr>
          <a:xfrm>
            <a:off x="6826871" y="5115134"/>
            <a:ext cx="4365298" cy="1200329"/>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400" dirty="0">
                <a:latin typeface="MS UI Gothic" panose="020B0600070205080204" pitchFamily="50" charset="-128"/>
                <a:ea typeface="MS UI Gothic" panose="020B0600070205080204" pitchFamily="50" charset="-128"/>
              </a:rPr>
              <a:t>つまり，現状の</a:t>
            </a:r>
            <a:r>
              <a:rPr lang="en-US" altLang="ja-JP" sz="2400" dirty="0">
                <a:latin typeface="MS UI Gothic" panose="020B0600070205080204" pitchFamily="50" charset="-128"/>
                <a:ea typeface="MS UI Gothic" panose="020B0600070205080204" pitchFamily="50" charset="-128"/>
              </a:rPr>
              <a:t>EC-SSE-SRI-T4</a:t>
            </a:r>
            <a:r>
              <a:rPr lang="ja-JP" altLang="en-US" sz="2400" dirty="0">
                <a:latin typeface="MS UI Gothic" panose="020B0600070205080204" pitchFamily="50" charset="-128"/>
                <a:ea typeface="MS UI Gothic" panose="020B0600070205080204" pitchFamily="50" charset="-128"/>
              </a:rPr>
              <a:t>は</a:t>
            </a:r>
            <a:br>
              <a:rPr lang="en-US" altLang="ja-JP" sz="2400" dirty="0">
                <a:latin typeface="MS UI Gothic" panose="020B0600070205080204" pitchFamily="50" charset="-128"/>
                <a:ea typeface="MS UI Gothic" panose="020B0600070205080204" pitchFamily="50" charset="-128"/>
              </a:rPr>
            </a:br>
            <a:r>
              <a:rPr lang="ja-JP" altLang="en-US" sz="2400" dirty="0">
                <a:latin typeface="MS UI Gothic" panose="020B0600070205080204" pitchFamily="50" charset="-128"/>
                <a:ea typeface="MS UI Gothic" panose="020B0600070205080204" pitchFamily="50" charset="-128"/>
              </a:rPr>
              <a:t>駄目とまでは言えないが</a:t>
            </a:r>
            <a:br>
              <a:rPr lang="en-US" altLang="ja-JP" sz="2400" dirty="0">
                <a:latin typeface="MS UI Gothic" panose="020B0600070205080204" pitchFamily="50" charset="-128"/>
                <a:ea typeface="MS UI Gothic" panose="020B0600070205080204" pitchFamily="50" charset="-128"/>
              </a:rPr>
            </a:br>
            <a:r>
              <a:rPr lang="ja-JP" altLang="en-US" sz="2400" dirty="0">
                <a:latin typeface="MS UI Gothic" panose="020B0600070205080204" pitchFamily="50" charset="-128"/>
                <a:ea typeface="MS UI Gothic" panose="020B0600070205080204" pitchFamily="50" charset="-128"/>
              </a:rPr>
              <a:t>決定版の定式化と言うには弱い．</a:t>
            </a:r>
            <a:endParaRPr kumimoji="1" lang="ja-JP" altLang="en-US" sz="1600"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610904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研究目的</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sp>
        <p:nvSpPr>
          <p:cNvPr id="5" name="角丸四角形 4"/>
          <p:cNvSpPr/>
          <p:nvPr/>
        </p:nvSpPr>
        <p:spPr>
          <a:xfrm>
            <a:off x="496912" y="1129260"/>
            <a:ext cx="11197243" cy="2583509"/>
          </a:xfrm>
          <a:prstGeom prst="roundRect">
            <a:avLst>
              <a:gd name="adj" fmla="val 13853"/>
            </a:avLst>
          </a:prstGeom>
          <a:noFill/>
          <a:ln w="4762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buClr>
                <a:schemeClr val="tx1"/>
              </a:buClr>
            </a:pPr>
            <a:r>
              <a:rPr lang="ja-JP" altLang="en-US" sz="3200" dirty="0">
                <a:solidFill>
                  <a:schemeClr val="tx1"/>
                </a:solidFill>
                <a:latin typeface="MS UI Gothic" panose="020B0600070205080204" pitchFamily="50" charset="-128"/>
                <a:ea typeface="MS UI Gothic" panose="020B0600070205080204" pitchFamily="50" charset="-128"/>
              </a:rPr>
              <a:t>ゴム大変形用の次世代平滑化有限要素法</a:t>
            </a:r>
            <a:r>
              <a:rPr lang="en-US" altLang="ja-JP" sz="3200" dirty="0">
                <a:solidFill>
                  <a:schemeClr val="tx1"/>
                </a:solidFill>
                <a:latin typeface="MS UI Gothic" panose="020B0600070205080204" pitchFamily="50" charset="-128"/>
                <a:ea typeface="MS UI Gothic" panose="020B0600070205080204" pitchFamily="50" charset="-128"/>
              </a:rPr>
              <a:t>(</a:t>
            </a:r>
            <a:r>
              <a:rPr lang="en-US" altLang="ja-JP" sz="3200" dirty="0">
                <a:solidFill>
                  <a:srgbClr val="7030A0"/>
                </a:solidFill>
                <a:latin typeface="MS UI Gothic" panose="020B0600070205080204" pitchFamily="50" charset="-128"/>
                <a:ea typeface="MS UI Gothic" panose="020B0600070205080204" pitchFamily="50" charset="-128"/>
              </a:rPr>
              <a:t>EC-SSE-SRI-T4</a:t>
            </a:r>
            <a:r>
              <a:rPr lang="en-US" altLang="ja-JP" sz="3200" dirty="0">
                <a:solidFill>
                  <a:schemeClr val="tx1"/>
                </a:solidFill>
                <a:latin typeface="MS UI Gothic" panose="020B0600070205080204" pitchFamily="50" charset="-128"/>
                <a:ea typeface="MS UI Gothic" panose="020B0600070205080204" pitchFamily="50" charset="-128"/>
              </a:rPr>
              <a:t>)</a:t>
            </a:r>
            <a:br>
              <a:rPr lang="en-US" altLang="ja-JP" sz="3200" dirty="0">
                <a:solidFill>
                  <a:schemeClr val="tx1"/>
                </a:solidFill>
                <a:latin typeface="MS UI Gothic" panose="020B0600070205080204" pitchFamily="50" charset="-128"/>
                <a:ea typeface="MS UI Gothic" panose="020B0600070205080204" pitchFamily="50" charset="-128"/>
              </a:rPr>
            </a:br>
            <a:r>
              <a:rPr lang="ja-JP" altLang="en-US" sz="3200" dirty="0">
                <a:solidFill>
                  <a:schemeClr val="tx1"/>
                </a:solidFill>
                <a:latin typeface="MS UI Gothic" panose="020B0600070205080204" pitchFamily="50" charset="-128"/>
                <a:ea typeface="MS UI Gothic" panose="020B0600070205080204" pitchFamily="50" charset="-128"/>
              </a:rPr>
              <a:t>に唯一残る</a:t>
            </a:r>
            <a:r>
              <a:rPr lang="ja-JP" altLang="en-US" sz="3200" dirty="0">
                <a:solidFill>
                  <a:srgbClr val="FF0000"/>
                </a:solidFill>
                <a:latin typeface="MS UI Gothic" panose="020B0600070205080204" pitchFamily="50" charset="-128"/>
                <a:ea typeface="MS UI Gothic" panose="020B0600070205080204" pitchFamily="50" charset="-128"/>
              </a:rPr>
              <a:t>圧力チェッカーボーディング</a:t>
            </a:r>
            <a:r>
              <a:rPr lang="ja-JP" altLang="en-US" sz="3200" dirty="0">
                <a:solidFill>
                  <a:schemeClr val="tx1"/>
                </a:solidFill>
                <a:latin typeface="MS UI Gothic" panose="020B0600070205080204" pitchFamily="50" charset="-128"/>
                <a:ea typeface="MS UI Gothic" panose="020B0600070205080204" pitchFamily="50" charset="-128"/>
              </a:rPr>
              <a:t>の問題を</a:t>
            </a:r>
            <a:r>
              <a:rPr lang="ja-JP" altLang="en-US" sz="3200" dirty="0">
                <a:solidFill>
                  <a:srgbClr val="008000"/>
                </a:solidFill>
                <a:latin typeface="MS UI Gothic" panose="020B0600070205080204" pitchFamily="50" charset="-128"/>
                <a:ea typeface="MS UI Gothic" panose="020B0600070205080204" pitchFamily="50" charset="-128"/>
              </a:rPr>
              <a:t>低コストで抑制</a:t>
            </a:r>
            <a:r>
              <a:rPr lang="ja-JP" altLang="en-US" sz="3200" dirty="0">
                <a:solidFill>
                  <a:schemeClr val="tx1"/>
                </a:solidFill>
                <a:latin typeface="MS UI Gothic" panose="020B0600070205080204" pitchFamily="50" charset="-128"/>
                <a:ea typeface="MS UI Gothic" panose="020B0600070205080204" pitchFamily="50" charset="-128"/>
              </a:rPr>
              <a:t>する</a:t>
            </a:r>
            <a:br>
              <a:rPr lang="en-US" altLang="ja-JP" sz="3200" dirty="0">
                <a:solidFill>
                  <a:schemeClr val="tx1"/>
                </a:solidFill>
                <a:latin typeface="MS UI Gothic" panose="020B0600070205080204" pitchFamily="50" charset="-128"/>
                <a:ea typeface="MS UI Gothic" panose="020B0600070205080204" pitchFamily="50" charset="-128"/>
              </a:rPr>
            </a:br>
            <a:r>
              <a:rPr lang="ja-JP" altLang="en-US" sz="3200" dirty="0">
                <a:solidFill>
                  <a:schemeClr val="tx1"/>
                </a:solidFill>
                <a:latin typeface="MS UI Gothic" panose="020B0600070205080204" pitchFamily="50" charset="-128"/>
                <a:ea typeface="MS UI Gothic" panose="020B0600070205080204" pitchFamily="50" charset="-128"/>
              </a:rPr>
              <a:t>改良手法について検討を行う．</a:t>
            </a:r>
            <a:endParaRPr lang="en-US" altLang="ja-JP" sz="3200" dirty="0">
              <a:solidFill>
                <a:schemeClr val="tx1"/>
              </a:solidFill>
              <a:latin typeface="MS UI Gothic" panose="020B0600070205080204" pitchFamily="50" charset="-128"/>
              <a:ea typeface="MS UI Gothic" panose="020B0600070205080204" pitchFamily="50" charset="-128"/>
            </a:endParaRPr>
          </a:p>
        </p:txBody>
      </p:sp>
      <p:sp>
        <p:nvSpPr>
          <p:cNvPr id="6" name="テキスト ボックス 5">
            <a:extLst>
              <a:ext uri="{FF2B5EF4-FFF2-40B4-BE49-F238E27FC236}">
                <a16:creationId xmlns:a16="http://schemas.microsoft.com/office/drawing/2014/main" id="{CF4174B3-0D2B-B513-9928-14E30BD77B37}"/>
              </a:ext>
            </a:extLst>
          </p:cNvPr>
          <p:cNvSpPr txBox="1"/>
          <p:nvPr/>
        </p:nvSpPr>
        <p:spPr>
          <a:xfrm>
            <a:off x="1811524" y="4169402"/>
            <a:ext cx="8969030" cy="1815882"/>
          </a:xfrm>
          <a:prstGeom prst="rect">
            <a:avLst/>
          </a:prstGeom>
          <a:noFill/>
        </p:spPr>
        <p:txBody>
          <a:bodyPr wrap="square" rtlCol="0">
            <a:spAutoFit/>
          </a:bodyPr>
          <a:lstStyle/>
          <a:p>
            <a:pPr defTabSz="360000"/>
            <a:r>
              <a:rPr kumimoji="1" lang="ja-JP" altLang="en-US" sz="2800" b="1" i="1" u="sng" dirty="0">
                <a:effectLst>
                  <a:outerShdw blurRad="38100" dist="38100" dir="2700000" algn="tl">
                    <a:srgbClr val="000000">
                      <a:alpha val="43137"/>
                    </a:srgbClr>
                  </a:outerShdw>
                </a:effectLst>
                <a:latin typeface="MS UI Gothic" panose="020B0600070205080204" pitchFamily="50" charset="-128"/>
                <a:ea typeface="MS UI Gothic" panose="020B0600070205080204" pitchFamily="50" charset="-128"/>
              </a:rPr>
              <a:t>発表目次</a:t>
            </a:r>
            <a:r>
              <a:rPr kumimoji="1" lang="ja-JP" altLang="en-US" sz="2800" dirty="0">
                <a:latin typeface="MS UI Gothic" panose="020B0600070205080204" pitchFamily="50" charset="-128"/>
                <a:ea typeface="MS UI Gothic" panose="020B0600070205080204" pitchFamily="50" charset="-128"/>
              </a:rPr>
              <a:t>：</a:t>
            </a:r>
            <a:endParaRPr kumimoji="1"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kumimoji="1" lang="ja-JP" altLang="en-US" sz="2800" dirty="0">
                <a:latin typeface="MS UI Gothic" panose="020B0600070205080204" pitchFamily="50" charset="-128"/>
                <a:ea typeface="MS UI Gothic" panose="020B0600070205080204" pitchFamily="50" charset="-128"/>
              </a:rPr>
              <a:t>手法：</a:t>
            </a:r>
            <a:r>
              <a:rPr lang="en-US" altLang="ja-JP" sz="2800" dirty="0">
                <a:solidFill>
                  <a:srgbClr val="7030A0"/>
                </a:solidFill>
                <a:latin typeface="MS UI Gothic" panose="020B0600070205080204" pitchFamily="50" charset="-128"/>
                <a:ea typeface="MS UI Gothic" panose="020B0600070205080204" pitchFamily="50" charset="-128"/>
              </a:rPr>
              <a:t> EC-SSE-SRI-T4</a:t>
            </a:r>
            <a:r>
              <a:rPr lang="ja-JP" altLang="en-US" sz="2800" dirty="0">
                <a:latin typeface="MS UI Gothic" panose="020B0600070205080204" pitchFamily="50" charset="-128"/>
                <a:ea typeface="MS UI Gothic" panose="020B0600070205080204" pitchFamily="50" charset="-128"/>
              </a:rPr>
              <a:t>の定式化と改良手法の紹介</a:t>
            </a:r>
            <a:endParaRPr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lang="ja-JP" altLang="en-US" sz="2800" dirty="0">
                <a:latin typeface="MS UI Gothic" panose="020B0600070205080204" pitchFamily="50" charset="-128"/>
                <a:ea typeface="MS UI Gothic" panose="020B0600070205080204" pitchFamily="50" charset="-128"/>
              </a:rPr>
              <a:t>結果と考察：解析例の紹介 と 計算コストの考察</a:t>
            </a:r>
            <a:endParaRPr lang="en-US" altLang="ja-JP" sz="2800" dirty="0">
              <a:latin typeface="MS UI Gothic" panose="020B0600070205080204" pitchFamily="50" charset="-128"/>
              <a:ea typeface="MS UI Gothic" panose="020B0600070205080204" pitchFamily="50" charset="-128"/>
            </a:endParaRPr>
          </a:p>
          <a:p>
            <a:pPr marL="285750" indent="-285750" defTabSz="360000">
              <a:buFont typeface="Arial" panose="020B0604020202020204" pitchFamily="34" charset="0"/>
              <a:buChar char="•"/>
            </a:pPr>
            <a:r>
              <a:rPr kumimoji="1" lang="ja-JP" altLang="en-US" sz="2800" dirty="0">
                <a:latin typeface="MS UI Gothic" panose="020B0600070205080204" pitchFamily="50" charset="-128"/>
                <a:ea typeface="MS UI Gothic" panose="020B0600070205080204" pitchFamily="50" charset="-128"/>
              </a:rPr>
              <a:t>まとめ</a:t>
            </a:r>
          </a:p>
        </p:txBody>
      </p:sp>
    </p:spTree>
    <p:extLst>
      <p:ext uri="{BB962C8B-B14F-4D97-AF65-F5344CB8AC3E}">
        <p14:creationId xmlns:p14="http://schemas.microsoft.com/office/powerpoint/2010/main" val="150429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ctrTitle"/>
          </p:nvPr>
        </p:nvSpPr>
        <p:spPr/>
        <p:txBody>
          <a:bodyPr/>
          <a:lstStyle/>
          <a:p>
            <a:r>
              <a:rPr lang="ja-JP" altLang="en-US" dirty="0"/>
              <a:t>手法</a:t>
            </a:r>
            <a:br>
              <a:rPr lang="en-US" altLang="ja-JP" sz="2400" dirty="0"/>
            </a:br>
            <a:r>
              <a:rPr lang="en-US" altLang="ja-JP" sz="2400" b="0" dirty="0">
                <a:solidFill>
                  <a:schemeClr val="accent6">
                    <a:lumMod val="40000"/>
                    <a:lumOff val="60000"/>
                  </a:schemeClr>
                </a:solidFill>
                <a:latin typeface="+mn-ea"/>
                <a:ea typeface="+mn-ea"/>
              </a:rPr>
              <a:t>EC-SSE-SRI-T4</a:t>
            </a:r>
            <a:r>
              <a:rPr lang="ja-JP" altLang="en-US" sz="2400" b="0" dirty="0">
                <a:latin typeface="+mn-ea"/>
                <a:ea typeface="+mn-ea"/>
              </a:rPr>
              <a:t>の定式化と改良手法の紹介</a:t>
            </a:r>
          </a:p>
        </p:txBody>
      </p:sp>
      <p:sp>
        <p:nvSpPr>
          <p:cNvPr id="3" name="スライド番号プレースホルダー 2">
            <a:extLst>
              <a:ext uri="{FF2B5EF4-FFF2-40B4-BE49-F238E27FC236}">
                <a16:creationId xmlns:a16="http://schemas.microsoft.com/office/drawing/2014/main" id="{62540705-575E-4234-8E7B-92D569340FB6}"/>
              </a:ext>
            </a:extLst>
          </p:cNvPr>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spTree>
    <p:extLst>
      <p:ext uri="{BB962C8B-B14F-4D97-AF65-F5344CB8AC3E}">
        <p14:creationId xmlns:p14="http://schemas.microsoft.com/office/powerpoint/2010/main" val="1123126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400" dirty="0"/>
                  <a:t>下図のような</a:t>
                </a:r>
                <a:r>
                  <a:rPr lang="en-US" altLang="ja-JP" sz="2400" dirty="0"/>
                  <a:t>3</a:t>
                </a:r>
                <a:r>
                  <a:rPr lang="ja-JP" altLang="en-US" sz="2400" dirty="0"/>
                  <a:t>節点三角形メッシュがあるとする．</a:t>
                </a:r>
                <a:endParaRPr lang="en-US" altLang="ja-JP" sz="2400" dirty="0"/>
              </a:p>
              <a:p>
                <a:r>
                  <a:rPr lang="ja-JP" altLang="en-US" sz="2400" dirty="0"/>
                  <a:t>各</a:t>
                </a:r>
                <a:r>
                  <a:rPr lang="ja-JP" altLang="en-US" sz="2400" dirty="0">
                    <a:solidFill>
                      <a:srgbClr val="00CC88"/>
                    </a:solidFill>
                  </a:rPr>
                  <a:t>セル</a:t>
                </a:r>
                <a:r>
                  <a:rPr lang="ja-JP" altLang="en-US" sz="2400" dirty="0"/>
                  <a:t>のひずみ</a:t>
                </a:r>
                <a:r>
                  <a:rPr lang="en-US" altLang="ja-JP" sz="2400" dirty="0"/>
                  <a:t>-</a:t>
                </a:r>
                <a:r>
                  <a:rPr lang="ja-JP" altLang="en-US" sz="2400" dirty="0"/>
                  <a:t>変位マトリックス</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を通常の</a:t>
                </a:r>
                <a:r>
                  <a:rPr lang="en-US" altLang="ja-JP" sz="2400" dirty="0"/>
                  <a:t>FEM</a:t>
                </a:r>
                <a:r>
                  <a:rPr lang="ja-JP" altLang="en-US" sz="2400" dirty="0"/>
                  <a:t>と同様に作る．</a:t>
                </a:r>
                <a:endParaRPr lang="en-US" altLang="ja-JP" sz="2400" dirty="0"/>
              </a:p>
              <a:p>
                <a:r>
                  <a:rPr lang="ja-JP" altLang="en-US" sz="2400" dirty="0"/>
                  <a:t>各</a:t>
                </a:r>
                <a:r>
                  <a:rPr lang="ja-JP" altLang="en-US" sz="2400" dirty="0">
                    <a:solidFill>
                      <a:srgbClr val="0000CC"/>
                    </a:solidFill>
                  </a:rPr>
                  <a:t>ノード</a:t>
                </a:r>
                <a:r>
                  <a:rPr lang="ja-JP" altLang="en-US" sz="2400" dirty="0"/>
                  <a:t>にて周辺セルの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を集め，集めた各セルの体積を重みとして</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を平均化し，</a:t>
                </a:r>
                <a:br>
                  <a:rPr lang="en-US" altLang="ja-JP" sz="2400" dirty="0"/>
                </a:br>
                <a:r>
                  <a:rPr lang="ja-JP" altLang="en-US" sz="2400" dirty="0"/>
                  <a:t>ノード平滑化領域の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panose="02040503050406030204" pitchFamily="18" charset="0"/>
                          </a:rPr>
                          <m:t>Node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smtClean="0">
                        <a:solidFill>
                          <a:srgbClr val="0000CC"/>
                        </a:solidFill>
                        <a:latin typeface="Cambria Math"/>
                      </a:rPr>
                      <m:t>[</m:t>
                    </m:r>
                    <m:sSup>
                      <m:sSupPr>
                        <m:ctrlPr>
                          <a:rPr lang="en-US" altLang="ja-JP" sz="2400" i="1">
                            <a:solidFill>
                              <a:srgbClr val="0000CC"/>
                            </a:solidFill>
                            <a:latin typeface="Cambria Math" panose="02040503050406030204" pitchFamily="18" charset="0"/>
                          </a:rPr>
                        </m:ctrlPr>
                      </m:sSupPr>
                      <m:e>
                        <m:r>
                          <a:rPr lang="en-US" altLang="ja-JP" sz="2400" i="1">
                            <a:solidFill>
                              <a:srgbClr val="0000CC"/>
                            </a:solidFill>
                            <a:latin typeface="Cambria Math"/>
                          </a:rPr>
                          <m:t> </m:t>
                        </m:r>
                      </m:e>
                      <m:sup>
                        <m:r>
                          <m:rPr>
                            <m:sty m:val="p"/>
                          </m:rPr>
                          <a:rPr lang="en-US" altLang="ja-JP" sz="2400" b="0" i="0" smtClean="0">
                            <a:solidFill>
                              <a:srgbClr val="0000CC"/>
                            </a:solidFill>
                            <a:latin typeface="Cambria Math" panose="02040503050406030204" pitchFamily="18" charset="0"/>
                          </a:rPr>
                          <m:t>Node</m:t>
                        </m:r>
                      </m:sup>
                    </m:sSup>
                    <m:r>
                      <a:rPr lang="en-US" altLang="ja-JP" sz="2400" i="1">
                        <a:solidFill>
                          <a:srgbClr val="0000CC"/>
                        </a:solidFill>
                        <a:latin typeface="Cambria Math"/>
                      </a:rPr>
                      <m:t>𝐵</m:t>
                    </m:r>
                    <m:r>
                      <a:rPr lang="en-US" altLang="ja-JP" sz="2400" i="1">
                        <a:solidFill>
                          <a:srgbClr val="0000CC"/>
                        </a:solidFill>
                        <a:latin typeface="Cambria Math"/>
                      </a:rPr>
                      <m:t>]</m:t>
                    </m:r>
                  </m:oMath>
                </a14:m>
                <a:r>
                  <a:rPr lang="ja-JP" altLang="en-US" sz="2400" dirty="0"/>
                  <a:t>を用いて各ノードのひずみ</a:t>
                </a:r>
                <a14:m>
                  <m:oMath xmlns:m="http://schemas.openxmlformats.org/officeDocument/2006/math">
                    <m:r>
                      <a:rPr lang="en-US" altLang="ja-JP" sz="2400" b="1" i="1">
                        <a:latin typeface="Cambria Math" panose="02040503050406030204" pitchFamily="18" charset="0"/>
                      </a:rPr>
                      <m:t>𝜺</m:t>
                    </m:r>
                    <m:r>
                      <a:rPr lang="en-US" altLang="ja-JP" sz="2400" b="1" i="1">
                        <a:latin typeface="Cambria Math" panose="02040503050406030204" pitchFamily="18" charset="0"/>
                      </a:rPr>
                      <m:t> </m:t>
                    </m:r>
                  </m:oMath>
                </a14:m>
                <a:r>
                  <a:rPr lang="ja-JP" altLang="en-US" sz="2400" dirty="0"/>
                  <a:t>・応力</a:t>
                </a:r>
                <a14:m>
                  <m:oMath xmlns:m="http://schemas.openxmlformats.org/officeDocument/2006/math">
                    <m:r>
                      <a:rPr lang="en-US" altLang="ja-JP" sz="2400" b="1" i="1">
                        <a:latin typeface="Cambria Math" panose="02040503050406030204" pitchFamily="18" charset="0"/>
                      </a:rPr>
                      <m:t>𝝈</m:t>
                    </m:r>
                    <m:r>
                      <a:rPr lang="en-US" altLang="ja-JP" sz="2400" b="1" i="1">
                        <a:latin typeface="Cambria Math" panose="02040503050406030204" pitchFamily="18" charset="0"/>
                      </a:rPr>
                      <m:t> </m:t>
                    </m:r>
                  </m:oMath>
                </a14:m>
                <a:r>
                  <a:rPr lang="ja-JP" altLang="en-US" sz="2400" dirty="0"/>
                  <a:t>・節点内力</a:t>
                </a:r>
                <a14:m>
                  <m:oMath xmlns:m="http://schemas.openxmlformats.org/officeDocument/2006/math">
                    <m:r>
                      <a:rPr lang="en-US" altLang="ja-JP" sz="2400" i="1">
                        <a:latin typeface="Cambria Math" panose="02040503050406030204" pitchFamily="18" charset="0"/>
                      </a:rPr>
                      <m:t>{</m:t>
                    </m:r>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𝑓</m:t>
                        </m:r>
                      </m:e>
                      <m:sup>
                        <m:r>
                          <m:rPr>
                            <m:sty m:val="p"/>
                          </m:rPr>
                          <a:rPr lang="en-US" altLang="ja-JP" sz="2400">
                            <a:latin typeface="Cambria Math" panose="02040503050406030204" pitchFamily="18" charset="0"/>
                          </a:rPr>
                          <m:t>int</m:t>
                        </m:r>
                      </m:sup>
                    </m:sSup>
                    <m:r>
                      <a:rPr lang="en-US" altLang="ja-JP" sz="2400" i="1">
                        <a:latin typeface="Cambria Math" panose="02040503050406030204" pitchFamily="18" charset="0"/>
                      </a:rPr>
                      <m:t>}</m:t>
                    </m:r>
                  </m:oMath>
                </a14:m>
                <a:r>
                  <a:rPr lang="ja-JP" altLang="en-US" sz="2400" dirty="0"/>
                  <a:t>を計算する．</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640" t="-1584"/>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kumimoji="1" lang="en-US" altLang="ja-JP" dirty="0"/>
              <a:t>NS-FEM</a:t>
            </a:r>
            <a:r>
              <a:rPr lang="ja-JP" altLang="en-US" dirty="0"/>
              <a:t>の</a:t>
            </a:r>
            <a:r>
              <a:rPr kumimoji="1" lang="ja-JP" altLang="en-US" dirty="0"/>
              <a:t>定式化概要</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sp>
        <p:nvSpPr>
          <p:cNvPr id="10" name="テキスト ボックス 9"/>
          <p:cNvSpPr txBox="1"/>
          <p:nvPr/>
        </p:nvSpPr>
        <p:spPr>
          <a:xfrm>
            <a:off x="2178320" y="2967335"/>
            <a:ext cx="1412566" cy="923330"/>
          </a:xfrm>
          <a:prstGeom prst="rect">
            <a:avLst/>
          </a:prstGeom>
          <a:noFill/>
          <a:ln>
            <a:solidFill>
              <a:schemeClr val="tx1"/>
            </a:solidFill>
          </a:ln>
        </p:spPr>
        <p:txBody>
          <a:bodyPr wrap="none" rtlCol="0">
            <a:spAutoFit/>
          </a:bodyPr>
          <a:lstStyle/>
          <a:p>
            <a:pPr algn="ctr"/>
            <a:r>
              <a:rPr lang="ja-JP" altLang="en-US" dirty="0"/>
              <a:t>ガウス</a:t>
            </a:r>
            <a:r>
              <a:rPr kumimoji="1" lang="ja-JP" altLang="en-US" dirty="0"/>
              <a:t>点が</a:t>
            </a:r>
            <a:br>
              <a:rPr kumimoji="1" lang="en-US" altLang="ja-JP" dirty="0"/>
            </a:br>
            <a:r>
              <a:rPr kumimoji="1" lang="ja-JP" altLang="en-US" dirty="0"/>
              <a:t>各ノード</a:t>
            </a:r>
            <a:r>
              <a:rPr lang="ja-JP" altLang="en-US" dirty="0"/>
              <a:t>に</a:t>
            </a:r>
            <a:br>
              <a:rPr kumimoji="1" lang="en-US" altLang="ja-JP" dirty="0"/>
            </a:br>
            <a:r>
              <a:rPr kumimoji="1" lang="ja-JP" altLang="en-US" dirty="0"/>
              <a:t>あるイメージ</a:t>
            </a:r>
          </a:p>
        </p:txBody>
      </p:sp>
      <p:sp>
        <p:nvSpPr>
          <p:cNvPr id="9" name="テキスト ボックス 8">
            <a:extLst>
              <a:ext uri="{FF2B5EF4-FFF2-40B4-BE49-F238E27FC236}">
                <a16:creationId xmlns:a16="http://schemas.microsoft.com/office/drawing/2014/main" id="{E6A71204-A938-9467-A37D-966EF5BF3AD6}"/>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a:t>
            </a:r>
            <a:r>
              <a:rPr lang="ja-JP" altLang="en-US" dirty="0">
                <a:latin typeface="MS UI Gothic" panose="020B0600070205080204" pitchFamily="50" charset="-128"/>
                <a:ea typeface="MS UI Gothic" panose="020B0600070205080204" pitchFamily="50" charset="-128"/>
              </a:rPr>
              <a:t>します．</a:t>
            </a:r>
            <a:endParaRPr kumimoji="1" lang="ja-JP" altLang="en-US" dirty="0">
              <a:latin typeface="MS UI Gothic" panose="020B0600070205080204" pitchFamily="50" charset="-128"/>
              <a:ea typeface="MS UI Gothic" panose="020B0600070205080204" pitchFamily="50" charset="-128"/>
            </a:endParaRPr>
          </a:p>
        </p:txBody>
      </p:sp>
      <p:sp>
        <p:nvSpPr>
          <p:cNvPr id="12" name="テキスト ボックス 11">
            <a:extLst>
              <a:ext uri="{FF2B5EF4-FFF2-40B4-BE49-F238E27FC236}">
                <a16:creationId xmlns:a16="http://schemas.microsoft.com/office/drawing/2014/main" id="{53EA85CB-49D1-77CD-1A51-456F68B7EC9A}"/>
              </a:ext>
            </a:extLst>
          </p:cNvPr>
          <p:cNvSpPr txBox="1"/>
          <p:nvPr/>
        </p:nvSpPr>
        <p:spPr>
          <a:xfrm>
            <a:off x="1667508" y="4505189"/>
            <a:ext cx="2434190" cy="1015663"/>
          </a:xfrm>
          <a:prstGeom prst="rect">
            <a:avLst/>
          </a:prstGeom>
          <a:noFill/>
          <a:ln>
            <a:solidFill>
              <a:schemeClr val="tx1"/>
            </a:solidFill>
          </a:ln>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ひずみ分布は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各平滑化領域内で</a:t>
            </a:r>
            <a:br>
              <a:rPr lang="en-US" altLang="ja-JP" sz="2000" dirty="0">
                <a:latin typeface="MS UI Gothic" panose="020B0600070205080204" pitchFamily="50" charset="-128"/>
                <a:ea typeface="MS UI Gothic" panose="020B0600070205080204" pitchFamily="50" charset="-128"/>
              </a:rPr>
            </a:br>
            <a:r>
              <a:rPr lang="ja-JP" altLang="en-US" sz="2000" dirty="0">
                <a:solidFill>
                  <a:srgbClr val="0000CC"/>
                </a:solidFill>
                <a:latin typeface="MS UI Gothic" panose="020B0600070205080204" pitchFamily="50" charset="-128"/>
                <a:ea typeface="MS UI Gothic" panose="020B0600070205080204" pitchFamily="50" charset="-128"/>
              </a:rPr>
              <a:t>一定</a:t>
            </a:r>
          </a:p>
        </p:txBody>
      </p:sp>
      <p:sp>
        <p:nvSpPr>
          <p:cNvPr id="13" name="テキスト ボックス 12">
            <a:extLst>
              <a:ext uri="{FF2B5EF4-FFF2-40B4-BE49-F238E27FC236}">
                <a16:creationId xmlns:a16="http://schemas.microsoft.com/office/drawing/2014/main" id="{116841A1-B443-E6F4-3F1D-25A859989375}"/>
              </a:ext>
            </a:extLst>
          </p:cNvPr>
          <p:cNvSpPr txBox="1"/>
          <p:nvPr/>
        </p:nvSpPr>
        <p:spPr>
          <a:xfrm>
            <a:off x="8043553" y="2888940"/>
            <a:ext cx="2993686" cy="1015663"/>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2000" dirty="0">
                <a:solidFill>
                  <a:schemeClr val="tx1"/>
                </a:solidFill>
                <a:latin typeface="MS UI Gothic" panose="020B0600070205080204" pitchFamily="50" charset="-128"/>
                <a:ea typeface="MS UI Gothic" panose="020B0600070205080204" pitchFamily="50" charset="-128"/>
              </a:rPr>
              <a:t>三角形</a:t>
            </a:r>
            <a:r>
              <a:rPr lang="en-US" altLang="ja-JP" sz="2000" dirty="0">
                <a:solidFill>
                  <a:schemeClr val="tx1"/>
                </a:solidFill>
                <a:latin typeface="MS UI Gothic" panose="020B0600070205080204" pitchFamily="50" charset="-128"/>
                <a:ea typeface="MS UI Gothic" panose="020B0600070205080204" pitchFamily="50" charset="-128"/>
              </a:rPr>
              <a:t>/</a:t>
            </a:r>
            <a:r>
              <a:rPr lang="ja-JP" altLang="en-US" sz="2000" dirty="0">
                <a:solidFill>
                  <a:schemeClr val="tx1"/>
                </a:solidFill>
                <a:latin typeface="MS UI Gothic" panose="020B0600070205080204" pitchFamily="50" charset="-128"/>
                <a:ea typeface="MS UI Gothic" panose="020B0600070205080204" pitchFamily="50" charset="-128"/>
              </a:rPr>
              <a:t>四面体メッシュで</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せん断・体積ロッキングを</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回避できるが，</a:t>
            </a:r>
            <a:endParaRPr lang="en-US" altLang="ja-JP" sz="2000" dirty="0">
              <a:solidFill>
                <a:schemeClr val="tx1"/>
              </a:solidFill>
              <a:latin typeface="MS UI Gothic" panose="020B0600070205080204" pitchFamily="50" charset="-128"/>
              <a:ea typeface="MS UI Gothic" panose="020B0600070205080204" pitchFamily="50" charset="-128"/>
            </a:endParaRPr>
          </a:p>
        </p:txBody>
      </p:sp>
      <p:sp>
        <p:nvSpPr>
          <p:cNvPr id="14" name="テキスト ボックス 13">
            <a:extLst>
              <a:ext uri="{FF2B5EF4-FFF2-40B4-BE49-F238E27FC236}">
                <a16:creationId xmlns:a16="http://schemas.microsoft.com/office/drawing/2014/main" id="{2375B78E-335F-0F37-5344-5995B7910012}"/>
              </a:ext>
            </a:extLst>
          </p:cNvPr>
          <p:cNvSpPr txBox="1"/>
          <p:nvPr/>
        </p:nvSpPr>
        <p:spPr>
          <a:xfrm>
            <a:off x="8048888" y="4008915"/>
            <a:ext cx="2993686" cy="1631216"/>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圧力チェッカーボーディングは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残存してしまう，</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疑似低エネルギーモード</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（アワーグラスモードの類）</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が現れてしまう．</a:t>
            </a:r>
            <a:endParaRPr lang="ja-JP" altLang="en-US" sz="2000" dirty="0">
              <a:solidFill>
                <a:srgbClr val="FF0000"/>
              </a:solidFill>
              <a:latin typeface="MS UI Gothic" panose="020B0600070205080204" pitchFamily="50" charset="-128"/>
              <a:ea typeface="MS UI Gothic" panose="020B0600070205080204" pitchFamily="50" charset="-128"/>
            </a:endParaRPr>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927FB826-51DC-3FE2-133C-9FA16324950F}"/>
                  </a:ext>
                </a:extLst>
              </p:cNvPr>
              <p:cNvSpPr txBox="1"/>
              <p:nvPr/>
            </p:nvSpPr>
            <p:spPr>
              <a:xfrm>
                <a:off x="5349677" y="5515806"/>
                <a:ext cx="1276503" cy="4785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400" i="1" smtClean="0">
                              <a:solidFill>
                                <a:srgbClr val="0000CC"/>
                              </a:solidFill>
                              <a:latin typeface="Cambria Math" panose="02040503050406030204" pitchFamily="18" charset="0"/>
                            </a:rPr>
                          </m:ctrlPr>
                        </m:sSupPr>
                        <m:e>
                          <m:r>
                            <a:rPr lang="en-US" altLang="ja-JP" sz="2400" i="1">
                              <a:solidFill>
                                <a:srgbClr val="0000CC"/>
                              </a:solidFill>
                              <a:latin typeface="Cambria Math" panose="02040503050406030204" pitchFamily="18" charset="0"/>
                            </a:rPr>
                            <m:t>[</m:t>
                          </m:r>
                        </m:e>
                        <m:sup>
                          <m:r>
                            <m:rPr>
                              <m:sty m:val="p"/>
                            </m:rPr>
                            <a:rPr lang="en-US" altLang="ja-JP" sz="2400" b="0" i="0" smtClean="0">
                              <a:solidFill>
                                <a:srgbClr val="0000CC"/>
                              </a:solidFill>
                              <a:latin typeface="Cambria Math" panose="02040503050406030204" pitchFamily="18" charset="0"/>
                            </a:rPr>
                            <m:t>Node</m:t>
                          </m:r>
                        </m:sup>
                      </m:sSup>
                      <m:r>
                        <a:rPr lang="en-US" altLang="ja-JP" sz="2400" i="1">
                          <a:solidFill>
                            <a:srgbClr val="0000CC"/>
                          </a:solidFill>
                          <a:latin typeface="Cambria Math" panose="02040503050406030204" pitchFamily="18" charset="0"/>
                        </a:rPr>
                        <m:t>𝐵</m:t>
                      </m:r>
                      <m:r>
                        <a:rPr lang="en-US" altLang="ja-JP" sz="2400" i="1">
                          <a:solidFill>
                            <a:srgbClr val="0000CC"/>
                          </a:solidFill>
                          <a:latin typeface="Cambria Math" panose="02040503050406030204" pitchFamily="18" charset="0"/>
                        </a:rPr>
                        <m:t>]</m:t>
                      </m:r>
                    </m:oMath>
                  </m:oMathPara>
                </a14:m>
                <a:endParaRPr lang="ja-JP" altLang="en-US" sz="2400" dirty="0">
                  <a:solidFill>
                    <a:srgbClr val="0000CC"/>
                  </a:solidFill>
                </a:endParaRPr>
              </a:p>
            </p:txBody>
          </p:sp>
        </mc:Choice>
        <mc:Fallback xmlns="">
          <p:sp>
            <p:nvSpPr>
              <p:cNvPr id="15" name="テキスト ボックス 14">
                <a:extLst>
                  <a:ext uri="{FF2B5EF4-FFF2-40B4-BE49-F238E27FC236}">
                    <a16:creationId xmlns:a16="http://schemas.microsoft.com/office/drawing/2014/main" id="{927FB826-51DC-3FE2-133C-9FA16324950F}"/>
                  </a:ext>
                </a:extLst>
              </p:cNvPr>
              <p:cNvSpPr txBox="1">
                <a:spLocks noRot="1" noChangeAspect="1" noMove="1" noResize="1" noEditPoints="1" noAdjustHandles="1" noChangeArrowheads="1" noChangeShapeType="1" noTextEdit="1"/>
              </p:cNvSpPr>
              <p:nvPr/>
            </p:nvSpPr>
            <p:spPr>
              <a:xfrm>
                <a:off x="5349677" y="5515806"/>
                <a:ext cx="1276503" cy="478593"/>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8551A58C-1DEB-F660-EA2A-E5016A25261B}"/>
                  </a:ext>
                </a:extLst>
              </p:cNvPr>
              <p:cNvSpPr txBox="1"/>
              <p:nvPr/>
            </p:nvSpPr>
            <p:spPr>
              <a:xfrm>
                <a:off x="5681482" y="5917164"/>
                <a:ext cx="4927759" cy="536172"/>
              </a:xfrm>
              <a:prstGeom prst="rect">
                <a:avLst/>
              </a:prstGeom>
              <a:noFill/>
            </p:spPr>
            <p:txBody>
              <a:bodyPr wrap="none" rtlCol="0">
                <a:spAutoFit/>
              </a:bodyPr>
              <a:lstStyle/>
              <a:p>
                <a:r>
                  <a:rPr lang="en-US" altLang="ja-JP" sz="2400" dirty="0">
                    <a:solidFill>
                      <a:srgbClr val="0000CC"/>
                    </a:solidFill>
                  </a:rPr>
                  <a:t> </a:t>
                </a:r>
                <a:r>
                  <a:rPr lang="en-US" altLang="ja-JP" sz="2400" b="1" dirty="0">
                    <a:solidFill>
                      <a:srgbClr val="0000CC"/>
                    </a:solidFill>
                  </a:rPr>
                  <a:t> </a:t>
                </a:r>
                <a14:m>
                  <m:oMath xmlns:m="http://schemas.openxmlformats.org/officeDocument/2006/math">
                    <m:r>
                      <a:rPr lang="en-US" altLang="ja-JP" sz="2400" b="1" i="1">
                        <a:solidFill>
                          <a:srgbClr val="0000CC"/>
                        </a:solidFill>
                        <a:latin typeface="Cambria Math" panose="02040503050406030204" pitchFamily="18" charset="0"/>
                        <a:ea typeface="Cambria Math" panose="02040503050406030204" pitchFamily="18" charset="0"/>
                      </a:rPr>
                      <m:t>↳</m:t>
                    </m:r>
                    <m:sSup>
                      <m:sSupPr>
                        <m:ctrlPr>
                          <a:rPr lang="en-US" altLang="ja-JP" sz="2400" b="1" i="1" smtClean="0">
                            <a:solidFill>
                              <a:srgbClr val="0000CC"/>
                            </a:solidFill>
                            <a:latin typeface="Cambria Math" panose="02040503050406030204" pitchFamily="18" charset="0"/>
                          </a:rPr>
                        </m:ctrlPr>
                      </m:sSupPr>
                      <m:e/>
                      <m:sup>
                        <m:r>
                          <m:rPr>
                            <m:sty m:val="p"/>
                          </m:rPr>
                          <a:rPr lang="en-US" altLang="ja-JP" sz="2400" b="0" i="0" smtClean="0">
                            <a:solidFill>
                              <a:srgbClr val="0000CC"/>
                            </a:solidFill>
                            <a:latin typeface="Cambria Math" panose="02040503050406030204" pitchFamily="18" charset="0"/>
                          </a:rPr>
                          <m:t>Node</m:t>
                        </m:r>
                      </m:sup>
                    </m:sSup>
                    <m:r>
                      <a:rPr lang="en-US" altLang="ja-JP" sz="2400" b="1" i="1">
                        <a:solidFill>
                          <a:srgbClr val="0000CC"/>
                        </a:solidFill>
                        <a:latin typeface="Cambria Math" panose="02040503050406030204" pitchFamily="18" charset="0"/>
                      </a:rPr>
                      <m:t>𝜺</m:t>
                    </m:r>
                    <m:r>
                      <a:rPr lang="en-US" altLang="ja-JP" sz="2400">
                        <a:solidFill>
                          <a:srgbClr val="0000CC"/>
                        </a:solidFill>
                        <a:latin typeface="Cambria Math" panose="02040503050406030204" pitchFamily="18" charset="0"/>
                      </a:rPr>
                      <m:t>,</m:t>
                    </m:r>
                    <m:sSup>
                      <m:sSupPr>
                        <m:ctrlPr>
                          <a:rPr lang="en-US" altLang="ja-JP" sz="2400" b="1" i="1">
                            <a:solidFill>
                              <a:srgbClr val="0000CC"/>
                            </a:solidFill>
                            <a:latin typeface="Cambria Math" panose="02040503050406030204" pitchFamily="18" charset="0"/>
                          </a:rPr>
                        </m:ctrlPr>
                      </m:sSupPr>
                      <m:e/>
                      <m:sup>
                        <m:r>
                          <m:rPr>
                            <m:sty m:val="p"/>
                          </m:rPr>
                          <a:rPr lang="en-US" altLang="ja-JP" sz="2400" b="0" i="0" smtClean="0">
                            <a:solidFill>
                              <a:srgbClr val="0000CC"/>
                            </a:solidFill>
                            <a:latin typeface="Cambria Math" panose="02040503050406030204" pitchFamily="18" charset="0"/>
                          </a:rPr>
                          <m:t>Node</m:t>
                        </m:r>
                      </m:sup>
                    </m:sSup>
                    <m:r>
                      <a:rPr lang="en-US" altLang="ja-JP" sz="2400" b="1" i="1">
                        <a:solidFill>
                          <a:srgbClr val="0000CC"/>
                        </a:solidFill>
                        <a:latin typeface="Cambria Math" panose="02040503050406030204" pitchFamily="18" charset="0"/>
                      </a:rPr>
                      <m:t>𝝈</m:t>
                    </m:r>
                    <m:r>
                      <a:rPr lang="en-US" altLang="ja-JP" sz="2400">
                        <a:solidFill>
                          <a:srgbClr val="0000CC"/>
                        </a:solidFill>
                        <a:latin typeface="Cambria Math" panose="02040503050406030204" pitchFamily="18" charset="0"/>
                      </a:rPr>
                      <m:t>,</m:t>
                    </m:r>
                    <m:r>
                      <a:rPr lang="en-US" altLang="ja-JP" sz="2400" i="1">
                        <a:solidFill>
                          <a:srgbClr val="0000CC"/>
                        </a:solidFill>
                        <a:latin typeface="Cambria Math" panose="02040503050406030204" pitchFamily="18" charset="0"/>
                      </a:rPr>
                      <m:t>  </m:t>
                    </m:r>
                    <m:sSup>
                      <m:sSupPr>
                        <m:ctrlPr>
                          <a:rPr lang="en-US" altLang="ja-JP" sz="2400" i="1">
                            <a:solidFill>
                              <a:srgbClr val="0000CC"/>
                            </a:solidFill>
                            <a:latin typeface="Cambria Math" panose="02040503050406030204" pitchFamily="18" charset="0"/>
                          </a:rPr>
                        </m:ctrlPr>
                      </m:sSupPr>
                      <m:e>
                        <m:r>
                          <a:rPr lang="en-US" altLang="ja-JP" sz="2400" i="1">
                            <a:solidFill>
                              <a:srgbClr val="0000CC"/>
                            </a:solidFill>
                            <a:latin typeface="Cambria Math" panose="02040503050406030204" pitchFamily="18" charset="0"/>
                          </a:rPr>
                          <m:t>{</m:t>
                        </m:r>
                      </m:e>
                      <m:sup>
                        <m:r>
                          <m:rPr>
                            <m:sty m:val="p"/>
                          </m:rPr>
                          <a:rPr lang="en-US" altLang="ja-JP" sz="2400" b="0" i="0" smtClean="0">
                            <a:solidFill>
                              <a:srgbClr val="0000CC"/>
                            </a:solidFill>
                            <a:latin typeface="Cambria Math" panose="02040503050406030204" pitchFamily="18" charset="0"/>
                          </a:rPr>
                          <m:t>Node</m:t>
                        </m:r>
                      </m:sup>
                    </m:sSup>
                    <m:sSup>
                      <m:sSupPr>
                        <m:ctrlPr>
                          <a:rPr lang="en-US" altLang="ja-JP" sz="2400" i="1">
                            <a:solidFill>
                              <a:srgbClr val="0000CC"/>
                            </a:solidFill>
                            <a:latin typeface="Cambria Math" panose="02040503050406030204" pitchFamily="18" charset="0"/>
                          </a:rPr>
                        </m:ctrlPr>
                      </m:sSupPr>
                      <m:e>
                        <m:r>
                          <a:rPr lang="en-US" altLang="ja-JP" sz="2400" i="1">
                            <a:solidFill>
                              <a:srgbClr val="0000CC"/>
                            </a:solidFill>
                            <a:latin typeface="Cambria Math" panose="02040503050406030204" pitchFamily="18" charset="0"/>
                          </a:rPr>
                          <m:t>𝑓</m:t>
                        </m:r>
                      </m:e>
                      <m:sup>
                        <m:r>
                          <m:rPr>
                            <m:sty m:val="p"/>
                          </m:rPr>
                          <a:rPr lang="en-US" altLang="ja-JP" sz="2400">
                            <a:solidFill>
                              <a:srgbClr val="0000CC"/>
                            </a:solidFill>
                            <a:latin typeface="Cambria Math" panose="02040503050406030204" pitchFamily="18" charset="0"/>
                          </a:rPr>
                          <m:t>int</m:t>
                        </m:r>
                      </m:sup>
                    </m:sSup>
                    <m:r>
                      <a:rPr lang="en-US" altLang="ja-JP" sz="2400" i="1">
                        <a:solidFill>
                          <a:srgbClr val="0000CC"/>
                        </a:solidFill>
                        <a:latin typeface="Cambria Math" panose="02040503050406030204" pitchFamily="18" charset="0"/>
                      </a:rPr>
                      <m:t>}</m:t>
                    </m:r>
                  </m:oMath>
                </a14:m>
                <a:r>
                  <a:rPr lang="ja-JP" altLang="en-US" sz="2400" dirty="0">
                    <a:solidFill>
                      <a:srgbClr val="0000CC"/>
                    </a:solidFill>
                  </a:rPr>
                  <a:t> </a:t>
                </a:r>
                <a:r>
                  <a:rPr lang="en-US" altLang="ja-JP" sz="2400" dirty="0">
                    <a:solidFill>
                      <a:srgbClr val="0000CC"/>
                    </a:solidFill>
                  </a:rPr>
                  <a:t>etc.</a:t>
                </a:r>
                <a:endParaRPr lang="ja-JP" altLang="en-US" sz="2400" dirty="0">
                  <a:solidFill>
                    <a:srgbClr val="0000CC"/>
                  </a:solidFill>
                </a:endParaRPr>
              </a:p>
            </p:txBody>
          </p:sp>
        </mc:Choice>
        <mc:Fallback xmlns="">
          <p:sp>
            <p:nvSpPr>
              <p:cNvPr id="16" name="テキスト ボックス 15">
                <a:extLst>
                  <a:ext uri="{FF2B5EF4-FFF2-40B4-BE49-F238E27FC236}">
                    <a16:creationId xmlns:a16="http://schemas.microsoft.com/office/drawing/2014/main" id="{8551A58C-1DEB-F660-EA2A-E5016A25261B}"/>
                  </a:ext>
                </a:extLst>
              </p:cNvPr>
              <p:cNvSpPr txBox="1">
                <a:spLocks noRot="1" noChangeAspect="1" noMove="1" noResize="1" noEditPoints="1" noAdjustHandles="1" noChangeArrowheads="1" noChangeShapeType="1" noTextEdit="1"/>
              </p:cNvSpPr>
              <p:nvPr/>
            </p:nvSpPr>
            <p:spPr>
              <a:xfrm>
                <a:off x="5681482" y="5917164"/>
                <a:ext cx="4927759" cy="536172"/>
              </a:xfrm>
              <a:prstGeom prst="rect">
                <a:avLst/>
              </a:prstGeom>
              <a:blipFill>
                <a:blip r:embed="rId5"/>
                <a:stretch>
                  <a:fillRect r="-1114" b="-26136"/>
                </a:stretch>
              </a:blipFill>
            </p:spPr>
            <p:txBody>
              <a:bodyPr/>
              <a:lstStyle/>
              <a:p>
                <a:r>
                  <a:rPr lang="ja-JP" altLang="en-US">
                    <a:noFill/>
                  </a:rPr>
                  <a:t> </a:t>
                </a:r>
              </a:p>
            </p:txBody>
          </p:sp>
        </mc:Fallback>
      </mc:AlternateContent>
      <p:sp>
        <p:nvSpPr>
          <p:cNvPr id="17" name="フリーフォーム: 図形 16">
            <a:extLst>
              <a:ext uri="{FF2B5EF4-FFF2-40B4-BE49-F238E27FC236}">
                <a16:creationId xmlns:a16="http://schemas.microsoft.com/office/drawing/2014/main" id="{CB152F55-8C53-97EE-02C7-35F9CC8C7EE4}"/>
              </a:ext>
            </a:extLst>
          </p:cNvPr>
          <p:cNvSpPr/>
          <p:nvPr/>
        </p:nvSpPr>
        <p:spPr>
          <a:xfrm>
            <a:off x="4259796" y="3018624"/>
            <a:ext cx="3089367" cy="2497182"/>
          </a:xfrm>
          <a:custGeom>
            <a:avLst/>
            <a:gdLst>
              <a:gd name="connsiteX0" fmla="*/ 0 w 3810000"/>
              <a:gd name="connsiteY0" fmla="*/ 54429 h 2198914"/>
              <a:gd name="connsiteX1" fmla="*/ 2155371 w 3810000"/>
              <a:gd name="connsiteY1" fmla="*/ 0 h 2198914"/>
              <a:gd name="connsiteX2" fmla="*/ 3810000 w 3810000"/>
              <a:gd name="connsiteY2" fmla="*/ 2198914 h 2198914"/>
              <a:gd name="connsiteX3" fmla="*/ 1121228 w 3810000"/>
              <a:gd name="connsiteY3" fmla="*/ 2133600 h 2198914"/>
              <a:gd name="connsiteX4" fmla="*/ 0 w 3810000"/>
              <a:gd name="connsiteY4" fmla="*/ 54429 h 2198914"/>
              <a:gd name="connsiteX0" fmla="*/ 0 w 4212772"/>
              <a:gd name="connsiteY0" fmla="*/ 0 h 2383970"/>
              <a:gd name="connsiteX1" fmla="*/ 2558143 w 4212772"/>
              <a:gd name="connsiteY1" fmla="*/ 185056 h 2383970"/>
              <a:gd name="connsiteX2" fmla="*/ 4212772 w 4212772"/>
              <a:gd name="connsiteY2" fmla="*/ 2383970 h 2383970"/>
              <a:gd name="connsiteX3" fmla="*/ 1524000 w 4212772"/>
              <a:gd name="connsiteY3" fmla="*/ 2318656 h 2383970"/>
              <a:gd name="connsiteX4" fmla="*/ 0 w 4212772"/>
              <a:gd name="connsiteY4" fmla="*/ 0 h 2383970"/>
              <a:gd name="connsiteX0" fmla="*/ 0 w 4212772"/>
              <a:gd name="connsiteY0" fmla="*/ 0 h 2383970"/>
              <a:gd name="connsiteX1" fmla="*/ 1626326 w 4212772"/>
              <a:gd name="connsiteY1" fmla="*/ 1064622 h 2383970"/>
              <a:gd name="connsiteX2" fmla="*/ 4212772 w 4212772"/>
              <a:gd name="connsiteY2" fmla="*/ 2383970 h 2383970"/>
              <a:gd name="connsiteX3" fmla="*/ 1524000 w 4212772"/>
              <a:gd name="connsiteY3" fmla="*/ 2318656 h 2383970"/>
              <a:gd name="connsiteX4" fmla="*/ 0 w 4212772"/>
              <a:gd name="connsiteY4" fmla="*/ 0 h 2383970"/>
              <a:gd name="connsiteX0" fmla="*/ 0 w 4212772"/>
              <a:gd name="connsiteY0" fmla="*/ 32658 h 2416628"/>
              <a:gd name="connsiteX1" fmla="*/ 2270760 w 4212772"/>
              <a:gd name="connsiteY1" fmla="*/ 0 h 2416628"/>
              <a:gd name="connsiteX2" fmla="*/ 4212772 w 4212772"/>
              <a:gd name="connsiteY2" fmla="*/ 2416628 h 2416628"/>
              <a:gd name="connsiteX3" fmla="*/ 1524000 w 4212772"/>
              <a:gd name="connsiteY3" fmla="*/ 2351314 h 2416628"/>
              <a:gd name="connsiteX4" fmla="*/ 0 w 4212772"/>
              <a:gd name="connsiteY4" fmla="*/ 32658 h 2416628"/>
              <a:gd name="connsiteX0" fmla="*/ 0 w 4212772"/>
              <a:gd name="connsiteY0" fmla="*/ 0 h 2383970"/>
              <a:gd name="connsiteX1" fmla="*/ 3585754 w 4212772"/>
              <a:gd name="connsiteY1" fmla="*/ 106679 h 2383970"/>
              <a:gd name="connsiteX2" fmla="*/ 4212772 w 4212772"/>
              <a:gd name="connsiteY2" fmla="*/ 2383970 h 2383970"/>
              <a:gd name="connsiteX3" fmla="*/ 1524000 w 4212772"/>
              <a:gd name="connsiteY3" fmla="*/ 2318656 h 2383970"/>
              <a:gd name="connsiteX4" fmla="*/ 0 w 4212772"/>
              <a:gd name="connsiteY4" fmla="*/ 0 h 2383970"/>
              <a:gd name="connsiteX0" fmla="*/ 200298 w 2688772"/>
              <a:gd name="connsiteY0" fmla="*/ 0 h 2314302"/>
              <a:gd name="connsiteX1" fmla="*/ 2061754 w 2688772"/>
              <a:gd name="connsiteY1" fmla="*/ 37011 h 2314302"/>
              <a:gd name="connsiteX2" fmla="*/ 2688772 w 2688772"/>
              <a:gd name="connsiteY2" fmla="*/ 2314302 h 2314302"/>
              <a:gd name="connsiteX3" fmla="*/ 0 w 2688772"/>
              <a:gd name="connsiteY3" fmla="*/ 2248988 h 2314302"/>
              <a:gd name="connsiteX4" fmla="*/ 200298 w 2688772"/>
              <a:gd name="connsiteY4" fmla="*/ 0 h 2314302"/>
              <a:gd name="connsiteX0" fmla="*/ 940527 w 3429001"/>
              <a:gd name="connsiteY0" fmla="*/ 0 h 2314302"/>
              <a:gd name="connsiteX1" fmla="*/ 2801983 w 3429001"/>
              <a:gd name="connsiteY1" fmla="*/ 37011 h 2314302"/>
              <a:gd name="connsiteX2" fmla="*/ 3429001 w 3429001"/>
              <a:gd name="connsiteY2" fmla="*/ 2314302 h 2314302"/>
              <a:gd name="connsiteX3" fmla="*/ 0 w 3429001"/>
              <a:gd name="connsiteY3" fmla="*/ 1813559 h 2314302"/>
              <a:gd name="connsiteX4" fmla="*/ 940527 w 3429001"/>
              <a:gd name="connsiteY4" fmla="*/ 0 h 2314302"/>
              <a:gd name="connsiteX0" fmla="*/ 1140824 w 3429001"/>
              <a:gd name="connsiteY0" fmla="*/ 0 h 2462348"/>
              <a:gd name="connsiteX1" fmla="*/ 2801983 w 3429001"/>
              <a:gd name="connsiteY1" fmla="*/ 185057 h 2462348"/>
              <a:gd name="connsiteX2" fmla="*/ 3429001 w 3429001"/>
              <a:gd name="connsiteY2" fmla="*/ 2462348 h 2462348"/>
              <a:gd name="connsiteX3" fmla="*/ 0 w 3429001"/>
              <a:gd name="connsiteY3" fmla="*/ 1961605 h 2462348"/>
              <a:gd name="connsiteX4" fmla="*/ 1140824 w 3429001"/>
              <a:gd name="connsiteY4" fmla="*/ 0 h 2462348"/>
              <a:gd name="connsiteX0" fmla="*/ 1140824 w 3089367"/>
              <a:gd name="connsiteY0" fmla="*/ 0 h 2601685"/>
              <a:gd name="connsiteX1" fmla="*/ 2801983 w 3089367"/>
              <a:gd name="connsiteY1" fmla="*/ 185057 h 2601685"/>
              <a:gd name="connsiteX2" fmla="*/ 3089367 w 3089367"/>
              <a:gd name="connsiteY2" fmla="*/ 2601685 h 2601685"/>
              <a:gd name="connsiteX3" fmla="*/ 0 w 3089367"/>
              <a:gd name="connsiteY3" fmla="*/ 1961605 h 2601685"/>
              <a:gd name="connsiteX4" fmla="*/ 1140824 w 3089367"/>
              <a:gd name="connsiteY4" fmla="*/ 0 h 2601685"/>
              <a:gd name="connsiteX0" fmla="*/ 1210492 w 3089367"/>
              <a:gd name="connsiteY0" fmla="*/ 0 h 2497182"/>
              <a:gd name="connsiteX1" fmla="*/ 2801983 w 3089367"/>
              <a:gd name="connsiteY1" fmla="*/ 80554 h 2497182"/>
              <a:gd name="connsiteX2" fmla="*/ 3089367 w 3089367"/>
              <a:gd name="connsiteY2" fmla="*/ 2497182 h 2497182"/>
              <a:gd name="connsiteX3" fmla="*/ 0 w 3089367"/>
              <a:gd name="connsiteY3" fmla="*/ 1857102 h 2497182"/>
              <a:gd name="connsiteX4" fmla="*/ 1210492 w 3089367"/>
              <a:gd name="connsiteY4" fmla="*/ 0 h 2497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9367" h="2497182">
                <a:moveTo>
                  <a:pt x="1210492" y="0"/>
                </a:moveTo>
                <a:lnTo>
                  <a:pt x="2801983" y="80554"/>
                </a:lnTo>
                <a:lnTo>
                  <a:pt x="3089367" y="2497182"/>
                </a:lnTo>
                <a:lnTo>
                  <a:pt x="0" y="1857102"/>
                </a:lnTo>
                <a:lnTo>
                  <a:pt x="1210492" y="0"/>
                </a:lnTo>
                <a:close/>
              </a:path>
            </a:pathLst>
          </a:cu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フリーフォーム: 図形 17">
            <a:extLst>
              <a:ext uri="{FF2B5EF4-FFF2-40B4-BE49-F238E27FC236}">
                <a16:creationId xmlns:a16="http://schemas.microsoft.com/office/drawing/2014/main" id="{F8FE4B47-E646-3399-F48E-3D8F22DC5B41}"/>
              </a:ext>
            </a:extLst>
          </p:cNvPr>
          <p:cNvSpPr/>
          <p:nvPr/>
        </p:nvSpPr>
        <p:spPr>
          <a:xfrm>
            <a:off x="5211009" y="3468134"/>
            <a:ext cx="1535289" cy="1398650"/>
          </a:xfrm>
          <a:custGeom>
            <a:avLst/>
            <a:gdLst>
              <a:gd name="connsiteX0" fmla="*/ 286438 w 1035585"/>
              <a:gd name="connsiteY0" fmla="*/ 0 h 1344058"/>
              <a:gd name="connsiteX1" fmla="*/ 1035585 w 1035585"/>
              <a:gd name="connsiteY1" fmla="*/ 440675 h 1344058"/>
              <a:gd name="connsiteX2" fmla="*/ 881349 w 1035585"/>
              <a:gd name="connsiteY2" fmla="*/ 1344058 h 1344058"/>
              <a:gd name="connsiteX3" fmla="*/ 0 w 1035585"/>
              <a:gd name="connsiteY3" fmla="*/ 958468 h 1344058"/>
              <a:gd name="connsiteX4" fmla="*/ 286438 w 1035585"/>
              <a:gd name="connsiteY4" fmla="*/ 0 h 1344058"/>
              <a:gd name="connsiteX0" fmla="*/ 286438 w 1421175"/>
              <a:gd name="connsiteY0" fmla="*/ 0 h 1685581"/>
              <a:gd name="connsiteX1" fmla="*/ 1035585 w 1421175"/>
              <a:gd name="connsiteY1" fmla="*/ 440675 h 1685581"/>
              <a:gd name="connsiteX2" fmla="*/ 1421175 w 1421175"/>
              <a:gd name="connsiteY2" fmla="*/ 1685581 h 1685581"/>
              <a:gd name="connsiteX3" fmla="*/ 0 w 1421175"/>
              <a:gd name="connsiteY3" fmla="*/ 958468 h 1685581"/>
              <a:gd name="connsiteX4" fmla="*/ 286438 w 1421175"/>
              <a:gd name="connsiteY4" fmla="*/ 0 h 1685581"/>
              <a:gd name="connsiteX0" fmla="*/ 286438 w 1421175"/>
              <a:gd name="connsiteY0" fmla="*/ 0 h 1685581"/>
              <a:gd name="connsiteX1" fmla="*/ 1299990 w 1421175"/>
              <a:gd name="connsiteY1" fmla="*/ 517793 h 1685581"/>
              <a:gd name="connsiteX2" fmla="*/ 1421175 w 1421175"/>
              <a:gd name="connsiteY2" fmla="*/ 1685581 h 1685581"/>
              <a:gd name="connsiteX3" fmla="*/ 0 w 1421175"/>
              <a:gd name="connsiteY3" fmla="*/ 958468 h 1685581"/>
              <a:gd name="connsiteX4" fmla="*/ 286438 w 1421175"/>
              <a:gd name="connsiteY4" fmla="*/ 0 h 1685581"/>
              <a:gd name="connsiteX0" fmla="*/ 22033 w 1156770"/>
              <a:gd name="connsiteY0" fmla="*/ 0 h 1685581"/>
              <a:gd name="connsiteX1" fmla="*/ 1035585 w 1156770"/>
              <a:gd name="connsiteY1" fmla="*/ 517793 h 1685581"/>
              <a:gd name="connsiteX2" fmla="*/ 1156770 w 1156770"/>
              <a:gd name="connsiteY2" fmla="*/ 1685581 h 1685581"/>
              <a:gd name="connsiteX3" fmla="*/ 0 w 1156770"/>
              <a:gd name="connsiteY3" fmla="*/ 1189822 h 1685581"/>
              <a:gd name="connsiteX4" fmla="*/ 22033 w 1156770"/>
              <a:gd name="connsiteY4" fmla="*/ 0 h 1685581"/>
              <a:gd name="connsiteX0" fmla="*/ 0 w 3453394"/>
              <a:gd name="connsiteY0" fmla="*/ 211550 h 1167788"/>
              <a:gd name="connsiteX1" fmla="*/ 3332209 w 3453394"/>
              <a:gd name="connsiteY1" fmla="*/ 0 h 1167788"/>
              <a:gd name="connsiteX2" fmla="*/ 3453394 w 3453394"/>
              <a:gd name="connsiteY2" fmla="*/ 1167788 h 1167788"/>
              <a:gd name="connsiteX3" fmla="*/ 2296624 w 3453394"/>
              <a:gd name="connsiteY3" fmla="*/ 672029 h 1167788"/>
              <a:gd name="connsiteX4" fmla="*/ 0 w 3453394"/>
              <a:gd name="connsiteY4" fmla="*/ 211550 h 1167788"/>
              <a:gd name="connsiteX0" fmla="*/ 0 w 3453394"/>
              <a:gd name="connsiteY0" fmla="*/ 211550 h 1597315"/>
              <a:gd name="connsiteX1" fmla="*/ 3332209 w 3453394"/>
              <a:gd name="connsiteY1" fmla="*/ 0 h 1597315"/>
              <a:gd name="connsiteX2" fmla="*/ 3453394 w 3453394"/>
              <a:gd name="connsiteY2" fmla="*/ 1167788 h 1597315"/>
              <a:gd name="connsiteX3" fmla="*/ 86824 w 3453394"/>
              <a:gd name="connsiteY3" fmla="*/ 1597315 h 1597315"/>
              <a:gd name="connsiteX4" fmla="*/ 0 w 3453394"/>
              <a:gd name="connsiteY4" fmla="*/ 211550 h 1597315"/>
              <a:gd name="connsiteX0" fmla="*/ 0 w 3453394"/>
              <a:gd name="connsiteY0" fmla="*/ 734064 h 2119829"/>
              <a:gd name="connsiteX1" fmla="*/ 1122409 w 3453394"/>
              <a:gd name="connsiteY1" fmla="*/ 0 h 2119829"/>
              <a:gd name="connsiteX2" fmla="*/ 3453394 w 3453394"/>
              <a:gd name="connsiteY2" fmla="*/ 1690302 h 2119829"/>
              <a:gd name="connsiteX3" fmla="*/ 86824 w 3453394"/>
              <a:gd name="connsiteY3" fmla="*/ 2119829 h 2119829"/>
              <a:gd name="connsiteX4" fmla="*/ 0 w 3453394"/>
              <a:gd name="connsiteY4" fmla="*/ 734064 h 2119829"/>
              <a:gd name="connsiteX0" fmla="*/ 0 w 1319794"/>
              <a:gd name="connsiteY0" fmla="*/ 734064 h 2119829"/>
              <a:gd name="connsiteX1" fmla="*/ 1122409 w 1319794"/>
              <a:gd name="connsiteY1" fmla="*/ 0 h 2119829"/>
              <a:gd name="connsiteX2" fmla="*/ 1319794 w 1319794"/>
              <a:gd name="connsiteY2" fmla="*/ 1603217 h 2119829"/>
              <a:gd name="connsiteX3" fmla="*/ 86824 w 1319794"/>
              <a:gd name="connsiteY3" fmla="*/ 2119829 h 2119829"/>
              <a:gd name="connsiteX4" fmla="*/ 0 w 1319794"/>
              <a:gd name="connsiteY4" fmla="*/ 734064 h 2119829"/>
              <a:gd name="connsiteX0" fmla="*/ 0 w 1319794"/>
              <a:gd name="connsiteY0" fmla="*/ 753114 h 2138879"/>
              <a:gd name="connsiteX1" fmla="*/ 1125130 w 1319794"/>
              <a:gd name="connsiteY1" fmla="*/ 0 h 2138879"/>
              <a:gd name="connsiteX2" fmla="*/ 1319794 w 1319794"/>
              <a:gd name="connsiteY2" fmla="*/ 1622267 h 2138879"/>
              <a:gd name="connsiteX3" fmla="*/ 86824 w 1319794"/>
              <a:gd name="connsiteY3" fmla="*/ 2138879 h 2138879"/>
              <a:gd name="connsiteX4" fmla="*/ 0 w 1319794"/>
              <a:gd name="connsiteY4"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86824 w 1319794"/>
              <a:gd name="connsiteY4" fmla="*/ 2138879 h 2138879"/>
              <a:gd name="connsiteX5" fmla="*/ 0 w 1319794"/>
              <a:gd name="connsiteY5"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86824 w 1319794"/>
              <a:gd name="connsiteY4" fmla="*/ 2138879 h 2138879"/>
              <a:gd name="connsiteX5" fmla="*/ 50116 w 1319794"/>
              <a:gd name="connsiteY5" fmla="*/ 1504088 h 2138879"/>
              <a:gd name="connsiteX6" fmla="*/ 0 w 1319794"/>
              <a:gd name="connsiteY6"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319794 w 1319794"/>
              <a:gd name="connsiteY3" fmla="*/ 1622267 h 2138879"/>
              <a:gd name="connsiteX4" fmla="*/ 755510 w 1319794"/>
              <a:gd name="connsiteY4" fmla="*/ 1843722 h 2138879"/>
              <a:gd name="connsiteX5" fmla="*/ 86824 w 1319794"/>
              <a:gd name="connsiteY5" fmla="*/ 2138879 h 2138879"/>
              <a:gd name="connsiteX6" fmla="*/ 50116 w 1319794"/>
              <a:gd name="connsiteY6" fmla="*/ 1504088 h 2138879"/>
              <a:gd name="connsiteX7" fmla="*/ 0 w 1319794"/>
              <a:gd name="connsiteY7" fmla="*/ 753114 h 2138879"/>
              <a:gd name="connsiteX0" fmla="*/ 0 w 1319794"/>
              <a:gd name="connsiteY0" fmla="*/ 753114 h 2138879"/>
              <a:gd name="connsiteX1" fmla="*/ 494253 w 1319794"/>
              <a:gd name="connsiteY1" fmla="*/ 415516 h 2138879"/>
              <a:gd name="connsiteX2" fmla="*/ 1125130 w 1319794"/>
              <a:gd name="connsiteY2" fmla="*/ 0 h 2138879"/>
              <a:gd name="connsiteX3" fmla="*/ 1217064 w 1319794"/>
              <a:gd name="connsiteY3" fmla="*/ 938031 h 2138879"/>
              <a:gd name="connsiteX4" fmla="*/ 1319794 w 1319794"/>
              <a:gd name="connsiteY4" fmla="*/ 1622267 h 2138879"/>
              <a:gd name="connsiteX5" fmla="*/ 755510 w 1319794"/>
              <a:gd name="connsiteY5" fmla="*/ 1843722 h 2138879"/>
              <a:gd name="connsiteX6" fmla="*/ 86824 w 1319794"/>
              <a:gd name="connsiteY6" fmla="*/ 2138879 h 2138879"/>
              <a:gd name="connsiteX7" fmla="*/ 50116 w 1319794"/>
              <a:gd name="connsiteY7" fmla="*/ 1504088 h 2138879"/>
              <a:gd name="connsiteX8" fmla="*/ 0 w 1319794"/>
              <a:gd name="connsiteY8" fmla="*/ 753114 h 2138879"/>
              <a:gd name="connsiteX0" fmla="*/ 0 w 1319794"/>
              <a:gd name="connsiteY0" fmla="*/ 753114 h 2138879"/>
              <a:gd name="connsiteX1" fmla="*/ 694550 w 1319794"/>
              <a:gd name="connsiteY1" fmla="*/ 102007 h 2138879"/>
              <a:gd name="connsiteX2" fmla="*/ 1125130 w 1319794"/>
              <a:gd name="connsiteY2" fmla="*/ 0 h 2138879"/>
              <a:gd name="connsiteX3" fmla="*/ 1217064 w 1319794"/>
              <a:gd name="connsiteY3" fmla="*/ 938031 h 2138879"/>
              <a:gd name="connsiteX4" fmla="*/ 1319794 w 1319794"/>
              <a:gd name="connsiteY4" fmla="*/ 1622267 h 2138879"/>
              <a:gd name="connsiteX5" fmla="*/ 755510 w 1319794"/>
              <a:gd name="connsiteY5" fmla="*/ 1843722 h 2138879"/>
              <a:gd name="connsiteX6" fmla="*/ 86824 w 1319794"/>
              <a:gd name="connsiteY6" fmla="*/ 2138879 h 2138879"/>
              <a:gd name="connsiteX7" fmla="*/ 50116 w 1319794"/>
              <a:gd name="connsiteY7" fmla="*/ 1504088 h 2138879"/>
              <a:gd name="connsiteX8" fmla="*/ 0 w 1319794"/>
              <a:gd name="connsiteY8" fmla="*/ 753114 h 2138879"/>
              <a:gd name="connsiteX0" fmla="*/ 89221 w 1269678"/>
              <a:gd name="connsiteY0" fmla="*/ 491856 h 2138879"/>
              <a:gd name="connsiteX1" fmla="*/ 644434 w 1269678"/>
              <a:gd name="connsiteY1" fmla="*/ 102007 h 2138879"/>
              <a:gd name="connsiteX2" fmla="*/ 1075014 w 1269678"/>
              <a:gd name="connsiteY2" fmla="*/ 0 h 2138879"/>
              <a:gd name="connsiteX3" fmla="*/ 1166948 w 1269678"/>
              <a:gd name="connsiteY3" fmla="*/ 938031 h 2138879"/>
              <a:gd name="connsiteX4" fmla="*/ 1269678 w 1269678"/>
              <a:gd name="connsiteY4" fmla="*/ 1622267 h 2138879"/>
              <a:gd name="connsiteX5" fmla="*/ 705394 w 1269678"/>
              <a:gd name="connsiteY5" fmla="*/ 1843722 h 2138879"/>
              <a:gd name="connsiteX6" fmla="*/ 36708 w 1269678"/>
              <a:gd name="connsiteY6" fmla="*/ 2138879 h 2138879"/>
              <a:gd name="connsiteX7" fmla="*/ 0 w 1269678"/>
              <a:gd name="connsiteY7" fmla="*/ 1504088 h 2138879"/>
              <a:gd name="connsiteX8" fmla="*/ 89221 w 1269678"/>
              <a:gd name="connsiteY8" fmla="*/ 491856 h 2138879"/>
              <a:gd name="connsiteX0" fmla="*/ 52513 w 1232970"/>
              <a:gd name="connsiteY0" fmla="*/ 491856 h 2138879"/>
              <a:gd name="connsiteX1" fmla="*/ 607726 w 1232970"/>
              <a:gd name="connsiteY1" fmla="*/ 102007 h 2138879"/>
              <a:gd name="connsiteX2" fmla="*/ 1038306 w 1232970"/>
              <a:gd name="connsiteY2" fmla="*/ 0 h 2138879"/>
              <a:gd name="connsiteX3" fmla="*/ 1130240 w 1232970"/>
              <a:gd name="connsiteY3" fmla="*/ 938031 h 2138879"/>
              <a:gd name="connsiteX4" fmla="*/ 1232970 w 1232970"/>
              <a:gd name="connsiteY4" fmla="*/ 1622267 h 2138879"/>
              <a:gd name="connsiteX5" fmla="*/ 668686 w 1232970"/>
              <a:gd name="connsiteY5" fmla="*/ 1843722 h 2138879"/>
              <a:gd name="connsiteX6" fmla="*/ 0 w 1232970"/>
              <a:gd name="connsiteY6" fmla="*/ 2138879 h 2138879"/>
              <a:gd name="connsiteX7" fmla="*/ 41669 w 1232970"/>
              <a:gd name="connsiteY7" fmla="*/ 998991 h 2138879"/>
              <a:gd name="connsiteX8" fmla="*/ 52513 w 1232970"/>
              <a:gd name="connsiteY8" fmla="*/ 491856 h 2138879"/>
              <a:gd name="connsiteX0" fmla="*/ 10844 w 1191301"/>
              <a:gd name="connsiteY0" fmla="*/ 491856 h 1843722"/>
              <a:gd name="connsiteX1" fmla="*/ 566057 w 1191301"/>
              <a:gd name="connsiteY1" fmla="*/ 102007 h 1843722"/>
              <a:gd name="connsiteX2" fmla="*/ 996637 w 1191301"/>
              <a:gd name="connsiteY2" fmla="*/ 0 h 1843722"/>
              <a:gd name="connsiteX3" fmla="*/ 1088571 w 1191301"/>
              <a:gd name="connsiteY3" fmla="*/ 938031 h 1843722"/>
              <a:gd name="connsiteX4" fmla="*/ 1191301 w 1191301"/>
              <a:gd name="connsiteY4" fmla="*/ 1622267 h 1843722"/>
              <a:gd name="connsiteX5" fmla="*/ 627017 w 1191301"/>
              <a:gd name="connsiteY5" fmla="*/ 1843722 h 1843722"/>
              <a:gd name="connsiteX6" fmla="*/ 602765 w 1191301"/>
              <a:gd name="connsiteY6" fmla="*/ 1398650 h 1843722"/>
              <a:gd name="connsiteX7" fmla="*/ 0 w 1191301"/>
              <a:gd name="connsiteY7" fmla="*/ 998991 h 1843722"/>
              <a:gd name="connsiteX8" fmla="*/ 10844 w 1191301"/>
              <a:gd name="connsiteY8" fmla="*/ 491856 h 1843722"/>
              <a:gd name="connsiteX0" fmla="*/ 10844 w 1271451"/>
              <a:gd name="connsiteY0" fmla="*/ 491856 h 1843722"/>
              <a:gd name="connsiteX1" fmla="*/ 566057 w 1271451"/>
              <a:gd name="connsiteY1" fmla="*/ 102007 h 1843722"/>
              <a:gd name="connsiteX2" fmla="*/ 996637 w 1271451"/>
              <a:gd name="connsiteY2" fmla="*/ 0 h 1843722"/>
              <a:gd name="connsiteX3" fmla="*/ 1271451 w 1271451"/>
              <a:gd name="connsiteY3" fmla="*/ 232637 h 1843722"/>
              <a:gd name="connsiteX4" fmla="*/ 1191301 w 1271451"/>
              <a:gd name="connsiteY4" fmla="*/ 1622267 h 1843722"/>
              <a:gd name="connsiteX5" fmla="*/ 627017 w 1271451"/>
              <a:gd name="connsiteY5" fmla="*/ 1843722 h 1843722"/>
              <a:gd name="connsiteX6" fmla="*/ 602765 w 1271451"/>
              <a:gd name="connsiteY6" fmla="*/ 1398650 h 1843722"/>
              <a:gd name="connsiteX7" fmla="*/ 0 w 1271451"/>
              <a:gd name="connsiteY7" fmla="*/ 998991 h 1843722"/>
              <a:gd name="connsiteX8" fmla="*/ 10844 w 1271451"/>
              <a:gd name="connsiteY8" fmla="*/ 491856 h 1843722"/>
              <a:gd name="connsiteX0" fmla="*/ 10844 w 1565769"/>
              <a:gd name="connsiteY0" fmla="*/ 491856 h 1843722"/>
              <a:gd name="connsiteX1" fmla="*/ 566057 w 1565769"/>
              <a:gd name="connsiteY1" fmla="*/ 102007 h 1843722"/>
              <a:gd name="connsiteX2" fmla="*/ 996637 w 1565769"/>
              <a:gd name="connsiteY2" fmla="*/ 0 h 1843722"/>
              <a:gd name="connsiteX3" fmla="*/ 1271451 w 1565769"/>
              <a:gd name="connsiteY3" fmla="*/ 232637 h 1843722"/>
              <a:gd name="connsiteX4" fmla="*/ 1565769 w 1565769"/>
              <a:gd name="connsiteY4" fmla="*/ 716575 h 1843722"/>
              <a:gd name="connsiteX5" fmla="*/ 627017 w 1565769"/>
              <a:gd name="connsiteY5" fmla="*/ 1843722 h 1843722"/>
              <a:gd name="connsiteX6" fmla="*/ 602765 w 1565769"/>
              <a:gd name="connsiteY6" fmla="*/ 1398650 h 1843722"/>
              <a:gd name="connsiteX7" fmla="*/ 0 w 1565769"/>
              <a:gd name="connsiteY7" fmla="*/ 998991 h 1843722"/>
              <a:gd name="connsiteX8" fmla="*/ 10844 w 1565769"/>
              <a:gd name="connsiteY8" fmla="*/ 491856 h 1843722"/>
              <a:gd name="connsiteX0" fmla="*/ 10844 w 1565769"/>
              <a:gd name="connsiteY0" fmla="*/ 491856 h 1398650"/>
              <a:gd name="connsiteX1" fmla="*/ 566057 w 1565769"/>
              <a:gd name="connsiteY1" fmla="*/ 102007 h 1398650"/>
              <a:gd name="connsiteX2" fmla="*/ 996637 w 1565769"/>
              <a:gd name="connsiteY2" fmla="*/ 0 h 1398650"/>
              <a:gd name="connsiteX3" fmla="*/ 1271451 w 1565769"/>
              <a:gd name="connsiteY3" fmla="*/ 232637 h 1398650"/>
              <a:gd name="connsiteX4" fmla="*/ 1565769 w 1565769"/>
              <a:gd name="connsiteY4" fmla="*/ 716575 h 1398650"/>
              <a:gd name="connsiteX5" fmla="*/ 1393372 w 1565769"/>
              <a:gd name="connsiteY5" fmla="*/ 1303790 h 1398650"/>
              <a:gd name="connsiteX6" fmla="*/ 602765 w 1565769"/>
              <a:gd name="connsiteY6" fmla="*/ 1398650 h 1398650"/>
              <a:gd name="connsiteX7" fmla="*/ 0 w 1565769"/>
              <a:gd name="connsiteY7" fmla="*/ 998991 h 1398650"/>
              <a:gd name="connsiteX8" fmla="*/ 10844 w 1565769"/>
              <a:gd name="connsiteY8" fmla="*/ 491856 h 1398650"/>
              <a:gd name="connsiteX0" fmla="*/ 10844 w 1565769"/>
              <a:gd name="connsiteY0" fmla="*/ 491856 h 1398650"/>
              <a:gd name="connsiteX1" fmla="*/ 566057 w 1565769"/>
              <a:gd name="connsiteY1" fmla="*/ 102007 h 1398650"/>
              <a:gd name="connsiteX2" fmla="*/ 996637 w 1565769"/>
              <a:gd name="connsiteY2" fmla="*/ 0 h 1398650"/>
              <a:gd name="connsiteX3" fmla="*/ 1322251 w 1565769"/>
              <a:gd name="connsiteY3" fmla="*/ 202157 h 1398650"/>
              <a:gd name="connsiteX4" fmla="*/ 1565769 w 1565769"/>
              <a:gd name="connsiteY4" fmla="*/ 716575 h 1398650"/>
              <a:gd name="connsiteX5" fmla="*/ 1393372 w 1565769"/>
              <a:gd name="connsiteY5" fmla="*/ 1303790 h 1398650"/>
              <a:gd name="connsiteX6" fmla="*/ 602765 w 1565769"/>
              <a:gd name="connsiteY6" fmla="*/ 1398650 h 1398650"/>
              <a:gd name="connsiteX7" fmla="*/ 0 w 1565769"/>
              <a:gd name="connsiteY7" fmla="*/ 998991 h 1398650"/>
              <a:gd name="connsiteX8" fmla="*/ 10844 w 1565769"/>
              <a:gd name="connsiteY8" fmla="*/ 491856 h 1398650"/>
              <a:gd name="connsiteX0" fmla="*/ 10844 w 1565769"/>
              <a:gd name="connsiteY0" fmla="*/ 491856 h 1398650"/>
              <a:gd name="connsiteX1" fmla="*/ 566057 w 1565769"/>
              <a:gd name="connsiteY1" fmla="*/ 102007 h 1398650"/>
              <a:gd name="connsiteX2" fmla="*/ 996637 w 1565769"/>
              <a:gd name="connsiteY2" fmla="*/ 0 h 1398650"/>
              <a:gd name="connsiteX3" fmla="*/ 1322251 w 1565769"/>
              <a:gd name="connsiteY3" fmla="*/ 202157 h 1398650"/>
              <a:gd name="connsiteX4" fmla="*/ 1565769 w 1565769"/>
              <a:gd name="connsiteY4" fmla="*/ 716575 h 1398650"/>
              <a:gd name="connsiteX5" fmla="*/ 1393372 w 1565769"/>
              <a:gd name="connsiteY5" fmla="*/ 1303790 h 1398650"/>
              <a:gd name="connsiteX6" fmla="*/ 714525 w 1565769"/>
              <a:gd name="connsiteY6" fmla="*/ 1398650 h 1398650"/>
              <a:gd name="connsiteX7" fmla="*/ 0 w 1565769"/>
              <a:gd name="connsiteY7" fmla="*/ 998991 h 1398650"/>
              <a:gd name="connsiteX8" fmla="*/ 10844 w 1565769"/>
              <a:gd name="connsiteY8" fmla="*/ 491856 h 1398650"/>
              <a:gd name="connsiteX0" fmla="*/ 0 w 1554925"/>
              <a:gd name="connsiteY0" fmla="*/ 491856 h 1398650"/>
              <a:gd name="connsiteX1" fmla="*/ 555213 w 1554925"/>
              <a:gd name="connsiteY1" fmla="*/ 102007 h 1398650"/>
              <a:gd name="connsiteX2" fmla="*/ 985793 w 1554925"/>
              <a:gd name="connsiteY2" fmla="*/ 0 h 1398650"/>
              <a:gd name="connsiteX3" fmla="*/ 1311407 w 1554925"/>
              <a:gd name="connsiteY3" fmla="*/ 202157 h 1398650"/>
              <a:gd name="connsiteX4" fmla="*/ 1554925 w 1554925"/>
              <a:gd name="connsiteY4" fmla="*/ 716575 h 1398650"/>
              <a:gd name="connsiteX5" fmla="*/ 1382528 w 1554925"/>
              <a:gd name="connsiteY5" fmla="*/ 1303790 h 1398650"/>
              <a:gd name="connsiteX6" fmla="*/ 703681 w 1554925"/>
              <a:gd name="connsiteY6" fmla="*/ 1398650 h 1398650"/>
              <a:gd name="connsiteX7" fmla="*/ 19636 w 1554925"/>
              <a:gd name="connsiteY7" fmla="*/ 1019311 h 1398650"/>
              <a:gd name="connsiteX8" fmla="*/ 0 w 1554925"/>
              <a:gd name="connsiteY8" fmla="*/ 491856 h 1398650"/>
              <a:gd name="connsiteX0" fmla="*/ 0 w 1554925"/>
              <a:gd name="connsiteY0" fmla="*/ 491856 h 1398650"/>
              <a:gd name="connsiteX1" fmla="*/ 555213 w 1554925"/>
              <a:gd name="connsiteY1" fmla="*/ 102007 h 1398650"/>
              <a:gd name="connsiteX2" fmla="*/ 985793 w 1554925"/>
              <a:gd name="connsiteY2" fmla="*/ 0 h 1398650"/>
              <a:gd name="connsiteX3" fmla="*/ 1311407 w 1554925"/>
              <a:gd name="connsiteY3" fmla="*/ 202157 h 1398650"/>
              <a:gd name="connsiteX4" fmla="*/ 1554925 w 1554925"/>
              <a:gd name="connsiteY4" fmla="*/ 716575 h 1398650"/>
              <a:gd name="connsiteX5" fmla="*/ 1382528 w 1554925"/>
              <a:gd name="connsiteY5" fmla="*/ 1303790 h 1398650"/>
              <a:gd name="connsiteX6" fmla="*/ 703681 w 1554925"/>
              <a:gd name="connsiteY6" fmla="*/ 1398650 h 1398650"/>
              <a:gd name="connsiteX7" fmla="*/ 19636 w 1554925"/>
              <a:gd name="connsiteY7" fmla="*/ 1039631 h 1398650"/>
              <a:gd name="connsiteX8" fmla="*/ 0 w 1554925"/>
              <a:gd name="connsiteY8" fmla="*/ 491856 h 1398650"/>
              <a:gd name="connsiteX0" fmla="*/ 51484 w 1535289"/>
              <a:gd name="connsiteY0" fmla="*/ 522336 h 1398650"/>
              <a:gd name="connsiteX1" fmla="*/ 535577 w 1535289"/>
              <a:gd name="connsiteY1" fmla="*/ 102007 h 1398650"/>
              <a:gd name="connsiteX2" fmla="*/ 966157 w 1535289"/>
              <a:gd name="connsiteY2" fmla="*/ 0 h 1398650"/>
              <a:gd name="connsiteX3" fmla="*/ 1291771 w 1535289"/>
              <a:gd name="connsiteY3" fmla="*/ 202157 h 1398650"/>
              <a:gd name="connsiteX4" fmla="*/ 1535289 w 1535289"/>
              <a:gd name="connsiteY4" fmla="*/ 716575 h 1398650"/>
              <a:gd name="connsiteX5" fmla="*/ 1362892 w 1535289"/>
              <a:gd name="connsiteY5" fmla="*/ 1303790 h 1398650"/>
              <a:gd name="connsiteX6" fmla="*/ 684045 w 1535289"/>
              <a:gd name="connsiteY6" fmla="*/ 1398650 h 1398650"/>
              <a:gd name="connsiteX7" fmla="*/ 0 w 1535289"/>
              <a:gd name="connsiteY7" fmla="*/ 1039631 h 1398650"/>
              <a:gd name="connsiteX8" fmla="*/ 51484 w 1535289"/>
              <a:gd name="connsiteY8" fmla="*/ 522336 h 139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289" h="1398650">
                <a:moveTo>
                  <a:pt x="51484" y="522336"/>
                </a:moveTo>
                <a:lnTo>
                  <a:pt x="535577" y="102007"/>
                </a:lnTo>
                <a:lnTo>
                  <a:pt x="966157" y="0"/>
                </a:lnTo>
                <a:lnTo>
                  <a:pt x="1291771" y="202157"/>
                </a:lnTo>
                <a:lnTo>
                  <a:pt x="1535289" y="716575"/>
                </a:lnTo>
                <a:lnTo>
                  <a:pt x="1362892" y="1303790"/>
                </a:lnTo>
                <a:lnTo>
                  <a:pt x="684045" y="1398650"/>
                </a:lnTo>
                <a:lnTo>
                  <a:pt x="0" y="1039631"/>
                </a:lnTo>
                <a:lnTo>
                  <a:pt x="51484" y="522336"/>
                </a:lnTo>
                <a:close/>
              </a:path>
            </a:pathLst>
          </a:custGeom>
          <a:pattFill prst="lgGrid">
            <a:fgClr>
              <a:srgbClr val="0000CC"/>
            </a:fgClr>
            <a:bgClr>
              <a:srgbClr val="4DFFC4"/>
            </a:bgClr>
          </a:patt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9" name="直線コネクタ 18">
            <a:extLst>
              <a:ext uri="{FF2B5EF4-FFF2-40B4-BE49-F238E27FC236}">
                <a16:creationId xmlns:a16="http://schemas.microsoft.com/office/drawing/2014/main" id="{12DCFC9A-96E3-8590-E218-96D7141667C8}"/>
              </a:ext>
            </a:extLst>
          </p:cNvPr>
          <p:cNvCxnSpPr>
            <a:cxnSpLocks/>
            <a:stCxn id="17" idx="1"/>
          </p:cNvCxnSpPr>
          <p:nvPr/>
        </p:nvCxnSpPr>
        <p:spPr>
          <a:xfrm flipH="1">
            <a:off x="6036109" y="3099178"/>
            <a:ext cx="1025670" cy="11185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6B64860-809E-25EF-3297-C95240328BF2}"/>
              </a:ext>
            </a:extLst>
          </p:cNvPr>
          <p:cNvCxnSpPr>
            <a:cxnSpLocks/>
            <a:endCxn id="17" idx="2"/>
          </p:cNvCxnSpPr>
          <p:nvPr/>
        </p:nvCxnSpPr>
        <p:spPr>
          <a:xfrm>
            <a:off x="6036109" y="4217763"/>
            <a:ext cx="1313054" cy="12980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2F98A25-B7FE-25CB-2391-66AB5140536D}"/>
              </a:ext>
            </a:extLst>
          </p:cNvPr>
          <p:cNvCxnSpPr>
            <a:cxnSpLocks/>
            <a:stCxn id="17" idx="3"/>
          </p:cNvCxnSpPr>
          <p:nvPr/>
        </p:nvCxnSpPr>
        <p:spPr>
          <a:xfrm flipV="1">
            <a:off x="4259796" y="4206382"/>
            <a:ext cx="1767535" cy="6693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8AF5AA4D-65AC-A8E3-658F-CE731637E313}"/>
              </a:ext>
            </a:extLst>
          </p:cNvPr>
          <p:cNvCxnSpPr>
            <a:cxnSpLocks/>
            <a:stCxn id="17" idx="0"/>
          </p:cNvCxnSpPr>
          <p:nvPr/>
        </p:nvCxnSpPr>
        <p:spPr>
          <a:xfrm>
            <a:off x="5470288" y="3018624"/>
            <a:ext cx="557043" cy="1187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BB585788-264E-8E48-8822-088266681174}"/>
              </a:ext>
            </a:extLst>
          </p:cNvPr>
          <p:cNvGrpSpPr/>
          <p:nvPr/>
        </p:nvGrpSpPr>
        <p:grpSpPr>
          <a:xfrm>
            <a:off x="4968194" y="3160857"/>
            <a:ext cx="2082015" cy="1982001"/>
            <a:chOff x="4968194" y="3160857"/>
            <a:chExt cx="2082015" cy="1982001"/>
          </a:xfrm>
        </p:grpSpPr>
        <p:sp>
          <p:nvSpPr>
            <p:cNvPr id="24" name="矢印: 右 23">
              <a:extLst>
                <a:ext uri="{FF2B5EF4-FFF2-40B4-BE49-F238E27FC236}">
                  <a16:creationId xmlns:a16="http://schemas.microsoft.com/office/drawing/2014/main" id="{AD8C1D39-EE1B-9251-E334-72FAEC8120B2}"/>
                </a:ext>
              </a:extLst>
            </p:cNvPr>
            <p:cNvSpPr/>
            <p:nvPr/>
          </p:nvSpPr>
          <p:spPr>
            <a:xfrm rot="1266772">
              <a:off x="4968194" y="3862243"/>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右 24">
              <a:extLst>
                <a:ext uri="{FF2B5EF4-FFF2-40B4-BE49-F238E27FC236}">
                  <a16:creationId xmlns:a16="http://schemas.microsoft.com/office/drawing/2014/main" id="{B8DD43C9-C019-30E5-232F-646D54D5289F}"/>
                </a:ext>
              </a:extLst>
            </p:cNvPr>
            <p:cNvSpPr/>
            <p:nvPr/>
          </p:nvSpPr>
          <p:spPr>
            <a:xfrm rot="6006688">
              <a:off x="6083877" y="3197669"/>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矢印: 右 25">
              <a:extLst>
                <a:ext uri="{FF2B5EF4-FFF2-40B4-BE49-F238E27FC236}">
                  <a16:creationId xmlns:a16="http://schemas.microsoft.com/office/drawing/2014/main" id="{BEE48404-6F8A-37C3-AB57-A15EEFE03B87}"/>
                </a:ext>
              </a:extLst>
            </p:cNvPr>
            <p:cNvSpPr/>
            <p:nvPr/>
          </p:nvSpPr>
          <p:spPr>
            <a:xfrm rot="16966189">
              <a:off x="5742070" y="4919998"/>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右 26">
              <a:extLst>
                <a:ext uri="{FF2B5EF4-FFF2-40B4-BE49-F238E27FC236}">
                  <a16:creationId xmlns:a16="http://schemas.microsoft.com/office/drawing/2014/main" id="{9B8D5A71-C686-CA76-66E2-73F13D3184B5}"/>
                </a:ext>
              </a:extLst>
            </p:cNvPr>
            <p:cNvSpPr/>
            <p:nvPr/>
          </p:nvSpPr>
          <p:spPr>
            <a:xfrm rot="10370677">
              <a:off x="6790537" y="4052272"/>
              <a:ext cx="259672" cy="186047"/>
            </a:xfrm>
            <a:prstGeom prst="rightArrow">
              <a:avLst/>
            </a:prstGeom>
            <a:solidFill>
              <a:schemeClr val="tx1"/>
            </a:solidFill>
            <a:ln w="190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E08644BC-256B-7166-2455-0569A2934452}"/>
              </a:ext>
            </a:extLst>
          </p:cNvPr>
          <p:cNvGrpSpPr/>
          <p:nvPr/>
        </p:nvGrpSpPr>
        <p:grpSpPr>
          <a:xfrm>
            <a:off x="4996116" y="3006469"/>
            <a:ext cx="2369879" cy="2177015"/>
            <a:chOff x="4996116" y="3006469"/>
            <a:chExt cx="2369879" cy="2177015"/>
          </a:xfrm>
        </p:grpSpPr>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id="{59183198-830D-1206-856C-DE3050FBC1CB}"/>
                    </a:ext>
                  </a:extLst>
                </p:cNvPr>
                <p:cNvSpPr txBox="1"/>
                <p:nvPr/>
              </p:nvSpPr>
              <p:spPr>
                <a:xfrm>
                  <a:off x="5121913" y="4721819"/>
                  <a:ext cx="8154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2</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3" name="テキスト ボックス 12">
                  <a:extLst>
                    <a:ext uri="{FF2B5EF4-FFF2-40B4-BE49-F238E27FC236}">
                      <a16:creationId xmlns:a16="http://schemas.microsoft.com/office/drawing/2014/main" id="{BE4D2AFF-1B86-46A1-8F47-0A13453BF167}"/>
                    </a:ext>
                  </a:extLst>
                </p:cNvPr>
                <p:cNvSpPr txBox="1">
                  <a:spLocks noRot="1" noChangeAspect="1" noMove="1" noResize="1" noEditPoints="1" noAdjustHandles="1" noChangeArrowheads="1" noChangeShapeType="1" noTextEdit="1"/>
                </p:cNvSpPr>
                <p:nvPr/>
              </p:nvSpPr>
              <p:spPr>
                <a:xfrm>
                  <a:off x="5121913" y="4721819"/>
                  <a:ext cx="815480" cy="461665"/>
                </a:xfrm>
                <a:prstGeom prst="rect">
                  <a:avLst/>
                </a:prstGeom>
                <a:blipFill>
                  <a:blip r:embed="rId9"/>
                  <a:stretch>
                    <a:fillRect l="-746" r="-1493" b="-21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F5F3C4E8-F72B-F98B-7071-B01B2AF1931E}"/>
                    </a:ext>
                  </a:extLst>
                </p:cNvPr>
                <p:cNvSpPr txBox="1"/>
                <p:nvPr/>
              </p:nvSpPr>
              <p:spPr>
                <a:xfrm>
                  <a:off x="4996116" y="3285251"/>
                  <a:ext cx="8083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1</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2" name="テキスト ボックス 11">
                  <a:extLst>
                    <a:ext uri="{FF2B5EF4-FFF2-40B4-BE49-F238E27FC236}">
                      <a16:creationId xmlns:a16="http://schemas.microsoft.com/office/drawing/2014/main" id="{9B4CEC9D-5375-4A12-ADBA-0D63F6B881AD}"/>
                    </a:ext>
                  </a:extLst>
                </p:cNvPr>
                <p:cNvSpPr txBox="1">
                  <a:spLocks noRot="1" noChangeAspect="1" noMove="1" noResize="1" noEditPoints="1" noAdjustHandles="1" noChangeArrowheads="1" noChangeShapeType="1" noTextEdit="1"/>
                </p:cNvSpPr>
                <p:nvPr/>
              </p:nvSpPr>
              <p:spPr>
                <a:xfrm>
                  <a:off x="4996116" y="3285251"/>
                  <a:ext cx="808363" cy="461665"/>
                </a:xfrm>
                <a:prstGeom prst="rect">
                  <a:avLst/>
                </a:prstGeom>
                <a:blipFill>
                  <a:blip r:embed="rId10"/>
                  <a:stretch>
                    <a:fillRect l="-758" r="-1515" b="-19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id="{5D7C898C-876C-4F28-03C9-B3114CEAB579}"/>
                    </a:ext>
                  </a:extLst>
                </p:cNvPr>
                <p:cNvSpPr txBox="1"/>
                <p:nvPr/>
              </p:nvSpPr>
              <p:spPr>
                <a:xfrm>
                  <a:off x="6550515" y="4224646"/>
                  <a:ext cx="8154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smtClean="0">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b="0" i="1" smtClean="0">
                                <a:latin typeface="Cambria Math" panose="02040503050406030204" pitchFamily="18" charset="0"/>
                              </a:rPr>
                              <m:t>3</m:t>
                            </m:r>
                          </m:sub>
                        </m:sSub>
                        <m:r>
                          <a:rPr lang="en-US" altLang="ja-JP" sz="2400" i="1">
                            <a:latin typeface="Cambria Math" panose="02040503050406030204" pitchFamily="18" charset="0"/>
                          </a:rPr>
                          <m:t>]</m:t>
                        </m:r>
                      </m:oMath>
                    </m:oMathPara>
                  </a14:m>
                  <a:endParaRPr lang="ja-JP" altLang="en-US" sz="2400" dirty="0"/>
                </a:p>
              </p:txBody>
            </p:sp>
          </mc:Choice>
          <mc:Fallback xmlns="">
            <p:sp>
              <p:nvSpPr>
                <p:cNvPr id="43" name="テキスト ボックス 42">
                  <a:extLst>
                    <a:ext uri="{FF2B5EF4-FFF2-40B4-BE49-F238E27FC236}">
                      <a16:creationId xmlns:a16="http://schemas.microsoft.com/office/drawing/2014/main" id="{3E19513B-8E42-99A5-326A-59DC2FCEE097}"/>
                    </a:ext>
                  </a:extLst>
                </p:cNvPr>
                <p:cNvSpPr txBox="1">
                  <a:spLocks noRot="1" noChangeAspect="1" noMove="1" noResize="1" noEditPoints="1" noAdjustHandles="1" noChangeArrowheads="1" noChangeShapeType="1" noTextEdit="1"/>
                </p:cNvSpPr>
                <p:nvPr/>
              </p:nvSpPr>
              <p:spPr>
                <a:xfrm>
                  <a:off x="6550515" y="4224646"/>
                  <a:ext cx="815480" cy="461665"/>
                </a:xfrm>
                <a:prstGeom prst="rect">
                  <a:avLst/>
                </a:prstGeom>
                <a:blipFill>
                  <a:blip r:embed="rId11"/>
                  <a:stretch>
                    <a:fillRect l="-1504" r="-1504" b="-19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A8AF64FB-67F3-3857-38EF-D931FCA31CC0}"/>
                    </a:ext>
                  </a:extLst>
                </p:cNvPr>
                <p:cNvSpPr txBox="1"/>
                <p:nvPr/>
              </p:nvSpPr>
              <p:spPr>
                <a:xfrm>
                  <a:off x="6151687" y="3006469"/>
                  <a:ext cx="8023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smtClean="0">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b="0" i="1" smtClean="0">
                                <a:latin typeface="Cambria Math" panose="02040503050406030204" pitchFamily="18" charset="0"/>
                              </a:rPr>
                              <m:t>4</m:t>
                            </m:r>
                          </m:sub>
                        </m:sSub>
                        <m:r>
                          <a:rPr lang="en-US" altLang="ja-JP" sz="2400" i="1">
                            <a:latin typeface="Cambria Math" panose="02040503050406030204" pitchFamily="18" charset="0"/>
                          </a:rPr>
                          <m:t>]</m:t>
                        </m:r>
                      </m:oMath>
                    </m:oMathPara>
                  </a14:m>
                  <a:endParaRPr lang="ja-JP" altLang="en-US" sz="2400" dirty="0"/>
                </a:p>
              </p:txBody>
            </p:sp>
          </mc:Choice>
          <mc:Fallback xmlns="">
            <p:sp>
              <p:nvSpPr>
                <p:cNvPr id="44" name="テキスト ボックス 43">
                  <a:extLst>
                    <a:ext uri="{FF2B5EF4-FFF2-40B4-BE49-F238E27FC236}">
                      <a16:creationId xmlns:a16="http://schemas.microsoft.com/office/drawing/2014/main" id="{7A80765C-633C-6D36-BF00-3A270A9F262E}"/>
                    </a:ext>
                  </a:extLst>
                </p:cNvPr>
                <p:cNvSpPr txBox="1">
                  <a:spLocks noRot="1" noChangeAspect="1" noMove="1" noResize="1" noEditPoints="1" noAdjustHandles="1" noChangeArrowheads="1" noChangeShapeType="1" noTextEdit="1"/>
                </p:cNvSpPr>
                <p:nvPr/>
              </p:nvSpPr>
              <p:spPr>
                <a:xfrm>
                  <a:off x="6151687" y="3006469"/>
                  <a:ext cx="802336" cy="461665"/>
                </a:xfrm>
                <a:prstGeom prst="rect">
                  <a:avLst/>
                </a:prstGeom>
                <a:blipFill>
                  <a:blip r:embed="rId12"/>
                  <a:stretch>
                    <a:fillRect r="-1515" b="-19737"/>
                  </a:stretch>
                </a:blipFill>
              </p:spPr>
              <p:txBody>
                <a:bodyPr/>
                <a:lstStyle/>
                <a:p>
                  <a:r>
                    <a:rPr lang="ja-JP" altLang="en-US">
                      <a:noFill/>
                    </a:rPr>
                    <a:t> </a:t>
                  </a:r>
                </a:p>
              </p:txBody>
            </p:sp>
          </mc:Fallback>
        </mc:AlternateContent>
      </p:grpSp>
      <p:sp>
        <p:nvSpPr>
          <p:cNvPr id="33" name="楕円 32">
            <a:extLst>
              <a:ext uri="{FF2B5EF4-FFF2-40B4-BE49-F238E27FC236}">
                <a16:creationId xmlns:a16="http://schemas.microsoft.com/office/drawing/2014/main" id="{CBDA4B39-1D9E-B03E-E7B1-6EA97F9ECEA2}"/>
              </a:ext>
            </a:extLst>
          </p:cNvPr>
          <p:cNvSpPr/>
          <p:nvPr/>
        </p:nvSpPr>
        <p:spPr>
          <a:xfrm>
            <a:off x="5960400" y="4145846"/>
            <a:ext cx="144016" cy="144016"/>
          </a:xfrm>
          <a:prstGeom prst="ellipse">
            <a:avLst/>
          </a:prstGeom>
          <a:noFill/>
          <a:ln w="57150">
            <a:solidFill>
              <a:srgbClr val="0000CC"/>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03032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400" dirty="0"/>
                  <a:t>下図のような</a:t>
                </a:r>
                <a:r>
                  <a:rPr lang="en-US" altLang="ja-JP" sz="2400" dirty="0"/>
                  <a:t>3</a:t>
                </a:r>
                <a:r>
                  <a:rPr lang="ja-JP" altLang="en-US" sz="2400" dirty="0"/>
                  <a:t>節点三角形メッシュがあるとする．</a:t>
                </a:r>
                <a:endParaRPr lang="en-US" altLang="ja-JP" sz="2400" dirty="0"/>
              </a:p>
              <a:p>
                <a:r>
                  <a:rPr lang="ja-JP" altLang="en-US" sz="2400" dirty="0"/>
                  <a:t>各</a:t>
                </a:r>
                <a:r>
                  <a:rPr lang="ja-JP" altLang="en-US" sz="2400" dirty="0">
                    <a:solidFill>
                      <a:srgbClr val="00CC88"/>
                    </a:solidFill>
                  </a:rPr>
                  <a:t>セル</a:t>
                </a:r>
                <a:r>
                  <a:rPr lang="ja-JP" altLang="en-US" sz="2400" dirty="0"/>
                  <a:t>のひずみ</a:t>
                </a:r>
                <a:r>
                  <a:rPr lang="en-US" altLang="ja-JP" sz="2400" dirty="0"/>
                  <a:t>-</a:t>
                </a:r>
                <a:r>
                  <a:rPr lang="ja-JP" altLang="en-US" sz="2400" dirty="0"/>
                  <a:t>変位マトリックス</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を通常の</a:t>
                </a:r>
                <a:r>
                  <a:rPr lang="en-US" altLang="ja-JP" sz="2400" dirty="0"/>
                  <a:t>FEM</a:t>
                </a:r>
                <a:r>
                  <a:rPr lang="ja-JP" altLang="en-US" sz="2400" dirty="0"/>
                  <a:t>と同様に作る．</a:t>
                </a:r>
                <a:endParaRPr lang="en-US" altLang="ja-JP" sz="2400" dirty="0"/>
              </a:p>
              <a:p>
                <a:r>
                  <a:rPr lang="ja-JP" altLang="en-US" sz="2400" dirty="0"/>
                  <a:t>各</a:t>
                </a:r>
                <a:r>
                  <a:rPr lang="ja-JP" altLang="en-US" sz="2400" dirty="0">
                    <a:solidFill>
                      <a:srgbClr val="FF0000"/>
                    </a:solidFill>
                  </a:rPr>
                  <a:t>エッジ</a:t>
                </a:r>
                <a:r>
                  <a:rPr lang="ja-JP" altLang="en-US" sz="2400" dirty="0"/>
                  <a:t>にて周辺セルの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を集め，集めた各セルの体積を重みとして</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を平均化し，</a:t>
                </a:r>
                <a:br>
                  <a:rPr lang="en-US" altLang="ja-JP" sz="2400" dirty="0"/>
                </a:br>
                <a:r>
                  <a:rPr lang="ja-JP" altLang="en-US" sz="2400" dirty="0"/>
                  <a:t>エッジ平滑化領域の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a:solidFill>
                          <a:srgbClr val="FF0000"/>
                        </a:solidFill>
                        <a:latin typeface="Cambria Math"/>
                      </a:rPr>
                      <m:t>[</m:t>
                    </m:r>
                    <m:sSup>
                      <m:sSupPr>
                        <m:ctrlPr>
                          <a:rPr lang="en-US" altLang="ja-JP" sz="2400" i="1">
                            <a:solidFill>
                              <a:srgbClr val="FF0000"/>
                            </a:solidFill>
                            <a:latin typeface="Cambria Math" panose="02040503050406030204" pitchFamily="18" charset="0"/>
                          </a:rPr>
                        </m:ctrlPr>
                      </m:sSupPr>
                      <m:e>
                        <m:r>
                          <a:rPr lang="en-US" altLang="ja-JP" sz="2400" i="1">
                            <a:solidFill>
                              <a:srgbClr val="FF0000"/>
                            </a:solidFill>
                            <a:latin typeface="Cambria Math"/>
                          </a:rPr>
                          <m:t> </m:t>
                        </m:r>
                      </m:e>
                      <m:sup>
                        <m:r>
                          <m:rPr>
                            <m:sty m:val="p"/>
                          </m:rPr>
                          <a:rPr lang="en-US" altLang="ja-JP" sz="2400">
                            <a:solidFill>
                              <a:srgbClr val="FF0000"/>
                            </a:solidFill>
                            <a:latin typeface="Cambria Math" panose="02040503050406030204" pitchFamily="18" charset="0"/>
                          </a:rPr>
                          <m:t>Edge</m:t>
                        </m:r>
                      </m:sup>
                    </m:sSup>
                    <m:r>
                      <a:rPr lang="en-US" altLang="ja-JP" sz="2400" i="1">
                        <a:solidFill>
                          <a:srgbClr val="FF0000"/>
                        </a:solidFill>
                        <a:latin typeface="Cambria Math"/>
                      </a:rPr>
                      <m:t>𝐵</m:t>
                    </m:r>
                    <m:r>
                      <a:rPr lang="en-US" altLang="ja-JP" sz="2400" i="1">
                        <a:solidFill>
                          <a:srgbClr val="FF0000"/>
                        </a:solidFill>
                        <a:latin typeface="Cambria Math"/>
                      </a:rPr>
                      <m:t>]</m:t>
                    </m:r>
                  </m:oMath>
                </a14:m>
                <a:r>
                  <a:rPr lang="ja-JP" altLang="en-US" sz="2400" dirty="0"/>
                  <a:t>を用いて各エッジのひずみ</a:t>
                </a:r>
                <a14:m>
                  <m:oMath xmlns:m="http://schemas.openxmlformats.org/officeDocument/2006/math">
                    <m:r>
                      <a:rPr lang="en-US" altLang="ja-JP" sz="2400" b="1" i="1">
                        <a:latin typeface="Cambria Math" panose="02040503050406030204" pitchFamily="18" charset="0"/>
                      </a:rPr>
                      <m:t>𝜺</m:t>
                    </m:r>
                    <m:r>
                      <a:rPr lang="en-US" altLang="ja-JP" sz="2400" b="1" i="1">
                        <a:latin typeface="Cambria Math" panose="02040503050406030204" pitchFamily="18" charset="0"/>
                      </a:rPr>
                      <m:t> </m:t>
                    </m:r>
                  </m:oMath>
                </a14:m>
                <a:r>
                  <a:rPr lang="ja-JP" altLang="en-US" sz="2400" dirty="0"/>
                  <a:t>・応力</a:t>
                </a:r>
                <a14:m>
                  <m:oMath xmlns:m="http://schemas.openxmlformats.org/officeDocument/2006/math">
                    <m:r>
                      <a:rPr lang="en-US" altLang="ja-JP" sz="2400" b="1" i="1">
                        <a:latin typeface="Cambria Math" panose="02040503050406030204" pitchFamily="18" charset="0"/>
                      </a:rPr>
                      <m:t>𝝈</m:t>
                    </m:r>
                    <m:r>
                      <a:rPr lang="en-US" altLang="ja-JP" sz="2400" b="1" i="1">
                        <a:latin typeface="Cambria Math" panose="02040503050406030204" pitchFamily="18" charset="0"/>
                      </a:rPr>
                      <m:t> </m:t>
                    </m:r>
                  </m:oMath>
                </a14:m>
                <a:r>
                  <a:rPr lang="ja-JP" altLang="en-US" sz="2400" dirty="0"/>
                  <a:t>・節点内力</a:t>
                </a:r>
                <a14:m>
                  <m:oMath xmlns:m="http://schemas.openxmlformats.org/officeDocument/2006/math">
                    <m:r>
                      <a:rPr lang="en-US" altLang="ja-JP" sz="2400" i="1">
                        <a:latin typeface="Cambria Math" panose="02040503050406030204" pitchFamily="18" charset="0"/>
                      </a:rPr>
                      <m:t>{</m:t>
                    </m:r>
                    <m:sSup>
                      <m:sSupPr>
                        <m:ctrlPr>
                          <a:rPr lang="en-US" altLang="ja-JP" sz="2400" i="1">
                            <a:latin typeface="Cambria Math" panose="02040503050406030204" pitchFamily="18" charset="0"/>
                          </a:rPr>
                        </m:ctrlPr>
                      </m:sSupPr>
                      <m:e>
                        <m:r>
                          <a:rPr lang="en-US" altLang="ja-JP" sz="2400" i="1">
                            <a:latin typeface="Cambria Math" panose="02040503050406030204" pitchFamily="18" charset="0"/>
                          </a:rPr>
                          <m:t>𝑓</m:t>
                        </m:r>
                      </m:e>
                      <m:sup>
                        <m:r>
                          <m:rPr>
                            <m:sty m:val="p"/>
                          </m:rPr>
                          <a:rPr lang="en-US" altLang="ja-JP" sz="2400">
                            <a:latin typeface="Cambria Math" panose="02040503050406030204" pitchFamily="18" charset="0"/>
                          </a:rPr>
                          <m:t>int</m:t>
                        </m:r>
                      </m:sup>
                    </m:sSup>
                    <m:r>
                      <a:rPr lang="en-US" altLang="ja-JP" sz="2400" i="1">
                        <a:latin typeface="Cambria Math" panose="02040503050406030204" pitchFamily="18" charset="0"/>
                      </a:rPr>
                      <m:t>}</m:t>
                    </m:r>
                  </m:oMath>
                </a14:m>
                <a:r>
                  <a:rPr lang="ja-JP" altLang="en-US" sz="2400" dirty="0"/>
                  <a:t>を計算する．</a:t>
                </a:r>
                <a:endParaRPr lang="en-US" altLang="ja-JP" sz="2400" dirty="0"/>
              </a:p>
              <a:p>
                <a:pPr marL="0" indent="0">
                  <a:buNone/>
                </a:pPr>
                <a:br>
                  <a:rPr lang="en-US" altLang="ja-JP" sz="2400" dirty="0"/>
                </a:br>
                <a:endParaRPr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640" t="-1584"/>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lang="en-US" altLang="ja-JP" dirty="0"/>
              <a:t>ES-FEM</a:t>
            </a:r>
            <a:r>
              <a:rPr lang="ja-JP" altLang="en-US" dirty="0"/>
              <a:t>の定式化概要</a:t>
            </a:r>
            <a:endParaRPr kumimoji="1" lang="ja-JP" altLang="en-US" dirty="0">
              <a:solidFill>
                <a:srgbClr val="FF9900"/>
              </a:solidFill>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8</a:t>
            </a:fld>
            <a:endParaRPr lang="ja-JP" altLang="en-US" dirty="0"/>
          </a:p>
        </p:txBody>
      </p:sp>
      <p:sp>
        <p:nvSpPr>
          <p:cNvPr id="19" name="矢印: 右 18">
            <a:extLst>
              <a:ext uri="{FF2B5EF4-FFF2-40B4-BE49-F238E27FC236}">
                <a16:creationId xmlns:a16="http://schemas.microsoft.com/office/drawing/2014/main" id="{D13873AE-BDD3-4BED-9EC6-B274B2A57A89}"/>
              </a:ext>
            </a:extLst>
          </p:cNvPr>
          <p:cNvSpPr/>
          <p:nvPr/>
        </p:nvSpPr>
        <p:spPr>
          <a:xfrm>
            <a:off x="4774472" y="3486151"/>
            <a:ext cx="341286" cy="309689"/>
          </a:xfrm>
          <a:prstGeom prst="rightArrow">
            <a:avLst/>
          </a:prstGeom>
          <a:solidFill>
            <a:schemeClr val="tx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図形 20">
            <a:extLst>
              <a:ext uri="{FF2B5EF4-FFF2-40B4-BE49-F238E27FC236}">
                <a16:creationId xmlns:a16="http://schemas.microsoft.com/office/drawing/2014/main" id="{F4DA9098-F65F-4BF7-840C-7CC76D419FA8}"/>
              </a:ext>
            </a:extLst>
          </p:cNvPr>
          <p:cNvSpPr/>
          <p:nvPr/>
        </p:nvSpPr>
        <p:spPr>
          <a:xfrm>
            <a:off x="4007768" y="3090974"/>
            <a:ext cx="4212772" cy="2383970"/>
          </a:xfrm>
          <a:custGeom>
            <a:avLst/>
            <a:gdLst>
              <a:gd name="connsiteX0" fmla="*/ 0 w 3810000"/>
              <a:gd name="connsiteY0" fmla="*/ 54429 h 2198914"/>
              <a:gd name="connsiteX1" fmla="*/ 2155371 w 3810000"/>
              <a:gd name="connsiteY1" fmla="*/ 0 h 2198914"/>
              <a:gd name="connsiteX2" fmla="*/ 3810000 w 3810000"/>
              <a:gd name="connsiteY2" fmla="*/ 2198914 h 2198914"/>
              <a:gd name="connsiteX3" fmla="*/ 1121228 w 3810000"/>
              <a:gd name="connsiteY3" fmla="*/ 2133600 h 2198914"/>
              <a:gd name="connsiteX4" fmla="*/ 0 w 3810000"/>
              <a:gd name="connsiteY4" fmla="*/ 54429 h 2198914"/>
              <a:gd name="connsiteX0" fmla="*/ 0 w 4212772"/>
              <a:gd name="connsiteY0" fmla="*/ 0 h 2383970"/>
              <a:gd name="connsiteX1" fmla="*/ 2558143 w 4212772"/>
              <a:gd name="connsiteY1" fmla="*/ 185056 h 2383970"/>
              <a:gd name="connsiteX2" fmla="*/ 4212772 w 4212772"/>
              <a:gd name="connsiteY2" fmla="*/ 2383970 h 2383970"/>
              <a:gd name="connsiteX3" fmla="*/ 1524000 w 4212772"/>
              <a:gd name="connsiteY3" fmla="*/ 2318656 h 2383970"/>
              <a:gd name="connsiteX4" fmla="*/ 0 w 4212772"/>
              <a:gd name="connsiteY4" fmla="*/ 0 h 2383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772" h="2383970">
                <a:moveTo>
                  <a:pt x="0" y="0"/>
                </a:moveTo>
                <a:lnTo>
                  <a:pt x="2558143" y="185056"/>
                </a:lnTo>
                <a:lnTo>
                  <a:pt x="4212772" y="2383970"/>
                </a:lnTo>
                <a:lnTo>
                  <a:pt x="1524000" y="2318656"/>
                </a:lnTo>
                <a:lnTo>
                  <a:pt x="0" y="0"/>
                </a:lnTo>
                <a:close/>
              </a:path>
            </a:pathLst>
          </a:cu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a:extLst>
              <a:ext uri="{FF2B5EF4-FFF2-40B4-BE49-F238E27FC236}">
                <a16:creationId xmlns:a16="http://schemas.microsoft.com/office/drawing/2014/main" id="{DD3591DA-8628-45C9-B532-98BEF26CBEE1}"/>
              </a:ext>
            </a:extLst>
          </p:cNvPr>
          <p:cNvGrpSpPr/>
          <p:nvPr/>
        </p:nvGrpSpPr>
        <p:grpSpPr>
          <a:xfrm>
            <a:off x="4361410" y="3291048"/>
            <a:ext cx="3517564" cy="2043594"/>
            <a:chOff x="2837410" y="2944998"/>
            <a:chExt cx="3517564" cy="2043594"/>
          </a:xfrm>
        </p:grpSpPr>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BE4D2AFF-1B86-46A1-8F47-0A13453BF167}"/>
                    </a:ext>
                  </a:extLst>
                </p:cNvPr>
                <p:cNvSpPr txBox="1"/>
                <p:nvPr/>
              </p:nvSpPr>
              <p:spPr>
                <a:xfrm>
                  <a:off x="5539494" y="4526927"/>
                  <a:ext cx="8154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2</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3" name="テキスト ボックス 12">
                  <a:extLst>
                    <a:ext uri="{FF2B5EF4-FFF2-40B4-BE49-F238E27FC236}">
                      <a16:creationId xmlns:a16="http://schemas.microsoft.com/office/drawing/2014/main" id="{BE4D2AFF-1B86-46A1-8F47-0A13453BF167}"/>
                    </a:ext>
                  </a:extLst>
                </p:cNvPr>
                <p:cNvSpPr txBox="1">
                  <a:spLocks noRot="1" noChangeAspect="1" noMove="1" noResize="1" noEditPoints="1" noAdjustHandles="1" noChangeArrowheads="1" noChangeShapeType="1" noTextEdit="1"/>
                </p:cNvSpPr>
                <p:nvPr/>
              </p:nvSpPr>
              <p:spPr>
                <a:xfrm>
                  <a:off x="5539494" y="4526927"/>
                  <a:ext cx="815480" cy="461665"/>
                </a:xfrm>
                <a:prstGeom prst="rect">
                  <a:avLst/>
                </a:prstGeom>
                <a:blipFill>
                  <a:blip r:embed="rId4"/>
                  <a:stretch>
                    <a:fillRect l="-1504" r="-1504" b="-19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9B4CEC9D-5375-4A12-ADBA-0D63F6B881AD}"/>
                    </a:ext>
                  </a:extLst>
                </p:cNvPr>
                <p:cNvSpPr txBox="1"/>
                <p:nvPr/>
              </p:nvSpPr>
              <p:spPr>
                <a:xfrm>
                  <a:off x="2837410" y="2944998"/>
                  <a:ext cx="8083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1</m:t>
                            </m:r>
                          </m:sub>
                        </m:sSub>
                        <m:r>
                          <a:rPr lang="en-US" altLang="ja-JP" sz="2400" i="1">
                            <a:latin typeface="Cambria Math" panose="02040503050406030204" pitchFamily="18" charset="0"/>
                          </a:rPr>
                          <m:t>]</m:t>
                        </m:r>
                      </m:oMath>
                    </m:oMathPara>
                  </a14:m>
                  <a:endParaRPr lang="ja-JP" altLang="en-US" sz="2400" dirty="0"/>
                </a:p>
              </p:txBody>
            </p:sp>
          </mc:Choice>
          <mc:Fallback xmlns="">
            <p:sp>
              <p:nvSpPr>
                <p:cNvPr id="12" name="テキスト ボックス 11">
                  <a:extLst>
                    <a:ext uri="{FF2B5EF4-FFF2-40B4-BE49-F238E27FC236}">
                      <a16:creationId xmlns:a16="http://schemas.microsoft.com/office/drawing/2014/main" id="{9B4CEC9D-5375-4A12-ADBA-0D63F6B881AD}"/>
                    </a:ext>
                  </a:extLst>
                </p:cNvPr>
                <p:cNvSpPr txBox="1">
                  <a:spLocks noRot="1" noChangeAspect="1" noMove="1" noResize="1" noEditPoints="1" noAdjustHandles="1" noChangeArrowheads="1" noChangeShapeType="1" noTextEdit="1"/>
                </p:cNvSpPr>
                <p:nvPr/>
              </p:nvSpPr>
              <p:spPr>
                <a:xfrm>
                  <a:off x="2837410" y="2944998"/>
                  <a:ext cx="808363" cy="461665"/>
                </a:xfrm>
                <a:prstGeom prst="rect">
                  <a:avLst/>
                </a:prstGeom>
                <a:blipFill>
                  <a:blip r:embed="rId5"/>
                  <a:stretch>
                    <a:fillRect r="-1504" b="-19737"/>
                  </a:stretch>
                </a:blipFill>
              </p:spPr>
              <p:txBody>
                <a:bodyPr/>
                <a:lstStyle/>
                <a:p>
                  <a:r>
                    <a:rPr lang="ja-JP" altLang="en-US">
                      <a:noFill/>
                    </a:rPr>
                    <a:t> </a:t>
                  </a:r>
                </a:p>
              </p:txBody>
            </p:sp>
          </mc:Fallback>
        </mc:AlternateContent>
      </p:grpSp>
      <p:grpSp>
        <p:nvGrpSpPr>
          <p:cNvPr id="37" name="グループ化 36">
            <a:extLst>
              <a:ext uri="{FF2B5EF4-FFF2-40B4-BE49-F238E27FC236}">
                <a16:creationId xmlns:a16="http://schemas.microsoft.com/office/drawing/2014/main" id="{6B595655-D6DF-405B-BD52-C4215C0BD364}"/>
              </a:ext>
            </a:extLst>
          </p:cNvPr>
          <p:cNvGrpSpPr/>
          <p:nvPr/>
        </p:nvGrpSpPr>
        <p:grpSpPr>
          <a:xfrm>
            <a:off x="5041966" y="3715569"/>
            <a:ext cx="2136400" cy="1388977"/>
            <a:chOff x="3517966" y="3369518"/>
            <a:chExt cx="2136400" cy="1388977"/>
          </a:xfrm>
        </p:grpSpPr>
        <p:sp>
          <p:nvSpPr>
            <p:cNvPr id="31" name="矢印: 右 30">
              <a:extLst>
                <a:ext uri="{FF2B5EF4-FFF2-40B4-BE49-F238E27FC236}">
                  <a16:creationId xmlns:a16="http://schemas.microsoft.com/office/drawing/2014/main" id="{EF66857B-F433-45E5-8B54-BCA67C5B4103}"/>
                </a:ext>
              </a:extLst>
            </p:cNvPr>
            <p:cNvSpPr/>
            <p:nvPr/>
          </p:nvSpPr>
          <p:spPr>
            <a:xfrm rot="1792047">
              <a:off x="3517966" y="3369518"/>
              <a:ext cx="382093" cy="309689"/>
            </a:xfrm>
            <a:prstGeom prst="rightArrow">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右 31">
              <a:extLst>
                <a:ext uri="{FF2B5EF4-FFF2-40B4-BE49-F238E27FC236}">
                  <a16:creationId xmlns:a16="http://schemas.microsoft.com/office/drawing/2014/main" id="{4AE85927-C59E-45CF-A11F-C8B860F82661}"/>
                </a:ext>
              </a:extLst>
            </p:cNvPr>
            <p:cNvSpPr/>
            <p:nvPr/>
          </p:nvSpPr>
          <p:spPr>
            <a:xfrm rot="12682973">
              <a:off x="5272273" y="4448806"/>
              <a:ext cx="382093" cy="309689"/>
            </a:xfrm>
            <a:prstGeom prst="rightArrow">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フリーフォーム: 図形 17">
            <a:extLst>
              <a:ext uri="{FF2B5EF4-FFF2-40B4-BE49-F238E27FC236}">
                <a16:creationId xmlns:a16="http://schemas.microsoft.com/office/drawing/2014/main" id="{434875A4-AEEC-4739-A75B-07C0E9DC424C}"/>
              </a:ext>
            </a:extLst>
          </p:cNvPr>
          <p:cNvSpPr/>
          <p:nvPr/>
        </p:nvSpPr>
        <p:spPr>
          <a:xfrm>
            <a:off x="5429717" y="3273390"/>
            <a:ext cx="1319794" cy="2138879"/>
          </a:xfrm>
          <a:custGeom>
            <a:avLst/>
            <a:gdLst>
              <a:gd name="connsiteX0" fmla="*/ 286438 w 1035585"/>
              <a:gd name="connsiteY0" fmla="*/ 0 h 1344058"/>
              <a:gd name="connsiteX1" fmla="*/ 1035585 w 1035585"/>
              <a:gd name="connsiteY1" fmla="*/ 440675 h 1344058"/>
              <a:gd name="connsiteX2" fmla="*/ 881349 w 1035585"/>
              <a:gd name="connsiteY2" fmla="*/ 1344058 h 1344058"/>
              <a:gd name="connsiteX3" fmla="*/ 0 w 1035585"/>
              <a:gd name="connsiteY3" fmla="*/ 958468 h 1344058"/>
              <a:gd name="connsiteX4" fmla="*/ 286438 w 1035585"/>
              <a:gd name="connsiteY4" fmla="*/ 0 h 1344058"/>
              <a:gd name="connsiteX0" fmla="*/ 286438 w 1421175"/>
              <a:gd name="connsiteY0" fmla="*/ 0 h 1685581"/>
              <a:gd name="connsiteX1" fmla="*/ 1035585 w 1421175"/>
              <a:gd name="connsiteY1" fmla="*/ 440675 h 1685581"/>
              <a:gd name="connsiteX2" fmla="*/ 1421175 w 1421175"/>
              <a:gd name="connsiteY2" fmla="*/ 1685581 h 1685581"/>
              <a:gd name="connsiteX3" fmla="*/ 0 w 1421175"/>
              <a:gd name="connsiteY3" fmla="*/ 958468 h 1685581"/>
              <a:gd name="connsiteX4" fmla="*/ 286438 w 1421175"/>
              <a:gd name="connsiteY4" fmla="*/ 0 h 1685581"/>
              <a:gd name="connsiteX0" fmla="*/ 286438 w 1421175"/>
              <a:gd name="connsiteY0" fmla="*/ 0 h 1685581"/>
              <a:gd name="connsiteX1" fmla="*/ 1299990 w 1421175"/>
              <a:gd name="connsiteY1" fmla="*/ 517793 h 1685581"/>
              <a:gd name="connsiteX2" fmla="*/ 1421175 w 1421175"/>
              <a:gd name="connsiteY2" fmla="*/ 1685581 h 1685581"/>
              <a:gd name="connsiteX3" fmla="*/ 0 w 1421175"/>
              <a:gd name="connsiteY3" fmla="*/ 958468 h 1685581"/>
              <a:gd name="connsiteX4" fmla="*/ 286438 w 1421175"/>
              <a:gd name="connsiteY4" fmla="*/ 0 h 1685581"/>
              <a:gd name="connsiteX0" fmla="*/ 22033 w 1156770"/>
              <a:gd name="connsiteY0" fmla="*/ 0 h 1685581"/>
              <a:gd name="connsiteX1" fmla="*/ 1035585 w 1156770"/>
              <a:gd name="connsiteY1" fmla="*/ 517793 h 1685581"/>
              <a:gd name="connsiteX2" fmla="*/ 1156770 w 1156770"/>
              <a:gd name="connsiteY2" fmla="*/ 1685581 h 1685581"/>
              <a:gd name="connsiteX3" fmla="*/ 0 w 1156770"/>
              <a:gd name="connsiteY3" fmla="*/ 1189822 h 1685581"/>
              <a:gd name="connsiteX4" fmla="*/ 22033 w 1156770"/>
              <a:gd name="connsiteY4" fmla="*/ 0 h 1685581"/>
              <a:gd name="connsiteX0" fmla="*/ 0 w 3453394"/>
              <a:gd name="connsiteY0" fmla="*/ 211550 h 1167788"/>
              <a:gd name="connsiteX1" fmla="*/ 3332209 w 3453394"/>
              <a:gd name="connsiteY1" fmla="*/ 0 h 1167788"/>
              <a:gd name="connsiteX2" fmla="*/ 3453394 w 3453394"/>
              <a:gd name="connsiteY2" fmla="*/ 1167788 h 1167788"/>
              <a:gd name="connsiteX3" fmla="*/ 2296624 w 3453394"/>
              <a:gd name="connsiteY3" fmla="*/ 672029 h 1167788"/>
              <a:gd name="connsiteX4" fmla="*/ 0 w 3453394"/>
              <a:gd name="connsiteY4" fmla="*/ 211550 h 1167788"/>
              <a:gd name="connsiteX0" fmla="*/ 0 w 3453394"/>
              <a:gd name="connsiteY0" fmla="*/ 211550 h 1597315"/>
              <a:gd name="connsiteX1" fmla="*/ 3332209 w 3453394"/>
              <a:gd name="connsiteY1" fmla="*/ 0 h 1597315"/>
              <a:gd name="connsiteX2" fmla="*/ 3453394 w 3453394"/>
              <a:gd name="connsiteY2" fmla="*/ 1167788 h 1597315"/>
              <a:gd name="connsiteX3" fmla="*/ 86824 w 3453394"/>
              <a:gd name="connsiteY3" fmla="*/ 1597315 h 1597315"/>
              <a:gd name="connsiteX4" fmla="*/ 0 w 3453394"/>
              <a:gd name="connsiteY4" fmla="*/ 211550 h 1597315"/>
              <a:gd name="connsiteX0" fmla="*/ 0 w 3453394"/>
              <a:gd name="connsiteY0" fmla="*/ 734064 h 2119829"/>
              <a:gd name="connsiteX1" fmla="*/ 1122409 w 3453394"/>
              <a:gd name="connsiteY1" fmla="*/ 0 h 2119829"/>
              <a:gd name="connsiteX2" fmla="*/ 3453394 w 3453394"/>
              <a:gd name="connsiteY2" fmla="*/ 1690302 h 2119829"/>
              <a:gd name="connsiteX3" fmla="*/ 86824 w 3453394"/>
              <a:gd name="connsiteY3" fmla="*/ 2119829 h 2119829"/>
              <a:gd name="connsiteX4" fmla="*/ 0 w 3453394"/>
              <a:gd name="connsiteY4" fmla="*/ 734064 h 2119829"/>
              <a:gd name="connsiteX0" fmla="*/ 0 w 1319794"/>
              <a:gd name="connsiteY0" fmla="*/ 734064 h 2119829"/>
              <a:gd name="connsiteX1" fmla="*/ 1122409 w 1319794"/>
              <a:gd name="connsiteY1" fmla="*/ 0 h 2119829"/>
              <a:gd name="connsiteX2" fmla="*/ 1319794 w 1319794"/>
              <a:gd name="connsiteY2" fmla="*/ 1603217 h 2119829"/>
              <a:gd name="connsiteX3" fmla="*/ 86824 w 1319794"/>
              <a:gd name="connsiteY3" fmla="*/ 2119829 h 2119829"/>
              <a:gd name="connsiteX4" fmla="*/ 0 w 1319794"/>
              <a:gd name="connsiteY4" fmla="*/ 734064 h 2119829"/>
              <a:gd name="connsiteX0" fmla="*/ 0 w 1319794"/>
              <a:gd name="connsiteY0" fmla="*/ 753114 h 2138879"/>
              <a:gd name="connsiteX1" fmla="*/ 1125130 w 1319794"/>
              <a:gd name="connsiteY1" fmla="*/ 0 h 2138879"/>
              <a:gd name="connsiteX2" fmla="*/ 1319794 w 1319794"/>
              <a:gd name="connsiteY2" fmla="*/ 1622267 h 2138879"/>
              <a:gd name="connsiteX3" fmla="*/ 86824 w 1319794"/>
              <a:gd name="connsiteY3" fmla="*/ 2138879 h 2138879"/>
              <a:gd name="connsiteX4" fmla="*/ 0 w 1319794"/>
              <a:gd name="connsiteY4" fmla="*/ 753114 h 2138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794" h="2138879">
                <a:moveTo>
                  <a:pt x="0" y="753114"/>
                </a:moveTo>
                <a:lnTo>
                  <a:pt x="1125130" y="0"/>
                </a:lnTo>
                <a:lnTo>
                  <a:pt x="1319794" y="1622267"/>
                </a:lnTo>
                <a:lnTo>
                  <a:pt x="86824" y="2138879"/>
                </a:lnTo>
                <a:lnTo>
                  <a:pt x="0" y="753114"/>
                </a:lnTo>
                <a:close/>
              </a:path>
            </a:pathLst>
          </a:custGeom>
          <a:pattFill prst="lgGrid">
            <a:fgClr>
              <a:srgbClr val="FF0000"/>
            </a:fgClr>
            <a:bgClr>
              <a:srgbClr val="4DFFC4"/>
            </a:bgClr>
          </a:patt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66BBA529-C59D-4AFC-B552-D37DEB06181F}"/>
                  </a:ext>
                </a:extLst>
              </p:cNvPr>
              <p:cNvSpPr txBox="1"/>
              <p:nvPr/>
            </p:nvSpPr>
            <p:spPr>
              <a:xfrm>
                <a:off x="5349677" y="5515806"/>
                <a:ext cx="1241237" cy="4785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400" i="1" smtClean="0">
                              <a:solidFill>
                                <a:srgbClr val="FF0000"/>
                              </a:solidFill>
                              <a:latin typeface="Cambria Math" panose="02040503050406030204" pitchFamily="18" charset="0"/>
                            </a:rPr>
                          </m:ctrlPr>
                        </m:sSupPr>
                        <m:e>
                          <m:r>
                            <a:rPr lang="en-US" altLang="ja-JP" sz="2400" i="1">
                              <a:solidFill>
                                <a:srgbClr val="FF0000"/>
                              </a:solidFill>
                              <a:latin typeface="Cambria Math" panose="02040503050406030204" pitchFamily="18" charset="0"/>
                            </a:rPr>
                            <m:t>[</m:t>
                          </m:r>
                        </m:e>
                        <m:sup>
                          <m:r>
                            <m:rPr>
                              <m:sty m:val="p"/>
                            </m:rPr>
                            <a:rPr lang="en-US" altLang="ja-JP" sz="2400">
                              <a:solidFill>
                                <a:srgbClr val="FF0000"/>
                              </a:solidFill>
                              <a:latin typeface="Cambria Math" panose="02040503050406030204" pitchFamily="18" charset="0"/>
                            </a:rPr>
                            <m:t>Edge</m:t>
                          </m:r>
                        </m:sup>
                      </m:sSup>
                      <m:r>
                        <a:rPr lang="en-US" altLang="ja-JP" sz="2400" i="1">
                          <a:solidFill>
                            <a:srgbClr val="FF0000"/>
                          </a:solidFill>
                          <a:latin typeface="Cambria Math" panose="02040503050406030204" pitchFamily="18" charset="0"/>
                        </a:rPr>
                        <m:t>𝐵</m:t>
                      </m:r>
                      <m:r>
                        <a:rPr lang="en-US" altLang="ja-JP" sz="2400" i="1">
                          <a:solidFill>
                            <a:srgbClr val="FF0000"/>
                          </a:solidFill>
                          <a:latin typeface="Cambria Math" panose="02040503050406030204" pitchFamily="18" charset="0"/>
                        </a:rPr>
                        <m:t>]</m:t>
                      </m:r>
                    </m:oMath>
                  </m:oMathPara>
                </a14:m>
                <a:endParaRPr lang="ja-JP" altLang="en-US" sz="2400" dirty="0">
                  <a:solidFill>
                    <a:srgbClr val="FF0000"/>
                  </a:solidFill>
                </a:endParaRPr>
              </a:p>
            </p:txBody>
          </p:sp>
        </mc:Choice>
        <mc:Fallback xmlns="">
          <p:sp>
            <p:nvSpPr>
              <p:cNvPr id="33" name="テキスト ボックス 32">
                <a:extLst>
                  <a:ext uri="{FF2B5EF4-FFF2-40B4-BE49-F238E27FC236}">
                    <a16:creationId xmlns:a16="http://schemas.microsoft.com/office/drawing/2014/main" id="{66BBA529-C59D-4AFC-B552-D37DEB06181F}"/>
                  </a:ext>
                </a:extLst>
              </p:cNvPr>
              <p:cNvSpPr txBox="1">
                <a:spLocks noRot="1" noChangeAspect="1" noMove="1" noResize="1" noEditPoints="1" noAdjustHandles="1" noChangeArrowheads="1" noChangeShapeType="1" noTextEdit="1"/>
              </p:cNvSpPr>
              <p:nvPr/>
            </p:nvSpPr>
            <p:spPr>
              <a:xfrm>
                <a:off x="5349677" y="5515806"/>
                <a:ext cx="1241237" cy="478593"/>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6A2DD9E2-43D3-4D5F-8A27-E04591497782}"/>
                  </a:ext>
                </a:extLst>
              </p:cNvPr>
              <p:cNvSpPr txBox="1"/>
              <p:nvPr/>
            </p:nvSpPr>
            <p:spPr>
              <a:xfrm>
                <a:off x="5681482" y="5917164"/>
                <a:ext cx="4821961" cy="536172"/>
              </a:xfrm>
              <a:prstGeom prst="rect">
                <a:avLst/>
              </a:prstGeom>
              <a:noFill/>
            </p:spPr>
            <p:txBody>
              <a:bodyPr wrap="none" rtlCol="0">
                <a:spAutoFit/>
              </a:bodyPr>
              <a:lstStyle/>
              <a:p>
                <a:r>
                  <a:rPr lang="en-US" altLang="ja-JP" sz="2400" dirty="0">
                    <a:solidFill>
                      <a:srgbClr val="FF0000"/>
                    </a:solidFill>
                  </a:rPr>
                  <a:t> </a:t>
                </a:r>
                <a:r>
                  <a:rPr lang="en-US" altLang="ja-JP" sz="2400" b="1" dirty="0">
                    <a:solidFill>
                      <a:srgbClr val="FF0000"/>
                    </a:solidFill>
                  </a:rPr>
                  <a:t> </a:t>
                </a:r>
                <a14:m>
                  <m:oMath xmlns:m="http://schemas.openxmlformats.org/officeDocument/2006/math">
                    <m:r>
                      <a:rPr lang="en-US" altLang="ja-JP" sz="2400" b="1" i="1">
                        <a:solidFill>
                          <a:srgbClr val="FF0000"/>
                        </a:solidFill>
                        <a:latin typeface="Cambria Math" panose="02040503050406030204" pitchFamily="18" charset="0"/>
                        <a:ea typeface="Cambria Math" panose="02040503050406030204" pitchFamily="18" charset="0"/>
                      </a:rPr>
                      <m:t>↳</m:t>
                    </m:r>
                    <m:sSup>
                      <m:sSupPr>
                        <m:ctrlPr>
                          <a:rPr lang="en-US" altLang="ja-JP" sz="2400" b="1" i="1" smtClean="0">
                            <a:solidFill>
                              <a:srgbClr val="FF0000"/>
                            </a:solidFill>
                            <a:latin typeface="Cambria Math" panose="02040503050406030204" pitchFamily="18" charset="0"/>
                          </a:rPr>
                        </m:ctrlPr>
                      </m:sSupPr>
                      <m:e/>
                      <m:sup>
                        <m:r>
                          <m:rPr>
                            <m:sty m:val="p"/>
                          </m:rPr>
                          <a:rPr lang="en-US" altLang="ja-JP" sz="2400">
                            <a:solidFill>
                              <a:srgbClr val="FF0000"/>
                            </a:solidFill>
                            <a:latin typeface="Cambria Math" panose="02040503050406030204" pitchFamily="18" charset="0"/>
                          </a:rPr>
                          <m:t>Edge</m:t>
                        </m:r>
                      </m:sup>
                    </m:sSup>
                    <m:r>
                      <a:rPr lang="en-US" altLang="ja-JP" sz="2400" b="1" i="1">
                        <a:solidFill>
                          <a:srgbClr val="FF0000"/>
                        </a:solidFill>
                        <a:latin typeface="Cambria Math" panose="02040503050406030204" pitchFamily="18" charset="0"/>
                      </a:rPr>
                      <m:t>𝜺</m:t>
                    </m:r>
                    <m:r>
                      <a:rPr lang="en-US" altLang="ja-JP" sz="2400">
                        <a:solidFill>
                          <a:srgbClr val="FF0000"/>
                        </a:solidFill>
                        <a:latin typeface="Cambria Math" panose="02040503050406030204" pitchFamily="18" charset="0"/>
                      </a:rPr>
                      <m:t>,</m:t>
                    </m:r>
                    <m:sSup>
                      <m:sSupPr>
                        <m:ctrlPr>
                          <a:rPr lang="en-US" altLang="ja-JP" sz="2400" b="1" i="1">
                            <a:solidFill>
                              <a:srgbClr val="FF0000"/>
                            </a:solidFill>
                            <a:latin typeface="Cambria Math" panose="02040503050406030204" pitchFamily="18" charset="0"/>
                          </a:rPr>
                        </m:ctrlPr>
                      </m:sSupPr>
                      <m:e/>
                      <m:sup>
                        <m:r>
                          <m:rPr>
                            <m:sty m:val="p"/>
                          </m:rPr>
                          <a:rPr lang="en-US" altLang="ja-JP" sz="2400">
                            <a:solidFill>
                              <a:srgbClr val="FF0000"/>
                            </a:solidFill>
                            <a:latin typeface="Cambria Math" panose="02040503050406030204" pitchFamily="18" charset="0"/>
                          </a:rPr>
                          <m:t>Edge</m:t>
                        </m:r>
                      </m:sup>
                    </m:sSup>
                    <m:r>
                      <a:rPr lang="en-US" altLang="ja-JP" sz="2400" b="1" i="1">
                        <a:solidFill>
                          <a:srgbClr val="FF0000"/>
                        </a:solidFill>
                        <a:latin typeface="Cambria Math" panose="02040503050406030204" pitchFamily="18" charset="0"/>
                      </a:rPr>
                      <m:t>𝝈</m:t>
                    </m:r>
                    <m:r>
                      <a:rPr lang="en-US" altLang="ja-JP" sz="2400">
                        <a:solidFill>
                          <a:srgbClr val="FF0000"/>
                        </a:solidFill>
                        <a:latin typeface="Cambria Math" panose="02040503050406030204" pitchFamily="18" charset="0"/>
                      </a:rPr>
                      <m:t>,</m:t>
                    </m:r>
                    <m:r>
                      <a:rPr lang="en-US" altLang="ja-JP" sz="2400" i="1">
                        <a:solidFill>
                          <a:srgbClr val="FF0000"/>
                        </a:solidFill>
                        <a:latin typeface="Cambria Math" panose="02040503050406030204" pitchFamily="18" charset="0"/>
                      </a:rPr>
                      <m:t>  </m:t>
                    </m:r>
                    <m:sSup>
                      <m:sSupPr>
                        <m:ctrlPr>
                          <a:rPr lang="en-US" altLang="ja-JP" sz="2400" i="1">
                            <a:solidFill>
                              <a:srgbClr val="FF0000"/>
                            </a:solidFill>
                            <a:latin typeface="Cambria Math" panose="02040503050406030204" pitchFamily="18" charset="0"/>
                          </a:rPr>
                        </m:ctrlPr>
                      </m:sSupPr>
                      <m:e>
                        <m:r>
                          <a:rPr lang="en-US" altLang="ja-JP" sz="2400" i="1">
                            <a:solidFill>
                              <a:srgbClr val="FF0000"/>
                            </a:solidFill>
                            <a:latin typeface="Cambria Math" panose="02040503050406030204" pitchFamily="18" charset="0"/>
                          </a:rPr>
                          <m:t>{</m:t>
                        </m:r>
                      </m:e>
                      <m:sup>
                        <m:r>
                          <m:rPr>
                            <m:sty m:val="p"/>
                          </m:rPr>
                          <a:rPr lang="en-US" altLang="ja-JP" sz="2400">
                            <a:solidFill>
                              <a:srgbClr val="FF0000"/>
                            </a:solidFill>
                            <a:latin typeface="Cambria Math" panose="02040503050406030204" pitchFamily="18" charset="0"/>
                          </a:rPr>
                          <m:t>Edge</m:t>
                        </m:r>
                      </m:sup>
                    </m:sSup>
                    <m:sSup>
                      <m:sSupPr>
                        <m:ctrlPr>
                          <a:rPr lang="en-US" altLang="ja-JP" sz="2400" i="1">
                            <a:solidFill>
                              <a:srgbClr val="FF0000"/>
                            </a:solidFill>
                            <a:latin typeface="Cambria Math" panose="02040503050406030204" pitchFamily="18" charset="0"/>
                          </a:rPr>
                        </m:ctrlPr>
                      </m:sSupPr>
                      <m:e>
                        <m:r>
                          <a:rPr lang="en-US" altLang="ja-JP" sz="2400" i="1">
                            <a:solidFill>
                              <a:srgbClr val="FF0000"/>
                            </a:solidFill>
                            <a:latin typeface="Cambria Math" panose="02040503050406030204" pitchFamily="18" charset="0"/>
                          </a:rPr>
                          <m:t>𝑓</m:t>
                        </m:r>
                      </m:e>
                      <m:sup>
                        <m:r>
                          <m:rPr>
                            <m:sty m:val="p"/>
                          </m:rPr>
                          <a:rPr lang="en-US" altLang="ja-JP" sz="2400">
                            <a:solidFill>
                              <a:srgbClr val="FF0000"/>
                            </a:solidFill>
                            <a:latin typeface="Cambria Math" panose="02040503050406030204" pitchFamily="18" charset="0"/>
                          </a:rPr>
                          <m:t>int</m:t>
                        </m:r>
                      </m:sup>
                    </m:sSup>
                    <m:r>
                      <a:rPr lang="en-US" altLang="ja-JP" sz="2400" i="1">
                        <a:solidFill>
                          <a:srgbClr val="FF0000"/>
                        </a:solidFill>
                        <a:latin typeface="Cambria Math" panose="02040503050406030204" pitchFamily="18" charset="0"/>
                      </a:rPr>
                      <m:t>}</m:t>
                    </m:r>
                  </m:oMath>
                </a14:m>
                <a:r>
                  <a:rPr lang="ja-JP" altLang="en-US" sz="2400" dirty="0">
                    <a:solidFill>
                      <a:srgbClr val="FF0000"/>
                    </a:solidFill>
                  </a:rPr>
                  <a:t> </a:t>
                </a:r>
                <a:r>
                  <a:rPr lang="en-US" altLang="ja-JP" sz="2400" dirty="0">
                    <a:solidFill>
                      <a:srgbClr val="FF0000"/>
                    </a:solidFill>
                  </a:rPr>
                  <a:t>etc.</a:t>
                </a:r>
                <a:endParaRPr lang="ja-JP" altLang="en-US" sz="2400" dirty="0">
                  <a:solidFill>
                    <a:srgbClr val="FF0000"/>
                  </a:solidFill>
                </a:endParaRPr>
              </a:p>
            </p:txBody>
          </p:sp>
        </mc:Choice>
        <mc:Fallback xmlns="">
          <p:sp>
            <p:nvSpPr>
              <p:cNvPr id="39" name="テキスト ボックス 38">
                <a:extLst>
                  <a:ext uri="{FF2B5EF4-FFF2-40B4-BE49-F238E27FC236}">
                    <a16:creationId xmlns:a16="http://schemas.microsoft.com/office/drawing/2014/main" id="{6A2DD9E2-43D3-4D5F-8A27-E04591497782}"/>
                  </a:ext>
                </a:extLst>
              </p:cNvPr>
              <p:cNvSpPr txBox="1">
                <a:spLocks noRot="1" noChangeAspect="1" noMove="1" noResize="1" noEditPoints="1" noAdjustHandles="1" noChangeArrowheads="1" noChangeShapeType="1" noTextEdit="1"/>
              </p:cNvSpPr>
              <p:nvPr/>
            </p:nvSpPr>
            <p:spPr>
              <a:xfrm>
                <a:off x="5681482" y="5917164"/>
                <a:ext cx="4821961" cy="536172"/>
              </a:xfrm>
              <a:prstGeom prst="rect">
                <a:avLst/>
              </a:prstGeom>
              <a:blipFill>
                <a:blip r:embed="rId7"/>
                <a:stretch>
                  <a:fillRect r="-1011" b="-26136"/>
                </a:stretch>
              </a:blipFill>
            </p:spPr>
            <p:txBody>
              <a:bodyPr/>
              <a:lstStyle/>
              <a:p>
                <a:r>
                  <a:rPr lang="ja-JP" altLang="en-US">
                    <a:noFill/>
                  </a:rPr>
                  <a:t> </a:t>
                </a:r>
              </a:p>
            </p:txBody>
          </p:sp>
        </mc:Fallback>
      </mc:AlternateContent>
      <p:cxnSp>
        <p:nvCxnSpPr>
          <p:cNvPr id="15" name="直線コネクタ 14">
            <a:extLst>
              <a:ext uri="{FF2B5EF4-FFF2-40B4-BE49-F238E27FC236}">
                <a16:creationId xmlns:a16="http://schemas.microsoft.com/office/drawing/2014/main" id="{DE8930DB-BEC5-49C6-8ADB-3E6830571420}"/>
              </a:ext>
            </a:extLst>
          </p:cNvPr>
          <p:cNvCxnSpPr>
            <a:cxnSpLocks/>
          </p:cNvCxnSpPr>
          <p:nvPr/>
        </p:nvCxnSpPr>
        <p:spPr>
          <a:xfrm flipV="1">
            <a:off x="5531768" y="3283035"/>
            <a:ext cx="1034143" cy="2133600"/>
          </a:xfrm>
          <a:prstGeom prst="line">
            <a:avLst/>
          </a:prstGeom>
          <a:ln w="762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E0EFF63A-736A-4E55-A96F-1865CDB1F6B3}"/>
              </a:ext>
            </a:extLst>
          </p:cNvPr>
          <p:cNvCxnSpPr>
            <a:cxnSpLocks/>
            <a:stCxn id="21" idx="1"/>
            <a:endCxn id="21" idx="3"/>
          </p:cNvCxnSpPr>
          <p:nvPr/>
        </p:nvCxnSpPr>
        <p:spPr>
          <a:xfrm flipH="1">
            <a:off x="5531769" y="3276030"/>
            <a:ext cx="1034143"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943819" y="3090974"/>
            <a:ext cx="1712328" cy="1015663"/>
          </a:xfrm>
          <a:prstGeom prst="rect">
            <a:avLst/>
          </a:prstGeom>
          <a:noFill/>
          <a:ln>
            <a:solidFill>
              <a:schemeClr val="tx1"/>
            </a:solidFill>
          </a:ln>
        </p:spPr>
        <p:txBody>
          <a:bodyPr wrap="none" rtlCol="0">
            <a:spAutoFit/>
          </a:bodyPr>
          <a:lstStyle/>
          <a:p>
            <a:pPr algn="ctr"/>
            <a:r>
              <a:rPr lang="ja-JP" altLang="en-US" sz="2000" dirty="0">
                <a:ea typeface="MS UI Gothic" panose="020B0600070205080204" pitchFamily="50" charset="-128"/>
              </a:rPr>
              <a:t>ガウス</a:t>
            </a:r>
            <a:r>
              <a:rPr kumimoji="1" lang="ja-JP" altLang="en-US" sz="2000" dirty="0">
                <a:ea typeface="MS UI Gothic" panose="020B0600070205080204" pitchFamily="50" charset="-128"/>
              </a:rPr>
              <a:t>点が</a:t>
            </a:r>
            <a:br>
              <a:rPr kumimoji="1" lang="en-US" altLang="ja-JP" sz="2000" dirty="0">
                <a:ea typeface="MS UI Gothic" panose="020B0600070205080204" pitchFamily="50" charset="-128"/>
              </a:rPr>
            </a:br>
            <a:r>
              <a:rPr kumimoji="1" lang="ja-JP" altLang="en-US" sz="2000" dirty="0">
                <a:ea typeface="MS UI Gothic" panose="020B0600070205080204" pitchFamily="50" charset="-128"/>
              </a:rPr>
              <a:t>各エッジ中心</a:t>
            </a:r>
            <a:r>
              <a:rPr lang="ja-JP" altLang="en-US" sz="2000" dirty="0">
                <a:ea typeface="MS UI Gothic" panose="020B0600070205080204" pitchFamily="50" charset="-128"/>
              </a:rPr>
              <a:t>に</a:t>
            </a:r>
            <a:br>
              <a:rPr kumimoji="1" lang="en-US" altLang="ja-JP" sz="2000" dirty="0">
                <a:ea typeface="MS UI Gothic" panose="020B0600070205080204" pitchFamily="50" charset="-128"/>
              </a:rPr>
            </a:br>
            <a:r>
              <a:rPr kumimoji="1" lang="ja-JP" altLang="en-US" sz="2000" dirty="0">
                <a:ea typeface="MS UI Gothic" panose="020B0600070205080204" pitchFamily="50" charset="-128"/>
              </a:rPr>
              <a:t>あるイメージ</a:t>
            </a:r>
          </a:p>
        </p:txBody>
      </p:sp>
      <p:sp>
        <p:nvSpPr>
          <p:cNvPr id="11" name="テキスト ボックス 10">
            <a:extLst>
              <a:ext uri="{FF2B5EF4-FFF2-40B4-BE49-F238E27FC236}">
                <a16:creationId xmlns:a16="http://schemas.microsoft.com/office/drawing/2014/main" id="{72FB1EF2-62D5-B9AA-CC33-F6A9FC9FCD8E}"/>
              </a:ext>
            </a:extLst>
          </p:cNvPr>
          <p:cNvSpPr txBox="1"/>
          <p:nvPr/>
        </p:nvSpPr>
        <p:spPr>
          <a:xfrm>
            <a:off x="1485488" y="4519034"/>
            <a:ext cx="2629486" cy="1015663"/>
          </a:xfrm>
          <a:prstGeom prst="rect">
            <a:avLst/>
          </a:prstGeom>
          <a:noFill/>
          <a:ln>
            <a:solidFill>
              <a:schemeClr val="tx1"/>
            </a:solidFill>
          </a:ln>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ひずみ分布は</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各平滑化領域内で</a:t>
            </a:r>
            <a:br>
              <a:rPr lang="en-US" altLang="ja-JP" sz="2000" dirty="0">
                <a:latin typeface="MS UI Gothic" panose="020B0600070205080204" pitchFamily="50" charset="-128"/>
                <a:ea typeface="MS UI Gothic" panose="020B0600070205080204" pitchFamily="50" charset="-128"/>
              </a:rPr>
            </a:br>
            <a:r>
              <a:rPr lang="ja-JP" altLang="en-US" sz="2000" dirty="0">
                <a:solidFill>
                  <a:srgbClr val="FF0000"/>
                </a:solidFill>
                <a:latin typeface="MS UI Gothic" panose="020B0600070205080204" pitchFamily="50" charset="-128"/>
                <a:ea typeface="MS UI Gothic" panose="020B0600070205080204" pitchFamily="50" charset="-128"/>
              </a:rPr>
              <a:t>一定</a:t>
            </a:r>
          </a:p>
        </p:txBody>
      </p:sp>
      <p:sp>
        <p:nvSpPr>
          <p:cNvPr id="8" name="テキスト ボックス 7">
            <a:extLst>
              <a:ext uri="{FF2B5EF4-FFF2-40B4-BE49-F238E27FC236}">
                <a16:creationId xmlns:a16="http://schemas.microsoft.com/office/drawing/2014/main" id="{42D4A18B-7506-5420-025D-94E4A0D34130}"/>
              </a:ext>
            </a:extLst>
          </p:cNvPr>
          <p:cNvSpPr txBox="1"/>
          <p:nvPr/>
        </p:nvSpPr>
        <p:spPr>
          <a:xfrm>
            <a:off x="8382671" y="3231515"/>
            <a:ext cx="2965188" cy="1015663"/>
          </a:xfrm>
          <a:prstGeom prst="rect">
            <a:avLst/>
          </a:prstGeom>
          <a:solidFill>
            <a:schemeClr val="accent1"/>
          </a:solidFill>
          <a:ln>
            <a:no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2000" dirty="0">
                <a:solidFill>
                  <a:schemeClr val="tx1"/>
                </a:solidFill>
                <a:latin typeface="MS UI Gothic" panose="020B0600070205080204" pitchFamily="50" charset="-128"/>
                <a:ea typeface="MS UI Gothic" panose="020B0600070205080204" pitchFamily="50" charset="-128"/>
              </a:rPr>
              <a:t>三角形</a:t>
            </a:r>
            <a:r>
              <a:rPr lang="en-US" altLang="ja-JP" sz="2000" dirty="0">
                <a:solidFill>
                  <a:schemeClr val="tx1"/>
                </a:solidFill>
                <a:latin typeface="MS UI Gothic" panose="020B0600070205080204" pitchFamily="50" charset="-128"/>
                <a:ea typeface="MS UI Gothic" panose="020B0600070205080204" pitchFamily="50" charset="-128"/>
              </a:rPr>
              <a:t>/</a:t>
            </a:r>
            <a:r>
              <a:rPr lang="ja-JP" altLang="en-US" sz="2000" dirty="0">
                <a:solidFill>
                  <a:schemeClr val="tx1"/>
                </a:solidFill>
                <a:latin typeface="MS UI Gothic" panose="020B0600070205080204" pitchFamily="50" charset="-128"/>
                <a:ea typeface="MS UI Gothic" panose="020B0600070205080204" pitchFamily="50" charset="-128"/>
              </a:rPr>
              <a:t>四面体メッシュで</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せん断ロッキングを</a:t>
            </a:r>
            <a:br>
              <a:rPr lang="en-US" altLang="ja-JP" sz="2000" dirty="0">
                <a:solidFill>
                  <a:schemeClr val="tx1"/>
                </a:solidFill>
                <a:latin typeface="MS UI Gothic" panose="020B0600070205080204" pitchFamily="50" charset="-128"/>
                <a:ea typeface="MS UI Gothic" panose="020B0600070205080204" pitchFamily="50" charset="-128"/>
              </a:rPr>
            </a:br>
            <a:r>
              <a:rPr lang="ja-JP" altLang="en-US" sz="2000" dirty="0">
                <a:solidFill>
                  <a:schemeClr val="tx1"/>
                </a:solidFill>
                <a:latin typeface="MS UI Gothic" panose="020B0600070205080204" pitchFamily="50" charset="-128"/>
                <a:ea typeface="MS UI Gothic" panose="020B0600070205080204" pitchFamily="50" charset="-128"/>
              </a:rPr>
              <a:t>回避できるが，</a:t>
            </a:r>
            <a:endParaRPr lang="en-US" altLang="ja-JP" sz="2000" dirty="0">
              <a:solidFill>
                <a:schemeClr val="tx1"/>
              </a:solidFill>
              <a:latin typeface="MS UI Gothic" panose="020B0600070205080204" pitchFamily="50" charset="-128"/>
              <a:ea typeface="MS UI Gothic" panose="020B0600070205080204" pitchFamily="50" charset="-128"/>
            </a:endParaRPr>
          </a:p>
        </p:txBody>
      </p:sp>
      <p:sp>
        <p:nvSpPr>
          <p:cNvPr id="9" name="テキスト ボックス 8">
            <a:extLst>
              <a:ext uri="{FF2B5EF4-FFF2-40B4-BE49-F238E27FC236}">
                <a16:creationId xmlns:a16="http://schemas.microsoft.com/office/drawing/2014/main" id="{F3BC30AB-2AA6-4636-AFE0-DD971E550D3B}"/>
              </a:ext>
            </a:extLst>
          </p:cNvPr>
          <p:cNvSpPr txBox="1"/>
          <p:nvPr/>
        </p:nvSpPr>
        <p:spPr>
          <a:xfrm>
            <a:off x="8387396" y="4321549"/>
            <a:ext cx="2965188" cy="1015663"/>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体積ロッキングも</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圧力チェッカーボーディングも</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回避できない．</a:t>
            </a:r>
            <a:endParaRPr lang="ja-JP" altLang="en-US" sz="2000" dirty="0">
              <a:solidFill>
                <a:srgbClr val="FF0000"/>
              </a:solidFill>
              <a:latin typeface="MS UI Gothic" panose="020B0600070205080204" pitchFamily="50" charset="-128"/>
              <a:ea typeface="MS UI Gothic" panose="020B0600070205080204" pitchFamily="50" charset="-128"/>
            </a:endParaRPr>
          </a:p>
        </p:txBody>
      </p:sp>
      <p:sp>
        <p:nvSpPr>
          <p:cNvPr id="5" name="テキスト ボックス 4">
            <a:extLst>
              <a:ext uri="{FF2B5EF4-FFF2-40B4-BE49-F238E27FC236}">
                <a16:creationId xmlns:a16="http://schemas.microsoft.com/office/drawing/2014/main" id="{3B5F711E-8E37-BD1C-2D2D-3924163D959B}"/>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a:t>
            </a:r>
            <a:r>
              <a:rPr lang="ja-JP" altLang="en-US" dirty="0">
                <a:latin typeface="MS UI Gothic" panose="020B0600070205080204" pitchFamily="50" charset="-128"/>
                <a:ea typeface="MS UI Gothic" panose="020B0600070205080204" pitchFamily="50" charset="-128"/>
              </a:rPr>
              <a:t>します．</a:t>
            </a:r>
            <a:endParaRPr kumimoji="1" lang="ja-JP" altLang="en-US"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19591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3"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コンテンツ プレースホルダー 1">
                <a:extLst>
                  <a:ext uri="{FF2B5EF4-FFF2-40B4-BE49-F238E27FC236}">
                    <a16:creationId xmlns:a16="http://schemas.microsoft.com/office/drawing/2014/main" id="{9B3BF228-676F-3992-8D89-CD7E80560FE4}"/>
                  </a:ext>
                </a:extLst>
              </p:cNvPr>
              <p:cNvSpPr>
                <a:spLocks noGrp="1"/>
              </p:cNvSpPr>
              <p:nvPr>
                <p:ph idx="1"/>
              </p:nvPr>
            </p:nvSpPr>
            <p:spPr/>
            <p:txBody>
              <a:bodyPr/>
              <a:lstStyle/>
              <a:p>
                <a:r>
                  <a:rPr lang="en-US" altLang="ja-JP" sz="2400" dirty="0"/>
                  <a:t>ES-FEM</a:t>
                </a:r>
                <a:r>
                  <a:rPr lang="ja-JP" altLang="en-US" sz="2400" dirty="0"/>
                  <a:t>と同じ手順で各エッジの</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pPr algn="just"/>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は各エッジ中心の物で，</a:t>
                </a:r>
                <a:r>
                  <a:rPr lang="ja-JP" altLang="en-US" sz="2400" b="1" u="sng" dirty="0"/>
                  <a:t>各セル内で線形分布</a:t>
                </a:r>
                <a:r>
                  <a:rPr lang="ja-JP" altLang="en-US" sz="2400" dirty="0"/>
                  <a:t>だと考える．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をセル内の</a:t>
                </a:r>
                <a:r>
                  <a:rPr lang="ja-JP" altLang="en-US" sz="2400" b="1" u="sng" dirty="0"/>
                  <a:t>３ガウス点へと外挿</a:t>
                </a:r>
                <a:r>
                  <a:rPr lang="ja-JP" altLang="en-US" sz="2400" dirty="0"/>
                  <a:t>して</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Gaus</m:t>
                        </m:r>
                      </m:sup>
                    </m:sSup>
                    <m:r>
                      <a:rPr lang="en-US" altLang="ja-JP" sz="2400" i="1">
                        <a:latin typeface="Cambria Math"/>
                      </a:rPr>
                      <m:t>𝐵</m:t>
                    </m:r>
                    <m:r>
                      <a:rPr lang="en-US" altLang="ja-JP" sz="2400" i="1">
                        <a:latin typeface="Cambria Math"/>
                      </a:rPr>
                      <m:t>]</m:t>
                    </m:r>
                  </m:oMath>
                </a14:m>
                <a:r>
                  <a:rPr lang="ja-JP" altLang="en-US" sz="2400" dirty="0"/>
                  <a:t>を用いて各ガウス点のひずみ・応力を計算し，三角形２次要素と同様に</a:t>
                </a:r>
                <a:br>
                  <a:rPr lang="en-US" altLang="ja-JP" sz="2400" dirty="0"/>
                </a:br>
                <a:r>
                  <a:rPr lang="ja-JP" altLang="en-US" sz="2400" dirty="0"/>
                  <a:t>ガウスの３点積分で節点内力を計算する．</a:t>
                </a:r>
                <a:endParaRPr lang="ja-JP" altLang="en-US" sz="2400" u="sng" dirty="0"/>
              </a:p>
              <a:p>
                <a:endParaRPr lang="en-US" altLang="ja-JP" sz="2400" dirty="0"/>
              </a:p>
              <a:p>
                <a:endParaRPr lang="ja-JP" altLang="en-US" sz="2400" dirty="0"/>
              </a:p>
            </p:txBody>
          </p:sp>
        </mc:Choice>
        <mc:Fallback xmlns="">
          <p:sp>
            <p:nvSpPr>
              <p:cNvPr id="2" name="コンテンツ プレースホルダー 1">
                <a:extLst>
                  <a:ext uri="{FF2B5EF4-FFF2-40B4-BE49-F238E27FC236}">
                    <a16:creationId xmlns:a16="http://schemas.microsoft.com/office/drawing/2014/main" id="{9B3BF228-676F-3992-8D89-CD7E80560FE4}"/>
                  </a:ext>
                </a:extLst>
              </p:cNvPr>
              <p:cNvSpPr>
                <a:spLocks noGrp="1" noRot="1" noChangeAspect="1" noMove="1" noResize="1" noEditPoints="1" noAdjustHandles="1" noChangeArrowheads="1" noChangeShapeType="1" noTextEdit="1"/>
              </p:cNvSpPr>
              <p:nvPr>
                <p:ph idx="1"/>
              </p:nvPr>
            </p:nvSpPr>
            <p:spPr>
              <a:blipFill>
                <a:blip r:embed="rId3"/>
                <a:stretch>
                  <a:fillRect l="-1534" t="-1478"/>
                </a:stretch>
              </a:blipFill>
            </p:spPr>
            <p:txBody>
              <a:bodyPr/>
              <a:lstStyle/>
              <a:p>
                <a:r>
                  <a:rPr lang="ja-JP" altLang="en-US">
                    <a:noFill/>
                  </a:rPr>
                  <a:t> </a:t>
                </a:r>
              </a:p>
            </p:txBody>
          </p:sp>
        </mc:Fallback>
      </mc:AlternateContent>
      <p:sp>
        <p:nvSpPr>
          <p:cNvPr id="3" name="タイトル 2">
            <a:extLst>
              <a:ext uri="{FF2B5EF4-FFF2-40B4-BE49-F238E27FC236}">
                <a16:creationId xmlns:a16="http://schemas.microsoft.com/office/drawing/2014/main" id="{0D6E3253-B1AE-CDCB-A29F-28E2EE0C55A6}"/>
              </a:ext>
            </a:extLst>
          </p:cNvPr>
          <p:cNvSpPr>
            <a:spLocks noGrp="1"/>
          </p:cNvSpPr>
          <p:nvPr>
            <p:ph type="title"/>
          </p:nvPr>
        </p:nvSpPr>
        <p:spPr/>
        <p:txBody>
          <a:bodyPr/>
          <a:lstStyle/>
          <a:p>
            <a:r>
              <a:rPr kumimoji="1" lang="en-US" altLang="ja-JP" dirty="0"/>
              <a:t>EC-SSE</a:t>
            </a:r>
            <a:r>
              <a:rPr kumimoji="1" lang="ja-JP" altLang="en-US" dirty="0"/>
              <a:t>の定式化概要</a:t>
            </a:r>
          </a:p>
        </p:txBody>
      </p:sp>
      <p:sp>
        <p:nvSpPr>
          <p:cNvPr id="4" name="スライド番号プレースホルダー 3">
            <a:extLst>
              <a:ext uri="{FF2B5EF4-FFF2-40B4-BE49-F238E27FC236}">
                <a16:creationId xmlns:a16="http://schemas.microsoft.com/office/drawing/2014/main" id="{95985CCE-0B24-0F96-F685-C7D10E7269C1}"/>
              </a:ext>
            </a:extLst>
          </p:cNvPr>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sp>
        <p:nvSpPr>
          <p:cNvPr id="29" name="テキスト ボックス 28">
            <a:extLst>
              <a:ext uri="{FF2B5EF4-FFF2-40B4-BE49-F238E27FC236}">
                <a16:creationId xmlns:a16="http://schemas.microsoft.com/office/drawing/2014/main" id="{71AAC917-36EA-8820-0F31-BB42DDBE42B9}"/>
              </a:ext>
            </a:extLst>
          </p:cNvPr>
          <p:cNvSpPr txBox="1"/>
          <p:nvPr/>
        </p:nvSpPr>
        <p:spPr>
          <a:xfrm>
            <a:off x="8134320" y="3328788"/>
            <a:ext cx="3004349" cy="1631216"/>
          </a:xfrm>
          <a:prstGeom prst="rect">
            <a:avLst/>
          </a:prstGeom>
          <a:solidFill>
            <a:schemeClr val="accent1"/>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ja-JP" altLang="en-US" sz="2000" dirty="0">
                <a:solidFill>
                  <a:srgbClr val="0000CC"/>
                </a:solidFill>
                <a:latin typeface="ＭＳ Ｐゴシック" panose="020B0600070205080204" pitchFamily="50" charset="-128"/>
                <a:ea typeface="ＭＳ Ｐゴシック" panose="020B0600070205080204" pitchFamily="50" charset="-128"/>
              </a:rPr>
              <a:t>三角形</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四面体メッシュで</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せん断ロッキングを</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回避できる上に，</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ひずみ</a:t>
            </a:r>
            <a:r>
              <a:rPr lang="en-US" altLang="ja-JP" sz="2000" dirty="0">
                <a:solidFill>
                  <a:srgbClr val="0000CC"/>
                </a:solidFill>
                <a:latin typeface="ＭＳ Ｐゴシック" panose="020B0600070205080204" pitchFamily="50" charset="-128"/>
                <a:ea typeface="ＭＳ Ｐゴシック" panose="020B0600070205080204" pitchFamily="50" charset="-128"/>
              </a:rPr>
              <a:t>/</a:t>
            </a:r>
            <a:r>
              <a:rPr lang="ja-JP" altLang="en-US" sz="2000" dirty="0">
                <a:solidFill>
                  <a:srgbClr val="0000CC"/>
                </a:solidFill>
                <a:latin typeface="ＭＳ Ｐゴシック" panose="020B0600070205080204" pitchFamily="50" charset="-128"/>
                <a:ea typeface="ＭＳ Ｐゴシック" panose="020B0600070205080204" pitchFamily="50" charset="-128"/>
              </a:rPr>
              <a:t>応力の</a:t>
            </a:r>
            <a:br>
              <a:rPr lang="en-US" altLang="ja-JP" sz="2000" dirty="0">
                <a:solidFill>
                  <a:srgbClr val="0000CC"/>
                </a:solidFill>
                <a:latin typeface="ＭＳ Ｐゴシック" panose="020B0600070205080204" pitchFamily="50" charset="-128"/>
                <a:ea typeface="ＭＳ Ｐゴシック" panose="020B0600070205080204" pitchFamily="50" charset="-128"/>
              </a:rPr>
            </a:br>
            <a:r>
              <a:rPr lang="ja-JP" altLang="en-US" sz="2000" dirty="0">
                <a:solidFill>
                  <a:srgbClr val="0000CC"/>
                </a:solidFill>
                <a:latin typeface="ＭＳ Ｐゴシック" panose="020B0600070205080204" pitchFamily="50" charset="-128"/>
                <a:ea typeface="ＭＳ Ｐゴシック" panose="020B0600070205080204" pitchFamily="50" charset="-128"/>
              </a:rPr>
              <a:t>メッシュ収束が極めて速い</a:t>
            </a:r>
            <a:endParaRPr lang="en-US" altLang="ja-JP" sz="2000" dirty="0">
              <a:solidFill>
                <a:srgbClr val="0000CC"/>
              </a:solidFill>
              <a:latin typeface="ＭＳ Ｐゴシック" panose="020B0600070205080204" pitchFamily="50" charset="-128"/>
              <a:ea typeface="ＭＳ Ｐゴシック" panose="020B0600070205080204" pitchFamily="50" charset="-128"/>
            </a:endParaRPr>
          </a:p>
        </p:txBody>
      </p:sp>
      <p:sp>
        <p:nvSpPr>
          <p:cNvPr id="30" name="テキスト ボックス 29">
            <a:extLst>
              <a:ext uri="{FF2B5EF4-FFF2-40B4-BE49-F238E27FC236}">
                <a16:creationId xmlns:a16="http://schemas.microsoft.com/office/drawing/2014/main" id="{1EE47CF6-86D5-4731-9E64-BFE74F9F32E0}"/>
              </a:ext>
            </a:extLst>
          </p:cNvPr>
          <p:cNvSpPr txBox="1"/>
          <p:nvPr/>
        </p:nvSpPr>
        <p:spPr>
          <a:xfrm>
            <a:off x="1876566" y="4830094"/>
            <a:ext cx="2123937" cy="1323439"/>
          </a:xfrm>
          <a:prstGeom prst="rect">
            <a:avLst/>
          </a:prstGeom>
          <a:noFill/>
          <a:ln>
            <a:solidFill>
              <a:schemeClr val="tx1"/>
            </a:solidFill>
          </a:ln>
        </p:spPr>
        <p:txBody>
          <a:bodyPr wrap="square">
            <a:spAutoFit/>
          </a:bodyPr>
          <a:lstStyle/>
          <a:p>
            <a:pPr algn="ctr"/>
            <a:r>
              <a:rPr lang="ja-JP" altLang="en-US" sz="2000" dirty="0"/>
              <a:t>ひずみ分布は</a:t>
            </a:r>
            <a:br>
              <a:rPr lang="en-US" altLang="ja-JP" sz="2000" dirty="0"/>
            </a:br>
            <a:r>
              <a:rPr lang="ja-JP" altLang="en-US" sz="2000" dirty="0"/>
              <a:t>各セル内で</a:t>
            </a:r>
            <a:r>
              <a:rPr lang="ja-JP" altLang="en-US" sz="2000" dirty="0">
                <a:solidFill>
                  <a:srgbClr val="FF00FF"/>
                </a:solidFill>
              </a:rPr>
              <a:t>線形</a:t>
            </a:r>
            <a:br>
              <a:rPr lang="en-US" altLang="ja-JP" sz="2000" dirty="0">
                <a:solidFill>
                  <a:srgbClr val="FF00FF"/>
                </a:solidFill>
              </a:rPr>
            </a:br>
            <a:r>
              <a:rPr lang="ja-JP" altLang="en-US" sz="2000" dirty="0"/>
              <a:t>かつ</a:t>
            </a:r>
            <a:br>
              <a:rPr lang="en-US" altLang="ja-JP" sz="2000" dirty="0">
                <a:solidFill>
                  <a:srgbClr val="FF00FF"/>
                </a:solidFill>
              </a:rPr>
            </a:br>
            <a:r>
              <a:rPr lang="ja-JP" altLang="en-US" sz="2000" b="1" u="sng" dirty="0">
                <a:effectLst>
                  <a:outerShdw blurRad="38100" dist="38100" dir="2700000" algn="tl">
                    <a:srgbClr val="000000">
                      <a:alpha val="43137"/>
                    </a:srgbClr>
                  </a:outerShdw>
                </a:effectLst>
              </a:rPr>
              <a:t>エッジ中心で</a:t>
            </a:r>
            <a:r>
              <a:rPr lang="ja-JP" altLang="en-US" sz="2000" b="1" u="sng" dirty="0">
                <a:solidFill>
                  <a:srgbClr val="FF00FF"/>
                </a:solidFill>
                <a:effectLst>
                  <a:outerShdw blurRad="38100" dist="38100" dir="2700000" algn="tl">
                    <a:srgbClr val="000000">
                      <a:alpha val="43137"/>
                    </a:srgbClr>
                  </a:outerShdw>
                </a:effectLst>
              </a:rPr>
              <a:t>連続</a:t>
            </a:r>
          </a:p>
        </p:txBody>
      </p:sp>
      <p:sp>
        <p:nvSpPr>
          <p:cNvPr id="20" name="テキスト ボックス 19">
            <a:extLst>
              <a:ext uri="{FF2B5EF4-FFF2-40B4-BE49-F238E27FC236}">
                <a16:creationId xmlns:a16="http://schemas.microsoft.com/office/drawing/2014/main" id="{8160FBCD-9DFF-A269-36D4-FFA7FEF33E80}"/>
              </a:ext>
            </a:extLst>
          </p:cNvPr>
          <p:cNvSpPr txBox="1"/>
          <p:nvPr/>
        </p:nvSpPr>
        <p:spPr>
          <a:xfrm>
            <a:off x="1940058" y="3105527"/>
            <a:ext cx="1999266" cy="1631216"/>
          </a:xfrm>
          <a:prstGeom prst="rect">
            <a:avLst/>
          </a:prstGeom>
          <a:noFill/>
          <a:ln>
            <a:solidFill>
              <a:schemeClr val="tx1"/>
            </a:solidFill>
          </a:ln>
        </p:spPr>
        <p:txBody>
          <a:bodyPr wrap="none" rtlCol="0">
            <a:spAutoFit/>
          </a:bodyPr>
          <a:lstStyle/>
          <a:p>
            <a:pPr algn="ctr"/>
            <a:r>
              <a:rPr kumimoji="1" lang="ja-JP" altLang="en-US" sz="2000" dirty="0"/>
              <a:t>ひずみ平滑化を</a:t>
            </a:r>
            <a:br>
              <a:rPr kumimoji="1" lang="en-US" altLang="ja-JP" sz="2000" dirty="0"/>
            </a:br>
            <a:r>
              <a:rPr kumimoji="1" lang="ja-JP" altLang="en-US" sz="2000" dirty="0"/>
              <a:t>２回行って</a:t>
            </a:r>
            <a:br>
              <a:rPr kumimoji="1" lang="en-US" altLang="ja-JP" sz="2000" dirty="0"/>
            </a:br>
            <a:r>
              <a:rPr lang="ja-JP" altLang="en-US" sz="2000" dirty="0"/>
              <a:t>ガウス</a:t>
            </a:r>
            <a:r>
              <a:rPr kumimoji="1" lang="ja-JP" altLang="en-US" sz="2000" dirty="0"/>
              <a:t>点</a:t>
            </a:r>
            <a:r>
              <a:rPr lang="ja-JP" altLang="en-US" sz="2000" dirty="0"/>
              <a:t>で</a:t>
            </a:r>
            <a:br>
              <a:rPr lang="en-US" altLang="ja-JP" sz="2000" dirty="0"/>
            </a:br>
            <a:r>
              <a:rPr lang="ja-JP" altLang="en-US" sz="2000" dirty="0"/>
              <a:t>ひずみ</a:t>
            </a:r>
            <a:r>
              <a:rPr lang="en-US" altLang="ja-JP" sz="2000" dirty="0"/>
              <a:t>/</a:t>
            </a:r>
            <a:r>
              <a:rPr lang="ja-JP" altLang="en-US" sz="2000" dirty="0"/>
              <a:t>応力を</a:t>
            </a:r>
            <a:br>
              <a:rPr lang="en-US" altLang="ja-JP" sz="2000" dirty="0"/>
            </a:br>
            <a:r>
              <a:rPr lang="ja-JP" altLang="en-US" sz="2000" dirty="0"/>
              <a:t>評価・積分する</a:t>
            </a:r>
            <a:endParaRPr lang="en-US" altLang="ja-JP" sz="2000" dirty="0"/>
          </a:p>
        </p:txBody>
      </p:sp>
      <p:sp>
        <p:nvSpPr>
          <p:cNvPr id="5" name="テキスト ボックス 4">
            <a:extLst>
              <a:ext uri="{FF2B5EF4-FFF2-40B4-BE49-F238E27FC236}">
                <a16:creationId xmlns:a16="http://schemas.microsoft.com/office/drawing/2014/main" id="{9C6AD8FD-ED44-5AB8-10A4-99825670F0DF}"/>
              </a:ext>
            </a:extLst>
          </p:cNvPr>
          <p:cNvSpPr txBox="1"/>
          <p:nvPr/>
        </p:nvSpPr>
        <p:spPr>
          <a:xfrm>
            <a:off x="8134319" y="5061374"/>
            <a:ext cx="3004349" cy="1015663"/>
          </a:xfrm>
          <a:prstGeom prst="rect">
            <a:avLst/>
          </a:prstGeom>
          <a:solidFill>
            <a:schemeClr val="bg1">
              <a:lumMod val="85000"/>
            </a:schemeClr>
          </a:solidFill>
          <a:scene3d>
            <a:camera prst="orthographicFront"/>
            <a:lightRig rig="threePt" dir="t"/>
          </a:scene3d>
          <a:sp3d>
            <a:bevelT/>
          </a:sp3d>
        </p:spPr>
        <p:txBody>
          <a:bodyPr wrap="square">
            <a:spAutoFit/>
          </a:bodyPr>
          <a:lstStyle/>
          <a:p>
            <a:pPr algn="ctr"/>
            <a:r>
              <a:rPr lang="ja-JP" altLang="en-US" sz="2000" dirty="0">
                <a:latin typeface="MS UI Gothic" panose="020B0600070205080204" pitchFamily="50" charset="-128"/>
                <a:ea typeface="MS UI Gothic" panose="020B0600070205080204" pitchFamily="50" charset="-128"/>
              </a:rPr>
              <a:t>体積ロッキングも</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圧力チェッカーボーディングも</a:t>
            </a:r>
            <a:br>
              <a:rPr lang="en-US" altLang="ja-JP" sz="2000" dirty="0">
                <a:latin typeface="MS UI Gothic" panose="020B0600070205080204" pitchFamily="50" charset="-128"/>
                <a:ea typeface="MS UI Gothic" panose="020B0600070205080204" pitchFamily="50" charset="-128"/>
              </a:rPr>
            </a:br>
            <a:r>
              <a:rPr lang="ja-JP" altLang="en-US" sz="2000" dirty="0">
                <a:latin typeface="MS UI Gothic" panose="020B0600070205080204" pitchFamily="50" charset="-128"/>
                <a:ea typeface="MS UI Gothic" panose="020B0600070205080204" pitchFamily="50" charset="-128"/>
              </a:rPr>
              <a:t>回避できない．</a:t>
            </a:r>
            <a:endParaRPr lang="ja-JP" altLang="en-US" sz="2000" dirty="0">
              <a:solidFill>
                <a:srgbClr val="FF0000"/>
              </a:solidFill>
              <a:latin typeface="MS UI Gothic" panose="020B0600070205080204" pitchFamily="50" charset="-128"/>
              <a:ea typeface="MS UI Gothic" panose="020B0600070205080204" pitchFamily="50" charset="-128"/>
            </a:endParaRPr>
          </a:p>
        </p:txBody>
      </p:sp>
      <p:sp>
        <p:nvSpPr>
          <p:cNvPr id="8" name="テキスト ボックス 7">
            <a:extLst>
              <a:ext uri="{FF2B5EF4-FFF2-40B4-BE49-F238E27FC236}">
                <a16:creationId xmlns:a16="http://schemas.microsoft.com/office/drawing/2014/main" id="{AB96146B-F0DA-0373-6529-0C1F2FF77133}"/>
              </a:ext>
            </a:extLst>
          </p:cNvPr>
          <p:cNvSpPr txBox="1"/>
          <p:nvPr/>
        </p:nvSpPr>
        <p:spPr>
          <a:xfrm>
            <a:off x="10620990" y="619524"/>
            <a:ext cx="1526437" cy="1477328"/>
          </a:xfrm>
          <a:prstGeom prst="rect">
            <a:avLst/>
          </a:prstGeom>
          <a:noFill/>
          <a:ln>
            <a:solidFill>
              <a:schemeClr val="tx1"/>
            </a:solidFill>
          </a:ln>
        </p:spPr>
        <p:txBody>
          <a:bodyPr wrap="square" rtlCol="0">
            <a:spAutoFit/>
          </a:bodyPr>
          <a:lstStyle/>
          <a:p>
            <a:pPr algn="ctr" defTabSz="180000"/>
            <a:r>
              <a:rPr kumimoji="1" lang="ja-JP" altLang="en-US" dirty="0">
                <a:latin typeface="MS UI Gothic" panose="020B0600070205080204" pitchFamily="50" charset="-128"/>
                <a:ea typeface="MS UI Gothic" panose="020B0600070205080204" pitchFamily="50" charset="-128"/>
              </a:rPr>
              <a:t>簡単のため</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２次元の</a:t>
            </a:r>
            <a:br>
              <a:rPr kumimoji="1" lang="en-US" altLang="ja-JP" dirty="0">
                <a:latin typeface="MS UI Gothic" panose="020B0600070205080204" pitchFamily="50" charset="-128"/>
                <a:ea typeface="MS UI Gothic" panose="020B0600070205080204" pitchFamily="50" charset="-128"/>
              </a:rPr>
            </a:br>
            <a:r>
              <a:rPr lang="ja-JP" altLang="en-US" dirty="0">
                <a:latin typeface="MS UI Gothic" panose="020B0600070205080204" pitchFamily="50" charset="-128"/>
                <a:ea typeface="MS UI Gothic" panose="020B0600070205080204" pitchFamily="50" charset="-128"/>
              </a:rPr>
              <a:t>３</a:t>
            </a:r>
            <a:r>
              <a:rPr kumimoji="1" lang="ja-JP" altLang="en-US" dirty="0">
                <a:latin typeface="MS UI Gothic" panose="020B0600070205080204" pitchFamily="50" charset="-128"/>
                <a:ea typeface="MS UI Gothic" panose="020B0600070205080204" pitchFamily="50" charset="-128"/>
              </a:rPr>
              <a:t>節点三角形</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メッシュで</a:t>
            </a:r>
            <a:br>
              <a:rPr kumimoji="1" lang="en-US" altLang="ja-JP" dirty="0">
                <a:latin typeface="MS UI Gothic" panose="020B0600070205080204" pitchFamily="50" charset="-128"/>
                <a:ea typeface="MS UI Gothic" panose="020B0600070205080204" pitchFamily="50" charset="-128"/>
              </a:rPr>
            </a:br>
            <a:r>
              <a:rPr kumimoji="1" lang="ja-JP" altLang="en-US" dirty="0">
                <a:latin typeface="MS UI Gothic" panose="020B0600070205080204" pitchFamily="50" charset="-128"/>
                <a:ea typeface="MS UI Gothic" panose="020B0600070205080204" pitchFamily="50" charset="-128"/>
              </a:rPr>
              <a:t>説明</a:t>
            </a:r>
            <a:r>
              <a:rPr lang="ja-JP" altLang="en-US" dirty="0">
                <a:latin typeface="MS UI Gothic" panose="020B0600070205080204" pitchFamily="50" charset="-128"/>
                <a:ea typeface="MS UI Gothic" panose="020B0600070205080204" pitchFamily="50" charset="-128"/>
              </a:rPr>
              <a:t>します．</a:t>
            </a:r>
            <a:endParaRPr kumimoji="1" lang="ja-JP" altLang="en-US" dirty="0">
              <a:latin typeface="MS UI Gothic" panose="020B0600070205080204" pitchFamily="50" charset="-128"/>
              <a:ea typeface="MS UI Gothic" panose="020B0600070205080204" pitchFamily="50" charset="-128"/>
            </a:endParaRPr>
          </a:p>
        </p:txBody>
      </p:sp>
      <p:pic>
        <p:nvPicPr>
          <p:cNvPr id="7" name="図 6" descr="図形, 多角形&#10;&#10;自動的に生成された説明">
            <a:extLst>
              <a:ext uri="{FF2B5EF4-FFF2-40B4-BE49-F238E27FC236}">
                <a16:creationId xmlns:a16="http://schemas.microsoft.com/office/drawing/2014/main" id="{74CB376A-ADD2-506D-EB9C-BFEC6D0BD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5793" y="3109560"/>
            <a:ext cx="3759716" cy="3048006"/>
          </a:xfrm>
          <a:prstGeom prst="rect">
            <a:avLst/>
          </a:prstGeom>
        </p:spPr>
      </p:pic>
      <p:grpSp>
        <p:nvGrpSpPr>
          <p:cNvPr id="9" name="グループ化 8">
            <a:extLst>
              <a:ext uri="{FF2B5EF4-FFF2-40B4-BE49-F238E27FC236}">
                <a16:creationId xmlns:a16="http://schemas.microsoft.com/office/drawing/2014/main" id="{D559E384-2363-EA17-7DE8-EA6962281349}"/>
              </a:ext>
            </a:extLst>
          </p:cNvPr>
          <p:cNvGrpSpPr/>
          <p:nvPr/>
        </p:nvGrpSpPr>
        <p:grpSpPr>
          <a:xfrm>
            <a:off x="4212916" y="3105527"/>
            <a:ext cx="3759716" cy="3048006"/>
            <a:chOff x="4215793" y="3144884"/>
            <a:chExt cx="3759716" cy="3048006"/>
          </a:xfrm>
        </p:grpSpPr>
        <p:grpSp>
          <p:nvGrpSpPr>
            <p:cNvPr id="10" name="グループ化 9">
              <a:extLst>
                <a:ext uri="{FF2B5EF4-FFF2-40B4-BE49-F238E27FC236}">
                  <a16:creationId xmlns:a16="http://schemas.microsoft.com/office/drawing/2014/main" id="{C99C96A6-4D76-0AA1-A5BE-910692BE0029}"/>
                </a:ext>
              </a:extLst>
            </p:cNvPr>
            <p:cNvGrpSpPr/>
            <p:nvPr/>
          </p:nvGrpSpPr>
          <p:grpSpPr>
            <a:xfrm>
              <a:off x="4215793" y="3144884"/>
              <a:ext cx="3759716" cy="3048006"/>
              <a:chOff x="4215793" y="9404296"/>
              <a:chExt cx="3759716" cy="3048006"/>
            </a:xfrm>
          </p:grpSpPr>
          <p:pic>
            <p:nvPicPr>
              <p:cNvPr id="22" name="図 21" descr="グラフ&#10;&#10;自動的に生成された説明">
                <a:extLst>
                  <a:ext uri="{FF2B5EF4-FFF2-40B4-BE49-F238E27FC236}">
                    <a16:creationId xmlns:a16="http://schemas.microsoft.com/office/drawing/2014/main" id="{8B075A01-0D90-6FC4-B1E9-97C393B3FD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5793" y="9404296"/>
                <a:ext cx="3759716" cy="3048006"/>
              </a:xfrm>
              <a:prstGeom prst="rect">
                <a:avLst/>
              </a:prstGeom>
            </p:spPr>
          </p:pic>
          <p:sp>
            <p:nvSpPr>
              <p:cNvPr id="24" name="楕円 23">
                <a:extLst>
                  <a:ext uri="{FF2B5EF4-FFF2-40B4-BE49-F238E27FC236}">
                    <a16:creationId xmlns:a16="http://schemas.microsoft.com/office/drawing/2014/main" id="{0BFC2293-38AC-38BD-DD85-A762AA6D0EFC}"/>
                  </a:ext>
                </a:extLst>
              </p:cNvPr>
              <p:cNvSpPr/>
              <p:nvPr/>
            </p:nvSpPr>
            <p:spPr>
              <a:xfrm>
                <a:off x="6409996" y="10304239"/>
                <a:ext cx="118052" cy="118052"/>
              </a:xfrm>
              <a:prstGeom prst="ellipse">
                <a:avLst/>
              </a:prstGeom>
              <a:noFill/>
              <a:ln w="38100">
                <a:solidFill>
                  <a:srgbClr val="00800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25" name="楕円 24">
                <a:extLst>
                  <a:ext uri="{FF2B5EF4-FFF2-40B4-BE49-F238E27FC236}">
                    <a16:creationId xmlns:a16="http://schemas.microsoft.com/office/drawing/2014/main" id="{E8BDC32E-9DB7-CC13-2A53-A7BCD33D1CD3}"/>
                  </a:ext>
                </a:extLst>
              </p:cNvPr>
              <p:cNvSpPr/>
              <p:nvPr/>
            </p:nvSpPr>
            <p:spPr>
              <a:xfrm>
                <a:off x="5699569" y="11231144"/>
                <a:ext cx="118052" cy="118052"/>
              </a:xfrm>
              <a:prstGeom prst="ellipse">
                <a:avLst/>
              </a:prstGeom>
              <a:noFill/>
              <a:ln w="38100">
                <a:solidFill>
                  <a:srgbClr val="FF000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26" name="楕円 25">
                <a:extLst>
                  <a:ext uri="{FF2B5EF4-FFF2-40B4-BE49-F238E27FC236}">
                    <a16:creationId xmlns:a16="http://schemas.microsoft.com/office/drawing/2014/main" id="{8BDE99BA-A1B9-8477-69DB-8D98E7B50C1B}"/>
                  </a:ext>
                </a:extLst>
              </p:cNvPr>
              <p:cNvSpPr/>
              <p:nvPr/>
            </p:nvSpPr>
            <p:spPr>
              <a:xfrm>
                <a:off x="5333246" y="10318487"/>
                <a:ext cx="118052" cy="118052"/>
              </a:xfrm>
              <a:prstGeom prst="ellipse">
                <a:avLst/>
              </a:prstGeom>
              <a:noFill/>
              <a:ln w="38100">
                <a:solidFill>
                  <a:srgbClr val="0000CC"/>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dirty="0">
                  <a:latin typeface="ＭＳ Ｐゴシック" panose="020B0600070205080204" pitchFamily="50" charset="-128"/>
                  <a:ea typeface="ＭＳ Ｐゴシック" panose="020B0600070205080204" pitchFamily="50" charset="-128"/>
                </a:endParaRPr>
              </a:p>
            </p:txBody>
          </p:sp>
        </p:grpSp>
        <p:grpSp>
          <p:nvGrpSpPr>
            <p:cNvPr id="11" name="グループ化 10">
              <a:extLst>
                <a:ext uri="{FF2B5EF4-FFF2-40B4-BE49-F238E27FC236}">
                  <a16:creationId xmlns:a16="http://schemas.microsoft.com/office/drawing/2014/main" id="{2669E8ED-95D8-46B1-8A51-5590E1C478B5}"/>
                </a:ext>
              </a:extLst>
            </p:cNvPr>
            <p:cNvGrpSpPr/>
            <p:nvPr/>
          </p:nvGrpSpPr>
          <p:grpSpPr>
            <a:xfrm>
              <a:off x="4383235" y="3705371"/>
              <a:ext cx="3025487" cy="1672445"/>
              <a:chOff x="5208013" y="1856537"/>
              <a:chExt cx="3025487" cy="1672445"/>
            </a:xfrm>
          </p:grpSpPr>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25CC4D16-D64B-4ED9-A7D6-232BB12606C7}"/>
                      </a:ext>
                    </a:extLst>
                  </p:cNvPr>
                  <p:cNvSpPr txBox="1"/>
                  <p:nvPr/>
                </p:nvSpPr>
                <p:spPr>
                  <a:xfrm>
                    <a:off x="5208013" y="1856537"/>
                    <a:ext cx="988686" cy="381964"/>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Edge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3</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27" name="テキスト ボックス 26">
                    <a:extLst>
                      <a:ext uri="{FF2B5EF4-FFF2-40B4-BE49-F238E27FC236}">
                        <a16:creationId xmlns:a16="http://schemas.microsoft.com/office/drawing/2014/main" id="{1E1CBAAA-0116-3D1E-F1C2-73D0C1D6A5E4}"/>
                      </a:ext>
                    </a:extLst>
                  </p:cNvPr>
                  <p:cNvSpPr txBox="1">
                    <a:spLocks noRot="1" noChangeAspect="1" noMove="1" noResize="1" noEditPoints="1" noAdjustHandles="1" noChangeArrowheads="1" noChangeShapeType="1" noTextEdit="1"/>
                  </p:cNvSpPr>
                  <p:nvPr/>
                </p:nvSpPr>
                <p:spPr>
                  <a:xfrm>
                    <a:off x="5208013" y="1856537"/>
                    <a:ext cx="988686" cy="381964"/>
                  </a:xfrm>
                  <a:prstGeom prst="rect">
                    <a:avLst/>
                  </a:prstGeom>
                  <a:blipFill>
                    <a:blip r:embed="rId6"/>
                    <a:stretch>
                      <a:fillRect l="-2469" r="-8642" b="-1746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282C6CAE-F4F0-D45D-CE47-955CCB451358}"/>
                      </a:ext>
                    </a:extLst>
                  </p:cNvPr>
                  <p:cNvSpPr txBox="1"/>
                  <p:nvPr/>
                </p:nvSpPr>
                <p:spPr>
                  <a:xfrm>
                    <a:off x="7244814" y="1868198"/>
                    <a:ext cx="988686" cy="381964"/>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Edge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2</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28" name="テキスト ボックス 27">
                    <a:extLst>
                      <a:ext uri="{FF2B5EF4-FFF2-40B4-BE49-F238E27FC236}">
                        <a16:creationId xmlns:a16="http://schemas.microsoft.com/office/drawing/2014/main" id="{E7BDE3AA-D088-708B-6A57-2C62300CF31C}"/>
                      </a:ext>
                    </a:extLst>
                  </p:cNvPr>
                  <p:cNvSpPr txBox="1">
                    <a:spLocks noRot="1" noChangeAspect="1" noMove="1" noResize="1" noEditPoints="1" noAdjustHandles="1" noChangeArrowheads="1" noChangeShapeType="1" noTextEdit="1"/>
                  </p:cNvSpPr>
                  <p:nvPr/>
                </p:nvSpPr>
                <p:spPr>
                  <a:xfrm>
                    <a:off x="7244814" y="1868198"/>
                    <a:ext cx="988686" cy="381964"/>
                  </a:xfrm>
                  <a:prstGeom prst="rect">
                    <a:avLst/>
                  </a:prstGeom>
                  <a:blipFill>
                    <a:blip r:embed="rId7"/>
                    <a:stretch>
                      <a:fillRect l="-2469" r="-8642" b="-1746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F688203D-40B1-3630-BFBD-327F221B28D6}"/>
                      </a:ext>
                    </a:extLst>
                  </p:cNvPr>
                  <p:cNvSpPr txBox="1"/>
                  <p:nvPr/>
                </p:nvSpPr>
                <p:spPr>
                  <a:xfrm>
                    <a:off x="6030004" y="3147018"/>
                    <a:ext cx="988686" cy="381964"/>
                  </a:xfrm>
                  <a:prstGeom prst="rect">
                    <a:avLst/>
                  </a:prstGeom>
                  <a:noFill/>
                </p:spPr>
                <p:txBody>
                  <a:bodyPr wrap="square">
                    <a:spAutoFit/>
                  </a:bodyPr>
                  <a:lstStyle/>
                  <a:p>
                    <a14:m>
                      <m:oMath xmlns:m="http://schemas.openxmlformats.org/officeDocument/2006/math">
                        <m:r>
                          <a:rPr lang="en-US" altLang="ja-JP" sz="1800" i="1" smtClean="0">
                            <a:latin typeface="Cambria Math" panose="02040503050406030204" pitchFamily="18" charset="0"/>
                          </a:rPr>
                          <m:t>[</m:t>
                        </m:r>
                        <m:sSup>
                          <m:sSupPr>
                            <m:ctrlPr>
                              <a:rPr lang="en-US" altLang="ja-JP" sz="1800" i="1">
                                <a:latin typeface="Cambria Math" panose="02040503050406030204" pitchFamily="18" charset="0"/>
                              </a:rPr>
                            </m:ctrlPr>
                          </m:sSupPr>
                          <m:e>
                            <m:r>
                              <a:rPr lang="en-US" altLang="ja-JP" sz="1800" i="1">
                                <a:latin typeface="Cambria Math" panose="02040503050406030204" pitchFamily="18" charset="0"/>
                              </a:rPr>
                              <m:t> </m:t>
                            </m:r>
                          </m:e>
                          <m:sup>
                            <m:r>
                              <m:rPr>
                                <m:sty m:val="p"/>
                              </m:rPr>
                              <a:rPr lang="en-US" altLang="ja-JP" sz="1800" b="0" i="0" smtClean="0">
                                <a:latin typeface="Cambria Math" panose="02040503050406030204" pitchFamily="18" charset="0"/>
                              </a:rPr>
                              <m:t>Edge</m:t>
                            </m:r>
                          </m:sup>
                        </m:sSup>
                        <m:sSub>
                          <m:sSubPr>
                            <m:ctrlPr>
                              <a:rPr lang="en-US" altLang="ja-JP" sz="1800" b="0" i="1" smtClean="0">
                                <a:latin typeface="Cambria Math" panose="02040503050406030204" pitchFamily="18" charset="0"/>
                              </a:rPr>
                            </m:ctrlPr>
                          </m:sSubPr>
                          <m:e>
                            <m:r>
                              <a:rPr lang="en-US" altLang="ja-JP" sz="1800" i="1">
                                <a:latin typeface="Cambria Math" panose="02040503050406030204" pitchFamily="18" charset="0"/>
                              </a:rPr>
                              <m:t>𝐵</m:t>
                            </m:r>
                          </m:e>
                          <m:sub>
                            <m:r>
                              <a:rPr lang="en-US" altLang="ja-JP" sz="1800" b="0" i="1" smtClean="0">
                                <a:latin typeface="Cambria Math" panose="02040503050406030204" pitchFamily="18" charset="0"/>
                              </a:rPr>
                              <m:t>1</m:t>
                            </m:r>
                          </m:sub>
                        </m:sSub>
                        <m:r>
                          <a:rPr lang="en-US" altLang="ja-JP" sz="1800" i="1">
                            <a:latin typeface="Cambria Math" panose="02040503050406030204" pitchFamily="18" charset="0"/>
                          </a:rPr>
                          <m:t>]</m:t>
                        </m:r>
                      </m:oMath>
                    </a14:m>
                    <a:r>
                      <a:rPr lang="en-US" altLang="ja-JP" sz="1800" dirty="0"/>
                      <a:t> </a:t>
                    </a:r>
                    <a:endParaRPr lang="ja-JP" altLang="en-US" dirty="0"/>
                  </a:p>
                </p:txBody>
              </p:sp>
            </mc:Choice>
            <mc:Fallback xmlns="">
              <p:sp>
                <p:nvSpPr>
                  <p:cNvPr id="31" name="テキスト ボックス 30">
                    <a:extLst>
                      <a:ext uri="{FF2B5EF4-FFF2-40B4-BE49-F238E27FC236}">
                        <a16:creationId xmlns:a16="http://schemas.microsoft.com/office/drawing/2014/main" id="{081D30C4-9F30-471A-4C05-F1E1934B3D6F}"/>
                      </a:ext>
                    </a:extLst>
                  </p:cNvPr>
                  <p:cNvSpPr txBox="1">
                    <a:spLocks noRot="1" noChangeAspect="1" noMove="1" noResize="1" noEditPoints="1" noAdjustHandles="1" noChangeArrowheads="1" noChangeShapeType="1" noTextEdit="1"/>
                  </p:cNvSpPr>
                  <p:nvPr/>
                </p:nvSpPr>
                <p:spPr>
                  <a:xfrm>
                    <a:off x="6030004" y="3147018"/>
                    <a:ext cx="988686" cy="381964"/>
                  </a:xfrm>
                  <a:prstGeom prst="rect">
                    <a:avLst/>
                  </a:prstGeom>
                  <a:blipFill>
                    <a:blip r:embed="rId8"/>
                    <a:stretch>
                      <a:fillRect l="-1840" r="-7975" b="-17460"/>
                    </a:stretch>
                  </a:blipFill>
                </p:spPr>
                <p:txBody>
                  <a:bodyPr/>
                  <a:lstStyle/>
                  <a:p>
                    <a:r>
                      <a:rPr lang="ja-JP" altLang="en-US">
                        <a:noFill/>
                      </a:rPr>
                      <a:t> </a:t>
                    </a:r>
                  </a:p>
                </p:txBody>
              </p:sp>
            </mc:Fallback>
          </mc:AlternateContent>
        </p:grpSp>
      </p:grpSp>
      <p:grpSp>
        <p:nvGrpSpPr>
          <p:cNvPr id="27" name="グループ化 26">
            <a:extLst>
              <a:ext uri="{FF2B5EF4-FFF2-40B4-BE49-F238E27FC236}">
                <a16:creationId xmlns:a16="http://schemas.microsoft.com/office/drawing/2014/main" id="{4A628D65-51C8-85A6-E869-11056B04BDC4}"/>
              </a:ext>
            </a:extLst>
          </p:cNvPr>
          <p:cNvGrpSpPr/>
          <p:nvPr/>
        </p:nvGrpSpPr>
        <p:grpSpPr>
          <a:xfrm>
            <a:off x="4210039" y="3107251"/>
            <a:ext cx="3759716" cy="3048006"/>
            <a:chOff x="6653246" y="428941"/>
            <a:chExt cx="3759716" cy="3048006"/>
          </a:xfrm>
        </p:grpSpPr>
        <p:pic>
          <p:nvPicPr>
            <p:cNvPr id="28" name="図 27" descr="背景パターン&#10;&#10;自動的に生成された説明">
              <a:extLst>
                <a:ext uri="{FF2B5EF4-FFF2-40B4-BE49-F238E27FC236}">
                  <a16:creationId xmlns:a16="http://schemas.microsoft.com/office/drawing/2014/main" id="{D44B258B-9885-6542-9639-1D1FFD31BF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3930" y="500949"/>
              <a:ext cx="2124237" cy="1800200"/>
            </a:xfrm>
            <a:prstGeom prst="rect">
              <a:avLst/>
            </a:prstGeom>
          </p:spPr>
        </p:pic>
        <p:pic>
          <p:nvPicPr>
            <p:cNvPr id="31" name="図 30" descr="図形, 多角形&#10;&#10;自動的に生成された説明">
              <a:extLst>
                <a:ext uri="{FF2B5EF4-FFF2-40B4-BE49-F238E27FC236}">
                  <a16:creationId xmlns:a16="http://schemas.microsoft.com/office/drawing/2014/main" id="{C73AA16A-E076-25A8-D327-2AF0F526E7DD}"/>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411" b="97408" l="2652" r="98122">
                          <a14:foregroundMark x1="2652" y1="27012" x2="2652" y2="27012"/>
                          <a14:foregroundMark x1="68840" y1="61937" x2="68840" y2="61937"/>
                          <a14:foregroundMark x1="31381" y1="97544" x2="31381" y2="97544"/>
                          <a14:foregroundMark x1="98122" y1="14598" x2="98122" y2="14598"/>
                          <a14:foregroundMark x1="70497" y1="8186" x2="70497" y2="8186"/>
                          <a14:foregroundMark x1="51050" y1="3411" x2="51050" y2="3411"/>
                          <a14:foregroundMark x1="46961" y1="6548" x2="46961" y2="6548"/>
                          <a14:foregroundMark x1="32376" y1="11733" x2="32376" y2="11733"/>
                          <a14:backgroundMark x1="10829" y1="10778" x2="10829" y2="10778"/>
                          <a14:backgroundMark x1="15359" y1="34106" x2="15359" y2="34106"/>
                          <a14:backgroundMark x1="37017" y1="43383" x2="37017" y2="43383"/>
                          <a14:backgroundMark x1="70387" y1="33697" x2="70387" y2="33697"/>
                          <a14:backgroundMark x1="84530" y1="59345" x2="84530" y2="59345"/>
                          <a14:backgroundMark x1="5746" y1="4502" x2="5746" y2="4502"/>
                          <a14:backgroundMark x1="16354" y1="28377" x2="16354" y2="28377"/>
                          <a14:backgroundMark x1="31271" y1="47476" x2="31271" y2="47476"/>
                          <a14:backgroundMark x1="32486" y1="68486" x2="32486" y2="68486"/>
                        </a14:backgroundRemoval>
                      </a14:imgEffect>
                    </a14:imgLayer>
                  </a14:imgProps>
                </a:ext>
                <a:ext uri="{28A0092B-C50C-407E-A947-70E740481C1C}">
                  <a14:useLocalDpi xmlns:a14="http://schemas.microsoft.com/office/drawing/2010/main" val="0"/>
                </a:ext>
              </a:extLst>
            </a:blip>
            <a:stretch>
              <a:fillRect/>
            </a:stretch>
          </p:blipFill>
          <p:spPr>
            <a:xfrm>
              <a:off x="6653246" y="428941"/>
              <a:ext cx="3759716" cy="3048006"/>
            </a:xfrm>
            <a:prstGeom prst="rect">
              <a:avLst/>
            </a:prstGeom>
          </p:spPr>
        </p:pic>
      </p:grpSp>
      <p:grpSp>
        <p:nvGrpSpPr>
          <p:cNvPr id="32" name="グループ化 31">
            <a:extLst>
              <a:ext uri="{FF2B5EF4-FFF2-40B4-BE49-F238E27FC236}">
                <a16:creationId xmlns:a16="http://schemas.microsoft.com/office/drawing/2014/main" id="{15657901-6761-10B0-AE37-3BDD53A32106}"/>
              </a:ext>
            </a:extLst>
          </p:cNvPr>
          <p:cNvGrpSpPr/>
          <p:nvPr/>
        </p:nvGrpSpPr>
        <p:grpSpPr>
          <a:xfrm>
            <a:off x="4783278" y="3728541"/>
            <a:ext cx="1977372" cy="1283452"/>
            <a:chOff x="1031532" y="3729724"/>
            <a:chExt cx="1977372" cy="1283452"/>
          </a:xfrm>
        </p:grpSpPr>
        <p:sp>
          <p:nvSpPr>
            <p:cNvPr id="33" name="乗算記号 32">
              <a:extLst>
                <a:ext uri="{FF2B5EF4-FFF2-40B4-BE49-F238E27FC236}">
                  <a16:creationId xmlns:a16="http://schemas.microsoft.com/office/drawing/2014/main" id="{13BB06CF-52CF-6354-75CF-27DD4A9FAE74}"/>
                </a:ext>
              </a:extLst>
            </p:cNvPr>
            <p:cNvSpPr/>
            <p:nvPr/>
          </p:nvSpPr>
          <p:spPr>
            <a:xfrm>
              <a:off x="2124940" y="3729724"/>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乗算記号 33">
              <a:extLst>
                <a:ext uri="{FF2B5EF4-FFF2-40B4-BE49-F238E27FC236}">
                  <a16:creationId xmlns:a16="http://schemas.microsoft.com/office/drawing/2014/main" id="{79F02E3C-A2DB-0115-B8A3-335092264C12}"/>
                </a:ext>
              </a:extLst>
            </p:cNvPr>
            <p:cNvSpPr/>
            <p:nvPr/>
          </p:nvSpPr>
          <p:spPr>
            <a:xfrm>
              <a:off x="2472288" y="455781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乗算記号 34">
              <a:extLst>
                <a:ext uri="{FF2B5EF4-FFF2-40B4-BE49-F238E27FC236}">
                  <a16:creationId xmlns:a16="http://schemas.microsoft.com/office/drawing/2014/main" id="{091836E1-C28D-85A7-CC08-D76FEE3426B4}"/>
                </a:ext>
              </a:extLst>
            </p:cNvPr>
            <p:cNvSpPr/>
            <p:nvPr/>
          </p:nvSpPr>
          <p:spPr>
            <a:xfrm>
              <a:off x="1500180" y="4557816"/>
              <a:ext cx="167328" cy="167328"/>
            </a:xfrm>
            <a:prstGeom prst="mathMultipl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id="{15627DE7-60BF-B0C6-0361-24EB85A0E36D}"/>
                    </a:ext>
                  </a:extLst>
                </p:cNvPr>
                <p:cNvSpPr txBox="1"/>
                <p:nvPr/>
              </p:nvSpPr>
              <p:spPr>
                <a:xfrm>
                  <a:off x="1696182" y="3807097"/>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3</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22" name="テキスト ボックス 21">
                  <a:extLst>
                    <a:ext uri="{FF2B5EF4-FFF2-40B4-BE49-F238E27FC236}">
                      <a16:creationId xmlns:a16="http://schemas.microsoft.com/office/drawing/2014/main" id="{1CF4F50F-1E7B-BBA4-D65B-6D6CA9A2564E}"/>
                    </a:ext>
                  </a:extLst>
                </p:cNvPr>
                <p:cNvSpPr txBox="1">
                  <a:spLocks noRot="1" noChangeAspect="1" noMove="1" noResize="1" noEditPoints="1" noAdjustHandles="1" noChangeArrowheads="1" noChangeShapeType="1" noTextEdit="1"/>
                </p:cNvSpPr>
                <p:nvPr/>
              </p:nvSpPr>
              <p:spPr>
                <a:xfrm>
                  <a:off x="1696182" y="3807097"/>
                  <a:ext cx="988686" cy="376193"/>
                </a:xfrm>
                <a:prstGeom prst="rect">
                  <a:avLst/>
                </a:prstGeom>
                <a:blipFill>
                  <a:blip r:embed="rId12"/>
                  <a:stretch>
                    <a:fillRect l="-2469" r="-8025" b="-177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8BEB343C-FA60-10E0-F675-DC89545E6CC8}"/>
                    </a:ext>
                  </a:extLst>
                </p:cNvPr>
                <p:cNvSpPr txBox="1"/>
                <p:nvPr/>
              </p:nvSpPr>
              <p:spPr>
                <a:xfrm>
                  <a:off x="1031532" y="4636983"/>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1</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24" name="テキスト ボックス 23">
                  <a:extLst>
                    <a:ext uri="{FF2B5EF4-FFF2-40B4-BE49-F238E27FC236}">
                      <a16:creationId xmlns:a16="http://schemas.microsoft.com/office/drawing/2014/main" id="{BE0E5B84-2EE5-81EF-4DBB-FD6A0F2E3379}"/>
                    </a:ext>
                  </a:extLst>
                </p:cNvPr>
                <p:cNvSpPr txBox="1">
                  <a:spLocks noRot="1" noChangeAspect="1" noMove="1" noResize="1" noEditPoints="1" noAdjustHandles="1" noChangeArrowheads="1" noChangeShapeType="1" noTextEdit="1"/>
                </p:cNvSpPr>
                <p:nvPr/>
              </p:nvSpPr>
              <p:spPr>
                <a:xfrm>
                  <a:off x="1031532" y="4636983"/>
                  <a:ext cx="988686" cy="376193"/>
                </a:xfrm>
                <a:prstGeom prst="rect">
                  <a:avLst/>
                </a:prstGeom>
                <a:blipFill>
                  <a:blip r:embed="rId13"/>
                  <a:stretch>
                    <a:fillRect l="-2469" r="-7407" b="-177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1899F2EB-E4D5-1951-58B4-8D88F07BAD77}"/>
                    </a:ext>
                  </a:extLst>
                </p:cNvPr>
                <p:cNvSpPr txBox="1"/>
                <p:nvPr/>
              </p:nvSpPr>
              <p:spPr>
                <a:xfrm>
                  <a:off x="2020218" y="4636983"/>
                  <a:ext cx="988686" cy="376193"/>
                </a:xfrm>
                <a:prstGeom prst="rect">
                  <a:avLst/>
                </a:prstGeom>
                <a:noFill/>
              </p:spPr>
              <p:txBody>
                <a:bodyPr wrap="square">
                  <a:spAutoFit/>
                </a:bodyPr>
                <a:lstStyle/>
                <a:p>
                  <a14:m>
                    <m:oMath xmlns:m="http://schemas.openxmlformats.org/officeDocument/2006/math">
                      <m:r>
                        <a:rPr lang="en-US" altLang="ja-JP" sz="1800" i="1" smtClean="0">
                          <a:solidFill>
                            <a:schemeClr val="bg1"/>
                          </a:solidFill>
                          <a:latin typeface="Cambria Math" panose="02040503050406030204" pitchFamily="18" charset="0"/>
                        </a:rPr>
                        <m:t>[</m:t>
                      </m:r>
                      <m:sSup>
                        <m:sSupPr>
                          <m:ctrlPr>
                            <a:rPr lang="en-US" altLang="ja-JP" sz="1800" i="1">
                              <a:solidFill>
                                <a:schemeClr val="bg1"/>
                              </a:solidFill>
                              <a:latin typeface="Cambria Math" panose="02040503050406030204" pitchFamily="18" charset="0"/>
                            </a:rPr>
                          </m:ctrlPr>
                        </m:sSupPr>
                        <m:e>
                          <m:r>
                            <a:rPr lang="en-US" altLang="ja-JP" sz="1800" i="1">
                              <a:solidFill>
                                <a:schemeClr val="bg1"/>
                              </a:solidFill>
                              <a:latin typeface="Cambria Math" panose="02040503050406030204" pitchFamily="18" charset="0"/>
                            </a:rPr>
                            <m:t> </m:t>
                          </m:r>
                        </m:e>
                        <m:sup>
                          <m:r>
                            <m:rPr>
                              <m:sty m:val="p"/>
                            </m:rPr>
                            <a:rPr lang="en-US" altLang="ja-JP" sz="1800">
                              <a:solidFill>
                                <a:schemeClr val="bg1"/>
                              </a:solidFill>
                              <a:latin typeface="Cambria Math" panose="02040503050406030204" pitchFamily="18" charset="0"/>
                            </a:rPr>
                            <m:t>Gaus</m:t>
                          </m:r>
                        </m:sup>
                      </m:sSup>
                      <m:sSub>
                        <m:sSubPr>
                          <m:ctrlPr>
                            <a:rPr lang="en-US" altLang="ja-JP" sz="1800" b="0" i="1" smtClean="0">
                              <a:solidFill>
                                <a:schemeClr val="bg1"/>
                              </a:solidFill>
                              <a:latin typeface="Cambria Math" panose="02040503050406030204" pitchFamily="18" charset="0"/>
                            </a:rPr>
                          </m:ctrlPr>
                        </m:sSubPr>
                        <m:e>
                          <m:r>
                            <a:rPr lang="en-US" altLang="ja-JP" sz="1800" i="1">
                              <a:solidFill>
                                <a:schemeClr val="bg1"/>
                              </a:solidFill>
                              <a:latin typeface="Cambria Math" panose="02040503050406030204" pitchFamily="18" charset="0"/>
                            </a:rPr>
                            <m:t>𝐵</m:t>
                          </m:r>
                        </m:e>
                        <m:sub>
                          <m:r>
                            <a:rPr lang="en-US" altLang="ja-JP" sz="1800" b="0" i="1" smtClean="0">
                              <a:solidFill>
                                <a:schemeClr val="bg1"/>
                              </a:solidFill>
                              <a:latin typeface="Cambria Math" panose="02040503050406030204" pitchFamily="18" charset="0"/>
                            </a:rPr>
                            <m:t>2</m:t>
                          </m:r>
                        </m:sub>
                      </m:sSub>
                      <m:r>
                        <a:rPr lang="en-US" altLang="ja-JP" sz="1800" i="1">
                          <a:solidFill>
                            <a:schemeClr val="bg1"/>
                          </a:solidFill>
                          <a:latin typeface="Cambria Math" panose="02040503050406030204" pitchFamily="18" charset="0"/>
                        </a:rPr>
                        <m:t>]</m:t>
                      </m:r>
                    </m:oMath>
                  </a14:m>
                  <a:r>
                    <a:rPr lang="en-US" altLang="ja-JP" sz="1800" dirty="0">
                      <a:solidFill>
                        <a:schemeClr val="bg1"/>
                      </a:solidFill>
                    </a:rPr>
                    <a:t> </a:t>
                  </a:r>
                  <a:endParaRPr lang="ja-JP" altLang="en-US" dirty="0">
                    <a:solidFill>
                      <a:schemeClr val="bg1"/>
                    </a:solidFill>
                  </a:endParaRPr>
                </a:p>
              </p:txBody>
            </p:sp>
          </mc:Choice>
          <mc:Fallback xmlns="">
            <p:sp>
              <p:nvSpPr>
                <p:cNvPr id="25" name="テキスト ボックス 24">
                  <a:extLst>
                    <a:ext uri="{FF2B5EF4-FFF2-40B4-BE49-F238E27FC236}">
                      <a16:creationId xmlns:a16="http://schemas.microsoft.com/office/drawing/2014/main" id="{A058CC39-442C-DC87-6FDB-A049529D3EEC}"/>
                    </a:ext>
                  </a:extLst>
                </p:cNvPr>
                <p:cNvSpPr txBox="1">
                  <a:spLocks noRot="1" noChangeAspect="1" noMove="1" noResize="1" noEditPoints="1" noAdjustHandles="1" noChangeArrowheads="1" noChangeShapeType="1" noTextEdit="1"/>
                </p:cNvSpPr>
                <p:nvPr/>
              </p:nvSpPr>
              <p:spPr>
                <a:xfrm>
                  <a:off x="2020218" y="4636983"/>
                  <a:ext cx="988686" cy="376193"/>
                </a:xfrm>
                <a:prstGeom prst="rect">
                  <a:avLst/>
                </a:prstGeom>
                <a:blipFill>
                  <a:blip r:embed="rId14"/>
                  <a:stretch>
                    <a:fillRect l="-2469" r="-8025" b="-17742"/>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402481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
  <p:tag name="ISPRING_LMS_API_VERSION" val="SCORM 1.2"/>
  <p:tag name="ISPRING_ULTRA_SCORM_COURSE_ID" val="3F38C8C8-9BE9-4FF2-99FD-35F8FCC6C998"/>
  <p:tag name="ISPRING_CMI5_LAUNCH_METHOD" val="any window"/>
  <p:tag name="ISPRING_SCORM_RATE_SLIDES" val="1"/>
  <p:tag name="ISPRINGCLOUDFOLDERID" val="1"/>
  <p:tag name="ISPRINGONLINEFOLDERID" val="1"/>
  <p:tag name="ISPRING_FIRST_PUBLISH"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ULTRA_SCORM_COURCE_TITLE" val="cmd2024.S-FEM"/>
  <p:tag name="ISPRING_SCORM_ENDPOINT" val="&lt;endpoint&gt;&lt;enable&gt;0&lt;/enable&gt;&lt;lrs&gt;http://&lt;/lrs&gt;&lt;auth&gt;0&lt;/auth&gt;&lt;login&gt;&lt;/login&gt;&lt;password&gt;&lt;/password&gt;&lt;key&gt;&lt;/key&gt;&lt;name&gt;&lt;/name&gt;&lt;email&gt;&lt;/email&gt;&lt;/endpoint&gt;&#10;"/>
  <p:tag name="ISPRING_OUTPUT_FOLDER" val="[[&quot;0\uFFFD\u0016\uFFFD{72CC8BE8-5273-4F89-A9DB-6C2224B55B6C}&quot;,&quot;Z:\\ACHIEVEMENT\\conference\\2024\\cmd2024&quot;],[&quot;0\uFFFD\u0016\uFFFD{DEE640B2-8B0E-4298-9AB9-4AB5AACAD798}&quot;,&quot;Z:\\ACHIEVEMENT\\conference\\2023\\jsces2023&quot;],[&quot;\uFFFD\uFFFD&lt;{A673FCB7-976C-4B3E-91BB-80E00AB4F6CF}&quot;,&quot;D:\\share\\ACHIEVEMENT\\conference\\2021\\srij-seminar&quot;]]"/>
  <p:tag name="ISPRING_SCORM_RATE_QUIZZES" val="0"/>
  <p:tag name="ISPRING_SCORM_PASSING_SCORE" val="3.000000"/>
  <p:tag name="ISPRING_PRESENTATION_TITLE" val="cmd2024.S-FEM"/>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cene3d>
          <a:camera prst="orthographicFront"/>
          <a:lightRig rig="threePt" dir="t"/>
        </a:scene3d>
        <a:sp3d>
          <a:bevelT/>
        </a:sp3d>
      </a:spPr>
      <a:bodyPr rtlCol="0" anchor="ctr"/>
      <a:lstStyle>
        <a:defPPr algn="ctr">
          <a:defRPr sz="2400" dirty="0" smtClean="0">
            <a:solidFill>
              <a:schemeClr val="tx1"/>
            </a:solidFill>
            <a:latin typeface="MS UI Gothic" panose="020B0600070205080204" pitchFamily="50" charset="-128"/>
            <a:ea typeface="MS UI Gothic" panose="020B060007020508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solidFill>
        <a:ln>
          <a:noFill/>
        </a:ln>
        <a:scene3d>
          <a:camera prst="orthographicFront"/>
          <a:lightRig rig="threePt" dir="t"/>
        </a:scene3d>
        <a:sp3d>
          <a:bevelT/>
        </a:sp3d>
      </a:spPr>
      <a:bodyPr wrap="square" rtlCol="0">
        <a:spAutoFit/>
      </a:bodyPr>
      <a:lstStyle>
        <a:defPPr algn="ctr">
          <a:defRPr sz="2000" dirty="0">
            <a:latin typeface="MS UI Gothic" panose="020B0600070205080204" pitchFamily="50" charset="-128"/>
            <a:ea typeface="MS UI Gothic" panose="020B0600070205080204" pitchFamily="50" charset="-128"/>
          </a:defRPr>
        </a:defPPr>
      </a:lstStyle>
      <a:style>
        <a:lnRef idx="1">
          <a:schemeClr val="accent1"/>
        </a:lnRef>
        <a:fillRef idx="2">
          <a:schemeClr val="accent1"/>
        </a:fillRef>
        <a:effectRef idx="1">
          <a:schemeClr val="accent1"/>
        </a:effectRef>
        <a:fontRef idx="minor">
          <a:schemeClr val="dk1"/>
        </a:fontRef>
      </a:style>
    </a:txDef>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87259</TotalTime>
  <Words>2520</Words>
  <Application>Microsoft Office PowerPoint</Application>
  <PresentationFormat>ワイド画面</PresentationFormat>
  <Paragraphs>344</Paragraphs>
  <Slides>29</Slides>
  <Notes>29</Notes>
  <HiddenSlides>0</HiddenSlides>
  <MMClips>3</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29</vt:i4>
      </vt:variant>
    </vt:vector>
  </HeadingPairs>
  <TitlesOfParts>
    <vt:vector size="39" baseType="lpstr">
      <vt:lpstr>MS PGothic</vt:lpstr>
      <vt:lpstr>MS PGothic</vt:lpstr>
      <vt:lpstr>MS UI Gothic</vt:lpstr>
      <vt:lpstr>メイリオ</vt:lpstr>
      <vt:lpstr>Arial</vt:lpstr>
      <vt:lpstr>Calibri</vt:lpstr>
      <vt:lpstr>Cambria Math</vt:lpstr>
      <vt:lpstr>Microsoft Tai Le</vt:lpstr>
      <vt:lpstr>Wingdings</vt:lpstr>
      <vt:lpstr>デザインの設定</vt:lpstr>
      <vt:lpstr>微圧縮材料に対する 次世代平滑化有限要素法(EC-SSE-SRI-T4)の 体積成分計算法の改良に関する試み</vt:lpstr>
      <vt:lpstr>研究背景</vt:lpstr>
      <vt:lpstr>エッジ中心ひずみ平滑要素（EC-SSE）の可能性</vt:lpstr>
      <vt:lpstr>EC-SSE-SRI-T4の性能</vt:lpstr>
      <vt:lpstr>研究目的</vt:lpstr>
      <vt:lpstr>手法 EC-SSE-SRI-T4の定式化と改良手法の紹介</vt:lpstr>
      <vt:lpstr>NS-FEMの定式化概要</vt:lpstr>
      <vt:lpstr>ES-FEMの定式化概要</vt:lpstr>
      <vt:lpstr>EC-SSEの定式化概要</vt:lpstr>
      <vt:lpstr>EC-SSE-SRIの定式化概要</vt:lpstr>
      <vt:lpstr>体積成分計算法の改良案２種</vt:lpstr>
      <vt:lpstr>体積成分の「N2N平滑化」の目論見</vt:lpstr>
      <vt:lpstr>結果と考察 解析例の紹介 と 計算コストの考察</vt:lpstr>
      <vt:lpstr>    片持ち梁の曲げ解析</vt:lpstr>
      <vt:lpstr>    片持ち梁の曲げ解析</vt:lpstr>
      <vt:lpstr>    片持ち梁の曲げ解析</vt:lpstr>
      <vt:lpstr>    円柱の押込解析</vt:lpstr>
      <vt:lpstr>    円柱の押込解析</vt:lpstr>
      <vt:lpstr>    円柱の押込解析</vt:lpstr>
      <vt:lpstr>    フィラー充填ゴムの引張解析</vt:lpstr>
      <vt:lpstr>    フィラー充填ゴムの引張解析</vt:lpstr>
      <vt:lpstr>    フィラー充填ゴムの引張解析</vt:lpstr>
      <vt:lpstr>計算時間に関する考察</vt:lpstr>
      <vt:lpstr>まとめ</vt:lpstr>
      <vt:lpstr>EC-SSE-SRI-T4の圧力チェッカーボーディングまとめ</vt:lpstr>
      <vt:lpstr>PowerPoint プレゼンテーション</vt:lpstr>
      <vt:lpstr>    ブロックの圧力押込解析</vt:lpstr>
      <vt:lpstr>    ブロックの圧力押込解析</vt:lpstr>
      <vt:lpstr>    ブロックの圧力押込解析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cmd2024.S-FEM</dc:title>
  <dc:creator>Yuki ONISHI</dc:creator>
  <cp:lastModifiedBy>Yuki ONISHI</cp:lastModifiedBy>
  <cp:revision>3333</cp:revision>
  <cp:lastPrinted>2012-03-06T10:21:50Z</cp:lastPrinted>
  <dcterms:created xsi:type="dcterms:W3CDTF">2007-11-22T18:02:40Z</dcterms:created>
  <dcterms:modified xsi:type="dcterms:W3CDTF">2024-10-20T11:03:12Z</dcterms:modified>
</cp:coreProperties>
</file>