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0"/>
  </p:notesMasterIdLst>
  <p:handoutMasterIdLst>
    <p:handoutMasterId r:id="rId31"/>
  </p:handoutMasterIdLst>
  <p:sldIdLst>
    <p:sldId id="961" r:id="rId2"/>
    <p:sldId id="765" r:id="rId3"/>
    <p:sldId id="953" r:id="rId4"/>
    <p:sldId id="1021" r:id="rId5"/>
    <p:sldId id="603" r:id="rId6"/>
    <p:sldId id="892" r:id="rId7"/>
    <p:sldId id="1004" r:id="rId8"/>
    <p:sldId id="957" r:id="rId9"/>
    <p:sldId id="1024" r:id="rId10"/>
    <p:sldId id="1022" r:id="rId11"/>
    <p:sldId id="1023" r:id="rId12"/>
    <p:sldId id="1016" r:id="rId13"/>
    <p:sldId id="1015" r:id="rId14"/>
    <p:sldId id="897" r:id="rId15"/>
    <p:sldId id="750" r:id="rId16"/>
    <p:sldId id="1005" r:id="rId17"/>
    <p:sldId id="979" r:id="rId18"/>
    <p:sldId id="776" r:id="rId19"/>
    <p:sldId id="1020" r:id="rId20"/>
    <p:sldId id="976" r:id="rId21"/>
    <p:sldId id="924" r:id="rId22"/>
    <p:sldId id="974" r:id="rId23"/>
    <p:sldId id="1018" r:id="rId24"/>
    <p:sldId id="971" r:id="rId25"/>
    <p:sldId id="968" r:id="rId26"/>
    <p:sldId id="682" r:id="rId27"/>
    <p:sldId id="1025" r:id="rId28"/>
    <p:sldId id="731" r:id="rId29"/>
  </p:sldIdLst>
  <p:sldSz cx="12192000" cy="6858000"/>
  <p:notesSz cx="9971088" cy="6823075"/>
  <p:custDataLst>
    <p:tags r:id="rId32"/>
  </p:custDataLst>
  <p:defaultTextStyle>
    <a:defPPr>
      <a:defRPr lang="ja-JP"/>
    </a:defPPr>
    <a:lvl1pPr algn="l" rtl="0" fontAlgn="base">
      <a:spcBef>
        <a:spcPct val="0"/>
      </a:spcBef>
      <a:spcAft>
        <a:spcPct val="0"/>
      </a:spcAft>
      <a:defRPr kumimoji="1" kern="1200">
        <a:solidFill>
          <a:schemeClr val="tx1"/>
        </a:solidFill>
        <a:latin typeface="Arial" charset="0"/>
        <a:ea typeface="MS PGothic" pitchFamily="50" charset="-128"/>
        <a:cs typeface="+mn-cs"/>
      </a:defRPr>
    </a:lvl1pPr>
    <a:lvl2pPr marL="457200" algn="l" rtl="0" fontAlgn="base">
      <a:spcBef>
        <a:spcPct val="0"/>
      </a:spcBef>
      <a:spcAft>
        <a:spcPct val="0"/>
      </a:spcAft>
      <a:defRPr kumimoji="1" kern="1200">
        <a:solidFill>
          <a:schemeClr val="tx1"/>
        </a:solidFill>
        <a:latin typeface="Arial" charset="0"/>
        <a:ea typeface="MS PGothic" pitchFamily="50" charset="-128"/>
        <a:cs typeface="+mn-cs"/>
      </a:defRPr>
    </a:lvl2pPr>
    <a:lvl3pPr marL="914400" algn="l" rtl="0" fontAlgn="base">
      <a:spcBef>
        <a:spcPct val="0"/>
      </a:spcBef>
      <a:spcAft>
        <a:spcPct val="0"/>
      </a:spcAft>
      <a:defRPr kumimoji="1" kern="1200">
        <a:solidFill>
          <a:schemeClr val="tx1"/>
        </a:solidFill>
        <a:latin typeface="Arial" charset="0"/>
        <a:ea typeface="MS PGothic" pitchFamily="50" charset="-128"/>
        <a:cs typeface="+mn-cs"/>
      </a:defRPr>
    </a:lvl3pPr>
    <a:lvl4pPr marL="1371600" algn="l" rtl="0" fontAlgn="base">
      <a:spcBef>
        <a:spcPct val="0"/>
      </a:spcBef>
      <a:spcAft>
        <a:spcPct val="0"/>
      </a:spcAft>
      <a:defRPr kumimoji="1" kern="1200">
        <a:solidFill>
          <a:schemeClr val="tx1"/>
        </a:solidFill>
        <a:latin typeface="Arial" charset="0"/>
        <a:ea typeface="MS PGothic" pitchFamily="50" charset="-128"/>
        <a:cs typeface="+mn-cs"/>
      </a:defRPr>
    </a:lvl4pPr>
    <a:lvl5pPr marL="1828800" algn="l" rtl="0" fontAlgn="base">
      <a:spcBef>
        <a:spcPct val="0"/>
      </a:spcBef>
      <a:spcAft>
        <a:spcPct val="0"/>
      </a:spcAft>
      <a:defRPr kumimoji="1" kern="1200">
        <a:solidFill>
          <a:schemeClr val="tx1"/>
        </a:solidFill>
        <a:latin typeface="Arial" charset="0"/>
        <a:ea typeface="MS PGothic" pitchFamily="50" charset="-128"/>
        <a:cs typeface="+mn-cs"/>
      </a:defRPr>
    </a:lvl5pPr>
    <a:lvl6pPr marL="2286000" algn="l" defTabSz="914400" rtl="0" eaLnBrk="1" latinLnBrk="0" hangingPunct="1">
      <a:defRPr kumimoji="1" kern="1200">
        <a:solidFill>
          <a:schemeClr val="tx1"/>
        </a:solidFill>
        <a:latin typeface="Arial" charset="0"/>
        <a:ea typeface="MS PGothic" pitchFamily="50" charset="-128"/>
        <a:cs typeface="+mn-cs"/>
      </a:defRPr>
    </a:lvl6pPr>
    <a:lvl7pPr marL="2743200" algn="l" defTabSz="914400" rtl="0" eaLnBrk="1" latinLnBrk="0" hangingPunct="1">
      <a:defRPr kumimoji="1" kern="1200">
        <a:solidFill>
          <a:schemeClr val="tx1"/>
        </a:solidFill>
        <a:latin typeface="Arial" charset="0"/>
        <a:ea typeface="MS PGothic" pitchFamily="50" charset="-128"/>
        <a:cs typeface="+mn-cs"/>
      </a:defRPr>
    </a:lvl7pPr>
    <a:lvl8pPr marL="3200400" algn="l" defTabSz="914400" rtl="0" eaLnBrk="1" latinLnBrk="0" hangingPunct="1">
      <a:defRPr kumimoji="1" kern="1200">
        <a:solidFill>
          <a:schemeClr val="tx1"/>
        </a:solidFill>
        <a:latin typeface="Arial" charset="0"/>
        <a:ea typeface="MS PGothic" pitchFamily="50" charset="-128"/>
        <a:cs typeface="+mn-cs"/>
      </a:defRPr>
    </a:lvl8pPr>
    <a:lvl9pPr marL="3657600" algn="l" defTabSz="914400" rtl="0" eaLnBrk="1" latinLnBrk="0" hangingPunct="1">
      <a:defRPr kumimoji="1" kern="1200">
        <a:solidFill>
          <a:schemeClr val="tx1"/>
        </a:solidFill>
        <a:latin typeface="Arial" charset="0"/>
        <a:ea typeface="MS PGothic" pitchFamily="50"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49">
          <p15:clr>
            <a:srgbClr val="A4A3A4"/>
          </p15:clr>
        </p15:guide>
        <p15:guide id="2" pos="3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ki" initials="y" lastIdx="1" clrIdx="0">
    <p:extLst>
      <p:ext uri="{19B8F6BF-5375-455C-9EA6-DF929625EA0E}">
        <p15:presenceInfo xmlns:p15="http://schemas.microsoft.com/office/powerpoint/2012/main" userId="yu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99"/>
    <a:srgbClr val="E89049"/>
    <a:srgbClr val="FF00FF"/>
    <a:srgbClr val="404040"/>
    <a:srgbClr val="008000"/>
    <a:srgbClr val="05BCFE"/>
    <a:srgbClr val="4DFFC4"/>
    <a:srgbClr val="00CC88"/>
    <a:srgbClr val="66A9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02" autoAdjust="0"/>
    <p:restoredTop sz="88252" autoAdjust="0"/>
  </p:normalViewPr>
  <p:slideViewPr>
    <p:cSldViewPr>
      <p:cViewPr varScale="1">
        <p:scale>
          <a:sx n="119" d="100"/>
          <a:sy n="119" d="100"/>
        </p:scale>
        <p:origin x="84" y="28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p:cViewPr varScale="1">
        <p:scale>
          <a:sx n="101" d="100"/>
          <a:sy n="101" d="100"/>
        </p:scale>
        <p:origin x="1392" y="62"/>
      </p:cViewPr>
      <p:guideLst>
        <p:guide orient="horz" pos="2149"/>
        <p:guide pos="314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21175" cy="341313"/>
          </a:xfrm>
          <a:prstGeom prst="rect">
            <a:avLst/>
          </a:prstGeom>
        </p:spPr>
        <p:txBody>
          <a:bodyPr vert="horz" lIns="91440" tIns="45720" rIns="91440" bIns="45720" rtlCol="0"/>
          <a:lstStyle>
            <a:lvl1pPr algn="l">
              <a:defRPr sz="1200"/>
            </a:lvl1pPr>
          </a:lstStyle>
          <a:p>
            <a:endParaRPr kumimoji="1" lang="ja-JP" altLang="en-US" dirty="0">
              <a:ea typeface="MS UI Gothic" panose="020B0600070205080204" pitchFamily="50" charset="-128"/>
            </a:endParaRPr>
          </a:p>
        </p:txBody>
      </p:sp>
      <p:sp>
        <p:nvSpPr>
          <p:cNvPr id="3" name="日付プレースホルダー 2"/>
          <p:cNvSpPr>
            <a:spLocks noGrp="1"/>
          </p:cNvSpPr>
          <p:nvPr>
            <p:ph type="dt" sz="quarter" idx="1"/>
          </p:nvPr>
        </p:nvSpPr>
        <p:spPr>
          <a:xfrm>
            <a:off x="5648325" y="0"/>
            <a:ext cx="4321175" cy="341313"/>
          </a:xfrm>
          <a:prstGeom prst="rect">
            <a:avLst/>
          </a:prstGeom>
        </p:spPr>
        <p:txBody>
          <a:bodyPr vert="horz" lIns="91440" tIns="45720" rIns="91440" bIns="45720" rtlCol="0"/>
          <a:lstStyle>
            <a:lvl1pPr algn="r">
              <a:defRPr sz="1200"/>
            </a:lvl1pPr>
          </a:lstStyle>
          <a:p>
            <a:fld id="{907F8867-4283-4A96-9771-3601A6259625}" type="datetimeFigureOut">
              <a:rPr kumimoji="1" lang="ja-JP" altLang="en-US" smtClean="0">
                <a:ea typeface="MS UI Gothic" panose="020B0600070205080204" pitchFamily="50" charset="-128"/>
              </a:rPr>
              <a:t>2025/9/26</a:t>
            </a:fld>
            <a:endParaRPr kumimoji="1" lang="ja-JP" altLang="en-US" dirty="0">
              <a:ea typeface="MS UI Gothic" panose="020B0600070205080204" pitchFamily="50" charset="-128"/>
            </a:endParaRPr>
          </a:p>
        </p:txBody>
      </p:sp>
      <p:sp>
        <p:nvSpPr>
          <p:cNvPr id="4" name="フッター プレースホルダー 3"/>
          <p:cNvSpPr>
            <a:spLocks noGrp="1"/>
          </p:cNvSpPr>
          <p:nvPr>
            <p:ph type="ftr" sz="quarter" idx="2"/>
          </p:nvPr>
        </p:nvSpPr>
        <p:spPr>
          <a:xfrm>
            <a:off x="0" y="6480175"/>
            <a:ext cx="4321175" cy="341313"/>
          </a:xfrm>
          <a:prstGeom prst="rect">
            <a:avLst/>
          </a:prstGeom>
        </p:spPr>
        <p:txBody>
          <a:bodyPr vert="horz" lIns="91440" tIns="45720" rIns="91440" bIns="45720" rtlCol="0" anchor="b"/>
          <a:lstStyle>
            <a:lvl1pPr algn="l">
              <a:defRPr sz="1200"/>
            </a:lvl1pPr>
          </a:lstStyle>
          <a:p>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252917085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149" userDrawn="1">
          <p15:clr>
            <a:srgbClr val="F26B43"/>
          </p15:clr>
        </p15:guide>
        <p15:guide id="2" pos="314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4319943" cy="341209"/>
          </a:xfrm>
          <a:prstGeom prst="rect">
            <a:avLst/>
          </a:prstGeom>
        </p:spPr>
        <p:txBody>
          <a:bodyPr vert="horz" lIns="92418" tIns="46209" rIns="92418" bIns="46209" rtlCol="0"/>
          <a:lstStyle>
            <a:lvl1pPr algn="l">
              <a:defRPr sz="1200" smtClean="0">
                <a:ea typeface="MS UI Gothic" panose="020B0600070205080204" pitchFamily="50" charset="-128"/>
              </a:defRPr>
            </a:lvl1pPr>
          </a:lstStyle>
          <a:p>
            <a:pPr>
              <a:defRPr/>
            </a:pPr>
            <a:endParaRPr lang="ja-JP" altLang="en-US" dirty="0"/>
          </a:p>
        </p:txBody>
      </p:sp>
      <p:sp>
        <p:nvSpPr>
          <p:cNvPr id="3" name="日付プレースホルダ 2"/>
          <p:cNvSpPr>
            <a:spLocks noGrp="1"/>
          </p:cNvSpPr>
          <p:nvPr>
            <p:ph type="dt" idx="1"/>
          </p:nvPr>
        </p:nvSpPr>
        <p:spPr>
          <a:xfrm>
            <a:off x="5648797" y="0"/>
            <a:ext cx="4319943" cy="341209"/>
          </a:xfrm>
          <a:prstGeom prst="rect">
            <a:avLst/>
          </a:prstGeom>
        </p:spPr>
        <p:txBody>
          <a:bodyPr vert="horz" lIns="92418" tIns="46209" rIns="92418" bIns="46209" rtlCol="0"/>
          <a:lstStyle>
            <a:lvl1pPr algn="r">
              <a:defRPr sz="1200" smtClean="0">
                <a:ea typeface="MS UI Gothic" panose="020B0600070205080204" pitchFamily="50" charset="-128"/>
              </a:defRPr>
            </a:lvl1pPr>
          </a:lstStyle>
          <a:p>
            <a:pPr>
              <a:defRPr/>
            </a:pPr>
            <a:fld id="{C3B1C3B4-0EFA-4E9A-BE43-AB531CD70431}" type="datetimeFigureOut">
              <a:rPr lang="ja-JP" altLang="en-US" smtClean="0"/>
              <a:pPr>
                <a:defRPr/>
              </a:pPr>
              <a:t>2025/9/26</a:t>
            </a:fld>
            <a:endParaRPr lang="ja-JP" altLang="en-US" dirty="0"/>
          </a:p>
        </p:txBody>
      </p:sp>
      <p:sp>
        <p:nvSpPr>
          <p:cNvPr id="4" name="スライド イメージ プレースホルダ 3"/>
          <p:cNvSpPr>
            <a:spLocks noGrp="1" noRot="1" noChangeAspect="1"/>
          </p:cNvSpPr>
          <p:nvPr>
            <p:ph type="sldImg" idx="2"/>
          </p:nvPr>
        </p:nvSpPr>
        <p:spPr>
          <a:xfrm>
            <a:off x="2711450" y="511175"/>
            <a:ext cx="4548188" cy="2559050"/>
          </a:xfrm>
          <a:prstGeom prst="rect">
            <a:avLst/>
          </a:prstGeom>
          <a:noFill/>
          <a:ln w="12700">
            <a:solidFill>
              <a:prstClr val="black"/>
            </a:solidFill>
          </a:ln>
        </p:spPr>
        <p:txBody>
          <a:bodyPr vert="horz" lIns="92418" tIns="46209" rIns="92418" bIns="46209" rtlCol="0" anchor="ctr"/>
          <a:lstStyle/>
          <a:p>
            <a:pPr lvl="0"/>
            <a:endParaRPr lang="ja-JP" altLang="en-US" noProof="0" dirty="0"/>
          </a:p>
        </p:txBody>
      </p:sp>
      <p:sp>
        <p:nvSpPr>
          <p:cNvPr id="5" name="ノート プレースホルダ 4"/>
          <p:cNvSpPr>
            <a:spLocks noGrp="1"/>
          </p:cNvSpPr>
          <p:nvPr>
            <p:ph type="body" sz="quarter" idx="3"/>
          </p:nvPr>
        </p:nvSpPr>
        <p:spPr>
          <a:xfrm>
            <a:off x="997815" y="3240934"/>
            <a:ext cx="7975460" cy="3070878"/>
          </a:xfrm>
          <a:prstGeom prst="rect">
            <a:avLst/>
          </a:prstGeom>
        </p:spPr>
        <p:txBody>
          <a:bodyPr vert="horz" lIns="92418" tIns="46209" rIns="92418" bIns="46209" rtlCol="0">
            <a:normAutofit/>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6" name="フッター プレースホルダ 5"/>
          <p:cNvSpPr>
            <a:spLocks noGrp="1"/>
          </p:cNvSpPr>
          <p:nvPr>
            <p:ph type="ftr" sz="quarter" idx="4"/>
          </p:nvPr>
        </p:nvSpPr>
        <p:spPr>
          <a:xfrm>
            <a:off x="1" y="6480770"/>
            <a:ext cx="4319943" cy="341208"/>
          </a:xfrm>
          <a:prstGeom prst="rect">
            <a:avLst/>
          </a:prstGeom>
        </p:spPr>
        <p:txBody>
          <a:bodyPr vert="horz" lIns="92418" tIns="46209" rIns="92418" bIns="46209" rtlCol="0" anchor="b"/>
          <a:lstStyle>
            <a:lvl1pPr algn="l">
              <a:defRPr sz="1200" smtClean="0">
                <a:ea typeface="MS UI Gothic" panose="020B0600070205080204" pitchFamily="50" charset="-128"/>
              </a:defRPr>
            </a:lvl1pPr>
          </a:lstStyle>
          <a:p>
            <a:pPr>
              <a:defRPr/>
            </a:pPr>
            <a:endParaRPr lang="ja-JP" altLang="en-US" dirty="0"/>
          </a:p>
        </p:txBody>
      </p:sp>
      <p:sp>
        <p:nvSpPr>
          <p:cNvPr id="7" name="スライド番号プレースホルダ 6"/>
          <p:cNvSpPr>
            <a:spLocks noGrp="1"/>
          </p:cNvSpPr>
          <p:nvPr>
            <p:ph type="sldNum" sz="quarter" idx="5"/>
          </p:nvPr>
        </p:nvSpPr>
        <p:spPr>
          <a:xfrm>
            <a:off x="5648797" y="6480770"/>
            <a:ext cx="4319943" cy="341208"/>
          </a:xfrm>
          <a:prstGeom prst="rect">
            <a:avLst/>
          </a:prstGeom>
        </p:spPr>
        <p:txBody>
          <a:bodyPr vert="horz" lIns="92418" tIns="46209" rIns="92418" bIns="46209" rtlCol="0" anchor="b"/>
          <a:lstStyle>
            <a:lvl1pPr algn="r">
              <a:defRPr sz="1200" smtClean="0">
                <a:ea typeface="MS UI Gothic" panose="020B0600070205080204" pitchFamily="50" charset="-128"/>
              </a:defRPr>
            </a:lvl1pPr>
          </a:lstStyle>
          <a:p>
            <a:pPr>
              <a:defRPr/>
            </a:pPr>
            <a:fld id="{24E7511A-E19B-4650-9FBF-BD8447E14FDF}" type="slidenum">
              <a:rPr lang="ja-JP" altLang="en-US" smtClean="0"/>
              <a:pPr>
                <a:defRPr/>
              </a:pPr>
              <a:t>‹#›</a:t>
            </a:fld>
            <a:endParaRPr lang="ja-JP" altLang="en-US" dirty="0"/>
          </a:p>
        </p:txBody>
      </p:sp>
    </p:spTree>
    <p:extLst>
      <p:ext uri="{BB962C8B-B14F-4D97-AF65-F5344CB8AC3E}">
        <p14:creationId xmlns:p14="http://schemas.microsoft.com/office/powerpoint/2010/main" val="1399943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1pPr>
    <a:lvl2pPr marL="4572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2pPr>
    <a:lvl3pPr marL="9144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3pPr>
    <a:lvl4pPr marL="13716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4pPr>
    <a:lvl5pPr marL="18288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a:t>
            </a:fld>
            <a:endParaRPr lang="ja-JP" altLang="en-US"/>
          </a:p>
        </p:txBody>
      </p:sp>
    </p:spTree>
    <p:extLst>
      <p:ext uri="{BB962C8B-B14F-4D97-AF65-F5344CB8AC3E}">
        <p14:creationId xmlns:p14="http://schemas.microsoft.com/office/powerpoint/2010/main" val="2202028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59D2E-A17E-4A44-7BCE-1E6717BE1A0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3F27CC7-F6D3-E3D6-387A-487C2C685BD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8C5D641-4D5A-03C0-F478-DFB448E7B09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45BA43C-D597-4AD5-F2A8-762C0F311942}"/>
              </a:ext>
            </a:extLst>
          </p:cNvPr>
          <p:cNvSpPr>
            <a:spLocks noGrp="1"/>
          </p:cNvSpPr>
          <p:nvPr>
            <p:ph type="sldNum" sz="quarter" idx="5"/>
          </p:nvPr>
        </p:nvSpPr>
        <p:spPr/>
        <p:txBody>
          <a:bodyPr/>
          <a:lstStyle/>
          <a:p>
            <a:pPr>
              <a:defRPr/>
            </a:pPr>
            <a:fld id="{24E7511A-E19B-4650-9FBF-BD8447E14FDF}" type="slidenum">
              <a:rPr lang="ja-JP" altLang="en-US" smtClean="0"/>
              <a:pPr>
                <a:defRPr/>
              </a:pPr>
              <a:t>12</a:t>
            </a:fld>
            <a:endParaRPr lang="ja-JP" altLang="en-US"/>
          </a:p>
        </p:txBody>
      </p:sp>
    </p:spTree>
    <p:extLst>
      <p:ext uri="{BB962C8B-B14F-4D97-AF65-F5344CB8AC3E}">
        <p14:creationId xmlns:p14="http://schemas.microsoft.com/office/powerpoint/2010/main" val="4225211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13</a:t>
            </a:fld>
            <a:endParaRPr lang="ja-JP" altLang="en-US" dirty="0"/>
          </a:p>
        </p:txBody>
      </p:sp>
    </p:spTree>
    <p:extLst>
      <p:ext uri="{BB962C8B-B14F-4D97-AF65-F5344CB8AC3E}">
        <p14:creationId xmlns:p14="http://schemas.microsoft.com/office/powerpoint/2010/main" val="9053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14</a:t>
            </a:fld>
            <a:endParaRPr lang="ja-JP" altLang="en-US"/>
          </a:p>
        </p:txBody>
      </p:sp>
    </p:spTree>
    <p:extLst>
      <p:ext uri="{BB962C8B-B14F-4D97-AF65-F5344CB8AC3E}">
        <p14:creationId xmlns:p14="http://schemas.microsoft.com/office/powerpoint/2010/main" val="729099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15</a:t>
            </a:fld>
            <a:endParaRPr lang="ja-JP" altLang="en-US"/>
          </a:p>
        </p:txBody>
      </p:sp>
    </p:spTree>
    <p:extLst>
      <p:ext uri="{BB962C8B-B14F-4D97-AF65-F5344CB8AC3E}">
        <p14:creationId xmlns:p14="http://schemas.microsoft.com/office/powerpoint/2010/main" val="1711015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16</a:t>
            </a:fld>
            <a:endParaRPr lang="ja-JP" altLang="en-US"/>
          </a:p>
        </p:txBody>
      </p:sp>
    </p:spTree>
    <p:extLst>
      <p:ext uri="{BB962C8B-B14F-4D97-AF65-F5344CB8AC3E}">
        <p14:creationId xmlns:p14="http://schemas.microsoft.com/office/powerpoint/2010/main" val="3584223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17</a:t>
            </a:fld>
            <a:endParaRPr lang="ja-JP" altLang="en-US"/>
          </a:p>
        </p:txBody>
      </p:sp>
    </p:spTree>
    <p:extLst>
      <p:ext uri="{BB962C8B-B14F-4D97-AF65-F5344CB8AC3E}">
        <p14:creationId xmlns:p14="http://schemas.microsoft.com/office/powerpoint/2010/main" val="2218654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18</a:t>
            </a:fld>
            <a:endParaRPr lang="ja-JP" altLang="en-US"/>
          </a:p>
        </p:txBody>
      </p:sp>
    </p:spTree>
    <p:extLst>
      <p:ext uri="{BB962C8B-B14F-4D97-AF65-F5344CB8AC3E}">
        <p14:creationId xmlns:p14="http://schemas.microsoft.com/office/powerpoint/2010/main" val="1245330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19</a:t>
            </a:fld>
            <a:endParaRPr lang="ja-JP" altLang="en-US"/>
          </a:p>
        </p:txBody>
      </p:sp>
    </p:spTree>
    <p:extLst>
      <p:ext uri="{BB962C8B-B14F-4D97-AF65-F5344CB8AC3E}">
        <p14:creationId xmlns:p14="http://schemas.microsoft.com/office/powerpoint/2010/main" val="779457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20</a:t>
            </a:fld>
            <a:endParaRPr lang="ja-JP" altLang="en-US"/>
          </a:p>
        </p:txBody>
      </p:sp>
    </p:spTree>
    <p:extLst>
      <p:ext uri="{BB962C8B-B14F-4D97-AF65-F5344CB8AC3E}">
        <p14:creationId xmlns:p14="http://schemas.microsoft.com/office/powerpoint/2010/main" val="1003271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21</a:t>
            </a:fld>
            <a:endParaRPr lang="ja-JP" altLang="en-US"/>
          </a:p>
        </p:txBody>
      </p:sp>
    </p:spTree>
    <p:extLst>
      <p:ext uri="{BB962C8B-B14F-4D97-AF65-F5344CB8AC3E}">
        <p14:creationId xmlns:p14="http://schemas.microsoft.com/office/powerpoint/2010/main" val="777470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a:t>
            </a:fld>
            <a:endParaRPr lang="ja-JP" altLang="en-US"/>
          </a:p>
        </p:txBody>
      </p:sp>
    </p:spTree>
    <p:extLst>
      <p:ext uri="{BB962C8B-B14F-4D97-AF65-F5344CB8AC3E}">
        <p14:creationId xmlns:p14="http://schemas.microsoft.com/office/powerpoint/2010/main" val="947661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22</a:t>
            </a:fld>
            <a:endParaRPr lang="ja-JP" altLang="en-US"/>
          </a:p>
        </p:txBody>
      </p:sp>
    </p:spTree>
    <p:extLst>
      <p:ext uri="{BB962C8B-B14F-4D97-AF65-F5344CB8AC3E}">
        <p14:creationId xmlns:p14="http://schemas.microsoft.com/office/powerpoint/2010/main" val="1366375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23</a:t>
            </a:fld>
            <a:endParaRPr lang="ja-JP" altLang="en-US"/>
          </a:p>
        </p:txBody>
      </p:sp>
    </p:spTree>
    <p:extLst>
      <p:ext uri="{BB962C8B-B14F-4D97-AF65-F5344CB8AC3E}">
        <p14:creationId xmlns:p14="http://schemas.microsoft.com/office/powerpoint/2010/main" val="1328268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24</a:t>
            </a:fld>
            <a:endParaRPr lang="ja-JP" altLang="en-US" dirty="0"/>
          </a:p>
        </p:txBody>
      </p:sp>
    </p:spTree>
    <p:extLst>
      <p:ext uri="{BB962C8B-B14F-4D97-AF65-F5344CB8AC3E}">
        <p14:creationId xmlns:p14="http://schemas.microsoft.com/office/powerpoint/2010/main" val="1831327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25</a:t>
            </a:fld>
            <a:endParaRPr lang="ja-JP" altLang="en-US"/>
          </a:p>
        </p:txBody>
      </p:sp>
    </p:spTree>
    <p:extLst>
      <p:ext uri="{BB962C8B-B14F-4D97-AF65-F5344CB8AC3E}">
        <p14:creationId xmlns:p14="http://schemas.microsoft.com/office/powerpoint/2010/main" val="3284867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26</a:t>
            </a:fld>
            <a:endParaRPr lang="ja-JP" altLang="en-US"/>
          </a:p>
        </p:txBody>
      </p:sp>
    </p:spTree>
    <p:extLst>
      <p:ext uri="{BB962C8B-B14F-4D97-AF65-F5344CB8AC3E}">
        <p14:creationId xmlns:p14="http://schemas.microsoft.com/office/powerpoint/2010/main" val="346767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28</a:t>
            </a:fld>
            <a:endParaRPr lang="ja-JP" altLang="en-US"/>
          </a:p>
        </p:txBody>
      </p:sp>
    </p:spTree>
    <p:extLst>
      <p:ext uri="{BB962C8B-B14F-4D97-AF65-F5344CB8AC3E}">
        <p14:creationId xmlns:p14="http://schemas.microsoft.com/office/powerpoint/2010/main" val="1254738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a:t>
            </a:fld>
            <a:endParaRPr lang="ja-JP" altLang="en-US"/>
          </a:p>
        </p:txBody>
      </p:sp>
    </p:spTree>
    <p:extLst>
      <p:ext uri="{BB962C8B-B14F-4D97-AF65-F5344CB8AC3E}">
        <p14:creationId xmlns:p14="http://schemas.microsoft.com/office/powerpoint/2010/main" val="2115027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5</a:t>
            </a:fld>
            <a:endParaRPr lang="ja-JP" altLang="en-US"/>
          </a:p>
        </p:txBody>
      </p:sp>
    </p:spTree>
    <p:extLst>
      <p:ext uri="{BB962C8B-B14F-4D97-AF65-F5344CB8AC3E}">
        <p14:creationId xmlns:p14="http://schemas.microsoft.com/office/powerpoint/2010/main" val="3978444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6</a:t>
            </a:fld>
            <a:endParaRPr lang="ja-JP" altLang="en-US"/>
          </a:p>
        </p:txBody>
      </p:sp>
    </p:spTree>
    <p:extLst>
      <p:ext uri="{BB962C8B-B14F-4D97-AF65-F5344CB8AC3E}">
        <p14:creationId xmlns:p14="http://schemas.microsoft.com/office/powerpoint/2010/main" val="1809410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7</a:t>
            </a:fld>
            <a:endParaRPr lang="ja-JP" altLang="en-US"/>
          </a:p>
        </p:txBody>
      </p:sp>
    </p:spTree>
    <p:extLst>
      <p:ext uri="{BB962C8B-B14F-4D97-AF65-F5344CB8AC3E}">
        <p14:creationId xmlns:p14="http://schemas.microsoft.com/office/powerpoint/2010/main" val="275545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8</a:t>
            </a:fld>
            <a:endParaRPr lang="ja-JP" altLang="en-US"/>
          </a:p>
        </p:txBody>
      </p:sp>
    </p:spTree>
    <p:extLst>
      <p:ext uri="{BB962C8B-B14F-4D97-AF65-F5344CB8AC3E}">
        <p14:creationId xmlns:p14="http://schemas.microsoft.com/office/powerpoint/2010/main" val="23095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297C0-25E7-CECC-0628-EDD19300C63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4862575-7AED-5C0B-C55B-07E4C4CA15F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BA45F72-1F76-7272-F750-3EC67E0F93F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C1AA9DC-4F64-C12A-ED45-7DB96932E946}"/>
              </a:ext>
            </a:extLst>
          </p:cNvPr>
          <p:cNvSpPr>
            <a:spLocks noGrp="1"/>
          </p:cNvSpPr>
          <p:nvPr>
            <p:ph type="sldNum" sz="quarter" idx="5"/>
          </p:nvPr>
        </p:nvSpPr>
        <p:spPr/>
        <p:txBody>
          <a:bodyPr/>
          <a:lstStyle/>
          <a:p>
            <a:pPr>
              <a:defRPr/>
            </a:pPr>
            <a:fld id="{24E7511A-E19B-4650-9FBF-BD8447E14FDF}" type="slidenum">
              <a:rPr lang="ja-JP" altLang="en-US" smtClean="0"/>
              <a:pPr>
                <a:defRPr/>
              </a:pPr>
              <a:t>10</a:t>
            </a:fld>
            <a:endParaRPr lang="ja-JP" altLang="en-US"/>
          </a:p>
        </p:txBody>
      </p:sp>
    </p:spTree>
    <p:extLst>
      <p:ext uri="{BB962C8B-B14F-4D97-AF65-F5344CB8AC3E}">
        <p14:creationId xmlns:p14="http://schemas.microsoft.com/office/powerpoint/2010/main" val="2181378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2933E-B126-778A-AF91-6554238397E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AA00F64-EF7B-621E-F91E-D270F626490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FF7F61E-A9C9-2A1C-6484-DF105EAB4B8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E940131-DA80-EDA7-BF6B-4AB7DF384508}"/>
              </a:ext>
            </a:extLst>
          </p:cNvPr>
          <p:cNvSpPr>
            <a:spLocks noGrp="1"/>
          </p:cNvSpPr>
          <p:nvPr>
            <p:ph type="sldNum" sz="quarter" idx="5"/>
          </p:nvPr>
        </p:nvSpPr>
        <p:spPr/>
        <p:txBody>
          <a:bodyPr/>
          <a:lstStyle/>
          <a:p>
            <a:pPr>
              <a:defRPr/>
            </a:pPr>
            <a:fld id="{24E7511A-E19B-4650-9FBF-BD8447E14FDF}" type="slidenum">
              <a:rPr lang="ja-JP" altLang="en-US" smtClean="0"/>
              <a:pPr>
                <a:defRPr/>
              </a:pPr>
              <a:t>11</a:t>
            </a:fld>
            <a:endParaRPr lang="ja-JP" altLang="en-US"/>
          </a:p>
        </p:txBody>
      </p:sp>
    </p:spTree>
    <p:extLst>
      <p:ext uri="{BB962C8B-B14F-4D97-AF65-F5344CB8AC3E}">
        <p14:creationId xmlns:p14="http://schemas.microsoft.com/office/powerpoint/2010/main" val="1107525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0" y="1693334"/>
            <a:ext cx="12192000" cy="1951690"/>
          </a:xfrm>
        </p:spPr>
        <p:txBody>
          <a:bodyPr lIns="0" anchor="ctr"/>
          <a:lstStyle>
            <a:lvl1pPr algn="ctr">
              <a:defRPr b="1" kern="1200" baseline="0">
                <a:latin typeface="メイリオ" panose="020B0604030504040204" pitchFamily="50" charset="-128"/>
                <a:cs typeface="Arial" panose="020B0604020202020204" pitchFamily="34" charset="0"/>
              </a:defRPr>
            </a:lvl1pPr>
          </a:lstStyle>
          <a:p>
            <a:r>
              <a:rPr lang="ja-JP" altLang="en-US" dirty="0"/>
              <a:t>マスタ タイトルの書式設定</a:t>
            </a:r>
          </a:p>
        </p:txBody>
      </p:sp>
      <p:sp>
        <p:nvSpPr>
          <p:cNvPr id="3" name="サブタイトル 2"/>
          <p:cNvSpPr>
            <a:spLocks noGrp="1"/>
          </p:cNvSpPr>
          <p:nvPr>
            <p:ph type="subTitle" idx="1" hasCustomPrompt="1"/>
          </p:nvPr>
        </p:nvSpPr>
        <p:spPr>
          <a:xfrm>
            <a:off x="95335" y="4149080"/>
            <a:ext cx="12001333" cy="1777752"/>
          </a:xfrm>
        </p:spPr>
        <p:txBody>
          <a:bodyPr anchor="ctr"/>
          <a:lstStyle>
            <a:lvl1pPr marL="0" indent="0" algn="ctr">
              <a:buNone/>
              <a:defRPr kern="1200" baseline="0">
                <a:latin typeface="MS UI Gothic" panose="020B0600070205080204" pitchFamily="50" charset="-128"/>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dirty="0"/>
              <a:t>マスタ サブタイトルの書式設定</a:t>
            </a:r>
          </a:p>
        </p:txBody>
      </p:sp>
      <p:sp>
        <p:nvSpPr>
          <p:cNvPr id="4" name="スライド番号プレースホルダー 4">
            <a:extLst>
              <a:ext uri="{FF2B5EF4-FFF2-40B4-BE49-F238E27FC236}">
                <a16:creationId xmlns:a16="http://schemas.microsoft.com/office/drawing/2014/main" id="{E77B9517-790A-5BB3-DB85-B499A22593C2}"/>
              </a:ext>
            </a:extLst>
          </p:cNvPr>
          <p:cNvSpPr>
            <a:spLocks noGrp="1"/>
          </p:cNvSpPr>
          <p:nvPr>
            <p:ph type="sldNum" sz="quarter" idx="4"/>
          </p:nvPr>
        </p:nvSpPr>
        <p:spPr>
          <a:xfrm>
            <a:off x="10450115" y="6453336"/>
            <a:ext cx="1406525" cy="196968"/>
          </a:xfrm>
          <a:prstGeom prst="rect">
            <a:avLst/>
          </a:prstGeom>
        </p:spPr>
        <p:txBody>
          <a:bodyPr vert="horz" wrap="none" lIns="0" tIns="0" rIns="0" bIns="0" rtlCol="0" anchor="ctr"/>
          <a:lstStyle>
            <a:lvl1pPr algn="r">
              <a:defRPr sz="1800" b="1" kern="1200" normalizeH="0" baseline="0">
                <a:solidFill>
                  <a:schemeClr val="bg1"/>
                </a:solidFill>
                <a:latin typeface="+mn-ea"/>
                <a:ea typeface="+mn-ea"/>
              </a:defRPr>
            </a:lvl1pPr>
          </a:lstStyle>
          <a:p>
            <a:r>
              <a:rPr lang="en-US" altLang="ja-JP"/>
              <a:t>P. </a:t>
            </a:r>
            <a:fld id="{F8FDF831-B0A3-4B44-A20D-7581D5587101}" type="slidenum">
              <a:rPr lang="ja-JP" altLang="en-US" smtClean="0"/>
              <a:pPr/>
              <a:t>‹#›</a:t>
            </a:fld>
            <a:endParaRPr lang="ja-JP" altLang="en-US" dirty="0"/>
          </a:p>
        </p:txBody>
      </p:sp>
      <p:sp>
        <p:nvSpPr>
          <p:cNvPr id="5" name="Rectangle 2">
            <a:extLst>
              <a:ext uri="{FF2B5EF4-FFF2-40B4-BE49-F238E27FC236}">
                <a16:creationId xmlns:a16="http://schemas.microsoft.com/office/drawing/2014/main" id="{F50A1702-4837-8F63-F657-57F1DE6FC473}"/>
              </a:ext>
            </a:extLst>
          </p:cNvPr>
          <p:cNvSpPr txBox="1">
            <a:spLocks noChangeArrowheads="1"/>
          </p:cNvSpPr>
          <p:nvPr userDrawn="1"/>
        </p:nvSpPr>
        <p:spPr bwMode="auto">
          <a:xfrm>
            <a:off x="0" y="1"/>
            <a:ext cx="12192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lvl1pPr algn="l" rtl="0" eaLnBrk="1" fontAlgn="ctr" latinLnBrk="1" hangingPunct="1">
              <a:spcBef>
                <a:spcPct val="0"/>
              </a:spcBef>
              <a:spcAft>
                <a:spcPct val="0"/>
              </a:spcAft>
              <a:defRPr kumimoji="1" sz="3200" b="1" baseline="0">
                <a:solidFill>
                  <a:schemeClr val="bg1"/>
                </a:solidFill>
                <a:effectLst/>
                <a:latin typeface="メイリオ" panose="020B0604030504040204" pitchFamily="50" charset="-128"/>
                <a:ea typeface="メイリオ" panose="020B0604030504040204" pitchFamily="50" charset="-128"/>
                <a:cs typeface="Arial" panose="020B0604020202020204" pitchFamily="34" charset="0"/>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a:lstStyle>
          <a:p>
            <a:endParaRPr lang="ja-JP" altLang="en-US" sz="3200" kern="1200" baseline="0" dirty="0"/>
          </a:p>
        </p:txBody>
      </p:sp>
    </p:spTree>
    <p:extLst>
      <p:ext uri="{BB962C8B-B14F-4D97-AF65-F5344CB8AC3E}">
        <p14:creationId xmlns:p14="http://schemas.microsoft.com/office/powerpoint/2010/main" val="9030338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セクションタイトル">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A261E060-63FC-41D8-AD70-60996F0DA399}"/>
              </a:ext>
            </a:extLst>
          </p:cNvPr>
          <p:cNvSpPr>
            <a:spLocks noGrp="1"/>
          </p:cNvSpPr>
          <p:nvPr>
            <p:ph type="ctrTitle" hasCustomPrompt="1"/>
          </p:nvPr>
        </p:nvSpPr>
        <p:spPr>
          <a:xfrm>
            <a:off x="1" y="2708920"/>
            <a:ext cx="12191999" cy="1440160"/>
          </a:xfrm>
          <a:solidFill>
            <a:srgbClr val="404040"/>
          </a:solidFill>
        </p:spPr>
        <p:txBody>
          <a:bodyPr lIns="0" anchor="ctr"/>
          <a:lstStyle>
            <a:lvl1pPr algn="ctr">
              <a:defRPr b="1" kern="1200" baseline="0">
                <a:solidFill>
                  <a:schemeClr val="bg1"/>
                </a:solidFill>
                <a:latin typeface="メイリオ" panose="020B0604030504040204" pitchFamily="50" charset="-128"/>
                <a:cs typeface="Arial" panose="020B0604020202020204" pitchFamily="34" charset="0"/>
              </a:defRPr>
            </a:lvl1pPr>
          </a:lstStyle>
          <a:p>
            <a:r>
              <a:rPr lang="ja-JP" altLang="en-US" dirty="0"/>
              <a:t>マスタ タイトルの書式設定</a:t>
            </a:r>
          </a:p>
        </p:txBody>
      </p:sp>
      <p:sp>
        <p:nvSpPr>
          <p:cNvPr id="4" name="Rectangle 2">
            <a:extLst>
              <a:ext uri="{FF2B5EF4-FFF2-40B4-BE49-F238E27FC236}">
                <a16:creationId xmlns:a16="http://schemas.microsoft.com/office/drawing/2014/main" id="{E292D562-D46E-4913-A4FC-08D9CEE6C861}"/>
              </a:ext>
            </a:extLst>
          </p:cNvPr>
          <p:cNvSpPr txBox="1">
            <a:spLocks noChangeArrowheads="1"/>
          </p:cNvSpPr>
          <p:nvPr userDrawn="1"/>
        </p:nvSpPr>
        <p:spPr bwMode="auto">
          <a:xfrm>
            <a:off x="0" y="1"/>
            <a:ext cx="12192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lvl1pPr algn="l" rtl="0" eaLnBrk="1" fontAlgn="ctr" latinLnBrk="1" hangingPunct="1">
              <a:spcBef>
                <a:spcPct val="0"/>
              </a:spcBef>
              <a:spcAft>
                <a:spcPct val="0"/>
              </a:spcAft>
              <a:defRPr kumimoji="1" sz="3200" b="1" baseline="0">
                <a:solidFill>
                  <a:schemeClr val="bg1"/>
                </a:solidFill>
                <a:effectLst/>
                <a:latin typeface="メイリオ" panose="020B0604030504040204" pitchFamily="50" charset="-128"/>
                <a:ea typeface="メイリオ" panose="020B0604030504040204" pitchFamily="50" charset="-128"/>
                <a:cs typeface="Arial" panose="020B0604020202020204" pitchFamily="34" charset="0"/>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a:lstStyle>
          <a:p>
            <a:endParaRPr lang="ja-JP" altLang="en-US" sz="3200" kern="1200" baseline="0" dirty="0"/>
          </a:p>
        </p:txBody>
      </p:sp>
      <p:sp>
        <p:nvSpPr>
          <p:cNvPr id="2" name="スライド番号プレースホルダー 4">
            <a:extLst>
              <a:ext uri="{FF2B5EF4-FFF2-40B4-BE49-F238E27FC236}">
                <a16:creationId xmlns:a16="http://schemas.microsoft.com/office/drawing/2014/main" id="{8343FAE4-2607-67AC-D3CF-1E6497D151B2}"/>
              </a:ext>
            </a:extLst>
          </p:cNvPr>
          <p:cNvSpPr>
            <a:spLocks noGrp="1"/>
          </p:cNvSpPr>
          <p:nvPr>
            <p:ph type="sldNum" sz="quarter" idx="4"/>
          </p:nvPr>
        </p:nvSpPr>
        <p:spPr>
          <a:xfrm>
            <a:off x="10450115" y="6453336"/>
            <a:ext cx="1406525" cy="196968"/>
          </a:xfrm>
          <a:prstGeom prst="rect">
            <a:avLst/>
          </a:prstGeom>
        </p:spPr>
        <p:txBody>
          <a:bodyPr vert="horz" wrap="none" lIns="0" tIns="0" rIns="0" bIns="0" rtlCol="0" anchor="ctr"/>
          <a:lstStyle>
            <a:lvl1pPr algn="r">
              <a:defRPr sz="1800" b="1" kern="1200" normalizeH="0" baseline="0">
                <a:solidFill>
                  <a:schemeClr val="bg1"/>
                </a:solidFill>
                <a:latin typeface="+mn-ea"/>
                <a:ea typeface="+mn-ea"/>
              </a:defRPr>
            </a:lvl1pPr>
          </a:lstStyle>
          <a:p>
            <a:r>
              <a:rPr lang="en-US" altLang="ja-JP"/>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367351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lvl1pPr algn="l">
              <a:defRPr kern="1200" baseline="0">
                <a:latin typeface="MS UI Gothic" panose="020B0600070205080204" pitchFamily="50" charset="-128"/>
                <a:cs typeface="Arial" panose="020B0604020202020204" pitchFamily="34" charset="0"/>
              </a:defRPr>
            </a:lvl1pPr>
            <a:lvl2pPr algn="l">
              <a:defRPr kern="1200" baseline="0">
                <a:latin typeface="MS UI Gothic" panose="020B0600070205080204" pitchFamily="50" charset="-128"/>
                <a:cs typeface="Arial" panose="020B0604020202020204" pitchFamily="34" charset="0"/>
              </a:defRPr>
            </a:lvl2pPr>
            <a:lvl3pPr algn="l">
              <a:defRPr kern="1200" baseline="0">
                <a:latin typeface="MS UI Gothic" panose="020B0600070205080204" pitchFamily="50" charset="-128"/>
                <a:cs typeface="Arial" panose="020B0604020202020204" pitchFamily="34" charset="0"/>
              </a:defRPr>
            </a:lvl3pPr>
            <a:lvl4pPr algn="l">
              <a:defRPr kern="1200" baseline="0">
                <a:latin typeface="MS UI Gothic" panose="020B0600070205080204" pitchFamily="50" charset="-128"/>
                <a:cs typeface="Arial" panose="020B0604020202020204" pitchFamily="34" charset="0"/>
              </a:defRPr>
            </a:lvl4pPr>
            <a:lvl5pPr algn="l">
              <a:defRPr kern="1200" baseline="0">
                <a:latin typeface="MS UI Gothic" panose="020B0600070205080204" pitchFamily="50" charset="-128"/>
                <a:cs typeface="Arial" panose="020B0604020202020204" pitchFamily="34" charset="0"/>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6" name="Rectangle 2">
            <a:extLst>
              <a:ext uri="{FF2B5EF4-FFF2-40B4-BE49-F238E27FC236}">
                <a16:creationId xmlns:a16="http://schemas.microsoft.com/office/drawing/2014/main" id="{E0D17456-1B2F-43F1-A332-C91624F3CA92}"/>
              </a:ext>
            </a:extLst>
          </p:cNvPr>
          <p:cNvSpPr>
            <a:spLocks noGrp="1" noChangeArrowheads="1"/>
          </p:cNvSpPr>
          <p:nvPr>
            <p:ph type="title" hasCustomPrompt="1"/>
          </p:nvPr>
        </p:nvSpPr>
        <p:spPr bwMode="auto">
          <a:xfrm>
            <a:off x="0" y="1"/>
            <a:ext cx="12192000" cy="579438"/>
          </a:xfrm>
          <a:prstGeom prst="rect">
            <a:avLst/>
          </a:prstGeom>
          <a:solidFill>
            <a:srgbClr val="404040"/>
          </a:solidFill>
          <a:ln w="9525">
            <a:noFill/>
            <a:miter lim="800000"/>
            <a:headEnd/>
            <a:tailEnd/>
          </a:ln>
          <a:effectLst/>
        </p:spPr>
        <p:txBody>
          <a:bodyPr vert="horz" wrap="square" lIns="360000" tIns="0" rIns="0" bIns="0" numCol="1" anchor="b" anchorCtr="0" compatLnSpc="1">
            <a:prstTxWarp prst="textNoShape">
              <a:avLst/>
            </a:prstTxWarp>
            <a:noAutofit/>
          </a:bodyPr>
          <a:lstStyle>
            <a:lvl1pPr>
              <a:defRPr sz="3200" kern="1200" baseline="0">
                <a:latin typeface="メイリオ" panose="020B0604030504040204" pitchFamily="50" charset="-128"/>
              </a:defRPr>
            </a:lvl1pPr>
          </a:lstStyle>
          <a:p>
            <a:pPr lvl="0"/>
            <a:r>
              <a:rPr lang="ja-JP" altLang="en-US" dirty="0"/>
              <a:t>マスタ タイトルの書式設定</a:t>
            </a:r>
          </a:p>
        </p:txBody>
      </p:sp>
      <p:sp>
        <p:nvSpPr>
          <p:cNvPr id="2" name="スライド番号プレースホルダー 4">
            <a:extLst>
              <a:ext uri="{FF2B5EF4-FFF2-40B4-BE49-F238E27FC236}">
                <a16:creationId xmlns:a16="http://schemas.microsoft.com/office/drawing/2014/main" id="{B4FA9536-D238-9C33-E88A-8EC55E9D2EAF}"/>
              </a:ext>
            </a:extLst>
          </p:cNvPr>
          <p:cNvSpPr>
            <a:spLocks noGrp="1"/>
          </p:cNvSpPr>
          <p:nvPr>
            <p:ph type="sldNum" sz="quarter" idx="4"/>
          </p:nvPr>
        </p:nvSpPr>
        <p:spPr>
          <a:xfrm>
            <a:off x="10450115" y="6453336"/>
            <a:ext cx="1406525" cy="196968"/>
          </a:xfrm>
          <a:prstGeom prst="rect">
            <a:avLst/>
          </a:prstGeom>
        </p:spPr>
        <p:txBody>
          <a:bodyPr vert="horz" wrap="none" lIns="0" tIns="0" rIns="0" bIns="0" rtlCol="0" anchor="ctr"/>
          <a:lstStyle>
            <a:lvl1pPr algn="r">
              <a:defRPr sz="1800" b="1" kern="1200" normalizeH="0" baseline="0">
                <a:solidFill>
                  <a:schemeClr val="bg1"/>
                </a:solidFill>
                <a:latin typeface="+mn-ea"/>
                <a:ea typeface="+mn-ea"/>
              </a:defRPr>
            </a:lvl1pPr>
          </a:lstStyle>
          <a:p>
            <a:r>
              <a:rPr lang="en-US" altLang="ja-JP"/>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889541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8454BC2-0834-4E0A-88F7-BF9845D015E7}"/>
              </a:ext>
            </a:extLst>
          </p:cNvPr>
          <p:cNvSpPr>
            <a:spLocks noGrp="1" noChangeArrowheads="1"/>
          </p:cNvSpPr>
          <p:nvPr>
            <p:ph type="title" hasCustomPrompt="1"/>
          </p:nvPr>
        </p:nvSpPr>
        <p:spPr bwMode="auto">
          <a:xfrm>
            <a:off x="0" y="1"/>
            <a:ext cx="12192000" cy="579438"/>
          </a:xfrm>
          <a:prstGeom prst="rect">
            <a:avLst/>
          </a:prstGeom>
          <a:solidFill>
            <a:srgbClr val="404040"/>
          </a:solidFill>
          <a:ln w="9525">
            <a:noFill/>
            <a:miter lim="800000"/>
            <a:headEnd/>
            <a:tailEnd/>
          </a:ln>
          <a:effectLst/>
        </p:spPr>
        <p:txBody>
          <a:bodyPr vert="horz" wrap="square" lIns="360000" tIns="0" rIns="0" bIns="0" numCol="1" anchor="b" anchorCtr="0" compatLnSpc="1">
            <a:prstTxWarp prst="textNoShape">
              <a:avLst/>
            </a:prstTxWarp>
            <a:noAutofit/>
          </a:bodyPr>
          <a:lstStyle>
            <a:lvl1pPr>
              <a:defRPr sz="3200" kern="1200" baseline="0">
                <a:latin typeface="メイリオ" panose="020B0604030504040204" pitchFamily="50" charset="-128"/>
              </a:defRPr>
            </a:lvl1pPr>
          </a:lstStyle>
          <a:p>
            <a:pPr lvl="0"/>
            <a:r>
              <a:rPr lang="ja-JP" altLang="en-US" dirty="0"/>
              <a:t>マスタ タイトルの書式設定</a:t>
            </a:r>
          </a:p>
        </p:txBody>
      </p:sp>
      <p:sp>
        <p:nvSpPr>
          <p:cNvPr id="2" name="スライド番号プレースホルダー 4">
            <a:extLst>
              <a:ext uri="{FF2B5EF4-FFF2-40B4-BE49-F238E27FC236}">
                <a16:creationId xmlns:a16="http://schemas.microsoft.com/office/drawing/2014/main" id="{CC175A5D-3CC9-D1E2-7401-63F1E91111EB}"/>
              </a:ext>
            </a:extLst>
          </p:cNvPr>
          <p:cNvSpPr>
            <a:spLocks noGrp="1"/>
          </p:cNvSpPr>
          <p:nvPr>
            <p:ph type="sldNum" sz="quarter" idx="4"/>
          </p:nvPr>
        </p:nvSpPr>
        <p:spPr>
          <a:xfrm>
            <a:off x="10450115" y="6453336"/>
            <a:ext cx="1406525" cy="196968"/>
          </a:xfrm>
          <a:prstGeom prst="rect">
            <a:avLst/>
          </a:prstGeom>
        </p:spPr>
        <p:txBody>
          <a:bodyPr vert="horz" wrap="none" lIns="0" tIns="0" rIns="0" bIns="0" rtlCol="0" anchor="ctr"/>
          <a:lstStyle>
            <a:lvl1pPr algn="r">
              <a:defRPr sz="1800" b="1" kern="1200" normalizeH="0" baseline="0">
                <a:solidFill>
                  <a:schemeClr val="bg1"/>
                </a:solidFill>
                <a:latin typeface="+mn-ea"/>
                <a:ea typeface="+mn-ea"/>
              </a:defRPr>
            </a:lvl1pPr>
          </a:lstStyle>
          <a:p>
            <a:r>
              <a:rPr lang="en-US" altLang="ja-JP"/>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30866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1"/>
            <a:ext cx="12192000" cy="579438"/>
          </a:xfrm>
          <a:prstGeom prst="rect">
            <a:avLst/>
          </a:prstGeom>
          <a:solidFill>
            <a:srgbClr val="404040"/>
          </a:solidFill>
          <a:ln w="9525">
            <a:noFill/>
            <a:miter lim="800000"/>
            <a:headEnd/>
            <a:tailEnd/>
          </a:ln>
          <a:effectLst/>
        </p:spPr>
        <p:txBody>
          <a:bodyPr vert="horz" wrap="square" lIns="360000" tIns="0" rIns="0" bIns="0" numCol="1" anchor="b" anchorCtr="0" compatLnSpc="1">
            <a:prstTxWarp prst="textNoShape">
              <a:avLst/>
            </a:prstTxWarp>
            <a:noAutofit/>
          </a:bodyPr>
          <a:lstStyle/>
          <a:p>
            <a:pPr lvl="0"/>
            <a:r>
              <a:rPr lang="ja-JP" altLang="en-US" dirty="0"/>
              <a:t>マスタ タイトルの書式設定</a:t>
            </a:r>
          </a:p>
        </p:txBody>
      </p:sp>
      <p:sp>
        <p:nvSpPr>
          <p:cNvPr id="2051" name="Rectangle 3"/>
          <p:cNvSpPr>
            <a:spLocks noGrp="1" noChangeArrowheads="1"/>
          </p:cNvSpPr>
          <p:nvPr>
            <p:ph type="body" idx="1"/>
          </p:nvPr>
        </p:nvSpPr>
        <p:spPr bwMode="auto">
          <a:xfrm>
            <a:off x="334434" y="623890"/>
            <a:ext cx="11522207"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grpSp>
        <p:nvGrpSpPr>
          <p:cNvPr id="6" name="グループ化 5"/>
          <p:cNvGrpSpPr/>
          <p:nvPr userDrawn="1"/>
        </p:nvGrpSpPr>
        <p:grpSpPr>
          <a:xfrm>
            <a:off x="0" y="6397628"/>
            <a:ext cx="12192000" cy="460375"/>
            <a:chOff x="0" y="6397625"/>
            <a:chExt cx="9144000" cy="460375"/>
          </a:xfrm>
        </p:grpSpPr>
        <p:sp>
          <p:nvSpPr>
            <p:cNvPr id="3080" name="Rectangle 8"/>
            <p:cNvSpPr>
              <a:spLocks noChangeArrowheads="1"/>
            </p:cNvSpPr>
            <p:nvPr userDrawn="1"/>
          </p:nvSpPr>
          <p:spPr bwMode="auto">
            <a:xfrm flipV="1">
              <a:off x="0" y="6397625"/>
              <a:ext cx="9144000" cy="460375"/>
            </a:xfrm>
            <a:prstGeom prst="rect">
              <a:avLst/>
            </a:prstGeom>
            <a:solidFill>
              <a:srgbClr val="404040"/>
            </a:solidFill>
            <a:ln w="9525">
              <a:noFill/>
              <a:round/>
              <a:headEnd/>
              <a:tailEnd/>
            </a:ln>
          </p:spPr>
          <p:txBody>
            <a:bodyPr rot="10800000" wrap="none" lIns="0" tIns="0" rIns="0" bIns="0" anchor="b" anchorCtr="0"/>
            <a:lstStyle/>
            <a:p>
              <a:pPr>
                <a:defRPr/>
              </a:pPr>
              <a:endParaRPr lang="ja-JP" altLang="en-US" sz="2000" kern="1200" baseline="0" dirty="0">
                <a:latin typeface="MS UI Gothic" panose="020B0600070205080204" pitchFamily="50" charset="-128"/>
                <a:ea typeface="MS UI Gothic" panose="020B0600070205080204" pitchFamily="50" charset="-128"/>
              </a:endParaRPr>
            </a:p>
          </p:txBody>
        </p:sp>
        <p:sp>
          <p:nvSpPr>
            <p:cNvPr id="3081" name="Text Box 9"/>
            <p:cNvSpPr txBox="1">
              <a:spLocks noChangeArrowheads="1"/>
            </p:cNvSpPr>
            <p:nvPr userDrawn="1"/>
          </p:nvSpPr>
          <p:spPr bwMode="auto">
            <a:xfrm>
              <a:off x="7613295" y="6653902"/>
              <a:ext cx="1279196" cy="204095"/>
            </a:xfrm>
            <a:prstGeom prst="rect">
              <a:avLst/>
            </a:prstGeom>
            <a:noFill/>
            <a:ln w="9525">
              <a:noFill/>
              <a:round/>
              <a:headEnd/>
              <a:tailEnd/>
            </a:ln>
            <a:effectLst/>
          </p:spPr>
          <p:txBody>
            <a:bodyPr wrap="none" lIns="0" tIns="0" rIns="0" bIns="0" anchor="b" anchorCtr="0">
              <a:spAutoFit/>
            </a:bodyPr>
            <a:lstStyle/>
            <a:p>
              <a:pPr algn="r" defTabSz="457200">
                <a:lnSpc>
                  <a:spcPct val="93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ja-JP" altLang="en-US" sz="1400" kern="1200" baseline="0" dirty="0">
                  <a:solidFill>
                    <a:schemeClr val="bg1"/>
                  </a:solidFill>
                  <a:latin typeface="+mn-ea"/>
                  <a:ea typeface="+mn-ea"/>
                  <a:cs typeface="Arial" pitchFamily="34" charset="0"/>
                </a:rPr>
                <a:t>計算力学講演会</a:t>
              </a:r>
              <a:r>
                <a:rPr kumimoji="0" lang="en-US" altLang="ja-JP" sz="1400" kern="1200" baseline="0" dirty="0">
                  <a:solidFill>
                    <a:schemeClr val="bg1"/>
                  </a:solidFill>
                  <a:latin typeface="+mn-ea"/>
                  <a:ea typeface="+mn-ea"/>
                  <a:cs typeface="Arial" pitchFamily="34" charset="0"/>
                </a:rPr>
                <a:t>2025</a:t>
              </a:r>
            </a:p>
          </p:txBody>
        </p:sp>
      </p:grpSp>
      <p:sp>
        <p:nvSpPr>
          <p:cNvPr id="5" name="スライド番号プレースホルダー 4"/>
          <p:cNvSpPr>
            <a:spLocks noGrp="1"/>
          </p:cNvSpPr>
          <p:nvPr userDrawn="1">
            <p:ph type="sldNum" sz="quarter" idx="4"/>
          </p:nvPr>
        </p:nvSpPr>
        <p:spPr>
          <a:xfrm>
            <a:off x="10450115" y="6453336"/>
            <a:ext cx="1406525" cy="196968"/>
          </a:xfrm>
          <a:prstGeom prst="rect">
            <a:avLst/>
          </a:prstGeom>
        </p:spPr>
        <p:txBody>
          <a:bodyPr vert="horz" wrap="none" lIns="0" tIns="0" rIns="0" bIns="0" rtlCol="0" anchor="ctr"/>
          <a:lstStyle>
            <a:lvl1pPr algn="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pic>
        <p:nvPicPr>
          <p:cNvPr id="27" name="図 26" descr="図形&#10;&#10;中程度の精度で自動的に生成された説明">
            <a:extLst>
              <a:ext uri="{FF2B5EF4-FFF2-40B4-BE49-F238E27FC236}">
                <a16:creationId xmlns:a16="http://schemas.microsoft.com/office/drawing/2014/main" id="{F860427E-0F25-D426-D76B-5611F315338D}"/>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l="5346" t="19996" r="5346" b="10520"/>
          <a:stretch/>
        </p:blipFill>
        <p:spPr>
          <a:xfrm>
            <a:off x="335360" y="6438659"/>
            <a:ext cx="1908000" cy="396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8" r:id="rId2"/>
    <p:sldLayoutId id="2147483662" r:id="rId3"/>
    <p:sldLayoutId id="2147483666" r:id="rId4"/>
  </p:sldLayoutIdLst>
  <p:hf hdr="0" ftr="0" dt="0"/>
  <p:txStyles>
    <p:titleStyle>
      <a:lvl1pPr algn="l" rtl="0" eaLnBrk="1" fontAlgn="ctr" latinLnBrk="1" hangingPunct="1">
        <a:spcBef>
          <a:spcPct val="0"/>
        </a:spcBef>
        <a:spcAft>
          <a:spcPct val="0"/>
        </a:spcAft>
        <a:defRPr kumimoji="1" sz="3200" b="1" kern="1200" baseline="0">
          <a:solidFill>
            <a:schemeClr val="bg1"/>
          </a:solidFill>
          <a:effectLst/>
          <a:latin typeface="メイリオ" panose="020B0604030504040204" pitchFamily="50" charset="-128"/>
          <a:ea typeface="メイリオ" panose="020B0604030504040204" pitchFamily="50" charset="-128"/>
          <a:cs typeface="Arial" panose="020B0604020202020204" pitchFamily="34" charset="0"/>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p:titleStyle>
    <p:bodyStyle>
      <a:lvl1pPr marL="342900" indent="-342900" algn="l" defTabSz="180000" rtl="0" eaLnBrk="1" fontAlgn="ctr" latinLnBrk="0" hangingPunct="1">
        <a:spcBef>
          <a:spcPct val="20000"/>
        </a:spcBef>
        <a:spcAft>
          <a:spcPct val="0"/>
        </a:spcAft>
        <a:buClr>
          <a:schemeClr val="tx1"/>
        </a:buClr>
        <a:buFont typeface="Wingdings" pitchFamily="2" charset="2"/>
        <a:buChar char="n"/>
        <a:defRPr kumimoji="1" sz="2800" kern="1200" baseline="0">
          <a:solidFill>
            <a:schemeClr val="tx1"/>
          </a:solidFill>
          <a:latin typeface="MS UI Gothic" panose="020B0600070205080204" pitchFamily="50" charset="-128"/>
          <a:ea typeface="MS UI Gothic" panose="020B0600070205080204" pitchFamily="50" charset="-128"/>
          <a:cs typeface="Arial" pitchFamily="34" charset="0"/>
        </a:defRPr>
      </a:lvl1pPr>
      <a:lvl2pPr marL="742950" indent="-285750" algn="l" defTabSz="180000" rtl="0" eaLnBrk="1" fontAlgn="ctr" latinLnBrk="0" hangingPunct="1">
        <a:spcBef>
          <a:spcPct val="20000"/>
        </a:spcBef>
        <a:spcAft>
          <a:spcPct val="0"/>
        </a:spcAft>
        <a:buClr>
          <a:schemeClr val="tx1"/>
        </a:buClr>
        <a:buFont typeface="Wingdings" pitchFamily="2" charset="2"/>
        <a:buChar char="l"/>
        <a:defRPr kumimoji="1" sz="2400" kern="1200" baseline="0">
          <a:solidFill>
            <a:schemeClr val="tx1"/>
          </a:solidFill>
          <a:latin typeface="MS UI Gothic" panose="020B0600070205080204" pitchFamily="50" charset="-128"/>
          <a:ea typeface="MS UI Gothic" panose="020B0600070205080204" pitchFamily="50" charset="-128"/>
          <a:cs typeface="Arial" pitchFamily="34" charset="0"/>
        </a:defRPr>
      </a:lvl2pPr>
      <a:lvl3pPr marL="1143000" indent="-228600" algn="l" defTabSz="180000" rtl="0" eaLnBrk="1" fontAlgn="ctr" latinLnBrk="0" hangingPunct="1">
        <a:spcBef>
          <a:spcPct val="20000"/>
        </a:spcBef>
        <a:spcAft>
          <a:spcPct val="0"/>
        </a:spcAft>
        <a:buClr>
          <a:schemeClr val="tx1"/>
        </a:buClr>
        <a:buSzPct val="80000"/>
        <a:buFont typeface="Wingdings" pitchFamily="2" charset="2"/>
        <a:buChar char="u"/>
        <a:defRPr kumimoji="1" sz="2000" kern="1200" baseline="0">
          <a:solidFill>
            <a:schemeClr val="tx1"/>
          </a:solidFill>
          <a:latin typeface="MS UI Gothic" panose="020B0600070205080204" pitchFamily="50" charset="-128"/>
          <a:ea typeface="MS UI Gothic" panose="020B0600070205080204" pitchFamily="50" charset="-128"/>
          <a:cs typeface="Arial" pitchFamily="34" charset="0"/>
        </a:defRPr>
      </a:lvl3pPr>
      <a:lvl4pPr marL="1600200" indent="-228600" algn="l" defTabSz="180000" rtl="0" eaLnBrk="1" fontAlgn="ctr" latinLnBrk="0" hangingPunct="1">
        <a:spcBef>
          <a:spcPct val="20000"/>
        </a:spcBef>
        <a:spcAft>
          <a:spcPct val="0"/>
        </a:spcAft>
        <a:buClr>
          <a:schemeClr val="tx1"/>
        </a:buClr>
        <a:buFont typeface="Wingdings" pitchFamily="2" charset="2"/>
        <a:buChar char="p"/>
        <a:defRPr kumimoji="1" sz="1800" kern="1200" baseline="0">
          <a:solidFill>
            <a:schemeClr val="tx1"/>
          </a:solidFill>
          <a:latin typeface="MS UI Gothic" panose="020B0600070205080204" pitchFamily="50" charset="-128"/>
          <a:ea typeface="MS UI Gothic" panose="020B0600070205080204" pitchFamily="50" charset="-128"/>
          <a:cs typeface="Arial" pitchFamily="34" charset="0"/>
        </a:defRPr>
      </a:lvl4pPr>
      <a:lvl5pPr marL="2057400" indent="-228600" algn="l" defTabSz="180000" rtl="0" eaLnBrk="1" fontAlgn="ctr" latinLnBrk="0" hangingPunct="1">
        <a:spcBef>
          <a:spcPct val="20000"/>
        </a:spcBef>
        <a:spcAft>
          <a:spcPct val="0"/>
        </a:spcAft>
        <a:buClr>
          <a:schemeClr val="tx1"/>
        </a:buClr>
        <a:buChar char="»"/>
        <a:defRPr kumimoji="1" sz="1800" kern="1200" baseline="0">
          <a:solidFill>
            <a:schemeClr val="tx1"/>
          </a:solidFill>
          <a:latin typeface="MS UI Gothic" panose="020B0600070205080204" pitchFamily="50" charset="-128"/>
          <a:ea typeface="MS UI Gothic" panose="020B0600070205080204" pitchFamily="50" charset="-128"/>
          <a:cs typeface="Arial" pitchFamily="34"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0.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png"/><Relationship Id="rId11" Type="http://schemas.microsoft.com/office/2007/relationships/hdphoto" Target="../media/hdphoto2.wdp"/><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16.png"/><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0.png"/><Relationship Id="rId3" Type="http://schemas.openxmlformats.org/officeDocument/2006/relationships/image" Target="../media/image180.png"/><Relationship Id="rId7" Type="http://schemas.openxmlformats.org/officeDocument/2006/relationships/image" Target="../media/image22.png"/><Relationship Id="rId12"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1.png"/><Relationship Id="rId11" Type="http://schemas.microsoft.com/office/2007/relationships/hdphoto" Target="../media/hdphoto2.wdp"/><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16.png"/><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00.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11.png"/><Relationship Id="rId4" Type="http://schemas.openxmlformats.org/officeDocument/2006/relationships/image" Target="../media/image170.png"/></Relationships>
</file>

<file path=ppt/slides/_rels/slide1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3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5.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6.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3.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4.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2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12" Type="http://schemas.openxmlformats.org/officeDocument/2006/relationships/image" Target="../media/image292.png"/><Relationship Id="rId2" Type="http://schemas.openxmlformats.org/officeDocument/2006/relationships/notesSlide" Target="../notesSlides/notesSlide25.xml"/><Relationship Id="rId1" Type="http://schemas.openxmlformats.org/officeDocument/2006/relationships/slideLayout" Target="../slideLayouts/slideLayout3.xml"/><Relationship Id="rId11" Type="http://schemas.openxmlformats.org/officeDocument/2006/relationships/image" Target="../media/image260.png"/><Relationship Id="rId5" Type="http://schemas.openxmlformats.org/officeDocument/2006/relationships/image" Target="../media/image300.png"/><Relationship Id="rId10" Type="http://schemas.openxmlformats.org/officeDocument/2006/relationships/image" Target="../media/image251.png"/><Relationship Id="rId4" Type="http://schemas.openxmlformats.org/officeDocument/2006/relationships/image" Target="../media/image290.png"/><Relationship Id="rId9" Type="http://schemas.openxmlformats.org/officeDocument/2006/relationships/image" Target="../media/image240.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38.png"/><Relationship Id="rId4" Type="http://schemas.openxmlformats.org/officeDocument/2006/relationships/image" Target="../media/image370.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0.png"/><Relationship Id="rId3" Type="http://schemas.openxmlformats.org/officeDocument/2006/relationships/image" Target="../media/image13.png"/><Relationship Id="rId7" Type="http://schemas.openxmlformats.org/officeDocument/2006/relationships/image" Target="../media/image33.png"/><Relationship Id="rId12"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11.png"/><Relationship Id="rId11" Type="http://schemas.microsoft.com/office/2007/relationships/hdphoto" Target="../media/hdphoto2.wdp"/><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16.png"/><Relationship Id="rId1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slideLayout" Target="../slideLayouts/slideLayout3.xml"/><Relationship Id="rId4"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345D07C1-119F-405C-B1A1-4002A2E10F95}"/>
              </a:ext>
            </a:extLst>
          </p:cNvPr>
          <p:cNvSpPr>
            <a:spLocks noGrp="1"/>
          </p:cNvSpPr>
          <p:nvPr>
            <p:ph type="ctrTitle"/>
          </p:nvPr>
        </p:nvSpPr>
        <p:spPr/>
        <p:txBody>
          <a:bodyPr/>
          <a:lstStyle/>
          <a:p>
            <a:r>
              <a:rPr lang="ja-JP" altLang="en-US" dirty="0">
                <a:cs typeface="Microsoft Tai Le" panose="020B0502040204020203" pitchFamily="34" charset="0"/>
              </a:rPr>
              <a:t>微圧縮大変形解析における</a:t>
            </a:r>
            <a:r>
              <a:rPr lang="en-US" altLang="ja-JP" dirty="0">
                <a:cs typeface="Microsoft Tai Le" panose="020B0502040204020203" pitchFamily="34" charset="0"/>
              </a:rPr>
              <a:t>2</a:t>
            </a:r>
            <a:r>
              <a:rPr lang="ja-JP" altLang="en-US" dirty="0">
                <a:cs typeface="Microsoft Tai Le" panose="020B0502040204020203" pitchFamily="34" charset="0"/>
              </a:rPr>
              <a:t>種の次世代四面体平滑化有限要素法</a:t>
            </a:r>
            <a:br>
              <a:rPr lang="ja-JP" altLang="en-US" dirty="0">
                <a:cs typeface="Microsoft Tai Le" panose="020B0502040204020203" pitchFamily="34" charset="0"/>
              </a:rPr>
            </a:br>
            <a:r>
              <a:rPr lang="en-US" altLang="ja-JP" dirty="0">
                <a:cs typeface="Microsoft Tai Le" panose="020B0502040204020203" pitchFamily="34" charset="0"/>
              </a:rPr>
              <a:t>(</a:t>
            </a:r>
            <a:r>
              <a:rPr lang="en-US" altLang="ja-JP" dirty="0">
                <a:solidFill>
                  <a:schemeClr val="accent6">
                    <a:lumMod val="40000"/>
                    <a:lumOff val="60000"/>
                  </a:schemeClr>
                </a:solidFill>
                <a:cs typeface="Microsoft Tai Le" panose="020B0502040204020203" pitchFamily="34" charset="0"/>
              </a:rPr>
              <a:t>EC-SSE-SRI-T4</a:t>
            </a:r>
            <a:r>
              <a:rPr lang="en-US" altLang="ja-JP" dirty="0">
                <a:cs typeface="Microsoft Tai Le" panose="020B0502040204020203" pitchFamily="34" charset="0"/>
              </a:rPr>
              <a:t> </a:t>
            </a:r>
            <a:r>
              <a:rPr lang="ja-JP" altLang="en-US" dirty="0">
                <a:cs typeface="Microsoft Tai Le" panose="020B0502040204020203" pitchFamily="34" charset="0"/>
              </a:rPr>
              <a:t>および </a:t>
            </a:r>
            <a:r>
              <a:rPr lang="en-US" altLang="ja-JP" dirty="0">
                <a:solidFill>
                  <a:schemeClr val="accent5">
                    <a:lumMod val="75000"/>
                  </a:schemeClr>
                </a:solidFill>
                <a:cs typeface="Microsoft Tai Le" panose="020B0502040204020203" pitchFamily="34" charset="0"/>
              </a:rPr>
              <a:t>FC-SSE-SRI-T4</a:t>
            </a:r>
            <a:r>
              <a:rPr lang="en-US" altLang="ja-JP" dirty="0">
                <a:cs typeface="Microsoft Tai Le" panose="020B0502040204020203" pitchFamily="34" charset="0"/>
              </a:rPr>
              <a:t>) </a:t>
            </a:r>
            <a:r>
              <a:rPr lang="ja-JP" altLang="en-US" dirty="0">
                <a:cs typeface="Microsoft Tai Le" panose="020B0502040204020203" pitchFamily="34" charset="0"/>
              </a:rPr>
              <a:t>の性能比較</a:t>
            </a:r>
            <a:endParaRPr kumimoji="1" lang="ja-JP" altLang="en-US" dirty="0">
              <a:cs typeface="Microsoft Tai Le" panose="020B0502040204020203" pitchFamily="34" charset="0"/>
            </a:endParaRPr>
          </a:p>
        </p:txBody>
      </p:sp>
      <p:sp>
        <p:nvSpPr>
          <p:cNvPr id="5" name="字幕 4">
            <a:extLst>
              <a:ext uri="{FF2B5EF4-FFF2-40B4-BE49-F238E27FC236}">
                <a16:creationId xmlns:a16="http://schemas.microsoft.com/office/drawing/2014/main" id="{50976013-37B8-4994-A7C0-5AFBA1C0E290}"/>
              </a:ext>
            </a:extLst>
          </p:cNvPr>
          <p:cNvSpPr>
            <a:spLocks noGrp="1"/>
          </p:cNvSpPr>
          <p:nvPr>
            <p:ph type="subTitle" idx="1"/>
          </p:nvPr>
        </p:nvSpPr>
        <p:spPr/>
        <p:txBody>
          <a:bodyPr/>
          <a:lstStyle/>
          <a:p>
            <a:r>
              <a:rPr lang="zh-TW" altLang="en-US" dirty="0"/>
              <a:t>大西 有希</a:t>
            </a:r>
            <a:r>
              <a:rPr lang="ja-JP" altLang="en-US" dirty="0"/>
              <a:t> （東京科学大学）</a:t>
            </a:r>
            <a:endParaRPr lang="en-US" altLang="ja-JP" dirty="0"/>
          </a:p>
        </p:txBody>
      </p:sp>
      <p:sp>
        <p:nvSpPr>
          <p:cNvPr id="2" name="スライド番号プレースホルダー 1">
            <a:extLst>
              <a:ext uri="{FF2B5EF4-FFF2-40B4-BE49-F238E27FC236}">
                <a16:creationId xmlns:a16="http://schemas.microsoft.com/office/drawing/2014/main" id="{201A1729-0926-466A-82F9-74A862E9AE42}"/>
              </a:ext>
            </a:extLst>
          </p:cNvPr>
          <p:cNvSpPr>
            <a:spLocks noGrp="1"/>
          </p:cNvSpPr>
          <p:nvPr>
            <p:ph type="sldNum" sz="quarter" idx="4"/>
          </p:nvPr>
        </p:nvSpPr>
        <p:spPr/>
        <p:txBody>
          <a:bodyPr/>
          <a:lstStyle/>
          <a:p>
            <a:r>
              <a:rPr lang="en-US" altLang="ja-JP"/>
              <a:t>P. </a:t>
            </a:r>
            <a:fld id="{F8FDF831-B0A3-4B44-A20D-7581D5587101}" type="slidenum">
              <a:rPr lang="ja-JP" altLang="en-US" smtClean="0"/>
              <a:pPr/>
              <a:t>1</a:t>
            </a:fld>
            <a:endParaRPr lang="ja-JP" altLang="en-US" dirty="0"/>
          </a:p>
        </p:txBody>
      </p:sp>
    </p:spTree>
    <p:extLst>
      <p:ext uri="{BB962C8B-B14F-4D97-AF65-F5344CB8AC3E}">
        <p14:creationId xmlns:p14="http://schemas.microsoft.com/office/powerpoint/2010/main" val="487280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4BF79-CEDE-45B4-E18D-99E157E81A83}"/>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CE51B786-79C4-12C5-E418-E571D3142FD1}"/>
                  </a:ext>
                </a:extLst>
              </p:cNvPr>
              <p:cNvSpPr>
                <a:spLocks noGrp="1"/>
              </p:cNvSpPr>
              <p:nvPr>
                <p:ph idx="1"/>
              </p:nvPr>
            </p:nvSpPr>
            <p:spPr/>
            <p:txBody>
              <a:bodyPr/>
              <a:lstStyle/>
              <a:p>
                <a:r>
                  <a:rPr lang="en-US" altLang="ja-JP" sz="2400" dirty="0"/>
                  <a:t>FS-FEM</a:t>
                </a:r>
                <a:r>
                  <a:rPr lang="ja-JP" altLang="en-US" sz="2400" dirty="0"/>
                  <a:t>の手順で各フェイスの</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b="0" i="0" smtClean="0">
                            <a:latin typeface="Cambria Math" panose="02040503050406030204" pitchFamily="18" charset="0"/>
                          </a:rPr>
                          <m:t>Face</m:t>
                        </m:r>
                      </m:sup>
                    </m:sSup>
                    <m:r>
                      <a:rPr lang="en-US" altLang="ja-JP" sz="2400" i="1">
                        <a:latin typeface="Cambria Math"/>
                      </a:rPr>
                      <m:t>𝐵</m:t>
                    </m:r>
                    <m:r>
                      <a:rPr lang="en-US" altLang="ja-JP" sz="2400" i="1">
                        <a:latin typeface="Cambria Math"/>
                      </a:rPr>
                      <m:t>]</m:t>
                    </m:r>
                  </m:oMath>
                </a14:m>
                <a:r>
                  <a:rPr lang="ja-JP" altLang="en-US" sz="2400" dirty="0"/>
                  <a:t>を作る．（フェイスを共有する２個のセルの</a:t>
                </a:r>
                <a14:m>
                  <m:oMath xmlns:m="http://schemas.openxmlformats.org/officeDocument/2006/math">
                    <m:r>
                      <a:rPr lang="en-US" altLang="ja-JP" sz="2400" b="0" i="1" smtClean="0">
                        <a:latin typeface="Cambria Math" panose="02040503050406030204" pitchFamily="18" charset="0"/>
                      </a:rPr>
                      <m:t>[</m:t>
                    </m:r>
                    <m:r>
                      <a:rPr lang="en-US" altLang="ja-JP" sz="2400" b="0" i="1" smtClean="0">
                        <a:latin typeface="Cambria Math" panose="02040503050406030204" pitchFamily="18" charset="0"/>
                      </a:rPr>
                      <m:t>𝐵</m:t>
                    </m:r>
                    <m:r>
                      <a:rPr lang="en-US" altLang="ja-JP" sz="2400" b="0" i="1" smtClean="0">
                        <a:latin typeface="Cambria Math" panose="02040503050406030204" pitchFamily="18" charset="0"/>
                      </a:rPr>
                      <m:t>]</m:t>
                    </m:r>
                  </m:oMath>
                </a14:m>
                <a:r>
                  <a:rPr lang="ja-JP" altLang="en-US" sz="2400" dirty="0"/>
                  <a:t>の平均）</a:t>
                </a:r>
                <a:endParaRPr lang="en-US" altLang="ja-JP" sz="2400" dirty="0"/>
              </a:p>
              <a:p>
                <a:pPr algn="just"/>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b="0" i="0" smtClean="0">
                            <a:latin typeface="Cambria Math" panose="02040503050406030204" pitchFamily="18" charset="0"/>
                          </a:rPr>
                          <m:t>Face</m:t>
                        </m:r>
                      </m:sup>
                    </m:sSup>
                    <m:r>
                      <a:rPr lang="en-US" altLang="ja-JP" sz="2400" i="1">
                        <a:latin typeface="Cambria Math"/>
                      </a:rPr>
                      <m:t>𝐵</m:t>
                    </m:r>
                    <m:r>
                      <a:rPr lang="en-US" altLang="ja-JP" sz="2400" i="1">
                        <a:latin typeface="Cambria Math"/>
                      </a:rPr>
                      <m:t>]</m:t>
                    </m:r>
                  </m:oMath>
                </a14:m>
                <a:r>
                  <a:rPr lang="ja-JP" altLang="en-US" sz="2400" dirty="0"/>
                  <a:t>は各フェイス中心点の物で，</a:t>
                </a:r>
                <a:r>
                  <a:rPr lang="ja-JP" altLang="en-US" sz="2400" b="1" u="sng" dirty="0"/>
                  <a:t>各セル内で線形分布</a:t>
                </a:r>
                <a:r>
                  <a:rPr lang="ja-JP" altLang="en-US" sz="2400" dirty="0"/>
                  <a:t>だと考える．</a:t>
                </a:r>
                <a:endParaRPr lang="en-US" altLang="ja-JP" sz="2400" dirty="0"/>
              </a:p>
              <a:p>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b="0" i="0" smtClean="0">
                            <a:latin typeface="Cambria Math" panose="02040503050406030204" pitchFamily="18" charset="0"/>
                          </a:rPr>
                          <m:t>Face</m:t>
                        </m:r>
                      </m:sup>
                    </m:sSup>
                    <m:r>
                      <a:rPr lang="en-US" altLang="ja-JP" sz="2400" i="1">
                        <a:latin typeface="Cambria Math"/>
                      </a:rPr>
                      <m:t>𝐵</m:t>
                    </m:r>
                    <m:r>
                      <a:rPr lang="en-US" altLang="ja-JP" sz="2400" i="1">
                        <a:latin typeface="Cambria Math"/>
                      </a:rPr>
                      <m:t>]</m:t>
                    </m:r>
                  </m:oMath>
                </a14:m>
                <a:r>
                  <a:rPr lang="ja-JP" altLang="en-US" sz="2400" dirty="0"/>
                  <a:t>をセル内の</a:t>
                </a:r>
                <a:r>
                  <a:rPr lang="ja-JP" altLang="en-US" sz="2400" b="1" u="sng" dirty="0"/>
                  <a:t>４ガウス点へと外挿</a:t>
                </a:r>
                <a:r>
                  <a:rPr lang="ja-JP" altLang="en-US" sz="2400" dirty="0"/>
                  <a:t>して</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Gaus</m:t>
                        </m:r>
                      </m:sup>
                    </m:sSup>
                    <m:r>
                      <a:rPr lang="en-US" altLang="ja-JP" sz="2400" i="1">
                        <a:latin typeface="Cambria Math"/>
                      </a:rPr>
                      <m:t>𝐵</m:t>
                    </m:r>
                    <m:r>
                      <a:rPr lang="en-US" altLang="ja-JP" sz="2400" i="1">
                        <a:latin typeface="Cambria Math"/>
                      </a:rPr>
                      <m:t>]</m:t>
                    </m:r>
                  </m:oMath>
                </a14:m>
                <a:r>
                  <a:rPr lang="ja-JP" altLang="en-US" sz="2400" dirty="0"/>
                  <a:t>を作る．</a:t>
                </a:r>
                <a:endParaRPr lang="en-US" altLang="ja-JP" sz="2400" dirty="0"/>
              </a:p>
              <a:p>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Gaus</m:t>
                        </m:r>
                      </m:sup>
                    </m:sSup>
                    <m:r>
                      <a:rPr lang="en-US" altLang="ja-JP" sz="2400" i="1">
                        <a:latin typeface="Cambria Math"/>
                      </a:rPr>
                      <m:t>𝐵</m:t>
                    </m:r>
                    <m:r>
                      <a:rPr lang="en-US" altLang="ja-JP" sz="2400" i="1">
                        <a:latin typeface="Cambria Math"/>
                      </a:rPr>
                      <m:t>]</m:t>
                    </m:r>
                  </m:oMath>
                </a14:m>
                <a:r>
                  <a:rPr lang="ja-JP" altLang="en-US" sz="2400" dirty="0"/>
                  <a:t>を用いて各ガウス点のひずみ・応力を計算し，</a:t>
                </a:r>
                <a:br>
                  <a:rPr lang="en-US" altLang="ja-JP" sz="2400" dirty="0"/>
                </a:br>
                <a:r>
                  <a:rPr lang="ja-JP" altLang="en-US" sz="2400" dirty="0"/>
                  <a:t>四面体２次要素と同様にガウスの４点積分で節点内力を計算する．</a:t>
                </a:r>
                <a:endParaRPr lang="ja-JP" altLang="en-US" sz="2400" u="sng" dirty="0"/>
              </a:p>
              <a:p>
                <a:endParaRPr lang="en-US" altLang="ja-JP" sz="2400" dirty="0"/>
              </a:p>
              <a:p>
                <a:endParaRPr lang="ja-JP" altLang="en-US" sz="2400" dirty="0"/>
              </a:p>
            </p:txBody>
          </p:sp>
        </mc:Choice>
        <mc:Fallback xmlns="">
          <p:sp>
            <p:nvSpPr>
              <p:cNvPr id="2" name="コンテンツ プレースホルダー 1">
                <a:extLst>
                  <a:ext uri="{FF2B5EF4-FFF2-40B4-BE49-F238E27FC236}">
                    <a16:creationId xmlns:a16="http://schemas.microsoft.com/office/drawing/2014/main" id="{CE51B786-79C4-12C5-E418-E571D3142FD1}"/>
                  </a:ext>
                </a:extLst>
              </p:cNvPr>
              <p:cNvSpPr>
                <a:spLocks noGrp="1" noRot="1" noChangeAspect="1" noMove="1" noResize="1" noEditPoints="1" noAdjustHandles="1" noChangeArrowheads="1" noChangeShapeType="1" noTextEdit="1"/>
              </p:cNvSpPr>
              <p:nvPr>
                <p:ph idx="1"/>
              </p:nvPr>
            </p:nvSpPr>
            <p:spPr>
              <a:blipFill>
                <a:blip r:embed="rId3"/>
                <a:stretch>
                  <a:fillRect l="-1534" t="-1478"/>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ED9F180E-CDC3-4920-B8DF-7BD2097FCFDB}"/>
              </a:ext>
            </a:extLst>
          </p:cNvPr>
          <p:cNvSpPr>
            <a:spLocks noGrp="1"/>
          </p:cNvSpPr>
          <p:nvPr>
            <p:ph type="title"/>
          </p:nvPr>
        </p:nvSpPr>
        <p:spPr/>
        <p:txBody>
          <a:bodyPr/>
          <a:lstStyle/>
          <a:p>
            <a:r>
              <a:rPr kumimoji="1" lang="ja-JP" altLang="en-US" dirty="0">
                <a:solidFill>
                  <a:srgbClr val="FF0000"/>
                </a:solidFill>
              </a:rPr>
              <a:t>３次元</a:t>
            </a:r>
            <a:r>
              <a:rPr kumimoji="1" lang="ja-JP" altLang="en-US" dirty="0"/>
              <a:t>の</a:t>
            </a:r>
            <a:r>
              <a:rPr lang="en-US" altLang="ja-JP" dirty="0">
                <a:solidFill>
                  <a:schemeClr val="accent5">
                    <a:lumMod val="75000"/>
                  </a:schemeClr>
                </a:solidFill>
              </a:rPr>
              <a:t>F</a:t>
            </a:r>
            <a:r>
              <a:rPr kumimoji="1" lang="en-US" altLang="ja-JP" dirty="0">
                <a:solidFill>
                  <a:schemeClr val="accent5">
                    <a:lumMod val="75000"/>
                  </a:schemeClr>
                </a:solidFill>
              </a:rPr>
              <a:t>C-SSE-T4</a:t>
            </a:r>
            <a:r>
              <a:rPr kumimoji="1" lang="ja-JP" altLang="en-US" dirty="0"/>
              <a:t>の定式化概要</a:t>
            </a:r>
          </a:p>
        </p:txBody>
      </p:sp>
      <p:sp>
        <p:nvSpPr>
          <p:cNvPr id="4" name="スライド番号プレースホルダー 3">
            <a:extLst>
              <a:ext uri="{FF2B5EF4-FFF2-40B4-BE49-F238E27FC236}">
                <a16:creationId xmlns:a16="http://schemas.microsoft.com/office/drawing/2014/main" id="{7DF17F60-97F5-BB61-A4BF-A34529E21C73}"/>
              </a:ext>
            </a:extLst>
          </p:cNvPr>
          <p:cNvSpPr>
            <a:spLocks noGrp="1"/>
          </p:cNvSpPr>
          <p:nvPr>
            <p:ph type="sldNum" sz="quarter" idx="4"/>
          </p:nvPr>
        </p:nvSpPr>
        <p:spPr/>
        <p:txBody>
          <a:bodyPr/>
          <a:lstStyle/>
          <a:p>
            <a:r>
              <a:rPr lang="en-US" altLang="ja-JP"/>
              <a:t>P. </a:t>
            </a:r>
            <a:fld id="{F8FDF831-B0A3-4B44-A20D-7581D5587101}" type="slidenum">
              <a:rPr lang="ja-JP" altLang="en-US" smtClean="0"/>
              <a:pPr/>
              <a:t>10</a:t>
            </a:fld>
            <a:endParaRPr lang="ja-JP" altLang="en-US" dirty="0"/>
          </a:p>
        </p:txBody>
      </p:sp>
      <p:sp>
        <p:nvSpPr>
          <p:cNvPr id="29" name="テキスト ボックス 28">
            <a:extLst>
              <a:ext uri="{FF2B5EF4-FFF2-40B4-BE49-F238E27FC236}">
                <a16:creationId xmlns:a16="http://schemas.microsoft.com/office/drawing/2014/main" id="{EF1038DC-0729-151D-FAE8-2AF1EEC49EDF}"/>
              </a:ext>
            </a:extLst>
          </p:cNvPr>
          <p:cNvSpPr txBox="1"/>
          <p:nvPr/>
        </p:nvSpPr>
        <p:spPr>
          <a:xfrm>
            <a:off x="8494193" y="3444538"/>
            <a:ext cx="2284600" cy="1631216"/>
          </a:xfrm>
          <a:prstGeom prst="rect">
            <a:avLst/>
          </a:prstGeom>
          <a:solidFill>
            <a:schemeClr val="accent1"/>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sz="2000" dirty="0">
                <a:solidFill>
                  <a:srgbClr val="0000CC"/>
                </a:solidFill>
                <a:latin typeface="ＭＳ Ｐゴシック" panose="020B0600070205080204" pitchFamily="50" charset="-128"/>
                <a:ea typeface="ＭＳ Ｐゴシック" panose="020B0600070205080204" pitchFamily="50" charset="-128"/>
              </a:rPr>
              <a:t>四面体メッシュで</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せん断ロッキングを</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回避できる上に，</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ひずみ</a:t>
            </a:r>
            <a:r>
              <a:rPr lang="en-US" altLang="ja-JP" sz="2000" dirty="0">
                <a:solidFill>
                  <a:srgbClr val="0000CC"/>
                </a:solidFill>
                <a:latin typeface="ＭＳ Ｐゴシック" panose="020B0600070205080204" pitchFamily="50" charset="-128"/>
                <a:ea typeface="ＭＳ Ｐゴシック" panose="020B0600070205080204" pitchFamily="50" charset="-128"/>
              </a:rPr>
              <a:t>/</a:t>
            </a:r>
            <a:r>
              <a:rPr lang="ja-JP" altLang="en-US" sz="2000" dirty="0">
                <a:solidFill>
                  <a:srgbClr val="0000CC"/>
                </a:solidFill>
                <a:latin typeface="ＭＳ Ｐゴシック" panose="020B0600070205080204" pitchFamily="50" charset="-128"/>
                <a:ea typeface="ＭＳ Ｐゴシック" panose="020B0600070205080204" pitchFamily="50" charset="-128"/>
              </a:rPr>
              <a:t>応力の</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メッシュ収束が速い</a:t>
            </a:r>
            <a:endParaRPr lang="en-US" altLang="ja-JP" sz="2000" dirty="0">
              <a:solidFill>
                <a:srgbClr val="0000CC"/>
              </a:solidFill>
              <a:latin typeface="ＭＳ Ｐゴシック" panose="020B0600070205080204" pitchFamily="50" charset="-128"/>
              <a:ea typeface="ＭＳ Ｐゴシック" panose="020B0600070205080204" pitchFamily="50" charset="-128"/>
            </a:endParaRPr>
          </a:p>
        </p:txBody>
      </p:sp>
      <p:sp>
        <p:nvSpPr>
          <p:cNvPr id="30" name="テキスト ボックス 29">
            <a:extLst>
              <a:ext uri="{FF2B5EF4-FFF2-40B4-BE49-F238E27FC236}">
                <a16:creationId xmlns:a16="http://schemas.microsoft.com/office/drawing/2014/main" id="{B4867B02-75B9-C5A4-D939-F103AF95D5D5}"/>
              </a:ext>
            </a:extLst>
          </p:cNvPr>
          <p:cNvSpPr txBox="1"/>
          <p:nvPr/>
        </p:nvSpPr>
        <p:spPr>
          <a:xfrm>
            <a:off x="1876566" y="4945844"/>
            <a:ext cx="2123937" cy="1323439"/>
          </a:xfrm>
          <a:prstGeom prst="rect">
            <a:avLst/>
          </a:prstGeom>
          <a:noFill/>
          <a:ln>
            <a:solidFill>
              <a:schemeClr val="tx1"/>
            </a:solidFill>
          </a:ln>
        </p:spPr>
        <p:txBody>
          <a:bodyPr wrap="square">
            <a:spAutoFit/>
          </a:bodyPr>
          <a:lstStyle/>
          <a:p>
            <a:pPr algn="ctr"/>
            <a:r>
              <a:rPr lang="ja-JP" altLang="en-US" sz="2000" dirty="0"/>
              <a:t>ひずみ分布は</a:t>
            </a:r>
            <a:br>
              <a:rPr lang="en-US" altLang="ja-JP" sz="2000" dirty="0"/>
            </a:br>
            <a:r>
              <a:rPr lang="ja-JP" altLang="en-US" sz="2000" dirty="0"/>
              <a:t>各セル内で</a:t>
            </a:r>
            <a:r>
              <a:rPr lang="ja-JP" altLang="en-US" sz="2000" dirty="0">
                <a:solidFill>
                  <a:srgbClr val="FF00FF"/>
                </a:solidFill>
              </a:rPr>
              <a:t>線形</a:t>
            </a:r>
            <a:br>
              <a:rPr lang="en-US" altLang="ja-JP" sz="2000" dirty="0">
                <a:solidFill>
                  <a:srgbClr val="FF00FF"/>
                </a:solidFill>
              </a:rPr>
            </a:br>
            <a:r>
              <a:rPr lang="ja-JP" altLang="en-US" sz="2000" dirty="0"/>
              <a:t>かつ</a:t>
            </a:r>
            <a:br>
              <a:rPr lang="en-US" altLang="ja-JP" sz="2000" dirty="0">
                <a:solidFill>
                  <a:srgbClr val="FF00FF"/>
                </a:solidFill>
              </a:rPr>
            </a:br>
            <a:r>
              <a:rPr lang="ja-JP" altLang="en-US" sz="2000" b="1" u="sng" dirty="0">
                <a:effectLst>
                  <a:outerShdw blurRad="38100" dist="38100" dir="2700000" algn="tl">
                    <a:srgbClr val="000000">
                      <a:alpha val="43137"/>
                    </a:srgbClr>
                  </a:outerShdw>
                </a:effectLst>
              </a:rPr>
              <a:t>エッジ中心で</a:t>
            </a:r>
            <a:r>
              <a:rPr lang="ja-JP" altLang="en-US" sz="2000" b="1" u="sng" dirty="0">
                <a:solidFill>
                  <a:srgbClr val="FF00FF"/>
                </a:solidFill>
                <a:effectLst>
                  <a:outerShdw blurRad="38100" dist="38100" dir="2700000" algn="tl">
                    <a:srgbClr val="000000">
                      <a:alpha val="43137"/>
                    </a:srgbClr>
                  </a:outerShdw>
                </a:effectLst>
              </a:rPr>
              <a:t>連続</a:t>
            </a:r>
          </a:p>
        </p:txBody>
      </p:sp>
      <p:sp>
        <p:nvSpPr>
          <p:cNvPr id="20" name="テキスト ボックス 19">
            <a:extLst>
              <a:ext uri="{FF2B5EF4-FFF2-40B4-BE49-F238E27FC236}">
                <a16:creationId xmlns:a16="http://schemas.microsoft.com/office/drawing/2014/main" id="{452351A1-3325-64E7-106F-B485049E9FA4}"/>
              </a:ext>
            </a:extLst>
          </p:cNvPr>
          <p:cNvSpPr txBox="1"/>
          <p:nvPr/>
        </p:nvSpPr>
        <p:spPr>
          <a:xfrm>
            <a:off x="1940058" y="3221277"/>
            <a:ext cx="1999266" cy="1631216"/>
          </a:xfrm>
          <a:prstGeom prst="rect">
            <a:avLst/>
          </a:prstGeom>
          <a:noFill/>
          <a:ln>
            <a:solidFill>
              <a:schemeClr val="tx1"/>
            </a:solidFill>
          </a:ln>
        </p:spPr>
        <p:txBody>
          <a:bodyPr wrap="none" rtlCol="0">
            <a:spAutoFit/>
          </a:bodyPr>
          <a:lstStyle/>
          <a:p>
            <a:pPr algn="ctr"/>
            <a:r>
              <a:rPr kumimoji="1" lang="ja-JP" altLang="en-US" sz="2000" dirty="0"/>
              <a:t>ひずみ平滑化を</a:t>
            </a:r>
            <a:br>
              <a:rPr kumimoji="1" lang="en-US" altLang="ja-JP" sz="2000" dirty="0"/>
            </a:br>
            <a:r>
              <a:rPr kumimoji="1" lang="ja-JP" altLang="en-US" sz="2000" dirty="0"/>
              <a:t>２回行って</a:t>
            </a:r>
            <a:br>
              <a:rPr kumimoji="1" lang="en-US" altLang="ja-JP" sz="2000" dirty="0"/>
            </a:br>
            <a:r>
              <a:rPr lang="ja-JP" altLang="en-US" sz="2000" dirty="0"/>
              <a:t>ガウス</a:t>
            </a:r>
            <a:r>
              <a:rPr kumimoji="1" lang="ja-JP" altLang="en-US" sz="2000" dirty="0"/>
              <a:t>点</a:t>
            </a:r>
            <a:r>
              <a:rPr lang="ja-JP" altLang="en-US" sz="2000" dirty="0"/>
              <a:t>で</a:t>
            </a:r>
            <a:br>
              <a:rPr lang="en-US" altLang="ja-JP" sz="2000" dirty="0"/>
            </a:br>
            <a:r>
              <a:rPr lang="ja-JP" altLang="en-US" sz="2000" dirty="0"/>
              <a:t>ひずみ</a:t>
            </a:r>
            <a:r>
              <a:rPr lang="en-US" altLang="ja-JP" sz="2000" dirty="0"/>
              <a:t>/</a:t>
            </a:r>
            <a:r>
              <a:rPr lang="ja-JP" altLang="en-US" sz="2000" dirty="0"/>
              <a:t>応力を</a:t>
            </a:r>
            <a:br>
              <a:rPr lang="en-US" altLang="ja-JP" sz="2000" dirty="0"/>
            </a:br>
            <a:r>
              <a:rPr lang="ja-JP" altLang="en-US" sz="2000" dirty="0"/>
              <a:t>評価・積分する</a:t>
            </a:r>
            <a:endParaRPr lang="en-US" altLang="ja-JP" sz="2000" dirty="0"/>
          </a:p>
        </p:txBody>
      </p:sp>
      <p:sp>
        <p:nvSpPr>
          <p:cNvPr id="5" name="テキスト ボックス 4">
            <a:extLst>
              <a:ext uri="{FF2B5EF4-FFF2-40B4-BE49-F238E27FC236}">
                <a16:creationId xmlns:a16="http://schemas.microsoft.com/office/drawing/2014/main" id="{F383DEB0-26E6-01AD-1CA1-F799C40DCBCA}"/>
              </a:ext>
            </a:extLst>
          </p:cNvPr>
          <p:cNvSpPr txBox="1"/>
          <p:nvPr/>
        </p:nvSpPr>
        <p:spPr>
          <a:xfrm>
            <a:off x="8134319" y="5177124"/>
            <a:ext cx="3004349" cy="1015663"/>
          </a:xfrm>
          <a:prstGeom prst="rect">
            <a:avLst/>
          </a:prstGeom>
          <a:solidFill>
            <a:schemeClr val="bg1">
              <a:lumMod val="85000"/>
            </a:schemeClr>
          </a:solidFill>
          <a:scene3d>
            <a:camera prst="orthographicFront"/>
            <a:lightRig rig="threePt" dir="t"/>
          </a:scene3d>
          <a:sp3d>
            <a:bevelT/>
          </a:sp3d>
        </p:spPr>
        <p:txBody>
          <a:bodyPr wrap="square">
            <a:spAutoFit/>
          </a:bodyPr>
          <a:lstStyle/>
          <a:p>
            <a:pPr algn="ctr"/>
            <a:r>
              <a:rPr lang="ja-JP" altLang="en-US" sz="2000" dirty="0">
                <a:latin typeface="MS UI Gothic" panose="020B0600070205080204" pitchFamily="50" charset="-128"/>
                <a:ea typeface="MS UI Gothic" panose="020B0600070205080204" pitchFamily="50" charset="-128"/>
              </a:rPr>
              <a:t>体積ロッキングも</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圧力チェッカーボーディングも</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回避できない．</a:t>
            </a:r>
            <a:endParaRPr lang="ja-JP" altLang="en-US" sz="2000" dirty="0">
              <a:solidFill>
                <a:srgbClr val="FF0000"/>
              </a:solidFill>
              <a:latin typeface="MS UI Gothic" panose="020B0600070205080204" pitchFamily="50" charset="-128"/>
              <a:ea typeface="MS UI Gothic" panose="020B0600070205080204" pitchFamily="50" charset="-128"/>
            </a:endParaRPr>
          </a:p>
        </p:txBody>
      </p:sp>
      <p:sp>
        <p:nvSpPr>
          <p:cNvPr id="6" name="テキスト ボックス 5">
            <a:extLst>
              <a:ext uri="{FF2B5EF4-FFF2-40B4-BE49-F238E27FC236}">
                <a16:creationId xmlns:a16="http://schemas.microsoft.com/office/drawing/2014/main" id="{62FE47FB-C255-EA8F-7746-526DA0E82734}"/>
              </a:ext>
            </a:extLst>
          </p:cNvPr>
          <p:cNvSpPr txBox="1"/>
          <p:nvPr/>
        </p:nvSpPr>
        <p:spPr>
          <a:xfrm>
            <a:off x="4210841" y="2776862"/>
            <a:ext cx="3791423"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sz="2000" dirty="0">
                <a:solidFill>
                  <a:schemeClr val="tx1">
                    <a:lumMod val="50000"/>
                    <a:lumOff val="50000"/>
                  </a:schemeClr>
                </a:solidFill>
                <a:latin typeface="MS UI Gothic" panose="020B0600070205080204" pitchFamily="50" charset="-128"/>
                <a:ea typeface="MS UI Gothic" panose="020B0600070205080204" pitchFamily="50" charset="-128"/>
              </a:rPr>
              <a:t>三角形を四面体</a:t>
            </a:r>
            <a:r>
              <a:rPr kumimoji="1" lang="ja-JP" altLang="en-US" sz="2000" dirty="0">
                <a:solidFill>
                  <a:schemeClr val="tx1">
                    <a:lumMod val="50000"/>
                    <a:lumOff val="50000"/>
                  </a:schemeClr>
                </a:solidFill>
                <a:latin typeface="MS UI Gothic" panose="020B0600070205080204" pitchFamily="50" charset="-128"/>
                <a:ea typeface="MS UI Gothic" panose="020B0600070205080204" pitchFamily="50" charset="-128"/>
              </a:rPr>
              <a:t>だと思ってください．</a:t>
            </a:r>
          </a:p>
        </p:txBody>
      </p:sp>
      <p:sp>
        <p:nvSpPr>
          <p:cNvPr id="14" name="楕円 13">
            <a:extLst>
              <a:ext uri="{FF2B5EF4-FFF2-40B4-BE49-F238E27FC236}">
                <a16:creationId xmlns:a16="http://schemas.microsoft.com/office/drawing/2014/main" id="{8E9EAB02-248F-D759-25FE-55A74821E41E}"/>
              </a:ext>
            </a:extLst>
          </p:cNvPr>
          <p:cNvSpPr/>
          <p:nvPr/>
        </p:nvSpPr>
        <p:spPr>
          <a:xfrm>
            <a:off x="8940316" y="1832115"/>
            <a:ext cx="3206099" cy="944747"/>
          </a:xfrm>
          <a:prstGeom prst="ellipse">
            <a:avLst/>
          </a:prstGeom>
          <a:solidFill>
            <a:schemeClr val="tx1">
              <a:lumMod val="50000"/>
              <a:lumOff val="50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1"/>
                </a:solidFill>
                <a:latin typeface="MS UI Gothic" panose="020B0600070205080204" pitchFamily="50" charset="-128"/>
                <a:ea typeface="MS UI Gothic" panose="020B0600070205080204" pitchFamily="50" charset="-128"/>
              </a:rPr>
              <a:t>２次元</a:t>
            </a:r>
            <a:r>
              <a:rPr lang="en-US" altLang="ja-JP" dirty="0">
                <a:solidFill>
                  <a:schemeClr val="bg1"/>
                </a:solidFill>
                <a:latin typeface="MS UI Gothic" panose="020B0600070205080204" pitchFamily="50" charset="-128"/>
                <a:ea typeface="MS UI Gothic" panose="020B0600070205080204" pitchFamily="50" charset="-128"/>
              </a:rPr>
              <a:t>EC-SSE-T3</a:t>
            </a:r>
            <a:r>
              <a:rPr lang="ja-JP" altLang="en-US" dirty="0">
                <a:solidFill>
                  <a:schemeClr val="bg1"/>
                </a:solidFill>
                <a:latin typeface="MS UI Gothic" panose="020B0600070205080204" pitchFamily="50" charset="-128"/>
                <a:ea typeface="MS UI Gothic" panose="020B0600070205080204" pitchFamily="50" charset="-128"/>
              </a:rPr>
              <a:t>の</a:t>
            </a:r>
            <a:br>
              <a:rPr lang="en-US" altLang="ja-JP" dirty="0">
                <a:solidFill>
                  <a:schemeClr val="bg1"/>
                </a:solidFill>
                <a:latin typeface="MS UI Gothic" panose="020B0600070205080204" pitchFamily="50" charset="-128"/>
                <a:ea typeface="MS UI Gothic" panose="020B0600070205080204" pitchFamily="50" charset="-128"/>
              </a:rPr>
            </a:br>
            <a:r>
              <a:rPr lang="ja-JP" altLang="en-US" dirty="0">
                <a:solidFill>
                  <a:schemeClr val="bg1"/>
                </a:solidFill>
                <a:latin typeface="MS UI Gothic" panose="020B0600070205080204" pitchFamily="50" charset="-128"/>
                <a:ea typeface="MS UI Gothic" panose="020B0600070205080204" pitchFamily="50" charset="-128"/>
              </a:rPr>
              <a:t>自然な３次元拡張が</a:t>
            </a:r>
            <a:br>
              <a:rPr lang="en-US" altLang="ja-JP" dirty="0">
                <a:solidFill>
                  <a:schemeClr val="bg1"/>
                </a:solidFill>
                <a:latin typeface="MS UI Gothic" panose="020B0600070205080204" pitchFamily="50" charset="-128"/>
                <a:ea typeface="MS UI Gothic" panose="020B0600070205080204" pitchFamily="50" charset="-128"/>
              </a:rPr>
            </a:br>
            <a:r>
              <a:rPr lang="en-US" altLang="ja-JP" dirty="0">
                <a:solidFill>
                  <a:schemeClr val="bg1"/>
                </a:solidFill>
                <a:latin typeface="MS UI Gothic" panose="020B0600070205080204" pitchFamily="50" charset="-128"/>
                <a:ea typeface="MS UI Gothic" panose="020B0600070205080204" pitchFamily="50" charset="-128"/>
              </a:rPr>
              <a:t>FC-SSE-T4</a:t>
            </a:r>
            <a:endParaRPr lang="ja-JP" altLang="en-US" dirty="0">
              <a:solidFill>
                <a:schemeClr val="bg1"/>
              </a:solidFill>
              <a:latin typeface="MS UI Gothic" panose="020B0600070205080204" pitchFamily="50" charset="-128"/>
              <a:ea typeface="MS UI Gothic" panose="020B0600070205080204" pitchFamily="50" charset="-128"/>
            </a:endParaRPr>
          </a:p>
        </p:txBody>
      </p:sp>
      <p:pic>
        <p:nvPicPr>
          <p:cNvPr id="8" name="図 7" descr="図形, 多角形&#10;&#10;自動的に生成された説明">
            <a:extLst>
              <a:ext uri="{FF2B5EF4-FFF2-40B4-BE49-F238E27FC236}">
                <a16:creationId xmlns:a16="http://schemas.microsoft.com/office/drawing/2014/main" id="{01719E5C-6C71-30C3-768C-B1B275CEE3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5793" y="3225310"/>
            <a:ext cx="3759716" cy="3048006"/>
          </a:xfrm>
          <a:prstGeom prst="rect">
            <a:avLst/>
          </a:prstGeom>
        </p:spPr>
      </p:pic>
      <p:grpSp>
        <p:nvGrpSpPr>
          <p:cNvPr id="15" name="グループ化 14">
            <a:extLst>
              <a:ext uri="{FF2B5EF4-FFF2-40B4-BE49-F238E27FC236}">
                <a16:creationId xmlns:a16="http://schemas.microsoft.com/office/drawing/2014/main" id="{CCC45779-BC3A-863B-95FD-315FE7B75CF1}"/>
              </a:ext>
            </a:extLst>
          </p:cNvPr>
          <p:cNvGrpSpPr/>
          <p:nvPr/>
        </p:nvGrpSpPr>
        <p:grpSpPr>
          <a:xfrm>
            <a:off x="4212916" y="3221277"/>
            <a:ext cx="3759716" cy="3048006"/>
            <a:chOff x="4215793" y="3144884"/>
            <a:chExt cx="3759716" cy="3048006"/>
          </a:xfrm>
        </p:grpSpPr>
        <p:grpSp>
          <p:nvGrpSpPr>
            <p:cNvPr id="16" name="グループ化 15">
              <a:extLst>
                <a:ext uri="{FF2B5EF4-FFF2-40B4-BE49-F238E27FC236}">
                  <a16:creationId xmlns:a16="http://schemas.microsoft.com/office/drawing/2014/main" id="{9D88FAAC-6F19-CA81-3848-5405DC82DF6F}"/>
                </a:ext>
              </a:extLst>
            </p:cNvPr>
            <p:cNvGrpSpPr/>
            <p:nvPr/>
          </p:nvGrpSpPr>
          <p:grpSpPr>
            <a:xfrm>
              <a:off x="4215793" y="3144884"/>
              <a:ext cx="3759716" cy="3048006"/>
              <a:chOff x="4215793" y="9404296"/>
              <a:chExt cx="3759716" cy="3048006"/>
            </a:xfrm>
          </p:grpSpPr>
          <p:pic>
            <p:nvPicPr>
              <p:cNvPr id="39" name="図 38" descr="グラフ&#10;&#10;自動的に生成された説明">
                <a:extLst>
                  <a:ext uri="{FF2B5EF4-FFF2-40B4-BE49-F238E27FC236}">
                    <a16:creationId xmlns:a16="http://schemas.microsoft.com/office/drawing/2014/main" id="{48E5D2D1-8CD6-C416-9E60-0DDE665F51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5793" y="9404296"/>
                <a:ext cx="3759716" cy="3048006"/>
              </a:xfrm>
              <a:prstGeom prst="rect">
                <a:avLst/>
              </a:prstGeom>
            </p:spPr>
          </p:pic>
          <p:sp>
            <p:nvSpPr>
              <p:cNvPr id="40" name="楕円 39">
                <a:extLst>
                  <a:ext uri="{FF2B5EF4-FFF2-40B4-BE49-F238E27FC236}">
                    <a16:creationId xmlns:a16="http://schemas.microsoft.com/office/drawing/2014/main" id="{D247F540-49A9-5F19-2BA2-9220E47270FB}"/>
                  </a:ext>
                </a:extLst>
              </p:cNvPr>
              <p:cNvSpPr/>
              <p:nvPr/>
            </p:nvSpPr>
            <p:spPr>
              <a:xfrm>
                <a:off x="6409996" y="10304239"/>
                <a:ext cx="118052" cy="118052"/>
              </a:xfrm>
              <a:prstGeom prst="ellipse">
                <a:avLst/>
              </a:prstGeom>
              <a:noFill/>
              <a:ln w="38100">
                <a:solidFill>
                  <a:srgbClr val="008000"/>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41" name="楕円 40">
                <a:extLst>
                  <a:ext uri="{FF2B5EF4-FFF2-40B4-BE49-F238E27FC236}">
                    <a16:creationId xmlns:a16="http://schemas.microsoft.com/office/drawing/2014/main" id="{584772D3-C951-4DC9-3027-74D06C47EA97}"/>
                  </a:ext>
                </a:extLst>
              </p:cNvPr>
              <p:cNvSpPr/>
              <p:nvPr/>
            </p:nvSpPr>
            <p:spPr>
              <a:xfrm>
                <a:off x="5699569" y="11231144"/>
                <a:ext cx="118052" cy="118052"/>
              </a:xfrm>
              <a:prstGeom prst="ellipse">
                <a:avLst/>
              </a:prstGeom>
              <a:noFill/>
              <a:ln w="38100">
                <a:solidFill>
                  <a:srgbClr val="FF0000"/>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42" name="楕円 41">
                <a:extLst>
                  <a:ext uri="{FF2B5EF4-FFF2-40B4-BE49-F238E27FC236}">
                    <a16:creationId xmlns:a16="http://schemas.microsoft.com/office/drawing/2014/main" id="{17CBED9A-7949-0F23-D45E-0DBF8F2E5D47}"/>
                  </a:ext>
                </a:extLst>
              </p:cNvPr>
              <p:cNvSpPr/>
              <p:nvPr/>
            </p:nvSpPr>
            <p:spPr>
              <a:xfrm>
                <a:off x="5333246" y="10318487"/>
                <a:ext cx="118052" cy="118052"/>
              </a:xfrm>
              <a:prstGeom prst="ellipse">
                <a:avLst/>
              </a:prstGeom>
              <a:noFill/>
              <a:ln w="38100">
                <a:solidFill>
                  <a:srgbClr val="0000CC"/>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2400" dirty="0">
                  <a:latin typeface="ＭＳ Ｐゴシック" panose="020B0600070205080204" pitchFamily="50" charset="-128"/>
                  <a:ea typeface="ＭＳ Ｐゴシック" panose="020B0600070205080204" pitchFamily="50" charset="-128"/>
                </a:endParaRPr>
              </a:p>
            </p:txBody>
          </p:sp>
        </p:grpSp>
        <p:grpSp>
          <p:nvGrpSpPr>
            <p:cNvPr id="17" name="グループ化 16">
              <a:extLst>
                <a:ext uri="{FF2B5EF4-FFF2-40B4-BE49-F238E27FC236}">
                  <a16:creationId xmlns:a16="http://schemas.microsoft.com/office/drawing/2014/main" id="{0742D517-23FC-1806-CE6D-9F4DBD58CA02}"/>
                </a:ext>
              </a:extLst>
            </p:cNvPr>
            <p:cNvGrpSpPr/>
            <p:nvPr/>
          </p:nvGrpSpPr>
          <p:grpSpPr>
            <a:xfrm>
              <a:off x="4383235" y="3717032"/>
              <a:ext cx="3025487" cy="1653410"/>
              <a:chOff x="5208013" y="1868198"/>
              <a:chExt cx="3025487" cy="1653410"/>
            </a:xfrm>
          </p:grpSpPr>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7DEFF0C2-CDAB-0611-5A21-563267B699A6}"/>
                      </a:ext>
                    </a:extLst>
                  </p:cNvPr>
                  <p:cNvSpPr txBox="1"/>
                  <p:nvPr/>
                </p:nvSpPr>
                <p:spPr>
                  <a:xfrm>
                    <a:off x="5208013" y="1921635"/>
                    <a:ext cx="988686" cy="374590"/>
                  </a:xfrm>
                  <a:prstGeom prst="rect">
                    <a:avLst/>
                  </a:prstGeom>
                  <a:noFill/>
                </p:spPr>
                <p:txBody>
                  <a:bodyPr wrap="square">
                    <a:spAutoFit/>
                  </a:bodyPr>
                  <a:lstStyle/>
                  <a:p>
                    <a14:m>
                      <m:oMath xmlns:m="http://schemas.openxmlformats.org/officeDocument/2006/math">
                        <m:r>
                          <a:rPr lang="en-US" altLang="ja-JP" sz="1800" i="1" smtClean="0">
                            <a:latin typeface="Cambria Math" panose="02040503050406030204" pitchFamily="18" charset="0"/>
                          </a:rPr>
                          <m:t>[</m:t>
                        </m:r>
                        <m:sSup>
                          <m:sSupPr>
                            <m:ctrlPr>
                              <a:rPr lang="en-US" altLang="ja-JP" sz="1800" i="1">
                                <a:latin typeface="Cambria Math" panose="02040503050406030204" pitchFamily="18" charset="0"/>
                              </a:rPr>
                            </m:ctrlPr>
                          </m:sSupPr>
                          <m:e>
                            <m:r>
                              <a:rPr lang="en-US" altLang="ja-JP" sz="1800" i="1">
                                <a:latin typeface="Cambria Math" panose="02040503050406030204" pitchFamily="18" charset="0"/>
                              </a:rPr>
                              <m:t> </m:t>
                            </m:r>
                          </m:e>
                          <m:sup>
                            <m:r>
                              <m:rPr>
                                <m:sty m:val="p"/>
                              </m:rPr>
                              <a:rPr lang="en-US" altLang="ja-JP" sz="1800" b="0" i="0" smtClean="0">
                                <a:latin typeface="Cambria Math" panose="02040503050406030204" pitchFamily="18" charset="0"/>
                              </a:rPr>
                              <m:t>Face</m:t>
                            </m:r>
                          </m:sup>
                        </m:sSup>
                        <m:sSub>
                          <m:sSubPr>
                            <m:ctrlPr>
                              <a:rPr lang="en-US" altLang="ja-JP" sz="1800" b="0" i="1" smtClean="0">
                                <a:latin typeface="Cambria Math" panose="02040503050406030204" pitchFamily="18" charset="0"/>
                              </a:rPr>
                            </m:ctrlPr>
                          </m:sSubPr>
                          <m:e>
                            <m:r>
                              <a:rPr lang="en-US" altLang="ja-JP" sz="1800" i="1">
                                <a:latin typeface="Cambria Math" panose="02040503050406030204" pitchFamily="18" charset="0"/>
                              </a:rPr>
                              <m:t>𝐵</m:t>
                            </m:r>
                          </m:e>
                          <m:sub>
                            <m:r>
                              <a:rPr lang="en-US" altLang="ja-JP" sz="1800" b="0" i="1" smtClean="0">
                                <a:latin typeface="Cambria Math" panose="02040503050406030204" pitchFamily="18" charset="0"/>
                              </a:rPr>
                              <m:t>3</m:t>
                            </m:r>
                          </m:sub>
                        </m:sSub>
                        <m:r>
                          <a:rPr lang="en-US" altLang="ja-JP" sz="1800" i="1">
                            <a:latin typeface="Cambria Math" panose="02040503050406030204" pitchFamily="18" charset="0"/>
                          </a:rPr>
                          <m:t>]</m:t>
                        </m:r>
                      </m:oMath>
                    </a14:m>
                    <a:r>
                      <a:rPr lang="en-US" altLang="ja-JP" sz="1800" dirty="0"/>
                      <a:t> </a:t>
                    </a:r>
                    <a:endParaRPr lang="ja-JP" altLang="en-US" dirty="0"/>
                  </a:p>
                </p:txBody>
              </p:sp>
            </mc:Choice>
            <mc:Fallback xmlns="">
              <p:sp>
                <p:nvSpPr>
                  <p:cNvPr id="19" name="テキスト ボックス 18">
                    <a:extLst>
                      <a:ext uri="{FF2B5EF4-FFF2-40B4-BE49-F238E27FC236}">
                        <a16:creationId xmlns:a16="http://schemas.microsoft.com/office/drawing/2014/main" id="{7DEFF0C2-CDAB-0611-5A21-563267B699A6}"/>
                      </a:ext>
                    </a:extLst>
                  </p:cNvPr>
                  <p:cNvSpPr txBox="1">
                    <a:spLocks noRot="1" noChangeAspect="1" noMove="1" noResize="1" noEditPoints="1" noAdjustHandles="1" noChangeArrowheads="1" noChangeShapeType="1" noTextEdit="1"/>
                  </p:cNvSpPr>
                  <p:nvPr/>
                </p:nvSpPr>
                <p:spPr>
                  <a:xfrm>
                    <a:off x="5208013" y="1921635"/>
                    <a:ext cx="988686" cy="374590"/>
                  </a:xfrm>
                  <a:prstGeom prst="rect">
                    <a:avLst/>
                  </a:prstGeom>
                  <a:blipFill>
                    <a:blip r:embed="rId6"/>
                    <a:stretch>
                      <a:fillRect l="-2469" r="-4938" b="-180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2D9F264D-A0C3-F55C-B7F7-C089D11A4806}"/>
                      </a:ext>
                    </a:extLst>
                  </p:cNvPr>
                  <p:cNvSpPr txBox="1"/>
                  <p:nvPr/>
                </p:nvSpPr>
                <p:spPr>
                  <a:xfrm>
                    <a:off x="7244814" y="1868198"/>
                    <a:ext cx="988686" cy="374590"/>
                  </a:xfrm>
                  <a:prstGeom prst="rect">
                    <a:avLst/>
                  </a:prstGeom>
                  <a:noFill/>
                </p:spPr>
                <p:txBody>
                  <a:bodyPr wrap="square">
                    <a:spAutoFit/>
                  </a:bodyPr>
                  <a:lstStyle/>
                  <a:p>
                    <a14:m>
                      <m:oMath xmlns:m="http://schemas.openxmlformats.org/officeDocument/2006/math">
                        <m:r>
                          <a:rPr lang="en-US" altLang="ja-JP" sz="1800" i="1" smtClean="0">
                            <a:latin typeface="Cambria Math" panose="02040503050406030204" pitchFamily="18" charset="0"/>
                          </a:rPr>
                          <m:t>[</m:t>
                        </m:r>
                        <m:sSup>
                          <m:sSupPr>
                            <m:ctrlPr>
                              <a:rPr lang="en-US" altLang="ja-JP" sz="1800" i="1">
                                <a:latin typeface="Cambria Math" panose="02040503050406030204" pitchFamily="18" charset="0"/>
                              </a:rPr>
                            </m:ctrlPr>
                          </m:sSupPr>
                          <m:e>
                            <m:r>
                              <a:rPr lang="en-US" altLang="ja-JP" sz="1800" i="1">
                                <a:latin typeface="Cambria Math" panose="02040503050406030204" pitchFamily="18" charset="0"/>
                              </a:rPr>
                              <m:t> </m:t>
                            </m:r>
                          </m:e>
                          <m:sup>
                            <m:r>
                              <m:rPr>
                                <m:sty m:val="p"/>
                              </m:rPr>
                              <a:rPr lang="en-US" altLang="ja-JP" sz="1800" b="0" i="0" smtClean="0">
                                <a:latin typeface="Cambria Math" panose="02040503050406030204" pitchFamily="18" charset="0"/>
                              </a:rPr>
                              <m:t>Face</m:t>
                            </m:r>
                          </m:sup>
                        </m:sSup>
                        <m:sSub>
                          <m:sSubPr>
                            <m:ctrlPr>
                              <a:rPr lang="en-US" altLang="ja-JP" sz="1800" b="0" i="1" smtClean="0">
                                <a:latin typeface="Cambria Math" panose="02040503050406030204" pitchFamily="18" charset="0"/>
                              </a:rPr>
                            </m:ctrlPr>
                          </m:sSubPr>
                          <m:e>
                            <m:r>
                              <a:rPr lang="en-US" altLang="ja-JP" sz="1800" i="1">
                                <a:latin typeface="Cambria Math" panose="02040503050406030204" pitchFamily="18" charset="0"/>
                              </a:rPr>
                              <m:t>𝐵</m:t>
                            </m:r>
                          </m:e>
                          <m:sub>
                            <m:r>
                              <a:rPr lang="en-US" altLang="ja-JP" sz="1800" b="0" i="1" smtClean="0">
                                <a:latin typeface="Cambria Math" panose="02040503050406030204" pitchFamily="18" charset="0"/>
                              </a:rPr>
                              <m:t>2</m:t>
                            </m:r>
                          </m:sub>
                        </m:sSub>
                        <m:r>
                          <a:rPr lang="en-US" altLang="ja-JP" sz="1800" i="1">
                            <a:latin typeface="Cambria Math" panose="02040503050406030204" pitchFamily="18" charset="0"/>
                          </a:rPr>
                          <m:t>]</m:t>
                        </m:r>
                      </m:oMath>
                    </a14:m>
                    <a:r>
                      <a:rPr lang="en-US" altLang="ja-JP" sz="1800" dirty="0"/>
                      <a:t> </a:t>
                    </a:r>
                    <a:endParaRPr lang="ja-JP" altLang="en-US" dirty="0"/>
                  </a:p>
                </p:txBody>
              </p:sp>
            </mc:Choice>
            <mc:Fallback xmlns="">
              <p:sp>
                <p:nvSpPr>
                  <p:cNvPr id="21" name="テキスト ボックス 20">
                    <a:extLst>
                      <a:ext uri="{FF2B5EF4-FFF2-40B4-BE49-F238E27FC236}">
                        <a16:creationId xmlns:a16="http://schemas.microsoft.com/office/drawing/2014/main" id="{2D9F264D-A0C3-F55C-B7F7-C089D11A4806}"/>
                      </a:ext>
                    </a:extLst>
                  </p:cNvPr>
                  <p:cNvSpPr txBox="1">
                    <a:spLocks noRot="1" noChangeAspect="1" noMove="1" noResize="1" noEditPoints="1" noAdjustHandles="1" noChangeArrowheads="1" noChangeShapeType="1" noTextEdit="1"/>
                  </p:cNvSpPr>
                  <p:nvPr/>
                </p:nvSpPr>
                <p:spPr>
                  <a:xfrm>
                    <a:off x="7244814" y="1868198"/>
                    <a:ext cx="988686" cy="374590"/>
                  </a:xfrm>
                  <a:prstGeom prst="rect">
                    <a:avLst/>
                  </a:prstGeom>
                  <a:blipFill>
                    <a:blip r:embed="rId7"/>
                    <a:stretch>
                      <a:fillRect l="-2469" r="-4938" b="-1612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29F57451-92AF-C3F6-BE69-3F84CC151F29}"/>
                      </a:ext>
                    </a:extLst>
                  </p:cNvPr>
                  <p:cNvSpPr txBox="1"/>
                  <p:nvPr/>
                </p:nvSpPr>
                <p:spPr>
                  <a:xfrm>
                    <a:off x="6030004" y="3147018"/>
                    <a:ext cx="988686" cy="374590"/>
                  </a:xfrm>
                  <a:prstGeom prst="rect">
                    <a:avLst/>
                  </a:prstGeom>
                  <a:noFill/>
                </p:spPr>
                <p:txBody>
                  <a:bodyPr wrap="square">
                    <a:spAutoFit/>
                  </a:bodyPr>
                  <a:lstStyle/>
                  <a:p>
                    <a14:m>
                      <m:oMath xmlns:m="http://schemas.openxmlformats.org/officeDocument/2006/math">
                        <m:r>
                          <a:rPr lang="en-US" altLang="ja-JP" sz="1800" i="1" smtClean="0">
                            <a:latin typeface="Cambria Math" panose="02040503050406030204" pitchFamily="18" charset="0"/>
                          </a:rPr>
                          <m:t>[</m:t>
                        </m:r>
                        <m:sSup>
                          <m:sSupPr>
                            <m:ctrlPr>
                              <a:rPr lang="en-US" altLang="ja-JP" sz="1800" i="1">
                                <a:latin typeface="Cambria Math" panose="02040503050406030204" pitchFamily="18" charset="0"/>
                              </a:rPr>
                            </m:ctrlPr>
                          </m:sSupPr>
                          <m:e>
                            <m:r>
                              <a:rPr lang="en-US" altLang="ja-JP" sz="1800" i="1">
                                <a:latin typeface="Cambria Math" panose="02040503050406030204" pitchFamily="18" charset="0"/>
                              </a:rPr>
                              <m:t> </m:t>
                            </m:r>
                          </m:e>
                          <m:sup>
                            <m:r>
                              <m:rPr>
                                <m:sty m:val="p"/>
                              </m:rPr>
                              <a:rPr lang="en-US" altLang="ja-JP" sz="1800" b="0" i="0" smtClean="0">
                                <a:latin typeface="Cambria Math" panose="02040503050406030204" pitchFamily="18" charset="0"/>
                              </a:rPr>
                              <m:t>Face</m:t>
                            </m:r>
                          </m:sup>
                        </m:sSup>
                        <m:sSub>
                          <m:sSubPr>
                            <m:ctrlPr>
                              <a:rPr lang="en-US" altLang="ja-JP" sz="1800" b="0" i="1" smtClean="0">
                                <a:latin typeface="Cambria Math" panose="02040503050406030204" pitchFamily="18" charset="0"/>
                              </a:rPr>
                            </m:ctrlPr>
                          </m:sSubPr>
                          <m:e>
                            <m:r>
                              <a:rPr lang="en-US" altLang="ja-JP" sz="1800" i="1">
                                <a:latin typeface="Cambria Math" panose="02040503050406030204" pitchFamily="18" charset="0"/>
                              </a:rPr>
                              <m:t>𝐵</m:t>
                            </m:r>
                          </m:e>
                          <m:sub>
                            <m:r>
                              <a:rPr lang="en-US" altLang="ja-JP" sz="1800" b="0" i="1" smtClean="0">
                                <a:latin typeface="Cambria Math" panose="02040503050406030204" pitchFamily="18" charset="0"/>
                              </a:rPr>
                              <m:t>1</m:t>
                            </m:r>
                          </m:sub>
                        </m:sSub>
                        <m:r>
                          <a:rPr lang="en-US" altLang="ja-JP" sz="1800" i="1">
                            <a:latin typeface="Cambria Math" panose="02040503050406030204" pitchFamily="18" charset="0"/>
                          </a:rPr>
                          <m:t>]</m:t>
                        </m:r>
                      </m:oMath>
                    </a14:m>
                    <a:r>
                      <a:rPr lang="en-US" altLang="ja-JP" sz="1800" dirty="0"/>
                      <a:t> </a:t>
                    </a:r>
                    <a:endParaRPr lang="ja-JP" altLang="en-US" dirty="0"/>
                  </a:p>
                </p:txBody>
              </p:sp>
            </mc:Choice>
            <mc:Fallback xmlns="">
              <p:sp>
                <p:nvSpPr>
                  <p:cNvPr id="23" name="テキスト ボックス 22">
                    <a:extLst>
                      <a:ext uri="{FF2B5EF4-FFF2-40B4-BE49-F238E27FC236}">
                        <a16:creationId xmlns:a16="http://schemas.microsoft.com/office/drawing/2014/main" id="{29F57451-92AF-C3F6-BE69-3F84CC151F29}"/>
                      </a:ext>
                    </a:extLst>
                  </p:cNvPr>
                  <p:cNvSpPr txBox="1">
                    <a:spLocks noRot="1" noChangeAspect="1" noMove="1" noResize="1" noEditPoints="1" noAdjustHandles="1" noChangeArrowheads="1" noChangeShapeType="1" noTextEdit="1"/>
                  </p:cNvSpPr>
                  <p:nvPr/>
                </p:nvSpPr>
                <p:spPr>
                  <a:xfrm>
                    <a:off x="6030004" y="3147018"/>
                    <a:ext cx="988686" cy="374590"/>
                  </a:xfrm>
                  <a:prstGeom prst="rect">
                    <a:avLst/>
                  </a:prstGeom>
                  <a:blipFill>
                    <a:blip r:embed="rId8"/>
                    <a:stretch>
                      <a:fillRect l="-1840" r="-4294" b="-16129"/>
                    </a:stretch>
                  </a:blipFill>
                </p:spPr>
                <p:txBody>
                  <a:bodyPr/>
                  <a:lstStyle/>
                  <a:p>
                    <a:r>
                      <a:rPr lang="ja-JP" altLang="en-US">
                        <a:noFill/>
                      </a:rPr>
                      <a:t> </a:t>
                    </a:r>
                  </a:p>
                </p:txBody>
              </p:sp>
            </mc:Fallback>
          </mc:AlternateContent>
        </p:grpSp>
      </p:grpSp>
      <p:grpSp>
        <p:nvGrpSpPr>
          <p:cNvPr id="43" name="グループ化 42">
            <a:extLst>
              <a:ext uri="{FF2B5EF4-FFF2-40B4-BE49-F238E27FC236}">
                <a16:creationId xmlns:a16="http://schemas.microsoft.com/office/drawing/2014/main" id="{125FFD96-B697-5982-620E-D2E70047BBAD}"/>
              </a:ext>
            </a:extLst>
          </p:cNvPr>
          <p:cNvGrpSpPr/>
          <p:nvPr/>
        </p:nvGrpSpPr>
        <p:grpSpPr>
          <a:xfrm>
            <a:off x="4210039" y="3223001"/>
            <a:ext cx="3759716" cy="3048006"/>
            <a:chOff x="6653246" y="428941"/>
            <a:chExt cx="3759716" cy="3048006"/>
          </a:xfrm>
        </p:grpSpPr>
        <p:pic>
          <p:nvPicPr>
            <p:cNvPr id="44" name="図 43" descr="背景パターン&#10;&#10;自動的に生成された説明">
              <a:extLst>
                <a:ext uri="{FF2B5EF4-FFF2-40B4-BE49-F238E27FC236}">
                  <a16:creationId xmlns:a16="http://schemas.microsoft.com/office/drawing/2014/main" id="{0009B53A-FF77-106F-B1C0-95C630D8B3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33930" y="500949"/>
              <a:ext cx="2124237" cy="1800200"/>
            </a:xfrm>
            <a:prstGeom prst="rect">
              <a:avLst/>
            </a:prstGeom>
          </p:spPr>
        </p:pic>
        <p:pic>
          <p:nvPicPr>
            <p:cNvPr id="45" name="図 44" descr="図形, 多角形&#10;&#10;自動的に生成された説明">
              <a:extLst>
                <a:ext uri="{FF2B5EF4-FFF2-40B4-BE49-F238E27FC236}">
                  <a16:creationId xmlns:a16="http://schemas.microsoft.com/office/drawing/2014/main" id="{7CE01BF6-7ED9-5F37-9458-5AD5262B7551}"/>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3411" b="97408" l="2652" r="98122">
                          <a14:foregroundMark x1="2652" y1="27012" x2="2652" y2="27012"/>
                          <a14:foregroundMark x1="68840" y1="61937" x2="68840" y2="61937"/>
                          <a14:foregroundMark x1="31381" y1="97544" x2="31381" y2="97544"/>
                          <a14:foregroundMark x1="98122" y1="14598" x2="98122" y2="14598"/>
                          <a14:foregroundMark x1="70497" y1="8186" x2="70497" y2="8186"/>
                          <a14:foregroundMark x1="51050" y1="3411" x2="51050" y2="3411"/>
                          <a14:foregroundMark x1="46961" y1="6548" x2="46961" y2="6548"/>
                          <a14:foregroundMark x1="32376" y1="11733" x2="32376" y2="11733"/>
                          <a14:backgroundMark x1="10829" y1="10778" x2="10829" y2="10778"/>
                          <a14:backgroundMark x1="15359" y1="34106" x2="15359" y2="34106"/>
                          <a14:backgroundMark x1="37017" y1="43383" x2="37017" y2="43383"/>
                          <a14:backgroundMark x1="70387" y1="33697" x2="70387" y2="33697"/>
                          <a14:backgroundMark x1="84530" y1="59345" x2="84530" y2="59345"/>
                          <a14:backgroundMark x1="5746" y1="4502" x2="5746" y2="4502"/>
                          <a14:backgroundMark x1="16354" y1="28377" x2="16354" y2="28377"/>
                          <a14:backgroundMark x1="31271" y1="47476" x2="31271" y2="47476"/>
                          <a14:backgroundMark x1="32486" y1="68486" x2="32486" y2="68486"/>
                        </a14:backgroundRemoval>
                      </a14:imgEffect>
                    </a14:imgLayer>
                  </a14:imgProps>
                </a:ext>
                <a:ext uri="{28A0092B-C50C-407E-A947-70E740481C1C}">
                  <a14:useLocalDpi xmlns:a14="http://schemas.microsoft.com/office/drawing/2010/main" val="0"/>
                </a:ext>
              </a:extLst>
            </a:blip>
            <a:stretch>
              <a:fillRect/>
            </a:stretch>
          </p:blipFill>
          <p:spPr>
            <a:xfrm>
              <a:off x="6653246" y="428941"/>
              <a:ext cx="3759716" cy="3048006"/>
            </a:xfrm>
            <a:prstGeom prst="rect">
              <a:avLst/>
            </a:prstGeom>
          </p:spPr>
        </p:pic>
      </p:grpSp>
      <p:grpSp>
        <p:nvGrpSpPr>
          <p:cNvPr id="46" name="グループ化 45">
            <a:extLst>
              <a:ext uri="{FF2B5EF4-FFF2-40B4-BE49-F238E27FC236}">
                <a16:creationId xmlns:a16="http://schemas.microsoft.com/office/drawing/2014/main" id="{C4E52A60-69C0-4741-E7D0-1D6CB64C124C}"/>
              </a:ext>
            </a:extLst>
          </p:cNvPr>
          <p:cNvGrpSpPr/>
          <p:nvPr/>
        </p:nvGrpSpPr>
        <p:grpSpPr>
          <a:xfrm>
            <a:off x="4783278" y="3844291"/>
            <a:ext cx="1977372" cy="1293050"/>
            <a:chOff x="1031532" y="3729724"/>
            <a:chExt cx="1977372" cy="1293050"/>
          </a:xfrm>
        </p:grpSpPr>
        <p:sp>
          <p:nvSpPr>
            <p:cNvPr id="47" name="乗算記号 46">
              <a:extLst>
                <a:ext uri="{FF2B5EF4-FFF2-40B4-BE49-F238E27FC236}">
                  <a16:creationId xmlns:a16="http://schemas.microsoft.com/office/drawing/2014/main" id="{50E12037-1CC0-3858-96B2-DE6C1EDB5146}"/>
                </a:ext>
              </a:extLst>
            </p:cNvPr>
            <p:cNvSpPr/>
            <p:nvPr/>
          </p:nvSpPr>
          <p:spPr>
            <a:xfrm>
              <a:off x="2124940" y="3729724"/>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乗算記号 47">
              <a:extLst>
                <a:ext uri="{FF2B5EF4-FFF2-40B4-BE49-F238E27FC236}">
                  <a16:creationId xmlns:a16="http://schemas.microsoft.com/office/drawing/2014/main" id="{D1C013E4-6277-262E-A67B-D97B10037011}"/>
                </a:ext>
              </a:extLst>
            </p:cNvPr>
            <p:cNvSpPr/>
            <p:nvPr/>
          </p:nvSpPr>
          <p:spPr>
            <a:xfrm>
              <a:off x="2472288" y="4557816"/>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乗算記号 48">
              <a:extLst>
                <a:ext uri="{FF2B5EF4-FFF2-40B4-BE49-F238E27FC236}">
                  <a16:creationId xmlns:a16="http://schemas.microsoft.com/office/drawing/2014/main" id="{73B75AAD-440D-9156-3A58-2990A2025DDA}"/>
                </a:ext>
              </a:extLst>
            </p:cNvPr>
            <p:cNvSpPr/>
            <p:nvPr/>
          </p:nvSpPr>
          <p:spPr>
            <a:xfrm>
              <a:off x="1500180" y="4557816"/>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AC645B48-9B30-A41D-4D3A-C5311D37628A}"/>
                    </a:ext>
                  </a:extLst>
                </p:cNvPr>
                <p:cNvSpPr txBox="1"/>
                <p:nvPr/>
              </p:nvSpPr>
              <p:spPr>
                <a:xfrm>
                  <a:off x="1696182" y="3807097"/>
                  <a:ext cx="988686" cy="376193"/>
                </a:xfrm>
                <a:prstGeom prst="rect">
                  <a:avLst/>
                </a:prstGeom>
                <a:noFill/>
              </p:spPr>
              <p:txBody>
                <a:bodyPr wrap="square">
                  <a:spAutoFit/>
                </a:bodyPr>
                <a:lstStyle/>
                <a:p>
                  <a14:m>
                    <m:oMath xmlns:m="http://schemas.openxmlformats.org/officeDocument/2006/math">
                      <m:r>
                        <a:rPr lang="en-US" altLang="ja-JP" sz="1800" i="1" smtClean="0">
                          <a:solidFill>
                            <a:schemeClr val="bg1"/>
                          </a:solidFill>
                          <a:latin typeface="Cambria Math" panose="02040503050406030204" pitchFamily="18" charset="0"/>
                        </a:rPr>
                        <m:t>[</m:t>
                      </m:r>
                      <m:sSup>
                        <m:sSupPr>
                          <m:ctrlPr>
                            <a:rPr lang="en-US" altLang="ja-JP" sz="1800" i="1">
                              <a:solidFill>
                                <a:schemeClr val="bg1"/>
                              </a:solidFill>
                              <a:latin typeface="Cambria Math" panose="02040503050406030204" pitchFamily="18" charset="0"/>
                            </a:rPr>
                          </m:ctrlPr>
                        </m:sSupPr>
                        <m:e>
                          <m:r>
                            <a:rPr lang="en-US" altLang="ja-JP" sz="1800" i="1">
                              <a:solidFill>
                                <a:schemeClr val="bg1"/>
                              </a:solidFill>
                              <a:latin typeface="Cambria Math" panose="02040503050406030204" pitchFamily="18" charset="0"/>
                            </a:rPr>
                            <m:t> </m:t>
                          </m:r>
                        </m:e>
                        <m:sup>
                          <m:r>
                            <m:rPr>
                              <m:sty m:val="p"/>
                            </m:rPr>
                            <a:rPr lang="en-US" altLang="ja-JP" sz="1800">
                              <a:solidFill>
                                <a:schemeClr val="bg1"/>
                              </a:solidFill>
                              <a:latin typeface="Cambria Math" panose="02040503050406030204" pitchFamily="18" charset="0"/>
                            </a:rPr>
                            <m:t>Gaus</m:t>
                          </m:r>
                        </m:sup>
                      </m:sSup>
                      <m:sSub>
                        <m:sSubPr>
                          <m:ctrlPr>
                            <a:rPr lang="en-US" altLang="ja-JP" sz="1800" b="0" i="1" smtClean="0">
                              <a:solidFill>
                                <a:schemeClr val="bg1"/>
                              </a:solidFill>
                              <a:latin typeface="Cambria Math" panose="02040503050406030204" pitchFamily="18" charset="0"/>
                            </a:rPr>
                          </m:ctrlPr>
                        </m:sSubPr>
                        <m:e>
                          <m:r>
                            <a:rPr lang="en-US" altLang="ja-JP" sz="1800" i="1">
                              <a:solidFill>
                                <a:schemeClr val="bg1"/>
                              </a:solidFill>
                              <a:latin typeface="Cambria Math" panose="02040503050406030204" pitchFamily="18" charset="0"/>
                            </a:rPr>
                            <m:t>𝐵</m:t>
                          </m:r>
                        </m:e>
                        <m:sub>
                          <m:r>
                            <a:rPr lang="en-US" altLang="ja-JP" sz="1800" b="0" i="1" smtClean="0">
                              <a:solidFill>
                                <a:schemeClr val="bg1"/>
                              </a:solidFill>
                              <a:latin typeface="Cambria Math" panose="02040503050406030204" pitchFamily="18" charset="0"/>
                            </a:rPr>
                            <m:t>3</m:t>
                          </m:r>
                        </m:sub>
                      </m:sSub>
                      <m:r>
                        <a:rPr lang="en-US" altLang="ja-JP" sz="1800" i="1">
                          <a:solidFill>
                            <a:schemeClr val="bg1"/>
                          </a:solidFill>
                          <a:latin typeface="Cambria Math" panose="02040503050406030204" pitchFamily="18" charset="0"/>
                        </a:rPr>
                        <m:t>]</m:t>
                      </m:r>
                    </m:oMath>
                  </a14:m>
                  <a:r>
                    <a:rPr lang="en-US" altLang="ja-JP" sz="1800" dirty="0">
                      <a:solidFill>
                        <a:schemeClr val="bg1"/>
                      </a:solidFill>
                    </a:rPr>
                    <a:t> </a:t>
                  </a:r>
                  <a:endParaRPr lang="ja-JP" altLang="en-US" dirty="0">
                    <a:solidFill>
                      <a:schemeClr val="bg1"/>
                    </a:solidFill>
                  </a:endParaRPr>
                </a:p>
              </p:txBody>
            </p:sp>
          </mc:Choice>
          <mc:Fallback xmlns="">
            <p:sp>
              <p:nvSpPr>
                <p:cNvPr id="22" name="テキスト ボックス 21">
                  <a:extLst>
                    <a:ext uri="{FF2B5EF4-FFF2-40B4-BE49-F238E27FC236}">
                      <a16:creationId xmlns:a16="http://schemas.microsoft.com/office/drawing/2014/main" id="{1CF4F50F-1E7B-BBA4-D65B-6D6CA9A2564E}"/>
                    </a:ext>
                  </a:extLst>
                </p:cNvPr>
                <p:cNvSpPr txBox="1">
                  <a:spLocks noRot="1" noChangeAspect="1" noMove="1" noResize="1" noEditPoints="1" noAdjustHandles="1" noChangeArrowheads="1" noChangeShapeType="1" noTextEdit="1"/>
                </p:cNvSpPr>
                <p:nvPr/>
              </p:nvSpPr>
              <p:spPr>
                <a:xfrm>
                  <a:off x="1696182" y="3807097"/>
                  <a:ext cx="988686" cy="376193"/>
                </a:xfrm>
                <a:prstGeom prst="rect">
                  <a:avLst/>
                </a:prstGeom>
                <a:blipFill>
                  <a:blip r:embed="rId12"/>
                  <a:stretch>
                    <a:fillRect l="-2469" r="-8025" b="-1774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1" name="テキスト ボックス 50">
                  <a:extLst>
                    <a:ext uri="{FF2B5EF4-FFF2-40B4-BE49-F238E27FC236}">
                      <a16:creationId xmlns:a16="http://schemas.microsoft.com/office/drawing/2014/main" id="{F8BFBF3B-F335-36BC-7F84-5DCEB9552DC3}"/>
                    </a:ext>
                  </a:extLst>
                </p:cNvPr>
                <p:cNvSpPr txBox="1"/>
                <p:nvPr/>
              </p:nvSpPr>
              <p:spPr>
                <a:xfrm>
                  <a:off x="1031532" y="4636983"/>
                  <a:ext cx="988686" cy="376193"/>
                </a:xfrm>
                <a:prstGeom prst="rect">
                  <a:avLst/>
                </a:prstGeom>
                <a:noFill/>
              </p:spPr>
              <p:txBody>
                <a:bodyPr wrap="square">
                  <a:spAutoFit/>
                </a:bodyPr>
                <a:lstStyle/>
                <a:p>
                  <a14:m>
                    <m:oMath xmlns:m="http://schemas.openxmlformats.org/officeDocument/2006/math">
                      <m:r>
                        <a:rPr lang="en-US" altLang="ja-JP" sz="1800" i="1" smtClean="0">
                          <a:solidFill>
                            <a:schemeClr val="bg1"/>
                          </a:solidFill>
                          <a:latin typeface="Cambria Math" panose="02040503050406030204" pitchFamily="18" charset="0"/>
                        </a:rPr>
                        <m:t>[</m:t>
                      </m:r>
                      <m:sSup>
                        <m:sSupPr>
                          <m:ctrlPr>
                            <a:rPr lang="en-US" altLang="ja-JP" sz="1800" i="1">
                              <a:solidFill>
                                <a:schemeClr val="bg1"/>
                              </a:solidFill>
                              <a:latin typeface="Cambria Math" panose="02040503050406030204" pitchFamily="18" charset="0"/>
                            </a:rPr>
                          </m:ctrlPr>
                        </m:sSupPr>
                        <m:e>
                          <m:r>
                            <a:rPr lang="en-US" altLang="ja-JP" sz="1800" i="1">
                              <a:solidFill>
                                <a:schemeClr val="bg1"/>
                              </a:solidFill>
                              <a:latin typeface="Cambria Math" panose="02040503050406030204" pitchFamily="18" charset="0"/>
                            </a:rPr>
                            <m:t> </m:t>
                          </m:r>
                        </m:e>
                        <m:sup>
                          <m:r>
                            <m:rPr>
                              <m:sty m:val="p"/>
                            </m:rPr>
                            <a:rPr lang="en-US" altLang="ja-JP" sz="1800">
                              <a:solidFill>
                                <a:schemeClr val="bg1"/>
                              </a:solidFill>
                              <a:latin typeface="Cambria Math" panose="02040503050406030204" pitchFamily="18" charset="0"/>
                            </a:rPr>
                            <m:t>Gaus</m:t>
                          </m:r>
                        </m:sup>
                      </m:sSup>
                      <m:sSub>
                        <m:sSubPr>
                          <m:ctrlPr>
                            <a:rPr lang="en-US" altLang="ja-JP" sz="1800" b="0" i="1" smtClean="0">
                              <a:solidFill>
                                <a:schemeClr val="bg1"/>
                              </a:solidFill>
                              <a:latin typeface="Cambria Math" panose="02040503050406030204" pitchFamily="18" charset="0"/>
                            </a:rPr>
                          </m:ctrlPr>
                        </m:sSubPr>
                        <m:e>
                          <m:r>
                            <a:rPr lang="en-US" altLang="ja-JP" sz="1800" i="1">
                              <a:solidFill>
                                <a:schemeClr val="bg1"/>
                              </a:solidFill>
                              <a:latin typeface="Cambria Math" panose="02040503050406030204" pitchFamily="18" charset="0"/>
                            </a:rPr>
                            <m:t>𝐵</m:t>
                          </m:r>
                        </m:e>
                        <m:sub>
                          <m:r>
                            <a:rPr lang="en-US" altLang="ja-JP" sz="1800" b="0" i="1" smtClean="0">
                              <a:solidFill>
                                <a:schemeClr val="bg1"/>
                              </a:solidFill>
                              <a:latin typeface="Cambria Math" panose="02040503050406030204" pitchFamily="18" charset="0"/>
                            </a:rPr>
                            <m:t>1</m:t>
                          </m:r>
                        </m:sub>
                      </m:sSub>
                      <m:r>
                        <a:rPr lang="en-US" altLang="ja-JP" sz="1800" i="1">
                          <a:solidFill>
                            <a:schemeClr val="bg1"/>
                          </a:solidFill>
                          <a:latin typeface="Cambria Math" panose="02040503050406030204" pitchFamily="18" charset="0"/>
                        </a:rPr>
                        <m:t>]</m:t>
                      </m:r>
                    </m:oMath>
                  </a14:m>
                  <a:r>
                    <a:rPr lang="en-US" altLang="ja-JP" sz="1800" dirty="0">
                      <a:solidFill>
                        <a:schemeClr val="bg1"/>
                      </a:solidFill>
                    </a:rPr>
                    <a:t> </a:t>
                  </a:r>
                  <a:endParaRPr lang="ja-JP" altLang="en-US" dirty="0">
                    <a:solidFill>
                      <a:schemeClr val="bg1"/>
                    </a:solidFill>
                  </a:endParaRPr>
                </a:p>
              </p:txBody>
            </p:sp>
          </mc:Choice>
          <mc:Fallback xmlns="">
            <p:sp>
              <p:nvSpPr>
                <p:cNvPr id="24" name="テキスト ボックス 23">
                  <a:extLst>
                    <a:ext uri="{FF2B5EF4-FFF2-40B4-BE49-F238E27FC236}">
                      <a16:creationId xmlns:a16="http://schemas.microsoft.com/office/drawing/2014/main" id="{BE0E5B84-2EE5-81EF-4DBB-FD6A0F2E3379}"/>
                    </a:ext>
                  </a:extLst>
                </p:cNvPr>
                <p:cNvSpPr txBox="1">
                  <a:spLocks noRot="1" noChangeAspect="1" noMove="1" noResize="1" noEditPoints="1" noAdjustHandles="1" noChangeArrowheads="1" noChangeShapeType="1" noTextEdit="1"/>
                </p:cNvSpPr>
                <p:nvPr/>
              </p:nvSpPr>
              <p:spPr>
                <a:xfrm>
                  <a:off x="1031532" y="4636983"/>
                  <a:ext cx="988686" cy="376193"/>
                </a:xfrm>
                <a:prstGeom prst="rect">
                  <a:avLst/>
                </a:prstGeom>
                <a:blipFill>
                  <a:blip r:embed="rId13"/>
                  <a:stretch>
                    <a:fillRect l="-2469" r="-7407" b="-1774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0857FA2D-D907-A4FF-B563-A6171E663C14}"/>
                    </a:ext>
                  </a:extLst>
                </p:cNvPr>
                <p:cNvSpPr txBox="1"/>
                <p:nvPr/>
              </p:nvSpPr>
              <p:spPr>
                <a:xfrm>
                  <a:off x="2020218" y="4646581"/>
                  <a:ext cx="988686" cy="376193"/>
                </a:xfrm>
                <a:prstGeom prst="rect">
                  <a:avLst/>
                </a:prstGeom>
                <a:noFill/>
              </p:spPr>
              <p:txBody>
                <a:bodyPr wrap="square">
                  <a:spAutoFit/>
                </a:bodyPr>
                <a:lstStyle/>
                <a:p>
                  <a14:m>
                    <m:oMath xmlns:m="http://schemas.openxmlformats.org/officeDocument/2006/math">
                      <m:r>
                        <a:rPr lang="en-US" altLang="ja-JP" sz="1800" i="1" smtClean="0">
                          <a:solidFill>
                            <a:schemeClr val="bg1"/>
                          </a:solidFill>
                          <a:latin typeface="Cambria Math" panose="02040503050406030204" pitchFamily="18" charset="0"/>
                        </a:rPr>
                        <m:t>[</m:t>
                      </m:r>
                      <m:sSup>
                        <m:sSupPr>
                          <m:ctrlPr>
                            <a:rPr lang="en-US" altLang="ja-JP" sz="1800" i="1">
                              <a:solidFill>
                                <a:schemeClr val="bg1"/>
                              </a:solidFill>
                              <a:latin typeface="Cambria Math" panose="02040503050406030204" pitchFamily="18" charset="0"/>
                            </a:rPr>
                          </m:ctrlPr>
                        </m:sSupPr>
                        <m:e>
                          <m:r>
                            <a:rPr lang="en-US" altLang="ja-JP" sz="1800" i="1">
                              <a:solidFill>
                                <a:schemeClr val="bg1"/>
                              </a:solidFill>
                              <a:latin typeface="Cambria Math" panose="02040503050406030204" pitchFamily="18" charset="0"/>
                            </a:rPr>
                            <m:t> </m:t>
                          </m:r>
                        </m:e>
                        <m:sup>
                          <m:r>
                            <m:rPr>
                              <m:sty m:val="p"/>
                            </m:rPr>
                            <a:rPr lang="en-US" altLang="ja-JP" sz="1800">
                              <a:solidFill>
                                <a:schemeClr val="bg1"/>
                              </a:solidFill>
                              <a:latin typeface="Cambria Math" panose="02040503050406030204" pitchFamily="18" charset="0"/>
                            </a:rPr>
                            <m:t>Gaus</m:t>
                          </m:r>
                        </m:sup>
                      </m:sSup>
                      <m:sSub>
                        <m:sSubPr>
                          <m:ctrlPr>
                            <a:rPr lang="en-US" altLang="ja-JP" sz="1800" b="0" i="1" smtClean="0">
                              <a:solidFill>
                                <a:schemeClr val="bg1"/>
                              </a:solidFill>
                              <a:latin typeface="Cambria Math" panose="02040503050406030204" pitchFamily="18" charset="0"/>
                            </a:rPr>
                          </m:ctrlPr>
                        </m:sSubPr>
                        <m:e>
                          <m:r>
                            <a:rPr lang="en-US" altLang="ja-JP" sz="1800" i="1">
                              <a:solidFill>
                                <a:schemeClr val="bg1"/>
                              </a:solidFill>
                              <a:latin typeface="Cambria Math" panose="02040503050406030204" pitchFamily="18" charset="0"/>
                            </a:rPr>
                            <m:t>𝐵</m:t>
                          </m:r>
                        </m:e>
                        <m:sub>
                          <m:r>
                            <a:rPr lang="en-US" altLang="ja-JP" sz="1800" b="0" i="1" smtClean="0">
                              <a:solidFill>
                                <a:schemeClr val="bg1"/>
                              </a:solidFill>
                              <a:latin typeface="Cambria Math" panose="02040503050406030204" pitchFamily="18" charset="0"/>
                            </a:rPr>
                            <m:t>2</m:t>
                          </m:r>
                        </m:sub>
                      </m:sSub>
                      <m:r>
                        <a:rPr lang="en-US" altLang="ja-JP" sz="1800" i="1">
                          <a:solidFill>
                            <a:schemeClr val="bg1"/>
                          </a:solidFill>
                          <a:latin typeface="Cambria Math" panose="02040503050406030204" pitchFamily="18" charset="0"/>
                        </a:rPr>
                        <m:t>]</m:t>
                      </m:r>
                    </m:oMath>
                  </a14:m>
                  <a:r>
                    <a:rPr lang="en-US" altLang="ja-JP" sz="1800" dirty="0">
                      <a:solidFill>
                        <a:schemeClr val="bg1"/>
                      </a:solidFill>
                    </a:rPr>
                    <a:t> </a:t>
                  </a:r>
                  <a:endParaRPr lang="ja-JP" altLang="en-US" dirty="0">
                    <a:solidFill>
                      <a:schemeClr val="bg1"/>
                    </a:solidFill>
                  </a:endParaRPr>
                </a:p>
              </p:txBody>
            </p:sp>
          </mc:Choice>
          <mc:Fallback xmlns="">
            <p:sp>
              <p:nvSpPr>
                <p:cNvPr id="52" name="テキスト ボックス 51">
                  <a:extLst>
                    <a:ext uri="{FF2B5EF4-FFF2-40B4-BE49-F238E27FC236}">
                      <a16:creationId xmlns:a16="http://schemas.microsoft.com/office/drawing/2014/main" id="{0857FA2D-D907-A4FF-B563-A6171E663C14}"/>
                    </a:ext>
                  </a:extLst>
                </p:cNvPr>
                <p:cNvSpPr txBox="1">
                  <a:spLocks noRot="1" noChangeAspect="1" noMove="1" noResize="1" noEditPoints="1" noAdjustHandles="1" noChangeArrowheads="1" noChangeShapeType="1" noTextEdit="1"/>
                </p:cNvSpPr>
                <p:nvPr/>
              </p:nvSpPr>
              <p:spPr>
                <a:xfrm>
                  <a:off x="2020218" y="4646581"/>
                  <a:ext cx="988686" cy="376193"/>
                </a:xfrm>
                <a:prstGeom prst="rect">
                  <a:avLst/>
                </a:prstGeom>
                <a:blipFill>
                  <a:blip r:embed="rId14"/>
                  <a:stretch>
                    <a:fillRect l="-2469" r="-7407" b="-17742"/>
                  </a:stretch>
                </a:blipFill>
              </p:spPr>
              <p:txBody>
                <a:bodyPr/>
                <a:lstStyle/>
                <a:p>
                  <a:r>
                    <a:rPr lang="ja-JP" altLang="en-US">
                      <a:noFill/>
                    </a:rPr>
                    <a:t> </a:t>
                  </a:r>
                </a:p>
              </p:txBody>
            </p:sp>
          </mc:Fallback>
        </mc:AlternateContent>
      </p:grpSp>
    </p:spTree>
    <p:extLst>
      <p:ext uri="{BB962C8B-B14F-4D97-AF65-F5344CB8AC3E}">
        <p14:creationId xmlns:p14="http://schemas.microsoft.com/office/powerpoint/2010/main" val="296079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19353-D38D-A3B3-3114-0E45A67ABDE1}"/>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E040D380-F1F3-7B91-DA1B-00AC488AA4A8}"/>
                  </a:ext>
                </a:extLst>
              </p:cNvPr>
              <p:cNvSpPr>
                <a:spLocks noGrp="1"/>
              </p:cNvSpPr>
              <p:nvPr>
                <p:ph idx="1"/>
              </p:nvPr>
            </p:nvSpPr>
            <p:spPr/>
            <p:txBody>
              <a:bodyPr/>
              <a:lstStyle/>
              <a:p>
                <a:r>
                  <a:rPr lang="en-US" altLang="ja-JP" sz="2400" dirty="0"/>
                  <a:t>ES-FEM</a:t>
                </a:r>
                <a:r>
                  <a:rPr lang="ja-JP" altLang="en-US" sz="2400" dirty="0"/>
                  <a:t>の手順で各エッジの</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を作る．（エッジを共有する約５個のセルの</a:t>
                </a:r>
                <a14:m>
                  <m:oMath xmlns:m="http://schemas.openxmlformats.org/officeDocument/2006/math">
                    <m:r>
                      <a:rPr lang="en-US" altLang="ja-JP" sz="2400" i="1">
                        <a:latin typeface="Cambria Math" panose="02040503050406030204" pitchFamily="18" charset="0"/>
                      </a:rPr>
                      <m:t>[</m:t>
                    </m:r>
                    <m:r>
                      <a:rPr lang="en-US" altLang="ja-JP" sz="2400" i="1">
                        <a:latin typeface="Cambria Math" panose="02040503050406030204" pitchFamily="18" charset="0"/>
                      </a:rPr>
                      <m:t>𝐵</m:t>
                    </m:r>
                    <m:r>
                      <a:rPr lang="en-US" altLang="ja-JP" sz="2400" i="1">
                        <a:latin typeface="Cambria Math" panose="02040503050406030204" pitchFamily="18" charset="0"/>
                      </a:rPr>
                      <m:t>]</m:t>
                    </m:r>
                  </m:oMath>
                </a14:m>
                <a:r>
                  <a:rPr lang="ja-JP" altLang="en-US" sz="2400" dirty="0"/>
                  <a:t>の平均）</a:t>
                </a:r>
                <a:endParaRPr lang="en-US" altLang="ja-JP" sz="2400" dirty="0"/>
              </a:p>
              <a:p>
                <a:r>
                  <a:rPr lang="ja-JP" altLang="en-US" sz="2400" dirty="0"/>
                  <a:t>フェイスを構成する３エッジの</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を平均化し，各フェイスの</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Face</m:t>
                        </m:r>
                      </m:sup>
                    </m:sSup>
                    <m:r>
                      <a:rPr lang="en-US" altLang="ja-JP" sz="2400" i="1">
                        <a:latin typeface="Cambria Math"/>
                      </a:rPr>
                      <m:t>𝐵</m:t>
                    </m:r>
                    <m:r>
                      <a:rPr lang="en-US" altLang="ja-JP" sz="2400" i="1">
                        <a:latin typeface="Cambria Math"/>
                      </a:rPr>
                      <m:t>]</m:t>
                    </m:r>
                  </m:oMath>
                </a14:m>
                <a:r>
                  <a:rPr lang="ja-JP" altLang="en-US" sz="2400" dirty="0"/>
                  <a:t>を作る．</a:t>
                </a:r>
                <a:endParaRPr lang="en-US" altLang="ja-JP" sz="2400" dirty="0"/>
              </a:p>
              <a:p>
                <a:pPr algn="just"/>
                <a14:m>
                  <m:oMath xmlns:m="http://schemas.openxmlformats.org/officeDocument/2006/math">
                    <m:r>
                      <a:rPr lang="en-US" altLang="ja-JP" sz="2400" i="1" smtClean="0">
                        <a:solidFill>
                          <a:schemeClr val="tx1">
                            <a:lumMod val="50000"/>
                            <a:lumOff val="50000"/>
                          </a:schemeClr>
                        </a:solidFill>
                        <a:latin typeface="Cambria Math"/>
                      </a:rPr>
                      <m:t>[</m:t>
                    </m:r>
                    <m:sSup>
                      <m:sSupPr>
                        <m:ctrlPr>
                          <a:rPr lang="en-US" altLang="ja-JP" sz="2400" i="1">
                            <a:solidFill>
                              <a:schemeClr val="tx1">
                                <a:lumMod val="50000"/>
                                <a:lumOff val="50000"/>
                              </a:schemeClr>
                            </a:solidFill>
                            <a:latin typeface="Cambria Math" panose="02040503050406030204" pitchFamily="18" charset="0"/>
                          </a:rPr>
                        </m:ctrlPr>
                      </m:sSupPr>
                      <m:e>
                        <m:r>
                          <a:rPr lang="en-US" altLang="ja-JP" sz="2400" i="1">
                            <a:solidFill>
                              <a:schemeClr val="tx1">
                                <a:lumMod val="50000"/>
                                <a:lumOff val="50000"/>
                              </a:schemeClr>
                            </a:solidFill>
                            <a:latin typeface="Cambria Math"/>
                          </a:rPr>
                          <m:t> </m:t>
                        </m:r>
                      </m:e>
                      <m:sup>
                        <m:r>
                          <m:rPr>
                            <m:sty m:val="p"/>
                          </m:rPr>
                          <a:rPr lang="en-US" altLang="ja-JP" sz="2400">
                            <a:solidFill>
                              <a:schemeClr val="tx1">
                                <a:lumMod val="50000"/>
                                <a:lumOff val="50000"/>
                              </a:schemeClr>
                            </a:solidFill>
                            <a:latin typeface="Cambria Math" panose="02040503050406030204" pitchFamily="18" charset="0"/>
                          </a:rPr>
                          <m:t>Face</m:t>
                        </m:r>
                      </m:sup>
                    </m:sSup>
                    <m:r>
                      <a:rPr lang="en-US" altLang="ja-JP" sz="2400" i="1">
                        <a:solidFill>
                          <a:schemeClr val="tx1">
                            <a:lumMod val="50000"/>
                            <a:lumOff val="50000"/>
                          </a:schemeClr>
                        </a:solidFill>
                        <a:latin typeface="Cambria Math"/>
                      </a:rPr>
                      <m:t>𝐵</m:t>
                    </m:r>
                    <m:r>
                      <a:rPr lang="en-US" altLang="ja-JP" sz="2400" i="1">
                        <a:solidFill>
                          <a:schemeClr val="tx1">
                            <a:lumMod val="50000"/>
                            <a:lumOff val="50000"/>
                          </a:schemeClr>
                        </a:solidFill>
                        <a:latin typeface="Cambria Math"/>
                      </a:rPr>
                      <m:t>]</m:t>
                    </m:r>
                  </m:oMath>
                </a14:m>
                <a:r>
                  <a:rPr lang="ja-JP" altLang="en-US" sz="2400" dirty="0">
                    <a:solidFill>
                      <a:schemeClr val="tx1">
                        <a:lumMod val="50000"/>
                        <a:lumOff val="50000"/>
                      </a:schemeClr>
                    </a:solidFill>
                  </a:rPr>
                  <a:t>は各フェイス中心の物で，</a:t>
                </a:r>
                <a:r>
                  <a:rPr lang="ja-JP" altLang="en-US" sz="2400" b="1" u="sng" dirty="0">
                    <a:solidFill>
                      <a:schemeClr val="tx1">
                        <a:lumMod val="50000"/>
                        <a:lumOff val="50000"/>
                      </a:schemeClr>
                    </a:solidFill>
                  </a:rPr>
                  <a:t>各セル内で線形分布</a:t>
                </a:r>
                <a:r>
                  <a:rPr lang="ja-JP" altLang="en-US" sz="2400" dirty="0">
                    <a:solidFill>
                      <a:schemeClr val="tx1">
                        <a:lumMod val="50000"/>
                        <a:lumOff val="50000"/>
                      </a:schemeClr>
                    </a:solidFill>
                  </a:rPr>
                  <a:t>だと考える．</a:t>
                </a:r>
                <a:endParaRPr lang="en-US" altLang="ja-JP" sz="2400" dirty="0">
                  <a:solidFill>
                    <a:schemeClr val="tx1">
                      <a:lumMod val="50000"/>
                      <a:lumOff val="50000"/>
                    </a:schemeClr>
                  </a:solidFill>
                </a:endParaRPr>
              </a:p>
              <a:p>
                <a14:m>
                  <m:oMath xmlns:m="http://schemas.openxmlformats.org/officeDocument/2006/math">
                    <m:r>
                      <a:rPr lang="en-US" altLang="ja-JP" sz="2400" i="1">
                        <a:solidFill>
                          <a:schemeClr val="tx1">
                            <a:lumMod val="50000"/>
                            <a:lumOff val="50000"/>
                          </a:schemeClr>
                        </a:solidFill>
                        <a:latin typeface="Cambria Math"/>
                      </a:rPr>
                      <m:t>[</m:t>
                    </m:r>
                    <m:sSup>
                      <m:sSupPr>
                        <m:ctrlPr>
                          <a:rPr lang="en-US" altLang="ja-JP" sz="2400" i="1">
                            <a:solidFill>
                              <a:schemeClr val="tx1">
                                <a:lumMod val="50000"/>
                                <a:lumOff val="50000"/>
                              </a:schemeClr>
                            </a:solidFill>
                            <a:latin typeface="Cambria Math" panose="02040503050406030204" pitchFamily="18" charset="0"/>
                          </a:rPr>
                        </m:ctrlPr>
                      </m:sSupPr>
                      <m:e>
                        <m:r>
                          <a:rPr lang="en-US" altLang="ja-JP" sz="2400" i="1">
                            <a:solidFill>
                              <a:schemeClr val="tx1">
                                <a:lumMod val="50000"/>
                                <a:lumOff val="50000"/>
                              </a:schemeClr>
                            </a:solidFill>
                            <a:latin typeface="Cambria Math"/>
                          </a:rPr>
                          <m:t> </m:t>
                        </m:r>
                      </m:e>
                      <m:sup>
                        <m:r>
                          <m:rPr>
                            <m:sty m:val="p"/>
                          </m:rPr>
                          <a:rPr lang="en-US" altLang="ja-JP" sz="2400">
                            <a:solidFill>
                              <a:schemeClr val="tx1">
                                <a:lumMod val="50000"/>
                                <a:lumOff val="50000"/>
                              </a:schemeClr>
                            </a:solidFill>
                            <a:latin typeface="Cambria Math" panose="02040503050406030204" pitchFamily="18" charset="0"/>
                          </a:rPr>
                          <m:t>Face</m:t>
                        </m:r>
                      </m:sup>
                    </m:sSup>
                    <m:r>
                      <a:rPr lang="en-US" altLang="ja-JP" sz="2400" i="1">
                        <a:solidFill>
                          <a:schemeClr val="tx1">
                            <a:lumMod val="50000"/>
                            <a:lumOff val="50000"/>
                          </a:schemeClr>
                        </a:solidFill>
                        <a:latin typeface="Cambria Math"/>
                      </a:rPr>
                      <m:t>𝐵</m:t>
                    </m:r>
                    <m:r>
                      <a:rPr lang="en-US" altLang="ja-JP" sz="2400" i="1">
                        <a:solidFill>
                          <a:schemeClr val="tx1">
                            <a:lumMod val="50000"/>
                            <a:lumOff val="50000"/>
                          </a:schemeClr>
                        </a:solidFill>
                        <a:latin typeface="Cambria Math"/>
                      </a:rPr>
                      <m:t>]</m:t>
                    </m:r>
                  </m:oMath>
                </a14:m>
                <a:r>
                  <a:rPr lang="ja-JP" altLang="en-US" sz="2400" dirty="0">
                    <a:solidFill>
                      <a:schemeClr val="tx1">
                        <a:lumMod val="50000"/>
                        <a:lumOff val="50000"/>
                      </a:schemeClr>
                    </a:solidFill>
                  </a:rPr>
                  <a:t>をセル内の</a:t>
                </a:r>
                <a:r>
                  <a:rPr lang="ja-JP" altLang="en-US" sz="2400" b="1" u="sng" dirty="0">
                    <a:solidFill>
                      <a:schemeClr val="tx1">
                        <a:lumMod val="50000"/>
                        <a:lumOff val="50000"/>
                      </a:schemeClr>
                    </a:solidFill>
                  </a:rPr>
                  <a:t>４ガウス点へと外挿</a:t>
                </a:r>
                <a:r>
                  <a:rPr lang="ja-JP" altLang="en-US" sz="2400" dirty="0">
                    <a:solidFill>
                      <a:schemeClr val="tx1">
                        <a:lumMod val="50000"/>
                        <a:lumOff val="50000"/>
                      </a:schemeClr>
                    </a:solidFill>
                  </a:rPr>
                  <a:t>して</a:t>
                </a:r>
                <a14:m>
                  <m:oMath xmlns:m="http://schemas.openxmlformats.org/officeDocument/2006/math">
                    <m:r>
                      <a:rPr lang="en-US" altLang="ja-JP" sz="2400" i="1">
                        <a:solidFill>
                          <a:schemeClr val="tx1">
                            <a:lumMod val="50000"/>
                            <a:lumOff val="50000"/>
                          </a:schemeClr>
                        </a:solidFill>
                        <a:latin typeface="Cambria Math"/>
                      </a:rPr>
                      <m:t>[</m:t>
                    </m:r>
                    <m:sSup>
                      <m:sSupPr>
                        <m:ctrlPr>
                          <a:rPr lang="en-US" altLang="ja-JP" sz="2400" i="1">
                            <a:solidFill>
                              <a:schemeClr val="tx1">
                                <a:lumMod val="50000"/>
                                <a:lumOff val="50000"/>
                              </a:schemeClr>
                            </a:solidFill>
                            <a:latin typeface="Cambria Math" panose="02040503050406030204" pitchFamily="18" charset="0"/>
                          </a:rPr>
                        </m:ctrlPr>
                      </m:sSupPr>
                      <m:e>
                        <m:r>
                          <a:rPr lang="en-US" altLang="ja-JP" sz="2400" i="1">
                            <a:solidFill>
                              <a:schemeClr val="tx1">
                                <a:lumMod val="50000"/>
                                <a:lumOff val="50000"/>
                              </a:schemeClr>
                            </a:solidFill>
                            <a:latin typeface="Cambria Math"/>
                          </a:rPr>
                          <m:t> </m:t>
                        </m:r>
                      </m:e>
                      <m:sup>
                        <m:r>
                          <m:rPr>
                            <m:sty m:val="p"/>
                          </m:rPr>
                          <a:rPr lang="en-US" altLang="ja-JP" sz="2400">
                            <a:solidFill>
                              <a:schemeClr val="tx1">
                                <a:lumMod val="50000"/>
                                <a:lumOff val="50000"/>
                              </a:schemeClr>
                            </a:solidFill>
                            <a:latin typeface="Cambria Math" panose="02040503050406030204" pitchFamily="18" charset="0"/>
                          </a:rPr>
                          <m:t>Gaus</m:t>
                        </m:r>
                      </m:sup>
                    </m:sSup>
                    <m:r>
                      <a:rPr lang="en-US" altLang="ja-JP" sz="2400" i="1">
                        <a:solidFill>
                          <a:schemeClr val="tx1">
                            <a:lumMod val="50000"/>
                            <a:lumOff val="50000"/>
                          </a:schemeClr>
                        </a:solidFill>
                        <a:latin typeface="Cambria Math"/>
                      </a:rPr>
                      <m:t>𝐵</m:t>
                    </m:r>
                    <m:r>
                      <a:rPr lang="en-US" altLang="ja-JP" sz="2400" i="1">
                        <a:solidFill>
                          <a:schemeClr val="tx1">
                            <a:lumMod val="50000"/>
                            <a:lumOff val="50000"/>
                          </a:schemeClr>
                        </a:solidFill>
                        <a:latin typeface="Cambria Math"/>
                      </a:rPr>
                      <m:t>]</m:t>
                    </m:r>
                  </m:oMath>
                </a14:m>
                <a:r>
                  <a:rPr lang="ja-JP" altLang="en-US" sz="2400" dirty="0">
                    <a:solidFill>
                      <a:schemeClr val="tx1">
                        <a:lumMod val="50000"/>
                        <a:lumOff val="50000"/>
                      </a:schemeClr>
                    </a:solidFill>
                  </a:rPr>
                  <a:t>を作る．</a:t>
                </a:r>
                <a:endParaRPr lang="en-US" altLang="ja-JP" sz="2400" dirty="0">
                  <a:solidFill>
                    <a:schemeClr val="tx1">
                      <a:lumMod val="50000"/>
                      <a:lumOff val="50000"/>
                    </a:schemeClr>
                  </a:solidFill>
                </a:endParaRPr>
              </a:p>
              <a:p>
                <a14:m>
                  <m:oMath xmlns:m="http://schemas.openxmlformats.org/officeDocument/2006/math">
                    <m:r>
                      <a:rPr lang="en-US" altLang="ja-JP" sz="2400" i="1">
                        <a:solidFill>
                          <a:schemeClr val="tx1">
                            <a:lumMod val="50000"/>
                            <a:lumOff val="50000"/>
                          </a:schemeClr>
                        </a:solidFill>
                        <a:latin typeface="Cambria Math"/>
                      </a:rPr>
                      <m:t>[</m:t>
                    </m:r>
                    <m:sSup>
                      <m:sSupPr>
                        <m:ctrlPr>
                          <a:rPr lang="en-US" altLang="ja-JP" sz="2400" i="1">
                            <a:solidFill>
                              <a:schemeClr val="tx1">
                                <a:lumMod val="50000"/>
                                <a:lumOff val="50000"/>
                              </a:schemeClr>
                            </a:solidFill>
                            <a:latin typeface="Cambria Math" panose="02040503050406030204" pitchFamily="18" charset="0"/>
                          </a:rPr>
                        </m:ctrlPr>
                      </m:sSupPr>
                      <m:e>
                        <m:r>
                          <a:rPr lang="en-US" altLang="ja-JP" sz="2400" i="1">
                            <a:solidFill>
                              <a:schemeClr val="tx1">
                                <a:lumMod val="50000"/>
                                <a:lumOff val="50000"/>
                              </a:schemeClr>
                            </a:solidFill>
                            <a:latin typeface="Cambria Math"/>
                          </a:rPr>
                          <m:t> </m:t>
                        </m:r>
                      </m:e>
                      <m:sup>
                        <m:r>
                          <m:rPr>
                            <m:sty m:val="p"/>
                          </m:rPr>
                          <a:rPr lang="en-US" altLang="ja-JP" sz="2400">
                            <a:solidFill>
                              <a:schemeClr val="tx1">
                                <a:lumMod val="50000"/>
                                <a:lumOff val="50000"/>
                              </a:schemeClr>
                            </a:solidFill>
                            <a:latin typeface="Cambria Math" panose="02040503050406030204" pitchFamily="18" charset="0"/>
                          </a:rPr>
                          <m:t>Gaus</m:t>
                        </m:r>
                      </m:sup>
                    </m:sSup>
                    <m:r>
                      <a:rPr lang="en-US" altLang="ja-JP" sz="2400" i="1">
                        <a:solidFill>
                          <a:schemeClr val="tx1">
                            <a:lumMod val="50000"/>
                            <a:lumOff val="50000"/>
                          </a:schemeClr>
                        </a:solidFill>
                        <a:latin typeface="Cambria Math"/>
                      </a:rPr>
                      <m:t>𝐵</m:t>
                    </m:r>
                    <m:r>
                      <a:rPr lang="en-US" altLang="ja-JP" sz="2400" i="1">
                        <a:solidFill>
                          <a:schemeClr val="tx1">
                            <a:lumMod val="50000"/>
                            <a:lumOff val="50000"/>
                          </a:schemeClr>
                        </a:solidFill>
                        <a:latin typeface="Cambria Math"/>
                      </a:rPr>
                      <m:t>]</m:t>
                    </m:r>
                  </m:oMath>
                </a14:m>
                <a:r>
                  <a:rPr lang="ja-JP" altLang="en-US" sz="2400" dirty="0">
                    <a:solidFill>
                      <a:schemeClr val="tx1">
                        <a:lumMod val="50000"/>
                        <a:lumOff val="50000"/>
                      </a:schemeClr>
                    </a:solidFill>
                  </a:rPr>
                  <a:t>を用いて各ガウス点のひずみ・応力を計算し，</a:t>
                </a:r>
                <a:br>
                  <a:rPr lang="en-US" altLang="ja-JP" sz="2400" dirty="0">
                    <a:solidFill>
                      <a:schemeClr val="tx1">
                        <a:lumMod val="50000"/>
                        <a:lumOff val="50000"/>
                      </a:schemeClr>
                    </a:solidFill>
                  </a:rPr>
                </a:br>
                <a:r>
                  <a:rPr lang="ja-JP" altLang="en-US" sz="2400" dirty="0">
                    <a:solidFill>
                      <a:schemeClr val="tx1">
                        <a:lumMod val="50000"/>
                        <a:lumOff val="50000"/>
                      </a:schemeClr>
                    </a:solidFill>
                  </a:rPr>
                  <a:t>四面体２次要素と同様にガウスの４点積分で節点内力を計算する．</a:t>
                </a:r>
                <a:endParaRPr lang="ja-JP" altLang="en-US" sz="2400" u="sng" dirty="0">
                  <a:solidFill>
                    <a:schemeClr val="tx1">
                      <a:lumMod val="50000"/>
                      <a:lumOff val="50000"/>
                    </a:schemeClr>
                  </a:solidFill>
                </a:endParaRPr>
              </a:p>
            </p:txBody>
          </p:sp>
        </mc:Choice>
        <mc:Fallback xmlns="">
          <p:sp>
            <p:nvSpPr>
              <p:cNvPr id="2" name="コンテンツ プレースホルダー 1">
                <a:extLst>
                  <a:ext uri="{FF2B5EF4-FFF2-40B4-BE49-F238E27FC236}">
                    <a16:creationId xmlns:a16="http://schemas.microsoft.com/office/drawing/2014/main" id="{E040D380-F1F3-7B91-DA1B-00AC488AA4A8}"/>
                  </a:ext>
                </a:extLst>
              </p:cNvPr>
              <p:cNvSpPr>
                <a:spLocks noGrp="1" noRot="1" noChangeAspect="1" noMove="1" noResize="1" noEditPoints="1" noAdjustHandles="1" noChangeArrowheads="1" noChangeShapeType="1" noTextEdit="1"/>
              </p:cNvSpPr>
              <p:nvPr>
                <p:ph idx="1"/>
              </p:nvPr>
            </p:nvSpPr>
            <p:spPr>
              <a:blipFill>
                <a:blip r:embed="rId3"/>
                <a:stretch>
                  <a:fillRect l="-1534" t="-1478"/>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E114AFD0-CFA9-3A52-9415-CE8F5017B6AC}"/>
              </a:ext>
            </a:extLst>
          </p:cNvPr>
          <p:cNvSpPr>
            <a:spLocks noGrp="1"/>
          </p:cNvSpPr>
          <p:nvPr>
            <p:ph type="title"/>
          </p:nvPr>
        </p:nvSpPr>
        <p:spPr/>
        <p:txBody>
          <a:bodyPr/>
          <a:lstStyle/>
          <a:p>
            <a:r>
              <a:rPr kumimoji="1" lang="ja-JP" altLang="en-US" dirty="0">
                <a:solidFill>
                  <a:srgbClr val="FF0000"/>
                </a:solidFill>
              </a:rPr>
              <a:t>３次元</a:t>
            </a:r>
            <a:r>
              <a:rPr kumimoji="1" lang="ja-JP" altLang="en-US" dirty="0"/>
              <a:t>の</a:t>
            </a:r>
            <a:r>
              <a:rPr kumimoji="1" lang="en-US" altLang="ja-JP" dirty="0">
                <a:solidFill>
                  <a:schemeClr val="accent6">
                    <a:lumMod val="40000"/>
                    <a:lumOff val="60000"/>
                  </a:schemeClr>
                </a:solidFill>
              </a:rPr>
              <a:t>EC-SSE-T4</a:t>
            </a:r>
            <a:r>
              <a:rPr kumimoji="1" lang="ja-JP" altLang="en-US" dirty="0"/>
              <a:t>の定式化概要</a:t>
            </a:r>
          </a:p>
        </p:txBody>
      </p:sp>
      <p:sp>
        <p:nvSpPr>
          <p:cNvPr id="4" name="スライド番号プレースホルダー 3">
            <a:extLst>
              <a:ext uri="{FF2B5EF4-FFF2-40B4-BE49-F238E27FC236}">
                <a16:creationId xmlns:a16="http://schemas.microsoft.com/office/drawing/2014/main" id="{96568377-FE4B-C725-0BD2-DD4A8EBD757C}"/>
              </a:ext>
            </a:extLst>
          </p:cNvPr>
          <p:cNvSpPr>
            <a:spLocks noGrp="1"/>
          </p:cNvSpPr>
          <p:nvPr>
            <p:ph type="sldNum" sz="quarter" idx="4"/>
          </p:nvPr>
        </p:nvSpPr>
        <p:spPr/>
        <p:txBody>
          <a:bodyPr/>
          <a:lstStyle/>
          <a:p>
            <a:r>
              <a:rPr lang="en-US" altLang="ja-JP"/>
              <a:t>P. </a:t>
            </a:r>
            <a:fld id="{F8FDF831-B0A3-4B44-A20D-7581D5587101}" type="slidenum">
              <a:rPr lang="ja-JP" altLang="en-US" smtClean="0"/>
              <a:pPr/>
              <a:t>11</a:t>
            </a:fld>
            <a:endParaRPr lang="ja-JP" altLang="en-US" dirty="0"/>
          </a:p>
        </p:txBody>
      </p:sp>
      <p:sp>
        <p:nvSpPr>
          <p:cNvPr id="29" name="テキスト ボックス 28">
            <a:extLst>
              <a:ext uri="{FF2B5EF4-FFF2-40B4-BE49-F238E27FC236}">
                <a16:creationId xmlns:a16="http://schemas.microsoft.com/office/drawing/2014/main" id="{D7516780-CAC0-64B7-A2E8-A8A5064A0192}"/>
              </a:ext>
            </a:extLst>
          </p:cNvPr>
          <p:cNvSpPr txBox="1"/>
          <p:nvPr/>
        </p:nvSpPr>
        <p:spPr>
          <a:xfrm>
            <a:off x="8134320" y="3444538"/>
            <a:ext cx="3004349" cy="1631216"/>
          </a:xfrm>
          <a:prstGeom prst="rect">
            <a:avLst/>
          </a:prstGeom>
          <a:solidFill>
            <a:schemeClr val="accent1"/>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sz="2000" dirty="0">
                <a:solidFill>
                  <a:srgbClr val="0000CC"/>
                </a:solidFill>
                <a:latin typeface="ＭＳ Ｐゴシック" panose="020B0600070205080204" pitchFamily="50" charset="-128"/>
                <a:ea typeface="ＭＳ Ｐゴシック" panose="020B0600070205080204" pitchFamily="50" charset="-128"/>
              </a:rPr>
              <a:t>四面体メッシュで</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せん断ロッキングを</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回避できる上に，</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ひずみ</a:t>
            </a:r>
            <a:r>
              <a:rPr lang="en-US" altLang="ja-JP" sz="2000" dirty="0">
                <a:solidFill>
                  <a:srgbClr val="0000CC"/>
                </a:solidFill>
                <a:latin typeface="ＭＳ Ｐゴシック" panose="020B0600070205080204" pitchFamily="50" charset="-128"/>
                <a:ea typeface="ＭＳ Ｐゴシック" panose="020B0600070205080204" pitchFamily="50" charset="-128"/>
              </a:rPr>
              <a:t>/</a:t>
            </a:r>
            <a:r>
              <a:rPr lang="ja-JP" altLang="en-US" sz="2000" dirty="0">
                <a:solidFill>
                  <a:srgbClr val="0000CC"/>
                </a:solidFill>
                <a:latin typeface="ＭＳ Ｐゴシック" panose="020B0600070205080204" pitchFamily="50" charset="-128"/>
                <a:ea typeface="ＭＳ Ｐゴシック" panose="020B0600070205080204" pitchFamily="50" charset="-128"/>
              </a:rPr>
              <a:t>応力の</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メッシュ収束が</a:t>
            </a:r>
            <a:r>
              <a:rPr lang="ja-JP" altLang="en-US" sz="2000" dirty="0">
                <a:solidFill>
                  <a:srgbClr val="FF0000"/>
                </a:solidFill>
                <a:latin typeface="ＭＳ Ｐゴシック" panose="020B0600070205080204" pitchFamily="50" charset="-128"/>
                <a:ea typeface="ＭＳ Ｐゴシック" panose="020B0600070205080204" pitchFamily="50" charset="-128"/>
              </a:rPr>
              <a:t>極めて</a:t>
            </a:r>
            <a:r>
              <a:rPr lang="ja-JP" altLang="en-US" sz="2000" dirty="0">
                <a:solidFill>
                  <a:srgbClr val="0000CC"/>
                </a:solidFill>
                <a:latin typeface="ＭＳ Ｐゴシック" panose="020B0600070205080204" pitchFamily="50" charset="-128"/>
                <a:ea typeface="ＭＳ Ｐゴシック" panose="020B0600070205080204" pitchFamily="50" charset="-128"/>
              </a:rPr>
              <a:t>速い</a:t>
            </a:r>
            <a:endParaRPr lang="en-US" altLang="ja-JP" sz="2000" dirty="0">
              <a:solidFill>
                <a:srgbClr val="0000CC"/>
              </a:solidFill>
              <a:latin typeface="ＭＳ Ｐゴシック" panose="020B0600070205080204" pitchFamily="50" charset="-128"/>
              <a:ea typeface="ＭＳ Ｐゴシック" panose="020B0600070205080204" pitchFamily="50" charset="-128"/>
            </a:endParaRPr>
          </a:p>
        </p:txBody>
      </p:sp>
      <p:sp>
        <p:nvSpPr>
          <p:cNvPr id="30" name="テキスト ボックス 29">
            <a:extLst>
              <a:ext uri="{FF2B5EF4-FFF2-40B4-BE49-F238E27FC236}">
                <a16:creationId xmlns:a16="http://schemas.microsoft.com/office/drawing/2014/main" id="{80494F9F-F132-7D5B-6F20-1E35A6171AD5}"/>
              </a:ext>
            </a:extLst>
          </p:cNvPr>
          <p:cNvSpPr txBox="1"/>
          <p:nvPr/>
        </p:nvSpPr>
        <p:spPr>
          <a:xfrm>
            <a:off x="1876566" y="4945844"/>
            <a:ext cx="2123937" cy="1323439"/>
          </a:xfrm>
          <a:prstGeom prst="rect">
            <a:avLst/>
          </a:prstGeom>
          <a:noFill/>
          <a:ln>
            <a:solidFill>
              <a:schemeClr val="tx1"/>
            </a:solidFill>
          </a:ln>
        </p:spPr>
        <p:txBody>
          <a:bodyPr wrap="square">
            <a:spAutoFit/>
          </a:bodyPr>
          <a:lstStyle/>
          <a:p>
            <a:pPr algn="ctr"/>
            <a:r>
              <a:rPr lang="ja-JP" altLang="en-US" sz="2000" dirty="0"/>
              <a:t>ひずみ分布は</a:t>
            </a:r>
            <a:br>
              <a:rPr lang="en-US" altLang="ja-JP" sz="2000" dirty="0"/>
            </a:br>
            <a:r>
              <a:rPr lang="ja-JP" altLang="en-US" sz="2000" dirty="0"/>
              <a:t>各セル内で</a:t>
            </a:r>
            <a:r>
              <a:rPr lang="ja-JP" altLang="en-US" sz="2000" dirty="0">
                <a:solidFill>
                  <a:srgbClr val="FF00FF"/>
                </a:solidFill>
              </a:rPr>
              <a:t>線形</a:t>
            </a:r>
            <a:br>
              <a:rPr lang="en-US" altLang="ja-JP" sz="2000" dirty="0">
                <a:solidFill>
                  <a:srgbClr val="FF00FF"/>
                </a:solidFill>
              </a:rPr>
            </a:br>
            <a:r>
              <a:rPr lang="ja-JP" altLang="en-US" sz="2000" dirty="0"/>
              <a:t>かつ</a:t>
            </a:r>
            <a:br>
              <a:rPr lang="en-US" altLang="ja-JP" sz="2000" dirty="0">
                <a:solidFill>
                  <a:srgbClr val="FF00FF"/>
                </a:solidFill>
              </a:rPr>
            </a:br>
            <a:r>
              <a:rPr lang="ja-JP" altLang="en-US" sz="2000" b="1" u="sng" dirty="0">
                <a:effectLst>
                  <a:outerShdw blurRad="38100" dist="38100" dir="2700000" algn="tl">
                    <a:srgbClr val="000000">
                      <a:alpha val="43137"/>
                    </a:srgbClr>
                  </a:outerShdw>
                </a:effectLst>
              </a:rPr>
              <a:t>エッジ中心で</a:t>
            </a:r>
            <a:r>
              <a:rPr lang="ja-JP" altLang="en-US" sz="2000" b="1" u="sng" dirty="0">
                <a:solidFill>
                  <a:srgbClr val="FF00FF"/>
                </a:solidFill>
                <a:effectLst>
                  <a:outerShdw blurRad="38100" dist="38100" dir="2700000" algn="tl">
                    <a:srgbClr val="000000">
                      <a:alpha val="43137"/>
                    </a:srgbClr>
                  </a:outerShdw>
                </a:effectLst>
              </a:rPr>
              <a:t>連続</a:t>
            </a:r>
          </a:p>
        </p:txBody>
      </p:sp>
      <p:sp>
        <p:nvSpPr>
          <p:cNvPr id="20" name="テキスト ボックス 19">
            <a:extLst>
              <a:ext uri="{FF2B5EF4-FFF2-40B4-BE49-F238E27FC236}">
                <a16:creationId xmlns:a16="http://schemas.microsoft.com/office/drawing/2014/main" id="{E87A916B-64A0-20E9-36C5-D4CC58D6B15A}"/>
              </a:ext>
            </a:extLst>
          </p:cNvPr>
          <p:cNvSpPr txBox="1"/>
          <p:nvPr/>
        </p:nvSpPr>
        <p:spPr>
          <a:xfrm>
            <a:off x="1940058" y="3221277"/>
            <a:ext cx="1999266" cy="1631216"/>
          </a:xfrm>
          <a:prstGeom prst="rect">
            <a:avLst/>
          </a:prstGeom>
          <a:noFill/>
          <a:ln>
            <a:solidFill>
              <a:schemeClr val="tx1"/>
            </a:solidFill>
          </a:ln>
        </p:spPr>
        <p:txBody>
          <a:bodyPr wrap="none" rtlCol="0">
            <a:spAutoFit/>
          </a:bodyPr>
          <a:lstStyle/>
          <a:p>
            <a:pPr algn="ctr"/>
            <a:r>
              <a:rPr kumimoji="1" lang="ja-JP" altLang="en-US" sz="2000" dirty="0"/>
              <a:t>ひずみ平滑化を</a:t>
            </a:r>
            <a:br>
              <a:rPr kumimoji="1" lang="en-US" altLang="ja-JP" sz="2000" dirty="0"/>
            </a:br>
            <a:r>
              <a:rPr kumimoji="1" lang="ja-JP" altLang="en-US" sz="2000" dirty="0"/>
              <a:t>２回行って</a:t>
            </a:r>
            <a:br>
              <a:rPr kumimoji="1" lang="en-US" altLang="ja-JP" sz="2000" dirty="0"/>
            </a:br>
            <a:r>
              <a:rPr lang="ja-JP" altLang="en-US" sz="2000" dirty="0"/>
              <a:t>ガウス</a:t>
            </a:r>
            <a:r>
              <a:rPr kumimoji="1" lang="ja-JP" altLang="en-US" sz="2000" dirty="0"/>
              <a:t>点</a:t>
            </a:r>
            <a:r>
              <a:rPr lang="ja-JP" altLang="en-US" sz="2000" dirty="0"/>
              <a:t>で</a:t>
            </a:r>
            <a:br>
              <a:rPr lang="en-US" altLang="ja-JP" sz="2000" dirty="0"/>
            </a:br>
            <a:r>
              <a:rPr lang="ja-JP" altLang="en-US" sz="2000" dirty="0"/>
              <a:t>ひずみ</a:t>
            </a:r>
            <a:r>
              <a:rPr lang="en-US" altLang="ja-JP" sz="2000" dirty="0"/>
              <a:t>/</a:t>
            </a:r>
            <a:r>
              <a:rPr lang="ja-JP" altLang="en-US" sz="2000" dirty="0"/>
              <a:t>応力を</a:t>
            </a:r>
            <a:br>
              <a:rPr lang="en-US" altLang="ja-JP" sz="2000" dirty="0"/>
            </a:br>
            <a:r>
              <a:rPr lang="ja-JP" altLang="en-US" sz="2000" dirty="0"/>
              <a:t>評価・積分する</a:t>
            </a:r>
            <a:endParaRPr lang="en-US" altLang="ja-JP" sz="2000" dirty="0"/>
          </a:p>
        </p:txBody>
      </p:sp>
      <p:sp>
        <p:nvSpPr>
          <p:cNvPr id="5" name="テキスト ボックス 4">
            <a:extLst>
              <a:ext uri="{FF2B5EF4-FFF2-40B4-BE49-F238E27FC236}">
                <a16:creationId xmlns:a16="http://schemas.microsoft.com/office/drawing/2014/main" id="{24E2B5D8-F853-71D3-30D9-8C397BCF2EF2}"/>
              </a:ext>
            </a:extLst>
          </p:cNvPr>
          <p:cNvSpPr txBox="1"/>
          <p:nvPr/>
        </p:nvSpPr>
        <p:spPr>
          <a:xfrm>
            <a:off x="8134319" y="5177124"/>
            <a:ext cx="3004349" cy="1015663"/>
          </a:xfrm>
          <a:prstGeom prst="rect">
            <a:avLst/>
          </a:prstGeom>
          <a:solidFill>
            <a:schemeClr val="bg1">
              <a:lumMod val="85000"/>
            </a:schemeClr>
          </a:solidFill>
          <a:scene3d>
            <a:camera prst="orthographicFront"/>
            <a:lightRig rig="threePt" dir="t"/>
          </a:scene3d>
          <a:sp3d>
            <a:bevelT/>
          </a:sp3d>
        </p:spPr>
        <p:txBody>
          <a:bodyPr wrap="square">
            <a:spAutoFit/>
          </a:bodyPr>
          <a:lstStyle/>
          <a:p>
            <a:pPr algn="ctr"/>
            <a:r>
              <a:rPr lang="ja-JP" altLang="en-US" sz="2000" dirty="0">
                <a:latin typeface="MS UI Gothic" panose="020B0600070205080204" pitchFamily="50" charset="-128"/>
                <a:ea typeface="MS UI Gothic" panose="020B0600070205080204" pitchFamily="50" charset="-128"/>
              </a:rPr>
              <a:t>体積ロッキングも</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圧力チェッカーボーディングも</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回避できない．</a:t>
            </a:r>
            <a:endParaRPr lang="ja-JP" altLang="en-US" sz="2000" dirty="0">
              <a:solidFill>
                <a:srgbClr val="FF0000"/>
              </a:solidFill>
              <a:latin typeface="MS UI Gothic" panose="020B0600070205080204" pitchFamily="50" charset="-128"/>
              <a:ea typeface="MS UI Gothic" panose="020B0600070205080204" pitchFamily="50" charset="-128"/>
            </a:endParaRPr>
          </a:p>
        </p:txBody>
      </p:sp>
      <p:pic>
        <p:nvPicPr>
          <p:cNvPr id="28" name="図 27" descr="図形, 多角形&#10;&#10;自動的に生成された説明">
            <a:extLst>
              <a:ext uri="{FF2B5EF4-FFF2-40B4-BE49-F238E27FC236}">
                <a16:creationId xmlns:a16="http://schemas.microsoft.com/office/drawing/2014/main" id="{C298DAB8-C730-C6FC-43D2-8199C9EB1D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5793" y="3225310"/>
            <a:ext cx="3759716" cy="3048006"/>
          </a:xfrm>
          <a:prstGeom prst="rect">
            <a:avLst/>
          </a:prstGeom>
        </p:spPr>
      </p:pic>
      <p:grpSp>
        <p:nvGrpSpPr>
          <p:cNvPr id="31" name="グループ化 30">
            <a:extLst>
              <a:ext uri="{FF2B5EF4-FFF2-40B4-BE49-F238E27FC236}">
                <a16:creationId xmlns:a16="http://schemas.microsoft.com/office/drawing/2014/main" id="{AD327CF1-30A1-5C33-3FC3-8ADC58A5D528}"/>
              </a:ext>
            </a:extLst>
          </p:cNvPr>
          <p:cNvGrpSpPr/>
          <p:nvPr/>
        </p:nvGrpSpPr>
        <p:grpSpPr>
          <a:xfrm>
            <a:off x="4212916" y="3221277"/>
            <a:ext cx="3759716" cy="3048006"/>
            <a:chOff x="4215793" y="3144884"/>
            <a:chExt cx="3759716" cy="3048006"/>
          </a:xfrm>
        </p:grpSpPr>
        <p:grpSp>
          <p:nvGrpSpPr>
            <p:cNvPr id="32" name="グループ化 31">
              <a:extLst>
                <a:ext uri="{FF2B5EF4-FFF2-40B4-BE49-F238E27FC236}">
                  <a16:creationId xmlns:a16="http://schemas.microsoft.com/office/drawing/2014/main" id="{BA9B1690-95F5-A7A9-A18D-CC29034AB258}"/>
                </a:ext>
              </a:extLst>
            </p:cNvPr>
            <p:cNvGrpSpPr/>
            <p:nvPr/>
          </p:nvGrpSpPr>
          <p:grpSpPr>
            <a:xfrm>
              <a:off x="4215793" y="3144884"/>
              <a:ext cx="3759716" cy="3048006"/>
              <a:chOff x="4215793" y="9404296"/>
              <a:chExt cx="3759716" cy="3048006"/>
            </a:xfrm>
          </p:grpSpPr>
          <p:pic>
            <p:nvPicPr>
              <p:cNvPr id="37" name="図 36" descr="グラフ&#10;&#10;自動的に生成された説明">
                <a:extLst>
                  <a:ext uri="{FF2B5EF4-FFF2-40B4-BE49-F238E27FC236}">
                    <a16:creationId xmlns:a16="http://schemas.microsoft.com/office/drawing/2014/main" id="{C9E180D3-434F-D89F-2DF6-B4190BA71E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5793" y="9404296"/>
                <a:ext cx="3759716" cy="3048006"/>
              </a:xfrm>
              <a:prstGeom prst="rect">
                <a:avLst/>
              </a:prstGeom>
            </p:spPr>
          </p:pic>
          <p:sp>
            <p:nvSpPr>
              <p:cNvPr id="38" name="楕円 37">
                <a:extLst>
                  <a:ext uri="{FF2B5EF4-FFF2-40B4-BE49-F238E27FC236}">
                    <a16:creationId xmlns:a16="http://schemas.microsoft.com/office/drawing/2014/main" id="{B4D5EFD4-7DF5-7F4F-2EA4-0CDB96B1BA08}"/>
                  </a:ext>
                </a:extLst>
              </p:cNvPr>
              <p:cNvSpPr/>
              <p:nvPr/>
            </p:nvSpPr>
            <p:spPr>
              <a:xfrm>
                <a:off x="6409996" y="10304239"/>
                <a:ext cx="118052" cy="118052"/>
              </a:xfrm>
              <a:prstGeom prst="ellipse">
                <a:avLst/>
              </a:prstGeom>
              <a:noFill/>
              <a:ln w="38100">
                <a:solidFill>
                  <a:srgbClr val="008000"/>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39" name="楕円 38">
                <a:extLst>
                  <a:ext uri="{FF2B5EF4-FFF2-40B4-BE49-F238E27FC236}">
                    <a16:creationId xmlns:a16="http://schemas.microsoft.com/office/drawing/2014/main" id="{6DE2E09D-1E77-105D-9177-AA811B47A555}"/>
                  </a:ext>
                </a:extLst>
              </p:cNvPr>
              <p:cNvSpPr/>
              <p:nvPr/>
            </p:nvSpPr>
            <p:spPr>
              <a:xfrm>
                <a:off x="5699569" y="11231144"/>
                <a:ext cx="118052" cy="118052"/>
              </a:xfrm>
              <a:prstGeom prst="ellipse">
                <a:avLst/>
              </a:prstGeom>
              <a:noFill/>
              <a:ln w="38100">
                <a:solidFill>
                  <a:srgbClr val="FF0000"/>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40" name="楕円 39">
                <a:extLst>
                  <a:ext uri="{FF2B5EF4-FFF2-40B4-BE49-F238E27FC236}">
                    <a16:creationId xmlns:a16="http://schemas.microsoft.com/office/drawing/2014/main" id="{B8ED1F74-C1EB-0371-8B65-C26224FFC8EA}"/>
                  </a:ext>
                </a:extLst>
              </p:cNvPr>
              <p:cNvSpPr/>
              <p:nvPr/>
            </p:nvSpPr>
            <p:spPr>
              <a:xfrm>
                <a:off x="5333246" y="10318487"/>
                <a:ext cx="118052" cy="118052"/>
              </a:xfrm>
              <a:prstGeom prst="ellipse">
                <a:avLst/>
              </a:prstGeom>
              <a:noFill/>
              <a:ln w="38100">
                <a:solidFill>
                  <a:srgbClr val="0000CC"/>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2400" dirty="0">
                  <a:latin typeface="ＭＳ Ｐゴシック" panose="020B0600070205080204" pitchFamily="50" charset="-128"/>
                  <a:ea typeface="ＭＳ Ｐゴシック" panose="020B0600070205080204" pitchFamily="50" charset="-128"/>
                </a:endParaRPr>
              </a:p>
            </p:txBody>
          </p:sp>
        </p:grpSp>
        <p:grpSp>
          <p:nvGrpSpPr>
            <p:cNvPr id="33" name="グループ化 32">
              <a:extLst>
                <a:ext uri="{FF2B5EF4-FFF2-40B4-BE49-F238E27FC236}">
                  <a16:creationId xmlns:a16="http://schemas.microsoft.com/office/drawing/2014/main" id="{FE273DC9-290C-E5F9-CA1F-B785C1EC7D7D}"/>
                </a:ext>
              </a:extLst>
            </p:cNvPr>
            <p:cNvGrpSpPr/>
            <p:nvPr/>
          </p:nvGrpSpPr>
          <p:grpSpPr>
            <a:xfrm>
              <a:off x="4383235" y="3717032"/>
              <a:ext cx="3025487" cy="1653410"/>
              <a:chOff x="5208013" y="1868198"/>
              <a:chExt cx="3025487" cy="1653410"/>
            </a:xfrm>
          </p:grpSpPr>
          <mc:AlternateContent xmlns:mc="http://schemas.openxmlformats.org/markup-compatibility/2006" xmlns:a14="http://schemas.microsoft.com/office/drawing/2010/main">
            <mc:Choice Requires="a14">
              <p:sp>
                <p:nvSpPr>
                  <p:cNvPr id="34" name="テキスト ボックス 33">
                    <a:extLst>
                      <a:ext uri="{FF2B5EF4-FFF2-40B4-BE49-F238E27FC236}">
                        <a16:creationId xmlns:a16="http://schemas.microsoft.com/office/drawing/2014/main" id="{A8995287-786B-4B55-1CCA-7337F83962B6}"/>
                      </a:ext>
                    </a:extLst>
                  </p:cNvPr>
                  <p:cNvSpPr txBox="1"/>
                  <p:nvPr/>
                </p:nvSpPr>
                <p:spPr>
                  <a:xfrm>
                    <a:off x="5208013" y="1921635"/>
                    <a:ext cx="988686" cy="374590"/>
                  </a:xfrm>
                  <a:prstGeom prst="rect">
                    <a:avLst/>
                  </a:prstGeom>
                  <a:noFill/>
                </p:spPr>
                <p:txBody>
                  <a:bodyPr wrap="square">
                    <a:spAutoFit/>
                  </a:bodyPr>
                  <a:lstStyle/>
                  <a:p>
                    <a14:m>
                      <m:oMath xmlns:m="http://schemas.openxmlformats.org/officeDocument/2006/math">
                        <m:r>
                          <a:rPr lang="en-US" altLang="ja-JP" sz="1800" i="1" smtClean="0">
                            <a:latin typeface="Cambria Math" panose="02040503050406030204" pitchFamily="18" charset="0"/>
                          </a:rPr>
                          <m:t>[</m:t>
                        </m:r>
                        <m:sSup>
                          <m:sSupPr>
                            <m:ctrlPr>
                              <a:rPr lang="en-US" altLang="ja-JP" sz="1800" i="1">
                                <a:latin typeface="Cambria Math" panose="02040503050406030204" pitchFamily="18" charset="0"/>
                              </a:rPr>
                            </m:ctrlPr>
                          </m:sSupPr>
                          <m:e>
                            <m:r>
                              <a:rPr lang="en-US" altLang="ja-JP" sz="1800" i="1">
                                <a:latin typeface="Cambria Math" panose="02040503050406030204" pitchFamily="18" charset="0"/>
                              </a:rPr>
                              <m:t> </m:t>
                            </m:r>
                          </m:e>
                          <m:sup>
                            <m:r>
                              <m:rPr>
                                <m:sty m:val="p"/>
                              </m:rPr>
                              <a:rPr lang="en-US" altLang="ja-JP" sz="1800" b="0" i="0" smtClean="0">
                                <a:latin typeface="Cambria Math" panose="02040503050406030204" pitchFamily="18" charset="0"/>
                              </a:rPr>
                              <m:t>Face</m:t>
                            </m:r>
                          </m:sup>
                        </m:sSup>
                        <m:sSub>
                          <m:sSubPr>
                            <m:ctrlPr>
                              <a:rPr lang="en-US" altLang="ja-JP" sz="1800" b="0" i="1" smtClean="0">
                                <a:latin typeface="Cambria Math" panose="02040503050406030204" pitchFamily="18" charset="0"/>
                              </a:rPr>
                            </m:ctrlPr>
                          </m:sSubPr>
                          <m:e>
                            <m:r>
                              <a:rPr lang="en-US" altLang="ja-JP" sz="1800" i="1">
                                <a:latin typeface="Cambria Math" panose="02040503050406030204" pitchFamily="18" charset="0"/>
                              </a:rPr>
                              <m:t>𝐵</m:t>
                            </m:r>
                          </m:e>
                          <m:sub>
                            <m:r>
                              <a:rPr lang="en-US" altLang="ja-JP" sz="1800" b="0" i="1" smtClean="0">
                                <a:latin typeface="Cambria Math" panose="02040503050406030204" pitchFamily="18" charset="0"/>
                              </a:rPr>
                              <m:t>3</m:t>
                            </m:r>
                          </m:sub>
                        </m:sSub>
                        <m:r>
                          <a:rPr lang="en-US" altLang="ja-JP" sz="1800" i="1">
                            <a:latin typeface="Cambria Math" panose="02040503050406030204" pitchFamily="18" charset="0"/>
                          </a:rPr>
                          <m:t>]</m:t>
                        </m:r>
                      </m:oMath>
                    </a14:m>
                    <a:r>
                      <a:rPr lang="en-US" altLang="ja-JP" sz="1800" dirty="0"/>
                      <a:t> </a:t>
                    </a:r>
                    <a:endParaRPr lang="ja-JP" altLang="en-US" dirty="0"/>
                  </a:p>
                </p:txBody>
              </p:sp>
            </mc:Choice>
            <mc:Fallback xmlns="">
              <p:sp>
                <p:nvSpPr>
                  <p:cNvPr id="34" name="テキスト ボックス 33">
                    <a:extLst>
                      <a:ext uri="{FF2B5EF4-FFF2-40B4-BE49-F238E27FC236}">
                        <a16:creationId xmlns:a16="http://schemas.microsoft.com/office/drawing/2014/main" id="{A8995287-786B-4B55-1CCA-7337F83962B6}"/>
                      </a:ext>
                    </a:extLst>
                  </p:cNvPr>
                  <p:cNvSpPr txBox="1">
                    <a:spLocks noRot="1" noChangeAspect="1" noMove="1" noResize="1" noEditPoints="1" noAdjustHandles="1" noChangeArrowheads="1" noChangeShapeType="1" noTextEdit="1"/>
                  </p:cNvSpPr>
                  <p:nvPr/>
                </p:nvSpPr>
                <p:spPr>
                  <a:xfrm>
                    <a:off x="5208013" y="1921635"/>
                    <a:ext cx="988686" cy="374590"/>
                  </a:xfrm>
                  <a:prstGeom prst="rect">
                    <a:avLst/>
                  </a:prstGeom>
                  <a:blipFill>
                    <a:blip r:embed="rId6"/>
                    <a:stretch>
                      <a:fillRect l="-2469" r="-4938" b="-180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id="{26E18F43-DE59-C79E-448F-243947B58D8F}"/>
                      </a:ext>
                    </a:extLst>
                  </p:cNvPr>
                  <p:cNvSpPr txBox="1"/>
                  <p:nvPr/>
                </p:nvSpPr>
                <p:spPr>
                  <a:xfrm>
                    <a:off x="7244814" y="1868198"/>
                    <a:ext cx="988686" cy="374590"/>
                  </a:xfrm>
                  <a:prstGeom prst="rect">
                    <a:avLst/>
                  </a:prstGeom>
                  <a:noFill/>
                </p:spPr>
                <p:txBody>
                  <a:bodyPr wrap="square">
                    <a:spAutoFit/>
                  </a:bodyPr>
                  <a:lstStyle/>
                  <a:p>
                    <a14:m>
                      <m:oMath xmlns:m="http://schemas.openxmlformats.org/officeDocument/2006/math">
                        <m:r>
                          <a:rPr lang="en-US" altLang="ja-JP" sz="1800" i="1" smtClean="0">
                            <a:latin typeface="Cambria Math" panose="02040503050406030204" pitchFamily="18" charset="0"/>
                          </a:rPr>
                          <m:t>[</m:t>
                        </m:r>
                        <m:sSup>
                          <m:sSupPr>
                            <m:ctrlPr>
                              <a:rPr lang="en-US" altLang="ja-JP" sz="1800" i="1">
                                <a:latin typeface="Cambria Math" panose="02040503050406030204" pitchFamily="18" charset="0"/>
                              </a:rPr>
                            </m:ctrlPr>
                          </m:sSupPr>
                          <m:e>
                            <m:r>
                              <a:rPr lang="en-US" altLang="ja-JP" sz="1800" i="1">
                                <a:latin typeface="Cambria Math" panose="02040503050406030204" pitchFamily="18" charset="0"/>
                              </a:rPr>
                              <m:t> </m:t>
                            </m:r>
                          </m:e>
                          <m:sup>
                            <m:r>
                              <m:rPr>
                                <m:sty m:val="p"/>
                              </m:rPr>
                              <a:rPr lang="en-US" altLang="ja-JP" sz="1800" b="0" i="0" smtClean="0">
                                <a:latin typeface="Cambria Math" panose="02040503050406030204" pitchFamily="18" charset="0"/>
                              </a:rPr>
                              <m:t>Face</m:t>
                            </m:r>
                          </m:sup>
                        </m:sSup>
                        <m:sSub>
                          <m:sSubPr>
                            <m:ctrlPr>
                              <a:rPr lang="en-US" altLang="ja-JP" sz="1800" b="0" i="1" smtClean="0">
                                <a:latin typeface="Cambria Math" panose="02040503050406030204" pitchFamily="18" charset="0"/>
                              </a:rPr>
                            </m:ctrlPr>
                          </m:sSubPr>
                          <m:e>
                            <m:r>
                              <a:rPr lang="en-US" altLang="ja-JP" sz="1800" i="1">
                                <a:latin typeface="Cambria Math" panose="02040503050406030204" pitchFamily="18" charset="0"/>
                              </a:rPr>
                              <m:t>𝐵</m:t>
                            </m:r>
                          </m:e>
                          <m:sub>
                            <m:r>
                              <a:rPr lang="en-US" altLang="ja-JP" sz="1800" b="0" i="1" smtClean="0">
                                <a:latin typeface="Cambria Math" panose="02040503050406030204" pitchFamily="18" charset="0"/>
                              </a:rPr>
                              <m:t>2</m:t>
                            </m:r>
                          </m:sub>
                        </m:sSub>
                        <m:r>
                          <a:rPr lang="en-US" altLang="ja-JP" sz="1800" i="1">
                            <a:latin typeface="Cambria Math" panose="02040503050406030204" pitchFamily="18" charset="0"/>
                          </a:rPr>
                          <m:t>]</m:t>
                        </m:r>
                      </m:oMath>
                    </a14:m>
                    <a:r>
                      <a:rPr lang="en-US" altLang="ja-JP" sz="1800" dirty="0"/>
                      <a:t> </a:t>
                    </a:r>
                    <a:endParaRPr lang="ja-JP" altLang="en-US" dirty="0"/>
                  </a:p>
                </p:txBody>
              </p:sp>
            </mc:Choice>
            <mc:Fallback xmlns="">
              <p:sp>
                <p:nvSpPr>
                  <p:cNvPr id="35" name="テキスト ボックス 34">
                    <a:extLst>
                      <a:ext uri="{FF2B5EF4-FFF2-40B4-BE49-F238E27FC236}">
                        <a16:creationId xmlns:a16="http://schemas.microsoft.com/office/drawing/2014/main" id="{26E18F43-DE59-C79E-448F-243947B58D8F}"/>
                      </a:ext>
                    </a:extLst>
                  </p:cNvPr>
                  <p:cNvSpPr txBox="1">
                    <a:spLocks noRot="1" noChangeAspect="1" noMove="1" noResize="1" noEditPoints="1" noAdjustHandles="1" noChangeArrowheads="1" noChangeShapeType="1" noTextEdit="1"/>
                  </p:cNvSpPr>
                  <p:nvPr/>
                </p:nvSpPr>
                <p:spPr>
                  <a:xfrm>
                    <a:off x="7244814" y="1868198"/>
                    <a:ext cx="988686" cy="374590"/>
                  </a:xfrm>
                  <a:prstGeom prst="rect">
                    <a:avLst/>
                  </a:prstGeom>
                  <a:blipFill>
                    <a:blip r:embed="rId7"/>
                    <a:stretch>
                      <a:fillRect l="-2469" r="-4938" b="-1612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5EA0A133-DE5F-8273-9FC3-78D549164B25}"/>
                      </a:ext>
                    </a:extLst>
                  </p:cNvPr>
                  <p:cNvSpPr txBox="1"/>
                  <p:nvPr/>
                </p:nvSpPr>
                <p:spPr>
                  <a:xfrm>
                    <a:off x="6030004" y="3147018"/>
                    <a:ext cx="988686" cy="374590"/>
                  </a:xfrm>
                  <a:prstGeom prst="rect">
                    <a:avLst/>
                  </a:prstGeom>
                  <a:noFill/>
                </p:spPr>
                <p:txBody>
                  <a:bodyPr wrap="square">
                    <a:spAutoFit/>
                  </a:bodyPr>
                  <a:lstStyle/>
                  <a:p>
                    <a14:m>
                      <m:oMath xmlns:m="http://schemas.openxmlformats.org/officeDocument/2006/math">
                        <m:r>
                          <a:rPr lang="en-US" altLang="ja-JP" sz="1800" i="1" smtClean="0">
                            <a:latin typeface="Cambria Math" panose="02040503050406030204" pitchFamily="18" charset="0"/>
                          </a:rPr>
                          <m:t>[</m:t>
                        </m:r>
                        <m:sSup>
                          <m:sSupPr>
                            <m:ctrlPr>
                              <a:rPr lang="en-US" altLang="ja-JP" sz="1800" i="1">
                                <a:latin typeface="Cambria Math" panose="02040503050406030204" pitchFamily="18" charset="0"/>
                              </a:rPr>
                            </m:ctrlPr>
                          </m:sSupPr>
                          <m:e>
                            <m:r>
                              <a:rPr lang="en-US" altLang="ja-JP" sz="1800" i="1">
                                <a:latin typeface="Cambria Math" panose="02040503050406030204" pitchFamily="18" charset="0"/>
                              </a:rPr>
                              <m:t> </m:t>
                            </m:r>
                          </m:e>
                          <m:sup>
                            <m:r>
                              <m:rPr>
                                <m:sty m:val="p"/>
                              </m:rPr>
                              <a:rPr lang="en-US" altLang="ja-JP" sz="1800" b="0" i="0" smtClean="0">
                                <a:latin typeface="Cambria Math" panose="02040503050406030204" pitchFamily="18" charset="0"/>
                              </a:rPr>
                              <m:t>Face</m:t>
                            </m:r>
                          </m:sup>
                        </m:sSup>
                        <m:sSub>
                          <m:sSubPr>
                            <m:ctrlPr>
                              <a:rPr lang="en-US" altLang="ja-JP" sz="1800" b="0" i="1" smtClean="0">
                                <a:latin typeface="Cambria Math" panose="02040503050406030204" pitchFamily="18" charset="0"/>
                              </a:rPr>
                            </m:ctrlPr>
                          </m:sSubPr>
                          <m:e>
                            <m:r>
                              <a:rPr lang="en-US" altLang="ja-JP" sz="1800" i="1">
                                <a:latin typeface="Cambria Math" panose="02040503050406030204" pitchFamily="18" charset="0"/>
                              </a:rPr>
                              <m:t>𝐵</m:t>
                            </m:r>
                          </m:e>
                          <m:sub>
                            <m:r>
                              <a:rPr lang="en-US" altLang="ja-JP" sz="1800" b="0" i="1" smtClean="0">
                                <a:latin typeface="Cambria Math" panose="02040503050406030204" pitchFamily="18" charset="0"/>
                              </a:rPr>
                              <m:t>1</m:t>
                            </m:r>
                          </m:sub>
                        </m:sSub>
                        <m:r>
                          <a:rPr lang="en-US" altLang="ja-JP" sz="1800" i="1">
                            <a:latin typeface="Cambria Math" panose="02040503050406030204" pitchFamily="18" charset="0"/>
                          </a:rPr>
                          <m:t>]</m:t>
                        </m:r>
                      </m:oMath>
                    </a14:m>
                    <a:r>
                      <a:rPr lang="en-US" altLang="ja-JP" sz="1800" dirty="0"/>
                      <a:t> </a:t>
                    </a:r>
                    <a:endParaRPr lang="ja-JP" altLang="en-US" dirty="0"/>
                  </a:p>
                </p:txBody>
              </p:sp>
            </mc:Choice>
            <mc:Fallback xmlns="">
              <p:sp>
                <p:nvSpPr>
                  <p:cNvPr id="36" name="テキスト ボックス 35">
                    <a:extLst>
                      <a:ext uri="{FF2B5EF4-FFF2-40B4-BE49-F238E27FC236}">
                        <a16:creationId xmlns:a16="http://schemas.microsoft.com/office/drawing/2014/main" id="{5EA0A133-DE5F-8273-9FC3-78D549164B25}"/>
                      </a:ext>
                    </a:extLst>
                  </p:cNvPr>
                  <p:cNvSpPr txBox="1">
                    <a:spLocks noRot="1" noChangeAspect="1" noMove="1" noResize="1" noEditPoints="1" noAdjustHandles="1" noChangeArrowheads="1" noChangeShapeType="1" noTextEdit="1"/>
                  </p:cNvSpPr>
                  <p:nvPr/>
                </p:nvSpPr>
                <p:spPr>
                  <a:xfrm>
                    <a:off x="6030004" y="3147018"/>
                    <a:ext cx="988686" cy="374590"/>
                  </a:xfrm>
                  <a:prstGeom prst="rect">
                    <a:avLst/>
                  </a:prstGeom>
                  <a:blipFill>
                    <a:blip r:embed="rId8"/>
                    <a:stretch>
                      <a:fillRect l="-1840" r="-4294" b="-16129"/>
                    </a:stretch>
                  </a:blipFill>
                </p:spPr>
                <p:txBody>
                  <a:bodyPr/>
                  <a:lstStyle/>
                  <a:p>
                    <a:r>
                      <a:rPr lang="ja-JP" altLang="en-US">
                        <a:noFill/>
                      </a:rPr>
                      <a:t> </a:t>
                    </a:r>
                  </a:p>
                </p:txBody>
              </p:sp>
            </mc:Fallback>
          </mc:AlternateContent>
        </p:grpSp>
      </p:grpSp>
      <p:grpSp>
        <p:nvGrpSpPr>
          <p:cNvPr id="41" name="グループ化 40">
            <a:extLst>
              <a:ext uri="{FF2B5EF4-FFF2-40B4-BE49-F238E27FC236}">
                <a16:creationId xmlns:a16="http://schemas.microsoft.com/office/drawing/2014/main" id="{39E3B253-C840-1FDA-4423-15DDB9B873E9}"/>
              </a:ext>
            </a:extLst>
          </p:cNvPr>
          <p:cNvGrpSpPr/>
          <p:nvPr/>
        </p:nvGrpSpPr>
        <p:grpSpPr>
          <a:xfrm>
            <a:off x="4210039" y="3223001"/>
            <a:ext cx="3759716" cy="3048006"/>
            <a:chOff x="6653246" y="428941"/>
            <a:chExt cx="3759716" cy="3048006"/>
          </a:xfrm>
        </p:grpSpPr>
        <p:pic>
          <p:nvPicPr>
            <p:cNvPr id="42" name="図 41" descr="背景パターン&#10;&#10;自動的に生成された説明">
              <a:extLst>
                <a:ext uri="{FF2B5EF4-FFF2-40B4-BE49-F238E27FC236}">
                  <a16:creationId xmlns:a16="http://schemas.microsoft.com/office/drawing/2014/main" id="{CD0523FC-59EA-1296-1FB5-8A54CD2F91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33930" y="500949"/>
              <a:ext cx="2124237" cy="1800200"/>
            </a:xfrm>
            <a:prstGeom prst="rect">
              <a:avLst/>
            </a:prstGeom>
          </p:spPr>
        </p:pic>
        <p:pic>
          <p:nvPicPr>
            <p:cNvPr id="43" name="図 42" descr="図形, 多角形&#10;&#10;自動的に生成された説明">
              <a:extLst>
                <a:ext uri="{FF2B5EF4-FFF2-40B4-BE49-F238E27FC236}">
                  <a16:creationId xmlns:a16="http://schemas.microsoft.com/office/drawing/2014/main" id="{B5E84AED-BCE0-0F38-03D3-B8D92A15EB41}"/>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3411" b="97408" l="2652" r="98122">
                          <a14:foregroundMark x1="2652" y1="27012" x2="2652" y2="27012"/>
                          <a14:foregroundMark x1="68840" y1="61937" x2="68840" y2="61937"/>
                          <a14:foregroundMark x1="31381" y1="97544" x2="31381" y2="97544"/>
                          <a14:foregroundMark x1="98122" y1="14598" x2="98122" y2="14598"/>
                          <a14:foregroundMark x1="70497" y1="8186" x2="70497" y2="8186"/>
                          <a14:foregroundMark x1="51050" y1="3411" x2="51050" y2="3411"/>
                          <a14:foregroundMark x1="46961" y1="6548" x2="46961" y2="6548"/>
                          <a14:foregroundMark x1="32376" y1="11733" x2="32376" y2="11733"/>
                          <a14:backgroundMark x1="10829" y1="10778" x2="10829" y2="10778"/>
                          <a14:backgroundMark x1="15359" y1="34106" x2="15359" y2="34106"/>
                          <a14:backgroundMark x1="37017" y1="43383" x2="37017" y2="43383"/>
                          <a14:backgroundMark x1="70387" y1="33697" x2="70387" y2="33697"/>
                          <a14:backgroundMark x1="84530" y1="59345" x2="84530" y2="59345"/>
                          <a14:backgroundMark x1="5746" y1="4502" x2="5746" y2="4502"/>
                          <a14:backgroundMark x1="16354" y1="28377" x2="16354" y2="28377"/>
                          <a14:backgroundMark x1="31271" y1="47476" x2="31271" y2="47476"/>
                          <a14:backgroundMark x1="32486" y1="68486" x2="32486" y2="68486"/>
                        </a14:backgroundRemoval>
                      </a14:imgEffect>
                    </a14:imgLayer>
                  </a14:imgProps>
                </a:ext>
                <a:ext uri="{28A0092B-C50C-407E-A947-70E740481C1C}">
                  <a14:useLocalDpi xmlns:a14="http://schemas.microsoft.com/office/drawing/2010/main" val="0"/>
                </a:ext>
              </a:extLst>
            </a:blip>
            <a:stretch>
              <a:fillRect/>
            </a:stretch>
          </p:blipFill>
          <p:spPr>
            <a:xfrm>
              <a:off x="6653246" y="428941"/>
              <a:ext cx="3759716" cy="3048006"/>
            </a:xfrm>
            <a:prstGeom prst="rect">
              <a:avLst/>
            </a:prstGeom>
          </p:spPr>
        </p:pic>
      </p:grpSp>
      <p:grpSp>
        <p:nvGrpSpPr>
          <p:cNvPr id="44" name="グループ化 43">
            <a:extLst>
              <a:ext uri="{FF2B5EF4-FFF2-40B4-BE49-F238E27FC236}">
                <a16:creationId xmlns:a16="http://schemas.microsoft.com/office/drawing/2014/main" id="{7E05855B-2DF3-3E9C-0795-B0B2E48F7E6A}"/>
              </a:ext>
            </a:extLst>
          </p:cNvPr>
          <p:cNvGrpSpPr/>
          <p:nvPr/>
        </p:nvGrpSpPr>
        <p:grpSpPr>
          <a:xfrm>
            <a:off x="4783278" y="3844291"/>
            <a:ext cx="1977372" cy="1293050"/>
            <a:chOff x="1031532" y="3729724"/>
            <a:chExt cx="1977372" cy="1293050"/>
          </a:xfrm>
        </p:grpSpPr>
        <p:sp>
          <p:nvSpPr>
            <p:cNvPr id="45" name="乗算記号 44">
              <a:extLst>
                <a:ext uri="{FF2B5EF4-FFF2-40B4-BE49-F238E27FC236}">
                  <a16:creationId xmlns:a16="http://schemas.microsoft.com/office/drawing/2014/main" id="{00CBB8D0-9B99-0AE7-89F6-8729B0A46FC1}"/>
                </a:ext>
              </a:extLst>
            </p:cNvPr>
            <p:cNvSpPr/>
            <p:nvPr/>
          </p:nvSpPr>
          <p:spPr>
            <a:xfrm>
              <a:off x="2124940" y="3729724"/>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乗算記号 45">
              <a:extLst>
                <a:ext uri="{FF2B5EF4-FFF2-40B4-BE49-F238E27FC236}">
                  <a16:creationId xmlns:a16="http://schemas.microsoft.com/office/drawing/2014/main" id="{241F2D05-E91D-B910-9097-24425DA0B14B}"/>
                </a:ext>
              </a:extLst>
            </p:cNvPr>
            <p:cNvSpPr/>
            <p:nvPr/>
          </p:nvSpPr>
          <p:spPr>
            <a:xfrm>
              <a:off x="2472288" y="4557816"/>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乗算記号 46">
              <a:extLst>
                <a:ext uri="{FF2B5EF4-FFF2-40B4-BE49-F238E27FC236}">
                  <a16:creationId xmlns:a16="http://schemas.microsoft.com/office/drawing/2014/main" id="{641DBD77-2058-CB0D-DF6F-AF86C660C1BF}"/>
                </a:ext>
              </a:extLst>
            </p:cNvPr>
            <p:cNvSpPr/>
            <p:nvPr/>
          </p:nvSpPr>
          <p:spPr>
            <a:xfrm>
              <a:off x="1500180" y="4557816"/>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48" name="テキスト ボックス 47">
                  <a:extLst>
                    <a:ext uri="{FF2B5EF4-FFF2-40B4-BE49-F238E27FC236}">
                      <a16:creationId xmlns:a16="http://schemas.microsoft.com/office/drawing/2014/main" id="{58586E6A-B457-D0DA-6CFF-3D0465186392}"/>
                    </a:ext>
                  </a:extLst>
                </p:cNvPr>
                <p:cNvSpPr txBox="1"/>
                <p:nvPr/>
              </p:nvSpPr>
              <p:spPr>
                <a:xfrm>
                  <a:off x="1696182" y="3807097"/>
                  <a:ext cx="988686" cy="376193"/>
                </a:xfrm>
                <a:prstGeom prst="rect">
                  <a:avLst/>
                </a:prstGeom>
                <a:noFill/>
              </p:spPr>
              <p:txBody>
                <a:bodyPr wrap="square">
                  <a:spAutoFit/>
                </a:bodyPr>
                <a:lstStyle/>
                <a:p>
                  <a14:m>
                    <m:oMath xmlns:m="http://schemas.openxmlformats.org/officeDocument/2006/math">
                      <m:r>
                        <a:rPr lang="en-US" altLang="ja-JP" sz="1800" i="1" smtClean="0">
                          <a:solidFill>
                            <a:schemeClr val="bg1"/>
                          </a:solidFill>
                          <a:latin typeface="Cambria Math" panose="02040503050406030204" pitchFamily="18" charset="0"/>
                        </a:rPr>
                        <m:t>[</m:t>
                      </m:r>
                      <m:sSup>
                        <m:sSupPr>
                          <m:ctrlPr>
                            <a:rPr lang="en-US" altLang="ja-JP" sz="1800" i="1">
                              <a:solidFill>
                                <a:schemeClr val="bg1"/>
                              </a:solidFill>
                              <a:latin typeface="Cambria Math" panose="02040503050406030204" pitchFamily="18" charset="0"/>
                            </a:rPr>
                          </m:ctrlPr>
                        </m:sSupPr>
                        <m:e>
                          <m:r>
                            <a:rPr lang="en-US" altLang="ja-JP" sz="1800" i="1">
                              <a:solidFill>
                                <a:schemeClr val="bg1"/>
                              </a:solidFill>
                              <a:latin typeface="Cambria Math" panose="02040503050406030204" pitchFamily="18" charset="0"/>
                            </a:rPr>
                            <m:t> </m:t>
                          </m:r>
                        </m:e>
                        <m:sup>
                          <m:r>
                            <m:rPr>
                              <m:sty m:val="p"/>
                            </m:rPr>
                            <a:rPr lang="en-US" altLang="ja-JP" sz="1800">
                              <a:solidFill>
                                <a:schemeClr val="bg1"/>
                              </a:solidFill>
                              <a:latin typeface="Cambria Math" panose="02040503050406030204" pitchFamily="18" charset="0"/>
                            </a:rPr>
                            <m:t>Gaus</m:t>
                          </m:r>
                        </m:sup>
                      </m:sSup>
                      <m:sSub>
                        <m:sSubPr>
                          <m:ctrlPr>
                            <a:rPr lang="en-US" altLang="ja-JP" sz="1800" b="0" i="1" smtClean="0">
                              <a:solidFill>
                                <a:schemeClr val="bg1"/>
                              </a:solidFill>
                              <a:latin typeface="Cambria Math" panose="02040503050406030204" pitchFamily="18" charset="0"/>
                            </a:rPr>
                          </m:ctrlPr>
                        </m:sSubPr>
                        <m:e>
                          <m:r>
                            <a:rPr lang="en-US" altLang="ja-JP" sz="1800" i="1">
                              <a:solidFill>
                                <a:schemeClr val="bg1"/>
                              </a:solidFill>
                              <a:latin typeface="Cambria Math" panose="02040503050406030204" pitchFamily="18" charset="0"/>
                            </a:rPr>
                            <m:t>𝐵</m:t>
                          </m:r>
                        </m:e>
                        <m:sub>
                          <m:r>
                            <a:rPr lang="en-US" altLang="ja-JP" sz="1800" b="0" i="1" smtClean="0">
                              <a:solidFill>
                                <a:schemeClr val="bg1"/>
                              </a:solidFill>
                              <a:latin typeface="Cambria Math" panose="02040503050406030204" pitchFamily="18" charset="0"/>
                            </a:rPr>
                            <m:t>3</m:t>
                          </m:r>
                        </m:sub>
                      </m:sSub>
                      <m:r>
                        <a:rPr lang="en-US" altLang="ja-JP" sz="1800" i="1">
                          <a:solidFill>
                            <a:schemeClr val="bg1"/>
                          </a:solidFill>
                          <a:latin typeface="Cambria Math" panose="02040503050406030204" pitchFamily="18" charset="0"/>
                        </a:rPr>
                        <m:t>]</m:t>
                      </m:r>
                    </m:oMath>
                  </a14:m>
                  <a:r>
                    <a:rPr lang="en-US" altLang="ja-JP" sz="1800" dirty="0">
                      <a:solidFill>
                        <a:schemeClr val="bg1"/>
                      </a:solidFill>
                    </a:rPr>
                    <a:t> </a:t>
                  </a:r>
                  <a:endParaRPr lang="ja-JP" altLang="en-US" dirty="0">
                    <a:solidFill>
                      <a:schemeClr val="bg1"/>
                    </a:solidFill>
                  </a:endParaRPr>
                </a:p>
              </p:txBody>
            </p:sp>
          </mc:Choice>
          <mc:Fallback xmlns="">
            <p:sp>
              <p:nvSpPr>
                <p:cNvPr id="22" name="テキスト ボックス 21">
                  <a:extLst>
                    <a:ext uri="{FF2B5EF4-FFF2-40B4-BE49-F238E27FC236}">
                      <a16:creationId xmlns:a16="http://schemas.microsoft.com/office/drawing/2014/main" id="{1CF4F50F-1E7B-BBA4-D65B-6D6CA9A2564E}"/>
                    </a:ext>
                  </a:extLst>
                </p:cNvPr>
                <p:cNvSpPr txBox="1">
                  <a:spLocks noRot="1" noChangeAspect="1" noMove="1" noResize="1" noEditPoints="1" noAdjustHandles="1" noChangeArrowheads="1" noChangeShapeType="1" noTextEdit="1"/>
                </p:cNvSpPr>
                <p:nvPr/>
              </p:nvSpPr>
              <p:spPr>
                <a:xfrm>
                  <a:off x="1696182" y="3807097"/>
                  <a:ext cx="988686" cy="376193"/>
                </a:xfrm>
                <a:prstGeom prst="rect">
                  <a:avLst/>
                </a:prstGeom>
                <a:blipFill>
                  <a:blip r:embed="rId12"/>
                  <a:stretch>
                    <a:fillRect l="-2469" r="-8025" b="-1774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9" name="テキスト ボックス 48">
                  <a:extLst>
                    <a:ext uri="{FF2B5EF4-FFF2-40B4-BE49-F238E27FC236}">
                      <a16:creationId xmlns:a16="http://schemas.microsoft.com/office/drawing/2014/main" id="{9A071150-16DC-A9C7-CBA6-9CF117F3061C}"/>
                    </a:ext>
                  </a:extLst>
                </p:cNvPr>
                <p:cNvSpPr txBox="1"/>
                <p:nvPr/>
              </p:nvSpPr>
              <p:spPr>
                <a:xfrm>
                  <a:off x="1031532" y="4636983"/>
                  <a:ext cx="988686" cy="376193"/>
                </a:xfrm>
                <a:prstGeom prst="rect">
                  <a:avLst/>
                </a:prstGeom>
                <a:noFill/>
              </p:spPr>
              <p:txBody>
                <a:bodyPr wrap="square">
                  <a:spAutoFit/>
                </a:bodyPr>
                <a:lstStyle/>
                <a:p>
                  <a14:m>
                    <m:oMath xmlns:m="http://schemas.openxmlformats.org/officeDocument/2006/math">
                      <m:r>
                        <a:rPr lang="en-US" altLang="ja-JP" sz="1800" i="1" smtClean="0">
                          <a:solidFill>
                            <a:schemeClr val="bg1"/>
                          </a:solidFill>
                          <a:latin typeface="Cambria Math" panose="02040503050406030204" pitchFamily="18" charset="0"/>
                        </a:rPr>
                        <m:t>[</m:t>
                      </m:r>
                      <m:sSup>
                        <m:sSupPr>
                          <m:ctrlPr>
                            <a:rPr lang="en-US" altLang="ja-JP" sz="1800" i="1">
                              <a:solidFill>
                                <a:schemeClr val="bg1"/>
                              </a:solidFill>
                              <a:latin typeface="Cambria Math" panose="02040503050406030204" pitchFamily="18" charset="0"/>
                            </a:rPr>
                          </m:ctrlPr>
                        </m:sSupPr>
                        <m:e>
                          <m:r>
                            <a:rPr lang="en-US" altLang="ja-JP" sz="1800" i="1">
                              <a:solidFill>
                                <a:schemeClr val="bg1"/>
                              </a:solidFill>
                              <a:latin typeface="Cambria Math" panose="02040503050406030204" pitchFamily="18" charset="0"/>
                            </a:rPr>
                            <m:t> </m:t>
                          </m:r>
                        </m:e>
                        <m:sup>
                          <m:r>
                            <m:rPr>
                              <m:sty m:val="p"/>
                            </m:rPr>
                            <a:rPr lang="en-US" altLang="ja-JP" sz="1800">
                              <a:solidFill>
                                <a:schemeClr val="bg1"/>
                              </a:solidFill>
                              <a:latin typeface="Cambria Math" panose="02040503050406030204" pitchFamily="18" charset="0"/>
                            </a:rPr>
                            <m:t>Gaus</m:t>
                          </m:r>
                        </m:sup>
                      </m:sSup>
                      <m:sSub>
                        <m:sSubPr>
                          <m:ctrlPr>
                            <a:rPr lang="en-US" altLang="ja-JP" sz="1800" b="0" i="1" smtClean="0">
                              <a:solidFill>
                                <a:schemeClr val="bg1"/>
                              </a:solidFill>
                              <a:latin typeface="Cambria Math" panose="02040503050406030204" pitchFamily="18" charset="0"/>
                            </a:rPr>
                          </m:ctrlPr>
                        </m:sSubPr>
                        <m:e>
                          <m:r>
                            <a:rPr lang="en-US" altLang="ja-JP" sz="1800" i="1">
                              <a:solidFill>
                                <a:schemeClr val="bg1"/>
                              </a:solidFill>
                              <a:latin typeface="Cambria Math" panose="02040503050406030204" pitchFamily="18" charset="0"/>
                            </a:rPr>
                            <m:t>𝐵</m:t>
                          </m:r>
                        </m:e>
                        <m:sub>
                          <m:r>
                            <a:rPr lang="en-US" altLang="ja-JP" sz="1800" b="0" i="1" smtClean="0">
                              <a:solidFill>
                                <a:schemeClr val="bg1"/>
                              </a:solidFill>
                              <a:latin typeface="Cambria Math" panose="02040503050406030204" pitchFamily="18" charset="0"/>
                            </a:rPr>
                            <m:t>1</m:t>
                          </m:r>
                        </m:sub>
                      </m:sSub>
                      <m:r>
                        <a:rPr lang="en-US" altLang="ja-JP" sz="1800" i="1">
                          <a:solidFill>
                            <a:schemeClr val="bg1"/>
                          </a:solidFill>
                          <a:latin typeface="Cambria Math" panose="02040503050406030204" pitchFamily="18" charset="0"/>
                        </a:rPr>
                        <m:t>]</m:t>
                      </m:r>
                    </m:oMath>
                  </a14:m>
                  <a:r>
                    <a:rPr lang="en-US" altLang="ja-JP" sz="1800" dirty="0">
                      <a:solidFill>
                        <a:schemeClr val="bg1"/>
                      </a:solidFill>
                    </a:rPr>
                    <a:t> </a:t>
                  </a:r>
                  <a:endParaRPr lang="ja-JP" altLang="en-US" dirty="0">
                    <a:solidFill>
                      <a:schemeClr val="bg1"/>
                    </a:solidFill>
                  </a:endParaRPr>
                </a:p>
              </p:txBody>
            </p:sp>
          </mc:Choice>
          <mc:Fallback xmlns="">
            <p:sp>
              <p:nvSpPr>
                <p:cNvPr id="24" name="テキスト ボックス 23">
                  <a:extLst>
                    <a:ext uri="{FF2B5EF4-FFF2-40B4-BE49-F238E27FC236}">
                      <a16:creationId xmlns:a16="http://schemas.microsoft.com/office/drawing/2014/main" id="{BE0E5B84-2EE5-81EF-4DBB-FD6A0F2E3379}"/>
                    </a:ext>
                  </a:extLst>
                </p:cNvPr>
                <p:cNvSpPr txBox="1">
                  <a:spLocks noRot="1" noChangeAspect="1" noMove="1" noResize="1" noEditPoints="1" noAdjustHandles="1" noChangeArrowheads="1" noChangeShapeType="1" noTextEdit="1"/>
                </p:cNvSpPr>
                <p:nvPr/>
              </p:nvSpPr>
              <p:spPr>
                <a:xfrm>
                  <a:off x="1031532" y="4636983"/>
                  <a:ext cx="988686" cy="376193"/>
                </a:xfrm>
                <a:prstGeom prst="rect">
                  <a:avLst/>
                </a:prstGeom>
                <a:blipFill>
                  <a:blip r:embed="rId13"/>
                  <a:stretch>
                    <a:fillRect l="-2469" r="-7407" b="-1774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74CBF041-5B65-22EB-6DDB-86F51CECC255}"/>
                    </a:ext>
                  </a:extLst>
                </p:cNvPr>
                <p:cNvSpPr txBox="1"/>
                <p:nvPr/>
              </p:nvSpPr>
              <p:spPr>
                <a:xfrm>
                  <a:off x="2020218" y="4646581"/>
                  <a:ext cx="988686" cy="376193"/>
                </a:xfrm>
                <a:prstGeom prst="rect">
                  <a:avLst/>
                </a:prstGeom>
                <a:noFill/>
              </p:spPr>
              <p:txBody>
                <a:bodyPr wrap="square">
                  <a:spAutoFit/>
                </a:bodyPr>
                <a:lstStyle/>
                <a:p>
                  <a14:m>
                    <m:oMath xmlns:m="http://schemas.openxmlformats.org/officeDocument/2006/math">
                      <m:r>
                        <a:rPr lang="en-US" altLang="ja-JP" sz="1800" i="1" smtClean="0">
                          <a:solidFill>
                            <a:schemeClr val="bg1"/>
                          </a:solidFill>
                          <a:latin typeface="Cambria Math" panose="02040503050406030204" pitchFamily="18" charset="0"/>
                        </a:rPr>
                        <m:t>[</m:t>
                      </m:r>
                      <m:sSup>
                        <m:sSupPr>
                          <m:ctrlPr>
                            <a:rPr lang="en-US" altLang="ja-JP" sz="1800" i="1">
                              <a:solidFill>
                                <a:schemeClr val="bg1"/>
                              </a:solidFill>
                              <a:latin typeface="Cambria Math" panose="02040503050406030204" pitchFamily="18" charset="0"/>
                            </a:rPr>
                          </m:ctrlPr>
                        </m:sSupPr>
                        <m:e>
                          <m:r>
                            <a:rPr lang="en-US" altLang="ja-JP" sz="1800" i="1">
                              <a:solidFill>
                                <a:schemeClr val="bg1"/>
                              </a:solidFill>
                              <a:latin typeface="Cambria Math" panose="02040503050406030204" pitchFamily="18" charset="0"/>
                            </a:rPr>
                            <m:t> </m:t>
                          </m:r>
                        </m:e>
                        <m:sup>
                          <m:r>
                            <m:rPr>
                              <m:sty m:val="p"/>
                            </m:rPr>
                            <a:rPr lang="en-US" altLang="ja-JP" sz="1800">
                              <a:solidFill>
                                <a:schemeClr val="bg1"/>
                              </a:solidFill>
                              <a:latin typeface="Cambria Math" panose="02040503050406030204" pitchFamily="18" charset="0"/>
                            </a:rPr>
                            <m:t>Gaus</m:t>
                          </m:r>
                        </m:sup>
                      </m:sSup>
                      <m:sSub>
                        <m:sSubPr>
                          <m:ctrlPr>
                            <a:rPr lang="en-US" altLang="ja-JP" sz="1800" b="0" i="1" smtClean="0">
                              <a:solidFill>
                                <a:schemeClr val="bg1"/>
                              </a:solidFill>
                              <a:latin typeface="Cambria Math" panose="02040503050406030204" pitchFamily="18" charset="0"/>
                            </a:rPr>
                          </m:ctrlPr>
                        </m:sSubPr>
                        <m:e>
                          <m:r>
                            <a:rPr lang="en-US" altLang="ja-JP" sz="1800" i="1">
                              <a:solidFill>
                                <a:schemeClr val="bg1"/>
                              </a:solidFill>
                              <a:latin typeface="Cambria Math" panose="02040503050406030204" pitchFamily="18" charset="0"/>
                            </a:rPr>
                            <m:t>𝐵</m:t>
                          </m:r>
                        </m:e>
                        <m:sub>
                          <m:r>
                            <a:rPr lang="en-US" altLang="ja-JP" sz="1800" b="0" i="1" smtClean="0">
                              <a:solidFill>
                                <a:schemeClr val="bg1"/>
                              </a:solidFill>
                              <a:latin typeface="Cambria Math" panose="02040503050406030204" pitchFamily="18" charset="0"/>
                            </a:rPr>
                            <m:t>2</m:t>
                          </m:r>
                        </m:sub>
                      </m:sSub>
                      <m:r>
                        <a:rPr lang="en-US" altLang="ja-JP" sz="1800" i="1">
                          <a:solidFill>
                            <a:schemeClr val="bg1"/>
                          </a:solidFill>
                          <a:latin typeface="Cambria Math" panose="02040503050406030204" pitchFamily="18" charset="0"/>
                        </a:rPr>
                        <m:t>]</m:t>
                      </m:r>
                    </m:oMath>
                  </a14:m>
                  <a:r>
                    <a:rPr lang="en-US" altLang="ja-JP" sz="1800" dirty="0">
                      <a:solidFill>
                        <a:schemeClr val="bg1"/>
                      </a:solidFill>
                    </a:rPr>
                    <a:t> </a:t>
                  </a:r>
                  <a:endParaRPr lang="ja-JP" altLang="en-US" dirty="0">
                    <a:solidFill>
                      <a:schemeClr val="bg1"/>
                    </a:solidFill>
                  </a:endParaRPr>
                </a:p>
              </p:txBody>
            </p:sp>
          </mc:Choice>
          <mc:Fallback xmlns="">
            <p:sp>
              <p:nvSpPr>
                <p:cNvPr id="50" name="テキスト ボックス 49">
                  <a:extLst>
                    <a:ext uri="{FF2B5EF4-FFF2-40B4-BE49-F238E27FC236}">
                      <a16:creationId xmlns:a16="http://schemas.microsoft.com/office/drawing/2014/main" id="{74CBF041-5B65-22EB-6DDB-86F51CECC255}"/>
                    </a:ext>
                  </a:extLst>
                </p:cNvPr>
                <p:cNvSpPr txBox="1">
                  <a:spLocks noRot="1" noChangeAspect="1" noMove="1" noResize="1" noEditPoints="1" noAdjustHandles="1" noChangeArrowheads="1" noChangeShapeType="1" noTextEdit="1"/>
                </p:cNvSpPr>
                <p:nvPr/>
              </p:nvSpPr>
              <p:spPr>
                <a:xfrm>
                  <a:off x="2020218" y="4646581"/>
                  <a:ext cx="988686" cy="376193"/>
                </a:xfrm>
                <a:prstGeom prst="rect">
                  <a:avLst/>
                </a:prstGeom>
                <a:blipFill>
                  <a:blip r:embed="rId14"/>
                  <a:stretch>
                    <a:fillRect l="-2469" r="-7407" b="-17742"/>
                  </a:stretch>
                </a:blipFill>
              </p:spPr>
              <p:txBody>
                <a:bodyPr/>
                <a:lstStyle/>
                <a:p>
                  <a:r>
                    <a:rPr lang="ja-JP" altLang="en-US">
                      <a:noFill/>
                    </a:rPr>
                    <a:t> </a:t>
                  </a:r>
                </a:p>
              </p:txBody>
            </p:sp>
          </mc:Fallback>
        </mc:AlternateContent>
      </p:grpSp>
    </p:spTree>
    <p:extLst>
      <p:ext uri="{BB962C8B-B14F-4D97-AF65-F5344CB8AC3E}">
        <p14:creationId xmlns:p14="http://schemas.microsoft.com/office/powerpoint/2010/main" val="216424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A7114-3E1D-CB0D-5423-F96C92EE0AB8}"/>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E77DF3C5-EFA9-68D4-E8E4-A24017D42102}"/>
              </a:ext>
            </a:extLst>
          </p:cNvPr>
          <p:cNvSpPr>
            <a:spLocks noGrp="1"/>
          </p:cNvSpPr>
          <p:nvPr>
            <p:ph idx="1"/>
          </p:nvPr>
        </p:nvSpPr>
        <p:spPr/>
        <p:txBody>
          <a:bodyPr/>
          <a:lstStyle/>
          <a:p>
            <a:pPr marL="0" indent="0" algn="ctr">
              <a:buNone/>
            </a:pPr>
            <a:r>
              <a:rPr lang="ja-JP" altLang="en-US" sz="2400" u="sng" dirty="0">
                <a:solidFill>
                  <a:srgbClr val="C00000"/>
                </a:solidFill>
              </a:rPr>
              <a:t>微圧縮材料</a:t>
            </a:r>
            <a:r>
              <a:rPr lang="ja-JP" altLang="en-US" sz="2400" u="sng" dirty="0"/>
              <a:t>に対応するため，選択的低減積分</a:t>
            </a:r>
            <a:r>
              <a:rPr lang="en-US" altLang="ja-JP" sz="2400" u="sng" dirty="0"/>
              <a:t>(</a:t>
            </a:r>
            <a:r>
              <a:rPr lang="en-US" altLang="ja-JP" sz="2400" u="sng" dirty="0">
                <a:effectLst>
                  <a:outerShdw blurRad="38100" dist="38100" dir="2700000" algn="tl">
                    <a:srgbClr val="000000">
                      <a:alpha val="43137"/>
                    </a:srgbClr>
                  </a:outerShdw>
                </a:effectLst>
              </a:rPr>
              <a:t>SRI</a:t>
            </a:r>
            <a:r>
              <a:rPr lang="en-US" altLang="ja-JP" sz="2400" u="sng" dirty="0"/>
              <a:t>)</a:t>
            </a:r>
            <a:r>
              <a:rPr lang="ja-JP" altLang="en-US" sz="2400" u="sng" dirty="0"/>
              <a:t>を適用．</a:t>
            </a:r>
          </a:p>
        </p:txBody>
      </p:sp>
      <p:sp>
        <p:nvSpPr>
          <p:cNvPr id="3" name="タイトル 2">
            <a:extLst>
              <a:ext uri="{FF2B5EF4-FFF2-40B4-BE49-F238E27FC236}">
                <a16:creationId xmlns:a16="http://schemas.microsoft.com/office/drawing/2014/main" id="{A4F713BE-118F-923C-4228-6090AE2CFCED}"/>
              </a:ext>
            </a:extLst>
          </p:cNvPr>
          <p:cNvSpPr>
            <a:spLocks noGrp="1"/>
          </p:cNvSpPr>
          <p:nvPr>
            <p:ph type="title"/>
          </p:nvPr>
        </p:nvSpPr>
        <p:spPr/>
        <p:txBody>
          <a:bodyPr/>
          <a:lstStyle/>
          <a:p>
            <a:r>
              <a:rPr kumimoji="1" lang="ja-JP" altLang="en-US" dirty="0"/>
              <a:t>①選択的低減積分と②体積歪みの二重平滑</a:t>
            </a:r>
          </a:p>
        </p:txBody>
      </p:sp>
      <p:sp>
        <p:nvSpPr>
          <p:cNvPr id="81" name="スライド番号プレースホルダー 80">
            <a:extLst>
              <a:ext uri="{FF2B5EF4-FFF2-40B4-BE49-F238E27FC236}">
                <a16:creationId xmlns:a16="http://schemas.microsoft.com/office/drawing/2014/main" id="{CF09BE0A-5E61-070A-15D5-A08684163262}"/>
              </a:ext>
            </a:extLst>
          </p:cNvPr>
          <p:cNvSpPr>
            <a:spLocks noGrp="1"/>
          </p:cNvSpPr>
          <p:nvPr>
            <p:ph type="sldNum" sz="quarter" idx="4"/>
          </p:nvPr>
        </p:nvSpPr>
        <p:spPr/>
        <p:txBody>
          <a:bodyPr/>
          <a:lstStyle/>
          <a:p>
            <a:r>
              <a:rPr lang="en-US" altLang="ja-JP"/>
              <a:t>P. </a:t>
            </a:r>
            <a:fld id="{F8FDF831-B0A3-4B44-A20D-7581D5587101}" type="slidenum">
              <a:rPr lang="ja-JP" altLang="en-US" smtClean="0"/>
              <a:pPr/>
              <a:t>12</a:t>
            </a:fld>
            <a:endParaRPr lang="ja-JP" altLang="en-US" dirty="0"/>
          </a:p>
        </p:txBody>
      </p:sp>
      <p:sp>
        <p:nvSpPr>
          <p:cNvPr id="75" name="テキスト ボックス 74">
            <a:extLst>
              <a:ext uri="{FF2B5EF4-FFF2-40B4-BE49-F238E27FC236}">
                <a16:creationId xmlns:a16="http://schemas.microsoft.com/office/drawing/2014/main" id="{B123561B-D4F4-2B63-FDAE-EFC809228FC6}"/>
              </a:ext>
            </a:extLst>
          </p:cNvPr>
          <p:cNvSpPr txBox="1"/>
          <p:nvPr/>
        </p:nvSpPr>
        <p:spPr>
          <a:xfrm>
            <a:off x="2100257" y="1016732"/>
            <a:ext cx="3940127" cy="707886"/>
          </a:xfrm>
          <a:prstGeom prst="rect">
            <a:avLst/>
          </a:prstGeom>
          <a:solidFill>
            <a:schemeClr val="bg1">
              <a:lumMod val="85000"/>
            </a:schemeClr>
          </a:solidFill>
        </p:spPr>
        <p:txBody>
          <a:bodyPr wrap="square" rtlCol="0">
            <a:spAutoFit/>
          </a:bodyPr>
          <a:lstStyle/>
          <a:p>
            <a:pPr algn="ctr"/>
            <a:r>
              <a:rPr lang="en-US" altLang="ja-JP" sz="2000" dirty="0"/>
              <a:t>(1) EC or FC-SSE</a:t>
            </a:r>
            <a:r>
              <a:rPr lang="ja-JP" altLang="en-US" sz="2000" dirty="0"/>
              <a:t>による各ガウス点での偏差ひずみの計算</a:t>
            </a:r>
            <a:endParaRPr lang="ja-JP" altLang="en-US" sz="2000" dirty="0">
              <a:solidFill>
                <a:srgbClr val="FF0000"/>
              </a:solidFill>
            </a:endParaRPr>
          </a:p>
        </p:txBody>
      </p:sp>
      <p:sp>
        <p:nvSpPr>
          <p:cNvPr id="77" name="テキスト ボックス 76">
            <a:extLst>
              <a:ext uri="{FF2B5EF4-FFF2-40B4-BE49-F238E27FC236}">
                <a16:creationId xmlns:a16="http://schemas.microsoft.com/office/drawing/2014/main" id="{5D53FD1D-8DE3-6B0D-4E2D-D7837A077CE3}"/>
              </a:ext>
            </a:extLst>
          </p:cNvPr>
          <p:cNvSpPr txBox="1"/>
          <p:nvPr/>
        </p:nvSpPr>
        <p:spPr>
          <a:xfrm>
            <a:off x="6159064" y="1017712"/>
            <a:ext cx="3931632" cy="707886"/>
          </a:xfrm>
          <a:prstGeom prst="rect">
            <a:avLst/>
          </a:prstGeom>
          <a:solidFill>
            <a:schemeClr val="bg1">
              <a:lumMod val="85000"/>
            </a:schemeClr>
          </a:solidFill>
        </p:spPr>
        <p:txBody>
          <a:bodyPr wrap="square" rtlCol="0">
            <a:spAutoFit/>
          </a:bodyPr>
          <a:lstStyle/>
          <a:p>
            <a:pPr algn="ctr"/>
            <a:r>
              <a:rPr lang="en-US" altLang="ja-JP" sz="2000" dirty="0"/>
              <a:t>(3) </a:t>
            </a:r>
            <a:r>
              <a:rPr lang="ja-JP" altLang="en-US" sz="2000" dirty="0">
                <a:solidFill>
                  <a:srgbClr val="0000CC"/>
                </a:solidFill>
              </a:rPr>
              <a:t>二重平滑を経た各セルでの</a:t>
            </a:r>
            <a:br>
              <a:rPr lang="en-US" altLang="ja-JP" sz="2000" dirty="0">
                <a:solidFill>
                  <a:srgbClr val="0000CC"/>
                </a:solidFill>
              </a:rPr>
            </a:br>
            <a:r>
              <a:rPr lang="ja-JP" altLang="en-US" sz="2000" dirty="0"/>
              <a:t>体積ひずみの計算</a:t>
            </a:r>
          </a:p>
        </p:txBody>
      </p:sp>
      <mc:AlternateContent xmlns:mc="http://schemas.openxmlformats.org/markup-compatibility/2006" xmlns:a14="http://schemas.microsoft.com/office/drawing/2010/main">
        <mc:Choice Requires="a14">
          <p:sp>
            <p:nvSpPr>
              <p:cNvPr id="78" name="テキスト ボックス 77">
                <a:extLst>
                  <a:ext uri="{FF2B5EF4-FFF2-40B4-BE49-F238E27FC236}">
                    <a16:creationId xmlns:a16="http://schemas.microsoft.com/office/drawing/2014/main" id="{1124F895-AE87-1846-AAD2-F3D16174A08F}"/>
                  </a:ext>
                </a:extLst>
              </p:cNvPr>
              <p:cNvSpPr txBox="1"/>
              <p:nvPr/>
            </p:nvSpPr>
            <p:spPr>
              <a:xfrm>
                <a:off x="4361529" y="5945214"/>
                <a:ext cx="3468257" cy="410497"/>
              </a:xfrm>
              <a:prstGeom prst="rect">
                <a:avLst/>
              </a:prstGeom>
              <a:solidFill>
                <a:schemeClr val="bg1">
                  <a:lumMod val="85000"/>
                </a:schemeClr>
              </a:solidFill>
            </p:spPr>
            <p:txBody>
              <a:bodyPr wrap="none" rtlCol="0">
                <a:spAutoFit/>
              </a:bodyPr>
              <a:lstStyle/>
              <a:p>
                <a:pPr algn="ctr"/>
                <a:r>
                  <a:rPr lang="en-US" altLang="ja-JP" sz="2000" dirty="0"/>
                  <a:t>(5) </a:t>
                </a:r>
                <a:r>
                  <a:rPr lang="ja-JP" altLang="en-US" sz="2000" dirty="0"/>
                  <a:t>節点内力</a:t>
                </a:r>
                <a14:m>
                  <m:oMath xmlns:m="http://schemas.openxmlformats.org/officeDocument/2006/math">
                    <m:r>
                      <a:rPr lang="en-US" altLang="ja-JP" sz="2000" b="0" i="1" smtClean="0">
                        <a:latin typeface="Cambria Math" panose="02040503050406030204" pitchFamily="18" charset="0"/>
                      </a:rPr>
                      <m:t>{</m:t>
                    </m:r>
                    <m:sSup>
                      <m:sSupPr>
                        <m:ctrlPr>
                          <a:rPr lang="en-US" altLang="ja-JP" sz="2000" b="0" i="1" smtClean="0">
                            <a:latin typeface="Cambria Math" panose="02040503050406030204" pitchFamily="18" charset="0"/>
                          </a:rPr>
                        </m:ctrlPr>
                      </m:sSupPr>
                      <m:e>
                        <m:r>
                          <a:rPr lang="en-US" altLang="ja-JP" sz="2000" b="0" i="1" smtClean="0">
                            <a:latin typeface="Cambria Math" panose="02040503050406030204" pitchFamily="18" charset="0"/>
                          </a:rPr>
                          <m:t>𝑓</m:t>
                        </m:r>
                      </m:e>
                      <m:sup>
                        <m:r>
                          <m:rPr>
                            <m:sty m:val="p"/>
                          </m:rPr>
                          <a:rPr lang="en-US" altLang="ja-JP" sz="2000" b="0" i="0" smtClean="0">
                            <a:latin typeface="Cambria Math" panose="02040503050406030204" pitchFamily="18" charset="0"/>
                          </a:rPr>
                          <m:t>int</m:t>
                        </m:r>
                      </m:sup>
                    </m:sSup>
                    <m:r>
                      <a:rPr lang="en-US" altLang="ja-JP" sz="2000" b="0" i="1" smtClean="0">
                        <a:latin typeface="Cambria Math" panose="02040503050406030204" pitchFamily="18" charset="0"/>
                      </a:rPr>
                      <m:t>}</m:t>
                    </m:r>
                  </m:oMath>
                </a14:m>
                <a:r>
                  <a:rPr lang="ja-JP" altLang="en-US" sz="2000" dirty="0"/>
                  <a:t>の組み立て</a:t>
                </a:r>
              </a:p>
            </p:txBody>
          </p:sp>
        </mc:Choice>
        <mc:Fallback xmlns="">
          <p:sp>
            <p:nvSpPr>
              <p:cNvPr id="78" name="テキスト ボックス 77">
                <a:extLst>
                  <a:ext uri="{FF2B5EF4-FFF2-40B4-BE49-F238E27FC236}">
                    <a16:creationId xmlns:a16="http://schemas.microsoft.com/office/drawing/2014/main" id="{1124F895-AE87-1846-AAD2-F3D16174A08F}"/>
                  </a:ext>
                </a:extLst>
              </p:cNvPr>
              <p:cNvSpPr txBox="1">
                <a:spLocks noRot="1" noChangeAspect="1" noMove="1" noResize="1" noEditPoints="1" noAdjustHandles="1" noChangeArrowheads="1" noChangeShapeType="1" noTextEdit="1"/>
              </p:cNvSpPr>
              <p:nvPr/>
            </p:nvSpPr>
            <p:spPr>
              <a:xfrm>
                <a:off x="4361529" y="5945214"/>
                <a:ext cx="3468257" cy="410497"/>
              </a:xfrm>
              <a:prstGeom prst="rect">
                <a:avLst/>
              </a:prstGeom>
              <a:blipFill>
                <a:blip r:embed="rId3"/>
                <a:stretch>
                  <a:fillRect l="-1582" t="-8824" r="-1582" b="-25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4854EC57-090F-936C-47AE-9B3795793AB8}"/>
                  </a:ext>
                </a:extLst>
              </p:cNvPr>
              <p:cNvSpPr txBox="1"/>
              <p:nvPr/>
            </p:nvSpPr>
            <p:spPr>
              <a:xfrm>
                <a:off x="2100257" y="4039718"/>
                <a:ext cx="3940127" cy="740844"/>
              </a:xfrm>
              <a:prstGeom prst="rect">
                <a:avLst/>
              </a:prstGeom>
              <a:solidFill>
                <a:schemeClr val="bg1">
                  <a:lumMod val="85000"/>
                </a:schemeClr>
              </a:solidFill>
            </p:spPr>
            <p:txBody>
              <a:bodyPr wrap="square" rtlCol="0">
                <a:spAutoFit/>
              </a:bodyPr>
              <a:lstStyle/>
              <a:p>
                <a:pPr algn="ctr"/>
                <a:r>
                  <a:rPr lang="en-US" altLang="ja-JP" sz="2000" dirty="0"/>
                  <a:t>(2) </a:t>
                </a:r>
                <a:r>
                  <a:rPr lang="ja-JP" altLang="en-US" sz="2000" dirty="0"/>
                  <a:t>各ガウス点での偏差応力と</a:t>
                </a:r>
                <a:br>
                  <a:rPr lang="en-US" altLang="ja-JP" sz="2000" dirty="0"/>
                </a:br>
                <a:r>
                  <a:rPr lang="ja-JP" altLang="en-US" sz="2000" dirty="0"/>
                  <a:t>その節点内力寄与</a:t>
                </a:r>
                <a14:m>
                  <m:oMath xmlns:m="http://schemas.openxmlformats.org/officeDocument/2006/math">
                    <m:r>
                      <a:rPr lang="en-US" altLang="ja-JP" sz="2000" smtClean="0">
                        <a:latin typeface="Cambria Math" panose="02040503050406030204" pitchFamily="18" charset="0"/>
                      </a:rPr>
                      <m:t>{</m:t>
                    </m:r>
                    <m:sSubSup>
                      <m:sSubSupPr>
                        <m:ctrlPr>
                          <a:rPr lang="en-US" altLang="ja-JP" sz="2000" i="1">
                            <a:latin typeface="Cambria Math" panose="02040503050406030204" pitchFamily="18" charset="0"/>
                          </a:rPr>
                        </m:ctrlPr>
                      </m:sSubSupPr>
                      <m:e>
                        <m:r>
                          <a:rPr lang="en-US" altLang="ja-JP" sz="2000" i="1">
                            <a:latin typeface="Cambria Math" panose="02040503050406030204" pitchFamily="18" charset="0"/>
                          </a:rPr>
                          <m:t>𝑓</m:t>
                        </m:r>
                      </m:e>
                      <m:sub>
                        <m:r>
                          <m:rPr>
                            <m:sty m:val="p"/>
                          </m:rPr>
                          <a:rPr lang="en-US" altLang="ja-JP" sz="2000">
                            <a:latin typeface="Cambria Math" panose="02040503050406030204" pitchFamily="18" charset="0"/>
                          </a:rPr>
                          <m:t>dev</m:t>
                        </m:r>
                      </m:sub>
                      <m:sup>
                        <m:r>
                          <m:rPr>
                            <m:sty m:val="p"/>
                          </m:rPr>
                          <a:rPr lang="en-US" altLang="ja-JP" sz="2000">
                            <a:latin typeface="Cambria Math" panose="02040503050406030204" pitchFamily="18" charset="0"/>
                          </a:rPr>
                          <m:t>int</m:t>
                        </m:r>
                      </m:sup>
                    </m:sSubSup>
                    <m:r>
                      <a:rPr lang="en-US" altLang="ja-JP" sz="2000" i="1">
                        <a:latin typeface="Cambria Math" panose="02040503050406030204" pitchFamily="18" charset="0"/>
                      </a:rPr>
                      <m:t>}</m:t>
                    </m:r>
                  </m:oMath>
                </a14:m>
                <a:r>
                  <a:rPr lang="ja-JP" altLang="en-US" sz="2000" dirty="0"/>
                  <a:t>の計算</a:t>
                </a:r>
              </a:p>
            </p:txBody>
          </p:sp>
        </mc:Choice>
        <mc:Fallback xmlns="">
          <p:sp>
            <p:nvSpPr>
              <p:cNvPr id="6" name="テキスト ボックス 5">
                <a:extLst>
                  <a:ext uri="{FF2B5EF4-FFF2-40B4-BE49-F238E27FC236}">
                    <a16:creationId xmlns:a16="http://schemas.microsoft.com/office/drawing/2014/main" id="{4854EC57-090F-936C-47AE-9B3795793AB8}"/>
                  </a:ext>
                </a:extLst>
              </p:cNvPr>
              <p:cNvSpPr txBox="1">
                <a:spLocks noRot="1" noChangeAspect="1" noMove="1" noResize="1" noEditPoints="1" noAdjustHandles="1" noChangeArrowheads="1" noChangeShapeType="1" noTextEdit="1"/>
              </p:cNvSpPr>
              <p:nvPr/>
            </p:nvSpPr>
            <p:spPr>
              <a:xfrm>
                <a:off x="2100257" y="4039718"/>
                <a:ext cx="3940127" cy="740844"/>
              </a:xfrm>
              <a:prstGeom prst="rect">
                <a:avLst/>
              </a:prstGeom>
              <a:blipFill>
                <a:blip r:embed="rId4"/>
                <a:stretch>
                  <a:fillRect t="-6612" b="-1074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8C559349-5325-8B84-664C-2C999003587C}"/>
                  </a:ext>
                </a:extLst>
              </p:cNvPr>
              <p:cNvSpPr txBox="1"/>
              <p:nvPr/>
            </p:nvSpPr>
            <p:spPr>
              <a:xfrm>
                <a:off x="6159065" y="4039495"/>
                <a:ext cx="3939427" cy="779252"/>
              </a:xfrm>
              <a:prstGeom prst="rect">
                <a:avLst/>
              </a:prstGeom>
              <a:solidFill>
                <a:schemeClr val="bg1">
                  <a:lumMod val="85000"/>
                </a:schemeClr>
              </a:solidFill>
            </p:spPr>
            <p:txBody>
              <a:bodyPr wrap="square" rtlCol="0">
                <a:spAutoFit/>
              </a:bodyPr>
              <a:lstStyle/>
              <a:p>
                <a:pPr algn="ctr"/>
                <a:r>
                  <a:rPr lang="en-US" altLang="ja-JP" sz="2000" dirty="0"/>
                  <a:t>(4) </a:t>
                </a:r>
                <a:r>
                  <a:rPr lang="ja-JP" altLang="en-US" sz="2000" dirty="0"/>
                  <a:t>各</a:t>
                </a:r>
                <a:r>
                  <a:rPr lang="ja-JP" altLang="en-US" sz="2000" b="1" dirty="0">
                    <a:solidFill>
                      <a:srgbClr val="0000CC"/>
                    </a:solidFill>
                  </a:rPr>
                  <a:t>セル</a:t>
                </a:r>
                <a:r>
                  <a:rPr lang="ja-JP" altLang="en-US" sz="2000" dirty="0"/>
                  <a:t>での静水圧応力と</a:t>
                </a:r>
                <a:br>
                  <a:rPr lang="en-US" altLang="ja-JP" sz="2000" dirty="0"/>
                </a:br>
                <a:r>
                  <a:rPr lang="ja-JP" altLang="en-US" sz="2000" dirty="0"/>
                  <a:t>その節点内力寄与</a:t>
                </a:r>
                <a14:m>
                  <m:oMath xmlns:m="http://schemas.openxmlformats.org/officeDocument/2006/math">
                    <m:r>
                      <a:rPr lang="en-US" altLang="ja-JP" sz="2000" b="0" i="0" smtClean="0">
                        <a:latin typeface="Cambria Math" panose="02040503050406030204" pitchFamily="18" charset="0"/>
                      </a:rPr>
                      <m:t>{</m:t>
                    </m:r>
                    <m:sSubSup>
                      <m:sSubSupPr>
                        <m:ctrlPr>
                          <a:rPr lang="en-US" altLang="ja-JP" sz="2000" b="0" i="1" smtClean="0">
                            <a:latin typeface="Cambria Math" panose="02040503050406030204" pitchFamily="18" charset="0"/>
                          </a:rPr>
                        </m:ctrlPr>
                      </m:sSubSupPr>
                      <m:e>
                        <m:r>
                          <a:rPr lang="en-US" altLang="ja-JP" sz="2000" b="0" i="1" smtClean="0">
                            <a:latin typeface="Cambria Math" panose="02040503050406030204" pitchFamily="18" charset="0"/>
                          </a:rPr>
                          <m:t>𝑓</m:t>
                        </m:r>
                      </m:e>
                      <m:sub>
                        <m:r>
                          <m:rPr>
                            <m:sty m:val="p"/>
                          </m:rPr>
                          <a:rPr lang="en-US" altLang="ja-JP" sz="2000" b="0" i="0" smtClean="0">
                            <a:latin typeface="Cambria Math" panose="02040503050406030204" pitchFamily="18" charset="0"/>
                          </a:rPr>
                          <m:t>hyd</m:t>
                        </m:r>
                      </m:sub>
                      <m:sup>
                        <m:r>
                          <m:rPr>
                            <m:sty m:val="p"/>
                          </m:rPr>
                          <a:rPr lang="en-US" altLang="ja-JP" sz="2000" b="0" i="0" smtClean="0">
                            <a:latin typeface="Cambria Math" panose="02040503050406030204" pitchFamily="18" charset="0"/>
                          </a:rPr>
                          <m:t>int</m:t>
                        </m:r>
                      </m:sup>
                    </m:sSubSup>
                    <m:r>
                      <a:rPr lang="en-US" altLang="ja-JP" sz="2000" b="0" i="1" smtClean="0">
                        <a:latin typeface="Cambria Math" panose="02040503050406030204" pitchFamily="18" charset="0"/>
                      </a:rPr>
                      <m:t>}</m:t>
                    </m:r>
                  </m:oMath>
                </a14:m>
                <a:r>
                  <a:rPr lang="ja-JP" altLang="en-US" sz="2000" dirty="0"/>
                  <a:t>の計算</a:t>
                </a:r>
              </a:p>
            </p:txBody>
          </p:sp>
        </mc:Choice>
        <mc:Fallback xmlns="">
          <p:sp>
            <p:nvSpPr>
              <p:cNvPr id="13" name="テキスト ボックス 12">
                <a:extLst>
                  <a:ext uri="{FF2B5EF4-FFF2-40B4-BE49-F238E27FC236}">
                    <a16:creationId xmlns:a16="http://schemas.microsoft.com/office/drawing/2014/main" id="{8C559349-5325-8B84-664C-2C999003587C}"/>
                  </a:ext>
                </a:extLst>
              </p:cNvPr>
              <p:cNvSpPr txBox="1">
                <a:spLocks noRot="1" noChangeAspect="1" noMove="1" noResize="1" noEditPoints="1" noAdjustHandles="1" noChangeArrowheads="1" noChangeShapeType="1" noTextEdit="1"/>
              </p:cNvSpPr>
              <p:nvPr/>
            </p:nvSpPr>
            <p:spPr>
              <a:xfrm>
                <a:off x="6159065" y="4039495"/>
                <a:ext cx="3939427" cy="779252"/>
              </a:xfrm>
              <a:prstGeom prst="rect">
                <a:avLst/>
              </a:prstGeom>
              <a:blipFill>
                <a:blip r:embed="rId5"/>
                <a:stretch>
                  <a:fillRect t="-6299" b="-5512"/>
                </a:stretch>
              </a:blipFill>
            </p:spPr>
            <p:txBody>
              <a:bodyPr/>
              <a:lstStyle/>
              <a:p>
                <a:r>
                  <a:rPr lang="ja-JP" altLang="en-US">
                    <a:noFill/>
                  </a:rPr>
                  <a:t> </a:t>
                </a:r>
              </a:p>
            </p:txBody>
          </p:sp>
        </mc:Fallback>
      </mc:AlternateContent>
      <p:cxnSp>
        <p:nvCxnSpPr>
          <p:cNvPr id="23" name="直線コネクタ 22">
            <a:extLst>
              <a:ext uri="{FF2B5EF4-FFF2-40B4-BE49-F238E27FC236}">
                <a16:creationId xmlns:a16="http://schemas.microsoft.com/office/drawing/2014/main" id="{967F246F-972F-9733-8BC1-27094143DDEC}"/>
              </a:ext>
            </a:extLst>
          </p:cNvPr>
          <p:cNvCxnSpPr>
            <a:cxnSpLocks/>
          </p:cNvCxnSpPr>
          <p:nvPr/>
        </p:nvCxnSpPr>
        <p:spPr>
          <a:xfrm flipH="1">
            <a:off x="6095651" y="1016732"/>
            <a:ext cx="349" cy="37023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9600896D-B7DE-C944-C40E-3046400F906E}"/>
              </a:ext>
            </a:extLst>
          </p:cNvPr>
          <p:cNvSpPr txBox="1"/>
          <p:nvPr/>
        </p:nvSpPr>
        <p:spPr>
          <a:xfrm>
            <a:off x="10620990" y="619524"/>
            <a:ext cx="1526437" cy="1477328"/>
          </a:xfrm>
          <a:prstGeom prst="rect">
            <a:avLst/>
          </a:prstGeom>
          <a:noFill/>
          <a:ln>
            <a:solidFill>
              <a:schemeClr val="tx1"/>
            </a:solidFill>
          </a:ln>
        </p:spPr>
        <p:txBody>
          <a:bodyPr wrap="square" rtlCol="0">
            <a:spAutoFit/>
          </a:bodyPr>
          <a:lstStyle/>
          <a:p>
            <a:pPr algn="ctr" defTabSz="180000"/>
            <a:r>
              <a:rPr kumimoji="1" lang="ja-JP" altLang="en-US" dirty="0">
                <a:latin typeface="MS UI Gothic" panose="020B0600070205080204" pitchFamily="50" charset="-128"/>
                <a:ea typeface="MS UI Gothic" panose="020B0600070205080204" pitchFamily="50" charset="-128"/>
              </a:rPr>
              <a:t>簡単のため</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２次元の</a:t>
            </a:r>
            <a:br>
              <a:rPr kumimoji="1"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３</a:t>
            </a:r>
            <a:r>
              <a:rPr kumimoji="1" lang="ja-JP" altLang="en-US" dirty="0">
                <a:latin typeface="MS UI Gothic" panose="020B0600070205080204" pitchFamily="50" charset="-128"/>
                <a:ea typeface="MS UI Gothic" panose="020B0600070205080204" pitchFamily="50" charset="-128"/>
              </a:rPr>
              <a:t>節点三角形</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メッシュで</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説明</a:t>
            </a:r>
            <a:r>
              <a:rPr lang="ja-JP" altLang="en-US" dirty="0">
                <a:latin typeface="MS UI Gothic" panose="020B0600070205080204" pitchFamily="50" charset="-128"/>
                <a:ea typeface="MS UI Gothic" panose="020B0600070205080204" pitchFamily="50" charset="-128"/>
              </a:rPr>
              <a:t>します．</a:t>
            </a:r>
            <a:endParaRPr kumimoji="1" lang="ja-JP" altLang="en-US" dirty="0">
              <a:latin typeface="MS UI Gothic" panose="020B0600070205080204" pitchFamily="50" charset="-128"/>
              <a:ea typeface="MS UI Gothic" panose="020B0600070205080204" pitchFamily="50" charset="-128"/>
            </a:endParaRPr>
          </a:p>
        </p:txBody>
      </p:sp>
      <p:sp>
        <p:nvSpPr>
          <p:cNvPr id="4" name="テキスト ボックス 3">
            <a:extLst>
              <a:ext uri="{FF2B5EF4-FFF2-40B4-BE49-F238E27FC236}">
                <a16:creationId xmlns:a16="http://schemas.microsoft.com/office/drawing/2014/main" id="{7CDA51D6-BB66-0886-51E7-AF149BFB304C}"/>
              </a:ext>
            </a:extLst>
          </p:cNvPr>
          <p:cNvSpPr txBox="1"/>
          <p:nvPr/>
        </p:nvSpPr>
        <p:spPr>
          <a:xfrm>
            <a:off x="1785411" y="2408552"/>
            <a:ext cx="646331" cy="646331"/>
          </a:xfrm>
          <a:prstGeom prst="rect">
            <a:avLst/>
          </a:prstGeom>
          <a:solidFill>
            <a:schemeClr val="tx1"/>
          </a:solidFill>
          <a:ln>
            <a:solidFill>
              <a:schemeClr val="tx1"/>
            </a:solidFill>
          </a:ln>
        </p:spPr>
        <p:txBody>
          <a:bodyPr wrap="none" rtlCol="0">
            <a:spAutoFit/>
          </a:bodyPr>
          <a:lstStyle/>
          <a:p>
            <a:pPr algn="ctr"/>
            <a:r>
              <a:rPr kumimoji="1" lang="ja-JP" altLang="en-US" dirty="0">
                <a:solidFill>
                  <a:schemeClr val="bg1"/>
                </a:solidFill>
              </a:rPr>
              <a:t>偏差</a:t>
            </a:r>
            <a:br>
              <a:rPr kumimoji="1" lang="en-US" altLang="ja-JP" dirty="0">
                <a:solidFill>
                  <a:schemeClr val="bg1"/>
                </a:solidFill>
              </a:rPr>
            </a:br>
            <a:r>
              <a:rPr kumimoji="1" lang="ja-JP" altLang="en-US" dirty="0">
                <a:solidFill>
                  <a:schemeClr val="bg1"/>
                </a:solidFill>
              </a:rPr>
              <a:t>成分</a:t>
            </a:r>
          </a:p>
        </p:txBody>
      </p:sp>
      <p:grpSp>
        <p:nvGrpSpPr>
          <p:cNvPr id="24" name="グループ化 23">
            <a:extLst>
              <a:ext uri="{FF2B5EF4-FFF2-40B4-BE49-F238E27FC236}">
                <a16:creationId xmlns:a16="http://schemas.microsoft.com/office/drawing/2014/main" id="{700A721A-3F5B-8662-D97A-373C09903DD3}"/>
              </a:ext>
            </a:extLst>
          </p:cNvPr>
          <p:cNvGrpSpPr/>
          <p:nvPr/>
        </p:nvGrpSpPr>
        <p:grpSpPr>
          <a:xfrm>
            <a:off x="2988431" y="1750190"/>
            <a:ext cx="2257481" cy="2208147"/>
            <a:chOff x="5522563" y="3803367"/>
            <a:chExt cx="2257481" cy="2208147"/>
          </a:xfrm>
        </p:grpSpPr>
        <p:pic>
          <p:nvPicPr>
            <p:cNvPr id="25" name="図 24" descr="背景パターン&#10;&#10;自動的に生成された説明">
              <a:extLst>
                <a:ext uri="{FF2B5EF4-FFF2-40B4-BE49-F238E27FC236}">
                  <a16:creationId xmlns:a16="http://schemas.microsoft.com/office/drawing/2014/main" id="{102442CD-2DE2-3141-3203-B51DB8D91DDA}"/>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569715" y="3854772"/>
              <a:ext cx="1770701" cy="1328636"/>
            </a:xfrm>
            <a:prstGeom prst="rect">
              <a:avLst/>
            </a:prstGeom>
          </p:spPr>
        </p:pic>
        <p:grpSp>
          <p:nvGrpSpPr>
            <p:cNvPr id="26" name="グループ化 25">
              <a:extLst>
                <a:ext uri="{FF2B5EF4-FFF2-40B4-BE49-F238E27FC236}">
                  <a16:creationId xmlns:a16="http://schemas.microsoft.com/office/drawing/2014/main" id="{BB3F7914-7B61-340A-A122-638EE688B8A8}"/>
                </a:ext>
              </a:extLst>
            </p:cNvPr>
            <p:cNvGrpSpPr/>
            <p:nvPr/>
          </p:nvGrpSpPr>
          <p:grpSpPr>
            <a:xfrm>
              <a:off x="5522563" y="3803367"/>
              <a:ext cx="2257481" cy="2208147"/>
              <a:chOff x="1513470" y="1992161"/>
              <a:chExt cx="3447483" cy="3410207"/>
            </a:xfrm>
          </p:grpSpPr>
          <p:sp>
            <p:nvSpPr>
              <p:cNvPr id="30" name="楕円 29">
                <a:extLst>
                  <a:ext uri="{FF2B5EF4-FFF2-40B4-BE49-F238E27FC236}">
                    <a16:creationId xmlns:a16="http://schemas.microsoft.com/office/drawing/2014/main" id="{17961DBB-55FB-1FEC-B1EE-BBAE07971172}"/>
                  </a:ext>
                </a:extLst>
              </p:cNvPr>
              <p:cNvSpPr/>
              <p:nvPr/>
            </p:nvSpPr>
            <p:spPr>
              <a:xfrm>
                <a:off x="3522404" y="1992161"/>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図形 30">
                <a:extLst>
                  <a:ext uri="{FF2B5EF4-FFF2-40B4-BE49-F238E27FC236}">
                    <a16:creationId xmlns:a16="http://schemas.microsoft.com/office/drawing/2014/main" id="{3A70039F-0A64-E6A6-9EDF-363F94B194CF}"/>
                  </a:ext>
                </a:extLst>
              </p:cNvPr>
              <p:cNvSpPr/>
              <p:nvPr/>
            </p:nvSpPr>
            <p:spPr>
              <a:xfrm>
                <a:off x="1571987" y="2078354"/>
                <a:ext cx="2717594" cy="2065705"/>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Lst>
                <a:ahLst/>
                <a:cxnLst>
                  <a:cxn ang="0">
                    <a:pos x="connsiteX0" y="connsiteY0"/>
                  </a:cxn>
                  <a:cxn ang="0">
                    <a:pos x="connsiteX1" y="connsiteY1"/>
                  </a:cxn>
                  <a:cxn ang="0">
                    <a:pos x="connsiteX2" y="connsiteY2"/>
                  </a:cxn>
                  <a:cxn ang="0">
                    <a:pos x="connsiteX3" y="connsiteY3"/>
                  </a:cxn>
                </a:cxnLst>
                <a:rect l="l" t="t" r="r" b="b"/>
                <a:pathLst>
                  <a:path w="2706625" h="2040940">
                    <a:moveTo>
                      <a:pt x="0" y="2026311"/>
                    </a:moveTo>
                    <a:lnTo>
                      <a:pt x="2706625" y="2040940"/>
                    </a:lnTo>
                    <a:lnTo>
                      <a:pt x="2026310" y="0"/>
                    </a:lnTo>
                    <a:lnTo>
                      <a:pt x="0" y="2026311"/>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図形 31">
                <a:extLst>
                  <a:ext uri="{FF2B5EF4-FFF2-40B4-BE49-F238E27FC236}">
                    <a16:creationId xmlns:a16="http://schemas.microsoft.com/office/drawing/2014/main" id="{D272DA76-BA2B-7DA5-8AD4-EF94A198B02F}"/>
                  </a:ext>
                </a:extLst>
              </p:cNvPr>
              <p:cNvSpPr/>
              <p:nvPr/>
            </p:nvSpPr>
            <p:spPr>
              <a:xfrm>
                <a:off x="1575683" y="2064169"/>
                <a:ext cx="2037282" cy="2051913"/>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281635 w 2037282"/>
                  <a:gd name="connsiteY1" fmla="*/ 365761 h 2051913"/>
                  <a:gd name="connsiteX2" fmla="*/ 0 w 2037282"/>
                  <a:gd name="connsiteY2" fmla="*/ 2051913 h 2051913"/>
                </a:gdLst>
                <a:ahLst/>
                <a:cxnLst>
                  <a:cxn ang="0">
                    <a:pos x="connsiteX0" y="connsiteY0"/>
                  </a:cxn>
                  <a:cxn ang="0">
                    <a:pos x="connsiteX1" y="connsiteY1"/>
                  </a:cxn>
                  <a:cxn ang="0">
                    <a:pos x="connsiteX2" y="connsiteY2"/>
                  </a:cxn>
                </a:cxnLst>
                <a:rect l="l" t="t" r="r" b="b"/>
                <a:pathLst>
                  <a:path w="2037282" h="2051913">
                    <a:moveTo>
                      <a:pt x="2037282" y="0"/>
                    </a:moveTo>
                    <a:lnTo>
                      <a:pt x="281635" y="365761"/>
                    </a:lnTo>
                    <a:lnTo>
                      <a:pt x="0" y="2051913"/>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図形 32">
                <a:extLst>
                  <a:ext uri="{FF2B5EF4-FFF2-40B4-BE49-F238E27FC236}">
                    <a16:creationId xmlns:a16="http://schemas.microsoft.com/office/drawing/2014/main" id="{9A51AD54-2010-59B0-BAE4-22DD0B19684E}"/>
                  </a:ext>
                </a:extLst>
              </p:cNvPr>
              <p:cNvSpPr/>
              <p:nvPr/>
            </p:nvSpPr>
            <p:spPr>
              <a:xfrm>
                <a:off x="3601598" y="2064169"/>
                <a:ext cx="1280161" cy="203728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0 w 1280161"/>
                  <a:gd name="connsiteY0" fmla="*/ 0 h 2037282"/>
                  <a:gd name="connsiteX1" fmla="*/ 1280161 w 1280161"/>
                  <a:gd name="connsiteY1" fmla="*/ 256033 h 2037282"/>
                  <a:gd name="connsiteX2" fmla="*/ 691289 w 1280161"/>
                  <a:gd name="connsiteY2" fmla="*/ 2037282 h 2037282"/>
                </a:gdLst>
                <a:ahLst/>
                <a:cxnLst>
                  <a:cxn ang="0">
                    <a:pos x="connsiteX0" y="connsiteY0"/>
                  </a:cxn>
                  <a:cxn ang="0">
                    <a:pos x="connsiteX1" y="connsiteY1"/>
                  </a:cxn>
                  <a:cxn ang="0">
                    <a:pos x="connsiteX2" y="connsiteY2"/>
                  </a:cxn>
                </a:cxnLst>
                <a:rect l="l" t="t" r="r" b="b"/>
                <a:pathLst>
                  <a:path w="1280161" h="2037282">
                    <a:moveTo>
                      <a:pt x="0" y="0"/>
                    </a:moveTo>
                    <a:lnTo>
                      <a:pt x="1280161" y="256033"/>
                    </a:lnTo>
                    <a:lnTo>
                      <a:pt x="691289" y="2037282"/>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フリーフォーム: 図形 33">
                <a:extLst>
                  <a:ext uri="{FF2B5EF4-FFF2-40B4-BE49-F238E27FC236}">
                    <a16:creationId xmlns:a16="http://schemas.microsoft.com/office/drawing/2014/main" id="{599C8AE4-C57C-964B-D9A8-AFCC01BC3EB3}"/>
                  </a:ext>
                </a:extLst>
              </p:cNvPr>
              <p:cNvSpPr/>
              <p:nvPr/>
            </p:nvSpPr>
            <p:spPr>
              <a:xfrm>
                <a:off x="1571987" y="4128604"/>
                <a:ext cx="2717594" cy="120335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2629812 w 2629812"/>
                  <a:gd name="connsiteY0" fmla="*/ 0 h 2702965"/>
                  <a:gd name="connsiteX1" fmla="*/ 1474011 w 2629812"/>
                  <a:gd name="connsiteY1" fmla="*/ 1192378 h 2702965"/>
                  <a:gd name="connsiteX2" fmla="*/ 0 w 2629812"/>
                  <a:gd name="connsiteY2" fmla="*/ 2702965 h 2702965"/>
                  <a:gd name="connsiteX0" fmla="*/ 2717594 w 2717594"/>
                  <a:gd name="connsiteY0" fmla="*/ 0 h 1192378"/>
                  <a:gd name="connsiteX1" fmla="*/ 1561793 w 2717594"/>
                  <a:gd name="connsiteY1" fmla="*/ 1192378 h 1192378"/>
                  <a:gd name="connsiteX2" fmla="*/ 0 w 2717594"/>
                  <a:gd name="connsiteY2" fmla="*/ 3657 h 1192378"/>
                  <a:gd name="connsiteX0" fmla="*/ 2717594 w 2717594"/>
                  <a:gd name="connsiteY0" fmla="*/ 0 h 1258215"/>
                  <a:gd name="connsiteX1" fmla="*/ 874164 w 2717594"/>
                  <a:gd name="connsiteY1" fmla="*/ 1258215 h 1258215"/>
                  <a:gd name="connsiteX2" fmla="*/ 0 w 2717594"/>
                  <a:gd name="connsiteY2" fmla="*/ 3657 h 1258215"/>
                  <a:gd name="connsiteX0" fmla="*/ 2717594 w 2717594"/>
                  <a:gd name="connsiteY0" fmla="*/ 0 h 1192378"/>
                  <a:gd name="connsiteX1" fmla="*/ 1839771 w 2717594"/>
                  <a:gd name="connsiteY1" fmla="*/ 1192378 h 1192378"/>
                  <a:gd name="connsiteX2" fmla="*/ 0 w 2717594"/>
                  <a:gd name="connsiteY2" fmla="*/ 3657 h 1192378"/>
                  <a:gd name="connsiteX0" fmla="*/ 2717594 w 2717594"/>
                  <a:gd name="connsiteY0" fmla="*/ 10974 h 1203352"/>
                  <a:gd name="connsiteX1" fmla="*/ 1839771 w 2717594"/>
                  <a:gd name="connsiteY1" fmla="*/ 1203352 h 1203352"/>
                  <a:gd name="connsiteX2" fmla="*/ 0 w 2717594"/>
                  <a:gd name="connsiteY2" fmla="*/ 0 h 1203352"/>
                </a:gdLst>
                <a:ahLst/>
                <a:cxnLst>
                  <a:cxn ang="0">
                    <a:pos x="connsiteX0" y="connsiteY0"/>
                  </a:cxn>
                  <a:cxn ang="0">
                    <a:pos x="connsiteX1" y="connsiteY1"/>
                  </a:cxn>
                  <a:cxn ang="0">
                    <a:pos x="connsiteX2" y="connsiteY2"/>
                  </a:cxn>
                </a:cxnLst>
                <a:rect l="l" t="t" r="r" b="b"/>
                <a:pathLst>
                  <a:path w="2717594" h="1203352">
                    <a:moveTo>
                      <a:pt x="2717594" y="10974"/>
                    </a:moveTo>
                    <a:lnTo>
                      <a:pt x="1839771" y="1203352"/>
                    </a:ln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350EEB8C-A22D-A2D2-B25B-419DC748FB15}"/>
                  </a:ext>
                </a:extLst>
              </p:cNvPr>
              <p:cNvSpPr/>
              <p:nvPr/>
            </p:nvSpPr>
            <p:spPr>
              <a:xfrm>
                <a:off x="4816937" y="2242964"/>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7EBB9C2E-03E0-E990-D0E1-93DFC89436DF}"/>
                  </a:ext>
                </a:extLst>
              </p:cNvPr>
              <p:cNvSpPr/>
              <p:nvPr/>
            </p:nvSpPr>
            <p:spPr>
              <a:xfrm>
                <a:off x="4217573" y="4056596"/>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D098F140-0141-A278-F1C3-E31279155C58}"/>
                  </a:ext>
                </a:extLst>
              </p:cNvPr>
              <p:cNvSpPr/>
              <p:nvPr/>
            </p:nvSpPr>
            <p:spPr>
              <a:xfrm>
                <a:off x="1762789" y="237758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楕円 37">
                <a:extLst>
                  <a:ext uri="{FF2B5EF4-FFF2-40B4-BE49-F238E27FC236}">
                    <a16:creationId xmlns:a16="http://schemas.microsoft.com/office/drawing/2014/main" id="{397B1798-9A0D-23EC-960A-4CFFD9D96E22}"/>
                  </a:ext>
                </a:extLst>
              </p:cNvPr>
              <p:cNvSpPr/>
              <p:nvPr/>
            </p:nvSpPr>
            <p:spPr>
              <a:xfrm>
                <a:off x="1513470" y="405033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3D765565-8876-E876-2F58-DE823F7016EA}"/>
                  </a:ext>
                </a:extLst>
              </p:cNvPr>
              <p:cNvSpPr/>
              <p:nvPr/>
            </p:nvSpPr>
            <p:spPr>
              <a:xfrm>
                <a:off x="3347168" y="5258352"/>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乗算記号 26">
              <a:extLst>
                <a:ext uri="{FF2B5EF4-FFF2-40B4-BE49-F238E27FC236}">
                  <a16:creationId xmlns:a16="http://schemas.microsoft.com/office/drawing/2014/main" id="{33250197-CBB0-DC30-49DC-8CB35312DD4C}"/>
                </a:ext>
              </a:extLst>
            </p:cNvPr>
            <p:cNvSpPr/>
            <p:nvPr/>
          </p:nvSpPr>
          <p:spPr>
            <a:xfrm>
              <a:off x="6687580" y="4248500"/>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乗算記号 27">
              <a:extLst>
                <a:ext uri="{FF2B5EF4-FFF2-40B4-BE49-F238E27FC236}">
                  <a16:creationId xmlns:a16="http://schemas.microsoft.com/office/drawing/2014/main" id="{B30B0399-2170-F3A4-D818-4BF909417BC9}"/>
                </a:ext>
              </a:extLst>
            </p:cNvPr>
            <p:cNvSpPr/>
            <p:nvPr/>
          </p:nvSpPr>
          <p:spPr>
            <a:xfrm>
              <a:off x="6891460" y="4894456"/>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乗算記号 28">
              <a:extLst>
                <a:ext uri="{FF2B5EF4-FFF2-40B4-BE49-F238E27FC236}">
                  <a16:creationId xmlns:a16="http://schemas.microsoft.com/office/drawing/2014/main" id="{00CB9CA6-5539-AC8C-D74C-3B069396855A}"/>
                </a:ext>
              </a:extLst>
            </p:cNvPr>
            <p:cNvSpPr/>
            <p:nvPr/>
          </p:nvSpPr>
          <p:spPr>
            <a:xfrm>
              <a:off x="6050514" y="4894456"/>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テキスト ボックス 39">
            <a:extLst>
              <a:ext uri="{FF2B5EF4-FFF2-40B4-BE49-F238E27FC236}">
                <a16:creationId xmlns:a16="http://schemas.microsoft.com/office/drawing/2014/main" id="{F3D197BC-EFE0-F208-21E9-C9C5E18441DD}"/>
              </a:ext>
            </a:extLst>
          </p:cNvPr>
          <p:cNvSpPr txBox="1"/>
          <p:nvPr/>
        </p:nvSpPr>
        <p:spPr>
          <a:xfrm>
            <a:off x="9760258" y="2410251"/>
            <a:ext cx="646331" cy="646331"/>
          </a:xfrm>
          <a:prstGeom prst="rect">
            <a:avLst/>
          </a:prstGeom>
          <a:solidFill>
            <a:schemeClr val="tx1"/>
          </a:solidFill>
          <a:ln>
            <a:solidFill>
              <a:schemeClr val="tx1"/>
            </a:solidFill>
          </a:ln>
        </p:spPr>
        <p:txBody>
          <a:bodyPr wrap="none" rtlCol="0">
            <a:spAutoFit/>
          </a:bodyPr>
          <a:lstStyle/>
          <a:p>
            <a:pPr algn="ctr"/>
            <a:r>
              <a:rPr lang="ja-JP" altLang="en-US" dirty="0">
                <a:solidFill>
                  <a:schemeClr val="bg1"/>
                </a:solidFill>
              </a:rPr>
              <a:t>体積</a:t>
            </a:r>
            <a:br>
              <a:rPr lang="en-US" altLang="ja-JP" dirty="0">
                <a:solidFill>
                  <a:schemeClr val="bg1"/>
                </a:solidFill>
              </a:rPr>
            </a:br>
            <a:r>
              <a:rPr lang="ja-JP" altLang="en-US" dirty="0">
                <a:solidFill>
                  <a:schemeClr val="bg1"/>
                </a:solidFill>
              </a:rPr>
              <a:t>成分</a:t>
            </a:r>
            <a:endParaRPr kumimoji="1" lang="ja-JP" altLang="en-US" dirty="0">
              <a:solidFill>
                <a:schemeClr val="bg1"/>
              </a:solidFill>
            </a:endParaRPr>
          </a:p>
        </p:txBody>
      </p:sp>
      <p:cxnSp>
        <p:nvCxnSpPr>
          <p:cNvPr id="42" name="直線矢印コネクタ 41">
            <a:extLst>
              <a:ext uri="{FF2B5EF4-FFF2-40B4-BE49-F238E27FC236}">
                <a16:creationId xmlns:a16="http://schemas.microsoft.com/office/drawing/2014/main" id="{0BA86949-402F-36B8-4890-2A27DA5D101A}"/>
              </a:ext>
            </a:extLst>
          </p:cNvPr>
          <p:cNvCxnSpPr>
            <a:cxnSpLocks/>
          </p:cNvCxnSpPr>
          <p:nvPr/>
        </p:nvCxnSpPr>
        <p:spPr>
          <a:xfrm>
            <a:off x="6094145" y="5302758"/>
            <a:ext cx="1855" cy="682526"/>
          </a:xfrm>
          <a:prstGeom prst="straightConnector1">
            <a:avLst/>
          </a:prstGeom>
          <a:ln w="127000">
            <a:solidFill>
              <a:schemeClr val="bg1">
                <a:lumMod val="65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43" name="正方形/長方形 42">
            <a:extLst>
              <a:ext uri="{FF2B5EF4-FFF2-40B4-BE49-F238E27FC236}">
                <a16:creationId xmlns:a16="http://schemas.microsoft.com/office/drawing/2014/main" id="{F3A8EE15-B5F7-57FB-224C-7C047D4A4E07}"/>
              </a:ext>
            </a:extLst>
          </p:cNvPr>
          <p:cNvSpPr/>
          <p:nvPr/>
        </p:nvSpPr>
        <p:spPr>
          <a:xfrm rot="795572">
            <a:off x="4145794" y="4995127"/>
            <a:ext cx="1935563" cy="1582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正方形/長方形 43">
            <a:extLst>
              <a:ext uri="{FF2B5EF4-FFF2-40B4-BE49-F238E27FC236}">
                <a16:creationId xmlns:a16="http://schemas.microsoft.com/office/drawing/2014/main" id="{2F792E1D-9426-2AA5-F5B7-968FCFB2BC91}"/>
              </a:ext>
            </a:extLst>
          </p:cNvPr>
          <p:cNvSpPr/>
          <p:nvPr/>
        </p:nvSpPr>
        <p:spPr>
          <a:xfrm rot="20804428" flipH="1">
            <a:off x="6066049" y="4995127"/>
            <a:ext cx="1935563" cy="1582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テキスト ボックス 40">
            <a:extLst>
              <a:ext uri="{FF2B5EF4-FFF2-40B4-BE49-F238E27FC236}">
                <a16:creationId xmlns:a16="http://schemas.microsoft.com/office/drawing/2014/main" id="{9F168D95-A58A-0D3D-A264-4D257C7EF03E}"/>
              </a:ext>
            </a:extLst>
          </p:cNvPr>
          <p:cNvSpPr txBox="1"/>
          <p:nvPr/>
        </p:nvSpPr>
        <p:spPr>
          <a:xfrm>
            <a:off x="5189799" y="4906905"/>
            <a:ext cx="1811713" cy="646331"/>
          </a:xfrm>
          <a:prstGeom prst="rect">
            <a:avLst/>
          </a:prstGeom>
          <a:solidFill>
            <a:schemeClr val="tx1"/>
          </a:solidFill>
        </p:spPr>
        <p:txBody>
          <a:bodyPr wrap="none" rtlCol="0">
            <a:spAutoFit/>
          </a:bodyPr>
          <a:lstStyle/>
          <a:p>
            <a:pPr algn="ctr"/>
            <a:r>
              <a:rPr lang="ja-JP" altLang="en-US" b="1" dirty="0">
                <a:ln w="3175">
                  <a:noFill/>
                </a:ln>
                <a:solidFill>
                  <a:schemeClr val="bg1"/>
                </a:solidFill>
              </a:rPr>
              <a:t>選択的低減積分</a:t>
            </a:r>
            <a:br>
              <a:rPr lang="en-US" altLang="ja-JP" b="1" dirty="0">
                <a:ln w="3175">
                  <a:noFill/>
                </a:ln>
                <a:solidFill>
                  <a:schemeClr val="bg1"/>
                </a:solidFill>
              </a:rPr>
            </a:br>
            <a:r>
              <a:rPr lang="en-US" altLang="ja-JP" b="1" dirty="0">
                <a:ln w="3175">
                  <a:noFill/>
                </a:ln>
                <a:solidFill>
                  <a:schemeClr val="bg1"/>
                </a:solidFill>
              </a:rPr>
              <a:t>(SRI)</a:t>
            </a:r>
            <a:endParaRPr kumimoji="1" lang="ja-JP" altLang="en-US" b="1" dirty="0">
              <a:ln w="3175">
                <a:noFill/>
              </a:ln>
              <a:solidFill>
                <a:schemeClr val="bg1"/>
              </a:solidFill>
            </a:endParaRPr>
          </a:p>
        </p:txBody>
      </p:sp>
      <p:sp>
        <p:nvSpPr>
          <p:cNvPr id="45" name="テキスト ボックス 44">
            <a:extLst>
              <a:ext uri="{FF2B5EF4-FFF2-40B4-BE49-F238E27FC236}">
                <a16:creationId xmlns:a16="http://schemas.microsoft.com/office/drawing/2014/main" id="{7425A7AD-CC6E-A47D-6696-7262931413C5}"/>
              </a:ext>
            </a:extLst>
          </p:cNvPr>
          <p:cNvSpPr txBox="1"/>
          <p:nvPr/>
        </p:nvSpPr>
        <p:spPr>
          <a:xfrm>
            <a:off x="8627592" y="4999455"/>
            <a:ext cx="3485249" cy="1015663"/>
          </a:xfrm>
          <a:prstGeom prst="rect">
            <a:avLst/>
          </a:prstGeom>
          <a:solidFill>
            <a:schemeClr val="accent1"/>
          </a:solidFill>
        </p:spPr>
        <p:txBody>
          <a:bodyPr wrap="none" rtlCol="0">
            <a:spAutoFit/>
          </a:bodyPr>
          <a:lstStyle/>
          <a:p>
            <a:pPr marL="342900" indent="-342900">
              <a:buFont typeface="Wingdings" panose="05000000000000000000" pitchFamily="2" charset="2"/>
              <a:buChar char="Ø"/>
            </a:pPr>
            <a:r>
              <a:rPr lang="ja-JP" altLang="en-US" sz="2000" dirty="0"/>
              <a:t>体積ロッキングの回避</a:t>
            </a:r>
            <a:endParaRPr lang="en-US" altLang="ja-JP" sz="2000" dirty="0"/>
          </a:p>
          <a:p>
            <a:pPr marL="342900" indent="-342900">
              <a:buFont typeface="Wingdings" panose="05000000000000000000" pitchFamily="2" charset="2"/>
              <a:buChar char="Ø"/>
            </a:pPr>
            <a:r>
              <a:rPr lang="ja-JP" altLang="en-US" sz="2000" dirty="0"/>
              <a:t>圧力チェッカーボーディング</a:t>
            </a:r>
            <a:br>
              <a:rPr lang="en-US" altLang="ja-JP" sz="2000" dirty="0"/>
            </a:br>
            <a:r>
              <a:rPr lang="ja-JP" altLang="en-US" sz="2000" dirty="0"/>
              <a:t>の低減</a:t>
            </a:r>
            <a:endParaRPr lang="en-US" altLang="ja-JP" sz="2000" dirty="0"/>
          </a:p>
        </p:txBody>
      </p:sp>
      <p:sp>
        <p:nvSpPr>
          <p:cNvPr id="7" name="テキスト ボックス 6">
            <a:extLst>
              <a:ext uri="{FF2B5EF4-FFF2-40B4-BE49-F238E27FC236}">
                <a16:creationId xmlns:a16="http://schemas.microsoft.com/office/drawing/2014/main" id="{52F22A9E-A77E-1022-0F29-6AD2F660429F}"/>
              </a:ext>
            </a:extLst>
          </p:cNvPr>
          <p:cNvSpPr txBox="1"/>
          <p:nvPr/>
        </p:nvSpPr>
        <p:spPr>
          <a:xfrm>
            <a:off x="568521" y="5159331"/>
            <a:ext cx="3180679" cy="707886"/>
          </a:xfrm>
          <a:prstGeom prst="rect">
            <a:avLst/>
          </a:prstGeom>
          <a:solidFill>
            <a:schemeClr val="accent1"/>
          </a:solidFill>
        </p:spPr>
        <p:txBody>
          <a:bodyPr wrap="none" rtlCol="0">
            <a:spAutoFit/>
          </a:bodyPr>
          <a:lstStyle/>
          <a:p>
            <a:pPr marL="342900" indent="-342900">
              <a:buFont typeface="Wingdings" panose="05000000000000000000" pitchFamily="2" charset="2"/>
              <a:buChar char="Ø"/>
            </a:pPr>
            <a:r>
              <a:rPr lang="ja-JP" altLang="en-US" sz="2000" dirty="0"/>
              <a:t>せん断ロッキングの回避</a:t>
            </a:r>
            <a:endParaRPr lang="en-US" altLang="ja-JP" sz="2000" dirty="0"/>
          </a:p>
          <a:p>
            <a:pPr marL="342900" indent="-342900">
              <a:buFont typeface="Wingdings" panose="05000000000000000000" pitchFamily="2" charset="2"/>
              <a:buChar char="Ø"/>
            </a:pPr>
            <a:r>
              <a:rPr lang="ja-JP" altLang="en-US" sz="2000" dirty="0"/>
              <a:t>せん断応力精度の向上</a:t>
            </a:r>
          </a:p>
        </p:txBody>
      </p:sp>
      <p:grpSp>
        <p:nvGrpSpPr>
          <p:cNvPr id="12" name="グループ化 11">
            <a:extLst>
              <a:ext uri="{FF2B5EF4-FFF2-40B4-BE49-F238E27FC236}">
                <a16:creationId xmlns:a16="http://schemas.microsoft.com/office/drawing/2014/main" id="{1D9E425F-CBB4-F7FE-ED2D-7236FDAF1908}"/>
              </a:ext>
            </a:extLst>
          </p:cNvPr>
          <p:cNvGrpSpPr/>
          <p:nvPr/>
        </p:nvGrpSpPr>
        <p:grpSpPr>
          <a:xfrm>
            <a:off x="6976265" y="1750190"/>
            <a:ext cx="2257481" cy="2208147"/>
            <a:chOff x="1513470" y="1992161"/>
            <a:chExt cx="3447483" cy="3410207"/>
          </a:xfrm>
        </p:grpSpPr>
        <p:sp>
          <p:nvSpPr>
            <p:cNvPr id="16" name="楕円 15">
              <a:extLst>
                <a:ext uri="{FF2B5EF4-FFF2-40B4-BE49-F238E27FC236}">
                  <a16:creationId xmlns:a16="http://schemas.microsoft.com/office/drawing/2014/main" id="{24F8C06E-0E6B-F9E1-0E36-E942DBF2D87C}"/>
                </a:ext>
              </a:extLst>
            </p:cNvPr>
            <p:cNvSpPr/>
            <p:nvPr/>
          </p:nvSpPr>
          <p:spPr>
            <a:xfrm>
              <a:off x="3522404" y="1992161"/>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panose="020F0502020204030204"/>
                <a:ea typeface="メイリオ" panose="020B0604030504040204" pitchFamily="50" charset="-128"/>
                <a:cs typeface="+mn-cs"/>
              </a:endParaRPr>
            </a:p>
          </p:txBody>
        </p:sp>
        <p:sp>
          <p:nvSpPr>
            <p:cNvPr id="46" name="フリーフォーム: 図形 45">
              <a:extLst>
                <a:ext uri="{FF2B5EF4-FFF2-40B4-BE49-F238E27FC236}">
                  <a16:creationId xmlns:a16="http://schemas.microsoft.com/office/drawing/2014/main" id="{C4416190-5394-474C-4345-ECBAA41D83F8}"/>
                </a:ext>
              </a:extLst>
            </p:cNvPr>
            <p:cNvSpPr/>
            <p:nvPr/>
          </p:nvSpPr>
          <p:spPr>
            <a:xfrm>
              <a:off x="3601598" y="2064169"/>
              <a:ext cx="1280161" cy="203728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0 w 1280161"/>
                <a:gd name="connsiteY0" fmla="*/ 0 h 2037282"/>
                <a:gd name="connsiteX1" fmla="*/ 1280161 w 1280161"/>
                <a:gd name="connsiteY1" fmla="*/ 256033 h 2037282"/>
                <a:gd name="connsiteX2" fmla="*/ 691289 w 1280161"/>
                <a:gd name="connsiteY2" fmla="*/ 2037282 h 2037282"/>
              </a:gdLst>
              <a:ahLst/>
              <a:cxnLst>
                <a:cxn ang="0">
                  <a:pos x="connsiteX0" y="connsiteY0"/>
                </a:cxn>
                <a:cxn ang="0">
                  <a:pos x="connsiteX1" y="connsiteY1"/>
                </a:cxn>
                <a:cxn ang="0">
                  <a:pos x="connsiteX2" y="connsiteY2"/>
                </a:cxn>
              </a:cxnLst>
              <a:rect l="l" t="t" r="r" b="b"/>
              <a:pathLst>
                <a:path w="1280161" h="2037282">
                  <a:moveTo>
                    <a:pt x="0" y="0"/>
                  </a:moveTo>
                  <a:lnTo>
                    <a:pt x="1280161" y="256033"/>
                  </a:lnTo>
                  <a:lnTo>
                    <a:pt x="691289" y="2037282"/>
                  </a:lnTo>
                </a:path>
              </a:pathLst>
            </a:cu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alibri" panose="020F0502020204030204"/>
                <a:ea typeface="メイリオ" panose="020B0604030504040204" pitchFamily="50" charset="-128"/>
                <a:cs typeface="+mn-cs"/>
              </a:endParaRPr>
            </a:p>
          </p:txBody>
        </p:sp>
        <p:sp>
          <p:nvSpPr>
            <p:cNvPr id="47" name="フリーフォーム: 図形 46">
              <a:extLst>
                <a:ext uri="{FF2B5EF4-FFF2-40B4-BE49-F238E27FC236}">
                  <a16:creationId xmlns:a16="http://schemas.microsoft.com/office/drawing/2014/main" id="{EA39EA90-7CCD-C20A-E9D6-E3E052E66D19}"/>
                </a:ext>
              </a:extLst>
            </p:cNvPr>
            <p:cNvSpPr/>
            <p:nvPr/>
          </p:nvSpPr>
          <p:spPr>
            <a:xfrm>
              <a:off x="1571987" y="4128604"/>
              <a:ext cx="2717594" cy="120335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2629812 w 2629812"/>
                <a:gd name="connsiteY0" fmla="*/ 0 h 2702965"/>
                <a:gd name="connsiteX1" fmla="*/ 1474011 w 2629812"/>
                <a:gd name="connsiteY1" fmla="*/ 1192378 h 2702965"/>
                <a:gd name="connsiteX2" fmla="*/ 0 w 2629812"/>
                <a:gd name="connsiteY2" fmla="*/ 2702965 h 2702965"/>
                <a:gd name="connsiteX0" fmla="*/ 2717594 w 2717594"/>
                <a:gd name="connsiteY0" fmla="*/ 0 h 1192378"/>
                <a:gd name="connsiteX1" fmla="*/ 1561793 w 2717594"/>
                <a:gd name="connsiteY1" fmla="*/ 1192378 h 1192378"/>
                <a:gd name="connsiteX2" fmla="*/ 0 w 2717594"/>
                <a:gd name="connsiteY2" fmla="*/ 3657 h 1192378"/>
                <a:gd name="connsiteX0" fmla="*/ 2717594 w 2717594"/>
                <a:gd name="connsiteY0" fmla="*/ 0 h 1258215"/>
                <a:gd name="connsiteX1" fmla="*/ 874164 w 2717594"/>
                <a:gd name="connsiteY1" fmla="*/ 1258215 h 1258215"/>
                <a:gd name="connsiteX2" fmla="*/ 0 w 2717594"/>
                <a:gd name="connsiteY2" fmla="*/ 3657 h 1258215"/>
                <a:gd name="connsiteX0" fmla="*/ 2717594 w 2717594"/>
                <a:gd name="connsiteY0" fmla="*/ 0 h 1192378"/>
                <a:gd name="connsiteX1" fmla="*/ 1839771 w 2717594"/>
                <a:gd name="connsiteY1" fmla="*/ 1192378 h 1192378"/>
                <a:gd name="connsiteX2" fmla="*/ 0 w 2717594"/>
                <a:gd name="connsiteY2" fmla="*/ 3657 h 1192378"/>
                <a:gd name="connsiteX0" fmla="*/ 2717594 w 2717594"/>
                <a:gd name="connsiteY0" fmla="*/ 10974 h 1203352"/>
                <a:gd name="connsiteX1" fmla="*/ 1839771 w 2717594"/>
                <a:gd name="connsiteY1" fmla="*/ 1203352 h 1203352"/>
                <a:gd name="connsiteX2" fmla="*/ 0 w 2717594"/>
                <a:gd name="connsiteY2" fmla="*/ 0 h 1203352"/>
              </a:gdLst>
              <a:ahLst/>
              <a:cxnLst>
                <a:cxn ang="0">
                  <a:pos x="connsiteX0" y="connsiteY0"/>
                </a:cxn>
                <a:cxn ang="0">
                  <a:pos x="connsiteX1" y="connsiteY1"/>
                </a:cxn>
                <a:cxn ang="0">
                  <a:pos x="connsiteX2" y="connsiteY2"/>
                </a:cxn>
              </a:cxnLst>
              <a:rect l="l" t="t" r="r" b="b"/>
              <a:pathLst>
                <a:path w="2717594" h="1203352">
                  <a:moveTo>
                    <a:pt x="2717594" y="10974"/>
                  </a:moveTo>
                  <a:lnTo>
                    <a:pt x="1839771" y="1203352"/>
                  </a:lnTo>
                  <a:lnTo>
                    <a:pt x="0" y="0"/>
                  </a:lnTo>
                </a:path>
              </a:pathLst>
            </a:cu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panose="020F0502020204030204"/>
                <a:ea typeface="メイリオ" panose="020B0604030504040204" pitchFamily="50" charset="-128"/>
                <a:cs typeface="+mn-cs"/>
              </a:endParaRPr>
            </a:p>
          </p:txBody>
        </p:sp>
        <p:sp>
          <p:nvSpPr>
            <p:cNvPr id="58" name="楕円 57">
              <a:extLst>
                <a:ext uri="{FF2B5EF4-FFF2-40B4-BE49-F238E27FC236}">
                  <a16:creationId xmlns:a16="http://schemas.microsoft.com/office/drawing/2014/main" id="{BC986359-5289-20D3-03CB-CCD17E38E013}"/>
                </a:ext>
              </a:extLst>
            </p:cNvPr>
            <p:cNvSpPr/>
            <p:nvPr/>
          </p:nvSpPr>
          <p:spPr>
            <a:xfrm>
              <a:off x="4816937" y="2242964"/>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panose="020F0502020204030204"/>
                <a:ea typeface="メイリオ" panose="020B0604030504040204" pitchFamily="50" charset="-128"/>
                <a:cs typeface="+mn-cs"/>
              </a:endParaRPr>
            </a:p>
          </p:txBody>
        </p:sp>
        <p:sp>
          <p:nvSpPr>
            <p:cNvPr id="59" name="楕円 58">
              <a:extLst>
                <a:ext uri="{FF2B5EF4-FFF2-40B4-BE49-F238E27FC236}">
                  <a16:creationId xmlns:a16="http://schemas.microsoft.com/office/drawing/2014/main" id="{2AB6A0CE-619A-A9AE-6A3D-EEF13B0B0BCD}"/>
                </a:ext>
              </a:extLst>
            </p:cNvPr>
            <p:cNvSpPr/>
            <p:nvPr/>
          </p:nvSpPr>
          <p:spPr>
            <a:xfrm>
              <a:off x="4217573" y="4056596"/>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panose="020F0502020204030204"/>
                <a:ea typeface="メイリオ" panose="020B0604030504040204" pitchFamily="50" charset="-128"/>
                <a:cs typeface="+mn-cs"/>
              </a:endParaRPr>
            </a:p>
          </p:txBody>
        </p:sp>
        <p:sp>
          <p:nvSpPr>
            <p:cNvPr id="60" name="楕円 59">
              <a:extLst>
                <a:ext uri="{FF2B5EF4-FFF2-40B4-BE49-F238E27FC236}">
                  <a16:creationId xmlns:a16="http://schemas.microsoft.com/office/drawing/2014/main" id="{D8D254D3-91BA-D991-43C3-D2FC3E068916}"/>
                </a:ext>
              </a:extLst>
            </p:cNvPr>
            <p:cNvSpPr/>
            <p:nvPr/>
          </p:nvSpPr>
          <p:spPr>
            <a:xfrm>
              <a:off x="1762789" y="237758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panose="020F0502020204030204"/>
                <a:ea typeface="メイリオ" panose="020B0604030504040204" pitchFamily="50" charset="-128"/>
                <a:cs typeface="+mn-cs"/>
              </a:endParaRPr>
            </a:p>
          </p:txBody>
        </p:sp>
        <p:sp>
          <p:nvSpPr>
            <p:cNvPr id="61" name="楕円 60">
              <a:extLst>
                <a:ext uri="{FF2B5EF4-FFF2-40B4-BE49-F238E27FC236}">
                  <a16:creationId xmlns:a16="http://schemas.microsoft.com/office/drawing/2014/main" id="{A42E687B-E4C2-D713-D14F-43E50F6520CF}"/>
                </a:ext>
              </a:extLst>
            </p:cNvPr>
            <p:cNvSpPr/>
            <p:nvPr/>
          </p:nvSpPr>
          <p:spPr>
            <a:xfrm>
              <a:off x="1513470" y="405033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panose="020F0502020204030204"/>
                <a:ea typeface="メイリオ" panose="020B0604030504040204" pitchFamily="50" charset="-128"/>
                <a:cs typeface="+mn-cs"/>
              </a:endParaRPr>
            </a:p>
          </p:txBody>
        </p:sp>
        <p:sp>
          <p:nvSpPr>
            <p:cNvPr id="62" name="楕円 61">
              <a:extLst>
                <a:ext uri="{FF2B5EF4-FFF2-40B4-BE49-F238E27FC236}">
                  <a16:creationId xmlns:a16="http://schemas.microsoft.com/office/drawing/2014/main" id="{DEBCFAB1-4D55-81D5-3408-F642CA1C75A0}"/>
                </a:ext>
              </a:extLst>
            </p:cNvPr>
            <p:cNvSpPr/>
            <p:nvPr/>
          </p:nvSpPr>
          <p:spPr>
            <a:xfrm>
              <a:off x="3347168" y="5258352"/>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panose="020F0502020204030204"/>
                <a:ea typeface="メイリオ" panose="020B0604030504040204" pitchFamily="50" charset="-128"/>
                <a:cs typeface="+mn-cs"/>
              </a:endParaRPr>
            </a:p>
          </p:txBody>
        </p:sp>
        <p:sp>
          <p:nvSpPr>
            <p:cNvPr id="63" name="フリーフォーム: 図形 62">
              <a:extLst>
                <a:ext uri="{FF2B5EF4-FFF2-40B4-BE49-F238E27FC236}">
                  <a16:creationId xmlns:a16="http://schemas.microsoft.com/office/drawing/2014/main" id="{CC174FEC-4088-F2C8-228B-762753BB3A51}"/>
                </a:ext>
              </a:extLst>
            </p:cNvPr>
            <p:cNvSpPr/>
            <p:nvPr/>
          </p:nvSpPr>
          <p:spPr>
            <a:xfrm>
              <a:off x="1575683" y="2064169"/>
              <a:ext cx="2037282" cy="2051913"/>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281635 w 2037282"/>
                <a:gd name="connsiteY1" fmla="*/ 365761 h 2051913"/>
                <a:gd name="connsiteX2" fmla="*/ 0 w 2037282"/>
                <a:gd name="connsiteY2" fmla="*/ 2051913 h 2051913"/>
              </a:gdLst>
              <a:ahLst/>
              <a:cxnLst>
                <a:cxn ang="0">
                  <a:pos x="connsiteX0" y="connsiteY0"/>
                </a:cxn>
                <a:cxn ang="0">
                  <a:pos x="connsiteX1" y="connsiteY1"/>
                </a:cxn>
                <a:cxn ang="0">
                  <a:pos x="connsiteX2" y="connsiteY2"/>
                </a:cxn>
              </a:cxnLst>
              <a:rect l="l" t="t" r="r" b="b"/>
              <a:pathLst>
                <a:path w="2037282" h="2051913">
                  <a:moveTo>
                    <a:pt x="2037282" y="0"/>
                  </a:moveTo>
                  <a:lnTo>
                    <a:pt x="281635" y="365761"/>
                  </a:lnTo>
                  <a:lnTo>
                    <a:pt x="0" y="2051913"/>
                  </a:lnTo>
                </a:path>
              </a:pathLst>
            </a:cu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alibri" panose="020F0502020204030204"/>
                <a:ea typeface="メイリオ" panose="020B0604030504040204" pitchFamily="50" charset="-128"/>
                <a:cs typeface="+mn-cs"/>
              </a:endParaRPr>
            </a:p>
          </p:txBody>
        </p:sp>
        <p:sp>
          <p:nvSpPr>
            <p:cNvPr id="64" name="フリーフォーム: 図形 63">
              <a:extLst>
                <a:ext uri="{FF2B5EF4-FFF2-40B4-BE49-F238E27FC236}">
                  <a16:creationId xmlns:a16="http://schemas.microsoft.com/office/drawing/2014/main" id="{3F1CD650-342C-F48D-FF18-03F29EBCB278}"/>
                </a:ext>
              </a:extLst>
            </p:cNvPr>
            <p:cNvSpPr/>
            <p:nvPr/>
          </p:nvSpPr>
          <p:spPr>
            <a:xfrm>
              <a:off x="1571987" y="2078354"/>
              <a:ext cx="2717594" cy="2065705"/>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Lst>
              <a:ahLst/>
              <a:cxnLst>
                <a:cxn ang="0">
                  <a:pos x="connsiteX0" y="connsiteY0"/>
                </a:cxn>
                <a:cxn ang="0">
                  <a:pos x="connsiteX1" y="connsiteY1"/>
                </a:cxn>
                <a:cxn ang="0">
                  <a:pos x="connsiteX2" y="connsiteY2"/>
                </a:cxn>
                <a:cxn ang="0">
                  <a:pos x="connsiteX3" y="connsiteY3"/>
                </a:cxn>
              </a:cxnLst>
              <a:rect l="l" t="t" r="r" b="b"/>
              <a:pathLst>
                <a:path w="2706625" h="2040940">
                  <a:moveTo>
                    <a:pt x="0" y="2026311"/>
                  </a:moveTo>
                  <a:lnTo>
                    <a:pt x="2706625" y="2040940"/>
                  </a:lnTo>
                  <a:lnTo>
                    <a:pt x="2026310" y="0"/>
                  </a:lnTo>
                  <a:lnTo>
                    <a:pt x="0" y="2026311"/>
                  </a:lnTo>
                  <a:close/>
                </a:path>
              </a:pathLst>
            </a:cu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panose="020F0502020204030204"/>
                <a:ea typeface="メイリオ" panose="020B0604030504040204" pitchFamily="50" charset="-128"/>
                <a:cs typeface="+mn-cs"/>
              </a:endParaRPr>
            </a:p>
          </p:txBody>
        </p:sp>
      </p:grpSp>
      <p:sp>
        <p:nvSpPr>
          <p:cNvPr id="68" name="テキスト ボックス 67">
            <a:extLst>
              <a:ext uri="{FF2B5EF4-FFF2-40B4-BE49-F238E27FC236}">
                <a16:creationId xmlns:a16="http://schemas.microsoft.com/office/drawing/2014/main" id="{0FE3A8C5-887E-0BBD-F72B-8AA09159F881}"/>
              </a:ext>
            </a:extLst>
          </p:cNvPr>
          <p:cNvSpPr txBox="1"/>
          <p:nvPr/>
        </p:nvSpPr>
        <p:spPr>
          <a:xfrm>
            <a:off x="8922079" y="3104964"/>
            <a:ext cx="3269001" cy="830997"/>
          </a:xfrm>
          <a:prstGeom prst="rect">
            <a:avLst/>
          </a:prstGeom>
          <a:solidFill>
            <a:schemeClr val="accent6">
              <a:lumMod val="20000"/>
              <a:lumOff val="80000"/>
            </a:schemeClr>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r>
              <a:rPr kumimoji="1" lang="en-US" altLang="ja-JP" sz="1600" dirty="0">
                <a:latin typeface="MS UI Gothic" panose="020B0600070205080204" pitchFamily="50" charset="-128"/>
                <a:ea typeface="MS UI Gothic" panose="020B0600070205080204" pitchFamily="50" charset="-128"/>
              </a:rPr>
              <a:t>※</a:t>
            </a:r>
            <a:r>
              <a:rPr kumimoji="1" lang="ja-JP" altLang="en-US" sz="1600" dirty="0">
                <a:latin typeface="MS UI Gothic" panose="020B0600070205080204" pitchFamily="50" charset="-128"/>
                <a:ea typeface="MS UI Gothic" panose="020B0600070205080204" pitchFamily="50" charset="-128"/>
              </a:rPr>
              <a:t>二重平滑</a:t>
            </a:r>
            <a:br>
              <a:rPr kumimoji="1" lang="en-US" altLang="ja-JP" sz="1600" dirty="0">
                <a:latin typeface="MS UI Gothic" panose="020B0600070205080204" pitchFamily="50" charset="-128"/>
                <a:ea typeface="MS UI Gothic" panose="020B0600070205080204" pitchFamily="50" charset="-128"/>
              </a:rPr>
            </a:br>
            <a:r>
              <a:rPr kumimoji="1" lang="ja-JP" altLang="en-US" sz="1600" dirty="0">
                <a:latin typeface="MS UI Gothic" panose="020B0600070205080204" pitchFamily="50" charset="-128"/>
                <a:ea typeface="MS UI Gothic" panose="020B0600070205080204" pitchFamily="50" charset="-128"/>
              </a:rPr>
              <a:t>節点でのひずみ平滑</a:t>
            </a:r>
            <a:r>
              <a:rPr kumimoji="1" lang="en-US" altLang="ja-JP" sz="1600" dirty="0">
                <a:latin typeface="MS UI Gothic" panose="020B0600070205080204" pitchFamily="50" charset="-128"/>
                <a:ea typeface="MS UI Gothic" panose="020B0600070205080204" pitchFamily="50" charset="-128"/>
              </a:rPr>
              <a:t>(NS-FEM)</a:t>
            </a:r>
            <a:r>
              <a:rPr kumimoji="1" lang="ja-JP" altLang="en-US" sz="1600" dirty="0">
                <a:latin typeface="MS UI Gothic" panose="020B0600070205080204" pitchFamily="50" charset="-128"/>
                <a:ea typeface="MS UI Gothic" panose="020B0600070205080204" pitchFamily="50" charset="-128"/>
              </a:rPr>
              <a:t>の後</a:t>
            </a:r>
            <a:r>
              <a:rPr lang="ja-JP" altLang="en-US" sz="1600" dirty="0">
                <a:latin typeface="MS UI Gothic" panose="020B0600070205080204" pitchFamily="50" charset="-128"/>
                <a:ea typeface="MS UI Gothic" panose="020B0600070205080204" pitchFamily="50" charset="-128"/>
              </a:rPr>
              <a:t>に，</a:t>
            </a:r>
            <a:br>
              <a:rPr lang="en-US" altLang="ja-JP" sz="1600" dirty="0">
                <a:latin typeface="MS UI Gothic" panose="020B0600070205080204" pitchFamily="50" charset="-128"/>
                <a:ea typeface="MS UI Gothic" panose="020B0600070205080204" pitchFamily="50" charset="-128"/>
              </a:rPr>
            </a:br>
            <a:r>
              <a:rPr lang="ja-JP" altLang="en-US" sz="1600" dirty="0">
                <a:latin typeface="MS UI Gothic" panose="020B0600070205080204" pitchFamily="50" charset="-128"/>
                <a:ea typeface="MS UI Gothic" panose="020B0600070205080204" pitchFamily="50" charset="-128"/>
              </a:rPr>
              <a:t>セルでのひずみ平滑</a:t>
            </a:r>
            <a:r>
              <a:rPr lang="en-US" altLang="ja-JP" sz="1600" dirty="0">
                <a:latin typeface="MS UI Gothic" panose="020B0600070205080204" pitchFamily="50" charset="-128"/>
                <a:ea typeface="MS UI Gothic" panose="020B0600070205080204" pitchFamily="50" charset="-128"/>
              </a:rPr>
              <a:t>(NS-FEM</a:t>
            </a:r>
            <a:r>
              <a:rPr lang="en-US" altLang="ja-JP" sz="1600" baseline="30000" dirty="0">
                <a:latin typeface="MS UI Gothic" panose="020B0600070205080204" pitchFamily="50" charset="-128"/>
                <a:ea typeface="MS UI Gothic" panose="020B0600070205080204" pitchFamily="50" charset="-128"/>
              </a:rPr>
              <a:t>-1</a:t>
            </a:r>
            <a:r>
              <a:rPr lang="en-US" altLang="ja-JP" sz="1600" dirty="0">
                <a:latin typeface="MS UI Gothic" panose="020B0600070205080204" pitchFamily="50" charset="-128"/>
                <a:ea typeface="MS UI Gothic" panose="020B0600070205080204" pitchFamily="50" charset="-128"/>
              </a:rPr>
              <a:t>)</a:t>
            </a:r>
            <a:r>
              <a:rPr lang="ja-JP" altLang="en-US" sz="1600" dirty="0">
                <a:latin typeface="MS UI Gothic" panose="020B0600070205080204" pitchFamily="50" charset="-128"/>
                <a:ea typeface="MS UI Gothic" panose="020B0600070205080204" pitchFamily="50" charset="-128"/>
              </a:rPr>
              <a:t>を行う．</a:t>
            </a:r>
            <a:endParaRPr kumimoji="1" lang="ja-JP" altLang="en-US" sz="1600" dirty="0">
              <a:latin typeface="MS UI Gothic" panose="020B0600070205080204" pitchFamily="50" charset="-128"/>
              <a:ea typeface="MS UI Gothic" panose="020B0600070205080204" pitchFamily="50" charset="-128"/>
            </a:endParaRPr>
          </a:p>
        </p:txBody>
      </p:sp>
      <p:sp>
        <p:nvSpPr>
          <p:cNvPr id="5" name="テキスト ボックス 4">
            <a:extLst>
              <a:ext uri="{FF2B5EF4-FFF2-40B4-BE49-F238E27FC236}">
                <a16:creationId xmlns:a16="http://schemas.microsoft.com/office/drawing/2014/main" id="{EF2901A6-105B-92BB-A2D2-BD92B47BFC41}"/>
              </a:ext>
            </a:extLst>
          </p:cNvPr>
          <p:cNvSpPr txBox="1"/>
          <p:nvPr/>
        </p:nvSpPr>
        <p:spPr>
          <a:xfrm>
            <a:off x="11747" y="568181"/>
            <a:ext cx="1754586" cy="1200329"/>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r>
              <a:rPr kumimoji="1" lang="ja-JP" altLang="en-US" dirty="0">
                <a:latin typeface="MS UI Gothic" panose="020B0600070205080204" pitchFamily="50" charset="-128"/>
                <a:ea typeface="MS UI Gothic" panose="020B0600070205080204" pitchFamily="50" charset="-128"/>
              </a:rPr>
              <a:t>ポイント①②③は</a:t>
            </a:r>
            <a:br>
              <a:rPr kumimoji="1" lang="en-US" altLang="ja-JP" dirty="0">
                <a:latin typeface="MS UI Gothic" panose="020B0600070205080204" pitchFamily="50" charset="-128"/>
                <a:ea typeface="MS UI Gothic" panose="020B0600070205080204" pitchFamily="50" charset="-128"/>
              </a:rPr>
            </a:br>
            <a:r>
              <a:rPr kumimoji="1" lang="en-US" altLang="ja-JP" dirty="0">
                <a:solidFill>
                  <a:schemeClr val="accent6">
                    <a:lumMod val="60000"/>
                    <a:lumOff val="40000"/>
                  </a:schemeClr>
                </a:solidFill>
                <a:latin typeface="MS UI Gothic" panose="020B0600070205080204" pitchFamily="50" charset="-128"/>
                <a:ea typeface="MS UI Gothic" panose="020B0600070205080204" pitchFamily="50" charset="-128"/>
              </a:rPr>
              <a:t>EC-SSE-SRI</a:t>
            </a:r>
            <a:r>
              <a:rPr kumimoji="1" lang="ja-JP" altLang="en-US" dirty="0">
                <a:latin typeface="MS UI Gothic" panose="020B0600070205080204" pitchFamily="50" charset="-128"/>
                <a:ea typeface="MS UI Gothic" panose="020B0600070205080204" pitchFamily="50" charset="-128"/>
              </a:rPr>
              <a:t>と</a:t>
            </a:r>
            <a:br>
              <a:rPr kumimoji="1" lang="en-US" altLang="ja-JP" dirty="0">
                <a:latin typeface="MS UI Gothic" panose="020B0600070205080204" pitchFamily="50" charset="-128"/>
                <a:ea typeface="MS UI Gothic" panose="020B0600070205080204" pitchFamily="50" charset="-128"/>
              </a:rPr>
            </a:br>
            <a:r>
              <a:rPr kumimoji="1" lang="en-US" altLang="ja-JP" dirty="0">
                <a:solidFill>
                  <a:schemeClr val="accent5">
                    <a:lumMod val="50000"/>
                  </a:schemeClr>
                </a:solidFill>
                <a:latin typeface="MS UI Gothic" panose="020B0600070205080204" pitchFamily="50" charset="-128"/>
                <a:ea typeface="MS UI Gothic" panose="020B0600070205080204" pitchFamily="50" charset="-128"/>
              </a:rPr>
              <a:t>FC-SSE-SRI</a:t>
            </a:r>
            <a:r>
              <a:rPr kumimoji="1" lang="ja-JP" altLang="en-US" dirty="0">
                <a:latin typeface="MS UI Gothic" panose="020B0600070205080204" pitchFamily="50" charset="-128"/>
                <a:ea typeface="MS UI Gothic" panose="020B0600070205080204" pitchFamily="50" charset="-128"/>
              </a:rPr>
              <a:t>で</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共通</a:t>
            </a:r>
          </a:p>
        </p:txBody>
      </p:sp>
    </p:spTree>
    <p:extLst>
      <p:ext uri="{BB962C8B-B14F-4D97-AF65-F5344CB8AC3E}">
        <p14:creationId xmlns:p14="http://schemas.microsoft.com/office/powerpoint/2010/main" val="3100047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C94BF3AC-48EF-45AB-8DC4-BA94CE50C69A}"/>
                  </a:ext>
                </a:extLst>
              </p:cNvPr>
              <p:cNvSpPr>
                <a:spLocks noGrp="1"/>
              </p:cNvSpPr>
              <p:nvPr>
                <p:ph idx="1"/>
              </p:nvPr>
            </p:nvSpPr>
            <p:spPr/>
            <p:txBody>
              <a:bodyPr/>
              <a:lstStyle/>
              <a:p>
                <a:r>
                  <a:rPr lang="ja-JP" altLang="en-US" dirty="0">
                    <a:latin typeface="Cambria Math" panose="02040503050406030204" pitchFamily="18" charset="0"/>
                  </a:rPr>
                  <a:t>あるセル</a:t>
                </a:r>
                <a14:m>
                  <m:oMath xmlns:m="http://schemas.openxmlformats.org/officeDocument/2006/math">
                    <m:r>
                      <a:rPr lang="en-US" altLang="ja-JP" i="1">
                        <a:latin typeface="Cambria Math" panose="02040503050406030204" pitchFamily="18" charset="0"/>
                      </a:rPr>
                      <m:t>𝑐</m:t>
                    </m:r>
                  </m:oMath>
                </a14:m>
                <a:r>
                  <a:rPr lang="ja-JP" altLang="en-US" dirty="0">
                    <a:latin typeface="Cambria Math" panose="02040503050406030204" pitchFamily="18" charset="0"/>
                  </a:rPr>
                  <a:t>における静水圧応力積分（１点積分）の式：</a:t>
                </a:r>
                <a:br>
                  <a:rPr lang="en-US" altLang="ja-JP" dirty="0">
                    <a:latin typeface="Cambria Math" panose="02040503050406030204" pitchFamily="18" charset="0"/>
                  </a:rPr>
                </a:br>
                <a:endParaRPr lang="en-US" altLang="ja-JP" sz="660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d>
                        <m:dPr>
                          <m:begChr m:val="{"/>
                          <m:endChr m:val="}"/>
                          <m:ctrlPr>
                            <a:rPr lang="en-US" altLang="ja-JP" i="1">
                              <a:latin typeface="Cambria Math" panose="02040503050406030204" pitchFamily="18" charset="0"/>
                            </a:rPr>
                          </m:ctrlPr>
                        </m:dPr>
                        <m:e>
                          <m:sPre>
                            <m:sPrePr>
                              <m:ctrlPr>
                                <a:rPr lang="en-US" altLang="ja-JP" i="1" smtClean="0">
                                  <a:latin typeface="Cambria Math" panose="02040503050406030204" pitchFamily="18" charset="0"/>
                                </a:rPr>
                              </m:ctrlPr>
                            </m:sPrePr>
                            <m:sub>
                              <m:r>
                                <a:rPr lang="en-US" altLang="ja-JP" b="0" i="1" smtClean="0">
                                  <a:latin typeface="Cambria Math" panose="02040503050406030204" pitchFamily="18" charset="0"/>
                                </a:rPr>
                                <m:t>𝑐</m:t>
                              </m:r>
                            </m:sub>
                            <m:sup>
                              <m:r>
                                <m:rPr>
                                  <m:sty m:val="p"/>
                                </m:rPr>
                                <a:rPr lang="en-US" altLang="ja-JP" b="0" i="0" smtClean="0">
                                  <a:latin typeface="Cambria Math" panose="02040503050406030204" pitchFamily="18" charset="0"/>
                                </a:rPr>
                                <m:t>Cell</m:t>
                              </m:r>
                            </m:sup>
                            <m:e>
                              <m:sSubSup>
                                <m:sSubSupPr>
                                  <m:ctrlPr>
                                    <a:rPr lang="en-US" altLang="ja-JP" b="0" i="1" smtClean="0">
                                      <a:latin typeface="Cambria Math" panose="02040503050406030204" pitchFamily="18" charset="0"/>
                                    </a:rPr>
                                  </m:ctrlPr>
                                </m:sSubSupPr>
                                <m:e>
                                  <m:r>
                                    <a:rPr lang="en-US" altLang="ja-JP" b="0" i="1" smtClean="0">
                                      <a:latin typeface="Cambria Math" panose="02040503050406030204" pitchFamily="18" charset="0"/>
                                    </a:rPr>
                                    <m:t>𝑓</m:t>
                                  </m:r>
                                </m:e>
                                <m:sub>
                                  <m:r>
                                    <m:rPr>
                                      <m:sty m:val="p"/>
                                    </m:rPr>
                                    <a:rPr lang="en-US" altLang="ja-JP" b="0" i="0" smtClean="0">
                                      <a:latin typeface="Cambria Math" panose="02040503050406030204" pitchFamily="18" charset="0"/>
                                    </a:rPr>
                                    <m:t>hyd</m:t>
                                  </m:r>
                                </m:sub>
                                <m:sup>
                                  <m:r>
                                    <m:rPr>
                                      <m:sty m:val="p"/>
                                    </m:rPr>
                                    <a:rPr lang="en-US" altLang="ja-JP" b="0" i="0" smtClean="0">
                                      <a:latin typeface="Cambria Math" panose="02040503050406030204" pitchFamily="18" charset="0"/>
                                    </a:rPr>
                                    <m:t>int</m:t>
                                  </m:r>
                                </m:sup>
                              </m:sSubSup>
                            </m:e>
                          </m:sPre>
                        </m:e>
                      </m:d>
                      <m:r>
                        <a:rPr lang="en-US" altLang="ja-JP" i="1">
                          <a:latin typeface="Cambria Math" panose="02040503050406030204" pitchFamily="18" charset="0"/>
                        </a:rPr>
                        <m:t>=</m:t>
                      </m:r>
                      <m:sSup>
                        <m:sSupPr>
                          <m:ctrlPr>
                            <a:rPr lang="en-US" altLang="ja-JP" b="0" i="1" smtClean="0">
                              <a:latin typeface="Cambria Math" panose="02040503050406030204" pitchFamily="18" charset="0"/>
                            </a:rPr>
                          </m:ctrlPr>
                        </m:sSupPr>
                        <m:e>
                          <m:d>
                            <m:dPr>
                              <m:begChr m:val="["/>
                              <m:endChr m:val="]"/>
                              <m:ctrlPr>
                                <a:rPr lang="en-US" altLang="ja-JP" b="0" i="1" smtClean="0">
                                  <a:latin typeface="Cambria Math" panose="02040503050406030204" pitchFamily="18" charset="0"/>
                                </a:rPr>
                              </m:ctrlPr>
                            </m:dPr>
                            <m:e>
                              <m:sPre>
                                <m:sPrePr>
                                  <m:ctrlPr>
                                    <a:rPr lang="en-US" altLang="ja-JP" i="1">
                                      <a:latin typeface="Cambria Math" panose="02040503050406030204" pitchFamily="18" charset="0"/>
                                    </a:rPr>
                                  </m:ctrlPr>
                                </m:sPrePr>
                                <m:sub>
                                  <m:r>
                                    <a:rPr lang="en-US" altLang="ja-JP" i="1">
                                      <a:latin typeface="Cambria Math" panose="02040503050406030204" pitchFamily="18" charset="0"/>
                                    </a:rPr>
                                    <m:t>𝑐</m:t>
                                  </m:r>
                                </m:sub>
                                <m:sup>
                                  <m:r>
                                    <m:rPr>
                                      <m:sty m:val="p"/>
                                    </m:rPr>
                                    <a:rPr lang="en-US" altLang="ja-JP" i="0">
                                      <a:latin typeface="Cambria Math" panose="02040503050406030204" pitchFamily="18" charset="0"/>
                                    </a:rPr>
                                    <m:t>Cell</m:t>
                                  </m:r>
                                </m:sup>
                                <m:e>
                                  <m:r>
                                    <a:rPr lang="en-US" altLang="ja-JP" b="0" i="1" smtClean="0">
                                      <a:highlight>
                                        <a:srgbClr val="FFFF00"/>
                                      </a:highlight>
                                      <a:latin typeface="Cambria Math" panose="02040503050406030204" pitchFamily="18" charset="0"/>
                                    </a:rPr>
                                    <m:t>𝐵</m:t>
                                  </m:r>
                                </m:e>
                              </m:sPre>
                            </m:e>
                          </m:d>
                        </m:e>
                        <m:sup>
                          <m:r>
                            <m:rPr>
                              <m:sty m:val="p"/>
                            </m:rPr>
                            <a:rPr lang="en-US" altLang="ja-JP" b="0" i="0" smtClean="0">
                              <a:latin typeface="Cambria Math" panose="02040503050406030204" pitchFamily="18" charset="0"/>
                            </a:rPr>
                            <m:t>T</m:t>
                          </m:r>
                        </m:sup>
                      </m:sSup>
                      <m:r>
                        <a:rPr lang="en-US" altLang="ja-JP" b="0" i="1" smtClean="0">
                          <a:latin typeface="Cambria Math" panose="02040503050406030204" pitchFamily="18" charset="0"/>
                        </a:rPr>
                        <m:t> </m:t>
                      </m:r>
                      <m:d>
                        <m:dPr>
                          <m:begChr m:val="{"/>
                          <m:endChr m:val="}"/>
                          <m:ctrlPr>
                            <a:rPr lang="en-US" altLang="ja-JP" i="1">
                              <a:latin typeface="Cambria Math" panose="02040503050406030204" pitchFamily="18" charset="0"/>
                            </a:rPr>
                          </m:ctrlPr>
                        </m:dPr>
                        <m:e>
                          <m:sPre>
                            <m:sPrePr>
                              <m:ctrlPr>
                                <a:rPr lang="en-US" altLang="ja-JP" i="1">
                                  <a:latin typeface="Cambria Math" panose="02040503050406030204" pitchFamily="18" charset="0"/>
                                </a:rPr>
                              </m:ctrlPr>
                            </m:sPrePr>
                            <m:sub>
                              <m:r>
                                <a:rPr lang="en-US" altLang="ja-JP" i="1">
                                  <a:latin typeface="Cambria Math" panose="02040503050406030204" pitchFamily="18" charset="0"/>
                                </a:rPr>
                                <m:t>𝑐</m:t>
                              </m:r>
                            </m:sub>
                            <m:sup>
                              <m:r>
                                <m:rPr>
                                  <m:sty m:val="p"/>
                                </m:rPr>
                                <a:rPr lang="en-US" altLang="ja-JP">
                                  <a:latin typeface="Cambria Math" panose="02040503050406030204" pitchFamily="18" charset="0"/>
                                </a:rPr>
                                <m:t>Cell</m:t>
                              </m:r>
                            </m:sup>
                            <m:e>
                              <m:sSub>
                                <m:sSubPr>
                                  <m:ctrlPr>
                                    <a:rPr lang="en-US" altLang="ja-JP" b="0" i="1" dirty="0" smtClean="0">
                                      <a:latin typeface="Cambria Math" panose="02040503050406030204" pitchFamily="18" charset="0"/>
                                    </a:rPr>
                                  </m:ctrlPr>
                                </m:sSubPr>
                                <m:e>
                                  <m:acc>
                                    <m:accPr>
                                      <m:chr m:val="̃"/>
                                      <m:ctrlPr>
                                        <a:rPr lang="en-US" altLang="ja-JP" b="0" i="1" smtClean="0">
                                          <a:effectLst>
                                            <a:glow rad="228600">
                                              <a:schemeClr val="accent2">
                                                <a:satMod val="175000"/>
                                                <a:alpha val="40000"/>
                                              </a:schemeClr>
                                            </a:glow>
                                          </a:effectLst>
                                          <a:latin typeface="Cambria Math" panose="02040503050406030204" pitchFamily="18" charset="0"/>
                                        </a:rPr>
                                      </m:ctrlPr>
                                    </m:accPr>
                                    <m:e>
                                      <m:r>
                                        <a:rPr lang="en-US" altLang="ja-JP" b="0" i="1" smtClean="0">
                                          <a:effectLst>
                                            <a:glow rad="228600">
                                              <a:schemeClr val="accent2">
                                                <a:satMod val="175000"/>
                                                <a:alpha val="40000"/>
                                              </a:schemeClr>
                                            </a:glow>
                                          </a:effectLst>
                                          <a:latin typeface="Cambria Math" panose="02040503050406030204" pitchFamily="18" charset="0"/>
                                        </a:rPr>
                                        <m:t>𝜎</m:t>
                                      </m:r>
                                    </m:e>
                                  </m:acc>
                                </m:e>
                                <m:sub>
                                  <m:r>
                                    <m:rPr>
                                      <m:sty m:val="p"/>
                                    </m:rPr>
                                    <a:rPr lang="en-US" altLang="ja-JP" b="0" i="0" dirty="0" smtClean="0">
                                      <a:latin typeface="Cambria Math" panose="02040503050406030204" pitchFamily="18" charset="0"/>
                                    </a:rPr>
                                    <m:t>hyd</m:t>
                                  </m:r>
                                </m:sub>
                              </m:sSub>
                            </m:e>
                          </m:sPre>
                        </m:e>
                      </m:d>
                      <m:r>
                        <a:rPr lang="en-US" altLang="ja-JP" b="0" i="1" smtClean="0">
                          <a:latin typeface="Cambria Math" panose="02040503050406030204" pitchFamily="18" charset="0"/>
                        </a:rPr>
                        <m:t> </m:t>
                      </m:r>
                      <m:sPre>
                        <m:sPrePr>
                          <m:ctrlPr>
                            <a:rPr lang="en-US" altLang="ja-JP" i="1">
                              <a:latin typeface="Cambria Math" panose="02040503050406030204" pitchFamily="18" charset="0"/>
                            </a:rPr>
                          </m:ctrlPr>
                        </m:sPrePr>
                        <m:sub>
                          <m:r>
                            <a:rPr lang="en-US" altLang="ja-JP" i="1">
                              <a:latin typeface="Cambria Math" panose="02040503050406030204" pitchFamily="18" charset="0"/>
                            </a:rPr>
                            <m:t>𝑐</m:t>
                          </m:r>
                        </m:sub>
                        <m:sup>
                          <m:r>
                            <m:rPr>
                              <m:sty m:val="p"/>
                            </m:rPr>
                            <a:rPr lang="en-US" altLang="ja-JP">
                              <a:latin typeface="Cambria Math" panose="02040503050406030204" pitchFamily="18" charset="0"/>
                            </a:rPr>
                            <m:t>Cell</m:t>
                          </m:r>
                        </m:sup>
                        <m:e>
                          <m:r>
                            <a:rPr lang="en-US" altLang="ja-JP" b="0" i="1" smtClean="0">
                              <a:effectLst>
                                <a:glow rad="228600">
                                  <a:srgbClr val="FFFF00">
                                    <a:alpha val="40000"/>
                                  </a:srgbClr>
                                </a:glow>
                              </a:effectLst>
                              <a:latin typeface="Cambria Math" panose="02040503050406030204" pitchFamily="18" charset="0"/>
                            </a:rPr>
                            <m:t>𝑉</m:t>
                          </m:r>
                        </m:e>
                      </m:sPre>
                    </m:oMath>
                  </m:oMathPara>
                </a14:m>
                <a:endParaRPr lang="en-US" altLang="ja-JP" b="0" i="1" dirty="0">
                  <a:latin typeface="Cambria Math" panose="02040503050406030204" pitchFamily="18" charset="0"/>
                </a:endParaRPr>
              </a:p>
              <a:p>
                <a:pPr marL="0" indent="0">
                  <a:buNone/>
                </a:pPr>
                <a:endParaRPr lang="en-US" altLang="ja-JP" i="1" dirty="0">
                  <a:latin typeface="Cambria Math" panose="02040503050406030204" pitchFamily="18" charset="0"/>
                </a:endParaRPr>
              </a:p>
              <a:p>
                <a:pPr marL="0" indent="0">
                  <a:buNone/>
                </a:pPr>
                <a:endParaRPr lang="en-US" altLang="ja-JP" i="1" dirty="0">
                  <a:latin typeface="Cambria Math" panose="02040503050406030204" pitchFamily="18" charset="0"/>
                </a:endParaRPr>
              </a:p>
              <a:p>
                <a:pPr marL="0" indent="0">
                  <a:buNone/>
                </a:pPr>
                <a:endParaRPr lang="en-US" altLang="ja-JP" sz="1200" i="1" dirty="0">
                  <a:latin typeface="Cambria Math" panose="02040503050406030204" pitchFamily="18" charset="0"/>
                </a:endParaRPr>
              </a:p>
              <a:p>
                <a:pPr>
                  <a:buFont typeface="Wingdings" panose="05000000000000000000" pitchFamily="2" charset="2"/>
                  <a:buChar char="Ø"/>
                </a:pPr>
                <a14:m>
                  <m:oMath xmlns:m="http://schemas.openxmlformats.org/officeDocument/2006/math">
                    <m:d>
                      <m:dPr>
                        <m:begChr m:val="["/>
                        <m:endChr m:val="]"/>
                        <m:ctrlPr>
                          <a:rPr lang="en-US" altLang="ja-JP" sz="2400" i="1">
                            <a:latin typeface="Cambria Math" panose="02040503050406030204" pitchFamily="18" charset="0"/>
                          </a:rPr>
                        </m:ctrlPr>
                      </m:dPr>
                      <m:e>
                        <m:sPre>
                          <m:sPrePr>
                            <m:ctrlPr>
                              <a:rPr lang="en-US" altLang="ja-JP" sz="2400" i="1">
                                <a:latin typeface="Cambria Math" panose="02040503050406030204" pitchFamily="18" charset="0"/>
                              </a:rPr>
                            </m:ctrlPr>
                          </m:sPrePr>
                          <m:sub>
                            <m:r>
                              <a:rPr lang="en-US" altLang="ja-JP" sz="2400" i="1">
                                <a:latin typeface="Cambria Math" panose="02040503050406030204" pitchFamily="18" charset="0"/>
                              </a:rPr>
                              <m:t>𝑐</m:t>
                            </m:r>
                          </m:sub>
                          <m:sup>
                            <m:r>
                              <m:rPr>
                                <m:sty m:val="p"/>
                              </m:rPr>
                              <a:rPr lang="en-US" altLang="ja-JP" sz="2400">
                                <a:latin typeface="Cambria Math" panose="02040503050406030204" pitchFamily="18" charset="0"/>
                              </a:rPr>
                              <m:t>Cell</m:t>
                            </m:r>
                          </m:sup>
                          <m:e>
                            <m:r>
                              <a:rPr lang="en-US" altLang="ja-JP" sz="2400" i="1" smtClean="0">
                                <a:effectLst>
                                  <a:glow rad="228600">
                                    <a:srgbClr val="FFFF00">
                                      <a:alpha val="40000"/>
                                    </a:srgbClr>
                                  </a:glow>
                                </a:effectLst>
                                <a:latin typeface="Cambria Math" panose="02040503050406030204" pitchFamily="18" charset="0"/>
                              </a:rPr>
                              <m:t>𝐵</m:t>
                            </m:r>
                          </m:e>
                        </m:sPre>
                      </m:e>
                    </m:d>
                  </m:oMath>
                </a14:m>
                <a:r>
                  <a:rPr lang="ja-JP" altLang="en-US" sz="2400" dirty="0"/>
                  <a:t>を用いることで節点内力の分配範囲が狭くなる（左辺ベクトルは４節点分のみ）．</a:t>
                </a:r>
                <a:endParaRPr lang="en-US" altLang="ja-JP" sz="2400" dirty="0"/>
              </a:p>
              <a:p>
                <a:pPr>
                  <a:buFont typeface="Wingdings" panose="05000000000000000000" pitchFamily="2" charset="2"/>
                  <a:buChar char="Ø"/>
                </a:pPr>
                <a:r>
                  <a:rPr lang="ja-JP" altLang="en-US" sz="2400" dirty="0"/>
                  <a:t>他方，</a:t>
                </a:r>
                <a14:m>
                  <m:oMath xmlns:m="http://schemas.openxmlformats.org/officeDocument/2006/math">
                    <m:d>
                      <m:dPr>
                        <m:begChr m:val="{"/>
                        <m:endChr m:val="}"/>
                        <m:ctrlPr>
                          <a:rPr lang="en-US" altLang="ja-JP" sz="2400" i="1">
                            <a:latin typeface="Cambria Math" panose="02040503050406030204" pitchFamily="18" charset="0"/>
                          </a:rPr>
                        </m:ctrlPr>
                      </m:dPr>
                      <m:e>
                        <m:sPre>
                          <m:sPrePr>
                            <m:ctrlPr>
                              <a:rPr lang="en-US" altLang="ja-JP" sz="2400" i="1">
                                <a:latin typeface="Cambria Math" panose="02040503050406030204" pitchFamily="18" charset="0"/>
                              </a:rPr>
                            </m:ctrlPr>
                          </m:sPrePr>
                          <m:sub>
                            <m:r>
                              <a:rPr lang="en-US" altLang="ja-JP" sz="2400" i="1">
                                <a:latin typeface="Cambria Math" panose="02040503050406030204" pitchFamily="18" charset="0"/>
                              </a:rPr>
                              <m:t>𝑐</m:t>
                            </m:r>
                          </m:sub>
                          <m:sup>
                            <m:r>
                              <m:rPr>
                                <m:sty m:val="p"/>
                              </m:rPr>
                              <a:rPr lang="en-US" altLang="ja-JP" sz="2400">
                                <a:latin typeface="Cambria Math" panose="02040503050406030204" pitchFamily="18" charset="0"/>
                              </a:rPr>
                              <m:t>Cell</m:t>
                            </m:r>
                          </m:sup>
                          <m:e>
                            <m:sSub>
                              <m:sSubPr>
                                <m:ctrlPr>
                                  <a:rPr lang="en-US" altLang="ja-JP" sz="2400" i="1" dirty="0">
                                    <a:latin typeface="Cambria Math" panose="02040503050406030204" pitchFamily="18" charset="0"/>
                                  </a:rPr>
                                </m:ctrlPr>
                              </m:sSubPr>
                              <m:e>
                                <m:acc>
                                  <m:accPr>
                                    <m:chr m:val="̃"/>
                                    <m:ctrlPr>
                                      <a:rPr lang="en-US" altLang="ja-JP" sz="2400" i="1" smtClean="0">
                                        <a:effectLst>
                                          <a:glow rad="228600">
                                            <a:schemeClr val="accent2">
                                              <a:satMod val="175000"/>
                                              <a:alpha val="40000"/>
                                            </a:schemeClr>
                                          </a:glow>
                                        </a:effectLst>
                                        <a:latin typeface="Cambria Math" panose="02040503050406030204" pitchFamily="18" charset="0"/>
                                      </a:rPr>
                                    </m:ctrlPr>
                                  </m:accPr>
                                  <m:e>
                                    <m:r>
                                      <a:rPr lang="en-US" altLang="ja-JP" sz="2400" i="1">
                                        <a:effectLst>
                                          <a:glow rad="228600">
                                            <a:schemeClr val="accent2">
                                              <a:satMod val="175000"/>
                                              <a:alpha val="40000"/>
                                            </a:schemeClr>
                                          </a:glow>
                                        </a:effectLst>
                                        <a:latin typeface="Cambria Math" panose="02040503050406030204" pitchFamily="18" charset="0"/>
                                      </a:rPr>
                                      <m:t>𝜎</m:t>
                                    </m:r>
                                  </m:e>
                                </m:acc>
                              </m:e>
                              <m:sub>
                                <m:r>
                                  <m:rPr>
                                    <m:sty m:val="p"/>
                                  </m:rPr>
                                  <a:rPr lang="en-US" altLang="ja-JP" sz="2400" dirty="0">
                                    <a:latin typeface="Cambria Math" panose="02040503050406030204" pitchFamily="18" charset="0"/>
                                  </a:rPr>
                                  <m:t>hyd</m:t>
                                </m:r>
                              </m:sub>
                            </m:sSub>
                          </m:e>
                        </m:sPre>
                      </m:e>
                    </m:d>
                  </m:oMath>
                </a14:m>
                <a:r>
                  <a:rPr lang="ja-JP" altLang="en-US" sz="2400" dirty="0"/>
                  <a:t>はセル</a:t>
                </a:r>
                <a14:m>
                  <m:oMath xmlns:m="http://schemas.openxmlformats.org/officeDocument/2006/math">
                    <m:r>
                      <a:rPr lang="en-US" altLang="ja-JP" sz="2400" b="0" i="1" smtClean="0">
                        <a:latin typeface="Cambria Math" panose="02040503050406030204" pitchFamily="18" charset="0"/>
                      </a:rPr>
                      <m:t>𝑐</m:t>
                    </m:r>
                  </m:oMath>
                </a14:m>
                <a:r>
                  <a:rPr lang="ja-JP" altLang="en-US" sz="2400" dirty="0"/>
                  <a:t>周辺の多数のセルから算出される．</a:t>
                </a:r>
                <a:endParaRPr lang="en-US" altLang="ja-JP" sz="2400" dirty="0"/>
              </a:p>
              <a:p>
                <a:pPr>
                  <a:buFont typeface="Wingdings" panose="05000000000000000000" pitchFamily="2" charset="2"/>
                  <a:buChar char="Ø"/>
                </a:pPr>
                <a:r>
                  <a:rPr lang="ja-JP" altLang="en-US" sz="2400" dirty="0"/>
                  <a:t>要するに「広く集めて</a:t>
                </a:r>
                <a:r>
                  <a:rPr lang="en-US" altLang="ja-JP" sz="2400" dirty="0"/>
                  <a:t>,</a:t>
                </a:r>
                <a:r>
                  <a:rPr lang="ja-JP" altLang="en-US" sz="2400" dirty="0"/>
                  <a:t>狭く配る」静水圧応力積分で</a:t>
                </a:r>
                <a:r>
                  <a:rPr lang="ja-JP" altLang="en-US" sz="2400" dirty="0">
                    <a:solidFill>
                      <a:srgbClr val="0000CC"/>
                    </a:solidFill>
                  </a:rPr>
                  <a:t>圧力チェッカーボーディングを強力に低減</a:t>
                </a:r>
                <a:r>
                  <a:rPr lang="ja-JP" altLang="en-US" sz="2400" dirty="0"/>
                  <a:t>．</a:t>
                </a:r>
                <a:endParaRPr lang="en-US" altLang="ja-JP" sz="2400" dirty="0"/>
              </a:p>
              <a:p>
                <a:pPr>
                  <a:buFont typeface="Wingdings" panose="05000000000000000000" pitchFamily="2" charset="2"/>
                  <a:buChar char="Ø"/>
                </a:pPr>
                <a:r>
                  <a:rPr lang="ja-JP" altLang="en-US" sz="2400" dirty="0"/>
                  <a:t>デメリットとして，</a:t>
                </a:r>
                <a:r>
                  <a:rPr lang="ja-JP" altLang="en-US" sz="2400" b="1" dirty="0"/>
                  <a:t>非整合な応力積分</a:t>
                </a:r>
                <a:r>
                  <a:rPr lang="ja-JP" altLang="en-US" sz="2400" dirty="0"/>
                  <a:t>により動解析時のエネルギー発散が起きる</a:t>
                </a:r>
                <a:br>
                  <a:rPr lang="en-US" altLang="ja-JP" sz="2400" dirty="0"/>
                </a:br>
                <a:r>
                  <a:rPr lang="ja-JP" altLang="en-US" sz="2400" dirty="0"/>
                  <a:t>（</a:t>
                </a:r>
                <a14:m>
                  <m:oMath xmlns:m="http://schemas.openxmlformats.org/officeDocument/2006/math">
                    <m:d>
                      <m:dPr>
                        <m:begChr m:val="["/>
                        <m:endChr m:val="]"/>
                        <m:ctrlPr>
                          <a:rPr lang="en-US" altLang="ja-JP" sz="2400" b="0" i="1" smtClean="0">
                            <a:latin typeface="Cambria Math" panose="02040503050406030204" pitchFamily="18" charset="0"/>
                          </a:rPr>
                        </m:ctrlPr>
                      </m:dPr>
                      <m:e>
                        <m:r>
                          <m:rPr>
                            <m:sty m:val="p"/>
                          </m:rPr>
                          <a:rPr lang="en-US" altLang="ja-JP" sz="2400" b="0" i="0" smtClean="0">
                            <a:latin typeface="Cambria Math" panose="02040503050406030204" pitchFamily="18" charset="0"/>
                          </a:rPr>
                          <m:t>K</m:t>
                        </m:r>
                      </m:e>
                    </m:d>
                    <m:r>
                      <a:rPr lang="en-US" altLang="ja-JP" sz="2400" b="0" i="0" smtClean="0">
                        <a:latin typeface="Cambria Math" panose="02040503050406030204" pitchFamily="18" charset="0"/>
                      </a:rPr>
                      <m:t>=</m:t>
                    </m:r>
                    <m:sSup>
                      <m:sSupPr>
                        <m:ctrlPr>
                          <a:rPr lang="en-US" altLang="ja-JP" sz="2400" i="1">
                            <a:latin typeface="Cambria Math" panose="02040503050406030204" pitchFamily="18" charset="0"/>
                          </a:rPr>
                        </m:ctrlPr>
                      </m:sSupPr>
                      <m:e>
                        <m:d>
                          <m:dPr>
                            <m:begChr m:val="["/>
                            <m:endChr m:val="]"/>
                            <m:ctrlPr>
                              <a:rPr lang="en-US" altLang="ja-JP" sz="2400" i="1">
                                <a:latin typeface="Cambria Math" panose="02040503050406030204" pitchFamily="18" charset="0"/>
                              </a:rPr>
                            </m:ctrlPr>
                          </m:dPr>
                          <m:e>
                            <m:r>
                              <a:rPr lang="en-US" altLang="ja-JP" sz="2400" i="1">
                                <a:latin typeface="Cambria Math" panose="02040503050406030204" pitchFamily="18" charset="0"/>
                              </a:rPr>
                              <m:t>𝐵</m:t>
                            </m:r>
                          </m:e>
                        </m:d>
                      </m:e>
                      <m:sup>
                        <m:r>
                          <m:rPr>
                            <m:sty m:val="p"/>
                          </m:rPr>
                          <a:rPr lang="en-US" altLang="ja-JP" sz="2400">
                            <a:latin typeface="Cambria Math" panose="02040503050406030204" pitchFamily="18" charset="0"/>
                          </a:rPr>
                          <m:t>T</m:t>
                        </m:r>
                      </m:sup>
                    </m:sSup>
                    <m:d>
                      <m:dPr>
                        <m:begChr m:val="["/>
                        <m:endChr m:val="]"/>
                        <m:ctrlPr>
                          <a:rPr lang="en-US" altLang="ja-JP" sz="2400" i="1">
                            <a:latin typeface="Cambria Math" panose="02040503050406030204" pitchFamily="18" charset="0"/>
                          </a:rPr>
                        </m:ctrlPr>
                      </m:dPr>
                      <m:e>
                        <m:r>
                          <a:rPr lang="en-US" altLang="ja-JP" sz="2400" i="1">
                            <a:latin typeface="Cambria Math" panose="02040503050406030204" pitchFamily="18" charset="0"/>
                          </a:rPr>
                          <m:t>𝐷</m:t>
                        </m:r>
                      </m:e>
                    </m:d>
                    <m:d>
                      <m:dPr>
                        <m:begChr m:val="["/>
                        <m:endChr m:val="]"/>
                        <m:ctrlPr>
                          <a:rPr lang="en-US" altLang="ja-JP" sz="2400" i="1">
                            <a:latin typeface="Cambria Math" panose="02040503050406030204" pitchFamily="18" charset="0"/>
                          </a:rPr>
                        </m:ctrlPr>
                      </m:dPr>
                      <m:e>
                        <m:r>
                          <a:rPr lang="en-US" altLang="ja-JP" sz="2400" i="1">
                            <a:latin typeface="Cambria Math" panose="02040503050406030204" pitchFamily="18" charset="0"/>
                          </a:rPr>
                          <m:t>𝐵</m:t>
                        </m:r>
                      </m:e>
                    </m:d>
                  </m:oMath>
                </a14:m>
                <a:r>
                  <a:rPr lang="ja-JP" altLang="en-US" sz="2400" dirty="0"/>
                  <a:t> の形式でなくなることにより正定値性が失われる）が，</a:t>
                </a:r>
                <a:r>
                  <a:rPr lang="ja-JP" altLang="en-US" sz="2400" b="1" dirty="0"/>
                  <a:t>静解析なら大丈夫．</a:t>
                </a:r>
                <a:endParaRPr lang="en-US" altLang="ja-JP" sz="2400" b="1" dirty="0"/>
              </a:p>
              <a:p>
                <a:pPr marL="0" indent="0">
                  <a:buNone/>
                </a:pPr>
                <a:endParaRPr kumimoji="1" lang="ja-JP" altLang="en-US" dirty="0"/>
              </a:p>
            </p:txBody>
          </p:sp>
        </mc:Choice>
        <mc:Fallback xmlns="">
          <p:sp>
            <p:nvSpPr>
              <p:cNvPr id="2" name="コンテンツ プレースホルダー 1">
                <a:extLst>
                  <a:ext uri="{FF2B5EF4-FFF2-40B4-BE49-F238E27FC236}">
                    <a16:creationId xmlns:a16="http://schemas.microsoft.com/office/drawing/2014/main" id="{C94BF3AC-48EF-45AB-8DC4-BA94CE50C69A}"/>
                  </a:ext>
                </a:extLst>
              </p:cNvPr>
              <p:cNvSpPr>
                <a:spLocks noGrp="1" noRot="1" noChangeAspect="1" noMove="1" noResize="1" noEditPoints="1" noAdjustHandles="1" noChangeArrowheads="1" noChangeShapeType="1" noTextEdit="1"/>
              </p:cNvSpPr>
              <p:nvPr>
                <p:ph idx="1"/>
              </p:nvPr>
            </p:nvSpPr>
            <p:spPr>
              <a:blipFill>
                <a:blip r:embed="rId3"/>
                <a:stretch>
                  <a:fillRect l="-1746" t="-1901" r="-3333"/>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7116EC08-ED6B-C97A-5DA3-5E330BED82A7}"/>
              </a:ext>
            </a:extLst>
          </p:cNvPr>
          <p:cNvSpPr>
            <a:spLocks noGrp="1"/>
          </p:cNvSpPr>
          <p:nvPr>
            <p:ph type="title"/>
          </p:nvPr>
        </p:nvSpPr>
        <p:spPr/>
        <p:txBody>
          <a:bodyPr/>
          <a:lstStyle/>
          <a:p>
            <a:r>
              <a:rPr lang="ja-JP" altLang="en-US" dirty="0"/>
              <a:t>③非整合な静水圧応力積分</a:t>
            </a:r>
            <a:endParaRPr kumimoji="1" lang="ja-JP" altLang="en-US" dirty="0"/>
          </a:p>
        </p:txBody>
      </p:sp>
      <p:sp>
        <p:nvSpPr>
          <p:cNvPr id="4" name="スライド番号プレースホルダー 3">
            <a:extLst>
              <a:ext uri="{FF2B5EF4-FFF2-40B4-BE49-F238E27FC236}">
                <a16:creationId xmlns:a16="http://schemas.microsoft.com/office/drawing/2014/main" id="{32462904-F658-5804-566F-3FA748BC0274}"/>
              </a:ext>
            </a:extLst>
          </p:cNvPr>
          <p:cNvSpPr>
            <a:spLocks noGrp="1"/>
          </p:cNvSpPr>
          <p:nvPr>
            <p:ph type="sldNum" sz="quarter" idx="4"/>
          </p:nvPr>
        </p:nvSpPr>
        <p:spPr/>
        <p:txBody>
          <a:bodyPr/>
          <a:lstStyle/>
          <a:p>
            <a:r>
              <a:rPr lang="en-US" altLang="ja-JP"/>
              <a:t>P. </a:t>
            </a:r>
            <a:fld id="{F8FDF831-B0A3-4B44-A20D-7581D5587101}" type="slidenum">
              <a:rPr lang="ja-JP" altLang="en-US" smtClean="0"/>
              <a:pPr/>
              <a:t>13</a:t>
            </a:fld>
            <a:endParaRPr lang="ja-JP" altLang="en-US" dirty="0"/>
          </a:p>
        </p:txBody>
      </p:sp>
      <p:sp>
        <p:nvSpPr>
          <p:cNvPr id="5" name="テキスト ボックス 4">
            <a:extLst>
              <a:ext uri="{FF2B5EF4-FFF2-40B4-BE49-F238E27FC236}">
                <a16:creationId xmlns:a16="http://schemas.microsoft.com/office/drawing/2014/main" id="{5617A29C-64BC-245E-EF8E-D2583E5F4284}"/>
              </a:ext>
            </a:extLst>
          </p:cNvPr>
          <p:cNvSpPr txBox="1"/>
          <p:nvPr/>
        </p:nvSpPr>
        <p:spPr>
          <a:xfrm>
            <a:off x="1451484" y="2060848"/>
            <a:ext cx="1723549" cy="707886"/>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静水圧応力の</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節点内力寄与</a:t>
            </a:r>
          </a:p>
        </p:txBody>
      </p:sp>
      <p:sp>
        <p:nvSpPr>
          <p:cNvPr id="6" name="テキスト ボックス 5">
            <a:extLst>
              <a:ext uri="{FF2B5EF4-FFF2-40B4-BE49-F238E27FC236}">
                <a16:creationId xmlns:a16="http://schemas.microsoft.com/office/drawing/2014/main" id="{7B1F8D61-2991-63FE-72B7-E285CCAD6377}"/>
              </a:ext>
            </a:extLst>
          </p:cNvPr>
          <p:cNvSpPr txBox="1"/>
          <p:nvPr/>
        </p:nvSpPr>
        <p:spPr>
          <a:xfrm>
            <a:off x="5051884" y="1052736"/>
            <a:ext cx="1398140" cy="1015663"/>
          </a:xfrm>
          <a:prstGeom prst="rect">
            <a:avLst/>
          </a:prstGeom>
          <a:solidFill>
            <a:srgbClr val="FFFF00"/>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標準的な</a:t>
            </a:r>
            <a:br>
              <a:rPr kumimoji="1" lang="en-US" altLang="ja-JP" sz="2000" dirty="0">
                <a:latin typeface="MS UI Gothic" panose="020B0600070205080204" pitchFamily="50" charset="-128"/>
                <a:ea typeface="MS UI Gothic" panose="020B0600070205080204" pitchFamily="50" charset="-128"/>
              </a:rPr>
            </a:br>
            <a:r>
              <a:rPr kumimoji="1" lang="en-US" altLang="ja-JP" sz="2000" dirty="0">
                <a:latin typeface="MS UI Gothic" panose="020B0600070205080204" pitchFamily="50" charset="-128"/>
                <a:ea typeface="MS UI Gothic" panose="020B0600070205080204" pitchFamily="50" charset="-128"/>
              </a:rPr>
              <a:t>FEM-T4</a:t>
            </a:r>
            <a:r>
              <a:rPr kumimoji="1" lang="ja-JP" altLang="en-US" sz="2000" dirty="0">
                <a:latin typeface="MS UI Gothic" panose="020B0600070205080204" pitchFamily="50" charset="-128"/>
                <a:ea typeface="MS UI Gothic" panose="020B0600070205080204" pitchFamily="50" charset="-128"/>
              </a:rPr>
              <a:t>の</a:t>
            </a:r>
            <a:br>
              <a:rPr kumimoji="1" lang="en-US" altLang="ja-JP" sz="2000" dirty="0">
                <a:latin typeface="MS UI Gothic" panose="020B0600070205080204" pitchFamily="50" charset="-128"/>
                <a:ea typeface="MS UI Gothic" panose="020B0600070205080204" pitchFamily="50" charset="-128"/>
              </a:rPr>
            </a:br>
            <a:r>
              <a:rPr kumimoji="1" lang="en-US" altLang="ja-JP" sz="2000" dirty="0">
                <a:latin typeface="MS UI Gothic" panose="020B0600070205080204" pitchFamily="50" charset="-128"/>
                <a:ea typeface="MS UI Gothic" panose="020B0600070205080204" pitchFamily="50" charset="-128"/>
              </a:rPr>
              <a:t>B</a:t>
            </a:r>
            <a:r>
              <a:rPr kumimoji="1" lang="ja-JP" altLang="en-US" sz="2000" dirty="0">
                <a:latin typeface="MS UI Gothic" panose="020B0600070205080204" pitchFamily="50" charset="-128"/>
                <a:ea typeface="MS UI Gothic" panose="020B0600070205080204" pitchFamily="50" charset="-128"/>
              </a:rPr>
              <a:t>マトリックス</a:t>
            </a: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9C13CED2-6064-68F9-1296-3A18F505B9C4}"/>
                  </a:ext>
                </a:extLst>
              </p:cNvPr>
              <p:cNvSpPr txBox="1"/>
              <p:nvPr/>
            </p:nvSpPr>
            <p:spPr>
              <a:xfrm>
                <a:off x="5951864" y="2727520"/>
                <a:ext cx="2628412" cy="1029449"/>
              </a:xfrm>
              <a:prstGeom prst="rect">
                <a:avLst/>
              </a:prstGeom>
              <a:solidFill>
                <a:schemeClr val="accent6">
                  <a:lumMod val="40000"/>
                  <a:lumOff val="60000"/>
                </a:schemeClr>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二重平滑を経たひずみ</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の体積成分</a:t>
                </a:r>
                <a14:m>
                  <m:oMath xmlns:m="http://schemas.openxmlformats.org/officeDocument/2006/math">
                    <m:sPre>
                      <m:sPrePr>
                        <m:ctrlPr>
                          <a:rPr lang="en-US" altLang="ja-JP" sz="2000" i="1">
                            <a:latin typeface="Cambria Math" panose="02040503050406030204" pitchFamily="18" charset="0"/>
                          </a:rPr>
                        </m:ctrlPr>
                      </m:sPrePr>
                      <m:sub>
                        <m:r>
                          <a:rPr lang="en-US" altLang="ja-JP" sz="2000" i="1">
                            <a:latin typeface="Cambria Math" panose="02040503050406030204" pitchFamily="18" charset="0"/>
                          </a:rPr>
                          <m:t>𝑐</m:t>
                        </m:r>
                      </m:sub>
                      <m:sup>
                        <m:r>
                          <m:rPr>
                            <m:sty m:val="p"/>
                          </m:rPr>
                          <a:rPr lang="en-US" altLang="ja-JP" sz="2000">
                            <a:latin typeface="Cambria Math" panose="02040503050406030204" pitchFamily="18" charset="0"/>
                          </a:rPr>
                          <m:t>Cell</m:t>
                        </m:r>
                      </m:sup>
                      <m:e>
                        <m:sSub>
                          <m:sSubPr>
                            <m:ctrlPr>
                              <a:rPr kumimoji="1" lang="en-US" altLang="ja-JP" sz="2000" b="0" i="1" dirty="0" smtClean="0">
                                <a:latin typeface="Cambria Math" panose="02040503050406030204" pitchFamily="18" charset="0"/>
                                <a:ea typeface="MS UI Gothic" panose="020B0600070205080204" pitchFamily="50" charset="-128"/>
                              </a:rPr>
                            </m:ctrlPr>
                          </m:sSubPr>
                          <m:e>
                            <m:acc>
                              <m:accPr>
                                <m:chr m:val="̃"/>
                                <m:ctrlPr>
                                  <a:rPr kumimoji="1" lang="en-US" altLang="ja-JP" sz="2000" b="0" i="1" smtClean="0">
                                    <a:latin typeface="Cambria Math" panose="02040503050406030204" pitchFamily="18" charset="0"/>
                                    <a:ea typeface="MS UI Gothic" panose="020B0600070205080204" pitchFamily="50" charset="-128"/>
                                  </a:rPr>
                                </m:ctrlPr>
                              </m:accPr>
                              <m:e>
                                <m:r>
                                  <a:rPr kumimoji="1" lang="en-US" altLang="ja-JP" sz="2000" b="0" i="1" smtClean="0">
                                    <a:latin typeface="Cambria Math" panose="02040503050406030204" pitchFamily="18" charset="0"/>
                                    <a:ea typeface="MS UI Gothic" panose="020B0600070205080204" pitchFamily="50" charset="-128"/>
                                  </a:rPr>
                                  <m:t>𝜀</m:t>
                                </m:r>
                              </m:e>
                            </m:acc>
                          </m:e>
                          <m:sub>
                            <m:r>
                              <m:rPr>
                                <m:sty m:val="p"/>
                              </m:rPr>
                              <a:rPr kumimoji="1" lang="en-US" altLang="ja-JP" sz="2000" b="0" i="0" dirty="0" smtClean="0">
                                <a:latin typeface="Cambria Math" panose="02040503050406030204" pitchFamily="18" charset="0"/>
                                <a:ea typeface="MS UI Gothic" panose="020B0600070205080204" pitchFamily="50" charset="-128"/>
                              </a:rPr>
                              <m:t>vol</m:t>
                            </m:r>
                          </m:sub>
                        </m:sSub>
                      </m:e>
                    </m:sPre>
                  </m:oMath>
                </a14:m>
                <a:r>
                  <a:rPr kumimoji="1" lang="ja-JP" altLang="en-US" sz="2000" dirty="0">
                    <a:latin typeface="MS UI Gothic" panose="020B0600070205080204" pitchFamily="50" charset="-128"/>
                    <a:ea typeface="MS UI Gothic" panose="020B0600070205080204" pitchFamily="50" charset="-128"/>
                  </a:rPr>
                  <a:t>から</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算出された静水圧応力</a:t>
                </a:r>
                <a:endParaRPr kumimoji="1" lang="en-US" altLang="ja-JP" sz="2000" dirty="0">
                  <a:latin typeface="MS UI Gothic" panose="020B0600070205080204" pitchFamily="50" charset="-128"/>
                  <a:ea typeface="MS UI Gothic" panose="020B0600070205080204" pitchFamily="50" charset="-128"/>
                </a:endParaRPr>
              </a:p>
            </p:txBody>
          </p:sp>
        </mc:Choice>
        <mc:Fallback xmlns="">
          <p:sp>
            <p:nvSpPr>
              <p:cNvPr id="7" name="テキスト ボックス 6">
                <a:extLst>
                  <a:ext uri="{FF2B5EF4-FFF2-40B4-BE49-F238E27FC236}">
                    <a16:creationId xmlns:a16="http://schemas.microsoft.com/office/drawing/2014/main" id="{9C13CED2-6064-68F9-1296-3A18F505B9C4}"/>
                  </a:ext>
                </a:extLst>
              </p:cNvPr>
              <p:cNvSpPr txBox="1">
                <a:spLocks noRot="1" noChangeAspect="1" noMove="1" noResize="1" noEditPoints="1" noAdjustHandles="1" noChangeArrowheads="1" noChangeShapeType="1" noTextEdit="1"/>
              </p:cNvSpPr>
              <p:nvPr/>
            </p:nvSpPr>
            <p:spPr>
              <a:xfrm>
                <a:off x="5951864" y="2727520"/>
                <a:ext cx="2628412" cy="1029449"/>
              </a:xfrm>
              <a:prstGeom prst="rect">
                <a:avLst/>
              </a:prstGeom>
              <a:blipFill>
                <a:blip r:embed="rId4"/>
                <a:stretch>
                  <a:fillRect l="-917" t="-1724" r="-917" b="-7471"/>
                </a:stretch>
              </a:blipFill>
              <a:ln>
                <a:noFill/>
              </a:ln>
            </p:spPr>
            <p:txBody>
              <a:bodyPr/>
              <a:lstStyle/>
              <a:p>
                <a:r>
                  <a:rPr lang="ja-JP" altLang="en-US">
                    <a:noFill/>
                  </a:rPr>
                  <a:t> </a:t>
                </a:r>
              </a:p>
            </p:txBody>
          </p:sp>
        </mc:Fallback>
      </mc:AlternateContent>
      <p:sp>
        <p:nvSpPr>
          <p:cNvPr id="8" name="テキスト ボックス 7">
            <a:extLst>
              <a:ext uri="{FF2B5EF4-FFF2-40B4-BE49-F238E27FC236}">
                <a16:creationId xmlns:a16="http://schemas.microsoft.com/office/drawing/2014/main" id="{168CB8F4-4DAB-A1B8-B136-9B0D2F77E1AD}"/>
              </a:ext>
            </a:extLst>
          </p:cNvPr>
          <p:cNvSpPr txBox="1"/>
          <p:nvPr/>
        </p:nvSpPr>
        <p:spPr>
          <a:xfrm>
            <a:off x="7804816" y="1052735"/>
            <a:ext cx="1279516" cy="1015663"/>
          </a:xfrm>
          <a:prstGeom prst="rect">
            <a:avLst/>
          </a:prstGeom>
          <a:solidFill>
            <a:srgbClr val="FFFF00"/>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標準的な</a:t>
            </a:r>
            <a:br>
              <a:rPr kumimoji="1" lang="en-US" altLang="ja-JP" sz="2000" dirty="0">
                <a:latin typeface="MS UI Gothic" panose="020B0600070205080204" pitchFamily="50" charset="-128"/>
                <a:ea typeface="MS UI Gothic" panose="020B0600070205080204" pitchFamily="50" charset="-128"/>
              </a:rPr>
            </a:br>
            <a:r>
              <a:rPr kumimoji="1" lang="en-US" altLang="ja-JP" sz="2000" dirty="0">
                <a:latin typeface="MS UI Gothic" panose="020B0600070205080204" pitchFamily="50" charset="-128"/>
                <a:ea typeface="MS UI Gothic" panose="020B0600070205080204" pitchFamily="50" charset="-128"/>
              </a:rPr>
              <a:t>FEM-T4</a:t>
            </a:r>
            <a:r>
              <a:rPr kumimoji="1" lang="ja-JP" altLang="en-US" sz="2000" dirty="0">
                <a:latin typeface="MS UI Gothic" panose="020B0600070205080204" pitchFamily="50" charset="-128"/>
                <a:ea typeface="MS UI Gothic" panose="020B0600070205080204" pitchFamily="50" charset="-128"/>
              </a:rPr>
              <a:t>の</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セル体積</a:t>
            </a:r>
          </a:p>
        </p:txBody>
      </p:sp>
    </p:spTree>
    <p:extLst>
      <p:ext uri="{BB962C8B-B14F-4D97-AF65-F5344CB8AC3E}">
        <p14:creationId xmlns:p14="http://schemas.microsoft.com/office/powerpoint/2010/main" val="3343445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5EFB63B-EBCB-47FC-8198-DF7C10E41249}"/>
              </a:ext>
            </a:extLst>
          </p:cNvPr>
          <p:cNvSpPr>
            <a:spLocks noGrp="1"/>
          </p:cNvSpPr>
          <p:nvPr>
            <p:ph type="ctrTitle"/>
          </p:nvPr>
        </p:nvSpPr>
        <p:spPr/>
        <p:txBody>
          <a:bodyPr/>
          <a:lstStyle/>
          <a:p>
            <a:r>
              <a:rPr kumimoji="1" lang="ja-JP" altLang="en-US" dirty="0"/>
              <a:t>結果と考察</a:t>
            </a:r>
            <a:br>
              <a:rPr kumimoji="1" lang="en-US" altLang="ja-JP" dirty="0"/>
            </a:br>
            <a:r>
              <a:rPr lang="ja-JP" altLang="en-US" sz="2400" b="0" dirty="0"/>
              <a:t>解析例を通じた精度と計算コストの比較</a:t>
            </a:r>
          </a:p>
        </p:txBody>
      </p:sp>
      <p:sp>
        <p:nvSpPr>
          <p:cNvPr id="3" name="スライド番号プレースホルダー 2">
            <a:extLst>
              <a:ext uri="{FF2B5EF4-FFF2-40B4-BE49-F238E27FC236}">
                <a16:creationId xmlns:a16="http://schemas.microsoft.com/office/drawing/2014/main" id="{62540705-575E-4234-8E7B-92D569340FB6}"/>
              </a:ext>
            </a:extLst>
          </p:cNvPr>
          <p:cNvSpPr>
            <a:spLocks noGrp="1"/>
          </p:cNvSpPr>
          <p:nvPr>
            <p:ph type="sldNum" sz="quarter" idx="4"/>
          </p:nvPr>
        </p:nvSpPr>
        <p:spPr/>
        <p:txBody>
          <a:bodyPr/>
          <a:lstStyle/>
          <a:p>
            <a:r>
              <a:rPr lang="en-US" altLang="ja-JP"/>
              <a:t>P. </a:t>
            </a:r>
            <a:fld id="{F8FDF831-B0A3-4B44-A20D-7581D5587101}" type="slidenum">
              <a:rPr lang="ja-JP" altLang="en-US" smtClean="0"/>
              <a:pPr/>
              <a:t>14</a:t>
            </a:fld>
            <a:endParaRPr lang="ja-JP" altLang="en-US" dirty="0"/>
          </a:p>
        </p:txBody>
      </p:sp>
    </p:spTree>
    <p:extLst>
      <p:ext uri="{BB962C8B-B14F-4D97-AF65-F5344CB8AC3E}">
        <p14:creationId xmlns:p14="http://schemas.microsoft.com/office/powerpoint/2010/main" val="1505130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概要</a:t>
                </a:r>
                <a:endParaRPr lang="en-US" altLang="ja-JP" b="1" i="1" u="sng" dirty="0">
                  <a:effectLst>
                    <a:outerShdw blurRad="38100" dist="38100" dir="2700000" algn="tl">
                      <a:srgbClr val="000000">
                        <a:alpha val="43137"/>
                      </a:srgbClr>
                    </a:outerShdw>
                  </a:effectLst>
                </a:endParaRPr>
              </a:p>
              <a:p>
                <a:endParaRPr lang="en-US" altLang="ja-JP" dirty="0"/>
              </a:p>
              <a:p>
                <a:endParaRPr lang="en-US" altLang="ja-JP" dirty="0"/>
              </a:p>
              <a:p>
                <a:endParaRPr lang="en-US" altLang="ja-JP" dirty="0"/>
              </a:p>
              <a:p>
                <a:endParaRPr lang="en-US" altLang="ja-JP" dirty="0"/>
              </a:p>
              <a:p>
                <a:endParaRPr lang="en-US" altLang="ja-JP" dirty="0"/>
              </a:p>
              <a:p>
                <a:r>
                  <a:rPr lang="en-US" altLang="ja-JP" dirty="0"/>
                  <a:t>10 m x 1 m x 1 m </a:t>
                </a:r>
                <a:r>
                  <a:rPr lang="ja-JP" altLang="en-US" dirty="0"/>
                  <a:t>の片持ち梁の先端に死荷重．</a:t>
                </a:r>
                <a:endParaRPr lang="en-US" altLang="ja-JP" dirty="0"/>
              </a:p>
              <a:p>
                <a:r>
                  <a:rPr lang="en-US" altLang="ja-JP" dirty="0"/>
                  <a:t>Neo-Hook</a:t>
                </a:r>
                <a:r>
                  <a:rPr lang="ja-JP" altLang="en-US" dirty="0"/>
                  <a:t>超弾性体（</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𝐸</m:t>
                        </m:r>
                      </m:e>
                      <m:sub>
                        <m:r>
                          <m:rPr>
                            <m:sty m:val="p"/>
                          </m:rPr>
                          <a:rPr lang="en-US" altLang="ja-JP">
                            <a:latin typeface="Cambria Math" panose="02040503050406030204" pitchFamily="18" charset="0"/>
                          </a:rPr>
                          <m:t>ini</m:t>
                        </m:r>
                      </m:sub>
                    </m:sSub>
                    <m:r>
                      <a:rPr lang="en-US" altLang="ja-JP" i="1">
                        <a:latin typeface="Cambria Math" panose="02040503050406030204" pitchFamily="18" charset="0"/>
                      </a:rPr>
                      <m:t>=6 </m:t>
                    </m:r>
                    <m:r>
                      <m:rPr>
                        <m:sty m:val="p"/>
                      </m:rPr>
                      <a:rPr lang="en-US" altLang="ja-JP">
                        <a:latin typeface="Cambria Math" panose="02040503050406030204" pitchFamily="18" charset="0"/>
                      </a:rPr>
                      <m:t>GPa</m:t>
                    </m:r>
                    <m:r>
                      <a:rPr lang="en-US" altLang="ja-JP" i="1">
                        <a:latin typeface="Cambria Math" panose="02040503050406030204" pitchFamily="18" charset="0"/>
                      </a:rPr>
                      <m:t>, </m:t>
                    </m:r>
                    <m:sSub>
                      <m:sSubPr>
                        <m:ctrlPr>
                          <a:rPr lang="en-US" altLang="ja-JP" b="1" i="1">
                            <a:solidFill>
                              <a:srgbClr val="C00000"/>
                            </a:solidFill>
                            <a:latin typeface="Cambria Math" panose="02040503050406030204" pitchFamily="18" charset="0"/>
                          </a:rPr>
                        </m:ctrlPr>
                      </m:sSubPr>
                      <m:e>
                        <m:r>
                          <a:rPr lang="en-US" altLang="ja-JP" b="1" i="1">
                            <a:solidFill>
                              <a:srgbClr val="C00000"/>
                            </a:solidFill>
                            <a:latin typeface="Cambria Math" panose="02040503050406030204" pitchFamily="18" charset="0"/>
                          </a:rPr>
                          <m:t>𝝂</m:t>
                        </m:r>
                      </m:e>
                      <m:sub>
                        <m:r>
                          <a:rPr lang="en-US" altLang="ja-JP" b="1">
                            <a:solidFill>
                              <a:srgbClr val="C00000"/>
                            </a:solidFill>
                            <a:latin typeface="Cambria Math" panose="02040503050406030204" pitchFamily="18" charset="0"/>
                          </a:rPr>
                          <m:t>𝐢𝐧𝐢</m:t>
                        </m:r>
                      </m:sub>
                    </m:sSub>
                    <m:r>
                      <a:rPr lang="en-US" altLang="ja-JP" b="1" i="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𝟎</m:t>
                    </m:r>
                    <m:r>
                      <a:rPr lang="en-US" altLang="ja-JP" b="1" i="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𝟒𝟗</m:t>
                    </m:r>
                  </m:oMath>
                </a14:m>
                <a:r>
                  <a:rPr lang="ja-JP" altLang="en-US" dirty="0"/>
                  <a:t>）</a:t>
                </a:r>
                <a:endParaRPr lang="en-US" altLang="ja-JP" dirty="0"/>
              </a:p>
              <a:p>
                <a:r>
                  <a:rPr lang="ja-JP" altLang="en-US" dirty="0"/>
                  <a:t>先端の最終たわみが約</a:t>
                </a:r>
                <a:r>
                  <a:rPr lang="en-US" altLang="ja-JP" dirty="0"/>
                  <a:t>6.5 m</a:t>
                </a:r>
                <a:r>
                  <a:rPr lang="ja-JP" altLang="en-US" dirty="0"/>
                  <a:t>の大たわみ問題．</a:t>
                </a:r>
                <a:endParaRPr lang="en-US" altLang="ja-JP" dirty="0"/>
              </a:p>
              <a:p>
                <a:r>
                  <a:rPr lang="ja-JP" altLang="en-US" dirty="0"/>
                  <a:t>先端荷重が</a:t>
                </a:r>
                <a:r>
                  <a:rPr lang="en-US" altLang="ja-JP" dirty="0"/>
                  <a:t>20 MN</a:t>
                </a:r>
                <a:r>
                  <a:rPr lang="ja-JP" altLang="en-US" dirty="0"/>
                  <a:t>となった時点の応力分布を</a:t>
                </a:r>
                <a:r>
                  <a:rPr lang="en-US" altLang="ja-JP" dirty="0"/>
                  <a:t>EC</a:t>
                </a:r>
                <a:r>
                  <a:rPr lang="ja-JP" altLang="en-US" dirty="0"/>
                  <a:t>と</a:t>
                </a:r>
                <a:r>
                  <a:rPr lang="en-US" altLang="ja-JP" dirty="0"/>
                  <a:t>FC</a:t>
                </a:r>
                <a:r>
                  <a:rPr lang="ja-JP" altLang="en-US" dirty="0"/>
                  <a:t>で比較．</a:t>
                </a:r>
                <a:endParaRPr lang="en-US" altLang="ja-JP" dirty="0"/>
              </a:p>
              <a:p>
                <a:endParaRPr lang="en-US" altLang="ja-JP" dirty="0"/>
              </a:p>
              <a:p>
                <a:endParaRPr lang="en-US" altLang="ja-JP" dirty="0"/>
              </a:p>
              <a:p>
                <a:endParaRPr lang="en-US" altLang="ja-JP" dirty="0"/>
              </a:p>
              <a:p>
                <a:pPr marL="0" indent="0">
                  <a:buNone/>
                </a:pPr>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958" t="-2006"/>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lstStyle/>
          <a:p>
            <a:r>
              <a:rPr lang="en-US" altLang="ja-JP" dirty="0"/>
              <a:t>    </a:t>
            </a:r>
            <a:r>
              <a:rPr lang="ja-JP" altLang="en-US" dirty="0"/>
              <a:t>片持ち梁の曲げ解析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15</a:t>
            </a:fld>
            <a:endParaRPr lang="ja-JP" altLang="en-US" dirty="0"/>
          </a:p>
        </p:txBody>
      </p:sp>
      <p:grpSp>
        <p:nvGrpSpPr>
          <p:cNvPr id="7" name="グループ化 6"/>
          <p:cNvGrpSpPr/>
          <p:nvPr/>
        </p:nvGrpSpPr>
        <p:grpSpPr>
          <a:xfrm>
            <a:off x="2370552" y="764704"/>
            <a:ext cx="7469864" cy="2448272"/>
            <a:chOff x="1655676" y="980728"/>
            <a:chExt cx="6389744" cy="1944216"/>
          </a:xfrm>
        </p:grpSpPr>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5676" y="980728"/>
              <a:ext cx="6333279" cy="1944216"/>
            </a:xfrm>
            <a:prstGeom prst="rect">
              <a:avLst/>
            </a:prstGeom>
          </p:spPr>
        </p:pic>
        <p:sp>
          <p:nvSpPr>
            <p:cNvPr id="6" name="テキスト ボックス 5"/>
            <p:cNvSpPr txBox="1"/>
            <p:nvPr/>
          </p:nvSpPr>
          <p:spPr>
            <a:xfrm>
              <a:off x="6732240" y="2303584"/>
              <a:ext cx="1313180" cy="369332"/>
            </a:xfrm>
            <a:prstGeom prst="rect">
              <a:avLst/>
            </a:prstGeom>
            <a:solidFill>
              <a:schemeClr val="bg1"/>
            </a:solidFill>
          </p:spPr>
          <p:txBody>
            <a:bodyPr wrap="none" rtlCol="0">
              <a:spAutoFit/>
            </a:bodyPr>
            <a:lstStyle/>
            <a:p>
              <a:r>
                <a:rPr lang="en-US" altLang="ja-JP" dirty="0">
                  <a:solidFill>
                    <a:srgbClr val="FF0000"/>
                  </a:solidFill>
                  <a:ea typeface="MS UI Gothic" panose="020B0600070205080204" pitchFamily="50" charset="-128"/>
                </a:rPr>
                <a:t>Dead Load</a:t>
              </a:r>
              <a:endParaRPr kumimoji="1" lang="ja-JP" altLang="en-US" dirty="0">
                <a:solidFill>
                  <a:srgbClr val="FF0000"/>
                </a:solidFill>
                <a:ea typeface="MS UI Gothic" panose="020B0600070205080204" pitchFamily="50" charset="-128"/>
              </a:endParaRPr>
            </a:p>
          </p:txBody>
        </p:sp>
      </p:grpSp>
      <p:sp>
        <p:nvSpPr>
          <p:cNvPr id="8" name="テキスト ボックス 7">
            <a:extLst>
              <a:ext uri="{FF2B5EF4-FFF2-40B4-BE49-F238E27FC236}">
                <a16:creationId xmlns:a16="http://schemas.microsoft.com/office/drawing/2014/main" id="{A3CA46F4-F1CA-E622-66EE-197C82918B1D}"/>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3356352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圧力</a:t>
            </a:r>
            <a:br>
              <a:rPr lang="en-US" altLang="ja-JP" b="1" i="1" u="sng" dirty="0">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解析結果</a:t>
            </a:r>
            <a:br>
              <a:rPr lang="en-US" altLang="ja-JP" b="1" i="1" u="sng" dirty="0">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（最終状態）</a:t>
            </a:r>
            <a:br>
              <a:rPr lang="en-US" altLang="ja-JP" b="1" i="1" u="sng" dirty="0">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の比較</a:t>
            </a:r>
            <a:endParaRPr lang="en-US" altLang="ja-JP" b="1" i="1" u="sng" dirty="0">
              <a:effectLst>
                <a:outerShdw blurRad="38100" dist="38100" dir="2700000" algn="tl">
                  <a:srgbClr val="000000">
                    <a:alpha val="43137"/>
                  </a:srgbClr>
                </a:outerShdw>
              </a:effectLst>
            </a:endParaRPr>
          </a:p>
        </p:txBody>
      </p:sp>
      <p:sp>
        <p:nvSpPr>
          <p:cNvPr id="2" name="タイトル 1"/>
          <p:cNvSpPr>
            <a:spLocks noGrp="1"/>
          </p:cNvSpPr>
          <p:nvPr>
            <p:ph type="title"/>
          </p:nvPr>
        </p:nvSpPr>
        <p:spPr/>
        <p:txBody>
          <a:bodyPr/>
          <a:lstStyle/>
          <a:p>
            <a:r>
              <a:rPr lang="en-US" altLang="ja-JP" dirty="0"/>
              <a:t>    </a:t>
            </a:r>
            <a:r>
              <a:rPr lang="ja-JP" altLang="en-US" dirty="0"/>
              <a:t>片持ち梁の曲げ解析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16</a:t>
            </a:fld>
            <a:endParaRPr lang="ja-JP" altLang="en-US" dirty="0"/>
          </a:p>
        </p:txBody>
      </p:sp>
      <p:sp>
        <p:nvSpPr>
          <p:cNvPr id="6" name="テキスト ボックス 5">
            <a:extLst>
              <a:ext uri="{FF2B5EF4-FFF2-40B4-BE49-F238E27FC236}">
                <a16:creationId xmlns:a16="http://schemas.microsoft.com/office/drawing/2014/main" id="{1ACEB653-3B1F-1B1B-485E-4F2DF823AE6E}"/>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pic>
        <p:nvPicPr>
          <p:cNvPr id="18" name="図 17" descr="図形&#10;&#10;AI 生成コンテンツは誤りを含む可能性があります。">
            <a:extLst>
              <a:ext uri="{FF2B5EF4-FFF2-40B4-BE49-F238E27FC236}">
                <a16:creationId xmlns:a16="http://schemas.microsoft.com/office/drawing/2014/main" id="{7CC1422D-F37F-FC20-68C2-8C201DF402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6380" y="582641"/>
            <a:ext cx="2675619" cy="2628023"/>
          </a:xfrm>
          <a:prstGeom prst="rect">
            <a:avLst/>
          </a:prstGeom>
          <a:ln w="12700">
            <a:solidFill>
              <a:schemeClr val="tx1"/>
            </a:solidFill>
          </a:ln>
        </p:spPr>
      </p:pic>
      <p:sp>
        <p:nvSpPr>
          <p:cNvPr id="19" name="テキスト ボックス 18">
            <a:extLst>
              <a:ext uri="{FF2B5EF4-FFF2-40B4-BE49-F238E27FC236}">
                <a16:creationId xmlns:a16="http://schemas.microsoft.com/office/drawing/2014/main" id="{EE8F5CE0-8428-5E80-B4F9-6EB550E96921}"/>
              </a:ext>
            </a:extLst>
          </p:cNvPr>
          <p:cNvSpPr txBox="1"/>
          <p:nvPr/>
        </p:nvSpPr>
        <p:spPr>
          <a:xfrm>
            <a:off x="9530200" y="2456892"/>
            <a:ext cx="1721945" cy="646331"/>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dirty="0">
                <a:latin typeface="MS UI Gothic" panose="020B0600070205080204" pitchFamily="50" charset="-128"/>
                <a:ea typeface="MS UI Gothic" panose="020B0600070205080204" pitchFamily="50" charset="-128"/>
              </a:rPr>
              <a:t>（参考</a:t>
            </a:r>
            <a:r>
              <a:rPr kumimoji="1" lang="en-US" altLang="ja-JP" dirty="0">
                <a:latin typeface="MS UI Gothic" panose="020B0600070205080204" pitchFamily="50" charset="-128"/>
                <a:ea typeface="MS UI Gothic" panose="020B0600070205080204" pitchFamily="50" charset="-128"/>
              </a:rPr>
              <a:t>)</a:t>
            </a:r>
            <a:r>
              <a:rPr lang="ja-JP" altLang="en-US" dirty="0">
                <a:latin typeface="MS UI Gothic" panose="020B0600070205080204" pitchFamily="50" charset="-128"/>
                <a:ea typeface="MS UI Gothic" panose="020B0600070205080204" pitchFamily="50" charset="-128"/>
              </a:rPr>
              <a:t>標準的な</a:t>
            </a:r>
            <a:br>
              <a:rPr lang="en-US" altLang="ja-JP" dirty="0">
                <a:latin typeface="MS UI Gothic" panose="020B0600070205080204" pitchFamily="50" charset="-128"/>
                <a:ea typeface="MS UI Gothic" panose="020B0600070205080204" pitchFamily="50" charset="-128"/>
              </a:rPr>
            </a:br>
            <a:r>
              <a:rPr lang="en-US" altLang="ja-JP" dirty="0">
                <a:latin typeface="MS UI Gothic" panose="020B0600070205080204" pitchFamily="50" charset="-128"/>
                <a:ea typeface="MS UI Gothic" panose="020B0600070205080204" pitchFamily="50" charset="-128"/>
              </a:rPr>
              <a:t>FEM-T4</a:t>
            </a:r>
            <a:r>
              <a:rPr lang="ja-JP" altLang="en-US" dirty="0">
                <a:latin typeface="MS UI Gothic" panose="020B0600070205080204" pitchFamily="50" charset="-128"/>
                <a:ea typeface="MS UI Gothic" panose="020B0600070205080204" pitchFamily="50" charset="-128"/>
              </a:rPr>
              <a:t>の場合</a:t>
            </a:r>
            <a:endParaRPr kumimoji="1" lang="en-US" altLang="ja-JP" dirty="0">
              <a:latin typeface="MS UI Gothic" panose="020B0600070205080204" pitchFamily="50" charset="-128"/>
              <a:ea typeface="MS UI Gothic" panose="020B0600070205080204" pitchFamily="50" charset="-128"/>
            </a:endParaRPr>
          </a:p>
        </p:txBody>
      </p:sp>
      <p:pic>
        <p:nvPicPr>
          <p:cNvPr id="9" name="図 8" descr="光 が含まれている画像&#10;&#10;AI 生成コンテンツは誤りを含む可能性があります。">
            <a:extLst>
              <a:ext uri="{FF2B5EF4-FFF2-40B4-BE49-F238E27FC236}">
                <a16:creationId xmlns:a16="http://schemas.microsoft.com/office/drawing/2014/main" id="{284C550B-E473-F4A5-5374-763E7F5D1089}"/>
              </a:ext>
            </a:extLst>
          </p:cNvPr>
          <p:cNvPicPr>
            <a:picLocks noChangeAspect="1"/>
          </p:cNvPicPr>
          <p:nvPr/>
        </p:nvPicPr>
        <p:blipFill>
          <a:blip r:embed="rId4">
            <a:extLst>
              <a:ext uri="{28A0092B-C50C-407E-A947-70E740481C1C}">
                <a14:useLocalDpi xmlns:a14="http://schemas.microsoft.com/office/drawing/2010/main" val="0"/>
              </a:ext>
            </a:extLst>
          </a:blip>
          <a:srcRect r="45655"/>
          <a:stretch>
            <a:fillRect/>
          </a:stretch>
        </p:blipFill>
        <p:spPr>
          <a:xfrm>
            <a:off x="2207568" y="568181"/>
            <a:ext cx="4584848" cy="5819029"/>
          </a:xfrm>
          <a:prstGeom prst="rect">
            <a:avLst/>
          </a:prstGeom>
        </p:spPr>
      </p:pic>
      <p:pic>
        <p:nvPicPr>
          <p:cNvPr id="12" name="図 11" descr="光 が含まれている画像&#10;&#10;AI 生成コンテンツは誤りを含む可能性があります。">
            <a:extLst>
              <a:ext uri="{FF2B5EF4-FFF2-40B4-BE49-F238E27FC236}">
                <a16:creationId xmlns:a16="http://schemas.microsoft.com/office/drawing/2014/main" id="{AC9145AA-C80E-9142-9BA8-37EA0808070B}"/>
              </a:ext>
            </a:extLst>
          </p:cNvPr>
          <p:cNvPicPr>
            <a:picLocks noChangeAspect="1"/>
          </p:cNvPicPr>
          <p:nvPr/>
        </p:nvPicPr>
        <p:blipFill>
          <a:blip r:embed="rId5">
            <a:extLst>
              <a:ext uri="{28A0092B-C50C-407E-A947-70E740481C1C}">
                <a14:useLocalDpi xmlns:a14="http://schemas.microsoft.com/office/drawing/2010/main" val="0"/>
              </a:ext>
            </a:extLst>
          </a:blip>
          <a:srcRect r="44568"/>
          <a:stretch>
            <a:fillRect/>
          </a:stretch>
        </p:blipFill>
        <p:spPr>
          <a:xfrm>
            <a:off x="5591944" y="582641"/>
            <a:ext cx="4672159" cy="5813594"/>
          </a:xfrm>
          <a:prstGeom prst="rect">
            <a:avLst/>
          </a:prstGeom>
        </p:spPr>
      </p:pic>
      <p:sp>
        <p:nvSpPr>
          <p:cNvPr id="13" name="テキスト ボックス 12">
            <a:extLst>
              <a:ext uri="{FF2B5EF4-FFF2-40B4-BE49-F238E27FC236}">
                <a16:creationId xmlns:a16="http://schemas.microsoft.com/office/drawing/2014/main" id="{C81FDAB7-A22C-CB98-D670-279938ABF91B}"/>
              </a:ext>
            </a:extLst>
          </p:cNvPr>
          <p:cNvSpPr txBox="1"/>
          <p:nvPr/>
        </p:nvSpPr>
        <p:spPr>
          <a:xfrm>
            <a:off x="7166693" y="5697252"/>
            <a:ext cx="1989647"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solidFill>
                  <a:schemeClr val="accent5">
                    <a:lumMod val="50000"/>
                  </a:schemeClr>
                </a:solidFill>
                <a:latin typeface="MS UI Gothic" panose="020B0600070205080204" pitchFamily="50" charset="-128"/>
                <a:ea typeface="MS UI Gothic" panose="020B0600070205080204" pitchFamily="50" charset="-128"/>
              </a:rPr>
              <a:t>FC-SSE-SRI-T4</a:t>
            </a:r>
            <a:endParaRPr kumimoji="1" lang="ja-JP" altLang="en-US" sz="2000" dirty="0">
              <a:solidFill>
                <a:schemeClr val="accent5">
                  <a:lumMod val="50000"/>
                </a:schemeClr>
              </a:solidFill>
              <a:latin typeface="MS UI Gothic" panose="020B0600070205080204" pitchFamily="50" charset="-128"/>
              <a:ea typeface="MS UI Gothic" panose="020B0600070205080204" pitchFamily="50" charset="-128"/>
            </a:endParaRPr>
          </a:p>
        </p:txBody>
      </p:sp>
      <p:sp>
        <p:nvSpPr>
          <p:cNvPr id="14" name="テキスト ボックス 13">
            <a:extLst>
              <a:ext uri="{FF2B5EF4-FFF2-40B4-BE49-F238E27FC236}">
                <a16:creationId xmlns:a16="http://schemas.microsoft.com/office/drawing/2014/main" id="{7116E728-A5D7-1EF5-5DBA-AD8250D96E45}"/>
              </a:ext>
            </a:extLst>
          </p:cNvPr>
          <p:cNvSpPr txBox="1"/>
          <p:nvPr/>
        </p:nvSpPr>
        <p:spPr>
          <a:xfrm>
            <a:off x="3647728" y="5697252"/>
            <a:ext cx="1994456"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solidFill>
                  <a:schemeClr val="accent6">
                    <a:lumMod val="60000"/>
                    <a:lumOff val="40000"/>
                  </a:schemeClr>
                </a:solidFill>
                <a:latin typeface="MS UI Gothic" panose="020B0600070205080204" pitchFamily="50" charset="-128"/>
                <a:ea typeface="MS UI Gothic" panose="020B0600070205080204" pitchFamily="50" charset="-128"/>
              </a:rPr>
              <a:t>EC-SSE-SRI-T4</a:t>
            </a:r>
            <a:endParaRPr kumimoji="1" lang="ja-JP" altLang="en-US" sz="2000" dirty="0">
              <a:solidFill>
                <a:schemeClr val="accent6">
                  <a:lumMod val="60000"/>
                  <a:lumOff val="40000"/>
                </a:schemeClr>
              </a:solidFill>
              <a:latin typeface="MS UI Gothic" panose="020B0600070205080204" pitchFamily="50" charset="-128"/>
              <a:ea typeface="MS UI Gothic" panose="020B0600070205080204" pitchFamily="50" charset="-128"/>
            </a:endParaRPr>
          </a:p>
        </p:txBody>
      </p:sp>
      <p:sp>
        <p:nvSpPr>
          <p:cNvPr id="16" name="テキスト ボックス 15">
            <a:extLst>
              <a:ext uri="{FF2B5EF4-FFF2-40B4-BE49-F238E27FC236}">
                <a16:creationId xmlns:a16="http://schemas.microsoft.com/office/drawing/2014/main" id="{C42FD7E6-6573-046D-3C30-1124008F2B57}"/>
              </a:ext>
            </a:extLst>
          </p:cNvPr>
          <p:cNvSpPr txBox="1"/>
          <p:nvPr/>
        </p:nvSpPr>
        <p:spPr>
          <a:xfrm>
            <a:off x="111059" y="3789040"/>
            <a:ext cx="3320645" cy="1631216"/>
          </a:xfrm>
          <a:prstGeom prst="rect">
            <a:avLst/>
          </a:prstGeom>
          <a:solidFill>
            <a:schemeClr val="accent1"/>
          </a:solidFill>
          <a:ln>
            <a:solidFill>
              <a:schemeClr val="tx1"/>
            </a:solidFill>
          </a:ln>
          <a:scene3d>
            <a:camera prst="orthographicFront"/>
            <a:lightRig rig="threePt" dir="t"/>
          </a:scene3d>
          <a:sp3d>
            <a:bevelT/>
          </a:sp3d>
        </p:spPr>
        <p:txBody>
          <a:bodyPr wrap="square" rtlCol="0">
            <a:spAutoFit/>
          </a:bodyPr>
          <a:lstStyle/>
          <a:p>
            <a:pPr marL="285750" indent="-285750">
              <a:buFont typeface="Wingdings" panose="05000000000000000000" pitchFamily="2" charset="2"/>
              <a:buChar char="l"/>
            </a:pPr>
            <a:r>
              <a:rPr lang="ja-JP" altLang="en-US" sz="2000" dirty="0">
                <a:ea typeface="MS UI Gothic" panose="020B0600070205080204" pitchFamily="50" charset="-128"/>
              </a:rPr>
              <a:t>両者共に圧力チェッカーボーディングが低減された綺麗な分布で，ほとんど違いはない．</a:t>
            </a:r>
            <a:endParaRPr lang="en-US" altLang="ja-JP" sz="2000" dirty="0">
              <a:ea typeface="MS UI Gothic" panose="020B0600070205080204" pitchFamily="50" charset="-128"/>
            </a:endParaRPr>
          </a:p>
          <a:p>
            <a:pPr marL="285750" indent="-285750">
              <a:buFont typeface="Wingdings" panose="05000000000000000000" pitchFamily="2" charset="2"/>
              <a:buChar char="l"/>
            </a:pPr>
            <a:r>
              <a:rPr lang="ja-JP" altLang="en-US" sz="2000" dirty="0">
                <a:ea typeface="MS UI Gothic" panose="020B0600070205080204" pitchFamily="50" charset="-128"/>
              </a:rPr>
              <a:t>節点変位・反力にも問題なし（詳細略）．</a:t>
            </a:r>
          </a:p>
        </p:txBody>
      </p:sp>
    </p:spTree>
    <p:extLst>
      <p:ext uri="{BB962C8B-B14F-4D97-AF65-F5344CB8AC3E}">
        <p14:creationId xmlns:p14="http://schemas.microsoft.com/office/powerpoint/2010/main" val="3347533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en-US" altLang="ja-JP" b="1" i="1" u="sng" dirty="0">
                <a:effectLst>
                  <a:outerShdw blurRad="38100" dist="38100" dir="2700000" algn="tl">
                    <a:srgbClr val="000000">
                      <a:alpha val="43137"/>
                    </a:srgbClr>
                  </a:outerShdw>
                </a:effectLst>
              </a:rPr>
              <a:t>Mises</a:t>
            </a:r>
            <a:r>
              <a:rPr lang="ja-JP" altLang="en-US" b="1" i="1" u="sng" dirty="0">
                <a:effectLst>
                  <a:outerShdw blurRad="38100" dist="38100" dir="2700000" algn="tl">
                    <a:srgbClr val="000000">
                      <a:alpha val="43137"/>
                    </a:srgbClr>
                  </a:outerShdw>
                </a:effectLst>
              </a:rPr>
              <a:t>応力</a:t>
            </a:r>
            <a:br>
              <a:rPr lang="en-US" altLang="ja-JP" b="1" i="1" u="sng" dirty="0">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解析結果</a:t>
            </a:r>
            <a:br>
              <a:rPr lang="en-US" altLang="ja-JP" b="1" i="1" u="sng" dirty="0">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（最終状態）</a:t>
            </a:r>
            <a:br>
              <a:rPr lang="en-US" altLang="ja-JP" b="1" i="1" u="sng" dirty="0">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の比較</a:t>
            </a:r>
            <a:endParaRPr lang="en-US" altLang="ja-JP" b="1" i="1" u="sng" dirty="0">
              <a:effectLst>
                <a:outerShdw blurRad="38100" dist="38100" dir="2700000" algn="tl">
                  <a:srgbClr val="000000">
                    <a:alpha val="43137"/>
                  </a:srgbClr>
                </a:outerShdw>
              </a:effectLst>
            </a:endParaRPr>
          </a:p>
        </p:txBody>
      </p:sp>
      <p:sp>
        <p:nvSpPr>
          <p:cNvPr id="2" name="タイトル 1"/>
          <p:cNvSpPr>
            <a:spLocks noGrp="1"/>
          </p:cNvSpPr>
          <p:nvPr>
            <p:ph type="title"/>
          </p:nvPr>
        </p:nvSpPr>
        <p:spPr/>
        <p:txBody>
          <a:bodyPr/>
          <a:lstStyle/>
          <a:p>
            <a:r>
              <a:rPr lang="en-US" altLang="ja-JP" dirty="0"/>
              <a:t>    </a:t>
            </a:r>
            <a:r>
              <a:rPr lang="ja-JP" altLang="en-US" dirty="0"/>
              <a:t>片持ち梁の曲げ解析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17</a:t>
            </a:fld>
            <a:endParaRPr lang="ja-JP" altLang="en-US" dirty="0"/>
          </a:p>
        </p:txBody>
      </p:sp>
      <p:sp>
        <p:nvSpPr>
          <p:cNvPr id="6" name="テキスト ボックス 5">
            <a:extLst>
              <a:ext uri="{FF2B5EF4-FFF2-40B4-BE49-F238E27FC236}">
                <a16:creationId xmlns:a16="http://schemas.microsoft.com/office/drawing/2014/main" id="{1ACEB653-3B1F-1B1B-485E-4F2DF823AE6E}"/>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pic>
        <p:nvPicPr>
          <p:cNvPr id="12" name="図 11" descr="図形 が含まれている画像&#10;&#10;AI 生成コンテンツは誤りを含む可能性があります。">
            <a:extLst>
              <a:ext uri="{FF2B5EF4-FFF2-40B4-BE49-F238E27FC236}">
                <a16:creationId xmlns:a16="http://schemas.microsoft.com/office/drawing/2014/main" id="{3438450D-95E8-9D74-A828-0A8E6C9B51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6380" y="591975"/>
            <a:ext cx="2675620" cy="2621360"/>
          </a:xfrm>
          <a:prstGeom prst="rect">
            <a:avLst/>
          </a:prstGeom>
          <a:ln w="12700">
            <a:solidFill>
              <a:schemeClr val="tx1"/>
            </a:solidFill>
          </a:ln>
        </p:spPr>
      </p:pic>
      <p:sp>
        <p:nvSpPr>
          <p:cNvPr id="13" name="テキスト ボックス 12">
            <a:extLst>
              <a:ext uri="{FF2B5EF4-FFF2-40B4-BE49-F238E27FC236}">
                <a16:creationId xmlns:a16="http://schemas.microsoft.com/office/drawing/2014/main" id="{D5B3719D-09AE-308B-96E0-BF36BE38FBFC}"/>
              </a:ext>
            </a:extLst>
          </p:cNvPr>
          <p:cNvSpPr txBox="1"/>
          <p:nvPr/>
        </p:nvSpPr>
        <p:spPr>
          <a:xfrm>
            <a:off x="9530200" y="2456892"/>
            <a:ext cx="1721945" cy="646331"/>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dirty="0">
                <a:latin typeface="MS UI Gothic" panose="020B0600070205080204" pitchFamily="50" charset="-128"/>
                <a:ea typeface="MS UI Gothic" panose="020B0600070205080204" pitchFamily="50" charset="-128"/>
              </a:rPr>
              <a:t>（参考</a:t>
            </a:r>
            <a:r>
              <a:rPr kumimoji="1" lang="en-US" altLang="ja-JP" dirty="0">
                <a:latin typeface="MS UI Gothic" panose="020B0600070205080204" pitchFamily="50" charset="-128"/>
                <a:ea typeface="MS UI Gothic" panose="020B0600070205080204" pitchFamily="50" charset="-128"/>
              </a:rPr>
              <a:t>)</a:t>
            </a:r>
            <a:r>
              <a:rPr lang="ja-JP" altLang="en-US" dirty="0">
                <a:latin typeface="MS UI Gothic" panose="020B0600070205080204" pitchFamily="50" charset="-128"/>
                <a:ea typeface="MS UI Gothic" panose="020B0600070205080204" pitchFamily="50" charset="-128"/>
              </a:rPr>
              <a:t>標準的な</a:t>
            </a:r>
            <a:br>
              <a:rPr lang="en-US" altLang="ja-JP" dirty="0">
                <a:latin typeface="MS UI Gothic" panose="020B0600070205080204" pitchFamily="50" charset="-128"/>
                <a:ea typeface="MS UI Gothic" panose="020B0600070205080204" pitchFamily="50" charset="-128"/>
              </a:rPr>
            </a:br>
            <a:r>
              <a:rPr lang="en-US" altLang="ja-JP" dirty="0">
                <a:latin typeface="MS UI Gothic" panose="020B0600070205080204" pitchFamily="50" charset="-128"/>
                <a:ea typeface="MS UI Gothic" panose="020B0600070205080204" pitchFamily="50" charset="-128"/>
              </a:rPr>
              <a:t>FEM-T4</a:t>
            </a:r>
            <a:r>
              <a:rPr lang="ja-JP" altLang="en-US" dirty="0">
                <a:latin typeface="MS UI Gothic" panose="020B0600070205080204" pitchFamily="50" charset="-128"/>
                <a:ea typeface="MS UI Gothic" panose="020B0600070205080204" pitchFamily="50" charset="-128"/>
              </a:rPr>
              <a:t>の場合</a:t>
            </a:r>
            <a:endParaRPr kumimoji="1" lang="en-US" altLang="ja-JP" dirty="0">
              <a:latin typeface="MS UI Gothic" panose="020B0600070205080204" pitchFamily="50" charset="-128"/>
              <a:ea typeface="MS UI Gothic" panose="020B0600070205080204" pitchFamily="50" charset="-128"/>
            </a:endParaRPr>
          </a:p>
        </p:txBody>
      </p:sp>
      <p:pic>
        <p:nvPicPr>
          <p:cNvPr id="8" name="図 7" descr="光, 持つ が含まれている画像&#10;&#10;AI 生成コンテンツは誤りを含む可能性があります。">
            <a:extLst>
              <a:ext uri="{FF2B5EF4-FFF2-40B4-BE49-F238E27FC236}">
                <a16:creationId xmlns:a16="http://schemas.microsoft.com/office/drawing/2014/main" id="{D491DA41-AFC9-ADFD-DB15-1A52ADB779C9}"/>
              </a:ext>
            </a:extLst>
          </p:cNvPr>
          <p:cNvPicPr>
            <a:picLocks noChangeAspect="1"/>
          </p:cNvPicPr>
          <p:nvPr/>
        </p:nvPicPr>
        <p:blipFill>
          <a:blip r:embed="rId4">
            <a:extLst>
              <a:ext uri="{28A0092B-C50C-407E-A947-70E740481C1C}">
                <a14:useLocalDpi xmlns:a14="http://schemas.microsoft.com/office/drawing/2010/main" val="0"/>
              </a:ext>
            </a:extLst>
          </a:blip>
          <a:srcRect r="45306"/>
          <a:stretch>
            <a:fillRect/>
          </a:stretch>
        </p:blipFill>
        <p:spPr>
          <a:xfrm>
            <a:off x="2211134" y="564243"/>
            <a:ext cx="4620199" cy="5826458"/>
          </a:xfrm>
          <a:prstGeom prst="rect">
            <a:avLst/>
          </a:prstGeom>
        </p:spPr>
      </p:pic>
      <p:pic>
        <p:nvPicPr>
          <p:cNvPr id="11" name="図 10" descr="光 が含まれている画像&#10;&#10;AI 生成コンテンツは誤りを含む可能性があります。">
            <a:extLst>
              <a:ext uri="{FF2B5EF4-FFF2-40B4-BE49-F238E27FC236}">
                <a16:creationId xmlns:a16="http://schemas.microsoft.com/office/drawing/2014/main" id="{FB5FB459-EE4B-D3F2-ECC7-CFC28378F1DF}"/>
              </a:ext>
            </a:extLst>
          </p:cNvPr>
          <p:cNvPicPr>
            <a:picLocks noChangeAspect="1"/>
          </p:cNvPicPr>
          <p:nvPr/>
        </p:nvPicPr>
        <p:blipFill>
          <a:blip r:embed="rId5">
            <a:extLst>
              <a:ext uri="{28A0092B-C50C-407E-A947-70E740481C1C}">
                <a14:useLocalDpi xmlns:a14="http://schemas.microsoft.com/office/drawing/2010/main" val="0"/>
              </a:ext>
            </a:extLst>
          </a:blip>
          <a:srcRect r="44568"/>
          <a:stretch>
            <a:fillRect/>
          </a:stretch>
        </p:blipFill>
        <p:spPr>
          <a:xfrm>
            <a:off x="5591944" y="580467"/>
            <a:ext cx="4680520" cy="5824035"/>
          </a:xfrm>
          <a:prstGeom prst="rect">
            <a:avLst/>
          </a:prstGeom>
        </p:spPr>
      </p:pic>
      <p:sp>
        <p:nvSpPr>
          <p:cNvPr id="19" name="テキスト ボックス 18">
            <a:extLst>
              <a:ext uri="{FF2B5EF4-FFF2-40B4-BE49-F238E27FC236}">
                <a16:creationId xmlns:a16="http://schemas.microsoft.com/office/drawing/2014/main" id="{C054CF67-444E-6ECD-EFD7-B24E8F938123}"/>
              </a:ext>
            </a:extLst>
          </p:cNvPr>
          <p:cNvSpPr txBox="1"/>
          <p:nvPr/>
        </p:nvSpPr>
        <p:spPr>
          <a:xfrm>
            <a:off x="7166693" y="5697252"/>
            <a:ext cx="1989647"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solidFill>
                  <a:schemeClr val="accent5">
                    <a:lumMod val="50000"/>
                  </a:schemeClr>
                </a:solidFill>
                <a:latin typeface="MS UI Gothic" panose="020B0600070205080204" pitchFamily="50" charset="-128"/>
                <a:ea typeface="MS UI Gothic" panose="020B0600070205080204" pitchFamily="50" charset="-128"/>
              </a:rPr>
              <a:t>FC-SSE-SRI-T4</a:t>
            </a:r>
            <a:endParaRPr kumimoji="1" lang="ja-JP" altLang="en-US" sz="2000" dirty="0">
              <a:solidFill>
                <a:schemeClr val="accent5">
                  <a:lumMod val="50000"/>
                </a:schemeClr>
              </a:solidFill>
              <a:latin typeface="MS UI Gothic" panose="020B0600070205080204" pitchFamily="50" charset="-128"/>
              <a:ea typeface="MS UI Gothic" panose="020B0600070205080204" pitchFamily="50" charset="-128"/>
            </a:endParaRPr>
          </a:p>
        </p:txBody>
      </p:sp>
      <p:sp>
        <p:nvSpPr>
          <p:cNvPr id="18" name="テキスト ボックス 17">
            <a:extLst>
              <a:ext uri="{FF2B5EF4-FFF2-40B4-BE49-F238E27FC236}">
                <a16:creationId xmlns:a16="http://schemas.microsoft.com/office/drawing/2014/main" id="{0EDE561C-D2B3-9C8C-AC5E-8D1545877F9D}"/>
              </a:ext>
            </a:extLst>
          </p:cNvPr>
          <p:cNvSpPr txBox="1"/>
          <p:nvPr/>
        </p:nvSpPr>
        <p:spPr>
          <a:xfrm>
            <a:off x="3647728" y="5697252"/>
            <a:ext cx="1994456"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solidFill>
                  <a:schemeClr val="accent6">
                    <a:lumMod val="60000"/>
                    <a:lumOff val="40000"/>
                  </a:schemeClr>
                </a:solidFill>
                <a:latin typeface="MS UI Gothic" panose="020B0600070205080204" pitchFamily="50" charset="-128"/>
                <a:ea typeface="MS UI Gothic" panose="020B0600070205080204" pitchFamily="50" charset="-128"/>
              </a:rPr>
              <a:t>EC-SSE-SRI-T4</a:t>
            </a:r>
            <a:endParaRPr kumimoji="1" lang="ja-JP" altLang="en-US" sz="2000" dirty="0">
              <a:solidFill>
                <a:schemeClr val="accent6">
                  <a:lumMod val="60000"/>
                  <a:lumOff val="40000"/>
                </a:schemeClr>
              </a:solidFill>
              <a:latin typeface="MS UI Gothic" panose="020B0600070205080204" pitchFamily="50" charset="-128"/>
              <a:ea typeface="MS UI Gothic" panose="020B0600070205080204" pitchFamily="50" charset="-128"/>
            </a:endParaRPr>
          </a:p>
        </p:txBody>
      </p:sp>
      <p:sp>
        <p:nvSpPr>
          <p:cNvPr id="5" name="テキスト ボックス 4">
            <a:extLst>
              <a:ext uri="{FF2B5EF4-FFF2-40B4-BE49-F238E27FC236}">
                <a16:creationId xmlns:a16="http://schemas.microsoft.com/office/drawing/2014/main" id="{2A10D0B5-5E5B-7F59-F949-AA776E488944}"/>
              </a:ext>
            </a:extLst>
          </p:cNvPr>
          <p:cNvSpPr txBox="1"/>
          <p:nvPr/>
        </p:nvSpPr>
        <p:spPr>
          <a:xfrm>
            <a:off x="83332" y="3519006"/>
            <a:ext cx="3132348" cy="2862322"/>
          </a:xfrm>
          <a:prstGeom prst="rect">
            <a:avLst/>
          </a:prstGeom>
          <a:solidFill>
            <a:srgbClr val="FFFF00"/>
          </a:solidFill>
          <a:ln>
            <a:solidFill>
              <a:schemeClr val="tx1"/>
            </a:solidFill>
          </a:ln>
          <a:scene3d>
            <a:camera prst="orthographicFront"/>
            <a:lightRig rig="threePt" dir="t"/>
          </a:scene3d>
          <a:sp3d>
            <a:bevelT/>
          </a:sp3d>
        </p:spPr>
        <p:txBody>
          <a:bodyPr wrap="square" rtlCol="0">
            <a:spAutoFit/>
          </a:bodyPr>
          <a:lstStyle/>
          <a:p>
            <a:pPr marL="285750" indent="-285750">
              <a:buFont typeface="Wingdings" panose="05000000000000000000" pitchFamily="2" charset="2"/>
              <a:buChar char="l"/>
            </a:pPr>
            <a:r>
              <a:rPr lang="en-US" altLang="ja-JP" sz="2000" dirty="0">
                <a:ea typeface="MS UI Gothic" panose="020B0600070205080204" pitchFamily="50" charset="-128"/>
              </a:rPr>
              <a:t>EC</a:t>
            </a:r>
            <a:r>
              <a:rPr lang="ja-JP" altLang="en-US" sz="2000" dirty="0">
                <a:ea typeface="MS UI Gothic" panose="020B0600070205080204" pitchFamily="50" charset="-128"/>
              </a:rPr>
              <a:t>も</a:t>
            </a:r>
            <a:r>
              <a:rPr lang="en-US" altLang="ja-JP" sz="2000" dirty="0">
                <a:ea typeface="MS UI Gothic" panose="020B0600070205080204" pitchFamily="50" charset="-128"/>
              </a:rPr>
              <a:t>FC</a:t>
            </a:r>
            <a:r>
              <a:rPr lang="ja-JP" altLang="en-US" sz="2000" dirty="0">
                <a:ea typeface="MS UI Gothic" panose="020B0600070205080204" pitchFamily="50" charset="-128"/>
              </a:rPr>
              <a:t>もフェイス中心で歪みと応力は連続だが，</a:t>
            </a:r>
            <a:br>
              <a:rPr lang="en-US" altLang="ja-JP" sz="2000" dirty="0">
                <a:ea typeface="MS UI Gothic" panose="020B0600070205080204" pitchFamily="50" charset="-128"/>
              </a:rPr>
            </a:br>
            <a:r>
              <a:rPr lang="ja-JP" altLang="en-US" sz="2000" dirty="0">
                <a:ea typeface="MS UI Gothic" panose="020B0600070205080204" pitchFamily="50" charset="-128"/>
              </a:rPr>
              <a:t>その他の点では不連続なので，振動は見えて当然．</a:t>
            </a:r>
            <a:endParaRPr lang="en-US" altLang="ja-JP" sz="2000" dirty="0">
              <a:ea typeface="MS UI Gothic" panose="020B0600070205080204" pitchFamily="50" charset="-128"/>
            </a:endParaRPr>
          </a:p>
          <a:p>
            <a:pPr marL="285750" indent="-285750">
              <a:buFont typeface="Wingdings" panose="05000000000000000000" pitchFamily="2" charset="2"/>
              <a:buChar char="l"/>
            </a:pPr>
            <a:r>
              <a:rPr kumimoji="1" lang="en-US" altLang="ja-JP" sz="2000" dirty="0">
                <a:ea typeface="MS UI Gothic" panose="020B0600070205080204" pitchFamily="50" charset="-128"/>
              </a:rPr>
              <a:t>FC</a:t>
            </a:r>
            <a:r>
              <a:rPr kumimoji="1" lang="ja-JP" altLang="en-US" sz="2000" dirty="0">
                <a:ea typeface="MS UI Gothic" panose="020B0600070205080204" pitchFamily="50" charset="-128"/>
              </a:rPr>
              <a:t>の分布にはやや激しい</a:t>
            </a:r>
            <a:br>
              <a:rPr kumimoji="1" lang="en-US" altLang="ja-JP" sz="2000" dirty="0">
                <a:ea typeface="MS UI Gothic" panose="020B0600070205080204" pitchFamily="50" charset="-128"/>
              </a:rPr>
            </a:br>
            <a:r>
              <a:rPr lang="ja-JP" altLang="en-US" sz="2000" dirty="0">
                <a:ea typeface="MS UI Gothic" panose="020B0600070205080204" pitchFamily="50" charset="-128"/>
              </a:rPr>
              <a:t>鱗状の</a:t>
            </a:r>
            <a:r>
              <a:rPr kumimoji="1" lang="ja-JP" altLang="en-US" sz="2000" dirty="0">
                <a:ea typeface="MS UI Gothic" panose="020B0600070205080204" pitchFamily="50" charset="-128"/>
              </a:rPr>
              <a:t>振動が見られる．</a:t>
            </a:r>
            <a:endParaRPr kumimoji="1" lang="en-US" altLang="ja-JP" sz="2000" dirty="0">
              <a:ea typeface="MS UI Gothic" panose="020B0600070205080204" pitchFamily="50" charset="-128"/>
            </a:endParaRPr>
          </a:p>
          <a:p>
            <a:pPr marL="285750" indent="-285750">
              <a:buFont typeface="Wingdings" panose="05000000000000000000" pitchFamily="2" charset="2"/>
              <a:buChar char="l"/>
            </a:pPr>
            <a:r>
              <a:rPr lang="en-US" altLang="ja-JP" sz="2000" dirty="0">
                <a:ea typeface="MS UI Gothic" panose="020B0600070205080204" pitchFamily="50" charset="-128"/>
              </a:rPr>
              <a:t>EC</a:t>
            </a:r>
            <a:r>
              <a:rPr lang="ja-JP" altLang="en-US" sz="2000" dirty="0">
                <a:ea typeface="MS UI Gothic" panose="020B0600070205080204" pitchFamily="50" charset="-128"/>
              </a:rPr>
              <a:t>より弱い平滑化で外挿を含むガウス４点積分をしていることが原因．</a:t>
            </a:r>
            <a:endParaRPr kumimoji="1" lang="ja-JP" altLang="en-US" sz="2000" dirty="0">
              <a:ea typeface="MS UI Gothic" panose="020B0600070205080204" pitchFamily="50" charset="-128"/>
            </a:endParaRPr>
          </a:p>
        </p:txBody>
      </p:sp>
    </p:spTree>
    <p:extLst>
      <p:ext uri="{BB962C8B-B14F-4D97-AF65-F5344CB8AC3E}">
        <p14:creationId xmlns:p14="http://schemas.microsoft.com/office/powerpoint/2010/main" val="3526150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chor="t"/>
              <a:lstStyle/>
              <a:p>
                <a:pPr marL="0" indent="0">
                  <a:buNone/>
                </a:pPr>
                <a:r>
                  <a:rPr lang="ja-JP" altLang="en-US" b="1" i="1" u="sng" dirty="0">
                    <a:effectLst>
                      <a:outerShdw blurRad="38100" dist="38100" dir="2700000" algn="tl">
                        <a:srgbClr val="000000">
                          <a:alpha val="43137"/>
                        </a:srgbClr>
                      </a:outerShdw>
                    </a:effectLst>
                  </a:rPr>
                  <a:t>概要</a:t>
                </a: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sz="4800" dirty="0"/>
              </a:p>
              <a:p>
                <a:r>
                  <a:rPr lang="en-US" altLang="ja-JP" dirty="0"/>
                  <a:t>1/4</a:t>
                </a:r>
                <a:r>
                  <a:rPr lang="ja-JP" altLang="en-US" dirty="0"/>
                  <a:t>モデル．</a:t>
                </a:r>
                <a:endParaRPr lang="en-US" altLang="ja-JP" dirty="0"/>
              </a:p>
              <a:p>
                <a:r>
                  <a:rPr lang="en-US" altLang="ja-JP" dirty="0"/>
                  <a:t>Arruda-Boyce</a:t>
                </a:r>
                <a:r>
                  <a:rPr lang="ja-JP" altLang="en-US" dirty="0"/>
                  <a:t>超弾性体</a:t>
                </a:r>
                <a:r>
                  <a:rPr lang="en-US" altLang="ja-JP" dirty="0"/>
                  <a:t> (</a:t>
                </a:r>
                <a14:m>
                  <m:oMath xmlns:m="http://schemas.openxmlformats.org/officeDocument/2006/math">
                    <m:sSub>
                      <m:sSubPr>
                        <m:ctrlPr>
                          <a:rPr lang="en-US" altLang="ja-JP" b="1" i="1">
                            <a:solidFill>
                              <a:srgbClr val="C00000"/>
                            </a:solidFill>
                            <a:latin typeface="Cambria Math" panose="02040503050406030204" pitchFamily="18" charset="0"/>
                          </a:rPr>
                        </m:ctrlPr>
                      </m:sSubPr>
                      <m:e>
                        <m:r>
                          <a:rPr lang="en-US" altLang="ja-JP" b="1" i="1">
                            <a:solidFill>
                              <a:srgbClr val="C00000"/>
                            </a:solidFill>
                            <a:latin typeface="Cambria Math" panose="02040503050406030204" pitchFamily="18" charset="0"/>
                          </a:rPr>
                          <m:t>𝝂</m:t>
                        </m:r>
                      </m:e>
                      <m:sub>
                        <m:r>
                          <a:rPr lang="en-US" altLang="ja-JP" b="1" i="0">
                            <a:solidFill>
                              <a:srgbClr val="C00000"/>
                            </a:solidFill>
                            <a:latin typeface="Cambria Math" panose="02040503050406030204" pitchFamily="18" charset="0"/>
                          </a:rPr>
                          <m:t>𝐢𝐧𝐢</m:t>
                        </m:r>
                      </m:sub>
                    </m:sSub>
                    <m:r>
                      <a:rPr lang="en-US" altLang="ja-JP" b="1" i="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𝟎</m:t>
                    </m:r>
                    <m:r>
                      <a:rPr lang="en-US" altLang="ja-JP" b="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𝟒𝟗</m:t>
                    </m:r>
                  </m:oMath>
                </a14:m>
                <a:r>
                  <a:rPr lang="en-US" altLang="ja-JP" dirty="0"/>
                  <a:t>).</a:t>
                </a:r>
              </a:p>
              <a:p>
                <a:r>
                  <a:rPr lang="ja-JP" altLang="en-US" dirty="0"/>
                  <a:t>上面の</a:t>
                </a:r>
                <a:r>
                  <a:rPr lang="en-US" altLang="ja-JP" dirty="0"/>
                  <a:t>1/4</a:t>
                </a:r>
                <a:r>
                  <a:rPr lang="ja-JP" altLang="en-US" dirty="0"/>
                  <a:t>の領域に圧力を加えて押し込む．</a:t>
                </a:r>
                <a:endParaRPr lang="en-US" altLang="ja-JP" dirty="0"/>
              </a:p>
              <a:p>
                <a:r>
                  <a:rPr lang="ja-JP" altLang="en-US" dirty="0"/>
                  <a:t>押込圧力を</a:t>
                </a:r>
                <a:r>
                  <a:rPr lang="en-US" altLang="ja-JP" dirty="0"/>
                  <a:t>1</a:t>
                </a:r>
                <a:r>
                  <a:rPr lang="ja-JP" altLang="en-US" dirty="0"/>
                  <a:t>秒あたり</a:t>
                </a:r>
                <a:r>
                  <a:rPr lang="en-US" altLang="ja-JP" dirty="0"/>
                  <a:t>30 MPa</a:t>
                </a:r>
                <a:r>
                  <a:rPr lang="ja-JP" altLang="en-US" dirty="0"/>
                  <a:t>ずつ増やした際の応力分布を</a:t>
                </a:r>
                <a:r>
                  <a:rPr lang="en-US" altLang="ja-JP" dirty="0"/>
                  <a:t>EC</a:t>
                </a:r>
                <a:r>
                  <a:rPr lang="ja-JP" altLang="en-US" dirty="0"/>
                  <a:t>と</a:t>
                </a:r>
                <a:r>
                  <a:rPr lang="en-US" altLang="ja-JP" dirty="0"/>
                  <a:t>FC</a:t>
                </a:r>
                <a:r>
                  <a:rPr lang="ja-JP" altLang="en-US" dirty="0"/>
                  <a:t>で比較．</a:t>
                </a:r>
                <a:endParaRPr lang="en-US" altLang="ja-JP" dirty="0"/>
              </a:p>
              <a:p>
                <a:endParaRPr lang="en-US" altLang="ja-JP" dirty="0"/>
              </a:p>
              <a:p>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958" t="-2006"/>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normAutofit/>
          </a:bodyPr>
          <a:lstStyle/>
          <a:p>
            <a:r>
              <a:rPr lang="ja-JP" altLang="en-US" dirty="0"/>
              <a:t>    ブロックの圧力押込解析</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18</a:t>
            </a:fld>
            <a:endParaRPr lang="ja-JP" altLang="en-US" dirty="0"/>
          </a:p>
        </p:txBody>
      </p:sp>
      <p:grpSp>
        <p:nvGrpSpPr>
          <p:cNvPr id="7" name="グループ化 6"/>
          <p:cNvGrpSpPr/>
          <p:nvPr/>
        </p:nvGrpSpPr>
        <p:grpSpPr>
          <a:xfrm>
            <a:off x="3791743" y="657227"/>
            <a:ext cx="5184577" cy="3527858"/>
            <a:chOff x="2113145" y="664575"/>
            <a:chExt cx="4906598" cy="3671875"/>
          </a:xfrm>
        </p:grpSpPr>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3145" y="664575"/>
              <a:ext cx="4906598" cy="3671875"/>
            </a:xfrm>
            <a:prstGeom prst="rect">
              <a:avLst/>
            </a:prstGeom>
          </p:spPr>
        </p:pic>
        <p:sp>
          <p:nvSpPr>
            <p:cNvPr id="9" name="テキスト ボックス 8"/>
            <p:cNvSpPr txBox="1"/>
            <p:nvPr/>
          </p:nvSpPr>
          <p:spPr>
            <a:xfrm>
              <a:off x="5652119" y="1187460"/>
              <a:ext cx="1116125" cy="339382"/>
            </a:xfrm>
            <a:prstGeom prst="rect">
              <a:avLst/>
            </a:prstGeom>
            <a:solidFill>
              <a:schemeClr val="bg1"/>
            </a:solidFill>
          </p:spPr>
          <p:txBody>
            <a:bodyPr wrap="square" rtlCol="0">
              <a:spAutoFit/>
            </a:bodyPr>
            <a:lstStyle/>
            <a:p>
              <a:pPr algn="ctr"/>
              <a:r>
                <a:rPr kumimoji="1" lang="en-US" altLang="ja-JP" dirty="0">
                  <a:solidFill>
                    <a:srgbClr val="FF0000"/>
                  </a:solidFill>
                </a:rPr>
                <a:t>Load</a:t>
              </a:r>
              <a:endParaRPr kumimoji="1" lang="ja-JP" altLang="en-US" dirty="0">
                <a:solidFill>
                  <a:srgbClr val="FF0000"/>
                </a:solidFill>
              </a:endParaRPr>
            </a:p>
          </p:txBody>
        </p:sp>
      </p:grpSp>
      <p:sp>
        <p:nvSpPr>
          <p:cNvPr id="5" name="テキスト ボックス 4">
            <a:extLst>
              <a:ext uri="{FF2B5EF4-FFF2-40B4-BE49-F238E27FC236}">
                <a16:creationId xmlns:a16="http://schemas.microsoft.com/office/drawing/2014/main" id="{DD7A3106-653E-5E69-32DA-B5E05C37F6DA}"/>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613578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chor="t"/>
          <a:lstStyle/>
          <a:p>
            <a:pPr marL="0" indent="0">
              <a:buNone/>
            </a:pPr>
            <a:r>
              <a:rPr lang="ja-JP" altLang="en-US" sz="2800" b="1" i="1" u="sng" dirty="0">
                <a:effectLst>
                  <a:outerShdw blurRad="38100" dist="38100" dir="2700000" algn="tl">
                    <a:srgbClr val="000000">
                      <a:alpha val="43137"/>
                    </a:srgbClr>
                  </a:outerShdw>
                </a:effectLst>
              </a:rPr>
              <a:t>圧力解析結果（最終状態）の比較</a:t>
            </a:r>
            <a:endParaRPr lang="en-US" altLang="ja-JP" dirty="0"/>
          </a:p>
        </p:txBody>
      </p:sp>
      <p:sp>
        <p:nvSpPr>
          <p:cNvPr id="2" name="タイトル 1"/>
          <p:cNvSpPr>
            <a:spLocks noGrp="1"/>
          </p:cNvSpPr>
          <p:nvPr>
            <p:ph type="title"/>
          </p:nvPr>
        </p:nvSpPr>
        <p:spPr/>
        <p:txBody>
          <a:bodyPr>
            <a:normAutofit/>
          </a:bodyPr>
          <a:lstStyle/>
          <a:p>
            <a:r>
              <a:rPr lang="ja-JP" altLang="en-US" dirty="0"/>
              <a:t>    ブロックの圧力押込解析</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19</a:t>
            </a:fld>
            <a:endParaRPr lang="ja-JP" altLang="en-US" dirty="0"/>
          </a:p>
        </p:txBody>
      </p:sp>
      <p:sp>
        <p:nvSpPr>
          <p:cNvPr id="5" name="テキスト ボックス 4">
            <a:extLst>
              <a:ext uri="{FF2B5EF4-FFF2-40B4-BE49-F238E27FC236}">
                <a16:creationId xmlns:a16="http://schemas.microsoft.com/office/drawing/2014/main" id="{DD7A3106-653E-5E69-32DA-B5E05C37F6DA}"/>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
        <p:nvSpPr>
          <p:cNvPr id="12" name="テキスト ボックス 11">
            <a:extLst>
              <a:ext uri="{FF2B5EF4-FFF2-40B4-BE49-F238E27FC236}">
                <a16:creationId xmlns:a16="http://schemas.microsoft.com/office/drawing/2014/main" id="{1251159A-AC51-C62D-3F4A-A58294B0D762}"/>
              </a:ext>
            </a:extLst>
          </p:cNvPr>
          <p:cNvSpPr txBox="1"/>
          <p:nvPr/>
        </p:nvSpPr>
        <p:spPr>
          <a:xfrm>
            <a:off x="334435" y="5811651"/>
            <a:ext cx="11522206" cy="461665"/>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ja-JP" sz="2400" dirty="0">
                <a:latin typeface="MS UI Gothic" panose="020B0600070205080204" pitchFamily="50" charset="-128"/>
                <a:ea typeface="MS UI Gothic" panose="020B0600070205080204" pitchFamily="50" charset="-128"/>
              </a:rPr>
              <a:t>EC</a:t>
            </a:r>
            <a:r>
              <a:rPr lang="ja-JP" altLang="en-US" sz="2400" dirty="0">
                <a:latin typeface="MS UI Gothic" panose="020B0600070205080204" pitchFamily="50" charset="-128"/>
                <a:ea typeface="MS UI Gothic" panose="020B0600070205080204" pitchFamily="50" charset="-128"/>
              </a:rPr>
              <a:t>より</a:t>
            </a:r>
            <a:r>
              <a:rPr lang="en-US" altLang="ja-JP" sz="2400" dirty="0">
                <a:latin typeface="MS UI Gothic" panose="020B0600070205080204" pitchFamily="50" charset="-128"/>
                <a:ea typeface="MS UI Gothic" panose="020B0600070205080204" pitchFamily="50" charset="-128"/>
              </a:rPr>
              <a:t>FC</a:t>
            </a:r>
            <a:r>
              <a:rPr lang="ja-JP" altLang="en-US" sz="2400" dirty="0">
                <a:latin typeface="MS UI Gothic" panose="020B0600070205080204" pitchFamily="50" charset="-128"/>
                <a:ea typeface="MS UI Gothic" panose="020B0600070205080204" pitchFamily="50" charset="-128"/>
              </a:rPr>
              <a:t>の方が圧力チェッカーボーディングが少なく，大変形ロバスト性も高い．</a:t>
            </a:r>
          </a:p>
        </p:txBody>
      </p:sp>
      <p:pic>
        <p:nvPicPr>
          <p:cNvPr id="6" name="p">
            <a:hlinkClick r:id="" action="ppaction://media"/>
            <a:extLst>
              <a:ext uri="{FF2B5EF4-FFF2-40B4-BE49-F238E27FC236}">
                <a16:creationId xmlns:a16="http://schemas.microsoft.com/office/drawing/2014/main" id="{4B818E63-85D3-2912-CE4E-2CF1B6B7282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38001"/>
            <a:ext cx="12192000" cy="4767263"/>
          </a:xfrm>
          <a:prstGeom prst="rect">
            <a:avLst/>
          </a:prstGeom>
        </p:spPr>
      </p:pic>
      <p:sp>
        <p:nvSpPr>
          <p:cNvPr id="11" name="テキスト ボックス 10">
            <a:extLst>
              <a:ext uri="{FF2B5EF4-FFF2-40B4-BE49-F238E27FC236}">
                <a16:creationId xmlns:a16="http://schemas.microsoft.com/office/drawing/2014/main" id="{7A944DD8-4A75-E7DB-1CE0-EBBD4768B386}"/>
              </a:ext>
            </a:extLst>
          </p:cNvPr>
          <p:cNvSpPr txBox="1"/>
          <p:nvPr/>
        </p:nvSpPr>
        <p:spPr>
          <a:xfrm>
            <a:off x="9866993" y="1016732"/>
            <a:ext cx="1989647"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solidFill>
                  <a:schemeClr val="accent5">
                    <a:lumMod val="50000"/>
                  </a:schemeClr>
                </a:solidFill>
                <a:latin typeface="MS UI Gothic" panose="020B0600070205080204" pitchFamily="50" charset="-128"/>
                <a:ea typeface="MS UI Gothic" panose="020B0600070205080204" pitchFamily="50" charset="-128"/>
              </a:rPr>
              <a:t>FC-SSE-SRI-T4</a:t>
            </a:r>
            <a:endParaRPr kumimoji="1" lang="ja-JP" altLang="en-US" sz="2000" dirty="0">
              <a:solidFill>
                <a:schemeClr val="accent5">
                  <a:lumMod val="50000"/>
                </a:schemeClr>
              </a:solidFill>
              <a:latin typeface="MS UI Gothic" panose="020B0600070205080204" pitchFamily="50" charset="-128"/>
              <a:ea typeface="MS UI Gothic" panose="020B0600070205080204" pitchFamily="50" charset="-128"/>
            </a:endParaRPr>
          </a:p>
        </p:txBody>
      </p:sp>
      <p:sp>
        <p:nvSpPr>
          <p:cNvPr id="13" name="テキスト ボックス 12">
            <a:extLst>
              <a:ext uri="{FF2B5EF4-FFF2-40B4-BE49-F238E27FC236}">
                <a16:creationId xmlns:a16="http://schemas.microsoft.com/office/drawing/2014/main" id="{700F671B-C3AA-1290-6CEC-1B3C0418662C}"/>
              </a:ext>
            </a:extLst>
          </p:cNvPr>
          <p:cNvSpPr txBox="1"/>
          <p:nvPr/>
        </p:nvSpPr>
        <p:spPr>
          <a:xfrm>
            <a:off x="3791744" y="1016732"/>
            <a:ext cx="1994456"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solidFill>
                  <a:schemeClr val="accent6">
                    <a:lumMod val="60000"/>
                    <a:lumOff val="40000"/>
                  </a:schemeClr>
                </a:solidFill>
                <a:latin typeface="MS UI Gothic" panose="020B0600070205080204" pitchFamily="50" charset="-128"/>
                <a:ea typeface="MS UI Gothic" panose="020B0600070205080204" pitchFamily="50" charset="-128"/>
              </a:rPr>
              <a:t>EC-SSE-SRI-T4</a:t>
            </a:r>
            <a:endParaRPr kumimoji="1" lang="ja-JP" altLang="en-US" sz="2000" dirty="0">
              <a:solidFill>
                <a:schemeClr val="accent6">
                  <a:lumMod val="60000"/>
                  <a:lumOff val="40000"/>
                </a:schemeClr>
              </a:solidFill>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81638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ja-JP" altLang="en-US" b="1" i="1" u="sng" dirty="0">
                <a:solidFill>
                  <a:srgbClr val="000000"/>
                </a:solidFill>
                <a:effectLst>
                  <a:outerShdw blurRad="38100" dist="38100" dir="2700000" algn="tl">
                    <a:srgbClr val="000000">
                      <a:alpha val="43137"/>
                    </a:srgbClr>
                  </a:outerShdw>
                </a:effectLst>
              </a:rPr>
              <a:t>実現したい内容</a:t>
            </a:r>
            <a:endParaRPr lang="en-US" altLang="ja-JP" b="1" i="1" u="sng" dirty="0">
              <a:solidFill>
                <a:srgbClr val="000000"/>
              </a:solidFill>
              <a:effectLst>
                <a:outerShdw blurRad="38100" dist="38100" dir="2700000" algn="tl">
                  <a:srgbClr val="000000">
                    <a:alpha val="43137"/>
                  </a:srgbClr>
                </a:outerShdw>
              </a:effectLst>
            </a:endParaRPr>
          </a:p>
          <a:p>
            <a:pPr lvl="0">
              <a:lnSpc>
                <a:spcPct val="120000"/>
              </a:lnSpc>
            </a:pPr>
            <a:r>
              <a:rPr lang="ja-JP" altLang="en-US" b="1" dirty="0"/>
              <a:t>「超」大変形問題</a:t>
            </a:r>
            <a:r>
              <a:rPr lang="ja-JP" altLang="en-US" dirty="0">
                <a:solidFill>
                  <a:srgbClr val="000000"/>
                </a:solidFill>
              </a:rPr>
              <a:t>を</a:t>
            </a:r>
            <a:r>
              <a:rPr lang="en-US" altLang="ja-JP" dirty="0">
                <a:solidFill>
                  <a:srgbClr val="000000"/>
                </a:solidFill>
              </a:rPr>
              <a:t>FEM</a:t>
            </a:r>
            <a:r>
              <a:rPr lang="ja-JP" altLang="en-US" dirty="0">
                <a:solidFill>
                  <a:srgbClr val="000000"/>
                </a:solidFill>
              </a:rPr>
              <a:t>で</a:t>
            </a:r>
            <a:br>
              <a:rPr lang="en-US" altLang="ja-JP" dirty="0">
                <a:solidFill>
                  <a:srgbClr val="000000"/>
                </a:solidFill>
              </a:rPr>
            </a:br>
            <a:r>
              <a:rPr lang="ja-JP" altLang="en-US" dirty="0">
                <a:solidFill>
                  <a:srgbClr val="000000"/>
                </a:solidFill>
              </a:rPr>
              <a:t>高精度かつロバストに速く解きたい．</a:t>
            </a:r>
            <a:endParaRPr lang="en-US" altLang="ja-JP" dirty="0">
              <a:solidFill>
                <a:srgbClr val="000000"/>
              </a:solidFill>
            </a:endParaRPr>
          </a:p>
          <a:p>
            <a:pPr lvl="0"/>
            <a:r>
              <a:rPr lang="ja-JP" altLang="en-US" b="1" dirty="0"/>
              <a:t>複雑形状</a:t>
            </a:r>
            <a:r>
              <a:rPr lang="ja-JP" altLang="en-US" dirty="0"/>
              <a:t>を</a:t>
            </a:r>
            <a:r>
              <a:rPr lang="ja-JP" altLang="en-US" b="1" dirty="0">
                <a:solidFill>
                  <a:srgbClr val="0000CC"/>
                </a:solidFill>
              </a:rPr>
              <a:t>四面体</a:t>
            </a:r>
            <a:r>
              <a:rPr lang="ja-JP" altLang="en-US" dirty="0"/>
              <a:t>で解きたい．</a:t>
            </a:r>
            <a:endParaRPr lang="en-US" altLang="ja-JP" dirty="0"/>
          </a:p>
          <a:p>
            <a:r>
              <a:rPr lang="ja-JP" altLang="en-US" b="1" dirty="0">
                <a:solidFill>
                  <a:srgbClr val="C00000"/>
                </a:solidFill>
              </a:rPr>
              <a:t>微圧縮性が現れる材料</a:t>
            </a:r>
            <a:r>
              <a:rPr lang="ja-JP" altLang="en-US" dirty="0">
                <a:solidFill>
                  <a:srgbClr val="000000"/>
                </a:solidFill>
              </a:rPr>
              <a:t>も解きたい．</a:t>
            </a:r>
            <a:endParaRPr lang="en-US" altLang="ja-JP" dirty="0"/>
          </a:p>
          <a:p>
            <a:pPr lvl="0"/>
            <a:r>
              <a:rPr lang="ja-JP" altLang="en-US" b="1" dirty="0"/>
              <a:t>自動リメッシング</a:t>
            </a:r>
            <a:r>
              <a:rPr lang="ja-JP" altLang="en-US" dirty="0"/>
              <a:t>も実現したい．</a:t>
            </a:r>
            <a:endParaRPr lang="en-US" altLang="ja-JP" dirty="0"/>
          </a:p>
          <a:p>
            <a:r>
              <a:rPr lang="ja-JP" altLang="en-US" b="1" dirty="0">
                <a:solidFill>
                  <a:srgbClr val="000000"/>
                </a:solidFill>
              </a:rPr>
              <a:t>接触</a:t>
            </a:r>
            <a:r>
              <a:rPr lang="ja-JP" altLang="en-US" dirty="0">
                <a:solidFill>
                  <a:srgbClr val="000000"/>
                </a:solidFill>
              </a:rPr>
              <a:t>も扱いたい．</a:t>
            </a:r>
            <a:endParaRPr lang="en-US" altLang="ja-JP" dirty="0">
              <a:solidFill>
                <a:srgbClr val="000000"/>
              </a:solidFill>
            </a:endParaRPr>
          </a:p>
          <a:p>
            <a:pPr marL="0" indent="0">
              <a:buNone/>
            </a:pPr>
            <a:endParaRPr lang="en-US" altLang="ja-JP" sz="1000" dirty="0">
              <a:solidFill>
                <a:srgbClr val="000000"/>
              </a:solidFill>
            </a:endParaRPr>
          </a:p>
          <a:p>
            <a:pPr marL="0" indent="0">
              <a:buNone/>
            </a:pPr>
            <a:r>
              <a:rPr lang="ja-JP" altLang="en-US" b="1" i="1" u="sng" dirty="0">
                <a:solidFill>
                  <a:srgbClr val="000000"/>
                </a:solidFill>
                <a:effectLst>
                  <a:outerShdw blurRad="38100" dist="38100" dir="2700000" algn="tl">
                    <a:srgbClr val="000000">
                      <a:alpha val="43137"/>
                    </a:srgbClr>
                  </a:outerShdw>
                </a:effectLst>
              </a:rPr>
              <a:t>現状</a:t>
            </a:r>
            <a:endParaRPr lang="en-US" altLang="ja-JP" sz="3200" b="1" i="1" u="sng" dirty="0">
              <a:solidFill>
                <a:srgbClr val="000000"/>
              </a:solidFill>
              <a:effectLst>
                <a:outerShdw blurRad="38100" dist="38100" dir="2700000" algn="tl">
                  <a:srgbClr val="000000">
                    <a:alpha val="43137"/>
                  </a:srgbClr>
                </a:outerShdw>
              </a:effectLst>
            </a:endParaRPr>
          </a:p>
          <a:p>
            <a:pPr marL="0" indent="0">
              <a:buNone/>
            </a:pPr>
            <a:r>
              <a:rPr kumimoji="1" lang="ja-JP" altLang="en-US" sz="2800" dirty="0">
                <a:latin typeface="MS UI Gothic" panose="020B0600070205080204" pitchFamily="50" charset="-128"/>
                <a:ea typeface="MS UI Gothic" panose="020B0600070205080204" pitchFamily="50" charset="-128"/>
              </a:rPr>
              <a:t>精度・大変形ロバスト性・計算速度</a:t>
            </a:r>
            <a:br>
              <a:rPr kumimoji="1" lang="en-US" altLang="ja-JP" sz="2800" dirty="0">
                <a:latin typeface="MS UI Gothic" panose="020B0600070205080204" pitchFamily="50" charset="-128"/>
                <a:ea typeface="MS UI Gothic" panose="020B0600070205080204" pitchFamily="50" charset="-128"/>
              </a:rPr>
            </a:br>
            <a:r>
              <a:rPr kumimoji="1" lang="ja-JP" altLang="en-US" sz="2800" dirty="0">
                <a:latin typeface="MS UI Gothic" panose="020B0600070205080204" pitchFamily="50" charset="-128"/>
                <a:ea typeface="MS UI Gothic" panose="020B0600070205080204" pitchFamily="50" charset="-128"/>
              </a:rPr>
              <a:t>の三拍子が揃った四面体定式化が</a:t>
            </a:r>
            <a:br>
              <a:rPr kumimoji="1" lang="en-US" altLang="ja-JP" sz="2800" dirty="0">
                <a:latin typeface="MS UI Gothic" panose="020B0600070205080204" pitchFamily="50" charset="-128"/>
                <a:ea typeface="MS UI Gothic" panose="020B0600070205080204" pitchFamily="50" charset="-128"/>
              </a:rPr>
            </a:br>
            <a:r>
              <a:rPr kumimoji="1" lang="ja-JP" altLang="en-US" sz="2800" dirty="0">
                <a:latin typeface="MS UI Gothic" panose="020B0600070205080204" pitchFamily="50" charset="-128"/>
                <a:ea typeface="MS UI Gothic" panose="020B0600070205080204" pitchFamily="50" charset="-128"/>
              </a:rPr>
              <a:t>まだ確立されていない</a:t>
            </a:r>
            <a:r>
              <a:rPr kumimoji="1" lang="en-US" altLang="ja-JP" sz="2800" dirty="0">
                <a:latin typeface="MS UI Gothic" panose="020B0600070205080204" pitchFamily="50" charset="-128"/>
                <a:ea typeface="MS UI Gothic" panose="020B0600070205080204" pitchFamily="50" charset="-128"/>
              </a:rPr>
              <a:t>...</a:t>
            </a:r>
            <a:endParaRPr lang="en-US" altLang="ja-JP" b="1" i="1" u="sng" dirty="0">
              <a:solidFill>
                <a:srgbClr val="000000"/>
              </a:solidFill>
              <a:effectLst>
                <a:outerShdw blurRad="38100" dist="38100" dir="2700000" algn="tl">
                  <a:srgbClr val="000000">
                    <a:alpha val="43137"/>
                  </a:srgbClr>
                </a:outerShdw>
              </a:effectLst>
            </a:endParaRPr>
          </a:p>
        </p:txBody>
      </p:sp>
      <p:sp>
        <p:nvSpPr>
          <p:cNvPr id="2" name="タイトル 1"/>
          <p:cNvSpPr>
            <a:spLocks noGrp="1"/>
          </p:cNvSpPr>
          <p:nvPr>
            <p:ph type="title"/>
          </p:nvPr>
        </p:nvSpPr>
        <p:spPr/>
        <p:txBody>
          <a:bodyPr/>
          <a:lstStyle/>
          <a:p>
            <a:r>
              <a:rPr lang="ja-JP" altLang="en-US" dirty="0"/>
              <a:t>研究背景</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a:t>
            </a:fld>
            <a:endParaRPr lang="ja-JP" altLang="en-US" dirty="0"/>
          </a:p>
        </p:txBody>
      </p:sp>
      <p:grpSp>
        <p:nvGrpSpPr>
          <p:cNvPr id="7" name="グループ化 6">
            <a:extLst>
              <a:ext uri="{FF2B5EF4-FFF2-40B4-BE49-F238E27FC236}">
                <a16:creationId xmlns:a16="http://schemas.microsoft.com/office/drawing/2014/main" id="{F16E9341-82E1-FB6D-90C4-B5C9FEF2FB33}"/>
              </a:ext>
            </a:extLst>
          </p:cNvPr>
          <p:cNvGrpSpPr>
            <a:grpSpLocks noChangeAspect="1"/>
          </p:cNvGrpSpPr>
          <p:nvPr/>
        </p:nvGrpSpPr>
        <p:grpSpPr>
          <a:xfrm>
            <a:off x="5691260" y="748848"/>
            <a:ext cx="3555372" cy="2448272"/>
            <a:chOff x="5789753" y="805001"/>
            <a:chExt cx="3392283" cy="2335967"/>
          </a:xfrm>
        </p:grpSpPr>
        <p:pic>
          <p:nvPicPr>
            <p:cNvPr id="13" name="図 12"/>
            <p:cNvPicPr>
              <a:picLocks noChangeAspect="1"/>
            </p:cNvPicPr>
            <p:nvPr/>
          </p:nvPicPr>
          <p:blipFill>
            <a:blip r:embed="rId3">
              <a:extLst>
                <a:ext uri="{28A0092B-C50C-407E-A947-70E740481C1C}">
                  <a14:useLocalDpi xmlns:a14="http://schemas.microsoft.com/office/drawing/2010/main" val="0"/>
                </a:ext>
              </a:extLst>
            </a:blip>
            <a:srcRect r="12359"/>
            <a:stretch>
              <a:fillRect/>
            </a:stretch>
          </p:blipFill>
          <p:spPr>
            <a:xfrm>
              <a:off x="5789753" y="805001"/>
              <a:ext cx="3392283" cy="2335967"/>
            </a:xfrm>
            <a:prstGeom prst="rect">
              <a:avLst/>
            </a:prstGeom>
            <a:ln w="12700">
              <a:solidFill>
                <a:schemeClr val="tx1"/>
              </a:solidFill>
            </a:ln>
          </p:spPr>
        </p:pic>
        <p:sp>
          <p:nvSpPr>
            <p:cNvPr id="14" name="テキスト ボックス 13"/>
            <p:cNvSpPr txBox="1"/>
            <p:nvPr/>
          </p:nvSpPr>
          <p:spPr>
            <a:xfrm>
              <a:off x="7733969" y="2679303"/>
              <a:ext cx="718864" cy="461665"/>
            </a:xfrm>
            <a:prstGeom prst="rect">
              <a:avLst/>
            </a:prstGeom>
            <a:noFill/>
            <a:ln w="12700">
              <a:noFill/>
            </a:ln>
          </p:spPr>
          <p:txBody>
            <a:bodyPr wrap="square" rtlCol="0">
              <a:spAutoFit/>
            </a:bodyPr>
            <a:lstStyle/>
            <a:p>
              <a:r>
                <a:rPr lang="ja-JP" altLang="en-US" sz="2400" b="1" dirty="0">
                  <a:solidFill>
                    <a:srgbClr val="C00000"/>
                  </a:solidFill>
                  <a:effectLst>
                    <a:outerShdw blurRad="38100" dist="38100" dir="2700000" algn="tl">
                      <a:srgbClr val="000000">
                        <a:alpha val="43137"/>
                      </a:srgbClr>
                    </a:outerShdw>
                  </a:effectLst>
                  <a:ea typeface="MS UI Gothic" panose="020B0600070205080204" pitchFamily="50" charset="-128"/>
                </a:rPr>
                <a:t>ゴム</a:t>
              </a:r>
            </a:p>
          </p:txBody>
        </p:sp>
      </p:grpSp>
      <p:grpSp>
        <p:nvGrpSpPr>
          <p:cNvPr id="8" name="グループ化 7">
            <a:extLst>
              <a:ext uri="{FF2B5EF4-FFF2-40B4-BE49-F238E27FC236}">
                <a16:creationId xmlns:a16="http://schemas.microsoft.com/office/drawing/2014/main" id="{092A722F-1AE9-16B4-B543-CE474A3D64A2}"/>
              </a:ext>
            </a:extLst>
          </p:cNvPr>
          <p:cNvGrpSpPr/>
          <p:nvPr/>
        </p:nvGrpSpPr>
        <p:grpSpPr>
          <a:xfrm>
            <a:off x="8644378" y="3773752"/>
            <a:ext cx="3392282" cy="2463559"/>
            <a:chOff x="7921774" y="3773752"/>
            <a:chExt cx="3392282" cy="2463559"/>
          </a:xfrm>
        </p:grpSpPr>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1774" y="3773752"/>
              <a:ext cx="3392282" cy="2463559"/>
            </a:xfrm>
            <a:prstGeom prst="rect">
              <a:avLst/>
            </a:prstGeom>
            <a:ln w="12700">
              <a:solidFill>
                <a:schemeClr val="tx1"/>
              </a:solidFill>
            </a:ln>
          </p:spPr>
        </p:pic>
        <p:sp>
          <p:nvSpPr>
            <p:cNvPr id="15" name="テキスト ボックス 14"/>
            <p:cNvSpPr txBox="1"/>
            <p:nvPr/>
          </p:nvSpPr>
          <p:spPr>
            <a:xfrm>
              <a:off x="8785870" y="5589239"/>
              <a:ext cx="2528186" cy="461665"/>
            </a:xfrm>
            <a:prstGeom prst="rect">
              <a:avLst/>
            </a:prstGeom>
            <a:noFill/>
          </p:spPr>
          <p:txBody>
            <a:bodyPr wrap="square" rtlCol="0">
              <a:spAutoFit/>
            </a:bodyPr>
            <a:lstStyle/>
            <a:p>
              <a:r>
                <a:rPr lang="ja-JP" altLang="en-US" sz="2400" b="1" dirty="0">
                  <a:solidFill>
                    <a:srgbClr val="C00000"/>
                  </a:solidFill>
                  <a:effectLst>
                    <a:outerShdw blurRad="38100" dist="38100" dir="2700000" algn="tl">
                      <a:srgbClr val="000000">
                        <a:alpha val="43137"/>
                      </a:srgbClr>
                    </a:outerShdw>
                  </a:effectLst>
                  <a:ea typeface="MS UI Gothic" panose="020B0600070205080204" pitchFamily="50" charset="-128"/>
                </a:rPr>
                <a:t>プラスチック／ガラス</a:t>
              </a:r>
            </a:p>
          </p:txBody>
        </p:sp>
      </p:grpSp>
      <p:grpSp>
        <p:nvGrpSpPr>
          <p:cNvPr id="5" name="グループ化 4">
            <a:extLst>
              <a:ext uri="{FF2B5EF4-FFF2-40B4-BE49-F238E27FC236}">
                <a16:creationId xmlns:a16="http://schemas.microsoft.com/office/drawing/2014/main" id="{DA2B3F8C-96EC-F16D-4CE9-68763CC49089}"/>
              </a:ext>
            </a:extLst>
          </p:cNvPr>
          <p:cNvGrpSpPr/>
          <p:nvPr/>
        </p:nvGrpSpPr>
        <p:grpSpPr>
          <a:xfrm>
            <a:off x="9395535" y="748848"/>
            <a:ext cx="2641125" cy="2448272"/>
            <a:chOff x="3287688" y="3789040"/>
            <a:chExt cx="2641125" cy="2448272"/>
          </a:xfrm>
        </p:grpSpPr>
        <p:pic>
          <p:nvPicPr>
            <p:cNvPr id="6" name="図 5"/>
            <p:cNvPicPr>
              <a:picLocks noChangeAspect="1"/>
            </p:cNvPicPr>
            <p:nvPr/>
          </p:nvPicPr>
          <p:blipFill rotWithShape="1">
            <a:blip r:embed="rId5">
              <a:extLst>
                <a:ext uri="{28A0092B-C50C-407E-A947-70E740481C1C}">
                  <a14:useLocalDpi xmlns:a14="http://schemas.microsoft.com/office/drawing/2010/main" val="0"/>
                </a:ext>
              </a:extLst>
            </a:blip>
            <a:srcRect l="1" r="44457" b="802"/>
            <a:stretch/>
          </p:blipFill>
          <p:spPr>
            <a:xfrm>
              <a:off x="3287688" y="3789040"/>
              <a:ext cx="2641125" cy="2448272"/>
            </a:xfrm>
            <a:prstGeom prst="rect">
              <a:avLst/>
            </a:prstGeom>
            <a:ln w="25400">
              <a:solidFill>
                <a:schemeClr val="tx1"/>
              </a:solidFill>
            </a:ln>
          </p:spPr>
        </p:pic>
        <p:sp>
          <p:nvSpPr>
            <p:cNvPr id="16" name="テキスト ボックス 15"/>
            <p:cNvSpPr txBox="1"/>
            <p:nvPr/>
          </p:nvSpPr>
          <p:spPr>
            <a:xfrm>
              <a:off x="4177358" y="4774698"/>
              <a:ext cx="800219" cy="461665"/>
            </a:xfrm>
            <a:prstGeom prst="rect">
              <a:avLst/>
            </a:prstGeom>
            <a:noFill/>
          </p:spPr>
          <p:txBody>
            <a:bodyPr wrap="none" rtlCol="0">
              <a:spAutoFit/>
            </a:bodyPr>
            <a:lstStyle/>
            <a:p>
              <a:r>
                <a:rPr lang="ja-JP" altLang="en-US" sz="2400" dirty="0">
                  <a:solidFill>
                    <a:srgbClr val="C00000"/>
                  </a:solidFill>
                  <a:effectLst>
                    <a:outerShdw blurRad="38100" dist="38100" dir="2700000" algn="tl">
                      <a:srgbClr val="000000">
                        <a:alpha val="43137"/>
                      </a:srgbClr>
                    </a:outerShdw>
                  </a:effectLst>
                  <a:ea typeface="MS UI Gothic" panose="020B0600070205080204" pitchFamily="50" charset="-128"/>
                </a:rPr>
                <a:t>金属</a:t>
              </a:r>
            </a:p>
          </p:txBody>
        </p:sp>
      </p:grpSp>
      <p:graphicFrame>
        <p:nvGraphicFramePr>
          <p:cNvPr id="10" name="表 9">
            <a:extLst>
              <a:ext uri="{FF2B5EF4-FFF2-40B4-BE49-F238E27FC236}">
                <a16:creationId xmlns:a16="http://schemas.microsoft.com/office/drawing/2014/main" id="{90024ACC-F1F4-81B1-F1C4-1450043E6B0F}"/>
              </a:ext>
            </a:extLst>
          </p:cNvPr>
          <p:cNvGraphicFramePr>
            <a:graphicFrameLocks noGrp="1"/>
          </p:cNvGraphicFramePr>
          <p:nvPr>
            <p:extLst>
              <p:ext uri="{D42A27DB-BD31-4B8C-83A1-F6EECF244321}">
                <p14:modId xmlns:p14="http://schemas.microsoft.com/office/powerpoint/2010/main" val="2174472169"/>
              </p:ext>
            </p:extLst>
          </p:nvPr>
        </p:nvGraphicFramePr>
        <p:xfrm>
          <a:off x="5447928" y="4530432"/>
          <a:ext cx="3085913" cy="1706880"/>
        </p:xfrm>
        <a:graphic>
          <a:graphicData uri="http://schemas.openxmlformats.org/drawingml/2006/table">
            <a:tbl>
              <a:tblPr firstRow="1" bandRow="1">
                <a:tableStyleId>{00A15C55-8517-42AA-B614-E9B94910E393}</a:tableStyleId>
              </a:tblPr>
              <a:tblGrid>
                <a:gridCol w="3085913">
                  <a:extLst>
                    <a:ext uri="{9D8B030D-6E8A-4147-A177-3AD203B41FA5}">
                      <a16:colId xmlns:a16="http://schemas.microsoft.com/office/drawing/2014/main" val="3088928333"/>
                    </a:ext>
                  </a:extLst>
                </a:gridCol>
              </a:tblGrid>
              <a:tr h="389186">
                <a:tc>
                  <a:txBody>
                    <a:bodyPr/>
                    <a:lstStyle/>
                    <a:p>
                      <a:r>
                        <a:rPr kumimoji="1" lang="ja-JP" altLang="en-US" sz="2000" dirty="0">
                          <a:latin typeface="MS UI Gothic" panose="020B0600070205080204" pitchFamily="50" charset="-128"/>
                          <a:ea typeface="MS UI Gothic" panose="020B0600070205080204" pitchFamily="50" charset="-128"/>
                        </a:rPr>
                        <a:t>精度の問題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9403784"/>
                  </a:ext>
                </a:extLst>
              </a:tr>
              <a:tr h="978966">
                <a:tc>
                  <a:txBody>
                    <a:bodyPr/>
                    <a:lstStyle/>
                    <a:p>
                      <a:pPr marL="285750" indent="-285750">
                        <a:buFont typeface="Wingdings" panose="05000000000000000000" pitchFamily="2" charset="2"/>
                        <a:buChar char="Ø"/>
                      </a:pPr>
                      <a:r>
                        <a:rPr kumimoji="1" lang="ja-JP" altLang="en-US" sz="2000" dirty="0">
                          <a:latin typeface="MS UI Gothic" panose="020B0600070205080204" pitchFamily="50" charset="-128"/>
                          <a:ea typeface="MS UI Gothic" panose="020B0600070205080204" pitchFamily="50" charset="-128"/>
                        </a:rPr>
                        <a:t>せん断ロッキング</a:t>
                      </a:r>
                      <a:endParaRPr kumimoji="1" lang="en-US" altLang="ja-JP" sz="2000" dirty="0">
                        <a:latin typeface="MS UI Gothic" panose="020B0600070205080204" pitchFamily="50" charset="-128"/>
                        <a:ea typeface="MS UI Gothic" panose="020B0600070205080204" pitchFamily="50" charset="-128"/>
                      </a:endParaRPr>
                    </a:p>
                    <a:p>
                      <a:pPr marL="285750" indent="-285750">
                        <a:buFont typeface="Wingdings" panose="05000000000000000000" pitchFamily="2" charset="2"/>
                        <a:buChar char="Ø"/>
                      </a:pPr>
                      <a:r>
                        <a:rPr kumimoji="1" lang="ja-JP" altLang="en-US" sz="2000" dirty="0">
                          <a:latin typeface="MS UI Gothic" panose="020B0600070205080204" pitchFamily="50" charset="-128"/>
                          <a:ea typeface="MS UI Gothic" panose="020B0600070205080204" pitchFamily="50" charset="-128"/>
                        </a:rPr>
                        <a:t>体積ロッキング</a:t>
                      </a:r>
                      <a:endParaRPr kumimoji="1" lang="en-US" altLang="ja-JP" sz="2000" dirty="0">
                        <a:latin typeface="MS UI Gothic" panose="020B0600070205080204" pitchFamily="50" charset="-128"/>
                        <a:ea typeface="MS UI Gothic" panose="020B0600070205080204" pitchFamily="50" charset="-128"/>
                      </a:endParaRPr>
                    </a:p>
                    <a:p>
                      <a:pPr marL="285750" indent="-285750">
                        <a:buFont typeface="Wingdings" panose="05000000000000000000" pitchFamily="2" charset="2"/>
                        <a:buChar char="Ø"/>
                      </a:pPr>
                      <a:r>
                        <a:rPr kumimoji="1" lang="ja-JP" altLang="en-US" sz="2000" dirty="0">
                          <a:latin typeface="MS UI Gothic" panose="020B0600070205080204" pitchFamily="50" charset="-128"/>
                          <a:ea typeface="MS UI Gothic" panose="020B0600070205080204" pitchFamily="50" charset="-128"/>
                        </a:rPr>
                        <a:t>圧力チェッカーボーディング</a:t>
                      </a:r>
                      <a:endParaRPr kumimoji="1" lang="en-US" altLang="ja-JP" sz="2000" dirty="0">
                        <a:latin typeface="MS UI Gothic" panose="020B0600070205080204" pitchFamily="50" charset="-128"/>
                        <a:ea typeface="MS UI Gothic" panose="020B0600070205080204" pitchFamily="50" charset="-128"/>
                      </a:endParaRPr>
                    </a:p>
                    <a:p>
                      <a:pPr marL="285750" indent="-285750">
                        <a:buFont typeface="Wingdings" panose="05000000000000000000" pitchFamily="2" charset="2"/>
                        <a:buChar char="Ø"/>
                      </a:pPr>
                      <a:r>
                        <a:rPr kumimoji="1" lang="ja-JP" altLang="en-US" sz="2000" dirty="0">
                          <a:latin typeface="MS UI Gothic" panose="020B0600070205080204" pitchFamily="50" charset="-128"/>
                          <a:ea typeface="MS UI Gothic" panose="020B0600070205080204" pitchFamily="50" charset="-128"/>
                        </a:rPr>
                        <a:t>節点反力振動　など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4212619"/>
                  </a:ext>
                </a:extLst>
              </a:tr>
            </a:tbl>
          </a:graphicData>
        </a:graphic>
      </p:graphicFrame>
    </p:spTree>
    <p:extLst>
      <p:ext uri="{BB962C8B-B14F-4D97-AF65-F5344CB8AC3E}">
        <p14:creationId xmlns:p14="http://schemas.microsoft.com/office/powerpoint/2010/main" val="1172851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chor="t"/>
          <a:lstStyle/>
          <a:p>
            <a:pPr marL="0" indent="0">
              <a:buNone/>
            </a:pPr>
            <a:r>
              <a:rPr lang="en-US" altLang="ja-JP" sz="2800" b="1" i="1" u="sng" dirty="0">
                <a:effectLst>
                  <a:outerShdw blurRad="38100" dist="38100" dir="2700000" algn="tl">
                    <a:srgbClr val="000000">
                      <a:alpha val="43137"/>
                    </a:srgbClr>
                  </a:outerShdw>
                </a:effectLst>
              </a:rPr>
              <a:t>Mises</a:t>
            </a:r>
            <a:r>
              <a:rPr lang="ja-JP" altLang="en-US" sz="2800" b="1" i="1" u="sng" dirty="0">
                <a:effectLst>
                  <a:outerShdw blurRad="38100" dist="38100" dir="2700000" algn="tl">
                    <a:srgbClr val="000000">
                      <a:alpha val="43137"/>
                    </a:srgbClr>
                  </a:outerShdw>
                </a:effectLst>
              </a:rPr>
              <a:t>応力解析結果（最終状態）の比較</a:t>
            </a:r>
            <a:endParaRPr lang="en-US" altLang="ja-JP" dirty="0"/>
          </a:p>
        </p:txBody>
      </p:sp>
      <p:sp>
        <p:nvSpPr>
          <p:cNvPr id="2" name="タイトル 1"/>
          <p:cNvSpPr>
            <a:spLocks noGrp="1"/>
          </p:cNvSpPr>
          <p:nvPr>
            <p:ph type="title"/>
          </p:nvPr>
        </p:nvSpPr>
        <p:spPr/>
        <p:txBody>
          <a:bodyPr>
            <a:normAutofit/>
          </a:bodyPr>
          <a:lstStyle/>
          <a:p>
            <a:r>
              <a:rPr lang="ja-JP" altLang="en-US" dirty="0"/>
              <a:t>    ブロックの圧力押込解析</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20</a:t>
            </a:fld>
            <a:endParaRPr lang="ja-JP" altLang="en-US" dirty="0"/>
          </a:p>
        </p:txBody>
      </p:sp>
      <p:sp>
        <p:nvSpPr>
          <p:cNvPr id="5" name="テキスト ボックス 4">
            <a:extLst>
              <a:ext uri="{FF2B5EF4-FFF2-40B4-BE49-F238E27FC236}">
                <a16:creationId xmlns:a16="http://schemas.microsoft.com/office/drawing/2014/main" id="{DD7A3106-653E-5E69-32DA-B5E05C37F6DA}"/>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
        <p:nvSpPr>
          <p:cNvPr id="14" name="テキスト ボックス 13">
            <a:extLst>
              <a:ext uri="{FF2B5EF4-FFF2-40B4-BE49-F238E27FC236}">
                <a16:creationId xmlns:a16="http://schemas.microsoft.com/office/drawing/2014/main" id="{DA23D8EA-C699-0822-565C-434AD1D9BBAA}"/>
              </a:ext>
            </a:extLst>
          </p:cNvPr>
          <p:cNvSpPr txBox="1"/>
          <p:nvPr/>
        </p:nvSpPr>
        <p:spPr>
          <a:xfrm>
            <a:off x="334434" y="5811651"/>
            <a:ext cx="11522206" cy="461665"/>
          </a:xfrm>
          <a:prstGeom prst="rect">
            <a:avLst/>
          </a:prstGeom>
          <a:solidFill>
            <a:srgbClr val="FFFF00"/>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2400" dirty="0">
                <a:latin typeface="MS UI Gothic" panose="020B0600070205080204" pitchFamily="50" charset="-128"/>
                <a:ea typeface="MS UI Gothic" panose="020B0600070205080204" pitchFamily="50" charset="-128"/>
              </a:rPr>
              <a:t>やはり</a:t>
            </a:r>
            <a:r>
              <a:rPr lang="en-US" altLang="ja-JP" sz="2400" dirty="0">
                <a:latin typeface="MS UI Gothic" panose="020B0600070205080204" pitchFamily="50" charset="-128"/>
                <a:ea typeface="MS UI Gothic" panose="020B0600070205080204" pitchFamily="50" charset="-128"/>
              </a:rPr>
              <a:t>EC</a:t>
            </a:r>
            <a:r>
              <a:rPr lang="ja-JP" altLang="en-US" sz="2400" dirty="0">
                <a:latin typeface="MS UI Gothic" panose="020B0600070205080204" pitchFamily="50" charset="-128"/>
                <a:ea typeface="MS UI Gothic" panose="020B0600070205080204" pitchFamily="50" charset="-128"/>
              </a:rPr>
              <a:t>より</a:t>
            </a:r>
            <a:r>
              <a:rPr lang="en-US" altLang="ja-JP" sz="2400" dirty="0">
                <a:latin typeface="MS UI Gothic" panose="020B0600070205080204" pitchFamily="50" charset="-128"/>
                <a:ea typeface="MS UI Gothic" panose="020B0600070205080204" pitchFamily="50" charset="-128"/>
              </a:rPr>
              <a:t>FC</a:t>
            </a:r>
            <a:r>
              <a:rPr lang="ja-JP" altLang="en-US" sz="2400" dirty="0">
                <a:latin typeface="MS UI Gothic" panose="020B0600070205080204" pitchFamily="50" charset="-128"/>
                <a:ea typeface="MS UI Gothic" panose="020B0600070205080204" pitchFamily="50" charset="-128"/>
              </a:rPr>
              <a:t>の方が鱗状</a:t>
            </a:r>
            <a:r>
              <a:rPr lang="en-US" altLang="ja-JP" sz="2400" dirty="0">
                <a:latin typeface="MS UI Gothic" panose="020B0600070205080204" pitchFamily="50" charset="-128"/>
                <a:ea typeface="MS UI Gothic" panose="020B0600070205080204" pitchFamily="50" charset="-128"/>
              </a:rPr>
              <a:t>Mises</a:t>
            </a:r>
            <a:r>
              <a:rPr lang="ja-JP" altLang="en-US" sz="2400" dirty="0">
                <a:latin typeface="MS UI Gothic" panose="020B0600070205080204" pitchFamily="50" charset="-128"/>
                <a:ea typeface="MS UI Gothic" panose="020B0600070205080204" pitchFamily="50" charset="-128"/>
              </a:rPr>
              <a:t>応力振動が全体的に激しい．</a:t>
            </a:r>
          </a:p>
        </p:txBody>
      </p:sp>
      <p:pic>
        <p:nvPicPr>
          <p:cNvPr id="6" name="m">
            <a:hlinkClick r:id="" action="ppaction://media"/>
            <a:extLst>
              <a:ext uri="{FF2B5EF4-FFF2-40B4-BE49-F238E27FC236}">
                <a16:creationId xmlns:a16="http://schemas.microsoft.com/office/drawing/2014/main" id="{A78CFF44-9C06-BEC9-047E-C27228CFCAC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38001"/>
            <a:ext cx="12192000" cy="4767263"/>
          </a:xfrm>
          <a:prstGeom prst="rect">
            <a:avLst/>
          </a:prstGeom>
        </p:spPr>
      </p:pic>
      <p:sp>
        <p:nvSpPr>
          <p:cNvPr id="11" name="テキスト ボックス 10">
            <a:extLst>
              <a:ext uri="{FF2B5EF4-FFF2-40B4-BE49-F238E27FC236}">
                <a16:creationId xmlns:a16="http://schemas.microsoft.com/office/drawing/2014/main" id="{DA373A9D-AD51-547E-6528-C7CB12BB6200}"/>
              </a:ext>
            </a:extLst>
          </p:cNvPr>
          <p:cNvSpPr txBox="1"/>
          <p:nvPr/>
        </p:nvSpPr>
        <p:spPr>
          <a:xfrm>
            <a:off x="9866993" y="1016732"/>
            <a:ext cx="1989647"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solidFill>
                  <a:schemeClr val="accent5">
                    <a:lumMod val="50000"/>
                  </a:schemeClr>
                </a:solidFill>
                <a:latin typeface="MS UI Gothic" panose="020B0600070205080204" pitchFamily="50" charset="-128"/>
                <a:ea typeface="MS UI Gothic" panose="020B0600070205080204" pitchFamily="50" charset="-128"/>
              </a:rPr>
              <a:t>FC-SSE-SRI-T4</a:t>
            </a:r>
            <a:endParaRPr kumimoji="1" lang="ja-JP" altLang="en-US" sz="2000" dirty="0">
              <a:solidFill>
                <a:schemeClr val="accent5">
                  <a:lumMod val="50000"/>
                </a:schemeClr>
              </a:solidFill>
              <a:latin typeface="MS UI Gothic" panose="020B0600070205080204" pitchFamily="50" charset="-128"/>
              <a:ea typeface="MS UI Gothic" panose="020B0600070205080204" pitchFamily="50" charset="-128"/>
            </a:endParaRPr>
          </a:p>
        </p:txBody>
      </p:sp>
      <p:sp>
        <p:nvSpPr>
          <p:cNvPr id="13" name="テキスト ボックス 12">
            <a:extLst>
              <a:ext uri="{FF2B5EF4-FFF2-40B4-BE49-F238E27FC236}">
                <a16:creationId xmlns:a16="http://schemas.microsoft.com/office/drawing/2014/main" id="{36E4BF79-1FD5-D392-C8C6-F00FDD5081A1}"/>
              </a:ext>
            </a:extLst>
          </p:cNvPr>
          <p:cNvSpPr txBox="1"/>
          <p:nvPr/>
        </p:nvSpPr>
        <p:spPr>
          <a:xfrm>
            <a:off x="3791744" y="1016732"/>
            <a:ext cx="1994456"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solidFill>
                  <a:schemeClr val="accent6">
                    <a:lumMod val="60000"/>
                    <a:lumOff val="40000"/>
                  </a:schemeClr>
                </a:solidFill>
                <a:latin typeface="MS UI Gothic" panose="020B0600070205080204" pitchFamily="50" charset="-128"/>
                <a:ea typeface="MS UI Gothic" panose="020B0600070205080204" pitchFamily="50" charset="-128"/>
              </a:rPr>
              <a:t>EC-SSE-SRI-T4</a:t>
            </a:r>
            <a:endParaRPr kumimoji="1" lang="ja-JP" altLang="en-US" sz="2000" dirty="0">
              <a:solidFill>
                <a:schemeClr val="accent6">
                  <a:lumMod val="60000"/>
                  <a:lumOff val="40000"/>
                </a:schemeClr>
              </a:solidFill>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91119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コンテンツ プレースホルダー 4">
                <a:extLst>
                  <a:ext uri="{FF2B5EF4-FFF2-40B4-BE49-F238E27FC236}">
                    <a16:creationId xmlns:a16="http://schemas.microsoft.com/office/drawing/2014/main" id="{0D9A23B4-B73B-441F-8BAF-02F13DB9BF04}"/>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概要</a:t>
                </a:r>
                <a:endParaRPr kumimoji="1" lang="en-US" altLang="ja-JP" b="1" i="1" u="sng" dirty="0">
                  <a:effectLst>
                    <a:outerShdw blurRad="38100" dist="38100" dir="2700000" algn="tl">
                      <a:srgbClr val="000000">
                        <a:alpha val="43137"/>
                      </a:srgbClr>
                    </a:outerShdw>
                  </a:effectLst>
                </a:endParaRPr>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sz="4400" dirty="0"/>
              </a:p>
              <a:p>
                <a:r>
                  <a:rPr lang="en-US" altLang="ja-JP" sz="2400" dirty="0"/>
                  <a:t>1/8</a:t>
                </a:r>
                <a:r>
                  <a:rPr lang="ja-JP" altLang="en-US" sz="2400" dirty="0"/>
                  <a:t>モデル</a:t>
                </a:r>
                <a:endParaRPr lang="en-US" altLang="ja-JP" sz="2400" dirty="0"/>
              </a:p>
              <a:p>
                <a:r>
                  <a:rPr lang="ja-JP" altLang="en-US" sz="2400" dirty="0"/>
                  <a:t>鉄フィラー：</a:t>
                </a:r>
                <a:r>
                  <a:rPr lang="en-US" altLang="ja-JP" sz="2400" dirty="0"/>
                  <a:t> Neo-Hook</a:t>
                </a:r>
                <a:r>
                  <a:rPr lang="ja-JP" altLang="en-US" sz="2400" dirty="0"/>
                  <a:t>超弾性体（</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𝐸</m:t>
                        </m:r>
                      </m:e>
                      <m:sub>
                        <m:r>
                          <m:rPr>
                            <m:sty m:val="p"/>
                          </m:rPr>
                          <a:rPr lang="en-US" altLang="ja-JP" sz="2400">
                            <a:latin typeface="Cambria Math" panose="02040503050406030204" pitchFamily="18" charset="0"/>
                          </a:rPr>
                          <m:t>ini</m:t>
                        </m:r>
                      </m:sub>
                    </m:sSub>
                    <m:r>
                      <a:rPr lang="en-US" altLang="ja-JP" sz="2400" i="1">
                        <a:latin typeface="Cambria Math" panose="02040503050406030204" pitchFamily="18" charset="0"/>
                      </a:rPr>
                      <m:t>=260 </m:t>
                    </m:r>
                    <m:r>
                      <m:rPr>
                        <m:sty m:val="p"/>
                      </m:rPr>
                      <a:rPr lang="en-US" altLang="ja-JP" sz="2400">
                        <a:latin typeface="Cambria Math" panose="02040503050406030204" pitchFamily="18" charset="0"/>
                      </a:rPr>
                      <m:t>GPa</m:t>
                    </m:r>
                    <m:r>
                      <a:rPr lang="en-US" altLang="ja-JP" sz="2400" i="1">
                        <a:latin typeface="Cambria Math" panose="02040503050406030204" pitchFamily="18" charset="0"/>
                      </a:rPr>
                      <m:t>, </m:t>
                    </m:r>
                    <m:sSub>
                      <m:sSubPr>
                        <m:ctrlPr>
                          <a:rPr lang="en-US" altLang="ja-JP" sz="2400" b="1" i="1">
                            <a:latin typeface="Cambria Math" panose="02040503050406030204" pitchFamily="18" charset="0"/>
                          </a:rPr>
                        </m:ctrlPr>
                      </m:sSubPr>
                      <m:e>
                        <m:r>
                          <a:rPr lang="en-US" altLang="ja-JP" sz="2400" b="1" i="1">
                            <a:latin typeface="Cambria Math" panose="02040503050406030204" pitchFamily="18" charset="0"/>
                          </a:rPr>
                          <m:t>𝝂</m:t>
                        </m:r>
                      </m:e>
                      <m:sub>
                        <m:r>
                          <a:rPr lang="en-US" altLang="ja-JP" sz="2400" b="1">
                            <a:latin typeface="Cambria Math" panose="02040503050406030204" pitchFamily="18" charset="0"/>
                          </a:rPr>
                          <m:t>𝐢𝐧𝐢</m:t>
                        </m:r>
                      </m:sub>
                    </m:sSub>
                    <m:r>
                      <a:rPr lang="en-US" altLang="ja-JP" sz="2400" b="1" i="1">
                        <a:latin typeface="Cambria Math" panose="02040503050406030204" pitchFamily="18" charset="0"/>
                      </a:rPr>
                      <m:t>=</m:t>
                    </m:r>
                    <m:r>
                      <a:rPr lang="en-US" altLang="ja-JP" sz="2400" b="1" i="1">
                        <a:latin typeface="Cambria Math" panose="02040503050406030204" pitchFamily="18" charset="0"/>
                      </a:rPr>
                      <m:t>𝟎</m:t>
                    </m:r>
                    <m:r>
                      <a:rPr lang="en-US" altLang="ja-JP" sz="2400" b="1" i="1">
                        <a:latin typeface="Cambria Math" panose="02040503050406030204" pitchFamily="18" charset="0"/>
                      </a:rPr>
                      <m:t>.</m:t>
                    </m:r>
                    <m:r>
                      <a:rPr lang="en-US" altLang="ja-JP" sz="2400" b="1" i="1">
                        <a:latin typeface="Cambria Math" panose="02040503050406030204" pitchFamily="18" charset="0"/>
                      </a:rPr>
                      <m:t>𝟑</m:t>
                    </m:r>
                  </m:oMath>
                </a14:m>
                <a:r>
                  <a:rPr lang="ja-JP" altLang="en-US" sz="2400" dirty="0"/>
                  <a:t>）</a:t>
                </a:r>
                <a:endParaRPr lang="en-US" altLang="ja-JP" sz="2400" dirty="0"/>
              </a:p>
              <a:p>
                <a:r>
                  <a:rPr lang="ja-JP" altLang="en-US" sz="2400" dirty="0"/>
                  <a:t>ゴム</a:t>
                </a:r>
                <a:r>
                  <a:rPr lang="en-US" altLang="ja-JP" sz="2400" dirty="0"/>
                  <a:t>: Neo-Hook</a:t>
                </a:r>
                <a:r>
                  <a:rPr lang="ja-JP" altLang="en-US" sz="2400" dirty="0"/>
                  <a:t>超弾性体（</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𝐸</m:t>
                        </m:r>
                      </m:e>
                      <m:sub>
                        <m:r>
                          <m:rPr>
                            <m:sty m:val="p"/>
                          </m:rPr>
                          <a:rPr lang="en-US" altLang="ja-JP" sz="2400">
                            <a:latin typeface="Cambria Math" panose="02040503050406030204" pitchFamily="18" charset="0"/>
                          </a:rPr>
                          <m:t>ini</m:t>
                        </m:r>
                      </m:sub>
                    </m:sSub>
                    <m:r>
                      <a:rPr lang="en-US" altLang="ja-JP" sz="2400" i="1">
                        <a:latin typeface="Cambria Math" panose="02040503050406030204" pitchFamily="18" charset="0"/>
                      </a:rPr>
                      <m:t>=6 </m:t>
                    </m:r>
                    <m:r>
                      <m:rPr>
                        <m:sty m:val="p"/>
                      </m:rPr>
                      <a:rPr lang="en-US" altLang="ja-JP" sz="2400">
                        <a:latin typeface="Cambria Math" panose="02040503050406030204" pitchFamily="18" charset="0"/>
                      </a:rPr>
                      <m:t>GPa</m:t>
                    </m:r>
                    <m:r>
                      <a:rPr lang="en-US" altLang="ja-JP" sz="2400" i="1">
                        <a:latin typeface="Cambria Math" panose="02040503050406030204" pitchFamily="18" charset="0"/>
                      </a:rPr>
                      <m:t>, </m:t>
                    </m:r>
                    <m:sSub>
                      <m:sSubPr>
                        <m:ctrlPr>
                          <a:rPr lang="en-US" altLang="ja-JP" sz="2400" b="1" i="1">
                            <a:solidFill>
                              <a:srgbClr val="C00000"/>
                            </a:solidFill>
                            <a:latin typeface="Cambria Math" panose="02040503050406030204" pitchFamily="18" charset="0"/>
                          </a:rPr>
                        </m:ctrlPr>
                      </m:sSubPr>
                      <m:e>
                        <m:r>
                          <a:rPr lang="en-US" altLang="ja-JP" sz="2400" b="1" i="1">
                            <a:solidFill>
                              <a:srgbClr val="C00000"/>
                            </a:solidFill>
                            <a:latin typeface="Cambria Math" panose="02040503050406030204" pitchFamily="18" charset="0"/>
                          </a:rPr>
                          <m:t>𝝂</m:t>
                        </m:r>
                      </m:e>
                      <m:sub>
                        <m:r>
                          <a:rPr lang="en-US" altLang="ja-JP" sz="2400" b="1">
                            <a:solidFill>
                              <a:srgbClr val="C00000"/>
                            </a:solidFill>
                            <a:latin typeface="Cambria Math" panose="02040503050406030204" pitchFamily="18" charset="0"/>
                          </a:rPr>
                          <m:t>𝐢𝐧𝐢</m:t>
                        </m:r>
                      </m:sub>
                    </m:sSub>
                    <m:r>
                      <a:rPr lang="en-US" altLang="ja-JP" sz="2400" b="1" i="1">
                        <a:solidFill>
                          <a:srgbClr val="C00000"/>
                        </a:solidFill>
                        <a:latin typeface="Cambria Math" panose="02040503050406030204" pitchFamily="18" charset="0"/>
                      </a:rPr>
                      <m:t>=</m:t>
                    </m:r>
                    <m:r>
                      <a:rPr lang="en-US" altLang="ja-JP" sz="2400" b="1" i="1">
                        <a:solidFill>
                          <a:srgbClr val="C00000"/>
                        </a:solidFill>
                        <a:latin typeface="Cambria Math" panose="02040503050406030204" pitchFamily="18" charset="0"/>
                      </a:rPr>
                      <m:t>𝟎</m:t>
                    </m:r>
                    <m:r>
                      <a:rPr lang="en-US" altLang="ja-JP" sz="2400" b="1" i="1">
                        <a:solidFill>
                          <a:srgbClr val="C00000"/>
                        </a:solidFill>
                        <a:latin typeface="Cambria Math" panose="02040503050406030204" pitchFamily="18" charset="0"/>
                      </a:rPr>
                      <m:t>.</m:t>
                    </m:r>
                    <m:r>
                      <a:rPr lang="en-US" altLang="ja-JP" sz="2400" b="1" i="1">
                        <a:solidFill>
                          <a:srgbClr val="C00000"/>
                        </a:solidFill>
                        <a:latin typeface="Cambria Math" panose="02040503050406030204" pitchFamily="18" charset="0"/>
                      </a:rPr>
                      <m:t>𝟒𝟗</m:t>
                    </m:r>
                  </m:oMath>
                </a14:m>
                <a:r>
                  <a:rPr lang="ja-JP" altLang="en-US" sz="2400" dirty="0"/>
                  <a:t>）</a:t>
                </a:r>
                <a:endParaRPr lang="en-US" altLang="ja-JP" sz="2400" dirty="0"/>
              </a:p>
              <a:p>
                <a:r>
                  <a:rPr lang="ja-JP" altLang="en-US" sz="2400" dirty="0"/>
                  <a:t>高さ</a:t>
                </a:r>
                <a:r>
                  <a:rPr lang="en-US" altLang="ja-JP" sz="2400" dirty="0"/>
                  <a:t>0.5 m</a:t>
                </a:r>
                <a:r>
                  <a:rPr lang="ja-JP" altLang="en-US" sz="2400" dirty="0"/>
                  <a:t>を</a:t>
                </a:r>
                <a:r>
                  <a:rPr lang="en-US" altLang="ja-JP" sz="2400" dirty="0"/>
                  <a:t>1.25 m</a:t>
                </a:r>
                <a:r>
                  <a:rPr lang="ja-JP" altLang="en-US" sz="2400" dirty="0"/>
                  <a:t>になるまで引き伸ばした際の応力分布を</a:t>
                </a:r>
                <a:r>
                  <a:rPr lang="en-US" altLang="ja-JP" sz="2400" dirty="0"/>
                  <a:t>EC</a:t>
                </a:r>
                <a:r>
                  <a:rPr lang="ja-JP" altLang="en-US" sz="2400" dirty="0"/>
                  <a:t>と</a:t>
                </a:r>
                <a:r>
                  <a:rPr lang="en-US" altLang="ja-JP" sz="2400" dirty="0"/>
                  <a:t>FC</a:t>
                </a:r>
                <a:r>
                  <a:rPr lang="ja-JP" altLang="en-US" sz="2400" dirty="0"/>
                  <a:t>で比較．</a:t>
                </a:r>
                <a:endParaRPr lang="en-US" altLang="ja-JP" sz="2400" dirty="0"/>
              </a:p>
            </p:txBody>
          </p:sp>
        </mc:Choice>
        <mc:Fallback xmlns="">
          <p:sp>
            <p:nvSpPr>
              <p:cNvPr id="5" name="コンテンツ プレースホルダー 4">
                <a:extLst>
                  <a:ext uri="{FF2B5EF4-FFF2-40B4-BE49-F238E27FC236}">
                    <a16:creationId xmlns:a16="http://schemas.microsoft.com/office/drawing/2014/main" id="{0D9A23B4-B73B-441F-8BAF-02F13DB9BF04}"/>
                  </a:ext>
                </a:extLst>
              </p:cNvPr>
              <p:cNvSpPr>
                <a:spLocks noGrp="1" noRot="1" noChangeAspect="1" noMove="1" noResize="1" noEditPoints="1" noAdjustHandles="1" noChangeArrowheads="1" noChangeShapeType="1" noTextEdit="1"/>
              </p:cNvSpPr>
              <p:nvPr>
                <p:ph idx="1"/>
              </p:nvPr>
            </p:nvSpPr>
            <p:spPr>
              <a:blipFill>
                <a:blip r:embed="rId3"/>
                <a:stretch>
                  <a:fillRect l="-1958" t="-2006"/>
                </a:stretch>
              </a:blipFill>
            </p:spPr>
            <p:txBody>
              <a:bodyPr/>
              <a:lstStyle/>
              <a:p>
                <a:r>
                  <a:rPr lang="ja-JP" altLang="en-US">
                    <a:noFill/>
                  </a:rPr>
                  <a:t> </a:t>
                </a:r>
              </a:p>
            </p:txBody>
          </p:sp>
        </mc:Fallback>
      </mc:AlternateContent>
      <p:sp>
        <p:nvSpPr>
          <p:cNvPr id="4" name="タイトル 3">
            <a:extLst>
              <a:ext uri="{FF2B5EF4-FFF2-40B4-BE49-F238E27FC236}">
                <a16:creationId xmlns:a16="http://schemas.microsoft.com/office/drawing/2014/main" id="{147634CE-B0F3-4FFE-ACE6-FBD5FBDCBB11}"/>
              </a:ext>
            </a:extLst>
          </p:cNvPr>
          <p:cNvSpPr>
            <a:spLocks noGrp="1"/>
          </p:cNvSpPr>
          <p:nvPr>
            <p:ph type="title"/>
          </p:nvPr>
        </p:nvSpPr>
        <p:spPr/>
        <p:txBody>
          <a:bodyPr/>
          <a:lstStyle/>
          <a:p>
            <a:r>
              <a:rPr kumimoji="1" lang="en-US" altLang="ja-JP" dirty="0"/>
              <a:t>    </a:t>
            </a:r>
            <a:r>
              <a:rPr kumimoji="1" lang="ja-JP" altLang="en-US" dirty="0"/>
              <a:t>フィラー充填ゴムの引張解析</a:t>
            </a:r>
          </a:p>
        </p:txBody>
      </p:sp>
      <p:sp>
        <p:nvSpPr>
          <p:cNvPr id="3" name="スライド番号プレースホルダー 2">
            <a:extLst>
              <a:ext uri="{FF2B5EF4-FFF2-40B4-BE49-F238E27FC236}">
                <a16:creationId xmlns:a16="http://schemas.microsoft.com/office/drawing/2014/main" id="{DEC978A3-14D0-47EA-975E-937F9BB1D532}"/>
              </a:ext>
            </a:extLst>
          </p:cNvPr>
          <p:cNvSpPr>
            <a:spLocks noGrp="1"/>
          </p:cNvSpPr>
          <p:nvPr>
            <p:ph type="sldNum" sz="quarter" idx="4"/>
          </p:nvPr>
        </p:nvSpPr>
        <p:spPr/>
        <p:txBody>
          <a:bodyPr/>
          <a:lstStyle/>
          <a:p>
            <a:r>
              <a:rPr lang="en-US" altLang="ja-JP"/>
              <a:t>P. </a:t>
            </a:r>
            <a:fld id="{F8FDF831-B0A3-4B44-A20D-7581D5587101}" type="slidenum">
              <a:rPr lang="ja-JP" altLang="en-US" smtClean="0"/>
              <a:pPr/>
              <a:t>21</a:t>
            </a:fld>
            <a:endParaRPr lang="ja-JP" altLang="en-US" dirty="0"/>
          </a:p>
        </p:txBody>
      </p:sp>
      <p:pic>
        <p:nvPicPr>
          <p:cNvPr id="11" name="図 10">
            <a:extLst>
              <a:ext uri="{FF2B5EF4-FFF2-40B4-BE49-F238E27FC236}">
                <a16:creationId xmlns:a16="http://schemas.microsoft.com/office/drawing/2014/main" id="{5EAFCE30-65D1-485C-9403-88F99D8E4E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3712" y="728700"/>
            <a:ext cx="5481126" cy="3924435"/>
          </a:xfrm>
          <a:prstGeom prst="rect">
            <a:avLst/>
          </a:prstGeom>
        </p:spPr>
      </p:pic>
      <p:sp>
        <p:nvSpPr>
          <p:cNvPr id="2" name="テキスト ボックス 1">
            <a:extLst>
              <a:ext uri="{FF2B5EF4-FFF2-40B4-BE49-F238E27FC236}">
                <a16:creationId xmlns:a16="http://schemas.microsoft.com/office/drawing/2014/main" id="{8F09BBFB-A5A3-95BF-96CA-B9DD490F851A}"/>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876759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圧力</a:t>
            </a:r>
            <a:br>
              <a:rPr lang="en-US" altLang="ja-JP" b="1" i="1" u="sng" dirty="0">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解析結果</a:t>
            </a:r>
            <a:br>
              <a:rPr lang="en-US" altLang="ja-JP" b="1" i="1" u="sng" dirty="0">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の比較</a:t>
            </a:r>
            <a:endParaRPr lang="en-US" altLang="ja-JP" b="1" i="1" u="sng" dirty="0">
              <a:effectLst>
                <a:outerShdw blurRad="38100" dist="38100" dir="2700000" algn="tl">
                  <a:srgbClr val="000000">
                    <a:alpha val="43137"/>
                  </a:srgbClr>
                </a:outerShdw>
              </a:effectLst>
            </a:endParaRPr>
          </a:p>
          <a:p>
            <a:pPr marL="0" indent="0">
              <a:buNone/>
            </a:pPr>
            <a:endParaRPr lang="en-US" altLang="ja-JP" sz="2400" dirty="0"/>
          </a:p>
        </p:txBody>
      </p:sp>
      <p:sp>
        <p:nvSpPr>
          <p:cNvPr id="2" name="タイトル 1"/>
          <p:cNvSpPr>
            <a:spLocks noGrp="1"/>
          </p:cNvSpPr>
          <p:nvPr>
            <p:ph type="title"/>
          </p:nvPr>
        </p:nvSpPr>
        <p:spPr/>
        <p:txBody>
          <a:bodyPr/>
          <a:lstStyle/>
          <a:p>
            <a:r>
              <a:rPr kumimoji="1" lang="ja-JP" altLang="en-US" dirty="0"/>
              <a:t>    フィラー充填ゴムの引張解析</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22</a:t>
            </a:fld>
            <a:endParaRPr lang="ja-JP" altLang="en-US" dirty="0"/>
          </a:p>
        </p:txBody>
      </p:sp>
      <p:sp>
        <p:nvSpPr>
          <p:cNvPr id="7" name="テキスト ボックス 6">
            <a:extLst>
              <a:ext uri="{FF2B5EF4-FFF2-40B4-BE49-F238E27FC236}">
                <a16:creationId xmlns:a16="http://schemas.microsoft.com/office/drawing/2014/main" id="{BBAE5447-C5F8-2968-9E4F-6D168A777C7D}"/>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pic>
        <p:nvPicPr>
          <p:cNvPr id="5" name="p">
            <a:hlinkClick r:id="" action="ppaction://media"/>
            <a:extLst>
              <a:ext uri="{FF2B5EF4-FFF2-40B4-BE49-F238E27FC236}">
                <a16:creationId xmlns:a16="http://schemas.microsoft.com/office/drawing/2014/main" id="{6E1191AF-EE41-FBA2-D049-F22994AFFDE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07668" y="591421"/>
            <a:ext cx="8037458" cy="5803413"/>
          </a:xfrm>
          <a:prstGeom prst="rect">
            <a:avLst/>
          </a:prstGeom>
        </p:spPr>
      </p:pic>
      <p:sp>
        <p:nvSpPr>
          <p:cNvPr id="9" name="テキスト ボックス 8">
            <a:extLst>
              <a:ext uri="{FF2B5EF4-FFF2-40B4-BE49-F238E27FC236}">
                <a16:creationId xmlns:a16="http://schemas.microsoft.com/office/drawing/2014/main" id="{2ECC9599-865C-4B95-3F99-384B05425430}"/>
              </a:ext>
            </a:extLst>
          </p:cNvPr>
          <p:cNvSpPr txBox="1"/>
          <p:nvPr/>
        </p:nvSpPr>
        <p:spPr>
          <a:xfrm>
            <a:off x="155340" y="3430739"/>
            <a:ext cx="3060340" cy="2554545"/>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lgn="just">
              <a:buFont typeface="Wingdings" panose="05000000000000000000" pitchFamily="2" charset="2"/>
              <a:buChar char="l"/>
            </a:pPr>
            <a:r>
              <a:rPr lang="ja-JP" altLang="en-US" sz="2000" dirty="0">
                <a:ea typeface="MS UI Gothic" panose="020B0600070205080204" pitchFamily="50" charset="-128"/>
              </a:rPr>
              <a:t>両者共に圧力チェッカーボーディングが低減された綺麗な分布．</a:t>
            </a:r>
            <a:endParaRPr lang="en-US" altLang="ja-JP" sz="2000" dirty="0">
              <a:ea typeface="MS UI Gothic" panose="020B0600070205080204" pitchFamily="50" charset="-128"/>
            </a:endParaRPr>
          </a:p>
          <a:p>
            <a:pPr marL="342900" indent="-342900" algn="just">
              <a:buFont typeface="Wingdings" panose="05000000000000000000" pitchFamily="2" charset="2"/>
              <a:buChar char="l"/>
            </a:pPr>
            <a:r>
              <a:rPr lang="ja-JP" altLang="en-US" sz="2000" dirty="0">
                <a:latin typeface="MS UI Gothic" panose="020B0600070205080204" pitchFamily="50" charset="-128"/>
                <a:ea typeface="MS UI Gothic" panose="020B0600070205080204" pitchFamily="50" charset="-128"/>
              </a:rPr>
              <a:t>鉄フィラー部のみならず，ゴム部でも両者の違いは</a:t>
            </a:r>
            <a:r>
              <a:rPr lang="ja-JP" altLang="en-US" sz="2000" dirty="0">
                <a:ea typeface="MS UI Gothic" panose="020B0600070205080204" pitchFamily="50" charset="-128"/>
              </a:rPr>
              <a:t>ほとんど見られない．</a:t>
            </a:r>
            <a:endParaRPr lang="en-US" altLang="ja-JP" sz="2000" dirty="0">
              <a:ea typeface="MS UI Gothic" panose="020B0600070205080204" pitchFamily="50" charset="-128"/>
            </a:endParaRPr>
          </a:p>
          <a:p>
            <a:pPr marL="342900" indent="-342900" algn="just">
              <a:buFont typeface="Wingdings" panose="05000000000000000000" pitchFamily="2" charset="2"/>
              <a:buChar char="l"/>
            </a:pPr>
            <a:r>
              <a:rPr lang="ja-JP" altLang="en-US" sz="2000" dirty="0">
                <a:latin typeface="MS UI Gothic" panose="020B0600070205080204" pitchFamily="50" charset="-128"/>
                <a:ea typeface="MS UI Gothic" panose="020B0600070205080204" pitchFamily="50" charset="-128"/>
              </a:rPr>
              <a:t>大変形ロバスト性はほぼ同じ．</a:t>
            </a:r>
          </a:p>
        </p:txBody>
      </p:sp>
      <p:sp>
        <p:nvSpPr>
          <p:cNvPr id="6" name="テキスト ボックス 5">
            <a:extLst>
              <a:ext uri="{FF2B5EF4-FFF2-40B4-BE49-F238E27FC236}">
                <a16:creationId xmlns:a16="http://schemas.microsoft.com/office/drawing/2014/main" id="{869BB9EF-2B72-A285-A21A-AFE393C650EC}"/>
              </a:ext>
            </a:extLst>
          </p:cNvPr>
          <p:cNvSpPr txBox="1"/>
          <p:nvPr/>
        </p:nvSpPr>
        <p:spPr>
          <a:xfrm>
            <a:off x="7039958" y="5981218"/>
            <a:ext cx="1989647"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solidFill>
                  <a:schemeClr val="accent5">
                    <a:lumMod val="50000"/>
                  </a:schemeClr>
                </a:solidFill>
                <a:latin typeface="MS UI Gothic" panose="020B0600070205080204" pitchFamily="50" charset="-128"/>
                <a:ea typeface="MS UI Gothic" panose="020B0600070205080204" pitchFamily="50" charset="-128"/>
              </a:rPr>
              <a:t>FC-SSE-SRI-T4</a:t>
            </a:r>
            <a:endParaRPr kumimoji="1" lang="ja-JP" altLang="en-US" sz="2000" dirty="0">
              <a:solidFill>
                <a:schemeClr val="accent5">
                  <a:lumMod val="50000"/>
                </a:schemeClr>
              </a:solidFill>
              <a:latin typeface="MS UI Gothic" panose="020B0600070205080204" pitchFamily="50" charset="-128"/>
              <a:ea typeface="MS UI Gothic" panose="020B0600070205080204" pitchFamily="50" charset="-128"/>
            </a:endParaRPr>
          </a:p>
        </p:txBody>
      </p:sp>
      <p:sp>
        <p:nvSpPr>
          <p:cNvPr id="8" name="テキスト ボックス 7">
            <a:extLst>
              <a:ext uri="{FF2B5EF4-FFF2-40B4-BE49-F238E27FC236}">
                <a16:creationId xmlns:a16="http://schemas.microsoft.com/office/drawing/2014/main" id="{31732AA8-E93F-6894-2C6F-0F3968B28BB0}"/>
              </a:ext>
            </a:extLst>
          </p:cNvPr>
          <p:cNvSpPr txBox="1"/>
          <p:nvPr/>
        </p:nvSpPr>
        <p:spPr>
          <a:xfrm>
            <a:off x="2993274" y="5981218"/>
            <a:ext cx="1994456"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solidFill>
                  <a:schemeClr val="accent6">
                    <a:lumMod val="60000"/>
                    <a:lumOff val="40000"/>
                  </a:schemeClr>
                </a:solidFill>
                <a:latin typeface="MS UI Gothic" panose="020B0600070205080204" pitchFamily="50" charset="-128"/>
                <a:ea typeface="MS UI Gothic" panose="020B0600070205080204" pitchFamily="50" charset="-128"/>
              </a:rPr>
              <a:t>EC-SSE-SRI-T4</a:t>
            </a:r>
            <a:endParaRPr kumimoji="1" lang="ja-JP" altLang="en-US" sz="2000" dirty="0">
              <a:solidFill>
                <a:schemeClr val="accent6">
                  <a:lumMod val="60000"/>
                  <a:lumOff val="40000"/>
                </a:schemeClr>
              </a:solidFill>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290788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en-US" altLang="ja-JP" b="1" i="1" u="sng" dirty="0">
                <a:effectLst>
                  <a:outerShdw blurRad="38100" dist="38100" dir="2700000" algn="tl">
                    <a:srgbClr val="000000">
                      <a:alpha val="43137"/>
                    </a:srgbClr>
                  </a:outerShdw>
                </a:effectLst>
              </a:rPr>
              <a:t>Mises</a:t>
            </a:r>
            <a:r>
              <a:rPr lang="ja-JP" altLang="en-US" b="1" i="1" u="sng" dirty="0">
                <a:effectLst>
                  <a:outerShdw blurRad="38100" dist="38100" dir="2700000" algn="tl">
                    <a:srgbClr val="000000">
                      <a:alpha val="43137"/>
                    </a:srgbClr>
                  </a:outerShdw>
                </a:effectLst>
              </a:rPr>
              <a:t>応力</a:t>
            </a:r>
            <a:br>
              <a:rPr lang="en-US" altLang="ja-JP" b="1" i="1" u="sng" dirty="0">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解析結果</a:t>
            </a:r>
            <a:br>
              <a:rPr lang="en-US" altLang="ja-JP" b="1" i="1" u="sng" dirty="0">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の比較</a:t>
            </a:r>
            <a:endParaRPr lang="en-US" altLang="ja-JP" b="1" i="1" u="sng" dirty="0">
              <a:effectLst>
                <a:outerShdw blurRad="38100" dist="38100" dir="2700000" algn="tl">
                  <a:srgbClr val="000000">
                    <a:alpha val="43137"/>
                  </a:srgbClr>
                </a:outerShdw>
              </a:effectLst>
            </a:endParaRPr>
          </a:p>
          <a:p>
            <a:pPr marL="0" indent="0">
              <a:buNone/>
            </a:pPr>
            <a:endParaRPr lang="en-US" altLang="ja-JP" sz="2400" dirty="0"/>
          </a:p>
        </p:txBody>
      </p:sp>
      <p:sp>
        <p:nvSpPr>
          <p:cNvPr id="2" name="タイトル 1"/>
          <p:cNvSpPr>
            <a:spLocks noGrp="1"/>
          </p:cNvSpPr>
          <p:nvPr>
            <p:ph type="title"/>
          </p:nvPr>
        </p:nvSpPr>
        <p:spPr/>
        <p:txBody>
          <a:bodyPr/>
          <a:lstStyle/>
          <a:p>
            <a:r>
              <a:rPr kumimoji="1" lang="ja-JP" altLang="en-US" dirty="0"/>
              <a:t>    フィラー充填ゴムの引張解析</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23</a:t>
            </a:fld>
            <a:endParaRPr lang="ja-JP" altLang="en-US" dirty="0"/>
          </a:p>
        </p:txBody>
      </p:sp>
      <p:sp>
        <p:nvSpPr>
          <p:cNvPr id="7" name="テキスト ボックス 6">
            <a:extLst>
              <a:ext uri="{FF2B5EF4-FFF2-40B4-BE49-F238E27FC236}">
                <a16:creationId xmlns:a16="http://schemas.microsoft.com/office/drawing/2014/main" id="{BBAE5447-C5F8-2968-9E4F-6D168A777C7D}"/>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pic>
        <p:nvPicPr>
          <p:cNvPr id="6" name="m">
            <a:hlinkClick r:id="" action="ppaction://media"/>
            <a:extLst>
              <a:ext uri="{FF2B5EF4-FFF2-40B4-BE49-F238E27FC236}">
                <a16:creationId xmlns:a16="http://schemas.microsoft.com/office/drawing/2014/main" id="{EE5E09C2-9C8F-1550-9CAE-C851B2CE86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79518" y="580074"/>
            <a:ext cx="8057042" cy="5817553"/>
          </a:xfrm>
          <a:prstGeom prst="rect">
            <a:avLst/>
          </a:prstGeom>
        </p:spPr>
      </p:pic>
      <p:sp>
        <p:nvSpPr>
          <p:cNvPr id="9" name="テキスト ボックス 8">
            <a:extLst>
              <a:ext uri="{FF2B5EF4-FFF2-40B4-BE49-F238E27FC236}">
                <a16:creationId xmlns:a16="http://schemas.microsoft.com/office/drawing/2014/main" id="{2ECC9599-865C-4B95-3F99-384B05425430}"/>
              </a:ext>
            </a:extLst>
          </p:cNvPr>
          <p:cNvSpPr txBox="1"/>
          <p:nvPr/>
        </p:nvSpPr>
        <p:spPr>
          <a:xfrm>
            <a:off x="155340" y="3429000"/>
            <a:ext cx="3070468" cy="1015663"/>
          </a:xfrm>
          <a:prstGeom prst="rect">
            <a:avLst/>
          </a:prstGeom>
          <a:solidFill>
            <a:srgbClr val="FFFF00"/>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lgn="just">
              <a:buFont typeface="Wingdings" panose="05000000000000000000" pitchFamily="2" charset="2"/>
              <a:buChar char="l"/>
            </a:pPr>
            <a:r>
              <a:rPr lang="ja-JP" altLang="en-US" sz="2000" dirty="0">
                <a:latin typeface="MS UI Gothic" panose="020B0600070205080204" pitchFamily="50" charset="-128"/>
                <a:ea typeface="MS UI Gothic" panose="020B0600070205080204" pitchFamily="50" charset="-128"/>
              </a:rPr>
              <a:t>やはり</a:t>
            </a:r>
            <a:r>
              <a:rPr lang="en-US" altLang="ja-JP" sz="2000" dirty="0">
                <a:latin typeface="MS UI Gothic" panose="020B0600070205080204" pitchFamily="50" charset="-128"/>
                <a:ea typeface="MS UI Gothic" panose="020B0600070205080204" pitchFamily="50" charset="-128"/>
              </a:rPr>
              <a:t>EC</a:t>
            </a:r>
            <a:r>
              <a:rPr lang="ja-JP" altLang="en-US" sz="2000" dirty="0">
                <a:latin typeface="MS UI Gothic" panose="020B0600070205080204" pitchFamily="50" charset="-128"/>
                <a:ea typeface="MS UI Gothic" panose="020B0600070205080204" pitchFamily="50" charset="-128"/>
              </a:rPr>
              <a:t>より</a:t>
            </a:r>
            <a:r>
              <a:rPr lang="en-US" altLang="ja-JP" sz="2000" dirty="0">
                <a:latin typeface="MS UI Gothic" panose="020B0600070205080204" pitchFamily="50" charset="-128"/>
                <a:ea typeface="MS UI Gothic" panose="020B0600070205080204" pitchFamily="50" charset="-128"/>
              </a:rPr>
              <a:t>FC</a:t>
            </a:r>
            <a:r>
              <a:rPr lang="ja-JP" altLang="en-US" sz="2000" dirty="0">
                <a:latin typeface="MS UI Gothic" panose="020B0600070205080204" pitchFamily="50" charset="-128"/>
                <a:ea typeface="MS UI Gothic" panose="020B0600070205080204" pitchFamily="50" charset="-128"/>
              </a:rPr>
              <a:t>の方が</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鱗状</a:t>
            </a:r>
            <a:r>
              <a:rPr lang="en-US" altLang="ja-JP" sz="2000" dirty="0">
                <a:latin typeface="MS UI Gothic" panose="020B0600070205080204" pitchFamily="50" charset="-128"/>
                <a:ea typeface="MS UI Gothic" panose="020B0600070205080204" pitchFamily="50" charset="-128"/>
              </a:rPr>
              <a:t>Mises</a:t>
            </a:r>
            <a:r>
              <a:rPr lang="ja-JP" altLang="en-US" sz="2000" dirty="0">
                <a:latin typeface="MS UI Gothic" panose="020B0600070205080204" pitchFamily="50" charset="-128"/>
                <a:ea typeface="MS UI Gothic" panose="020B0600070205080204" pitchFamily="50" charset="-128"/>
              </a:rPr>
              <a:t>応力振動が</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全体的に激しい．</a:t>
            </a:r>
            <a:endParaRPr lang="en-US" altLang="ja-JP" sz="2000" dirty="0">
              <a:latin typeface="MS UI Gothic" panose="020B0600070205080204" pitchFamily="50" charset="-128"/>
              <a:ea typeface="MS UI Gothic" panose="020B0600070205080204" pitchFamily="50" charset="-128"/>
            </a:endParaRPr>
          </a:p>
        </p:txBody>
      </p:sp>
      <p:sp>
        <p:nvSpPr>
          <p:cNvPr id="10" name="テキスト ボックス 9">
            <a:extLst>
              <a:ext uri="{FF2B5EF4-FFF2-40B4-BE49-F238E27FC236}">
                <a16:creationId xmlns:a16="http://schemas.microsoft.com/office/drawing/2014/main" id="{6C9B5A52-47F1-97FA-C5C6-51FD6C3DD6A7}"/>
              </a:ext>
            </a:extLst>
          </p:cNvPr>
          <p:cNvSpPr txBox="1"/>
          <p:nvPr/>
        </p:nvSpPr>
        <p:spPr>
          <a:xfrm>
            <a:off x="7039958" y="5981218"/>
            <a:ext cx="1989647"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solidFill>
                  <a:schemeClr val="accent5">
                    <a:lumMod val="50000"/>
                  </a:schemeClr>
                </a:solidFill>
                <a:latin typeface="MS UI Gothic" panose="020B0600070205080204" pitchFamily="50" charset="-128"/>
                <a:ea typeface="MS UI Gothic" panose="020B0600070205080204" pitchFamily="50" charset="-128"/>
              </a:rPr>
              <a:t>FC-SSE-SRI-T4</a:t>
            </a:r>
            <a:endParaRPr kumimoji="1" lang="ja-JP" altLang="en-US" sz="2000" dirty="0">
              <a:solidFill>
                <a:schemeClr val="accent5">
                  <a:lumMod val="50000"/>
                </a:schemeClr>
              </a:solidFill>
              <a:latin typeface="MS UI Gothic" panose="020B0600070205080204" pitchFamily="50" charset="-128"/>
              <a:ea typeface="MS UI Gothic" panose="020B0600070205080204" pitchFamily="50" charset="-128"/>
            </a:endParaRPr>
          </a:p>
        </p:txBody>
      </p:sp>
      <p:sp>
        <p:nvSpPr>
          <p:cNvPr id="11" name="テキスト ボックス 10">
            <a:extLst>
              <a:ext uri="{FF2B5EF4-FFF2-40B4-BE49-F238E27FC236}">
                <a16:creationId xmlns:a16="http://schemas.microsoft.com/office/drawing/2014/main" id="{E1337848-FB3A-74FE-A0D8-69C769543837}"/>
              </a:ext>
            </a:extLst>
          </p:cNvPr>
          <p:cNvSpPr txBox="1"/>
          <p:nvPr/>
        </p:nvSpPr>
        <p:spPr>
          <a:xfrm>
            <a:off x="2993274" y="5981218"/>
            <a:ext cx="1994456"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solidFill>
                  <a:schemeClr val="accent6">
                    <a:lumMod val="60000"/>
                    <a:lumOff val="40000"/>
                  </a:schemeClr>
                </a:solidFill>
                <a:latin typeface="MS UI Gothic" panose="020B0600070205080204" pitchFamily="50" charset="-128"/>
                <a:ea typeface="MS UI Gothic" panose="020B0600070205080204" pitchFamily="50" charset="-128"/>
              </a:rPr>
              <a:t>EC-SSE-SRI-T4</a:t>
            </a:r>
            <a:endParaRPr kumimoji="1" lang="ja-JP" altLang="en-US" sz="2000" dirty="0">
              <a:solidFill>
                <a:schemeClr val="accent6">
                  <a:lumMod val="60000"/>
                  <a:lumOff val="40000"/>
                </a:schemeClr>
              </a:solidFill>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401164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7C3C9C82-2455-635F-DC77-13E6B1922210}"/>
                  </a:ext>
                </a:extLst>
              </p:cNvPr>
              <p:cNvSpPr>
                <a:spLocks noGrp="1"/>
              </p:cNvSpPr>
              <p:nvPr>
                <p:ph idx="1"/>
              </p:nvPr>
            </p:nvSpPr>
            <p:spPr/>
            <p:txBody>
              <a:bodyPr/>
              <a:lstStyle/>
              <a:p>
                <a:r>
                  <a:rPr kumimoji="1" lang="ja-JP" altLang="en-US" sz="2400" dirty="0"/>
                  <a:t>陰解法の計算時間の大部分は剛性方程式を解くことに費やされるため，</a:t>
                </a:r>
                <a:br>
                  <a:rPr kumimoji="1" lang="en-US" altLang="ja-JP" sz="2400" dirty="0"/>
                </a:br>
                <a:r>
                  <a:rPr kumimoji="1" lang="ja-JP" altLang="en-US" sz="2400" dirty="0"/>
                  <a:t>剛性マトリックス</a:t>
                </a:r>
                <a14:m>
                  <m:oMath xmlns:m="http://schemas.openxmlformats.org/officeDocument/2006/math">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𝐾</m:t>
                    </m:r>
                    <m:r>
                      <a:rPr kumimoji="1" lang="en-US" altLang="ja-JP" sz="2400" b="0" i="1" smtClean="0">
                        <a:latin typeface="Cambria Math" panose="02040503050406030204" pitchFamily="18" charset="0"/>
                      </a:rPr>
                      <m:t>]</m:t>
                    </m:r>
                  </m:oMath>
                </a14:m>
                <a:r>
                  <a:rPr kumimoji="1" lang="ja-JP" altLang="en-US" sz="2400" dirty="0"/>
                  <a:t>のサイズが計算時間に直結する．</a:t>
                </a:r>
                <a:endParaRPr kumimoji="1" lang="en-US" altLang="ja-JP" sz="2400" dirty="0"/>
              </a:p>
              <a:p>
                <a:r>
                  <a:rPr lang="en-US" altLang="ja-JP" sz="2400" dirty="0"/>
                  <a:t>S-FEM</a:t>
                </a:r>
                <a:r>
                  <a:rPr lang="ja-JP" altLang="en-US" sz="2400" dirty="0"/>
                  <a:t>ファミリーは純粋な変位型の定式化なので，</a:t>
                </a:r>
                <a:br>
                  <a:rPr lang="en-US" altLang="ja-JP" sz="2400" dirty="0"/>
                </a:br>
                <a:r>
                  <a:rPr kumimoji="1" lang="ja-JP" altLang="en-US" sz="2400" dirty="0"/>
                  <a:t>剛性マトリックス</a:t>
                </a:r>
                <a14:m>
                  <m:oMath xmlns:m="http://schemas.openxmlformats.org/officeDocument/2006/math">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𝐾</m:t>
                    </m:r>
                    <m:r>
                      <a:rPr kumimoji="1" lang="en-US" altLang="ja-JP" sz="2400" b="0" i="1" smtClean="0">
                        <a:latin typeface="Cambria Math" panose="02040503050406030204" pitchFamily="18" charset="0"/>
                      </a:rPr>
                      <m:t>]</m:t>
                    </m:r>
                  </m:oMath>
                </a14:m>
                <a:r>
                  <a:rPr kumimoji="1" lang="ja-JP" altLang="en-US" sz="2400" dirty="0"/>
                  <a:t>の</a:t>
                </a:r>
                <a:r>
                  <a:rPr kumimoji="1" lang="ja-JP" altLang="en-US" sz="2400" b="1" dirty="0">
                    <a:solidFill>
                      <a:schemeClr val="tx1"/>
                    </a:solidFill>
                  </a:rPr>
                  <a:t>行数</a:t>
                </a:r>
                <a:r>
                  <a:rPr kumimoji="1" lang="en-US" altLang="ja-JP" sz="2400" b="1" dirty="0">
                    <a:solidFill>
                      <a:schemeClr val="tx1"/>
                    </a:solidFill>
                  </a:rPr>
                  <a:t>/</a:t>
                </a:r>
                <a:r>
                  <a:rPr kumimoji="1" lang="ja-JP" altLang="en-US" sz="2400" b="1" dirty="0">
                    <a:solidFill>
                      <a:schemeClr val="tx1"/>
                    </a:solidFill>
                  </a:rPr>
                  <a:t>列数（</a:t>
                </a:r>
                <a:r>
                  <a:rPr lang="ja-JP" altLang="en-US" sz="2400" b="1" dirty="0">
                    <a:solidFill>
                      <a:schemeClr val="tx1"/>
                    </a:solidFill>
                  </a:rPr>
                  <a:t>自由度の数</a:t>
                </a:r>
                <a14:m>
                  <m:oMath xmlns:m="http://schemas.openxmlformats.org/officeDocument/2006/math">
                    <m:r>
                      <a:rPr lang="en-US" altLang="ja-JP" sz="2400" b="1" i="1" smtClean="0">
                        <a:solidFill>
                          <a:schemeClr val="tx1"/>
                        </a:solidFill>
                        <a:latin typeface="Cambria Math" panose="02040503050406030204" pitchFamily="18" charset="0"/>
                      </a:rPr>
                      <m:t>𝑵</m:t>
                    </m:r>
                  </m:oMath>
                </a14:m>
                <a:r>
                  <a:rPr lang="ja-JP" altLang="en-US" sz="2400" b="1" dirty="0">
                    <a:solidFill>
                      <a:schemeClr val="tx1"/>
                    </a:solidFill>
                  </a:rPr>
                  <a:t>）は</a:t>
                </a:r>
                <a:r>
                  <a:rPr lang="en-US" altLang="ja-JP" sz="2400" b="1" dirty="0">
                    <a:solidFill>
                      <a:schemeClr val="tx1"/>
                    </a:solidFill>
                  </a:rPr>
                  <a:t>FEM-T4</a:t>
                </a:r>
                <a:r>
                  <a:rPr lang="ja-JP" altLang="en-US" sz="2400" b="1" dirty="0">
                    <a:solidFill>
                      <a:schemeClr val="tx1"/>
                    </a:solidFill>
                  </a:rPr>
                  <a:t>と全く同じ</a:t>
                </a:r>
                <a:r>
                  <a:rPr lang="ja-JP" altLang="en-US" sz="2400" dirty="0"/>
                  <a:t>．</a:t>
                </a:r>
                <a:endParaRPr lang="en-US" altLang="ja-JP" sz="2400" dirty="0"/>
              </a:p>
              <a:p>
                <a:r>
                  <a:rPr lang="ja-JP" altLang="en-US" sz="2400" dirty="0"/>
                  <a:t>つまり，</a:t>
                </a:r>
                <a14:m>
                  <m:oMath xmlns:m="http://schemas.openxmlformats.org/officeDocument/2006/math">
                    <m:r>
                      <a:rPr lang="en-US" altLang="ja-JP" sz="2400" b="0" i="1" smtClean="0">
                        <a:solidFill>
                          <a:srgbClr val="0000CC"/>
                        </a:solidFill>
                        <a:latin typeface="Cambria Math" panose="02040503050406030204" pitchFamily="18" charset="0"/>
                      </a:rPr>
                      <m:t>[</m:t>
                    </m:r>
                    <m:r>
                      <a:rPr lang="en-US" altLang="ja-JP" sz="2400" b="0" i="1" smtClean="0">
                        <a:solidFill>
                          <a:srgbClr val="0000CC"/>
                        </a:solidFill>
                        <a:latin typeface="Cambria Math" panose="02040503050406030204" pitchFamily="18" charset="0"/>
                      </a:rPr>
                      <m:t>𝐾</m:t>
                    </m:r>
                    <m:r>
                      <a:rPr lang="en-US" altLang="ja-JP" sz="2400" b="0" i="1" smtClean="0">
                        <a:solidFill>
                          <a:srgbClr val="0000CC"/>
                        </a:solidFill>
                        <a:latin typeface="Cambria Math" panose="02040503050406030204" pitchFamily="18" charset="0"/>
                      </a:rPr>
                      <m:t>]</m:t>
                    </m:r>
                  </m:oMath>
                </a14:m>
                <a:r>
                  <a:rPr lang="ja-JP" altLang="en-US" sz="2400" dirty="0">
                    <a:solidFill>
                      <a:srgbClr val="0000CC"/>
                    </a:solidFill>
                  </a:rPr>
                  <a:t>のバンド幅が計算時間に直結</a:t>
                </a:r>
                <a:r>
                  <a:rPr lang="ja-JP" altLang="en-US" sz="2400" dirty="0"/>
                  <a:t>する．</a:t>
                </a:r>
                <a:endParaRPr lang="en-US" altLang="ja-JP" sz="2400" dirty="0"/>
              </a:p>
            </p:txBody>
          </p:sp>
        </mc:Choice>
        <mc:Fallback xmlns="">
          <p:sp>
            <p:nvSpPr>
              <p:cNvPr id="2" name="コンテンツ プレースホルダー 1">
                <a:extLst>
                  <a:ext uri="{FF2B5EF4-FFF2-40B4-BE49-F238E27FC236}">
                    <a16:creationId xmlns:a16="http://schemas.microsoft.com/office/drawing/2014/main" id="{7C3C9C82-2455-635F-DC77-13E6B1922210}"/>
                  </a:ext>
                </a:extLst>
              </p:cNvPr>
              <p:cNvSpPr>
                <a:spLocks noGrp="1" noRot="1" noChangeAspect="1" noMove="1" noResize="1" noEditPoints="1" noAdjustHandles="1" noChangeArrowheads="1" noChangeShapeType="1" noTextEdit="1"/>
              </p:cNvSpPr>
              <p:nvPr>
                <p:ph idx="1"/>
              </p:nvPr>
            </p:nvSpPr>
            <p:spPr>
              <a:blipFill>
                <a:blip r:embed="rId3"/>
                <a:stretch>
                  <a:fillRect l="-1534" t="-1584"/>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DEFD1131-87E0-4F18-97A6-2F456EA403E4}"/>
              </a:ext>
            </a:extLst>
          </p:cNvPr>
          <p:cNvSpPr>
            <a:spLocks noGrp="1"/>
          </p:cNvSpPr>
          <p:nvPr>
            <p:ph type="title"/>
          </p:nvPr>
        </p:nvSpPr>
        <p:spPr/>
        <p:txBody>
          <a:bodyPr/>
          <a:lstStyle/>
          <a:p>
            <a:r>
              <a:rPr kumimoji="1" lang="ja-JP" altLang="en-US" dirty="0"/>
              <a:t>計算時間に関する考察</a:t>
            </a:r>
          </a:p>
        </p:txBody>
      </p:sp>
      <p:sp>
        <p:nvSpPr>
          <p:cNvPr id="4" name="スライド番号プレースホルダー 3">
            <a:extLst>
              <a:ext uri="{FF2B5EF4-FFF2-40B4-BE49-F238E27FC236}">
                <a16:creationId xmlns:a16="http://schemas.microsoft.com/office/drawing/2014/main" id="{C6A498F8-5E27-2F95-D2C9-9277765EC110}"/>
              </a:ext>
            </a:extLst>
          </p:cNvPr>
          <p:cNvSpPr>
            <a:spLocks noGrp="1"/>
          </p:cNvSpPr>
          <p:nvPr>
            <p:ph type="sldNum" sz="quarter" idx="4"/>
          </p:nvPr>
        </p:nvSpPr>
        <p:spPr/>
        <p:txBody>
          <a:bodyPr/>
          <a:lstStyle/>
          <a:p>
            <a:r>
              <a:rPr lang="en-US" altLang="ja-JP"/>
              <a:t>P. </a:t>
            </a:r>
            <a:fld id="{F8FDF831-B0A3-4B44-A20D-7581D5587101}" type="slidenum">
              <a:rPr lang="ja-JP" altLang="en-US" smtClean="0"/>
              <a:pPr/>
              <a:t>24</a:t>
            </a:fld>
            <a:endParaRPr lang="ja-JP" altLang="en-US" dirty="0"/>
          </a:p>
        </p:txBody>
      </p:sp>
      <mc:AlternateContent xmlns:mc="http://schemas.openxmlformats.org/markup-compatibility/2006" xmlns:a14="http://schemas.microsoft.com/office/drawing/2010/main">
        <mc:Choice Requires="a14">
          <p:graphicFrame>
            <p:nvGraphicFramePr>
              <p:cNvPr id="5" name="表 5">
                <a:extLst>
                  <a:ext uri="{FF2B5EF4-FFF2-40B4-BE49-F238E27FC236}">
                    <a16:creationId xmlns:a16="http://schemas.microsoft.com/office/drawing/2014/main" id="{F6CF9198-C7A9-2383-C492-383435984FFE}"/>
                  </a:ext>
                </a:extLst>
              </p:cNvPr>
              <p:cNvGraphicFramePr>
                <a:graphicFrameLocks noGrp="1"/>
              </p:cNvGraphicFramePr>
              <p:nvPr>
                <p:extLst>
                  <p:ext uri="{D42A27DB-BD31-4B8C-83A1-F6EECF244321}">
                    <p14:modId xmlns:p14="http://schemas.microsoft.com/office/powerpoint/2010/main" val="192375528"/>
                  </p:ext>
                </p:extLst>
              </p:nvPr>
            </p:nvGraphicFramePr>
            <p:xfrm>
              <a:off x="3071664" y="2692196"/>
              <a:ext cx="6034756" cy="2861040"/>
            </p:xfrm>
            <a:graphic>
              <a:graphicData uri="http://schemas.openxmlformats.org/drawingml/2006/table">
                <a:tbl>
                  <a:tblPr firstRow="1" bandRow="1">
                    <a:tableStyleId>{00A15C55-8517-42AA-B614-E9B94910E393}</a:tableStyleId>
                  </a:tblPr>
                  <a:tblGrid>
                    <a:gridCol w="2052955">
                      <a:extLst>
                        <a:ext uri="{9D8B030D-6E8A-4147-A177-3AD203B41FA5}">
                          <a16:colId xmlns:a16="http://schemas.microsoft.com/office/drawing/2014/main" val="1690386989"/>
                        </a:ext>
                      </a:extLst>
                    </a:gridCol>
                    <a:gridCol w="2346643">
                      <a:extLst>
                        <a:ext uri="{9D8B030D-6E8A-4147-A177-3AD203B41FA5}">
                          <a16:colId xmlns:a16="http://schemas.microsoft.com/office/drawing/2014/main" val="3847538805"/>
                        </a:ext>
                      </a:extLst>
                    </a:gridCol>
                    <a:gridCol w="1635158">
                      <a:extLst>
                        <a:ext uri="{9D8B030D-6E8A-4147-A177-3AD203B41FA5}">
                          <a16:colId xmlns:a16="http://schemas.microsoft.com/office/drawing/2014/main" val="3655122189"/>
                        </a:ext>
                      </a:extLst>
                    </a:gridCol>
                  </a:tblGrid>
                  <a:tr h="432000">
                    <a:tc>
                      <a:txBody>
                        <a:bodyPr/>
                        <a:lstStyle/>
                        <a:p>
                          <a:r>
                            <a:rPr kumimoji="1" lang="ja-JP" altLang="en-US" sz="2000" dirty="0">
                              <a:latin typeface="MS UI Gothic" panose="020B0600070205080204" pitchFamily="50" charset="-128"/>
                              <a:ea typeface="MS UI Gothic" panose="020B0600070205080204" pitchFamily="50" charset="-128"/>
                            </a:rPr>
                            <a:t>定式化</a:t>
                          </a:r>
                        </a:p>
                      </a:txBody>
                      <a:tcPr anchor="ctr"/>
                    </a:tc>
                    <a:tc>
                      <a:txBody>
                        <a:bodyPr/>
                        <a:lstStyle/>
                        <a:p>
                          <a14:m>
                            <m:oMath xmlns:m="http://schemas.openxmlformats.org/officeDocument/2006/math">
                              <m:r>
                                <a:rPr kumimoji="1" lang="en-US" altLang="ja-JP" sz="2000" b="1" i="1" smtClean="0">
                                  <a:latin typeface="Cambria Math" panose="02040503050406030204" pitchFamily="18" charset="0"/>
                                </a:rPr>
                                <m:t>[</m:t>
                              </m:r>
                              <m:r>
                                <a:rPr kumimoji="1" lang="en-US" altLang="ja-JP" sz="2000" b="1" i="1" smtClean="0">
                                  <a:latin typeface="Cambria Math" panose="02040503050406030204" pitchFamily="18" charset="0"/>
                                </a:rPr>
                                <m:t>𝑲</m:t>
                              </m:r>
                              <m:r>
                                <a:rPr kumimoji="1" lang="en-US" altLang="ja-JP" sz="2000" b="1" i="1" smtClean="0">
                                  <a:latin typeface="Cambria Math" panose="02040503050406030204" pitchFamily="18" charset="0"/>
                                </a:rPr>
                                <m:t>]</m:t>
                              </m:r>
                            </m:oMath>
                          </a14:m>
                          <a:r>
                            <a:rPr kumimoji="1" lang="ja-JP" altLang="en-US" sz="2000" dirty="0">
                              <a:latin typeface="MS UI Gothic" panose="020B0600070205080204" pitchFamily="50" charset="-128"/>
                              <a:ea typeface="MS UI Gothic" panose="020B0600070205080204" pitchFamily="50" charset="-128"/>
                            </a:rPr>
                            <a:t>のバンド幅</a:t>
                          </a:r>
                        </a:p>
                      </a:txBody>
                      <a:tcPr anchor="ctr"/>
                    </a:tc>
                    <a:tc>
                      <a:txBody>
                        <a:bodyPr/>
                        <a:lstStyle/>
                        <a:p>
                          <a:r>
                            <a:rPr kumimoji="1" lang="ja-JP" altLang="en-US" sz="2000" dirty="0">
                              <a:latin typeface="MS UI Gothic" panose="020B0600070205080204" pitchFamily="50" charset="-128"/>
                              <a:ea typeface="MS UI Gothic" panose="020B0600070205080204" pitchFamily="50" charset="-128"/>
                            </a:rPr>
                            <a:t>対</a:t>
                          </a:r>
                          <a:r>
                            <a:rPr kumimoji="1" lang="en-US" altLang="ja-JP" sz="2000" dirty="0">
                              <a:latin typeface="MS UI Gothic" panose="020B0600070205080204" pitchFamily="50" charset="-128"/>
                              <a:ea typeface="MS UI Gothic" panose="020B0600070205080204" pitchFamily="50" charset="-128"/>
                            </a:rPr>
                            <a:t>FEM-T4</a:t>
                          </a:r>
                          <a:r>
                            <a:rPr kumimoji="1" lang="ja-JP" altLang="en-US" sz="2000" dirty="0">
                              <a:latin typeface="MS UI Gothic" panose="020B0600070205080204" pitchFamily="50" charset="-128"/>
                              <a:ea typeface="MS UI Gothic" panose="020B0600070205080204" pitchFamily="50" charset="-128"/>
                            </a:rPr>
                            <a:t>比</a:t>
                          </a:r>
                        </a:p>
                      </a:txBody>
                      <a:tcPr anchor="ctr"/>
                    </a:tc>
                    <a:extLst>
                      <a:ext uri="{0D108BD9-81ED-4DB2-BD59-A6C34878D82A}">
                        <a16:rowId xmlns:a16="http://schemas.microsoft.com/office/drawing/2014/main" val="1503264157"/>
                      </a:ext>
                    </a:extLst>
                  </a:tr>
                  <a:tr h="432000">
                    <a:tc>
                      <a:txBody>
                        <a:bodyPr/>
                        <a:lstStyle/>
                        <a:p>
                          <a:r>
                            <a:rPr kumimoji="1" lang="en-US" altLang="ja-JP" sz="2000" b="1" dirty="0">
                              <a:latin typeface="MS UI Gothic" panose="020B0600070205080204" pitchFamily="50" charset="-128"/>
                              <a:ea typeface="MS UI Gothic" panose="020B0600070205080204" pitchFamily="50" charset="-128"/>
                            </a:rPr>
                            <a:t>FEM-T4</a:t>
                          </a:r>
                          <a:endParaRPr kumimoji="1" lang="ja-JP" altLang="en-US" sz="2000" b="1" dirty="0">
                            <a:latin typeface="MS UI Gothic" panose="020B0600070205080204" pitchFamily="50" charset="-128"/>
                            <a:ea typeface="MS UI Gothic" panose="020B0600070205080204" pitchFamily="50" charset="-128"/>
                          </a:endParaRPr>
                        </a:p>
                      </a:txBody>
                      <a:tcPr anchor="ctr"/>
                    </a:tc>
                    <a:tc>
                      <a:txBody>
                        <a:bodyPr/>
                        <a:lstStyle/>
                        <a:p>
                          <a:pPr algn="r"/>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14</a:t>
                          </a:r>
                          <a:r>
                            <a:rPr kumimoji="1" lang="ja-JP" altLang="en-US" sz="2000" dirty="0">
                              <a:latin typeface="MS UI Gothic" panose="020B0600070205080204" pitchFamily="50" charset="-128"/>
                              <a:ea typeface="MS UI Gothic" panose="020B0600070205080204" pitchFamily="50" charset="-128"/>
                            </a:rPr>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latin typeface="MS UI Gothic" panose="020B0600070205080204" pitchFamily="50" charset="-128"/>
                              <a:ea typeface="MS UI Gothic" panose="020B0600070205080204" pitchFamily="50" charset="-128"/>
                            </a:rPr>
                            <a:t>3</a:t>
                          </a:r>
                          <a:r>
                            <a:rPr lang="ja-JP" altLang="en-US" sz="2000" dirty="0">
                              <a:latin typeface="MS UI Gothic" panose="020B0600070205080204" pitchFamily="50" charset="-128"/>
                              <a:ea typeface="MS UI Gothic" panose="020B0600070205080204" pitchFamily="50" charset="-128"/>
                            </a:rPr>
                            <a:t>自由度</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r>
                            <a:rPr kumimoji="1" lang="en-US" altLang="ja-JP" sz="2000" b="1" dirty="0">
                              <a:latin typeface="MS UI Gothic" panose="020B0600070205080204" pitchFamily="50" charset="-128"/>
                              <a:ea typeface="MS UI Gothic" panose="020B0600070205080204" pitchFamily="50" charset="-128"/>
                            </a:rPr>
                            <a:t>1 </a:t>
                          </a:r>
                          <a:r>
                            <a:rPr kumimoji="1" lang="ja-JP" altLang="en-US" sz="2000" b="1" dirty="0">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2372563311"/>
                      </a:ext>
                    </a:extLst>
                  </a:tr>
                  <a:tr h="432000">
                    <a:tc>
                      <a:txBody>
                        <a:bodyPr/>
                        <a:lstStyle/>
                        <a:p>
                          <a:r>
                            <a:rPr kumimoji="1" lang="en-US" altLang="ja-JP" sz="2000" dirty="0">
                              <a:latin typeface="MS UI Gothic" panose="020B0600070205080204" pitchFamily="50" charset="-128"/>
                              <a:ea typeface="MS UI Gothic" panose="020B0600070205080204" pitchFamily="50" charset="-128"/>
                            </a:rPr>
                            <a:t>FEM-T10</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pPr algn="r"/>
                          <a:r>
                            <a:rPr lang="ja-JP" altLang="en-US" sz="2000" dirty="0">
                              <a:latin typeface="MS UI Gothic" panose="020B0600070205080204" pitchFamily="50" charset="-128"/>
                              <a:ea typeface="MS UI Gothic" panose="020B0600070205080204" pitchFamily="50" charset="-128"/>
                            </a:rPr>
                            <a:t>約</a:t>
                          </a:r>
                          <a:r>
                            <a:rPr lang="en-US" altLang="ja-JP" sz="2000" dirty="0">
                              <a:latin typeface="MS UI Gothic" panose="020B0600070205080204" pitchFamily="50" charset="-128"/>
                              <a:ea typeface="MS UI Gothic" panose="020B0600070205080204" pitchFamily="50" charset="-128"/>
                            </a:rPr>
                            <a:t>28</a:t>
                          </a:r>
                          <a:r>
                            <a:rPr lang="ja-JP" altLang="en-US" sz="2000" dirty="0">
                              <a:latin typeface="MS UI Gothic" panose="020B0600070205080204" pitchFamily="50" charset="-128"/>
                              <a:ea typeface="MS UI Gothic" panose="020B0600070205080204" pitchFamily="50" charset="-128"/>
                            </a:rPr>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latin typeface="MS UI Gothic" panose="020B0600070205080204" pitchFamily="50" charset="-128"/>
                              <a:ea typeface="MS UI Gothic" panose="020B0600070205080204" pitchFamily="50" charset="-128"/>
                            </a:rPr>
                            <a:t>3</a:t>
                          </a:r>
                          <a:r>
                            <a:rPr lang="ja-JP" altLang="en-US" sz="2000" dirty="0">
                              <a:latin typeface="MS UI Gothic" panose="020B0600070205080204" pitchFamily="50" charset="-128"/>
                              <a:ea typeface="MS UI Gothic" panose="020B0600070205080204" pitchFamily="50" charset="-128"/>
                            </a:rPr>
                            <a:t>自由度</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2</a:t>
                          </a:r>
                          <a:r>
                            <a:rPr kumimoji="1" lang="ja-JP" altLang="en-US" sz="2000" dirty="0">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1229882802"/>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S UI Gothic" panose="020B0600070205080204" pitchFamily="50" charset="-128"/>
                              <a:ea typeface="MS UI Gothic" panose="020B0600070205080204" pitchFamily="50" charset="-128"/>
                            </a:rPr>
                            <a:t>ES-FEM-T4</a:t>
                          </a:r>
                        </a:p>
                      </a:txBody>
                      <a:tcPr anchor="ctr"/>
                    </a:tc>
                    <a:tc>
                      <a:txBody>
                        <a:bodyPr/>
                        <a:lstStyle/>
                        <a:p>
                          <a:pPr algn="r"/>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45</a:t>
                          </a:r>
                          <a:r>
                            <a:rPr lang="ja-JP" altLang="en-US" sz="2000" dirty="0">
                              <a:latin typeface="MS UI Gothic" panose="020B0600070205080204" pitchFamily="50" charset="-128"/>
                              <a:ea typeface="MS UI Gothic" panose="020B0600070205080204" pitchFamily="50" charset="-128"/>
                            </a:rPr>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latin typeface="MS UI Gothic" panose="020B0600070205080204" pitchFamily="50" charset="-128"/>
                              <a:ea typeface="MS UI Gothic" panose="020B0600070205080204" pitchFamily="50" charset="-128"/>
                            </a:rPr>
                            <a:t>3</a:t>
                          </a:r>
                          <a:r>
                            <a:rPr lang="ja-JP" altLang="en-US" sz="2000" dirty="0">
                              <a:latin typeface="MS UI Gothic" panose="020B0600070205080204" pitchFamily="50" charset="-128"/>
                              <a:ea typeface="MS UI Gothic" panose="020B0600070205080204" pitchFamily="50" charset="-128"/>
                            </a:rPr>
                            <a:t>自由度</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3</a:t>
                          </a:r>
                          <a:r>
                            <a:rPr kumimoji="1" lang="ja-JP" altLang="en-US" sz="2000" dirty="0">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1016192594"/>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S UI Gothic" panose="020B0600070205080204" pitchFamily="50" charset="-128"/>
                              <a:ea typeface="MS UI Gothic" panose="020B0600070205080204" pitchFamily="50" charset="-128"/>
                            </a:rPr>
                            <a:t>NS-FEM-T4,</a:t>
                          </a:r>
                          <a:br>
                            <a:rPr lang="en-US" altLang="ja-JP" sz="2000" dirty="0">
                              <a:latin typeface="MS UI Gothic" panose="020B0600070205080204" pitchFamily="50" charset="-128"/>
                              <a:ea typeface="MS UI Gothic" panose="020B0600070205080204" pitchFamily="50" charset="-128"/>
                            </a:rPr>
                          </a:br>
                          <a:r>
                            <a:rPr lang="en-US" altLang="ja-JP" sz="2000" dirty="0">
                              <a:solidFill>
                                <a:schemeClr val="accent5">
                                  <a:lumMod val="50000"/>
                                </a:schemeClr>
                              </a:solidFill>
                              <a:latin typeface="MS UI Gothic" panose="020B0600070205080204" pitchFamily="50" charset="-128"/>
                              <a:ea typeface="MS UI Gothic" panose="020B0600070205080204" pitchFamily="50" charset="-128"/>
                            </a:rPr>
                            <a:t>FC-SSE-SRI-T4</a:t>
                          </a: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60</a:t>
                          </a:r>
                          <a:r>
                            <a:rPr lang="ja-JP" altLang="en-US" sz="2000" dirty="0">
                              <a:latin typeface="MS UI Gothic" panose="020B0600070205080204" pitchFamily="50" charset="-128"/>
                              <a:ea typeface="MS UI Gothic" panose="020B0600070205080204" pitchFamily="50" charset="-128"/>
                            </a:rPr>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latin typeface="MS UI Gothic" panose="020B0600070205080204" pitchFamily="50" charset="-128"/>
                              <a:ea typeface="MS UI Gothic" panose="020B0600070205080204" pitchFamily="50" charset="-128"/>
                            </a:rPr>
                            <a:t>3</a:t>
                          </a:r>
                          <a:r>
                            <a:rPr lang="ja-JP" altLang="en-US" sz="2000" dirty="0">
                              <a:latin typeface="MS UI Gothic" panose="020B0600070205080204" pitchFamily="50" charset="-128"/>
                              <a:ea typeface="MS UI Gothic" panose="020B0600070205080204" pitchFamily="50" charset="-128"/>
                            </a:rPr>
                            <a:t>自由度</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r>
                            <a:rPr kumimoji="1" lang="ja-JP" altLang="en-US" sz="2000" dirty="0">
                              <a:solidFill>
                                <a:schemeClr val="accent5">
                                  <a:lumMod val="50000"/>
                                </a:schemeClr>
                              </a:solidFill>
                              <a:latin typeface="MS UI Gothic" panose="020B0600070205080204" pitchFamily="50" charset="-128"/>
                              <a:ea typeface="MS UI Gothic" panose="020B0600070205080204" pitchFamily="50" charset="-128"/>
                            </a:rPr>
                            <a:t>約</a:t>
                          </a:r>
                          <a:r>
                            <a:rPr kumimoji="1" lang="en-US" altLang="ja-JP" sz="2000" dirty="0">
                              <a:solidFill>
                                <a:schemeClr val="accent5">
                                  <a:lumMod val="50000"/>
                                </a:schemeClr>
                              </a:solidFill>
                              <a:latin typeface="MS UI Gothic" panose="020B0600070205080204" pitchFamily="50" charset="-128"/>
                              <a:ea typeface="MS UI Gothic" panose="020B0600070205080204" pitchFamily="50" charset="-128"/>
                            </a:rPr>
                            <a:t>4</a:t>
                          </a:r>
                          <a:r>
                            <a:rPr kumimoji="1" lang="ja-JP" altLang="en-US" sz="2000" dirty="0">
                              <a:solidFill>
                                <a:schemeClr val="accent5">
                                  <a:lumMod val="50000"/>
                                </a:schemeClr>
                              </a:solidFill>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3270883804"/>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solidFill>
                                <a:schemeClr val="accent6">
                                  <a:lumMod val="60000"/>
                                  <a:lumOff val="40000"/>
                                </a:schemeClr>
                              </a:solidFill>
                              <a:latin typeface="MS UI Gothic" panose="020B0600070205080204" pitchFamily="50" charset="-128"/>
                              <a:ea typeface="MS UI Gothic" panose="020B0600070205080204" pitchFamily="50" charset="-128"/>
                            </a:rPr>
                            <a:t>EC-SSE-T4-SRI</a:t>
                          </a:r>
                          <a:endParaRPr kumimoji="1" lang="ja-JP" altLang="en-US" sz="2000" dirty="0">
                            <a:solidFill>
                              <a:schemeClr val="accent6">
                                <a:lumMod val="60000"/>
                                <a:lumOff val="40000"/>
                              </a:schemeClr>
                            </a:solidFill>
                            <a:latin typeface="MS UI Gothic" panose="020B0600070205080204" pitchFamily="50" charset="-128"/>
                            <a:ea typeface="MS UI Gothic" panose="020B0600070205080204" pitchFamily="50" charset="-128"/>
                          </a:endParaRPr>
                        </a:p>
                      </a:txBody>
                      <a:tcPr anchor="ctr"/>
                    </a:tc>
                    <a:tc>
                      <a:txBody>
                        <a:bodyPr/>
                        <a:lstStyle/>
                        <a:p>
                          <a:pPr algn="r"/>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94</a:t>
                          </a:r>
                          <a:r>
                            <a:rPr lang="ja-JP" altLang="en-US" sz="2000" dirty="0">
                              <a:latin typeface="MS UI Gothic" panose="020B0600070205080204" pitchFamily="50" charset="-128"/>
                              <a:ea typeface="MS UI Gothic" panose="020B0600070205080204" pitchFamily="50" charset="-128"/>
                            </a:rPr>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latin typeface="MS UI Gothic" panose="020B0600070205080204" pitchFamily="50" charset="-128"/>
                              <a:ea typeface="MS UI Gothic" panose="020B0600070205080204" pitchFamily="50" charset="-128"/>
                            </a:rPr>
                            <a:t>3</a:t>
                          </a:r>
                          <a:r>
                            <a:rPr lang="ja-JP" altLang="en-US" sz="2000" dirty="0">
                              <a:latin typeface="MS UI Gothic" panose="020B0600070205080204" pitchFamily="50" charset="-128"/>
                              <a:ea typeface="MS UI Gothic" panose="020B0600070205080204" pitchFamily="50" charset="-128"/>
                            </a:rPr>
                            <a:t>自由度</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r>
                            <a:rPr kumimoji="1" lang="ja-JP" altLang="en-US" sz="2000" dirty="0">
                              <a:solidFill>
                                <a:schemeClr val="accent6">
                                  <a:lumMod val="60000"/>
                                  <a:lumOff val="40000"/>
                                </a:schemeClr>
                              </a:solidFill>
                              <a:latin typeface="MS UI Gothic" panose="020B0600070205080204" pitchFamily="50" charset="-128"/>
                              <a:ea typeface="MS UI Gothic" panose="020B0600070205080204" pitchFamily="50" charset="-128"/>
                            </a:rPr>
                            <a:t>約</a:t>
                          </a:r>
                          <a:r>
                            <a:rPr kumimoji="1" lang="en-US" altLang="ja-JP" sz="2000" dirty="0">
                              <a:solidFill>
                                <a:schemeClr val="accent6">
                                  <a:lumMod val="60000"/>
                                  <a:lumOff val="40000"/>
                                </a:schemeClr>
                              </a:solidFill>
                              <a:latin typeface="MS UI Gothic" panose="020B0600070205080204" pitchFamily="50" charset="-128"/>
                              <a:ea typeface="MS UI Gothic" panose="020B0600070205080204" pitchFamily="50" charset="-128"/>
                            </a:rPr>
                            <a:t>7</a:t>
                          </a:r>
                          <a:r>
                            <a:rPr kumimoji="1" lang="ja-JP" altLang="en-US" sz="2000" dirty="0">
                              <a:solidFill>
                                <a:schemeClr val="accent6">
                                  <a:lumMod val="60000"/>
                                  <a:lumOff val="40000"/>
                                </a:schemeClr>
                              </a:solidFill>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1213412054"/>
                      </a:ext>
                    </a:extLst>
                  </a:tr>
                </a:tbl>
              </a:graphicData>
            </a:graphic>
          </p:graphicFrame>
        </mc:Choice>
        <mc:Fallback xmlns="">
          <p:graphicFrame>
            <p:nvGraphicFramePr>
              <p:cNvPr id="5" name="表 5">
                <a:extLst>
                  <a:ext uri="{FF2B5EF4-FFF2-40B4-BE49-F238E27FC236}">
                    <a16:creationId xmlns:a16="http://schemas.microsoft.com/office/drawing/2014/main" id="{F6CF9198-C7A9-2383-C492-383435984FFE}"/>
                  </a:ext>
                </a:extLst>
              </p:cNvPr>
              <p:cNvGraphicFramePr>
                <a:graphicFrameLocks noGrp="1"/>
              </p:cNvGraphicFramePr>
              <p:nvPr>
                <p:extLst>
                  <p:ext uri="{D42A27DB-BD31-4B8C-83A1-F6EECF244321}">
                    <p14:modId xmlns:p14="http://schemas.microsoft.com/office/powerpoint/2010/main" val="192375528"/>
                  </p:ext>
                </p:extLst>
              </p:nvPr>
            </p:nvGraphicFramePr>
            <p:xfrm>
              <a:off x="3071664" y="2692196"/>
              <a:ext cx="6034756" cy="2861040"/>
            </p:xfrm>
            <a:graphic>
              <a:graphicData uri="http://schemas.openxmlformats.org/drawingml/2006/table">
                <a:tbl>
                  <a:tblPr firstRow="1" bandRow="1">
                    <a:tableStyleId>{00A15C55-8517-42AA-B614-E9B94910E393}</a:tableStyleId>
                  </a:tblPr>
                  <a:tblGrid>
                    <a:gridCol w="2052955">
                      <a:extLst>
                        <a:ext uri="{9D8B030D-6E8A-4147-A177-3AD203B41FA5}">
                          <a16:colId xmlns:a16="http://schemas.microsoft.com/office/drawing/2014/main" val="1690386989"/>
                        </a:ext>
                      </a:extLst>
                    </a:gridCol>
                    <a:gridCol w="2346643">
                      <a:extLst>
                        <a:ext uri="{9D8B030D-6E8A-4147-A177-3AD203B41FA5}">
                          <a16:colId xmlns:a16="http://schemas.microsoft.com/office/drawing/2014/main" val="3847538805"/>
                        </a:ext>
                      </a:extLst>
                    </a:gridCol>
                    <a:gridCol w="1635158">
                      <a:extLst>
                        <a:ext uri="{9D8B030D-6E8A-4147-A177-3AD203B41FA5}">
                          <a16:colId xmlns:a16="http://schemas.microsoft.com/office/drawing/2014/main" val="3655122189"/>
                        </a:ext>
                      </a:extLst>
                    </a:gridCol>
                  </a:tblGrid>
                  <a:tr h="432000">
                    <a:tc>
                      <a:txBody>
                        <a:bodyPr/>
                        <a:lstStyle/>
                        <a:p>
                          <a:r>
                            <a:rPr kumimoji="1" lang="ja-JP" altLang="en-US" sz="2000" dirty="0">
                              <a:latin typeface="MS UI Gothic" panose="020B0600070205080204" pitchFamily="50" charset="-128"/>
                              <a:ea typeface="MS UI Gothic" panose="020B0600070205080204" pitchFamily="50" charset="-128"/>
                            </a:rPr>
                            <a:t>定式化</a:t>
                          </a:r>
                        </a:p>
                      </a:txBody>
                      <a:tcPr anchor="ctr"/>
                    </a:tc>
                    <a:tc>
                      <a:txBody>
                        <a:bodyPr/>
                        <a:lstStyle/>
                        <a:p>
                          <a:endParaRPr lang="ja-JP"/>
                        </a:p>
                      </a:txBody>
                      <a:tcPr anchor="ctr">
                        <a:blipFill>
                          <a:blip r:embed="rId4"/>
                          <a:stretch>
                            <a:fillRect l="-87792" t="-5634" r="-71169" b="-583099"/>
                          </a:stretch>
                        </a:blipFill>
                      </a:tcPr>
                    </a:tc>
                    <a:tc>
                      <a:txBody>
                        <a:bodyPr/>
                        <a:lstStyle/>
                        <a:p>
                          <a:r>
                            <a:rPr kumimoji="1" lang="ja-JP" altLang="en-US" sz="2000" dirty="0">
                              <a:latin typeface="MS UI Gothic" panose="020B0600070205080204" pitchFamily="50" charset="-128"/>
                              <a:ea typeface="MS UI Gothic" panose="020B0600070205080204" pitchFamily="50" charset="-128"/>
                            </a:rPr>
                            <a:t>対</a:t>
                          </a:r>
                          <a:r>
                            <a:rPr kumimoji="1" lang="en-US" altLang="ja-JP" sz="2000" dirty="0">
                              <a:latin typeface="MS UI Gothic" panose="020B0600070205080204" pitchFamily="50" charset="-128"/>
                              <a:ea typeface="MS UI Gothic" panose="020B0600070205080204" pitchFamily="50" charset="-128"/>
                            </a:rPr>
                            <a:t>FEM-T4</a:t>
                          </a:r>
                          <a:r>
                            <a:rPr kumimoji="1" lang="ja-JP" altLang="en-US" sz="2000" dirty="0">
                              <a:latin typeface="MS UI Gothic" panose="020B0600070205080204" pitchFamily="50" charset="-128"/>
                              <a:ea typeface="MS UI Gothic" panose="020B0600070205080204" pitchFamily="50" charset="-128"/>
                            </a:rPr>
                            <a:t>比</a:t>
                          </a:r>
                        </a:p>
                      </a:txBody>
                      <a:tcPr anchor="ctr"/>
                    </a:tc>
                    <a:extLst>
                      <a:ext uri="{0D108BD9-81ED-4DB2-BD59-A6C34878D82A}">
                        <a16:rowId xmlns:a16="http://schemas.microsoft.com/office/drawing/2014/main" val="1503264157"/>
                      </a:ext>
                    </a:extLst>
                  </a:tr>
                  <a:tr h="432000">
                    <a:tc>
                      <a:txBody>
                        <a:bodyPr/>
                        <a:lstStyle/>
                        <a:p>
                          <a:r>
                            <a:rPr kumimoji="1" lang="en-US" altLang="ja-JP" sz="2000" b="1" dirty="0">
                              <a:latin typeface="MS UI Gothic" panose="020B0600070205080204" pitchFamily="50" charset="-128"/>
                              <a:ea typeface="MS UI Gothic" panose="020B0600070205080204" pitchFamily="50" charset="-128"/>
                            </a:rPr>
                            <a:t>FEM-T4</a:t>
                          </a:r>
                          <a:endParaRPr kumimoji="1" lang="ja-JP" altLang="en-US" sz="2000" b="1" dirty="0">
                            <a:latin typeface="MS UI Gothic" panose="020B0600070205080204" pitchFamily="50" charset="-128"/>
                            <a:ea typeface="MS UI Gothic" panose="020B0600070205080204" pitchFamily="50" charset="-128"/>
                          </a:endParaRPr>
                        </a:p>
                      </a:txBody>
                      <a:tcPr anchor="ctr"/>
                    </a:tc>
                    <a:tc>
                      <a:txBody>
                        <a:bodyPr/>
                        <a:lstStyle/>
                        <a:p>
                          <a:endParaRPr lang="ja-JP"/>
                        </a:p>
                      </a:txBody>
                      <a:tcPr anchor="ctr">
                        <a:blipFill>
                          <a:blip r:embed="rId4"/>
                          <a:stretch>
                            <a:fillRect l="-87792" t="-105634" r="-71169" b="-483099"/>
                          </a:stretch>
                        </a:blipFill>
                      </a:tcPr>
                    </a:tc>
                    <a:tc>
                      <a:txBody>
                        <a:bodyPr/>
                        <a:lstStyle/>
                        <a:p>
                          <a:r>
                            <a:rPr kumimoji="1" lang="en-US" altLang="ja-JP" sz="2000" b="1" dirty="0">
                              <a:latin typeface="MS UI Gothic" panose="020B0600070205080204" pitchFamily="50" charset="-128"/>
                              <a:ea typeface="MS UI Gothic" panose="020B0600070205080204" pitchFamily="50" charset="-128"/>
                            </a:rPr>
                            <a:t>1 </a:t>
                          </a:r>
                          <a:r>
                            <a:rPr kumimoji="1" lang="ja-JP" altLang="en-US" sz="2000" b="1" dirty="0">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2372563311"/>
                      </a:ext>
                    </a:extLst>
                  </a:tr>
                  <a:tr h="432000">
                    <a:tc>
                      <a:txBody>
                        <a:bodyPr/>
                        <a:lstStyle/>
                        <a:p>
                          <a:r>
                            <a:rPr kumimoji="1" lang="en-US" altLang="ja-JP" sz="2000" dirty="0">
                              <a:latin typeface="MS UI Gothic" panose="020B0600070205080204" pitchFamily="50" charset="-128"/>
                              <a:ea typeface="MS UI Gothic" panose="020B0600070205080204" pitchFamily="50" charset="-128"/>
                            </a:rPr>
                            <a:t>FEM-T10</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endParaRPr lang="ja-JP"/>
                        </a:p>
                      </a:txBody>
                      <a:tcPr anchor="ctr">
                        <a:blipFill>
                          <a:blip r:embed="rId4"/>
                          <a:stretch>
                            <a:fillRect l="-87792" t="-205634" r="-71169" b="-383099"/>
                          </a:stretch>
                        </a:blipFill>
                      </a:tcPr>
                    </a:tc>
                    <a:tc>
                      <a:txBody>
                        <a:bodyPr/>
                        <a:lstStyle/>
                        <a:p>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2</a:t>
                          </a:r>
                          <a:r>
                            <a:rPr kumimoji="1" lang="ja-JP" altLang="en-US" sz="2000" dirty="0">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1229882802"/>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S UI Gothic" panose="020B0600070205080204" pitchFamily="50" charset="-128"/>
                              <a:ea typeface="MS UI Gothic" panose="020B0600070205080204" pitchFamily="50" charset="-128"/>
                            </a:rPr>
                            <a:t>ES-FEM-T4</a:t>
                          </a:r>
                        </a:p>
                      </a:txBody>
                      <a:tcPr anchor="ctr"/>
                    </a:tc>
                    <a:tc>
                      <a:txBody>
                        <a:bodyPr/>
                        <a:lstStyle/>
                        <a:p>
                          <a:endParaRPr lang="ja-JP"/>
                        </a:p>
                      </a:txBody>
                      <a:tcPr anchor="ctr">
                        <a:blipFill>
                          <a:blip r:embed="rId4"/>
                          <a:stretch>
                            <a:fillRect l="-87792" t="-305634" r="-71169" b="-283099"/>
                          </a:stretch>
                        </a:blipFill>
                      </a:tcPr>
                    </a:tc>
                    <a:tc>
                      <a:txBody>
                        <a:bodyPr/>
                        <a:lstStyle/>
                        <a:p>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3</a:t>
                          </a:r>
                          <a:r>
                            <a:rPr kumimoji="1" lang="ja-JP" altLang="en-US" sz="2000" dirty="0">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1016192594"/>
                      </a:ext>
                    </a:extLst>
                  </a:tr>
                  <a:tr h="701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S UI Gothic" panose="020B0600070205080204" pitchFamily="50" charset="-128"/>
                              <a:ea typeface="MS UI Gothic" panose="020B0600070205080204" pitchFamily="50" charset="-128"/>
                            </a:rPr>
                            <a:t>NS-FEM-T4,</a:t>
                          </a:r>
                          <a:br>
                            <a:rPr lang="en-US" altLang="ja-JP" sz="2000" dirty="0">
                              <a:latin typeface="MS UI Gothic" panose="020B0600070205080204" pitchFamily="50" charset="-128"/>
                              <a:ea typeface="MS UI Gothic" panose="020B0600070205080204" pitchFamily="50" charset="-128"/>
                            </a:rPr>
                          </a:br>
                          <a:r>
                            <a:rPr lang="en-US" altLang="ja-JP" sz="2000" dirty="0">
                              <a:solidFill>
                                <a:schemeClr val="accent5">
                                  <a:lumMod val="50000"/>
                                </a:schemeClr>
                              </a:solidFill>
                              <a:latin typeface="MS UI Gothic" panose="020B0600070205080204" pitchFamily="50" charset="-128"/>
                              <a:ea typeface="MS UI Gothic" panose="020B0600070205080204" pitchFamily="50" charset="-128"/>
                            </a:rPr>
                            <a:t>FC-SSE-SRI-T4</a:t>
                          </a:r>
                        </a:p>
                      </a:txBody>
                      <a:tcPr anchor="ctr"/>
                    </a:tc>
                    <a:tc>
                      <a:txBody>
                        <a:bodyPr/>
                        <a:lstStyle/>
                        <a:p>
                          <a:endParaRPr lang="ja-JP"/>
                        </a:p>
                      </a:txBody>
                      <a:tcPr anchor="ctr">
                        <a:blipFill>
                          <a:blip r:embed="rId4"/>
                          <a:stretch>
                            <a:fillRect l="-87792" t="-250435" r="-71169" b="-74783"/>
                          </a:stretch>
                        </a:blipFill>
                      </a:tcPr>
                    </a:tc>
                    <a:tc>
                      <a:txBody>
                        <a:bodyPr/>
                        <a:lstStyle/>
                        <a:p>
                          <a:r>
                            <a:rPr kumimoji="1" lang="ja-JP" altLang="en-US" sz="2000" dirty="0">
                              <a:solidFill>
                                <a:schemeClr val="accent5">
                                  <a:lumMod val="50000"/>
                                </a:schemeClr>
                              </a:solidFill>
                              <a:latin typeface="MS UI Gothic" panose="020B0600070205080204" pitchFamily="50" charset="-128"/>
                              <a:ea typeface="MS UI Gothic" panose="020B0600070205080204" pitchFamily="50" charset="-128"/>
                            </a:rPr>
                            <a:t>約</a:t>
                          </a:r>
                          <a:r>
                            <a:rPr kumimoji="1" lang="en-US" altLang="ja-JP" sz="2000" dirty="0">
                              <a:solidFill>
                                <a:schemeClr val="accent5">
                                  <a:lumMod val="50000"/>
                                </a:schemeClr>
                              </a:solidFill>
                              <a:latin typeface="MS UI Gothic" panose="020B0600070205080204" pitchFamily="50" charset="-128"/>
                              <a:ea typeface="MS UI Gothic" panose="020B0600070205080204" pitchFamily="50" charset="-128"/>
                            </a:rPr>
                            <a:t>4</a:t>
                          </a:r>
                          <a:r>
                            <a:rPr kumimoji="1" lang="ja-JP" altLang="en-US" sz="2000" dirty="0">
                              <a:solidFill>
                                <a:schemeClr val="accent5">
                                  <a:lumMod val="50000"/>
                                </a:schemeClr>
                              </a:solidFill>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3270883804"/>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solidFill>
                                <a:schemeClr val="accent6">
                                  <a:lumMod val="60000"/>
                                  <a:lumOff val="40000"/>
                                </a:schemeClr>
                              </a:solidFill>
                              <a:latin typeface="MS UI Gothic" panose="020B0600070205080204" pitchFamily="50" charset="-128"/>
                              <a:ea typeface="MS UI Gothic" panose="020B0600070205080204" pitchFamily="50" charset="-128"/>
                            </a:rPr>
                            <a:t>EC-SSE-T4-SRI</a:t>
                          </a:r>
                          <a:endParaRPr kumimoji="1" lang="ja-JP" altLang="en-US" sz="2000" dirty="0">
                            <a:solidFill>
                              <a:schemeClr val="accent6">
                                <a:lumMod val="60000"/>
                                <a:lumOff val="40000"/>
                              </a:schemeClr>
                            </a:solidFill>
                            <a:latin typeface="MS UI Gothic" panose="020B0600070205080204" pitchFamily="50" charset="-128"/>
                            <a:ea typeface="MS UI Gothic" panose="020B0600070205080204" pitchFamily="50" charset="-128"/>
                          </a:endParaRPr>
                        </a:p>
                      </a:txBody>
                      <a:tcPr anchor="ctr"/>
                    </a:tc>
                    <a:tc>
                      <a:txBody>
                        <a:bodyPr/>
                        <a:lstStyle/>
                        <a:p>
                          <a:endParaRPr lang="ja-JP"/>
                        </a:p>
                      </a:txBody>
                      <a:tcPr anchor="ctr">
                        <a:blipFill>
                          <a:blip r:embed="rId4"/>
                          <a:stretch>
                            <a:fillRect l="-87792" t="-567606" r="-71169" b="-21127"/>
                          </a:stretch>
                        </a:blipFill>
                      </a:tcPr>
                    </a:tc>
                    <a:tc>
                      <a:txBody>
                        <a:bodyPr/>
                        <a:lstStyle/>
                        <a:p>
                          <a:r>
                            <a:rPr kumimoji="1" lang="ja-JP" altLang="en-US" sz="2000" dirty="0">
                              <a:solidFill>
                                <a:schemeClr val="accent6">
                                  <a:lumMod val="60000"/>
                                  <a:lumOff val="40000"/>
                                </a:schemeClr>
                              </a:solidFill>
                              <a:latin typeface="MS UI Gothic" panose="020B0600070205080204" pitchFamily="50" charset="-128"/>
                              <a:ea typeface="MS UI Gothic" panose="020B0600070205080204" pitchFamily="50" charset="-128"/>
                            </a:rPr>
                            <a:t>約</a:t>
                          </a:r>
                          <a:r>
                            <a:rPr kumimoji="1" lang="en-US" altLang="ja-JP" sz="2000" dirty="0">
                              <a:solidFill>
                                <a:schemeClr val="accent6">
                                  <a:lumMod val="60000"/>
                                  <a:lumOff val="40000"/>
                                </a:schemeClr>
                              </a:solidFill>
                              <a:latin typeface="MS UI Gothic" panose="020B0600070205080204" pitchFamily="50" charset="-128"/>
                              <a:ea typeface="MS UI Gothic" panose="020B0600070205080204" pitchFamily="50" charset="-128"/>
                            </a:rPr>
                            <a:t>7</a:t>
                          </a:r>
                          <a:r>
                            <a:rPr kumimoji="1" lang="ja-JP" altLang="en-US" sz="2000" dirty="0">
                              <a:solidFill>
                                <a:schemeClr val="accent6">
                                  <a:lumMod val="60000"/>
                                  <a:lumOff val="40000"/>
                                </a:schemeClr>
                              </a:solidFill>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1213412054"/>
                      </a:ext>
                    </a:extLst>
                  </a:tr>
                </a:tbl>
              </a:graphicData>
            </a:graphic>
          </p:graphicFrame>
        </mc:Fallback>
      </mc:AlternateContent>
      <p:sp>
        <p:nvSpPr>
          <p:cNvPr id="6" name="四角形: 角を丸くする 5">
            <a:extLst>
              <a:ext uri="{FF2B5EF4-FFF2-40B4-BE49-F238E27FC236}">
                <a16:creationId xmlns:a16="http://schemas.microsoft.com/office/drawing/2014/main" id="{792CBA35-7C0C-F3F1-CD1B-CA06A9FD58C2}"/>
              </a:ext>
            </a:extLst>
          </p:cNvPr>
          <p:cNvSpPr/>
          <p:nvPr/>
        </p:nvSpPr>
        <p:spPr>
          <a:xfrm>
            <a:off x="2425635" y="5743006"/>
            <a:ext cx="7326814" cy="464850"/>
          </a:xfrm>
          <a:prstGeom prst="roundRect">
            <a:avLst>
              <a:gd name="adj" fmla="val 18840"/>
            </a:avLst>
          </a:prstGeom>
          <a:solidFill>
            <a:schemeClr val="accent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S UI Gothic" panose="020B0600070205080204" pitchFamily="50" charset="-128"/>
                <a:ea typeface="MS UI Gothic" panose="020B0600070205080204" pitchFamily="50" charset="-128"/>
              </a:rPr>
              <a:t>目論見通り，計算時間は</a:t>
            </a:r>
            <a:r>
              <a:rPr kumimoji="1" lang="en-US" altLang="ja-JP" sz="2400" dirty="0">
                <a:solidFill>
                  <a:schemeClr val="tx1"/>
                </a:solidFill>
                <a:latin typeface="MS UI Gothic" panose="020B0600070205080204" pitchFamily="50" charset="-128"/>
                <a:ea typeface="MS UI Gothic" panose="020B0600070205080204" pitchFamily="50" charset="-128"/>
              </a:rPr>
              <a:t>EC</a:t>
            </a:r>
            <a:r>
              <a:rPr kumimoji="1" lang="ja-JP" altLang="en-US" sz="2400" dirty="0">
                <a:solidFill>
                  <a:schemeClr val="tx1"/>
                </a:solidFill>
                <a:latin typeface="MS UI Gothic" panose="020B0600070205080204" pitchFamily="50" charset="-128"/>
                <a:ea typeface="MS UI Gothic" panose="020B0600070205080204" pitchFamily="50" charset="-128"/>
              </a:rPr>
              <a:t>の半分強に短縮されている．</a:t>
            </a:r>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396BEF66-BC0F-5D9C-10E3-A314A2C13853}"/>
                  </a:ext>
                </a:extLst>
              </p:cNvPr>
              <p:cNvSpPr txBox="1"/>
              <p:nvPr/>
            </p:nvSpPr>
            <p:spPr>
              <a:xfrm>
                <a:off x="9336360" y="3645024"/>
                <a:ext cx="2088232" cy="1200329"/>
              </a:xfrm>
              <a:prstGeom prst="rect">
                <a:avLst/>
              </a:prstGeom>
              <a:noFill/>
              <a:ln w="6350" cap="flat" cmpd="sng" algn="ctr">
                <a:solidFill>
                  <a:schemeClr val="tx1"/>
                </a:solid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ja-JP" altLang="en-US" sz="1800" dirty="0">
                    <a:latin typeface="MS UI Gothic" panose="020B0600070205080204" pitchFamily="50" charset="-128"/>
                    <a:ea typeface="MS UI Gothic" panose="020B0600070205080204" pitchFamily="50" charset="-128"/>
                  </a:rPr>
                  <a:t>要素をまたぐ歪み</a:t>
                </a:r>
                <a:br>
                  <a:rPr lang="en-US" altLang="ja-JP" dirty="0">
                    <a:latin typeface="MS UI Gothic" panose="020B0600070205080204" pitchFamily="50" charset="-128"/>
                    <a:ea typeface="MS UI Gothic" panose="020B0600070205080204" pitchFamily="50" charset="-128"/>
                  </a:rPr>
                </a:br>
                <a:r>
                  <a:rPr lang="ja-JP" altLang="en-US" sz="1800" dirty="0">
                    <a:latin typeface="MS UI Gothic" panose="020B0600070205080204" pitchFamily="50" charset="-128"/>
                    <a:ea typeface="MS UI Gothic" panose="020B0600070205080204" pitchFamily="50" charset="-128"/>
                  </a:rPr>
                  <a:t>平滑を繰り返す毎に</a:t>
                </a:r>
                <a:br>
                  <a:rPr lang="en-US" altLang="ja-JP" sz="1800" dirty="0">
                    <a:latin typeface="MS UI Gothic" panose="020B0600070205080204" pitchFamily="50" charset="-128"/>
                    <a:ea typeface="MS UI Gothic" panose="020B0600070205080204" pitchFamily="50" charset="-128"/>
                  </a:rPr>
                </a:br>
                <a:r>
                  <a:rPr kumimoji="1" lang="ja-JP" altLang="en-US" sz="1800" dirty="0">
                    <a:latin typeface="MS UI Gothic" panose="020B0600070205080204" pitchFamily="50" charset="-128"/>
                    <a:ea typeface="MS UI Gothic" panose="020B0600070205080204" pitchFamily="50" charset="-128"/>
                  </a:rPr>
                  <a:t>剛性マトリックス</a:t>
                </a:r>
                <a14:m>
                  <m:oMath xmlns:m="http://schemas.openxmlformats.org/officeDocument/2006/math">
                    <m:r>
                      <a:rPr kumimoji="1" lang="en-US" altLang="ja-JP" sz="1800" b="0" i="1" smtClean="0">
                        <a:latin typeface="Cambria Math" panose="02040503050406030204" pitchFamily="18" charset="0"/>
                      </a:rPr>
                      <m:t>[</m:t>
                    </m:r>
                    <m:r>
                      <a:rPr kumimoji="1" lang="en-US" altLang="ja-JP" sz="1800" b="0" i="1" smtClean="0">
                        <a:latin typeface="Cambria Math" panose="02040503050406030204" pitchFamily="18" charset="0"/>
                      </a:rPr>
                      <m:t>𝐾</m:t>
                    </m:r>
                    <m:r>
                      <a:rPr kumimoji="1" lang="en-US" altLang="ja-JP" sz="1800" b="0" i="1" smtClean="0">
                        <a:latin typeface="Cambria Math" panose="02040503050406030204" pitchFamily="18" charset="0"/>
                      </a:rPr>
                      <m:t>]</m:t>
                    </m:r>
                  </m:oMath>
                </a14:m>
                <a:r>
                  <a:rPr kumimoji="1" lang="ja-JP" altLang="en-US" sz="1800" dirty="0">
                    <a:latin typeface="MS UI Gothic" panose="020B0600070205080204" pitchFamily="50" charset="-128"/>
                    <a:ea typeface="MS UI Gothic" panose="020B0600070205080204" pitchFamily="50" charset="-128"/>
                  </a:rPr>
                  <a:t>の</a:t>
                </a:r>
                <a:br>
                  <a:rPr kumimoji="1" lang="en-US" altLang="ja-JP" sz="1800" dirty="0">
                    <a:latin typeface="MS UI Gothic" panose="020B0600070205080204" pitchFamily="50" charset="-128"/>
                    <a:ea typeface="MS UI Gothic" panose="020B0600070205080204" pitchFamily="50" charset="-128"/>
                  </a:rPr>
                </a:br>
                <a:r>
                  <a:rPr lang="ja-JP" altLang="en-US" sz="1800" dirty="0">
                    <a:latin typeface="MS UI Gothic" panose="020B0600070205080204" pitchFamily="50" charset="-128"/>
                    <a:ea typeface="MS UI Gothic" panose="020B0600070205080204" pitchFamily="50" charset="-128"/>
                  </a:rPr>
                  <a:t>バンド幅は広がる．</a:t>
                </a:r>
                <a:endParaRPr lang="ja-JP" altLang="en-US" dirty="0">
                  <a:latin typeface="MS UI Gothic" panose="020B0600070205080204" pitchFamily="50" charset="-128"/>
                  <a:ea typeface="MS UI Gothic" panose="020B0600070205080204" pitchFamily="50" charset="-128"/>
                </a:endParaRPr>
              </a:p>
            </p:txBody>
          </p:sp>
        </mc:Choice>
        <mc:Fallback xmlns="">
          <p:sp>
            <p:nvSpPr>
              <p:cNvPr id="8" name="テキスト ボックス 7">
                <a:extLst>
                  <a:ext uri="{FF2B5EF4-FFF2-40B4-BE49-F238E27FC236}">
                    <a16:creationId xmlns:a16="http://schemas.microsoft.com/office/drawing/2014/main" id="{396BEF66-BC0F-5D9C-10E3-A314A2C13853}"/>
                  </a:ext>
                </a:extLst>
              </p:cNvPr>
              <p:cNvSpPr txBox="1">
                <a:spLocks noRot="1" noChangeAspect="1" noMove="1" noResize="1" noEditPoints="1" noAdjustHandles="1" noChangeArrowheads="1" noChangeShapeType="1" noTextEdit="1"/>
              </p:cNvSpPr>
              <p:nvPr/>
            </p:nvSpPr>
            <p:spPr>
              <a:xfrm>
                <a:off x="9336360" y="3645024"/>
                <a:ext cx="2088232" cy="1200329"/>
              </a:xfrm>
              <a:prstGeom prst="rect">
                <a:avLst/>
              </a:prstGeom>
              <a:blipFill>
                <a:blip r:embed="rId5"/>
                <a:stretch>
                  <a:fillRect l="-1429" t="-980" r="-1429" b="-5392"/>
                </a:stretch>
              </a:blipFill>
              <a:ln w="6350" cap="flat" cmpd="sng" algn="ctr">
                <a:solidFill>
                  <a:schemeClr val="tx1"/>
                </a:solidFill>
                <a:prstDash val="solid"/>
                <a:miter lim="800000"/>
              </a:ln>
              <a:effectLst/>
            </p:spPr>
            <p:txBody>
              <a:bodyPr/>
              <a:lstStyle/>
              <a:p>
                <a:r>
                  <a:rPr lang="ja-JP" altLang="en-US">
                    <a:noFill/>
                  </a:rPr>
                  <a:t> </a:t>
                </a:r>
              </a:p>
            </p:txBody>
          </p:sp>
        </mc:Fallback>
      </mc:AlternateContent>
    </p:spTree>
    <p:extLst>
      <p:ext uri="{BB962C8B-B14F-4D97-AF65-F5344CB8AC3E}">
        <p14:creationId xmlns:p14="http://schemas.microsoft.com/office/powerpoint/2010/main" val="4050213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5EFB63B-EBCB-47FC-8198-DF7C10E41249}"/>
              </a:ext>
            </a:extLst>
          </p:cNvPr>
          <p:cNvSpPr>
            <a:spLocks noGrp="1"/>
          </p:cNvSpPr>
          <p:nvPr>
            <p:ph type="ctrTitle"/>
          </p:nvPr>
        </p:nvSpPr>
        <p:spPr/>
        <p:txBody>
          <a:bodyPr/>
          <a:lstStyle/>
          <a:p>
            <a:r>
              <a:rPr kumimoji="1" lang="ja-JP" altLang="en-US" dirty="0"/>
              <a:t>まとめ</a:t>
            </a:r>
          </a:p>
        </p:txBody>
      </p:sp>
      <p:sp>
        <p:nvSpPr>
          <p:cNvPr id="3" name="スライド番号プレースホルダー 2">
            <a:extLst>
              <a:ext uri="{FF2B5EF4-FFF2-40B4-BE49-F238E27FC236}">
                <a16:creationId xmlns:a16="http://schemas.microsoft.com/office/drawing/2014/main" id="{62540705-575E-4234-8E7B-92D569340FB6}"/>
              </a:ext>
            </a:extLst>
          </p:cNvPr>
          <p:cNvSpPr>
            <a:spLocks noGrp="1"/>
          </p:cNvSpPr>
          <p:nvPr>
            <p:ph type="sldNum" sz="quarter" idx="4"/>
          </p:nvPr>
        </p:nvSpPr>
        <p:spPr/>
        <p:txBody>
          <a:bodyPr/>
          <a:lstStyle/>
          <a:p>
            <a:r>
              <a:rPr lang="en-US" altLang="ja-JP"/>
              <a:t>P. </a:t>
            </a:r>
            <a:fld id="{F8FDF831-B0A3-4B44-A20D-7581D5587101}" type="slidenum">
              <a:rPr lang="ja-JP" altLang="en-US" smtClean="0"/>
              <a:pPr/>
              <a:t>25</a:t>
            </a:fld>
            <a:endParaRPr lang="ja-JP" altLang="en-US" dirty="0"/>
          </a:p>
        </p:txBody>
      </p:sp>
    </p:spTree>
    <p:extLst>
      <p:ext uri="{BB962C8B-B14F-4D97-AF65-F5344CB8AC3E}">
        <p14:creationId xmlns:p14="http://schemas.microsoft.com/office/powerpoint/2010/main" val="1246687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r>
              <a:rPr lang="ja-JP" altLang="en-US" dirty="0"/>
              <a:t>ゴム大変形用の次世代平滑化有限要素法である「</a:t>
            </a:r>
            <a:r>
              <a:rPr lang="en-US" altLang="ja-JP" dirty="0">
                <a:solidFill>
                  <a:schemeClr val="accent6">
                    <a:lumMod val="60000"/>
                    <a:lumOff val="40000"/>
                  </a:schemeClr>
                </a:solidFill>
              </a:rPr>
              <a:t>EC-SSE-SRI-T4</a:t>
            </a:r>
            <a:r>
              <a:rPr lang="ja-JP" altLang="en-US" dirty="0"/>
              <a:t>」の偏差成分計算を簡略化することで高速化した「</a:t>
            </a:r>
            <a:r>
              <a:rPr lang="en-US" altLang="ja-JP" dirty="0">
                <a:solidFill>
                  <a:schemeClr val="accent5">
                    <a:lumMod val="50000"/>
                  </a:schemeClr>
                </a:solidFill>
              </a:rPr>
              <a:t>FC-SSE-SRI-T4</a:t>
            </a:r>
            <a:r>
              <a:rPr lang="ja-JP" altLang="en-US" dirty="0"/>
              <a:t>」を提案した．</a:t>
            </a:r>
            <a:endParaRPr lang="en-US" altLang="ja-JP" dirty="0"/>
          </a:p>
          <a:p>
            <a:r>
              <a:rPr lang="ja-JP" altLang="en-US" dirty="0"/>
              <a:t>同一メッシュでの</a:t>
            </a:r>
            <a:r>
              <a:rPr lang="en-US" altLang="ja-JP" dirty="0">
                <a:solidFill>
                  <a:srgbClr val="FF00FF"/>
                </a:solidFill>
              </a:rPr>
              <a:t>FC</a:t>
            </a:r>
            <a:r>
              <a:rPr lang="ja-JP" altLang="en-US" dirty="0">
                <a:solidFill>
                  <a:srgbClr val="FF00FF"/>
                </a:solidFill>
              </a:rPr>
              <a:t>の計算時間は</a:t>
            </a:r>
            <a:r>
              <a:rPr lang="en-US" altLang="ja-JP" dirty="0">
                <a:solidFill>
                  <a:srgbClr val="FF00FF"/>
                </a:solidFill>
              </a:rPr>
              <a:t>FEM-T4</a:t>
            </a:r>
            <a:r>
              <a:rPr lang="ja-JP" altLang="en-US" dirty="0">
                <a:solidFill>
                  <a:srgbClr val="FF00FF"/>
                </a:solidFill>
              </a:rPr>
              <a:t>の約</a:t>
            </a:r>
            <a:r>
              <a:rPr lang="en-US" altLang="ja-JP" dirty="0">
                <a:solidFill>
                  <a:srgbClr val="FF00FF"/>
                </a:solidFill>
              </a:rPr>
              <a:t>4</a:t>
            </a:r>
            <a:r>
              <a:rPr lang="ja-JP" altLang="en-US" dirty="0">
                <a:solidFill>
                  <a:srgbClr val="FF00FF"/>
                </a:solidFill>
              </a:rPr>
              <a:t>倍であり，</a:t>
            </a:r>
            <a:r>
              <a:rPr lang="en-US" altLang="ja-JP" dirty="0">
                <a:solidFill>
                  <a:srgbClr val="FF00FF"/>
                </a:solidFill>
              </a:rPr>
              <a:t>EC</a:t>
            </a:r>
            <a:r>
              <a:rPr lang="ja-JP" altLang="en-US" dirty="0">
                <a:solidFill>
                  <a:srgbClr val="FF00FF"/>
                </a:solidFill>
              </a:rPr>
              <a:t>の半分強</a:t>
            </a:r>
            <a:r>
              <a:rPr lang="ja-JP" altLang="en-US" dirty="0"/>
              <a:t>に抑えられた．</a:t>
            </a:r>
            <a:endParaRPr lang="en-US" altLang="ja-JP" dirty="0"/>
          </a:p>
          <a:p>
            <a:r>
              <a:rPr lang="ja-JP" altLang="en-US" dirty="0">
                <a:solidFill>
                  <a:srgbClr val="C00000"/>
                </a:solidFill>
              </a:rPr>
              <a:t>ポアソン比</a:t>
            </a:r>
            <a:r>
              <a:rPr lang="en-US" altLang="ja-JP" dirty="0">
                <a:solidFill>
                  <a:srgbClr val="C00000"/>
                </a:solidFill>
              </a:rPr>
              <a:t>0.49</a:t>
            </a:r>
            <a:r>
              <a:rPr lang="ja-JP" altLang="en-US" dirty="0"/>
              <a:t>の微圧縮問題おいて， 圧力チェッカーボーディングの低減効果は確認され，</a:t>
            </a:r>
            <a:r>
              <a:rPr lang="ja-JP" altLang="en-US" dirty="0">
                <a:solidFill>
                  <a:srgbClr val="FF0000"/>
                </a:solidFill>
              </a:rPr>
              <a:t>大ひずみでは</a:t>
            </a:r>
            <a:r>
              <a:rPr lang="en-US" altLang="ja-JP" dirty="0">
                <a:solidFill>
                  <a:srgbClr val="FF0000"/>
                </a:solidFill>
              </a:rPr>
              <a:t>EC</a:t>
            </a:r>
            <a:r>
              <a:rPr lang="ja-JP" altLang="en-US" dirty="0">
                <a:solidFill>
                  <a:srgbClr val="FF0000"/>
                </a:solidFill>
              </a:rPr>
              <a:t>よりやや綺麗な圧力分布を示す</a:t>
            </a:r>
            <a:r>
              <a:rPr lang="ja-JP" altLang="en-US" dirty="0"/>
              <a:t>例もあった．</a:t>
            </a:r>
            <a:endParaRPr lang="en-US" altLang="ja-JP" dirty="0"/>
          </a:p>
          <a:p>
            <a:r>
              <a:rPr lang="ja-JP" altLang="en-US" dirty="0"/>
              <a:t>しかし，</a:t>
            </a:r>
            <a:r>
              <a:rPr lang="en-US" altLang="ja-JP" dirty="0"/>
              <a:t>FC</a:t>
            </a:r>
            <a:r>
              <a:rPr lang="ja-JP" altLang="en-US" dirty="0"/>
              <a:t>の</a:t>
            </a:r>
            <a:r>
              <a:rPr lang="en-US" altLang="ja-JP" dirty="0"/>
              <a:t>Mises</a:t>
            </a:r>
            <a:r>
              <a:rPr lang="ja-JP" altLang="en-US" dirty="0"/>
              <a:t>応力分布は鱗状に振動しており，</a:t>
            </a:r>
            <a:r>
              <a:rPr lang="ja-JP" altLang="en-US" dirty="0">
                <a:solidFill>
                  <a:srgbClr val="0000CC"/>
                </a:solidFill>
              </a:rPr>
              <a:t>偏差応力の精度は明らかに</a:t>
            </a:r>
            <a:r>
              <a:rPr lang="en-US" altLang="ja-JP" dirty="0">
                <a:solidFill>
                  <a:srgbClr val="0000CC"/>
                </a:solidFill>
              </a:rPr>
              <a:t>EC</a:t>
            </a:r>
            <a:r>
              <a:rPr lang="ja-JP" altLang="en-US" dirty="0">
                <a:solidFill>
                  <a:srgbClr val="0000CC"/>
                </a:solidFill>
              </a:rPr>
              <a:t>より悪化</a:t>
            </a:r>
            <a:r>
              <a:rPr lang="ja-JP" altLang="en-US" dirty="0"/>
              <a:t>していることが確認された．</a:t>
            </a:r>
            <a:endParaRPr lang="en-US" altLang="ja-JP" dirty="0"/>
          </a:p>
          <a:p>
            <a:r>
              <a:rPr lang="en-US" altLang="ja-JP" b="1" dirty="0"/>
              <a:t>Mises</a:t>
            </a:r>
            <a:r>
              <a:rPr lang="ja-JP" altLang="en-US" b="1" dirty="0"/>
              <a:t>応力の精度より圧力の精度が重要，というニッチな案件</a:t>
            </a:r>
            <a:r>
              <a:rPr lang="ja-JP" altLang="en-US" dirty="0"/>
              <a:t>なら役立つかも</a:t>
            </a:r>
            <a:r>
              <a:rPr lang="en-US" altLang="ja-JP" dirty="0"/>
              <a:t>......</a:t>
            </a:r>
          </a:p>
          <a:p>
            <a:r>
              <a:rPr lang="ja-JP" altLang="en-US" dirty="0"/>
              <a:t>引き続き，別のアイデアで検討を進めております．</a:t>
            </a:r>
            <a:endParaRPr lang="en-US" altLang="ja-JP" dirty="0"/>
          </a:p>
        </p:txBody>
      </p:sp>
      <p:sp>
        <p:nvSpPr>
          <p:cNvPr id="2" name="タイトル 1"/>
          <p:cNvSpPr>
            <a:spLocks noGrp="1"/>
          </p:cNvSpPr>
          <p:nvPr>
            <p:ph type="title"/>
          </p:nvPr>
        </p:nvSpPr>
        <p:spPr/>
        <p:txBody>
          <a:bodyPr>
            <a:noAutofit/>
          </a:bodyPr>
          <a:lstStyle/>
          <a:p>
            <a:r>
              <a:rPr lang="en-US" altLang="ja-JP" dirty="0"/>
              <a:t>FC-SSE-SRI-T4</a:t>
            </a:r>
            <a:r>
              <a:rPr lang="ja-JP" altLang="en-US" dirty="0"/>
              <a:t>のまとめ</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26</a:t>
            </a:fld>
            <a:endParaRPr lang="ja-JP" altLang="en-US" dirty="0"/>
          </a:p>
        </p:txBody>
      </p:sp>
      <p:sp>
        <p:nvSpPr>
          <p:cNvPr id="7" name="テキスト ボックス 6"/>
          <p:cNvSpPr txBox="1"/>
          <p:nvPr/>
        </p:nvSpPr>
        <p:spPr>
          <a:xfrm>
            <a:off x="4151735" y="5595627"/>
            <a:ext cx="3887603" cy="461665"/>
          </a:xfrm>
          <a:prstGeom prst="rect">
            <a:avLst/>
          </a:prstGeom>
          <a:solidFill>
            <a:schemeClr val="bg1">
              <a:lumMod val="85000"/>
            </a:schemeClr>
          </a:solidFill>
          <a:ln>
            <a:noFill/>
          </a:ln>
          <a:scene3d>
            <a:camera prst="orthographicFront"/>
            <a:lightRig rig="threePt" dir="t"/>
          </a:scene3d>
          <a:sp3d>
            <a:bevelT/>
          </a:sp3d>
        </p:spPr>
        <p:txBody>
          <a:bodyPr wrap="none" rtlCol="0">
            <a:spAutoFit/>
          </a:bodyPr>
          <a:lstStyle/>
          <a:p>
            <a:pPr algn="ctr"/>
            <a:r>
              <a:rPr lang="ja-JP" altLang="en-US" sz="2400" dirty="0">
                <a:latin typeface="+mj-lt"/>
                <a:ea typeface="MS UI Gothic" panose="020B0600070205080204" pitchFamily="50" charset="-128"/>
              </a:rPr>
              <a:t>ご清聴ありがとう御座いました．</a:t>
            </a:r>
            <a:endParaRPr lang="ja-JP" altLang="en-US" sz="2400" dirty="0">
              <a:solidFill>
                <a:srgbClr val="FF0000"/>
              </a:solidFill>
              <a:latin typeface="+mj-lt"/>
              <a:ea typeface="MS UI Gothic" panose="020B0600070205080204" pitchFamily="50" charset="-128"/>
            </a:endParaRPr>
          </a:p>
        </p:txBody>
      </p:sp>
    </p:spTree>
    <p:extLst>
      <p:ext uri="{BB962C8B-B14F-4D97-AF65-F5344CB8AC3E}">
        <p14:creationId xmlns:p14="http://schemas.microsoft.com/office/powerpoint/2010/main" val="957745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2B3DD44-093B-F6C3-81EA-E1CA32C194F8}"/>
              </a:ext>
            </a:extLst>
          </p:cNvPr>
          <p:cNvSpPr>
            <a:spLocks noGrp="1"/>
          </p:cNvSpPr>
          <p:nvPr>
            <p:ph type="ctrTitle"/>
          </p:nvPr>
        </p:nvSpPr>
        <p:spPr/>
        <p:txBody>
          <a:bodyPr/>
          <a:lstStyle/>
          <a:p>
            <a:r>
              <a:rPr lang="ja-JP" altLang="en-US" dirty="0"/>
              <a:t>付録</a:t>
            </a:r>
            <a:endParaRPr lang="ja-JP" altLang="en-US" sz="900" dirty="0"/>
          </a:p>
        </p:txBody>
      </p:sp>
      <p:sp>
        <p:nvSpPr>
          <p:cNvPr id="4" name="スライド番号プレースホルダー 3">
            <a:extLst>
              <a:ext uri="{FF2B5EF4-FFF2-40B4-BE49-F238E27FC236}">
                <a16:creationId xmlns:a16="http://schemas.microsoft.com/office/drawing/2014/main" id="{D6BF5760-5DF8-2D73-7006-03D55AD250CF}"/>
              </a:ext>
            </a:extLst>
          </p:cNvPr>
          <p:cNvSpPr>
            <a:spLocks noGrp="1"/>
          </p:cNvSpPr>
          <p:nvPr>
            <p:ph type="sldNum" sz="quarter" idx="4"/>
          </p:nvPr>
        </p:nvSpPr>
        <p:spPr/>
        <p:txBody>
          <a:bodyPr/>
          <a:lstStyle/>
          <a:p>
            <a:r>
              <a:rPr lang="en-US" altLang="ja-JP"/>
              <a:t>P. </a:t>
            </a:r>
            <a:fld id="{F8FDF831-B0A3-4B44-A20D-7581D5587101}" type="slidenum">
              <a:rPr lang="ja-JP" altLang="en-US" smtClean="0"/>
              <a:pPr/>
              <a:t>27</a:t>
            </a:fld>
            <a:endParaRPr lang="ja-JP" altLang="en-US" dirty="0"/>
          </a:p>
        </p:txBody>
      </p:sp>
    </p:spTree>
    <p:extLst>
      <p:ext uri="{BB962C8B-B14F-4D97-AF65-F5344CB8AC3E}">
        <p14:creationId xmlns:p14="http://schemas.microsoft.com/office/powerpoint/2010/main" val="2397453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sz="2400" dirty="0"/>
                  <a:t>下図のような</a:t>
                </a:r>
                <a:r>
                  <a:rPr lang="en-US" altLang="ja-JP" sz="2400" dirty="0"/>
                  <a:t>3</a:t>
                </a:r>
                <a:r>
                  <a:rPr lang="ja-JP" altLang="en-US" sz="2400" dirty="0"/>
                  <a:t>節点三角形メッシュがあるとする．</a:t>
                </a:r>
                <a:endParaRPr lang="en-US" altLang="ja-JP" sz="2400" dirty="0"/>
              </a:p>
              <a:p>
                <a:r>
                  <a:rPr lang="ja-JP" altLang="en-US" sz="2400" dirty="0"/>
                  <a:t>各</a:t>
                </a:r>
                <a:r>
                  <a:rPr lang="ja-JP" altLang="en-US" sz="2400" dirty="0">
                    <a:solidFill>
                      <a:srgbClr val="00CC88"/>
                    </a:solidFill>
                  </a:rPr>
                  <a:t>セル</a:t>
                </a:r>
                <a:r>
                  <a:rPr lang="ja-JP" altLang="en-US" sz="2400" dirty="0"/>
                  <a:t>のひずみ</a:t>
                </a:r>
                <a:r>
                  <a:rPr lang="en-US" altLang="ja-JP" sz="2400" dirty="0"/>
                  <a:t>-</a:t>
                </a:r>
                <a:r>
                  <a:rPr lang="ja-JP" altLang="en-US" sz="2400" dirty="0"/>
                  <a:t>変位マトリックス</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を通常の</a:t>
                </a:r>
                <a:r>
                  <a:rPr lang="en-US" altLang="ja-JP" sz="2400" dirty="0"/>
                  <a:t>FEM</a:t>
                </a:r>
                <a:r>
                  <a:rPr lang="ja-JP" altLang="en-US" sz="2400" dirty="0"/>
                  <a:t>と同様に作る．</a:t>
                </a:r>
                <a:endParaRPr lang="en-US" altLang="ja-JP" sz="2400" dirty="0"/>
              </a:p>
              <a:p>
                <a:r>
                  <a:rPr lang="ja-JP" altLang="en-US" sz="2400" dirty="0"/>
                  <a:t>各</a:t>
                </a:r>
                <a:r>
                  <a:rPr lang="ja-JP" altLang="en-US" sz="2400" dirty="0">
                    <a:solidFill>
                      <a:srgbClr val="0000CC"/>
                    </a:solidFill>
                  </a:rPr>
                  <a:t>ノード</a:t>
                </a:r>
                <a:r>
                  <a:rPr lang="ja-JP" altLang="en-US" sz="2400" dirty="0"/>
                  <a:t>にて周辺セルの</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を集め，集めた各セルの体積を重みとして</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を平均化し，</a:t>
                </a:r>
                <a:br>
                  <a:rPr lang="en-US" altLang="ja-JP" sz="2400" dirty="0"/>
                </a:br>
                <a:r>
                  <a:rPr lang="ja-JP" altLang="en-US" sz="2400" dirty="0"/>
                  <a:t>ノード平滑化領域の</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b="0" i="0" smtClean="0">
                            <a:latin typeface="Cambria Math" panose="02040503050406030204" pitchFamily="18" charset="0"/>
                          </a:rPr>
                          <m:t>Node</m:t>
                        </m:r>
                      </m:sup>
                    </m:sSup>
                    <m:r>
                      <a:rPr lang="en-US" altLang="ja-JP" sz="2400" i="1">
                        <a:latin typeface="Cambria Math"/>
                      </a:rPr>
                      <m:t>𝐵</m:t>
                    </m:r>
                    <m:r>
                      <a:rPr lang="en-US" altLang="ja-JP" sz="2400" i="1">
                        <a:latin typeface="Cambria Math"/>
                      </a:rPr>
                      <m:t>]</m:t>
                    </m:r>
                  </m:oMath>
                </a14:m>
                <a:r>
                  <a:rPr lang="ja-JP" altLang="en-US" sz="2400" dirty="0"/>
                  <a:t>を作る．</a:t>
                </a:r>
                <a:endParaRPr lang="en-US" altLang="ja-JP" sz="2400" dirty="0"/>
              </a:p>
              <a:p>
                <a14:m>
                  <m:oMath xmlns:m="http://schemas.openxmlformats.org/officeDocument/2006/math">
                    <m:r>
                      <a:rPr lang="en-US" altLang="ja-JP" sz="2400" i="1" smtClean="0">
                        <a:solidFill>
                          <a:srgbClr val="0000CC"/>
                        </a:solidFill>
                        <a:latin typeface="Cambria Math"/>
                      </a:rPr>
                      <m:t>[</m:t>
                    </m:r>
                    <m:sSup>
                      <m:sSupPr>
                        <m:ctrlPr>
                          <a:rPr lang="en-US" altLang="ja-JP" sz="2400" i="1">
                            <a:solidFill>
                              <a:srgbClr val="0000CC"/>
                            </a:solidFill>
                            <a:latin typeface="Cambria Math" panose="02040503050406030204" pitchFamily="18" charset="0"/>
                          </a:rPr>
                        </m:ctrlPr>
                      </m:sSupPr>
                      <m:e>
                        <m:r>
                          <a:rPr lang="en-US" altLang="ja-JP" sz="2400" i="1">
                            <a:solidFill>
                              <a:srgbClr val="0000CC"/>
                            </a:solidFill>
                            <a:latin typeface="Cambria Math"/>
                          </a:rPr>
                          <m:t> </m:t>
                        </m:r>
                      </m:e>
                      <m:sup>
                        <m:r>
                          <m:rPr>
                            <m:sty m:val="p"/>
                          </m:rPr>
                          <a:rPr lang="en-US" altLang="ja-JP" sz="2400" b="0" i="0" smtClean="0">
                            <a:solidFill>
                              <a:srgbClr val="0000CC"/>
                            </a:solidFill>
                            <a:latin typeface="Cambria Math" panose="02040503050406030204" pitchFamily="18" charset="0"/>
                          </a:rPr>
                          <m:t>Node</m:t>
                        </m:r>
                      </m:sup>
                    </m:sSup>
                    <m:r>
                      <a:rPr lang="en-US" altLang="ja-JP" sz="2400" i="1">
                        <a:solidFill>
                          <a:srgbClr val="0000CC"/>
                        </a:solidFill>
                        <a:latin typeface="Cambria Math"/>
                      </a:rPr>
                      <m:t>𝐵</m:t>
                    </m:r>
                    <m:r>
                      <a:rPr lang="en-US" altLang="ja-JP" sz="2400" i="1">
                        <a:solidFill>
                          <a:srgbClr val="0000CC"/>
                        </a:solidFill>
                        <a:latin typeface="Cambria Math"/>
                      </a:rPr>
                      <m:t>]</m:t>
                    </m:r>
                  </m:oMath>
                </a14:m>
                <a:r>
                  <a:rPr lang="ja-JP" altLang="en-US" sz="2400" dirty="0"/>
                  <a:t>を用いて各ノードのひずみ</a:t>
                </a:r>
                <a14:m>
                  <m:oMath xmlns:m="http://schemas.openxmlformats.org/officeDocument/2006/math">
                    <m:r>
                      <a:rPr lang="en-US" altLang="ja-JP" sz="2400" b="1" i="1">
                        <a:latin typeface="Cambria Math" panose="02040503050406030204" pitchFamily="18" charset="0"/>
                      </a:rPr>
                      <m:t>𝜺</m:t>
                    </m:r>
                    <m:r>
                      <a:rPr lang="en-US" altLang="ja-JP" sz="2400" b="1" i="1">
                        <a:latin typeface="Cambria Math" panose="02040503050406030204" pitchFamily="18" charset="0"/>
                      </a:rPr>
                      <m:t> </m:t>
                    </m:r>
                  </m:oMath>
                </a14:m>
                <a:r>
                  <a:rPr lang="ja-JP" altLang="en-US" sz="2400" dirty="0"/>
                  <a:t>・応力</a:t>
                </a:r>
                <a14:m>
                  <m:oMath xmlns:m="http://schemas.openxmlformats.org/officeDocument/2006/math">
                    <m:r>
                      <a:rPr lang="en-US" altLang="ja-JP" sz="2400" b="1" i="1">
                        <a:latin typeface="Cambria Math" panose="02040503050406030204" pitchFamily="18" charset="0"/>
                      </a:rPr>
                      <m:t>𝝈</m:t>
                    </m:r>
                    <m:r>
                      <a:rPr lang="en-US" altLang="ja-JP" sz="2400" b="1" i="1">
                        <a:latin typeface="Cambria Math" panose="02040503050406030204" pitchFamily="18" charset="0"/>
                      </a:rPr>
                      <m:t> </m:t>
                    </m:r>
                  </m:oMath>
                </a14:m>
                <a:r>
                  <a:rPr lang="ja-JP" altLang="en-US" sz="2400" dirty="0"/>
                  <a:t>・節点内力</a:t>
                </a:r>
                <a14:m>
                  <m:oMath xmlns:m="http://schemas.openxmlformats.org/officeDocument/2006/math">
                    <m:r>
                      <a:rPr lang="en-US" altLang="ja-JP" sz="2400" i="1">
                        <a:latin typeface="Cambria Math" panose="02040503050406030204" pitchFamily="18" charset="0"/>
                      </a:rPr>
                      <m:t>{</m:t>
                    </m:r>
                    <m:sSup>
                      <m:sSupPr>
                        <m:ctrlPr>
                          <a:rPr lang="en-US" altLang="ja-JP" sz="2400" i="1">
                            <a:latin typeface="Cambria Math" panose="02040503050406030204" pitchFamily="18" charset="0"/>
                          </a:rPr>
                        </m:ctrlPr>
                      </m:sSupPr>
                      <m:e>
                        <m:r>
                          <a:rPr lang="en-US" altLang="ja-JP" sz="2400" i="1">
                            <a:latin typeface="Cambria Math" panose="02040503050406030204" pitchFamily="18" charset="0"/>
                          </a:rPr>
                          <m:t>𝑓</m:t>
                        </m:r>
                      </m:e>
                      <m:sup>
                        <m:r>
                          <m:rPr>
                            <m:sty m:val="p"/>
                          </m:rPr>
                          <a:rPr lang="en-US" altLang="ja-JP" sz="2400">
                            <a:latin typeface="Cambria Math" panose="02040503050406030204" pitchFamily="18" charset="0"/>
                          </a:rPr>
                          <m:t>int</m:t>
                        </m:r>
                      </m:sup>
                    </m:sSup>
                    <m:r>
                      <a:rPr lang="en-US" altLang="ja-JP" sz="2400" i="1">
                        <a:latin typeface="Cambria Math" panose="02040503050406030204" pitchFamily="18" charset="0"/>
                      </a:rPr>
                      <m:t>}</m:t>
                    </m:r>
                  </m:oMath>
                </a14:m>
                <a:r>
                  <a:rPr lang="ja-JP" altLang="en-US" sz="2400" dirty="0"/>
                  <a:t>を計算する．</a:t>
                </a: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640" t="-1584"/>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lstStyle/>
          <a:p>
            <a:r>
              <a:rPr kumimoji="1" lang="ja-JP" altLang="en-US" dirty="0"/>
              <a:t>２次元の</a:t>
            </a:r>
            <a:r>
              <a:rPr kumimoji="1" lang="en-US" altLang="ja-JP" dirty="0"/>
              <a:t>NS-FEM</a:t>
            </a:r>
            <a:r>
              <a:rPr lang="ja-JP" altLang="en-US" dirty="0"/>
              <a:t>の</a:t>
            </a:r>
            <a:r>
              <a:rPr kumimoji="1" lang="ja-JP" altLang="en-US" dirty="0"/>
              <a:t>定式化概要</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28</a:t>
            </a:fld>
            <a:endParaRPr lang="ja-JP" altLang="en-US" dirty="0"/>
          </a:p>
        </p:txBody>
      </p:sp>
      <p:sp>
        <p:nvSpPr>
          <p:cNvPr id="10" name="テキスト ボックス 9"/>
          <p:cNvSpPr txBox="1"/>
          <p:nvPr/>
        </p:nvSpPr>
        <p:spPr>
          <a:xfrm>
            <a:off x="2178320" y="2967335"/>
            <a:ext cx="1412566" cy="923330"/>
          </a:xfrm>
          <a:prstGeom prst="rect">
            <a:avLst/>
          </a:prstGeom>
          <a:noFill/>
          <a:ln>
            <a:solidFill>
              <a:schemeClr val="tx1"/>
            </a:solidFill>
          </a:ln>
        </p:spPr>
        <p:txBody>
          <a:bodyPr wrap="none" rtlCol="0">
            <a:spAutoFit/>
          </a:bodyPr>
          <a:lstStyle/>
          <a:p>
            <a:pPr algn="ctr"/>
            <a:r>
              <a:rPr lang="ja-JP" altLang="en-US" dirty="0"/>
              <a:t>ガウス</a:t>
            </a:r>
            <a:r>
              <a:rPr kumimoji="1" lang="ja-JP" altLang="en-US" dirty="0"/>
              <a:t>点が</a:t>
            </a:r>
            <a:br>
              <a:rPr kumimoji="1" lang="en-US" altLang="ja-JP" dirty="0"/>
            </a:br>
            <a:r>
              <a:rPr kumimoji="1" lang="ja-JP" altLang="en-US" dirty="0"/>
              <a:t>各ノード</a:t>
            </a:r>
            <a:r>
              <a:rPr lang="ja-JP" altLang="en-US" dirty="0"/>
              <a:t>に</a:t>
            </a:r>
            <a:br>
              <a:rPr kumimoji="1" lang="en-US" altLang="ja-JP" dirty="0"/>
            </a:br>
            <a:r>
              <a:rPr kumimoji="1" lang="ja-JP" altLang="en-US" dirty="0"/>
              <a:t>あるイメージ</a:t>
            </a:r>
          </a:p>
        </p:txBody>
      </p:sp>
      <p:sp>
        <p:nvSpPr>
          <p:cNvPr id="9" name="テキスト ボックス 8">
            <a:extLst>
              <a:ext uri="{FF2B5EF4-FFF2-40B4-BE49-F238E27FC236}">
                <a16:creationId xmlns:a16="http://schemas.microsoft.com/office/drawing/2014/main" id="{E6A71204-A938-9467-A37D-966EF5BF3AD6}"/>
              </a:ext>
            </a:extLst>
          </p:cNvPr>
          <p:cNvSpPr txBox="1"/>
          <p:nvPr/>
        </p:nvSpPr>
        <p:spPr>
          <a:xfrm>
            <a:off x="10620990" y="619524"/>
            <a:ext cx="1526437" cy="1477328"/>
          </a:xfrm>
          <a:prstGeom prst="rect">
            <a:avLst/>
          </a:prstGeom>
          <a:noFill/>
          <a:ln>
            <a:solidFill>
              <a:schemeClr val="tx1"/>
            </a:solidFill>
          </a:ln>
        </p:spPr>
        <p:txBody>
          <a:bodyPr wrap="square" rtlCol="0">
            <a:spAutoFit/>
          </a:bodyPr>
          <a:lstStyle/>
          <a:p>
            <a:pPr algn="ctr" defTabSz="180000"/>
            <a:r>
              <a:rPr kumimoji="1" lang="ja-JP" altLang="en-US" dirty="0">
                <a:latin typeface="MS UI Gothic" panose="020B0600070205080204" pitchFamily="50" charset="-128"/>
                <a:ea typeface="MS UI Gothic" panose="020B0600070205080204" pitchFamily="50" charset="-128"/>
              </a:rPr>
              <a:t>簡単のため</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２次元の</a:t>
            </a:r>
            <a:br>
              <a:rPr kumimoji="1"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３</a:t>
            </a:r>
            <a:r>
              <a:rPr kumimoji="1" lang="ja-JP" altLang="en-US" dirty="0">
                <a:latin typeface="MS UI Gothic" panose="020B0600070205080204" pitchFamily="50" charset="-128"/>
                <a:ea typeface="MS UI Gothic" panose="020B0600070205080204" pitchFamily="50" charset="-128"/>
              </a:rPr>
              <a:t>節点三角形</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メッシュで</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説明</a:t>
            </a:r>
            <a:r>
              <a:rPr lang="ja-JP" altLang="en-US" dirty="0">
                <a:latin typeface="MS UI Gothic" panose="020B0600070205080204" pitchFamily="50" charset="-128"/>
                <a:ea typeface="MS UI Gothic" panose="020B0600070205080204" pitchFamily="50" charset="-128"/>
              </a:rPr>
              <a:t>します．</a:t>
            </a:r>
            <a:endParaRPr kumimoji="1" lang="ja-JP" altLang="en-US" dirty="0">
              <a:latin typeface="MS UI Gothic" panose="020B0600070205080204" pitchFamily="50" charset="-128"/>
              <a:ea typeface="MS UI Gothic" panose="020B0600070205080204" pitchFamily="50" charset="-128"/>
            </a:endParaRPr>
          </a:p>
        </p:txBody>
      </p:sp>
      <p:sp>
        <p:nvSpPr>
          <p:cNvPr id="12" name="テキスト ボックス 11">
            <a:extLst>
              <a:ext uri="{FF2B5EF4-FFF2-40B4-BE49-F238E27FC236}">
                <a16:creationId xmlns:a16="http://schemas.microsoft.com/office/drawing/2014/main" id="{53EA85CB-49D1-77CD-1A51-456F68B7EC9A}"/>
              </a:ext>
            </a:extLst>
          </p:cNvPr>
          <p:cNvSpPr txBox="1"/>
          <p:nvPr/>
        </p:nvSpPr>
        <p:spPr>
          <a:xfrm>
            <a:off x="1667508" y="4505189"/>
            <a:ext cx="2434190" cy="1015663"/>
          </a:xfrm>
          <a:prstGeom prst="rect">
            <a:avLst/>
          </a:prstGeom>
          <a:noFill/>
          <a:ln>
            <a:solidFill>
              <a:schemeClr val="tx1"/>
            </a:solidFill>
          </a:ln>
        </p:spPr>
        <p:txBody>
          <a:bodyPr wrap="square">
            <a:spAutoFit/>
          </a:bodyPr>
          <a:lstStyle/>
          <a:p>
            <a:pPr algn="ctr"/>
            <a:r>
              <a:rPr lang="ja-JP" altLang="en-US" sz="2000" dirty="0">
                <a:latin typeface="MS UI Gothic" panose="020B0600070205080204" pitchFamily="50" charset="-128"/>
                <a:ea typeface="MS UI Gothic" panose="020B0600070205080204" pitchFamily="50" charset="-128"/>
              </a:rPr>
              <a:t>ひずみ分布は</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各平滑化領域内で</a:t>
            </a:r>
            <a:br>
              <a:rPr lang="en-US" altLang="ja-JP" sz="2000" dirty="0">
                <a:latin typeface="MS UI Gothic" panose="020B0600070205080204" pitchFamily="50" charset="-128"/>
                <a:ea typeface="MS UI Gothic" panose="020B0600070205080204" pitchFamily="50" charset="-128"/>
              </a:rPr>
            </a:br>
            <a:r>
              <a:rPr lang="ja-JP" altLang="en-US" sz="2000" dirty="0">
                <a:solidFill>
                  <a:srgbClr val="0000CC"/>
                </a:solidFill>
                <a:latin typeface="MS UI Gothic" panose="020B0600070205080204" pitchFamily="50" charset="-128"/>
                <a:ea typeface="MS UI Gothic" panose="020B0600070205080204" pitchFamily="50" charset="-128"/>
              </a:rPr>
              <a:t>一定</a:t>
            </a:r>
          </a:p>
        </p:txBody>
      </p:sp>
      <p:sp>
        <p:nvSpPr>
          <p:cNvPr id="13" name="テキスト ボックス 12">
            <a:extLst>
              <a:ext uri="{FF2B5EF4-FFF2-40B4-BE49-F238E27FC236}">
                <a16:creationId xmlns:a16="http://schemas.microsoft.com/office/drawing/2014/main" id="{116841A1-B443-E6F4-3F1D-25A859989375}"/>
              </a:ext>
            </a:extLst>
          </p:cNvPr>
          <p:cNvSpPr txBox="1"/>
          <p:nvPr/>
        </p:nvSpPr>
        <p:spPr>
          <a:xfrm>
            <a:off x="8043553" y="2888940"/>
            <a:ext cx="2993686" cy="1015663"/>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2000" dirty="0">
                <a:solidFill>
                  <a:schemeClr val="tx1"/>
                </a:solidFill>
                <a:latin typeface="MS UI Gothic" panose="020B0600070205080204" pitchFamily="50" charset="-128"/>
                <a:ea typeface="MS UI Gothic" panose="020B0600070205080204" pitchFamily="50" charset="-128"/>
              </a:rPr>
              <a:t>三角形</a:t>
            </a:r>
            <a:r>
              <a:rPr lang="en-US" altLang="ja-JP" sz="2000" dirty="0">
                <a:solidFill>
                  <a:schemeClr val="tx1"/>
                </a:solidFill>
                <a:latin typeface="MS UI Gothic" panose="020B0600070205080204" pitchFamily="50" charset="-128"/>
                <a:ea typeface="MS UI Gothic" panose="020B0600070205080204" pitchFamily="50" charset="-128"/>
              </a:rPr>
              <a:t>/</a:t>
            </a:r>
            <a:r>
              <a:rPr lang="ja-JP" altLang="en-US" sz="2000" dirty="0">
                <a:solidFill>
                  <a:schemeClr val="tx1"/>
                </a:solidFill>
                <a:latin typeface="MS UI Gothic" panose="020B0600070205080204" pitchFamily="50" charset="-128"/>
                <a:ea typeface="MS UI Gothic" panose="020B0600070205080204" pitchFamily="50" charset="-128"/>
              </a:rPr>
              <a:t>四面体メッシュで</a:t>
            </a:r>
            <a:br>
              <a:rPr lang="en-US" altLang="ja-JP" sz="2000" dirty="0">
                <a:solidFill>
                  <a:schemeClr val="tx1"/>
                </a:solidFill>
                <a:latin typeface="MS UI Gothic" panose="020B0600070205080204" pitchFamily="50" charset="-128"/>
                <a:ea typeface="MS UI Gothic" panose="020B0600070205080204" pitchFamily="50" charset="-128"/>
              </a:rPr>
            </a:br>
            <a:r>
              <a:rPr lang="ja-JP" altLang="en-US" sz="2000" dirty="0">
                <a:solidFill>
                  <a:schemeClr val="tx1"/>
                </a:solidFill>
                <a:latin typeface="MS UI Gothic" panose="020B0600070205080204" pitchFamily="50" charset="-128"/>
                <a:ea typeface="MS UI Gothic" panose="020B0600070205080204" pitchFamily="50" charset="-128"/>
              </a:rPr>
              <a:t>せん断・体積ロッキングを</a:t>
            </a:r>
            <a:br>
              <a:rPr lang="en-US" altLang="ja-JP" sz="2000" dirty="0">
                <a:solidFill>
                  <a:schemeClr val="tx1"/>
                </a:solidFill>
                <a:latin typeface="MS UI Gothic" panose="020B0600070205080204" pitchFamily="50" charset="-128"/>
                <a:ea typeface="MS UI Gothic" panose="020B0600070205080204" pitchFamily="50" charset="-128"/>
              </a:rPr>
            </a:br>
            <a:r>
              <a:rPr lang="ja-JP" altLang="en-US" sz="2000" dirty="0">
                <a:solidFill>
                  <a:schemeClr val="tx1"/>
                </a:solidFill>
                <a:latin typeface="MS UI Gothic" panose="020B0600070205080204" pitchFamily="50" charset="-128"/>
                <a:ea typeface="MS UI Gothic" panose="020B0600070205080204" pitchFamily="50" charset="-128"/>
              </a:rPr>
              <a:t>回避できるが，</a:t>
            </a:r>
            <a:endParaRPr lang="en-US" altLang="ja-JP" sz="2000" dirty="0">
              <a:solidFill>
                <a:schemeClr val="tx1"/>
              </a:solidFill>
              <a:latin typeface="MS UI Gothic" panose="020B0600070205080204" pitchFamily="50" charset="-128"/>
              <a:ea typeface="MS UI Gothic" panose="020B0600070205080204" pitchFamily="50" charset="-128"/>
            </a:endParaRPr>
          </a:p>
        </p:txBody>
      </p:sp>
      <p:sp>
        <p:nvSpPr>
          <p:cNvPr id="14" name="テキスト ボックス 13">
            <a:extLst>
              <a:ext uri="{FF2B5EF4-FFF2-40B4-BE49-F238E27FC236}">
                <a16:creationId xmlns:a16="http://schemas.microsoft.com/office/drawing/2014/main" id="{2375B78E-335F-0F37-5344-5995B7910012}"/>
              </a:ext>
            </a:extLst>
          </p:cNvPr>
          <p:cNvSpPr txBox="1"/>
          <p:nvPr/>
        </p:nvSpPr>
        <p:spPr>
          <a:xfrm>
            <a:off x="8048888" y="4008915"/>
            <a:ext cx="2993686" cy="1631216"/>
          </a:xfrm>
          <a:prstGeom prst="rect">
            <a:avLst/>
          </a:prstGeom>
          <a:solidFill>
            <a:schemeClr val="bg1">
              <a:lumMod val="85000"/>
            </a:schemeClr>
          </a:solidFill>
          <a:scene3d>
            <a:camera prst="orthographicFront"/>
            <a:lightRig rig="threePt" dir="t"/>
          </a:scene3d>
          <a:sp3d>
            <a:bevelT/>
          </a:sp3d>
        </p:spPr>
        <p:txBody>
          <a:bodyPr wrap="square">
            <a:spAutoFit/>
          </a:bodyPr>
          <a:lstStyle/>
          <a:p>
            <a:pPr algn="ctr"/>
            <a:r>
              <a:rPr lang="ja-JP" altLang="en-US" sz="2000" dirty="0">
                <a:latin typeface="MS UI Gothic" panose="020B0600070205080204" pitchFamily="50" charset="-128"/>
                <a:ea typeface="MS UI Gothic" panose="020B0600070205080204" pitchFamily="50" charset="-128"/>
              </a:rPr>
              <a:t>圧力チェッカーボーディングは</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残存してしまう，</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疑似低エネルギーモード</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（アワーグラスモードの類）</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が現れてしまう．</a:t>
            </a:r>
            <a:endParaRPr lang="ja-JP" altLang="en-US" sz="2000" dirty="0">
              <a:solidFill>
                <a:srgbClr val="FF0000"/>
              </a:solidFill>
              <a:latin typeface="MS UI Gothic" panose="020B0600070205080204" pitchFamily="50" charset="-128"/>
              <a:ea typeface="MS UI Gothic" panose="020B0600070205080204" pitchFamily="50" charset="-128"/>
            </a:endParaRPr>
          </a:p>
        </p:txBody>
      </p:sp>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927FB826-51DC-3FE2-133C-9FA16324950F}"/>
                  </a:ext>
                </a:extLst>
              </p:cNvPr>
              <p:cNvSpPr txBox="1"/>
              <p:nvPr/>
            </p:nvSpPr>
            <p:spPr>
              <a:xfrm>
                <a:off x="5349677" y="5515806"/>
                <a:ext cx="1276503" cy="4785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2400" i="1" smtClean="0">
                              <a:solidFill>
                                <a:srgbClr val="0000CC"/>
                              </a:solidFill>
                              <a:latin typeface="Cambria Math" panose="02040503050406030204" pitchFamily="18" charset="0"/>
                            </a:rPr>
                          </m:ctrlPr>
                        </m:sSupPr>
                        <m:e>
                          <m:r>
                            <a:rPr lang="en-US" altLang="ja-JP" sz="2400" i="1">
                              <a:solidFill>
                                <a:srgbClr val="0000CC"/>
                              </a:solidFill>
                              <a:latin typeface="Cambria Math" panose="02040503050406030204" pitchFamily="18" charset="0"/>
                            </a:rPr>
                            <m:t>[</m:t>
                          </m:r>
                        </m:e>
                        <m:sup>
                          <m:r>
                            <m:rPr>
                              <m:sty m:val="p"/>
                            </m:rPr>
                            <a:rPr lang="en-US" altLang="ja-JP" sz="2400" b="0" i="0" smtClean="0">
                              <a:solidFill>
                                <a:srgbClr val="0000CC"/>
                              </a:solidFill>
                              <a:latin typeface="Cambria Math" panose="02040503050406030204" pitchFamily="18" charset="0"/>
                            </a:rPr>
                            <m:t>Node</m:t>
                          </m:r>
                        </m:sup>
                      </m:sSup>
                      <m:r>
                        <a:rPr lang="en-US" altLang="ja-JP" sz="2400" i="1">
                          <a:solidFill>
                            <a:srgbClr val="0000CC"/>
                          </a:solidFill>
                          <a:latin typeface="Cambria Math" panose="02040503050406030204" pitchFamily="18" charset="0"/>
                        </a:rPr>
                        <m:t>𝐵</m:t>
                      </m:r>
                      <m:r>
                        <a:rPr lang="en-US" altLang="ja-JP" sz="2400" i="1">
                          <a:solidFill>
                            <a:srgbClr val="0000CC"/>
                          </a:solidFill>
                          <a:latin typeface="Cambria Math" panose="02040503050406030204" pitchFamily="18" charset="0"/>
                        </a:rPr>
                        <m:t>]</m:t>
                      </m:r>
                    </m:oMath>
                  </m:oMathPara>
                </a14:m>
                <a:endParaRPr lang="ja-JP" altLang="en-US" sz="2400" dirty="0">
                  <a:solidFill>
                    <a:srgbClr val="0000CC"/>
                  </a:solidFill>
                </a:endParaRPr>
              </a:p>
            </p:txBody>
          </p:sp>
        </mc:Choice>
        <mc:Fallback xmlns="">
          <p:sp>
            <p:nvSpPr>
              <p:cNvPr id="15" name="テキスト ボックス 14">
                <a:extLst>
                  <a:ext uri="{FF2B5EF4-FFF2-40B4-BE49-F238E27FC236}">
                    <a16:creationId xmlns:a16="http://schemas.microsoft.com/office/drawing/2014/main" id="{927FB826-51DC-3FE2-133C-9FA16324950F}"/>
                  </a:ext>
                </a:extLst>
              </p:cNvPr>
              <p:cNvSpPr txBox="1">
                <a:spLocks noRot="1" noChangeAspect="1" noMove="1" noResize="1" noEditPoints="1" noAdjustHandles="1" noChangeArrowheads="1" noChangeShapeType="1" noTextEdit="1"/>
              </p:cNvSpPr>
              <p:nvPr/>
            </p:nvSpPr>
            <p:spPr>
              <a:xfrm>
                <a:off x="5349677" y="5515806"/>
                <a:ext cx="1276503" cy="478593"/>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8551A58C-1DEB-F660-EA2A-E5016A25261B}"/>
                  </a:ext>
                </a:extLst>
              </p:cNvPr>
              <p:cNvSpPr txBox="1"/>
              <p:nvPr/>
            </p:nvSpPr>
            <p:spPr>
              <a:xfrm>
                <a:off x="5681482" y="5917164"/>
                <a:ext cx="4927759" cy="536172"/>
              </a:xfrm>
              <a:prstGeom prst="rect">
                <a:avLst/>
              </a:prstGeom>
              <a:noFill/>
            </p:spPr>
            <p:txBody>
              <a:bodyPr wrap="none" rtlCol="0">
                <a:spAutoFit/>
              </a:bodyPr>
              <a:lstStyle/>
              <a:p>
                <a:r>
                  <a:rPr lang="en-US" altLang="ja-JP" sz="2400" dirty="0">
                    <a:solidFill>
                      <a:srgbClr val="0000CC"/>
                    </a:solidFill>
                  </a:rPr>
                  <a:t> </a:t>
                </a:r>
                <a:r>
                  <a:rPr lang="en-US" altLang="ja-JP" sz="2400" b="1" dirty="0">
                    <a:solidFill>
                      <a:srgbClr val="0000CC"/>
                    </a:solidFill>
                  </a:rPr>
                  <a:t> </a:t>
                </a:r>
                <a14:m>
                  <m:oMath xmlns:m="http://schemas.openxmlformats.org/officeDocument/2006/math">
                    <m:r>
                      <a:rPr lang="en-US" altLang="ja-JP" sz="2400" b="1" i="1">
                        <a:solidFill>
                          <a:srgbClr val="0000CC"/>
                        </a:solidFill>
                        <a:latin typeface="Cambria Math" panose="02040503050406030204" pitchFamily="18" charset="0"/>
                        <a:ea typeface="Cambria Math" panose="02040503050406030204" pitchFamily="18" charset="0"/>
                      </a:rPr>
                      <m:t>↳</m:t>
                    </m:r>
                    <m:sSup>
                      <m:sSupPr>
                        <m:ctrlPr>
                          <a:rPr lang="en-US" altLang="ja-JP" sz="2400" b="1" i="1" smtClean="0">
                            <a:solidFill>
                              <a:srgbClr val="0000CC"/>
                            </a:solidFill>
                            <a:latin typeface="Cambria Math" panose="02040503050406030204" pitchFamily="18" charset="0"/>
                          </a:rPr>
                        </m:ctrlPr>
                      </m:sSupPr>
                      <m:e/>
                      <m:sup>
                        <m:r>
                          <m:rPr>
                            <m:sty m:val="p"/>
                          </m:rPr>
                          <a:rPr lang="en-US" altLang="ja-JP" sz="2400" b="0" i="0" smtClean="0">
                            <a:solidFill>
                              <a:srgbClr val="0000CC"/>
                            </a:solidFill>
                            <a:latin typeface="Cambria Math" panose="02040503050406030204" pitchFamily="18" charset="0"/>
                          </a:rPr>
                          <m:t>Node</m:t>
                        </m:r>
                      </m:sup>
                    </m:sSup>
                    <m:r>
                      <a:rPr lang="en-US" altLang="ja-JP" sz="2400" b="1" i="1">
                        <a:solidFill>
                          <a:srgbClr val="0000CC"/>
                        </a:solidFill>
                        <a:latin typeface="Cambria Math" panose="02040503050406030204" pitchFamily="18" charset="0"/>
                      </a:rPr>
                      <m:t>𝜺</m:t>
                    </m:r>
                    <m:r>
                      <a:rPr lang="en-US" altLang="ja-JP" sz="2400">
                        <a:solidFill>
                          <a:srgbClr val="0000CC"/>
                        </a:solidFill>
                        <a:latin typeface="Cambria Math" panose="02040503050406030204" pitchFamily="18" charset="0"/>
                      </a:rPr>
                      <m:t>,</m:t>
                    </m:r>
                    <m:sSup>
                      <m:sSupPr>
                        <m:ctrlPr>
                          <a:rPr lang="en-US" altLang="ja-JP" sz="2400" b="1" i="1">
                            <a:solidFill>
                              <a:srgbClr val="0000CC"/>
                            </a:solidFill>
                            <a:latin typeface="Cambria Math" panose="02040503050406030204" pitchFamily="18" charset="0"/>
                          </a:rPr>
                        </m:ctrlPr>
                      </m:sSupPr>
                      <m:e/>
                      <m:sup>
                        <m:r>
                          <m:rPr>
                            <m:sty m:val="p"/>
                          </m:rPr>
                          <a:rPr lang="en-US" altLang="ja-JP" sz="2400" b="0" i="0" smtClean="0">
                            <a:solidFill>
                              <a:srgbClr val="0000CC"/>
                            </a:solidFill>
                            <a:latin typeface="Cambria Math" panose="02040503050406030204" pitchFamily="18" charset="0"/>
                          </a:rPr>
                          <m:t>Node</m:t>
                        </m:r>
                      </m:sup>
                    </m:sSup>
                    <m:r>
                      <a:rPr lang="en-US" altLang="ja-JP" sz="2400" b="1" i="1">
                        <a:solidFill>
                          <a:srgbClr val="0000CC"/>
                        </a:solidFill>
                        <a:latin typeface="Cambria Math" panose="02040503050406030204" pitchFamily="18" charset="0"/>
                      </a:rPr>
                      <m:t>𝝈</m:t>
                    </m:r>
                    <m:r>
                      <a:rPr lang="en-US" altLang="ja-JP" sz="2400">
                        <a:solidFill>
                          <a:srgbClr val="0000CC"/>
                        </a:solidFill>
                        <a:latin typeface="Cambria Math" panose="02040503050406030204" pitchFamily="18" charset="0"/>
                      </a:rPr>
                      <m:t>,</m:t>
                    </m:r>
                    <m:r>
                      <a:rPr lang="en-US" altLang="ja-JP" sz="2400" i="1">
                        <a:solidFill>
                          <a:srgbClr val="0000CC"/>
                        </a:solidFill>
                        <a:latin typeface="Cambria Math" panose="02040503050406030204" pitchFamily="18" charset="0"/>
                      </a:rPr>
                      <m:t>  </m:t>
                    </m:r>
                    <m:sSup>
                      <m:sSupPr>
                        <m:ctrlPr>
                          <a:rPr lang="en-US" altLang="ja-JP" sz="2400" i="1">
                            <a:solidFill>
                              <a:srgbClr val="0000CC"/>
                            </a:solidFill>
                            <a:latin typeface="Cambria Math" panose="02040503050406030204" pitchFamily="18" charset="0"/>
                          </a:rPr>
                        </m:ctrlPr>
                      </m:sSupPr>
                      <m:e>
                        <m:r>
                          <a:rPr lang="en-US" altLang="ja-JP" sz="2400" i="1">
                            <a:solidFill>
                              <a:srgbClr val="0000CC"/>
                            </a:solidFill>
                            <a:latin typeface="Cambria Math" panose="02040503050406030204" pitchFamily="18" charset="0"/>
                          </a:rPr>
                          <m:t>{</m:t>
                        </m:r>
                      </m:e>
                      <m:sup>
                        <m:r>
                          <m:rPr>
                            <m:sty m:val="p"/>
                          </m:rPr>
                          <a:rPr lang="en-US" altLang="ja-JP" sz="2400" b="0" i="0" smtClean="0">
                            <a:solidFill>
                              <a:srgbClr val="0000CC"/>
                            </a:solidFill>
                            <a:latin typeface="Cambria Math" panose="02040503050406030204" pitchFamily="18" charset="0"/>
                          </a:rPr>
                          <m:t>Node</m:t>
                        </m:r>
                      </m:sup>
                    </m:sSup>
                    <m:sSup>
                      <m:sSupPr>
                        <m:ctrlPr>
                          <a:rPr lang="en-US" altLang="ja-JP" sz="2400" i="1">
                            <a:solidFill>
                              <a:srgbClr val="0000CC"/>
                            </a:solidFill>
                            <a:latin typeface="Cambria Math" panose="02040503050406030204" pitchFamily="18" charset="0"/>
                          </a:rPr>
                        </m:ctrlPr>
                      </m:sSupPr>
                      <m:e>
                        <m:r>
                          <a:rPr lang="en-US" altLang="ja-JP" sz="2400" i="1">
                            <a:solidFill>
                              <a:srgbClr val="0000CC"/>
                            </a:solidFill>
                            <a:latin typeface="Cambria Math" panose="02040503050406030204" pitchFamily="18" charset="0"/>
                          </a:rPr>
                          <m:t>𝑓</m:t>
                        </m:r>
                      </m:e>
                      <m:sup>
                        <m:r>
                          <m:rPr>
                            <m:sty m:val="p"/>
                          </m:rPr>
                          <a:rPr lang="en-US" altLang="ja-JP" sz="2400">
                            <a:solidFill>
                              <a:srgbClr val="0000CC"/>
                            </a:solidFill>
                            <a:latin typeface="Cambria Math" panose="02040503050406030204" pitchFamily="18" charset="0"/>
                          </a:rPr>
                          <m:t>int</m:t>
                        </m:r>
                      </m:sup>
                    </m:sSup>
                    <m:r>
                      <a:rPr lang="en-US" altLang="ja-JP" sz="2400" i="1">
                        <a:solidFill>
                          <a:srgbClr val="0000CC"/>
                        </a:solidFill>
                        <a:latin typeface="Cambria Math" panose="02040503050406030204" pitchFamily="18" charset="0"/>
                      </a:rPr>
                      <m:t>}</m:t>
                    </m:r>
                  </m:oMath>
                </a14:m>
                <a:r>
                  <a:rPr lang="ja-JP" altLang="en-US" sz="2400" dirty="0">
                    <a:solidFill>
                      <a:srgbClr val="0000CC"/>
                    </a:solidFill>
                  </a:rPr>
                  <a:t> </a:t>
                </a:r>
                <a:r>
                  <a:rPr lang="en-US" altLang="ja-JP" sz="2400" dirty="0">
                    <a:solidFill>
                      <a:srgbClr val="0000CC"/>
                    </a:solidFill>
                  </a:rPr>
                  <a:t>etc.</a:t>
                </a:r>
                <a:endParaRPr lang="ja-JP" altLang="en-US" sz="2400" dirty="0">
                  <a:solidFill>
                    <a:srgbClr val="0000CC"/>
                  </a:solidFill>
                </a:endParaRPr>
              </a:p>
            </p:txBody>
          </p:sp>
        </mc:Choice>
        <mc:Fallback xmlns="">
          <p:sp>
            <p:nvSpPr>
              <p:cNvPr id="16" name="テキスト ボックス 15">
                <a:extLst>
                  <a:ext uri="{FF2B5EF4-FFF2-40B4-BE49-F238E27FC236}">
                    <a16:creationId xmlns:a16="http://schemas.microsoft.com/office/drawing/2014/main" id="{8551A58C-1DEB-F660-EA2A-E5016A25261B}"/>
                  </a:ext>
                </a:extLst>
              </p:cNvPr>
              <p:cNvSpPr txBox="1">
                <a:spLocks noRot="1" noChangeAspect="1" noMove="1" noResize="1" noEditPoints="1" noAdjustHandles="1" noChangeArrowheads="1" noChangeShapeType="1" noTextEdit="1"/>
              </p:cNvSpPr>
              <p:nvPr/>
            </p:nvSpPr>
            <p:spPr>
              <a:xfrm>
                <a:off x="5681482" y="5917164"/>
                <a:ext cx="4927759" cy="536172"/>
              </a:xfrm>
              <a:prstGeom prst="rect">
                <a:avLst/>
              </a:prstGeom>
              <a:blipFill>
                <a:blip r:embed="rId5"/>
                <a:stretch>
                  <a:fillRect r="-1114" b="-26136"/>
                </a:stretch>
              </a:blipFill>
            </p:spPr>
            <p:txBody>
              <a:bodyPr/>
              <a:lstStyle/>
              <a:p>
                <a:r>
                  <a:rPr lang="ja-JP" altLang="en-US">
                    <a:noFill/>
                  </a:rPr>
                  <a:t> </a:t>
                </a:r>
              </a:p>
            </p:txBody>
          </p:sp>
        </mc:Fallback>
      </mc:AlternateContent>
      <p:sp>
        <p:nvSpPr>
          <p:cNvPr id="17" name="フリーフォーム: 図形 16">
            <a:extLst>
              <a:ext uri="{FF2B5EF4-FFF2-40B4-BE49-F238E27FC236}">
                <a16:creationId xmlns:a16="http://schemas.microsoft.com/office/drawing/2014/main" id="{CB152F55-8C53-97EE-02C7-35F9CC8C7EE4}"/>
              </a:ext>
            </a:extLst>
          </p:cNvPr>
          <p:cNvSpPr/>
          <p:nvPr/>
        </p:nvSpPr>
        <p:spPr>
          <a:xfrm>
            <a:off x="4259796" y="3018624"/>
            <a:ext cx="3089367" cy="2497182"/>
          </a:xfrm>
          <a:custGeom>
            <a:avLst/>
            <a:gdLst>
              <a:gd name="connsiteX0" fmla="*/ 0 w 3810000"/>
              <a:gd name="connsiteY0" fmla="*/ 54429 h 2198914"/>
              <a:gd name="connsiteX1" fmla="*/ 2155371 w 3810000"/>
              <a:gd name="connsiteY1" fmla="*/ 0 h 2198914"/>
              <a:gd name="connsiteX2" fmla="*/ 3810000 w 3810000"/>
              <a:gd name="connsiteY2" fmla="*/ 2198914 h 2198914"/>
              <a:gd name="connsiteX3" fmla="*/ 1121228 w 3810000"/>
              <a:gd name="connsiteY3" fmla="*/ 2133600 h 2198914"/>
              <a:gd name="connsiteX4" fmla="*/ 0 w 3810000"/>
              <a:gd name="connsiteY4" fmla="*/ 54429 h 2198914"/>
              <a:gd name="connsiteX0" fmla="*/ 0 w 4212772"/>
              <a:gd name="connsiteY0" fmla="*/ 0 h 2383970"/>
              <a:gd name="connsiteX1" fmla="*/ 2558143 w 4212772"/>
              <a:gd name="connsiteY1" fmla="*/ 185056 h 2383970"/>
              <a:gd name="connsiteX2" fmla="*/ 4212772 w 4212772"/>
              <a:gd name="connsiteY2" fmla="*/ 2383970 h 2383970"/>
              <a:gd name="connsiteX3" fmla="*/ 1524000 w 4212772"/>
              <a:gd name="connsiteY3" fmla="*/ 2318656 h 2383970"/>
              <a:gd name="connsiteX4" fmla="*/ 0 w 4212772"/>
              <a:gd name="connsiteY4" fmla="*/ 0 h 2383970"/>
              <a:gd name="connsiteX0" fmla="*/ 0 w 4212772"/>
              <a:gd name="connsiteY0" fmla="*/ 0 h 2383970"/>
              <a:gd name="connsiteX1" fmla="*/ 1626326 w 4212772"/>
              <a:gd name="connsiteY1" fmla="*/ 1064622 h 2383970"/>
              <a:gd name="connsiteX2" fmla="*/ 4212772 w 4212772"/>
              <a:gd name="connsiteY2" fmla="*/ 2383970 h 2383970"/>
              <a:gd name="connsiteX3" fmla="*/ 1524000 w 4212772"/>
              <a:gd name="connsiteY3" fmla="*/ 2318656 h 2383970"/>
              <a:gd name="connsiteX4" fmla="*/ 0 w 4212772"/>
              <a:gd name="connsiteY4" fmla="*/ 0 h 2383970"/>
              <a:gd name="connsiteX0" fmla="*/ 0 w 4212772"/>
              <a:gd name="connsiteY0" fmla="*/ 32658 h 2416628"/>
              <a:gd name="connsiteX1" fmla="*/ 2270760 w 4212772"/>
              <a:gd name="connsiteY1" fmla="*/ 0 h 2416628"/>
              <a:gd name="connsiteX2" fmla="*/ 4212772 w 4212772"/>
              <a:gd name="connsiteY2" fmla="*/ 2416628 h 2416628"/>
              <a:gd name="connsiteX3" fmla="*/ 1524000 w 4212772"/>
              <a:gd name="connsiteY3" fmla="*/ 2351314 h 2416628"/>
              <a:gd name="connsiteX4" fmla="*/ 0 w 4212772"/>
              <a:gd name="connsiteY4" fmla="*/ 32658 h 2416628"/>
              <a:gd name="connsiteX0" fmla="*/ 0 w 4212772"/>
              <a:gd name="connsiteY0" fmla="*/ 0 h 2383970"/>
              <a:gd name="connsiteX1" fmla="*/ 3585754 w 4212772"/>
              <a:gd name="connsiteY1" fmla="*/ 106679 h 2383970"/>
              <a:gd name="connsiteX2" fmla="*/ 4212772 w 4212772"/>
              <a:gd name="connsiteY2" fmla="*/ 2383970 h 2383970"/>
              <a:gd name="connsiteX3" fmla="*/ 1524000 w 4212772"/>
              <a:gd name="connsiteY3" fmla="*/ 2318656 h 2383970"/>
              <a:gd name="connsiteX4" fmla="*/ 0 w 4212772"/>
              <a:gd name="connsiteY4" fmla="*/ 0 h 2383970"/>
              <a:gd name="connsiteX0" fmla="*/ 200298 w 2688772"/>
              <a:gd name="connsiteY0" fmla="*/ 0 h 2314302"/>
              <a:gd name="connsiteX1" fmla="*/ 2061754 w 2688772"/>
              <a:gd name="connsiteY1" fmla="*/ 37011 h 2314302"/>
              <a:gd name="connsiteX2" fmla="*/ 2688772 w 2688772"/>
              <a:gd name="connsiteY2" fmla="*/ 2314302 h 2314302"/>
              <a:gd name="connsiteX3" fmla="*/ 0 w 2688772"/>
              <a:gd name="connsiteY3" fmla="*/ 2248988 h 2314302"/>
              <a:gd name="connsiteX4" fmla="*/ 200298 w 2688772"/>
              <a:gd name="connsiteY4" fmla="*/ 0 h 2314302"/>
              <a:gd name="connsiteX0" fmla="*/ 940527 w 3429001"/>
              <a:gd name="connsiteY0" fmla="*/ 0 h 2314302"/>
              <a:gd name="connsiteX1" fmla="*/ 2801983 w 3429001"/>
              <a:gd name="connsiteY1" fmla="*/ 37011 h 2314302"/>
              <a:gd name="connsiteX2" fmla="*/ 3429001 w 3429001"/>
              <a:gd name="connsiteY2" fmla="*/ 2314302 h 2314302"/>
              <a:gd name="connsiteX3" fmla="*/ 0 w 3429001"/>
              <a:gd name="connsiteY3" fmla="*/ 1813559 h 2314302"/>
              <a:gd name="connsiteX4" fmla="*/ 940527 w 3429001"/>
              <a:gd name="connsiteY4" fmla="*/ 0 h 2314302"/>
              <a:gd name="connsiteX0" fmla="*/ 1140824 w 3429001"/>
              <a:gd name="connsiteY0" fmla="*/ 0 h 2462348"/>
              <a:gd name="connsiteX1" fmla="*/ 2801983 w 3429001"/>
              <a:gd name="connsiteY1" fmla="*/ 185057 h 2462348"/>
              <a:gd name="connsiteX2" fmla="*/ 3429001 w 3429001"/>
              <a:gd name="connsiteY2" fmla="*/ 2462348 h 2462348"/>
              <a:gd name="connsiteX3" fmla="*/ 0 w 3429001"/>
              <a:gd name="connsiteY3" fmla="*/ 1961605 h 2462348"/>
              <a:gd name="connsiteX4" fmla="*/ 1140824 w 3429001"/>
              <a:gd name="connsiteY4" fmla="*/ 0 h 2462348"/>
              <a:gd name="connsiteX0" fmla="*/ 1140824 w 3089367"/>
              <a:gd name="connsiteY0" fmla="*/ 0 h 2601685"/>
              <a:gd name="connsiteX1" fmla="*/ 2801983 w 3089367"/>
              <a:gd name="connsiteY1" fmla="*/ 185057 h 2601685"/>
              <a:gd name="connsiteX2" fmla="*/ 3089367 w 3089367"/>
              <a:gd name="connsiteY2" fmla="*/ 2601685 h 2601685"/>
              <a:gd name="connsiteX3" fmla="*/ 0 w 3089367"/>
              <a:gd name="connsiteY3" fmla="*/ 1961605 h 2601685"/>
              <a:gd name="connsiteX4" fmla="*/ 1140824 w 3089367"/>
              <a:gd name="connsiteY4" fmla="*/ 0 h 2601685"/>
              <a:gd name="connsiteX0" fmla="*/ 1210492 w 3089367"/>
              <a:gd name="connsiteY0" fmla="*/ 0 h 2497182"/>
              <a:gd name="connsiteX1" fmla="*/ 2801983 w 3089367"/>
              <a:gd name="connsiteY1" fmla="*/ 80554 h 2497182"/>
              <a:gd name="connsiteX2" fmla="*/ 3089367 w 3089367"/>
              <a:gd name="connsiteY2" fmla="*/ 2497182 h 2497182"/>
              <a:gd name="connsiteX3" fmla="*/ 0 w 3089367"/>
              <a:gd name="connsiteY3" fmla="*/ 1857102 h 2497182"/>
              <a:gd name="connsiteX4" fmla="*/ 1210492 w 3089367"/>
              <a:gd name="connsiteY4" fmla="*/ 0 h 2497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9367" h="2497182">
                <a:moveTo>
                  <a:pt x="1210492" y="0"/>
                </a:moveTo>
                <a:lnTo>
                  <a:pt x="2801983" y="80554"/>
                </a:lnTo>
                <a:lnTo>
                  <a:pt x="3089367" y="2497182"/>
                </a:lnTo>
                <a:lnTo>
                  <a:pt x="0" y="1857102"/>
                </a:lnTo>
                <a:lnTo>
                  <a:pt x="1210492" y="0"/>
                </a:lnTo>
                <a:close/>
              </a:path>
            </a:pathLst>
          </a:cu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フリーフォーム: 図形 17">
            <a:extLst>
              <a:ext uri="{FF2B5EF4-FFF2-40B4-BE49-F238E27FC236}">
                <a16:creationId xmlns:a16="http://schemas.microsoft.com/office/drawing/2014/main" id="{F8FE4B47-E646-3399-F48E-3D8F22DC5B41}"/>
              </a:ext>
            </a:extLst>
          </p:cNvPr>
          <p:cNvSpPr/>
          <p:nvPr/>
        </p:nvSpPr>
        <p:spPr>
          <a:xfrm>
            <a:off x="5211009" y="3468134"/>
            <a:ext cx="1535289" cy="1398650"/>
          </a:xfrm>
          <a:custGeom>
            <a:avLst/>
            <a:gdLst>
              <a:gd name="connsiteX0" fmla="*/ 286438 w 1035585"/>
              <a:gd name="connsiteY0" fmla="*/ 0 h 1344058"/>
              <a:gd name="connsiteX1" fmla="*/ 1035585 w 1035585"/>
              <a:gd name="connsiteY1" fmla="*/ 440675 h 1344058"/>
              <a:gd name="connsiteX2" fmla="*/ 881349 w 1035585"/>
              <a:gd name="connsiteY2" fmla="*/ 1344058 h 1344058"/>
              <a:gd name="connsiteX3" fmla="*/ 0 w 1035585"/>
              <a:gd name="connsiteY3" fmla="*/ 958468 h 1344058"/>
              <a:gd name="connsiteX4" fmla="*/ 286438 w 1035585"/>
              <a:gd name="connsiteY4" fmla="*/ 0 h 1344058"/>
              <a:gd name="connsiteX0" fmla="*/ 286438 w 1421175"/>
              <a:gd name="connsiteY0" fmla="*/ 0 h 1685581"/>
              <a:gd name="connsiteX1" fmla="*/ 1035585 w 1421175"/>
              <a:gd name="connsiteY1" fmla="*/ 440675 h 1685581"/>
              <a:gd name="connsiteX2" fmla="*/ 1421175 w 1421175"/>
              <a:gd name="connsiteY2" fmla="*/ 1685581 h 1685581"/>
              <a:gd name="connsiteX3" fmla="*/ 0 w 1421175"/>
              <a:gd name="connsiteY3" fmla="*/ 958468 h 1685581"/>
              <a:gd name="connsiteX4" fmla="*/ 286438 w 1421175"/>
              <a:gd name="connsiteY4" fmla="*/ 0 h 1685581"/>
              <a:gd name="connsiteX0" fmla="*/ 286438 w 1421175"/>
              <a:gd name="connsiteY0" fmla="*/ 0 h 1685581"/>
              <a:gd name="connsiteX1" fmla="*/ 1299990 w 1421175"/>
              <a:gd name="connsiteY1" fmla="*/ 517793 h 1685581"/>
              <a:gd name="connsiteX2" fmla="*/ 1421175 w 1421175"/>
              <a:gd name="connsiteY2" fmla="*/ 1685581 h 1685581"/>
              <a:gd name="connsiteX3" fmla="*/ 0 w 1421175"/>
              <a:gd name="connsiteY3" fmla="*/ 958468 h 1685581"/>
              <a:gd name="connsiteX4" fmla="*/ 286438 w 1421175"/>
              <a:gd name="connsiteY4" fmla="*/ 0 h 1685581"/>
              <a:gd name="connsiteX0" fmla="*/ 22033 w 1156770"/>
              <a:gd name="connsiteY0" fmla="*/ 0 h 1685581"/>
              <a:gd name="connsiteX1" fmla="*/ 1035585 w 1156770"/>
              <a:gd name="connsiteY1" fmla="*/ 517793 h 1685581"/>
              <a:gd name="connsiteX2" fmla="*/ 1156770 w 1156770"/>
              <a:gd name="connsiteY2" fmla="*/ 1685581 h 1685581"/>
              <a:gd name="connsiteX3" fmla="*/ 0 w 1156770"/>
              <a:gd name="connsiteY3" fmla="*/ 1189822 h 1685581"/>
              <a:gd name="connsiteX4" fmla="*/ 22033 w 1156770"/>
              <a:gd name="connsiteY4" fmla="*/ 0 h 1685581"/>
              <a:gd name="connsiteX0" fmla="*/ 0 w 3453394"/>
              <a:gd name="connsiteY0" fmla="*/ 211550 h 1167788"/>
              <a:gd name="connsiteX1" fmla="*/ 3332209 w 3453394"/>
              <a:gd name="connsiteY1" fmla="*/ 0 h 1167788"/>
              <a:gd name="connsiteX2" fmla="*/ 3453394 w 3453394"/>
              <a:gd name="connsiteY2" fmla="*/ 1167788 h 1167788"/>
              <a:gd name="connsiteX3" fmla="*/ 2296624 w 3453394"/>
              <a:gd name="connsiteY3" fmla="*/ 672029 h 1167788"/>
              <a:gd name="connsiteX4" fmla="*/ 0 w 3453394"/>
              <a:gd name="connsiteY4" fmla="*/ 211550 h 1167788"/>
              <a:gd name="connsiteX0" fmla="*/ 0 w 3453394"/>
              <a:gd name="connsiteY0" fmla="*/ 211550 h 1597315"/>
              <a:gd name="connsiteX1" fmla="*/ 3332209 w 3453394"/>
              <a:gd name="connsiteY1" fmla="*/ 0 h 1597315"/>
              <a:gd name="connsiteX2" fmla="*/ 3453394 w 3453394"/>
              <a:gd name="connsiteY2" fmla="*/ 1167788 h 1597315"/>
              <a:gd name="connsiteX3" fmla="*/ 86824 w 3453394"/>
              <a:gd name="connsiteY3" fmla="*/ 1597315 h 1597315"/>
              <a:gd name="connsiteX4" fmla="*/ 0 w 3453394"/>
              <a:gd name="connsiteY4" fmla="*/ 211550 h 1597315"/>
              <a:gd name="connsiteX0" fmla="*/ 0 w 3453394"/>
              <a:gd name="connsiteY0" fmla="*/ 734064 h 2119829"/>
              <a:gd name="connsiteX1" fmla="*/ 1122409 w 3453394"/>
              <a:gd name="connsiteY1" fmla="*/ 0 h 2119829"/>
              <a:gd name="connsiteX2" fmla="*/ 3453394 w 3453394"/>
              <a:gd name="connsiteY2" fmla="*/ 1690302 h 2119829"/>
              <a:gd name="connsiteX3" fmla="*/ 86824 w 3453394"/>
              <a:gd name="connsiteY3" fmla="*/ 2119829 h 2119829"/>
              <a:gd name="connsiteX4" fmla="*/ 0 w 3453394"/>
              <a:gd name="connsiteY4" fmla="*/ 734064 h 2119829"/>
              <a:gd name="connsiteX0" fmla="*/ 0 w 1319794"/>
              <a:gd name="connsiteY0" fmla="*/ 734064 h 2119829"/>
              <a:gd name="connsiteX1" fmla="*/ 1122409 w 1319794"/>
              <a:gd name="connsiteY1" fmla="*/ 0 h 2119829"/>
              <a:gd name="connsiteX2" fmla="*/ 1319794 w 1319794"/>
              <a:gd name="connsiteY2" fmla="*/ 1603217 h 2119829"/>
              <a:gd name="connsiteX3" fmla="*/ 86824 w 1319794"/>
              <a:gd name="connsiteY3" fmla="*/ 2119829 h 2119829"/>
              <a:gd name="connsiteX4" fmla="*/ 0 w 1319794"/>
              <a:gd name="connsiteY4" fmla="*/ 734064 h 2119829"/>
              <a:gd name="connsiteX0" fmla="*/ 0 w 1319794"/>
              <a:gd name="connsiteY0" fmla="*/ 753114 h 2138879"/>
              <a:gd name="connsiteX1" fmla="*/ 1125130 w 1319794"/>
              <a:gd name="connsiteY1" fmla="*/ 0 h 2138879"/>
              <a:gd name="connsiteX2" fmla="*/ 1319794 w 1319794"/>
              <a:gd name="connsiteY2" fmla="*/ 1622267 h 2138879"/>
              <a:gd name="connsiteX3" fmla="*/ 86824 w 1319794"/>
              <a:gd name="connsiteY3" fmla="*/ 2138879 h 2138879"/>
              <a:gd name="connsiteX4" fmla="*/ 0 w 1319794"/>
              <a:gd name="connsiteY4" fmla="*/ 753114 h 2138879"/>
              <a:gd name="connsiteX0" fmla="*/ 0 w 1319794"/>
              <a:gd name="connsiteY0" fmla="*/ 753114 h 2138879"/>
              <a:gd name="connsiteX1" fmla="*/ 494253 w 1319794"/>
              <a:gd name="connsiteY1" fmla="*/ 415516 h 2138879"/>
              <a:gd name="connsiteX2" fmla="*/ 1125130 w 1319794"/>
              <a:gd name="connsiteY2" fmla="*/ 0 h 2138879"/>
              <a:gd name="connsiteX3" fmla="*/ 1319794 w 1319794"/>
              <a:gd name="connsiteY3" fmla="*/ 1622267 h 2138879"/>
              <a:gd name="connsiteX4" fmla="*/ 86824 w 1319794"/>
              <a:gd name="connsiteY4" fmla="*/ 2138879 h 2138879"/>
              <a:gd name="connsiteX5" fmla="*/ 0 w 1319794"/>
              <a:gd name="connsiteY5" fmla="*/ 753114 h 2138879"/>
              <a:gd name="connsiteX0" fmla="*/ 0 w 1319794"/>
              <a:gd name="connsiteY0" fmla="*/ 753114 h 2138879"/>
              <a:gd name="connsiteX1" fmla="*/ 494253 w 1319794"/>
              <a:gd name="connsiteY1" fmla="*/ 415516 h 2138879"/>
              <a:gd name="connsiteX2" fmla="*/ 1125130 w 1319794"/>
              <a:gd name="connsiteY2" fmla="*/ 0 h 2138879"/>
              <a:gd name="connsiteX3" fmla="*/ 1319794 w 1319794"/>
              <a:gd name="connsiteY3" fmla="*/ 1622267 h 2138879"/>
              <a:gd name="connsiteX4" fmla="*/ 86824 w 1319794"/>
              <a:gd name="connsiteY4" fmla="*/ 2138879 h 2138879"/>
              <a:gd name="connsiteX5" fmla="*/ 50116 w 1319794"/>
              <a:gd name="connsiteY5" fmla="*/ 1504088 h 2138879"/>
              <a:gd name="connsiteX6" fmla="*/ 0 w 1319794"/>
              <a:gd name="connsiteY6" fmla="*/ 753114 h 2138879"/>
              <a:gd name="connsiteX0" fmla="*/ 0 w 1319794"/>
              <a:gd name="connsiteY0" fmla="*/ 753114 h 2138879"/>
              <a:gd name="connsiteX1" fmla="*/ 494253 w 1319794"/>
              <a:gd name="connsiteY1" fmla="*/ 415516 h 2138879"/>
              <a:gd name="connsiteX2" fmla="*/ 1125130 w 1319794"/>
              <a:gd name="connsiteY2" fmla="*/ 0 h 2138879"/>
              <a:gd name="connsiteX3" fmla="*/ 1319794 w 1319794"/>
              <a:gd name="connsiteY3" fmla="*/ 1622267 h 2138879"/>
              <a:gd name="connsiteX4" fmla="*/ 755510 w 1319794"/>
              <a:gd name="connsiteY4" fmla="*/ 1843722 h 2138879"/>
              <a:gd name="connsiteX5" fmla="*/ 86824 w 1319794"/>
              <a:gd name="connsiteY5" fmla="*/ 2138879 h 2138879"/>
              <a:gd name="connsiteX6" fmla="*/ 50116 w 1319794"/>
              <a:gd name="connsiteY6" fmla="*/ 1504088 h 2138879"/>
              <a:gd name="connsiteX7" fmla="*/ 0 w 1319794"/>
              <a:gd name="connsiteY7" fmla="*/ 753114 h 2138879"/>
              <a:gd name="connsiteX0" fmla="*/ 0 w 1319794"/>
              <a:gd name="connsiteY0" fmla="*/ 753114 h 2138879"/>
              <a:gd name="connsiteX1" fmla="*/ 494253 w 1319794"/>
              <a:gd name="connsiteY1" fmla="*/ 415516 h 2138879"/>
              <a:gd name="connsiteX2" fmla="*/ 1125130 w 1319794"/>
              <a:gd name="connsiteY2" fmla="*/ 0 h 2138879"/>
              <a:gd name="connsiteX3" fmla="*/ 1217064 w 1319794"/>
              <a:gd name="connsiteY3" fmla="*/ 938031 h 2138879"/>
              <a:gd name="connsiteX4" fmla="*/ 1319794 w 1319794"/>
              <a:gd name="connsiteY4" fmla="*/ 1622267 h 2138879"/>
              <a:gd name="connsiteX5" fmla="*/ 755510 w 1319794"/>
              <a:gd name="connsiteY5" fmla="*/ 1843722 h 2138879"/>
              <a:gd name="connsiteX6" fmla="*/ 86824 w 1319794"/>
              <a:gd name="connsiteY6" fmla="*/ 2138879 h 2138879"/>
              <a:gd name="connsiteX7" fmla="*/ 50116 w 1319794"/>
              <a:gd name="connsiteY7" fmla="*/ 1504088 h 2138879"/>
              <a:gd name="connsiteX8" fmla="*/ 0 w 1319794"/>
              <a:gd name="connsiteY8" fmla="*/ 753114 h 2138879"/>
              <a:gd name="connsiteX0" fmla="*/ 0 w 1319794"/>
              <a:gd name="connsiteY0" fmla="*/ 753114 h 2138879"/>
              <a:gd name="connsiteX1" fmla="*/ 694550 w 1319794"/>
              <a:gd name="connsiteY1" fmla="*/ 102007 h 2138879"/>
              <a:gd name="connsiteX2" fmla="*/ 1125130 w 1319794"/>
              <a:gd name="connsiteY2" fmla="*/ 0 h 2138879"/>
              <a:gd name="connsiteX3" fmla="*/ 1217064 w 1319794"/>
              <a:gd name="connsiteY3" fmla="*/ 938031 h 2138879"/>
              <a:gd name="connsiteX4" fmla="*/ 1319794 w 1319794"/>
              <a:gd name="connsiteY4" fmla="*/ 1622267 h 2138879"/>
              <a:gd name="connsiteX5" fmla="*/ 755510 w 1319794"/>
              <a:gd name="connsiteY5" fmla="*/ 1843722 h 2138879"/>
              <a:gd name="connsiteX6" fmla="*/ 86824 w 1319794"/>
              <a:gd name="connsiteY6" fmla="*/ 2138879 h 2138879"/>
              <a:gd name="connsiteX7" fmla="*/ 50116 w 1319794"/>
              <a:gd name="connsiteY7" fmla="*/ 1504088 h 2138879"/>
              <a:gd name="connsiteX8" fmla="*/ 0 w 1319794"/>
              <a:gd name="connsiteY8" fmla="*/ 753114 h 2138879"/>
              <a:gd name="connsiteX0" fmla="*/ 89221 w 1269678"/>
              <a:gd name="connsiteY0" fmla="*/ 491856 h 2138879"/>
              <a:gd name="connsiteX1" fmla="*/ 644434 w 1269678"/>
              <a:gd name="connsiteY1" fmla="*/ 102007 h 2138879"/>
              <a:gd name="connsiteX2" fmla="*/ 1075014 w 1269678"/>
              <a:gd name="connsiteY2" fmla="*/ 0 h 2138879"/>
              <a:gd name="connsiteX3" fmla="*/ 1166948 w 1269678"/>
              <a:gd name="connsiteY3" fmla="*/ 938031 h 2138879"/>
              <a:gd name="connsiteX4" fmla="*/ 1269678 w 1269678"/>
              <a:gd name="connsiteY4" fmla="*/ 1622267 h 2138879"/>
              <a:gd name="connsiteX5" fmla="*/ 705394 w 1269678"/>
              <a:gd name="connsiteY5" fmla="*/ 1843722 h 2138879"/>
              <a:gd name="connsiteX6" fmla="*/ 36708 w 1269678"/>
              <a:gd name="connsiteY6" fmla="*/ 2138879 h 2138879"/>
              <a:gd name="connsiteX7" fmla="*/ 0 w 1269678"/>
              <a:gd name="connsiteY7" fmla="*/ 1504088 h 2138879"/>
              <a:gd name="connsiteX8" fmla="*/ 89221 w 1269678"/>
              <a:gd name="connsiteY8" fmla="*/ 491856 h 2138879"/>
              <a:gd name="connsiteX0" fmla="*/ 52513 w 1232970"/>
              <a:gd name="connsiteY0" fmla="*/ 491856 h 2138879"/>
              <a:gd name="connsiteX1" fmla="*/ 607726 w 1232970"/>
              <a:gd name="connsiteY1" fmla="*/ 102007 h 2138879"/>
              <a:gd name="connsiteX2" fmla="*/ 1038306 w 1232970"/>
              <a:gd name="connsiteY2" fmla="*/ 0 h 2138879"/>
              <a:gd name="connsiteX3" fmla="*/ 1130240 w 1232970"/>
              <a:gd name="connsiteY3" fmla="*/ 938031 h 2138879"/>
              <a:gd name="connsiteX4" fmla="*/ 1232970 w 1232970"/>
              <a:gd name="connsiteY4" fmla="*/ 1622267 h 2138879"/>
              <a:gd name="connsiteX5" fmla="*/ 668686 w 1232970"/>
              <a:gd name="connsiteY5" fmla="*/ 1843722 h 2138879"/>
              <a:gd name="connsiteX6" fmla="*/ 0 w 1232970"/>
              <a:gd name="connsiteY6" fmla="*/ 2138879 h 2138879"/>
              <a:gd name="connsiteX7" fmla="*/ 41669 w 1232970"/>
              <a:gd name="connsiteY7" fmla="*/ 998991 h 2138879"/>
              <a:gd name="connsiteX8" fmla="*/ 52513 w 1232970"/>
              <a:gd name="connsiteY8" fmla="*/ 491856 h 2138879"/>
              <a:gd name="connsiteX0" fmla="*/ 10844 w 1191301"/>
              <a:gd name="connsiteY0" fmla="*/ 491856 h 1843722"/>
              <a:gd name="connsiteX1" fmla="*/ 566057 w 1191301"/>
              <a:gd name="connsiteY1" fmla="*/ 102007 h 1843722"/>
              <a:gd name="connsiteX2" fmla="*/ 996637 w 1191301"/>
              <a:gd name="connsiteY2" fmla="*/ 0 h 1843722"/>
              <a:gd name="connsiteX3" fmla="*/ 1088571 w 1191301"/>
              <a:gd name="connsiteY3" fmla="*/ 938031 h 1843722"/>
              <a:gd name="connsiteX4" fmla="*/ 1191301 w 1191301"/>
              <a:gd name="connsiteY4" fmla="*/ 1622267 h 1843722"/>
              <a:gd name="connsiteX5" fmla="*/ 627017 w 1191301"/>
              <a:gd name="connsiteY5" fmla="*/ 1843722 h 1843722"/>
              <a:gd name="connsiteX6" fmla="*/ 602765 w 1191301"/>
              <a:gd name="connsiteY6" fmla="*/ 1398650 h 1843722"/>
              <a:gd name="connsiteX7" fmla="*/ 0 w 1191301"/>
              <a:gd name="connsiteY7" fmla="*/ 998991 h 1843722"/>
              <a:gd name="connsiteX8" fmla="*/ 10844 w 1191301"/>
              <a:gd name="connsiteY8" fmla="*/ 491856 h 1843722"/>
              <a:gd name="connsiteX0" fmla="*/ 10844 w 1271451"/>
              <a:gd name="connsiteY0" fmla="*/ 491856 h 1843722"/>
              <a:gd name="connsiteX1" fmla="*/ 566057 w 1271451"/>
              <a:gd name="connsiteY1" fmla="*/ 102007 h 1843722"/>
              <a:gd name="connsiteX2" fmla="*/ 996637 w 1271451"/>
              <a:gd name="connsiteY2" fmla="*/ 0 h 1843722"/>
              <a:gd name="connsiteX3" fmla="*/ 1271451 w 1271451"/>
              <a:gd name="connsiteY3" fmla="*/ 232637 h 1843722"/>
              <a:gd name="connsiteX4" fmla="*/ 1191301 w 1271451"/>
              <a:gd name="connsiteY4" fmla="*/ 1622267 h 1843722"/>
              <a:gd name="connsiteX5" fmla="*/ 627017 w 1271451"/>
              <a:gd name="connsiteY5" fmla="*/ 1843722 h 1843722"/>
              <a:gd name="connsiteX6" fmla="*/ 602765 w 1271451"/>
              <a:gd name="connsiteY6" fmla="*/ 1398650 h 1843722"/>
              <a:gd name="connsiteX7" fmla="*/ 0 w 1271451"/>
              <a:gd name="connsiteY7" fmla="*/ 998991 h 1843722"/>
              <a:gd name="connsiteX8" fmla="*/ 10844 w 1271451"/>
              <a:gd name="connsiteY8" fmla="*/ 491856 h 1843722"/>
              <a:gd name="connsiteX0" fmla="*/ 10844 w 1565769"/>
              <a:gd name="connsiteY0" fmla="*/ 491856 h 1843722"/>
              <a:gd name="connsiteX1" fmla="*/ 566057 w 1565769"/>
              <a:gd name="connsiteY1" fmla="*/ 102007 h 1843722"/>
              <a:gd name="connsiteX2" fmla="*/ 996637 w 1565769"/>
              <a:gd name="connsiteY2" fmla="*/ 0 h 1843722"/>
              <a:gd name="connsiteX3" fmla="*/ 1271451 w 1565769"/>
              <a:gd name="connsiteY3" fmla="*/ 232637 h 1843722"/>
              <a:gd name="connsiteX4" fmla="*/ 1565769 w 1565769"/>
              <a:gd name="connsiteY4" fmla="*/ 716575 h 1843722"/>
              <a:gd name="connsiteX5" fmla="*/ 627017 w 1565769"/>
              <a:gd name="connsiteY5" fmla="*/ 1843722 h 1843722"/>
              <a:gd name="connsiteX6" fmla="*/ 602765 w 1565769"/>
              <a:gd name="connsiteY6" fmla="*/ 1398650 h 1843722"/>
              <a:gd name="connsiteX7" fmla="*/ 0 w 1565769"/>
              <a:gd name="connsiteY7" fmla="*/ 998991 h 1843722"/>
              <a:gd name="connsiteX8" fmla="*/ 10844 w 1565769"/>
              <a:gd name="connsiteY8" fmla="*/ 491856 h 1843722"/>
              <a:gd name="connsiteX0" fmla="*/ 10844 w 1565769"/>
              <a:gd name="connsiteY0" fmla="*/ 491856 h 1398650"/>
              <a:gd name="connsiteX1" fmla="*/ 566057 w 1565769"/>
              <a:gd name="connsiteY1" fmla="*/ 102007 h 1398650"/>
              <a:gd name="connsiteX2" fmla="*/ 996637 w 1565769"/>
              <a:gd name="connsiteY2" fmla="*/ 0 h 1398650"/>
              <a:gd name="connsiteX3" fmla="*/ 1271451 w 1565769"/>
              <a:gd name="connsiteY3" fmla="*/ 232637 h 1398650"/>
              <a:gd name="connsiteX4" fmla="*/ 1565769 w 1565769"/>
              <a:gd name="connsiteY4" fmla="*/ 716575 h 1398650"/>
              <a:gd name="connsiteX5" fmla="*/ 1393372 w 1565769"/>
              <a:gd name="connsiteY5" fmla="*/ 1303790 h 1398650"/>
              <a:gd name="connsiteX6" fmla="*/ 602765 w 1565769"/>
              <a:gd name="connsiteY6" fmla="*/ 1398650 h 1398650"/>
              <a:gd name="connsiteX7" fmla="*/ 0 w 1565769"/>
              <a:gd name="connsiteY7" fmla="*/ 998991 h 1398650"/>
              <a:gd name="connsiteX8" fmla="*/ 10844 w 1565769"/>
              <a:gd name="connsiteY8" fmla="*/ 491856 h 1398650"/>
              <a:gd name="connsiteX0" fmla="*/ 10844 w 1565769"/>
              <a:gd name="connsiteY0" fmla="*/ 491856 h 1398650"/>
              <a:gd name="connsiteX1" fmla="*/ 566057 w 1565769"/>
              <a:gd name="connsiteY1" fmla="*/ 102007 h 1398650"/>
              <a:gd name="connsiteX2" fmla="*/ 996637 w 1565769"/>
              <a:gd name="connsiteY2" fmla="*/ 0 h 1398650"/>
              <a:gd name="connsiteX3" fmla="*/ 1322251 w 1565769"/>
              <a:gd name="connsiteY3" fmla="*/ 202157 h 1398650"/>
              <a:gd name="connsiteX4" fmla="*/ 1565769 w 1565769"/>
              <a:gd name="connsiteY4" fmla="*/ 716575 h 1398650"/>
              <a:gd name="connsiteX5" fmla="*/ 1393372 w 1565769"/>
              <a:gd name="connsiteY5" fmla="*/ 1303790 h 1398650"/>
              <a:gd name="connsiteX6" fmla="*/ 602765 w 1565769"/>
              <a:gd name="connsiteY6" fmla="*/ 1398650 h 1398650"/>
              <a:gd name="connsiteX7" fmla="*/ 0 w 1565769"/>
              <a:gd name="connsiteY7" fmla="*/ 998991 h 1398650"/>
              <a:gd name="connsiteX8" fmla="*/ 10844 w 1565769"/>
              <a:gd name="connsiteY8" fmla="*/ 491856 h 1398650"/>
              <a:gd name="connsiteX0" fmla="*/ 10844 w 1565769"/>
              <a:gd name="connsiteY0" fmla="*/ 491856 h 1398650"/>
              <a:gd name="connsiteX1" fmla="*/ 566057 w 1565769"/>
              <a:gd name="connsiteY1" fmla="*/ 102007 h 1398650"/>
              <a:gd name="connsiteX2" fmla="*/ 996637 w 1565769"/>
              <a:gd name="connsiteY2" fmla="*/ 0 h 1398650"/>
              <a:gd name="connsiteX3" fmla="*/ 1322251 w 1565769"/>
              <a:gd name="connsiteY3" fmla="*/ 202157 h 1398650"/>
              <a:gd name="connsiteX4" fmla="*/ 1565769 w 1565769"/>
              <a:gd name="connsiteY4" fmla="*/ 716575 h 1398650"/>
              <a:gd name="connsiteX5" fmla="*/ 1393372 w 1565769"/>
              <a:gd name="connsiteY5" fmla="*/ 1303790 h 1398650"/>
              <a:gd name="connsiteX6" fmla="*/ 714525 w 1565769"/>
              <a:gd name="connsiteY6" fmla="*/ 1398650 h 1398650"/>
              <a:gd name="connsiteX7" fmla="*/ 0 w 1565769"/>
              <a:gd name="connsiteY7" fmla="*/ 998991 h 1398650"/>
              <a:gd name="connsiteX8" fmla="*/ 10844 w 1565769"/>
              <a:gd name="connsiteY8" fmla="*/ 491856 h 1398650"/>
              <a:gd name="connsiteX0" fmla="*/ 0 w 1554925"/>
              <a:gd name="connsiteY0" fmla="*/ 491856 h 1398650"/>
              <a:gd name="connsiteX1" fmla="*/ 555213 w 1554925"/>
              <a:gd name="connsiteY1" fmla="*/ 102007 h 1398650"/>
              <a:gd name="connsiteX2" fmla="*/ 985793 w 1554925"/>
              <a:gd name="connsiteY2" fmla="*/ 0 h 1398650"/>
              <a:gd name="connsiteX3" fmla="*/ 1311407 w 1554925"/>
              <a:gd name="connsiteY3" fmla="*/ 202157 h 1398650"/>
              <a:gd name="connsiteX4" fmla="*/ 1554925 w 1554925"/>
              <a:gd name="connsiteY4" fmla="*/ 716575 h 1398650"/>
              <a:gd name="connsiteX5" fmla="*/ 1382528 w 1554925"/>
              <a:gd name="connsiteY5" fmla="*/ 1303790 h 1398650"/>
              <a:gd name="connsiteX6" fmla="*/ 703681 w 1554925"/>
              <a:gd name="connsiteY6" fmla="*/ 1398650 h 1398650"/>
              <a:gd name="connsiteX7" fmla="*/ 19636 w 1554925"/>
              <a:gd name="connsiteY7" fmla="*/ 1019311 h 1398650"/>
              <a:gd name="connsiteX8" fmla="*/ 0 w 1554925"/>
              <a:gd name="connsiteY8" fmla="*/ 491856 h 1398650"/>
              <a:gd name="connsiteX0" fmla="*/ 0 w 1554925"/>
              <a:gd name="connsiteY0" fmla="*/ 491856 h 1398650"/>
              <a:gd name="connsiteX1" fmla="*/ 555213 w 1554925"/>
              <a:gd name="connsiteY1" fmla="*/ 102007 h 1398650"/>
              <a:gd name="connsiteX2" fmla="*/ 985793 w 1554925"/>
              <a:gd name="connsiteY2" fmla="*/ 0 h 1398650"/>
              <a:gd name="connsiteX3" fmla="*/ 1311407 w 1554925"/>
              <a:gd name="connsiteY3" fmla="*/ 202157 h 1398650"/>
              <a:gd name="connsiteX4" fmla="*/ 1554925 w 1554925"/>
              <a:gd name="connsiteY4" fmla="*/ 716575 h 1398650"/>
              <a:gd name="connsiteX5" fmla="*/ 1382528 w 1554925"/>
              <a:gd name="connsiteY5" fmla="*/ 1303790 h 1398650"/>
              <a:gd name="connsiteX6" fmla="*/ 703681 w 1554925"/>
              <a:gd name="connsiteY6" fmla="*/ 1398650 h 1398650"/>
              <a:gd name="connsiteX7" fmla="*/ 19636 w 1554925"/>
              <a:gd name="connsiteY7" fmla="*/ 1039631 h 1398650"/>
              <a:gd name="connsiteX8" fmla="*/ 0 w 1554925"/>
              <a:gd name="connsiteY8" fmla="*/ 491856 h 1398650"/>
              <a:gd name="connsiteX0" fmla="*/ 51484 w 1535289"/>
              <a:gd name="connsiteY0" fmla="*/ 522336 h 1398650"/>
              <a:gd name="connsiteX1" fmla="*/ 535577 w 1535289"/>
              <a:gd name="connsiteY1" fmla="*/ 102007 h 1398650"/>
              <a:gd name="connsiteX2" fmla="*/ 966157 w 1535289"/>
              <a:gd name="connsiteY2" fmla="*/ 0 h 1398650"/>
              <a:gd name="connsiteX3" fmla="*/ 1291771 w 1535289"/>
              <a:gd name="connsiteY3" fmla="*/ 202157 h 1398650"/>
              <a:gd name="connsiteX4" fmla="*/ 1535289 w 1535289"/>
              <a:gd name="connsiteY4" fmla="*/ 716575 h 1398650"/>
              <a:gd name="connsiteX5" fmla="*/ 1362892 w 1535289"/>
              <a:gd name="connsiteY5" fmla="*/ 1303790 h 1398650"/>
              <a:gd name="connsiteX6" fmla="*/ 684045 w 1535289"/>
              <a:gd name="connsiteY6" fmla="*/ 1398650 h 1398650"/>
              <a:gd name="connsiteX7" fmla="*/ 0 w 1535289"/>
              <a:gd name="connsiteY7" fmla="*/ 1039631 h 1398650"/>
              <a:gd name="connsiteX8" fmla="*/ 51484 w 1535289"/>
              <a:gd name="connsiteY8" fmla="*/ 522336 h 139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289" h="1398650">
                <a:moveTo>
                  <a:pt x="51484" y="522336"/>
                </a:moveTo>
                <a:lnTo>
                  <a:pt x="535577" y="102007"/>
                </a:lnTo>
                <a:lnTo>
                  <a:pt x="966157" y="0"/>
                </a:lnTo>
                <a:lnTo>
                  <a:pt x="1291771" y="202157"/>
                </a:lnTo>
                <a:lnTo>
                  <a:pt x="1535289" y="716575"/>
                </a:lnTo>
                <a:lnTo>
                  <a:pt x="1362892" y="1303790"/>
                </a:lnTo>
                <a:lnTo>
                  <a:pt x="684045" y="1398650"/>
                </a:lnTo>
                <a:lnTo>
                  <a:pt x="0" y="1039631"/>
                </a:lnTo>
                <a:lnTo>
                  <a:pt x="51484" y="522336"/>
                </a:lnTo>
                <a:close/>
              </a:path>
            </a:pathLst>
          </a:custGeom>
          <a:pattFill prst="lgGrid">
            <a:fgClr>
              <a:srgbClr val="0000CC"/>
            </a:fgClr>
            <a:bgClr>
              <a:srgbClr val="4DFFC4"/>
            </a:bgClr>
          </a:patt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9" name="直線コネクタ 18">
            <a:extLst>
              <a:ext uri="{FF2B5EF4-FFF2-40B4-BE49-F238E27FC236}">
                <a16:creationId xmlns:a16="http://schemas.microsoft.com/office/drawing/2014/main" id="{12DCFC9A-96E3-8590-E218-96D7141667C8}"/>
              </a:ext>
            </a:extLst>
          </p:cNvPr>
          <p:cNvCxnSpPr>
            <a:cxnSpLocks/>
            <a:stCxn id="17" idx="1"/>
          </p:cNvCxnSpPr>
          <p:nvPr/>
        </p:nvCxnSpPr>
        <p:spPr>
          <a:xfrm flipH="1">
            <a:off x="6036109" y="3099178"/>
            <a:ext cx="1025670" cy="11185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16B64860-809E-25EF-3297-C95240328BF2}"/>
              </a:ext>
            </a:extLst>
          </p:cNvPr>
          <p:cNvCxnSpPr>
            <a:cxnSpLocks/>
            <a:endCxn id="17" idx="2"/>
          </p:cNvCxnSpPr>
          <p:nvPr/>
        </p:nvCxnSpPr>
        <p:spPr>
          <a:xfrm>
            <a:off x="6036109" y="4217763"/>
            <a:ext cx="1313054" cy="12980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2F98A25-B7FE-25CB-2391-66AB5140536D}"/>
              </a:ext>
            </a:extLst>
          </p:cNvPr>
          <p:cNvCxnSpPr>
            <a:cxnSpLocks/>
            <a:stCxn id="17" idx="3"/>
          </p:cNvCxnSpPr>
          <p:nvPr/>
        </p:nvCxnSpPr>
        <p:spPr>
          <a:xfrm flipV="1">
            <a:off x="4259796" y="4206382"/>
            <a:ext cx="1767535" cy="6693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8AF5AA4D-65AC-A8E3-658F-CE731637E313}"/>
              </a:ext>
            </a:extLst>
          </p:cNvPr>
          <p:cNvCxnSpPr>
            <a:cxnSpLocks/>
            <a:stCxn id="17" idx="0"/>
          </p:cNvCxnSpPr>
          <p:nvPr/>
        </p:nvCxnSpPr>
        <p:spPr>
          <a:xfrm>
            <a:off x="5470288" y="3018624"/>
            <a:ext cx="557043" cy="11877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BB585788-264E-8E48-8822-088266681174}"/>
              </a:ext>
            </a:extLst>
          </p:cNvPr>
          <p:cNvGrpSpPr/>
          <p:nvPr/>
        </p:nvGrpSpPr>
        <p:grpSpPr>
          <a:xfrm>
            <a:off x="4968194" y="3160857"/>
            <a:ext cx="2082015" cy="1982001"/>
            <a:chOff x="4968194" y="3160857"/>
            <a:chExt cx="2082015" cy="1982001"/>
          </a:xfrm>
        </p:grpSpPr>
        <p:sp>
          <p:nvSpPr>
            <p:cNvPr id="24" name="矢印: 右 23">
              <a:extLst>
                <a:ext uri="{FF2B5EF4-FFF2-40B4-BE49-F238E27FC236}">
                  <a16:creationId xmlns:a16="http://schemas.microsoft.com/office/drawing/2014/main" id="{AD8C1D39-EE1B-9251-E334-72FAEC8120B2}"/>
                </a:ext>
              </a:extLst>
            </p:cNvPr>
            <p:cNvSpPr/>
            <p:nvPr/>
          </p:nvSpPr>
          <p:spPr>
            <a:xfrm rot="1266772">
              <a:off x="4968194" y="3862243"/>
              <a:ext cx="259672" cy="186047"/>
            </a:xfrm>
            <a:prstGeom prst="rightArrow">
              <a:avLst/>
            </a:prstGeom>
            <a:solidFill>
              <a:schemeClr val="tx1"/>
            </a:solid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矢印: 右 24">
              <a:extLst>
                <a:ext uri="{FF2B5EF4-FFF2-40B4-BE49-F238E27FC236}">
                  <a16:creationId xmlns:a16="http://schemas.microsoft.com/office/drawing/2014/main" id="{B8DD43C9-C019-30E5-232F-646D54D5289F}"/>
                </a:ext>
              </a:extLst>
            </p:cNvPr>
            <p:cNvSpPr/>
            <p:nvPr/>
          </p:nvSpPr>
          <p:spPr>
            <a:xfrm rot="6006688">
              <a:off x="6083877" y="3197669"/>
              <a:ext cx="259672" cy="186047"/>
            </a:xfrm>
            <a:prstGeom prst="rightArrow">
              <a:avLst/>
            </a:prstGeom>
            <a:solidFill>
              <a:schemeClr val="tx1"/>
            </a:solid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矢印: 右 25">
              <a:extLst>
                <a:ext uri="{FF2B5EF4-FFF2-40B4-BE49-F238E27FC236}">
                  <a16:creationId xmlns:a16="http://schemas.microsoft.com/office/drawing/2014/main" id="{BEE48404-6F8A-37C3-AB57-A15EEFE03B87}"/>
                </a:ext>
              </a:extLst>
            </p:cNvPr>
            <p:cNvSpPr/>
            <p:nvPr/>
          </p:nvSpPr>
          <p:spPr>
            <a:xfrm rot="16966189">
              <a:off x="5742070" y="4919998"/>
              <a:ext cx="259672" cy="186047"/>
            </a:xfrm>
            <a:prstGeom prst="rightArrow">
              <a:avLst/>
            </a:prstGeom>
            <a:solidFill>
              <a:schemeClr val="tx1"/>
            </a:solid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矢印: 右 26">
              <a:extLst>
                <a:ext uri="{FF2B5EF4-FFF2-40B4-BE49-F238E27FC236}">
                  <a16:creationId xmlns:a16="http://schemas.microsoft.com/office/drawing/2014/main" id="{9B8D5A71-C686-CA76-66E2-73F13D3184B5}"/>
                </a:ext>
              </a:extLst>
            </p:cNvPr>
            <p:cNvSpPr/>
            <p:nvPr/>
          </p:nvSpPr>
          <p:spPr>
            <a:xfrm rot="10370677">
              <a:off x="6790537" y="4052272"/>
              <a:ext cx="259672" cy="186047"/>
            </a:xfrm>
            <a:prstGeom prst="rightArrow">
              <a:avLst/>
            </a:prstGeom>
            <a:solidFill>
              <a:schemeClr val="tx1"/>
            </a:solid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グループ化 27">
            <a:extLst>
              <a:ext uri="{FF2B5EF4-FFF2-40B4-BE49-F238E27FC236}">
                <a16:creationId xmlns:a16="http://schemas.microsoft.com/office/drawing/2014/main" id="{E08644BC-256B-7166-2455-0569A2934452}"/>
              </a:ext>
            </a:extLst>
          </p:cNvPr>
          <p:cNvGrpSpPr/>
          <p:nvPr/>
        </p:nvGrpSpPr>
        <p:grpSpPr>
          <a:xfrm>
            <a:off x="4996116" y="3006469"/>
            <a:ext cx="2369879" cy="2177015"/>
            <a:chOff x="4996116" y="3006469"/>
            <a:chExt cx="2369879" cy="2177015"/>
          </a:xfrm>
        </p:grpSpPr>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59183198-830D-1206-856C-DE3050FBC1CB}"/>
                    </a:ext>
                  </a:extLst>
                </p:cNvPr>
                <p:cNvSpPr txBox="1"/>
                <p:nvPr/>
              </p:nvSpPr>
              <p:spPr>
                <a:xfrm>
                  <a:off x="5121913" y="4721819"/>
                  <a:ext cx="81548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i="1">
                                <a:latin typeface="Cambria Math" panose="02040503050406030204" pitchFamily="18" charset="0"/>
                              </a:rPr>
                              <m:t>2</m:t>
                            </m:r>
                          </m:sub>
                        </m:sSub>
                        <m:r>
                          <a:rPr lang="en-US" altLang="ja-JP" sz="2400" i="1">
                            <a:latin typeface="Cambria Math" panose="02040503050406030204" pitchFamily="18" charset="0"/>
                          </a:rPr>
                          <m:t>]</m:t>
                        </m:r>
                      </m:oMath>
                    </m:oMathPara>
                  </a14:m>
                  <a:endParaRPr lang="ja-JP" altLang="en-US" sz="2400" dirty="0"/>
                </a:p>
              </p:txBody>
            </p:sp>
          </mc:Choice>
          <mc:Fallback xmlns="">
            <p:sp>
              <p:nvSpPr>
                <p:cNvPr id="13" name="テキスト ボックス 12">
                  <a:extLst>
                    <a:ext uri="{FF2B5EF4-FFF2-40B4-BE49-F238E27FC236}">
                      <a16:creationId xmlns:a16="http://schemas.microsoft.com/office/drawing/2014/main" id="{BE4D2AFF-1B86-46A1-8F47-0A13453BF167}"/>
                    </a:ext>
                  </a:extLst>
                </p:cNvPr>
                <p:cNvSpPr txBox="1">
                  <a:spLocks noRot="1" noChangeAspect="1" noMove="1" noResize="1" noEditPoints="1" noAdjustHandles="1" noChangeArrowheads="1" noChangeShapeType="1" noTextEdit="1"/>
                </p:cNvSpPr>
                <p:nvPr/>
              </p:nvSpPr>
              <p:spPr>
                <a:xfrm>
                  <a:off x="5121913" y="4721819"/>
                  <a:ext cx="815480" cy="461665"/>
                </a:xfrm>
                <a:prstGeom prst="rect">
                  <a:avLst/>
                </a:prstGeom>
                <a:blipFill>
                  <a:blip r:embed="rId9"/>
                  <a:stretch>
                    <a:fillRect l="-746" r="-1493" b="-21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F5F3C4E8-F72B-F98B-7071-B01B2AF1931E}"/>
                    </a:ext>
                  </a:extLst>
                </p:cNvPr>
                <p:cNvSpPr txBox="1"/>
                <p:nvPr/>
              </p:nvSpPr>
              <p:spPr>
                <a:xfrm>
                  <a:off x="4996116" y="3285251"/>
                  <a:ext cx="80836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i="1">
                                <a:latin typeface="Cambria Math" panose="02040503050406030204" pitchFamily="18" charset="0"/>
                              </a:rPr>
                              <m:t>1</m:t>
                            </m:r>
                          </m:sub>
                        </m:sSub>
                        <m:r>
                          <a:rPr lang="en-US" altLang="ja-JP" sz="2400" i="1">
                            <a:latin typeface="Cambria Math" panose="02040503050406030204" pitchFamily="18" charset="0"/>
                          </a:rPr>
                          <m:t>]</m:t>
                        </m:r>
                      </m:oMath>
                    </m:oMathPara>
                  </a14:m>
                  <a:endParaRPr lang="ja-JP" altLang="en-US" sz="2400" dirty="0"/>
                </a:p>
              </p:txBody>
            </p:sp>
          </mc:Choice>
          <mc:Fallback xmlns="">
            <p:sp>
              <p:nvSpPr>
                <p:cNvPr id="12" name="テキスト ボックス 11">
                  <a:extLst>
                    <a:ext uri="{FF2B5EF4-FFF2-40B4-BE49-F238E27FC236}">
                      <a16:creationId xmlns:a16="http://schemas.microsoft.com/office/drawing/2014/main" id="{9B4CEC9D-5375-4A12-ADBA-0D63F6B881AD}"/>
                    </a:ext>
                  </a:extLst>
                </p:cNvPr>
                <p:cNvSpPr txBox="1">
                  <a:spLocks noRot="1" noChangeAspect="1" noMove="1" noResize="1" noEditPoints="1" noAdjustHandles="1" noChangeArrowheads="1" noChangeShapeType="1" noTextEdit="1"/>
                </p:cNvSpPr>
                <p:nvPr/>
              </p:nvSpPr>
              <p:spPr>
                <a:xfrm>
                  <a:off x="4996116" y="3285251"/>
                  <a:ext cx="808363" cy="461665"/>
                </a:xfrm>
                <a:prstGeom prst="rect">
                  <a:avLst/>
                </a:prstGeom>
                <a:blipFill>
                  <a:blip r:embed="rId10"/>
                  <a:stretch>
                    <a:fillRect l="-758" r="-1515" b="-1973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5D7C898C-876C-4F28-03C9-B3114CEAB579}"/>
                    </a:ext>
                  </a:extLst>
                </p:cNvPr>
                <p:cNvSpPr txBox="1"/>
                <p:nvPr/>
              </p:nvSpPr>
              <p:spPr>
                <a:xfrm>
                  <a:off x="6550515" y="4224646"/>
                  <a:ext cx="81548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400" i="1" smtClean="0">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b="0" i="1" smtClean="0">
                                <a:latin typeface="Cambria Math" panose="02040503050406030204" pitchFamily="18" charset="0"/>
                              </a:rPr>
                              <m:t>3</m:t>
                            </m:r>
                          </m:sub>
                        </m:sSub>
                        <m:r>
                          <a:rPr lang="en-US" altLang="ja-JP" sz="2400" i="1">
                            <a:latin typeface="Cambria Math" panose="02040503050406030204" pitchFamily="18" charset="0"/>
                          </a:rPr>
                          <m:t>]</m:t>
                        </m:r>
                      </m:oMath>
                    </m:oMathPara>
                  </a14:m>
                  <a:endParaRPr lang="ja-JP" altLang="en-US" sz="2400" dirty="0"/>
                </a:p>
              </p:txBody>
            </p:sp>
          </mc:Choice>
          <mc:Fallback xmlns="">
            <p:sp>
              <p:nvSpPr>
                <p:cNvPr id="43" name="テキスト ボックス 42">
                  <a:extLst>
                    <a:ext uri="{FF2B5EF4-FFF2-40B4-BE49-F238E27FC236}">
                      <a16:creationId xmlns:a16="http://schemas.microsoft.com/office/drawing/2014/main" id="{3E19513B-8E42-99A5-326A-59DC2FCEE097}"/>
                    </a:ext>
                  </a:extLst>
                </p:cNvPr>
                <p:cNvSpPr txBox="1">
                  <a:spLocks noRot="1" noChangeAspect="1" noMove="1" noResize="1" noEditPoints="1" noAdjustHandles="1" noChangeArrowheads="1" noChangeShapeType="1" noTextEdit="1"/>
                </p:cNvSpPr>
                <p:nvPr/>
              </p:nvSpPr>
              <p:spPr>
                <a:xfrm>
                  <a:off x="6550515" y="4224646"/>
                  <a:ext cx="815480" cy="461665"/>
                </a:xfrm>
                <a:prstGeom prst="rect">
                  <a:avLst/>
                </a:prstGeom>
                <a:blipFill>
                  <a:blip r:embed="rId11"/>
                  <a:stretch>
                    <a:fillRect l="-1504" r="-1504" b="-1973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A8AF64FB-67F3-3857-38EF-D931FCA31CC0}"/>
                    </a:ext>
                  </a:extLst>
                </p:cNvPr>
                <p:cNvSpPr txBox="1"/>
                <p:nvPr/>
              </p:nvSpPr>
              <p:spPr>
                <a:xfrm>
                  <a:off x="6151687" y="3006469"/>
                  <a:ext cx="80233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400" i="1" smtClean="0">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b="0" i="1" smtClean="0">
                                <a:latin typeface="Cambria Math" panose="02040503050406030204" pitchFamily="18" charset="0"/>
                              </a:rPr>
                              <m:t>4</m:t>
                            </m:r>
                          </m:sub>
                        </m:sSub>
                        <m:r>
                          <a:rPr lang="en-US" altLang="ja-JP" sz="2400" i="1">
                            <a:latin typeface="Cambria Math" panose="02040503050406030204" pitchFamily="18" charset="0"/>
                          </a:rPr>
                          <m:t>]</m:t>
                        </m:r>
                      </m:oMath>
                    </m:oMathPara>
                  </a14:m>
                  <a:endParaRPr lang="ja-JP" altLang="en-US" sz="2400" dirty="0"/>
                </a:p>
              </p:txBody>
            </p:sp>
          </mc:Choice>
          <mc:Fallback xmlns="">
            <p:sp>
              <p:nvSpPr>
                <p:cNvPr id="44" name="テキスト ボックス 43">
                  <a:extLst>
                    <a:ext uri="{FF2B5EF4-FFF2-40B4-BE49-F238E27FC236}">
                      <a16:creationId xmlns:a16="http://schemas.microsoft.com/office/drawing/2014/main" id="{7A80765C-633C-6D36-BF00-3A270A9F262E}"/>
                    </a:ext>
                  </a:extLst>
                </p:cNvPr>
                <p:cNvSpPr txBox="1">
                  <a:spLocks noRot="1" noChangeAspect="1" noMove="1" noResize="1" noEditPoints="1" noAdjustHandles="1" noChangeArrowheads="1" noChangeShapeType="1" noTextEdit="1"/>
                </p:cNvSpPr>
                <p:nvPr/>
              </p:nvSpPr>
              <p:spPr>
                <a:xfrm>
                  <a:off x="6151687" y="3006469"/>
                  <a:ext cx="802336" cy="461665"/>
                </a:xfrm>
                <a:prstGeom prst="rect">
                  <a:avLst/>
                </a:prstGeom>
                <a:blipFill>
                  <a:blip r:embed="rId12"/>
                  <a:stretch>
                    <a:fillRect r="-1515" b="-19737"/>
                  </a:stretch>
                </a:blipFill>
              </p:spPr>
              <p:txBody>
                <a:bodyPr/>
                <a:lstStyle/>
                <a:p>
                  <a:r>
                    <a:rPr lang="ja-JP" altLang="en-US">
                      <a:noFill/>
                    </a:rPr>
                    <a:t> </a:t>
                  </a:r>
                </a:p>
              </p:txBody>
            </p:sp>
          </mc:Fallback>
        </mc:AlternateContent>
      </p:grpSp>
      <p:sp>
        <p:nvSpPr>
          <p:cNvPr id="33" name="楕円 32">
            <a:extLst>
              <a:ext uri="{FF2B5EF4-FFF2-40B4-BE49-F238E27FC236}">
                <a16:creationId xmlns:a16="http://schemas.microsoft.com/office/drawing/2014/main" id="{CBDA4B39-1D9E-B03E-E7B1-6EA97F9ECEA2}"/>
              </a:ext>
            </a:extLst>
          </p:cNvPr>
          <p:cNvSpPr/>
          <p:nvPr/>
        </p:nvSpPr>
        <p:spPr>
          <a:xfrm>
            <a:off x="5960400" y="4145846"/>
            <a:ext cx="144016" cy="144016"/>
          </a:xfrm>
          <a:prstGeom prst="ellipse">
            <a:avLst/>
          </a:prstGeom>
          <a:noFill/>
          <a:ln w="57150">
            <a:solidFill>
              <a:srgbClr val="0000CC"/>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24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03032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ー 12">
            <a:extLst>
              <a:ext uri="{FF2B5EF4-FFF2-40B4-BE49-F238E27FC236}">
                <a16:creationId xmlns:a16="http://schemas.microsoft.com/office/drawing/2014/main" id="{C77105FE-BDBD-F298-4D8C-B550DF139340}"/>
              </a:ext>
            </a:extLst>
          </p:cNvPr>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片持ち梁の曲げの</a:t>
            </a:r>
            <a:r>
              <a:rPr lang="en-US" altLang="ja-JP" b="1" i="1" u="sng" dirty="0">
                <a:effectLst>
                  <a:outerShdw blurRad="38100" dist="38100" dir="2700000" algn="tl">
                    <a:srgbClr val="000000">
                      <a:alpha val="43137"/>
                    </a:srgbClr>
                  </a:outerShdw>
                </a:effectLst>
              </a:rPr>
              <a:t>Mises</a:t>
            </a:r>
            <a:r>
              <a:rPr lang="ja-JP" altLang="en-US" b="1" i="1" u="sng" dirty="0">
                <a:effectLst>
                  <a:outerShdw blurRad="38100" dist="38100" dir="2700000" algn="tl">
                    <a:srgbClr val="000000">
                      <a:alpha val="43137"/>
                    </a:srgbClr>
                  </a:outerShdw>
                </a:effectLst>
              </a:rPr>
              <a:t>応力分布比較 </a:t>
            </a:r>
            <a:r>
              <a:rPr lang="en-US" altLang="ja-JP" b="1" i="1" u="sng" dirty="0">
                <a:effectLst>
                  <a:outerShdw blurRad="38100" dist="38100" dir="2700000" algn="tl">
                    <a:srgbClr val="000000">
                      <a:alpha val="43137"/>
                    </a:srgbClr>
                  </a:outerShdw>
                </a:effectLst>
              </a:rPr>
              <a:t>(3</a:t>
            </a:r>
            <a:r>
              <a:rPr lang="ja-JP" altLang="en-US" b="1" i="1" u="sng" dirty="0">
                <a:effectLst>
                  <a:outerShdw blurRad="38100" dist="38100" dir="2700000" algn="tl">
                    <a:srgbClr val="000000">
                      <a:alpha val="43137"/>
                    </a:srgbClr>
                  </a:outerShdw>
                </a:effectLst>
              </a:rPr>
              <a:t>節点三角形メッシュ</a:t>
            </a:r>
            <a:r>
              <a:rPr lang="en-US" altLang="ja-JP" b="1" i="1" u="sng" dirty="0">
                <a:effectLst>
                  <a:outerShdw blurRad="38100" dist="38100" dir="2700000" algn="tl">
                    <a:srgbClr val="000000">
                      <a:alpha val="43137"/>
                    </a:srgbClr>
                  </a:outerShdw>
                </a:effectLst>
              </a:rPr>
              <a:t>)</a:t>
            </a:r>
            <a:endParaRPr lang="ja-JP" altLang="en-US" b="1" i="1" u="sng" dirty="0">
              <a:effectLst>
                <a:outerShdw blurRad="38100" dist="38100" dir="2700000" algn="tl">
                  <a:srgbClr val="000000">
                    <a:alpha val="43137"/>
                  </a:srgbClr>
                </a:outerShdw>
              </a:effectLst>
            </a:endParaRPr>
          </a:p>
        </p:txBody>
      </p:sp>
      <p:sp>
        <p:nvSpPr>
          <p:cNvPr id="3" name="タイトル 2">
            <a:extLst>
              <a:ext uri="{FF2B5EF4-FFF2-40B4-BE49-F238E27FC236}">
                <a16:creationId xmlns:a16="http://schemas.microsoft.com/office/drawing/2014/main" id="{0D6E3253-B1AE-CDCB-A29F-28E2EE0C55A6}"/>
              </a:ext>
            </a:extLst>
          </p:cNvPr>
          <p:cNvSpPr>
            <a:spLocks noGrp="1"/>
          </p:cNvSpPr>
          <p:nvPr>
            <p:ph type="title"/>
          </p:nvPr>
        </p:nvSpPr>
        <p:spPr/>
        <p:txBody>
          <a:bodyPr/>
          <a:lstStyle/>
          <a:p>
            <a:r>
              <a:rPr kumimoji="1" lang="ja-JP" altLang="en-US" dirty="0"/>
              <a:t>エッジ中心ひずみ平滑要素</a:t>
            </a:r>
            <a:r>
              <a:rPr lang="ja-JP" altLang="en-US" dirty="0"/>
              <a:t>（</a:t>
            </a:r>
            <a:r>
              <a:rPr lang="en-US" altLang="ja-JP" dirty="0"/>
              <a:t>EC-</a:t>
            </a:r>
            <a:r>
              <a:rPr kumimoji="1" lang="en-US" altLang="ja-JP" dirty="0"/>
              <a:t>SSE</a:t>
            </a:r>
            <a:r>
              <a:rPr lang="ja-JP" altLang="en-US" dirty="0"/>
              <a:t>）の可能性</a:t>
            </a:r>
            <a:endParaRPr kumimoji="1" lang="ja-JP" altLang="en-US" dirty="0"/>
          </a:p>
        </p:txBody>
      </p:sp>
      <p:sp>
        <p:nvSpPr>
          <p:cNvPr id="4" name="スライド番号プレースホルダー 3">
            <a:extLst>
              <a:ext uri="{FF2B5EF4-FFF2-40B4-BE49-F238E27FC236}">
                <a16:creationId xmlns:a16="http://schemas.microsoft.com/office/drawing/2014/main" id="{95985CCE-0B24-0F96-F685-C7D10E7269C1}"/>
              </a:ext>
            </a:extLst>
          </p:cNvPr>
          <p:cNvSpPr>
            <a:spLocks noGrp="1"/>
          </p:cNvSpPr>
          <p:nvPr>
            <p:ph type="sldNum" sz="quarter" idx="4"/>
          </p:nvPr>
        </p:nvSpPr>
        <p:spPr/>
        <p:txBody>
          <a:bodyPr/>
          <a:lstStyle/>
          <a:p>
            <a:r>
              <a:rPr lang="en-US" altLang="ja-JP"/>
              <a:t>P. </a:t>
            </a:r>
            <a:fld id="{F8FDF831-B0A3-4B44-A20D-7581D5587101}" type="slidenum">
              <a:rPr lang="ja-JP" altLang="en-US" smtClean="0"/>
              <a:pPr/>
              <a:t>3</a:t>
            </a:fld>
            <a:endParaRPr lang="ja-JP" altLang="en-US" dirty="0"/>
          </a:p>
        </p:txBody>
      </p:sp>
      <p:pic>
        <p:nvPicPr>
          <p:cNvPr id="12" name="図 11">
            <a:extLst>
              <a:ext uri="{FF2B5EF4-FFF2-40B4-BE49-F238E27FC236}">
                <a16:creationId xmlns:a16="http://schemas.microsoft.com/office/drawing/2014/main" id="{A1AF83DC-95A7-29F5-4037-C41806C05A04}"/>
              </a:ext>
            </a:extLst>
          </p:cNvPr>
          <p:cNvPicPr>
            <a:picLocks noChangeAspect="1"/>
          </p:cNvPicPr>
          <p:nvPr/>
        </p:nvPicPr>
        <p:blipFill rotWithShape="1">
          <a:blip r:embed="rId3"/>
          <a:srcRect t="38925" r="18764" b="5776"/>
          <a:stretch/>
        </p:blipFill>
        <p:spPr>
          <a:xfrm>
            <a:off x="811684" y="2588914"/>
            <a:ext cx="5760640" cy="3792415"/>
          </a:xfrm>
          <a:prstGeom prst="rect">
            <a:avLst/>
          </a:prstGeom>
        </p:spPr>
      </p:pic>
      <p:pic>
        <p:nvPicPr>
          <p:cNvPr id="10" name="図 9">
            <a:extLst>
              <a:ext uri="{FF2B5EF4-FFF2-40B4-BE49-F238E27FC236}">
                <a16:creationId xmlns:a16="http://schemas.microsoft.com/office/drawing/2014/main" id="{0236678F-D1D4-4A1C-995F-FC014E713217}"/>
              </a:ext>
            </a:extLst>
          </p:cNvPr>
          <p:cNvPicPr>
            <a:picLocks noChangeAspect="1"/>
          </p:cNvPicPr>
          <p:nvPr/>
        </p:nvPicPr>
        <p:blipFill rotWithShape="1">
          <a:blip r:embed="rId3"/>
          <a:srcRect t="-1" r="19811" b="82151"/>
          <a:stretch/>
        </p:blipFill>
        <p:spPr>
          <a:xfrm>
            <a:off x="840343" y="1268760"/>
            <a:ext cx="5686413" cy="1224136"/>
          </a:xfrm>
          <a:prstGeom prst="rect">
            <a:avLst/>
          </a:prstGeom>
        </p:spPr>
      </p:pic>
      <p:sp>
        <p:nvSpPr>
          <p:cNvPr id="8" name="テキスト ボックス 7">
            <a:extLst>
              <a:ext uri="{FF2B5EF4-FFF2-40B4-BE49-F238E27FC236}">
                <a16:creationId xmlns:a16="http://schemas.microsoft.com/office/drawing/2014/main" id="{4C0D5DE8-1F83-B19A-E268-962C9C232B0F}"/>
              </a:ext>
            </a:extLst>
          </p:cNvPr>
          <p:cNvSpPr txBox="1"/>
          <p:nvPr/>
        </p:nvSpPr>
        <p:spPr>
          <a:xfrm>
            <a:off x="797320" y="980728"/>
            <a:ext cx="4435510" cy="338554"/>
          </a:xfrm>
          <a:prstGeom prst="rect">
            <a:avLst/>
          </a:prstGeom>
          <a:noFill/>
        </p:spPr>
        <p:txBody>
          <a:bodyPr wrap="none" rtlCol="0">
            <a:spAutoFit/>
          </a:bodyPr>
          <a:lstStyle/>
          <a:p>
            <a:r>
              <a:rPr lang="en-US" altLang="ja-JP" sz="1600" dirty="0"/>
              <a:t>T. </a:t>
            </a:r>
            <a:r>
              <a:rPr lang="en-US" altLang="ja-JP" sz="1600" dirty="0" err="1"/>
              <a:t>Jinsong</a:t>
            </a:r>
            <a:r>
              <a:rPr lang="en-US" altLang="ja-JP" sz="1600" dirty="0"/>
              <a:t> </a:t>
            </a:r>
            <a:r>
              <a:rPr lang="en-US" altLang="ja-JP" sz="1600" i="1" dirty="0"/>
              <a:t>et al</a:t>
            </a:r>
            <a:r>
              <a:rPr lang="en-US" altLang="ja-JP" sz="1600" dirty="0"/>
              <a:t>., Euro. J. Mech. /A, v95, </a:t>
            </a:r>
            <a:r>
              <a:rPr lang="en-US" altLang="ja-JP" sz="1600" dirty="0">
                <a:solidFill>
                  <a:srgbClr val="7030A0"/>
                </a:solidFill>
              </a:rPr>
              <a:t>2022</a:t>
            </a:r>
            <a:r>
              <a:rPr lang="en-US" altLang="ja-JP" sz="1600" dirty="0"/>
              <a:t>.</a:t>
            </a:r>
            <a:endParaRPr lang="ja-JP" altLang="en-US" sz="1600" dirty="0"/>
          </a:p>
        </p:txBody>
      </p:sp>
      <p:sp>
        <p:nvSpPr>
          <p:cNvPr id="16" name="正方形/長方形 15">
            <a:extLst>
              <a:ext uri="{FF2B5EF4-FFF2-40B4-BE49-F238E27FC236}">
                <a16:creationId xmlns:a16="http://schemas.microsoft.com/office/drawing/2014/main" id="{D8892568-BD5D-4E95-667E-982EB16C486A}"/>
              </a:ext>
            </a:extLst>
          </p:cNvPr>
          <p:cNvSpPr/>
          <p:nvPr/>
        </p:nvSpPr>
        <p:spPr>
          <a:xfrm>
            <a:off x="846992" y="4365104"/>
            <a:ext cx="857446" cy="28803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3DFA7845-A984-94CA-08CF-AB861DFF6C4E}"/>
              </a:ext>
            </a:extLst>
          </p:cNvPr>
          <p:cNvSpPr txBox="1"/>
          <p:nvPr/>
        </p:nvSpPr>
        <p:spPr>
          <a:xfrm>
            <a:off x="6617812" y="1419163"/>
            <a:ext cx="3086101" cy="923330"/>
          </a:xfrm>
          <a:prstGeom prst="rect">
            <a:avLst/>
          </a:prstGeom>
          <a:solidFill>
            <a:schemeClr val="bg1">
              <a:lumMod val="85000"/>
            </a:schemeClr>
          </a:solidFill>
        </p:spPr>
        <p:txBody>
          <a:bodyPr wrap="none" rtlCol="0">
            <a:spAutoFit/>
          </a:bodyPr>
          <a:lstStyle/>
          <a:p>
            <a:r>
              <a:rPr kumimoji="1" lang="ja-JP" altLang="en-US" dirty="0"/>
              <a:t>応力分布が階段状で低精度．</a:t>
            </a:r>
            <a:br>
              <a:rPr kumimoji="1" lang="en-US" altLang="ja-JP" dirty="0"/>
            </a:br>
            <a:r>
              <a:rPr kumimoji="1" lang="ja-JP" altLang="en-US" dirty="0"/>
              <a:t>実は，せん断ロッキングも</a:t>
            </a:r>
            <a:br>
              <a:rPr kumimoji="1" lang="en-US" altLang="ja-JP" dirty="0"/>
            </a:br>
            <a:r>
              <a:rPr kumimoji="1" lang="ja-JP" altLang="en-US" dirty="0"/>
              <a:t>起こしている．</a:t>
            </a:r>
          </a:p>
        </p:txBody>
      </p:sp>
      <p:sp>
        <p:nvSpPr>
          <p:cNvPr id="2" name="右中かっこ 1">
            <a:extLst>
              <a:ext uri="{FF2B5EF4-FFF2-40B4-BE49-F238E27FC236}">
                <a16:creationId xmlns:a16="http://schemas.microsoft.com/office/drawing/2014/main" id="{BA40B289-5D05-DEEC-50A7-6193C9E67FEC}"/>
              </a:ext>
            </a:extLst>
          </p:cNvPr>
          <p:cNvSpPr/>
          <p:nvPr/>
        </p:nvSpPr>
        <p:spPr>
          <a:xfrm>
            <a:off x="6526756" y="2600908"/>
            <a:ext cx="325405" cy="2520280"/>
          </a:xfrm>
          <a:prstGeom prst="rightBrace">
            <a:avLst>
              <a:gd name="adj1" fmla="val 48798"/>
              <a:gd name="adj2" fmla="val 50000"/>
            </a:avLst>
          </a:prstGeom>
          <a:ln w="19050">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0102058-5D08-561F-B22F-DF843C43ECEF}"/>
              </a:ext>
            </a:extLst>
          </p:cNvPr>
          <p:cNvSpPr txBox="1"/>
          <p:nvPr/>
        </p:nvSpPr>
        <p:spPr>
          <a:xfrm>
            <a:off x="6869147" y="2706886"/>
            <a:ext cx="2851752" cy="2308324"/>
          </a:xfrm>
          <a:prstGeom prst="rect">
            <a:avLst/>
          </a:prstGeom>
          <a:noFill/>
          <a:ln w="12700">
            <a:solidFill>
              <a:srgbClr val="FF00FF"/>
            </a:solidFill>
          </a:ln>
        </p:spPr>
        <p:txBody>
          <a:bodyPr wrap="square" rtlCol="0">
            <a:spAutoFit/>
          </a:bodyPr>
          <a:lstStyle/>
          <a:p>
            <a:pPr marL="285750" indent="-285750">
              <a:buFont typeface="Arial" panose="020B0604020202020204" pitchFamily="34" charset="0"/>
              <a:buChar char="•"/>
            </a:pPr>
            <a:r>
              <a:rPr lang="ja-JP" altLang="en-US" dirty="0">
                <a:solidFill>
                  <a:srgbClr val="0000CC"/>
                </a:solidFill>
                <a:latin typeface="ＭＳ Ｐゴシック" panose="020B0600070205080204" pitchFamily="50" charset="-128"/>
                <a:ea typeface="ＭＳ Ｐゴシック" panose="020B0600070205080204" pitchFamily="50" charset="-128"/>
              </a:rPr>
              <a:t>ひずみ</a:t>
            </a:r>
            <a:r>
              <a:rPr lang="en-US" altLang="ja-JP" dirty="0">
                <a:solidFill>
                  <a:srgbClr val="0000CC"/>
                </a:solidFill>
                <a:latin typeface="ＭＳ Ｐゴシック" panose="020B0600070205080204" pitchFamily="50" charset="-128"/>
                <a:ea typeface="ＭＳ Ｐゴシック" panose="020B0600070205080204" pitchFamily="50" charset="-128"/>
              </a:rPr>
              <a:t>/</a:t>
            </a:r>
            <a:r>
              <a:rPr lang="ja-JP" altLang="en-US" dirty="0">
                <a:solidFill>
                  <a:srgbClr val="0000CC"/>
                </a:solidFill>
                <a:latin typeface="ＭＳ Ｐゴシック" panose="020B0600070205080204" pitchFamily="50" charset="-128"/>
                <a:ea typeface="ＭＳ Ｐゴシック" panose="020B0600070205080204" pitchFamily="50" charset="-128"/>
              </a:rPr>
              <a:t>応力が要素内で</a:t>
            </a:r>
            <a:br>
              <a:rPr lang="en-US" altLang="ja-JP" dirty="0">
                <a:solidFill>
                  <a:srgbClr val="0000CC"/>
                </a:solidFill>
                <a:latin typeface="ＭＳ Ｐゴシック" panose="020B0600070205080204" pitchFamily="50" charset="-128"/>
                <a:ea typeface="ＭＳ Ｐゴシック" panose="020B0600070205080204" pitchFamily="50" charset="-128"/>
              </a:rPr>
            </a:br>
            <a:r>
              <a:rPr lang="ja-JP" altLang="en-US" dirty="0">
                <a:solidFill>
                  <a:srgbClr val="0000CC"/>
                </a:solidFill>
                <a:latin typeface="ＭＳ Ｐゴシック" panose="020B0600070205080204" pitchFamily="50" charset="-128"/>
                <a:ea typeface="ＭＳ Ｐゴシック" panose="020B0600070205080204" pitchFamily="50" charset="-128"/>
              </a:rPr>
              <a:t>線形分布なので高精度．</a:t>
            </a:r>
            <a:endParaRPr lang="en-US" altLang="ja-JP" dirty="0">
              <a:solidFill>
                <a:srgbClr val="0000CC"/>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lang="ja-JP" altLang="en-US" dirty="0">
                <a:solidFill>
                  <a:srgbClr val="0000CC"/>
                </a:solidFill>
                <a:latin typeface="ＭＳ Ｐゴシック" panose="020B0600070205080204" pitchFamily="50" charset="-128"/>
                <a:ea typeface="ＭＳ Ｐゴシック" panose="020B0600070205080204" pitchFamily="50" charset="-128"/>
              </a:rPr>
              <a:t>更に</a:t>
            </a:r>
            <a:r>
              <a:rPr lang="en-US" altLang="ja-JP" dirty="0">
                <a:solidFill>
                  <a:srgbClr val="7030A0"/>
                </a:solidFill>
                <a:latin typeface="ＭＳ Ｐゴシック" panose="020B0600070205080204" pitchFamily="50" charset="-128"/>
                <a:ea typeface="ＭＳ Ｐゴシック" panose="020B0600070205080204" pitchFamily="50" charset="-128"/>
              </a:rPr>
              <a:t>EC-SSE</a:t>
            </a:r>
            <a:r>
              <a:rPr lang="ja-JP" altLang="en-US" dirty="0">
                <a:solidFill>
                  <a:srgbClr val="0000CC"/>
                </a:solidFill>
                <a:latin typeface="ＭＳ Ｐゴシック" panose="020B0600070205080204" pitchFamily="50" charset="-128"/>
                <a:ea typeface="ＭＳ Ｐゴシック" panose="020B0600070205080204" pitchFamily="50" charset="-128"/>
              </a:rPr>
              <a:t>ではひずみ</a:t>
            </a:r>
            <a:r>
              <a:rPr lang="en-US" altLang="ja-JP" dirty="0">
                <a:solidFill>
                  <a:srgbClr val="0000CC"/>
                </a:solidFill>
                <a:latin typeface="ＭＳ Ｐゴシック" panose="020B0600070205080204" pitchFamily="50" charset="-128"/>
                <a:ea typeface="ＭＳ Ｐゴシック" panose="020B0600070205080204" pitchFamily="50" charset="-128"/>
              </a:rPr>
              <a:t>/</a:t>
            </a:r>
            <a:r>
              <a:rPr lang="ja-JP" altLang="en-US" dirty="0">
                <a:solidFill>
                  <a:srgbClr val="0000CC"/>
                </a:solidFill>
                <a:latin typeface="ＭＳ Ｐゴシック" panose="020B0600070205080204" pitchFamily="50" charset="-128"/>
                <a:ea typeface="ＭＳ Ｐゴシック" panose="020B0600070205080204" pitchFamily="50" charset="-128"/>
              </a:rPr>
              <a:t>応力の連続性もある．</a:t>
            </a:r>
            <a:endParaRPr lang="en-US" altLang="ja-JP" dirty="0">
              <a:solidFill>
                <a:srgbClr val="0000CC"/>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lang="ja-JP" altLang="en-US" dirty="0">
                <a:solidFill>
                  <a:srgbClr val="0000CC"/>
                </a:solidFill>
                <a:latin typeface="ＭＳ Ｐゴシック" panose="020B0600070205080204" pitchFamily="50" charset="-128"/>
                <a:ea typeface="ＭＳ Ｐゴシック" panose="020B0600070205080204" pitchFamily="50" charset="-128"/>
              </a:rPr>
              <a:t>せん断ロッキングなし．</a:t>
            </a:r>
            <a:endParaRPr lang="en-US" altLang="ja-JP" dirty="0">
              <a:solidFill>
                <a:srgbClr val="0000CC"/>
              </a:solidFill>
              <a:latin typeface="ＭＳ Ｐゴシック" panose="020B0600070205080204" pitchFamily="50" charset="-128"/>
              <a:ea typeface="ＭＳ Ｐゴシック" panose="020B0600070205080204" pitchFamily="50" charset="-128"/>
            </a:endParaRPr>
          </a:p>
          <a:p>
            <a:r>
              <a:rPr lang="ja-JP" altLang="en-US" dirty="0">
                <a:solidFill>
                  <a:schemeClr val="tx1"/>
                </a:solidFill>
                <a:latin typeface="ＭＳ Ｐゴシック" panose="020B0600070205080204" pitchFamily="50" charset="-128"/>
                <a:ea typeface="ＭＳ Ｐゴシック" panose="020B0600070205080204" pitchFamily="50" charset="-128"/>
              </a:rPr>
              <a:t>ただし，</a:t>
            </a:r>
            <a:r>
              <a:rPr lang="ja-JP" altLang="en-US" dirty="0">
                <a:solidFill>
                  <a:srgbClr val="C00000"/>
                </a:solidFill>
                <a:latin typeface="ＭＳ Ｐゴシック" panose="020B0600070205080204" pitchFamily="50" charset="-128"/>
                <a:ea typeface="ＭＳ Ｐゴシック" panose="020B0600070205080204" pitchFamily="50" charset="-128"/>
              </a:rPr>
              <a:t>微圧縮</a:t>
            </a:r>
            <a:r>
              <a:rPr lang="ja-JP" altLang="en-US" dirty="0">
                <a:solidFill>
                  <a:schemeClr val="tx1"/>
                </a:solidFill>
                <a:latin typeface="ＭＳ Ｐゴシック" panose="020B0600070205080204" pitchFamily="50" charset="-128"/>
                <a:ea typeface="ＭＳ Ｐゴシック" panose="020B0600070205080204" pitchFamily="50" charset="-128"/>
              </a:rPr>
              <a:t>だと</a:t>
            </a:r>
            <a:endParaRPr lang="en-US" altLang="ja-JP" dirty="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kumimoji="1" lang="ja-JP" altLang="en-US" dirty="0">
                <a:solidFill>
                  <a:srgbClr val="FF0000"/>
                </a:solidFill>
                <a:latin typeface="ＭＳ Ｐゴシック" panose="020B0600070205080204" pitchFamily="50" charset="-128"/>
                <a:ea typeface="ＭＳ Ｐゴシック" panose="020B0600070205080204" pitchFamily="50" charset="-128"/>
              </a:rPr>
              <a:t>体積ロッキング</a:t>
            </a:r>
            <a:r>
              <a:rPr lang="ja-JP" altLang="en-US" dirty="0">
                <a:solidFill>
                  <a:srgbClr val="FF0000"/>
                </a:solidFill>
                <a:latin typeface="ＭＳ Ｐゴシック" panose="020B0600070205080204" pitchFamily="50" charset="-128"/>
                <a:ea typeface="ＭＳ Ｐゴシック" panose="020B0600070205080204" pitchFamily="50" charset="-128"/>
              </a:rPr>
              <a:t>あり．</a:t>
            </a:r>
            <a:endParaRPr lang="en-US" altLang="ja-JP" dirty="0">
              <a:solidFill>
                <a:srgbClr val="FF0000"/>
              </a:solidFill>
            </a:endParaRPr>
          </a:p>
          <a:p>
            <a:pPr marL="285750" indent="-285750">
              <a:buFont typeface="Arial" panose="020B0604020202020204" pitchFamily="34" charset="0"/>
              <a:buChar char="•"/>
            </a:pPr>
            <a:r>
              <a:rPr lang="ja-JP" altLang="en-US" dirty="0">
                <a:solidFill>
                  <a:srgbClr val="FF0000"/>
                </a:solidFill>
                <a:latin typeface="ＭＳ Ｐゴシック" panose="020B0600070205080204" pitchFamily="50" charset="-128"/>
                <a:ea typeface="ＭＳ Ｐゴシック" panose="020B0600070205080204" pitchFamily="50" charset="-128"/>
              </a:rPr>
              <a:t>圧力チェッカーあり．</a:t>
            </a:r>
            <a:endParaRPr lang="en-US" altLang="ja-JP" dirty="0">
              <a:latin typeface="ＭＳ Ｐゴシック" panose="020B0600070205080204" pitchFamily="50" charset="-128"/>
              <a:ea typeface="ＭＳ Ｐゴシック" panose="020B0600070205080204" pitchFamily="50" charset="-128"/>
            </a:endParaRPr>
          </a:p>
        </p:txBody>
      </p:sp>
      <p:sp>
        <p:nvSpPr>
          <p:cNvPr id="11" name="矢印: 下 10">
            <a:extLst>
              <a:ext uri="{FF2B5EF4-FFF2-40B4-BE49-F238E27FC236}">
                <a16:creationId xmlns:a16="http://schemas.microsoft.com/office/drawing/2014/main" id="{27463ABA-4AF1-656A-AB62-B6319F527B1C}"/>
              </a:ext>
            </a:extLst>
          </p:cNvPr>
          <p:cNvSpPr/>
          <p:nvPr/>
        </p:nvSpPr>
        <p:spPr>
          <a:xfrm>
            <a:off x="8078999" y="5078797"/>
            <a:ext cx="432048" cy="402431"/>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FC865537-EDBA-0354-EA09-393F3E1FD59E}"/>
                  </a:ext>
                </a:extLst>
              </p:cNvPr>
              <p:cNvSpPr txBox="1"/>
              <p:nvPr/>
            </p:nvSpPr>
            <p:spPr>
              <a:xfrm>
                <a:off x="6708068" y="5473677"/>
                <a:ext cx="5483932" cy="707886"/>
              </a:xfrm>
              <a:prstGeom prst="rect">
                <a:avLst/>
              </a:prstGeom>
              <a:noFill/>
            </p:spPr>
            <p:txBody>
              <a:bodyPr wrap="square" rtlCol="0">
                <a:spAutoFit/>
              </a:bodyPr>
              <a:lstStyle/>
              <a:p>
                <a:r>
                  <a:rPr kumimoji="1" lang="ja-JP" altLang="en-US" sz="2000" dirty="0">
                    <a:solidFill>
                      <a:srgbClr val="C00000"/>
                    </a:solidFill>
                  </a:rPr>
                  <a:t>ポアソン比</a:t>
                </a:r>
                <a:r>
                  <a:rPr kumimoji="1" lang="en-US" altLang="ja-JP" sz="2000" b="1" dirty="0">
                    <a:solidFill>
                      <a:srgbClr val="C00000"/>
                    </a:solidFill>
                  </a:rPr>
                  <a:t>0.49</a:t>
                </a:r>
                <a:r>
                  <a:rPr kumimoji="1" lang="ja-JP" altLang="en-US" sz="2000" dirty="0"/>
                  <a:t>まで</a:t>
                </a:r>
                <a:r>
                  <a:rPr lang="ja-JP" altLang="en-US" sz="2000" dirty="0"/>
                  <a:t>の</a:t>
                </a:r>
                <a:r>
                  <a:rPr kumimoji="1" lang="ja-JP" altLang="en-US" sz="2000" dirty="0"/>
                  <a:t>ゴム大変形に拡張したい！</a:t>
                </a:r>
                <a:br>
                  <a:rPr kumimoji="1" lang="en-US" altLang="ja-JP" sz="2000" dirty="0"/>
                </a:br>
                <a14:m>
                  <m:oMath xmlns:m="http://schemas.openxmlformats.org/officeDocument/2006/math">
                    <m:r>
                      <a:rPr lang="ja-JP" altLang="en-US" sz="2000" i="1" smtClean="0">
                        <a:latin typeface="Cambria Math" panose="02040503050406030204" pitchFamily="18" charset="0"/>
                      </a:rPr>
                      <m:t>⟹</m:t>
                    </m:r>
                  </m:oMath>
                </a14:m>
                <a:r>
                  <a:rPr lang="en-US" altLang="ja-JP" sz="2000" dirty="0"/>
                  <a:t> </a:t>
                </a:r>
                <a:r>
                  <a:rPr lang="ja-JP" altLang="en-US" sz="2000" dirty="0"/>
                  <a:t>近年 </a:t>
                </a:r>
                <a:r>
                  <a:rPr lang="en-US" altLang="ja-JP" sz="2000" dirty="0">
                    <a:solidFill>
                      <a:schemeClr val="accent6">
                        <a:lumMod val="60000"/>
                        <a:lumOff val="40000"/>
                      </a:schemeClr>
                    </a:solidFill>
                  </a:rPr>
                  <a:t>EC-SSE-SRI-T4</a:t>
                </a:r>
                <a:r>
                  <a:rPr lang="en-US" altLang="ja-JP" sz="2000" dirty="0">
                    <a:solidFill>
                      <a:srgbClr val="7030A0"/>
                    </a:solidFill>
                  </a:rPr>
                  <a:t> </a:t>
                </a:r>
                <a:r>
                  <a:rPr lang="ja-JP" altLang="en-US" sz="2000" dirty="0"/>
                  <a:t>を提唱．</a:t>
                </a:r>
                <a:endParaRPr kumimoji="1" lang="ja-JP" altLang="en-US" sz="2000" dirty="0"/>
              </a:p>
            </p:txBody>
          </p:sp>
        </mc:Choice>
        <mc:Fallback xmlns="">
          <p:sp>
            <p:nvSpPr>
              <p:cNvPr id="14" name="テキスト ボックス 13">
                <a:extLst>
                  <a:ext uri="{FF2B5EF4-FFF2-40B4-BE49-F238E27FC236}">
                    <a16:creationId xmlns:a16="http://schemas.microsoft.com/office/drawing/2014/main" id="{FC865537-EDBA-0354-EA09-393F3E1FD59E}"/>
                  </a:ext>
                </a:extLst>
              </p:cNvPr>
              <p:cNvSpPr txBox="1">
                <a:spLocks noRot="1" noChangeAspect="1" noMove="1" noResize="1" noEditPoints="1" noAdjustHandles="1" noChangeArrowheads="1" noChangeShapeType="1" noTextEdit="1"/>
              </p:cNvSpPr>
              <p:nvPr/>
            </p:nvSpPr>
            <p:spPr>
              <a:xfrm>
                <a:off x="6708068" y="5473677"/>
                <a:ext cx="5483932" cy="707886"/>
              </a:xfrm>
              <a:prstGeom prst="rect">
                <a:avLst/>
              </a:prstGeom>
              <a:blipFill>
                <a:blip r:embed="rId4"/>
                <a:stretch>
                  <a:fillRect l="-1111" t="-6897" r="-778" b="-15517"/>
                </a:stretch>
              </a:blipFill>
            </p:spPr>
            <p:txBody>
              <a:bodyPr/>
              <a:lstStyle/>
              <a:p>
                <a:r>
                  <a:rPr lang="ja-JP" altLang="en-US">
                    <a:noFill/>
                  </a:rPr>
                  <a:t> </a:t>
                </a:r>
              </a:p>
            </p:txBody>
          </p:sp>
        </mc:Fallback>
      </mc:AlternateContent>
      <p:sp>
        <p:nvSpPr>
          <p:cNvPr id="6" name="テキスト ボックス 5">
            <a:extLst>
              <a:ext uri="{FF2B5EF4-FFF2-40B4-BE49-F238E27FC236}">
                <a16:creationId xmlns:a16="http://schemas.microsoft.com/office/drawing/2014/main" id="{9486AFC7-696B-414F-0DD7-693DA2A40B34}"/>
              </a:ext>
            </a:extLst>
          </p:cNvPr>
          <p:cNvSpPr txBox="1"/>
          <p:nvPr/>
        </p:nvSpPr>
        <p:spPr>
          <a:xfrm>
            <a:off x="786446" y="3263806"/>
            <a:ext cx="1040670" cy="738664"/>
          </a:xfrm>
          <a:prstGeom prst="rect">
            <a:avLst/>
          </a:prstGeom>
          <a:noFill/>
        </p:spPr>
        <p:txBody>
          <a:bodyPr wrap="none" rtlCol="0">
            <a:spAutoFit/>
          </a:bodyPr>
          <a:lstStyle/>
          <a:p>
            <a:r>
              <a:rPr lang="en-US" altLang="ja-JP" sz="1400" dirty="0"/>
              <a:t>Strain</a:t>
            </a:r>
            <a:br>
              <a:rPr lang="en-US" altLang="ja-JP" sz="1400" dirty="0"/>
            </a:br>
            <a:r>
              <a:rPr lang="en-US" altLang="ja-JP" sz="1400" dirty="0"/>
              <a:t>Smoothing</a:t>
            </a:r>
            <a:br>
              <a:rPr lang="en-US" altLang="ja-JP" sz="1400" dirty="0"/>
            </a:br>
            <a:r>
              <a:rPr lang="en-US" altLang="ja-JP" sz="1400" dirty="0"/>
              <a:t>Element</a:t>
            </a:r>
            <a:endParaRPr lang="ja-JP" altLang="en-US" sz="1400" dirty="0"/>
          </a:p>
        </p:txBody>
      </p:sp>
      <p:sp>
        <p:nvSpPr>
          <p:cNvPr id="7" name="テキスト ボックス 6">
            <a:extLst>
              <a:ext uri="{FF2B5EF4-FFF2-40B4-BE49-F238E27FC236}">
                <a16:creationId xmlns:a16="http://schemas.microsoft.com/office/drawing/2014/main" id="{2FBB3648-C632-A02B-489B-D5FFFC55405A}"/>
              </a:ext>
            </a:extLst>
          </p:cNvPr>
          <p:cNvSpPr txBox="1"/>
          <p:nvPr/>
        </p:nvSpPr>
        <p:spPr>
          <a:xfrm>
            <a:off x="695400" y="4615651"/>
            <a:ext cx="1268296" cy="738664"/>
          </a:xfrm>
          <a:prstGeom prst="rect">
            <a:avLst/>
          </a:prstGeom>
          <a:noFill/>
        </p:spPr>
        <p:txBody>
          <a:bodyPr wrap="none" rtlCol="0">
            <a:spAutoFit/>
          </a:bodyPr>
          <a:lstStyle/>
          <a:p>
            <a:r>
              <a:rPr lang="en-US" altLang="ja-JP" sz="1400" dirty="0"/>
              <a:t>Edge</a:t>
            </a:r>
            <a:br>
              <a:rPr lang="en-US" altLang="ja-JP" sz="1400" dirty="0"/>
            </a:br>
            <a:r>
              <a:rPr lang="en-US" altLang="ja-JP" sz="1400" dirty="0"/>
              <a:t>Center-based</a:t>
            </a:r>
            <a:br>
              <a:rPr lang="en-US" altLang="ja-JP" sz="1400" dirty="0"/>
            </a:br>
            <a:r>
              <a:rPr lang="en-US" altLang="ja-JP" sz="1400" dirty="0"/>
              <a:t>SSE</a:t>
            </a:r>
            <a:endParaRPr lang="ja-JP" altLang="en-US" sz="1400" dirty="0"/>
          </a:p>
        </p:txBody>
      </p:sp>
      <p:sp>
        <p:nvSpPr>
          <p:cNvPr id="9" name="テキスト ボックス 8">
            <a:extLst>
              <a:ext uri="{FF2B5EF4-FFF2-40B4-BE49-F238E27FC236}">
                <a16:creationId xmlns:a16="http://schemas.microsoft.com/office/drawing/2014/main" id="{46B4F0CC-51BD-1D93-FDC0-87DB7A6874DF}"/>
              </a:ext>
            </a:extLst>
          </p:cNvPr>
          <p:cNvSpPr txBox="1"/>
          <p:nvPr/>
        </p:nvSpPr>
        <p:spPr>
          <a:xfrm>
            <a:off x="155340" y="3742000"/>
            <a:ext cx="516426" cy="1631216"/>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ja-JP" altLang="en-US" sz="2000" dirty="0">
                <a:latin typeface="MS UI Gothic" panose="020B0600070205080204" pitchFamily="50" charset="-128"/>
                <a:ea typeface="MS UI Gothic" panose="020B0600070205080204" pitchFamily="50" charset="-128"/>
              </a:rPr>
              <a:t>詳細は後述</a:t>
            </a:r>
          </a:p>
        </p:txBody>
      </p:sp>
      <p:grpSp>
        <p:nvGrpSpPr>
          <p:cNvPr id="15" name="グループ化 14">
            <a:extLst>
              <a:ext uri="{FF2B5EF4-FFF2-40B4-BE49-F238E27FC236}">
                <a16:creationId xmlns:a16="http://schemas.microsoft.com/office/drawing/2014/main" id="{92CAA722-A162-0A9E-EE47-2F04B7888066}"/>
              </a:ext>
            </a:extLst>
          </p:cNvPr>
          <p:cNvGrpSpPr/>
          <p:nvPr/>
        </p:nvGrpSpPr>
        <p:grpSpPr>
          <a:xfrm>
            <a:off x="10244878" y="656692"/>
            <a:ext cx="1107706" cy="1006146"/>
            <a:chOff x="10462602" y="1340768"/>
            <a:chExt cx="1107706" cy="1006146"/>
          </a:xfrm>
        </p:grpSpPr>
        <p:sp>
          <p:nvSpPr>
            <p:cNvPr id="18" name="二等辺三角形 17">
              <a:extLst>
                <a:ext uri="{FF2B5EF4-FFF2-40B4-BE49-F238E27FC236}">
                  <a16:creationId xmlns:a16="http://schemas.microsoft.com/office/drawing/2014/main" id="{FD969BA2-B2B7-0A0A-153B-0876B6935A53}"/>
                </a:ext>
              </a:extLst>
            </p:cNvPr>
            <p:cNvSpPr/>
            <p:nvPr/>
          </p:nvSpPr>
          <p:spPr>
            <a:xfrm>
              <a:off x="10553957" y="1423831"/>
              <a:ext cx="942643" cy="852681"/>
            </a:xfrm>
            <a:prstGeom prst="triangle">
              <a:avLst>
                <a:gd name="adj" fmla="val 631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円/楕円 34">
              <a:extLst>
                <a:ext uri="{FF2B5EF4-FFF2-40B4-BE49-F238E27FC236}">
                  <a16:creationId xmlns:a16="http://schemas.microsoft.com/office/drawing/2014/main" id="{EC900783-734A-147C-401E-E7733EBE4967}"/>
                </a:ext>
              </a:extLst>
            </p:cNvPr>
            <p:cNvSpPr/>
            <p:nvPr/>
          </p:nvSpPr>
          <p:spPr>
            <a:xfrm>
              <a:off x="11068842" y="1340768"/>
              <a:ext cx="139726" cy="14080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35">
              <a:extLst>
                <a:ext uri="{FF2B5EF4-FFF2-40B4-BE49-F238E27FC236}">
                  <a16:creationId xmlns:a16="http://schemas.microsoft.com/office/drawing/2014/main" id="{A7ADA491-DF34-8F46-586E-0FF0CE6FA8FA}"/>
                </a:ext>
              </a:extLst>
            </p:cNvPr>
            <p:cNvSpPr/>
            <p:nvPr/>
          </p:nvSpPr>
          <p:spPr>
            <a:xfrm>
              <a:off x="10462602" y="2206109"/>
              <a:ext cx="139726" cy="14080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36">
              <a:extLst>
                <a:ext uri="{FF2B5EF4-FFF2-40B4-BE49-F238E27FC236}">
                  <a16:creationId xmlns:a16="http://schemas.microsoft.com/office/drawing/2014/main" id="{FBB0962F-6C5C-591F-CD04-D8C07ED6EE94}"/>
                </a:ext>
              </a:extLst>
            </p:cNvPr>
            <p:cNvSpPr/>
            <p:nvPr/>
          </p:nvSpPr>
          <p:spPr>
            <a:xfrm>
              <a:off x="11430582" y="2197585"/>
              <a:ext cx="139726" cy="14080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テキスト ボックス 21">
            <a:extLst>
              <a:ext uri="{FF2B5EF4-FFF2-40B4-BE49-F238E27FC236}">
                <a16:creationId xmlns:a16="http://schemas.microsoft.com/office/drawing/2014/main" id="{50BBEAD6-1AB5-BBA0-D860-313A0B5F03A2}"/>
              </a:ext>
            </a:extLst>
          </p:cNvPr>
          <p:cNvSpPr txBox="1"/>
          <p:nvPr/>
        </p:nvSpPr>
        <p:spPr>
          <a:xfrm>
            <a:off x="10560496" y="1590830"/>
            <a:ext cx="519694" cy="461665"/>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latin typeface="MS UI Gothic" panose="020B0600070205080204" pitchFamily="50" charset="-128"/>
                <a:ea typeface="MS UI Gothic" panose="020B0600070205080204" pitchFamily="50" charset="-128"/>
              </a:rPr>
              <a:t>T3</a:t>
            </a:r>
            <a:endParaRPr kumimoji="1" lang="ja-JP" altLang="en-US" sz="2400" dirty="0">
              <a:latin typeface="MS UI Gothic" panose="020B0600070205080204" pitchFamily="50" charset="-128"/>
              <a:ea typeface="MS UI Gothic" panose="020B0600070205080204" pitchFamily="50" charset="-128"/>
            </a:endParaRPr>
          </a:p>
        </p:txBody>
      </p:sp>
      <p:sp>
        <p:nvSpPr>
          <p:cNvPr id="23" name="四角形: 角を丸くする 22">
            <a:extLst>
              <a:ext uri="{FF2B5EF4-FFF2-40B4-BE49-F238E27FC236}">
                <a16:creationId xmlns:a16="http://schemas.microsoft.com/office/drawing/2014/main" id="{AEB7691C-D25D-4B22-370F-B1E108D51143}"/>
              </a:ext>
            </a:extLst>
          </p:cNvPr>
          <p:cNvSpPr/>
          <p:nvPr/>
        </p:nvSpPr>
        <p:spPr>
          <a:xfrm>
            <a:off x="9840416" y="2706886"/>
            <a:ext cx="2222710" cy="15285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MS UI Gothic" panose="020B0600070205080204" pitchFamily="50" charset="-128"/>
                <a:ea typeface="MS UI Gothic" panose="020B0600070205080204" pitchFamily="50" charset="-128"/>
              </a:rPr>
              <a:t>次世代の</a:t>
            </a:r>
            <a:r>
              <a:rPr kumimoji="1" lang="en-US" altLang="ja-JP" sz="2000" dirty="0">
                <a:solidFill>
                  <a:schemeClr val="tx1"/>
                </a:solidFill>
                <a:latin typeface="MS UI Gothic" panose="020B0600070205080204" pitchFamily="50" charset="-128"/>
                <a:ea typeface="MS UI Gothic" panose="020B0600070205080204" pitchFamily="50" charset="-128"/>
              </a:rPr>
              <a:t>S-FEM</a:t>
            </a:r>
            <a:br>
              <a:rPr kumimoji="1" lang="en-US" altLang="ja-JP" sz="2000" dirty="0">
                <a:solidFill>
                  <a:schemeClr val="tx1"/>
                </a:solidFill>
                <a:latin typeface="MS UI Gothic" panose="020B0600070205080204" pitchFamily="50" charset="-128"/>
                <a:ea typeface="MS UI Gothic" panose="020B0600070205080204" pitchFamily="50" charset="-128"/>
              </a:rPr>
            </a:br>
            <a:r>
              <a:rPr kumimoji="1" lang="ja-JP" altLang="en-US" sz="2000" dirty="0">
                <a:solidFill>
                  <a:schemeClr val="tx1"/>
                </a:solidFill>
                <a:latin typeface="MS UI Gothic" panose="020B0600070205080204" pitchFamily="50" charset="-128"/>
                <a:ea typeface="MS UI Gothic" panose="020B0600070205080204" pitchFamily="50" charset="-128"/>
              </a:rPr>
              <a:t>「</a:t>
            </a:r>
            <a:r>
              <a:rPr kumimoji="1" lang="en-US" altLang="ja-JP" sz="2000" dirty="0">
                <a:solidFill>
                  <a:srgbClr val="7030A0"/>
                </a:solidFill>
                <a:latin typeface="MS UI Gothic" panose="020B0600070205080204" pitchFamily="50" charset="-128"/>
                <a:ea typeface="MS UI Gothic" panose="020B0600070205080204" pitchFamily="50" charset="-128"/>
              </a:rPr>
              <a:t>S-FEM 2.0</a:t>
            </a:r>
            <a:r>
              <a:rPr kumimoji="1" lang="ja-JP" altLang="en-US" sz="2000" dirty="0">
                <a:solidFill>
                  <a:schemeClr val="tx1"/>
                </a:solidFill>
                <a:latin typeface="MS UI Gothic" panose="020B0600070205080204" pitchFamily="50" charset="-128"/>
                <a:ea typeface="MS UI Gothic" panose="020B0600070205080204" pitchFamily="50" charset="-128"/>
              </a:rPr>
              <a:t>」</a:t>
            </a:r>
            <a:br>
              <a:rPr kumimoji="1" lang="en-US" altLang="ja-JP" sz="2000" dirty="0">
                <a:solidFill>
                  <a:schemeClr val="tx1"/>
                </a:solidFill>
                <a:latin typeface="MS UI Gothic" panose="020B0600070205080204" pitchFamily="50" charset="-128"/>
                <a:ea typeface="MS UI Gothic" panose="020B0600070205080204" pitchFamily="50" charset="-128"/>
              </a:rPr>
            </a:br>
            <a:r>
              <a:rPr kumimoji="1" lang="ja-JP" altLang="en-US" sz="2000" dirty="0">
                <a:solidFill>
                  <a:schemeClr val="tx1"/>
                </a:solidFill>
                <a:latin typeface="MS UI Gothic" panose="020B0600070205080204" pitchFamily="50" charset="-128"/>
                <a:ea typeface="MS UI Gothic" panose="020B0600070205080204" pitchFamily="50" charset="-128"/>
              </a:rPr>
              <a:t>と呼ぶにふさわしい</a:t>
            </a:r>
            <a:br>
              <a:rPr kumimoji="1" lang="en-US" altLang="ja-JP" sz="2000" dirty="0">
                <a:solidFill>
                  <a:schemeClr val="tx1"/>
                </a:solidFill>
                <a:latin typeface="MS UI Gothic" panose="020B0600070205080204" pitchFamily="50" charset="-128"/>
                <a:ea typeface="MS UI Gothic" panose="020B0600070205080204" pitchFamily="50" charset="-128"/>
              </a:rPr>
            </a:br>
            <a:r>
              <a:rPr kumimoji="1" lang="ja-JP" altLang="en-US" sz="2000" dirty="0">
                <a:solidFill>
                  <a:schemeClr val="tx1"/>
                </a:solidFill>
                <a:latin typeface="MS UI Gothic" panose="020B0600070205080204" pitchFamily="50" charset="-128"/>
                <a:ea typeface="MS UI Gothic" panose="020B0600070205080204" pitchFamily="50" charset="-128"/>
              </a:rPr>
              <a:t>飛躍的進歩</a:t>
            </a:r>
          </a:p>
        </p:txBody>
      </p:sp>
      <p:sp>
        <p:nvSpPr>
          <p:cNvPr id="24" name="テキスト ボックス 23">
            <a:extLst>
              <a:ext uri="{FF2B5EF4-FFF2-40B4-BE49-F238E27FC236}">
                <a16:creationId xmlns:a16="http://schemas.microsoft.com/office/drawing/2014/main" id="{32E3C199-184D-94FC-DA2C-F83D147BFF9E}"/>
              </a:ext>
            </a:extLst>
          </p:cNvPr>
          <p:cNvSpPr txBox="1"/>
          <p:nvPr/>
        </p:nvSpPr>
        <p:spPr>
          <a:xfrm>
            <a:off x="9971710" y="1942383"/>
            <a:ext cx="1758816"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solidFill>
                  <a:srgbClr val="C00000"/>
                </a:solidFill>
                <a:latin typeface="MS UI Gothic" panose="020B0600070205080204" pitchFamily="50" charset="-128"/>
                <a:ea typeface="MS UI Gothic" panose="020B0600070205080204" pitchFamily="50" charset="-128"/>
              </a:rPr>
              <a:t>ポアソン比は</a:t>
            </a:r>
            <a:r>
              <a:rPr kumimoji="1" lang="en-US" altLang="ja-JP" sz="2000" b="1" dirty="0">
                <a:solidFill>
                  <a:srgbClr val="C00000"/>
                </a:solidFill>
                <a:latin typeface="MS UI Gothic" panose="020B0600070205080204" pitchFamily="50" charset="-128"/>
                <a:ea typeface="MS UI Gothic" panose="020B0600070205080204" pitchFamily="50" charset="-128"/>
              </a:rPr>
              <a:t>0.3</a:t>
            </a:r>
            <a:endParaRPr kumimoji="1" lang="ja-JP" altLang="en-US" sz="2000" b="1" dirty="0">
              <a:solidFill>
                <a:srgbClr val="C00000"/>
              </a:solidFill>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1929451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DC1C997-1310-D68F-B1D6-B1F26C7E97FF}"/>
              </a:ext>
            </a:extLst>
          </p:cNvPr>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３次元片持梁の微圧縮大たわみ解析</a:t>
            </a:r>
            <a:endParaRPr lang="en-US" altLang="ja-JP" b="1" i="1" u="sng" dirty="0">
              <a:effectLst>
                <a:outerShdw blurRad="38100" dist="38100" dir="2700000" algn="tl">
                  <a:srgbClr val="000000">
                    <a:alpha val="43137"/>
                  </a:srgbClr>
                </a:outerShdw>
              </a:effectLst>
            </a:endParaRPr>
          </a:p>
          <a:p>
            <a:pPr marL="0" indent="0">
              <a:buNone/>
            </a:pPr>
            <a:endParaRPr kumimoji="1" lang="en-US" altLang="ja-JP" dirty="0"/>
          </a:p>
          <a:p>
            <a:endParaRPr lang="en-US" altLang="ja-JP" dirty="0"/>
          </a:p>
          <a:p>
            <a:endParaRPr kumimoji="1" lang="en-US" altLang="ja-JP" dirty="0"/>
          </a:p>
          <a:p>
            <a:endParaRPr lang="en-US" altLang="ja-JP" dirty="0"/>
          </a:p>
          <a:p>
            <a:endParaRPr lang="en-US" altLang="ja-JP" dirty="0"/>
          </a:p>
          <a:p>
            <a:endParaRPr kumimoji="1" lang="en-US" altLang="ja-JP" dirty="0"/>
          </a:p>
          <a:p>
            <a:endParaRPr kumimoji="1" lang="ja-JP" altLang="en-US" dirty="0"/>
          </a:p>
        </p:txBody>
      </p:sp>
      <p:sp>
        <p:nvSpPr>
          <p:cNvPr id="3" name="タイトル 2">
            <a:extLst>
              <a:ext uri="{FF2B5EF4-FFF2-40B4-BE49-F238E27FC236}">
                <a16:creationId xmlns:a16="http://schemas.microsoft.com/office/drawing/2014/main" id="{B248A43B-BD03-CCE5-D720-92F97FAC923B}"/>
              </a:ext>
            </a:extLst>
          </p:cNvPr>
          <p:cNvSpPr>
            <a:spLocks noGrp="1"/>
          </p:cNvSpPr>
          <p:nvPr>
            <p:ph type="title"/>
          </p:nvPr>
        </p:nvSpPr>
        <p:spPr/>
        <p:txBody>
          <a:bodyPr/>
          <a:lstStyle/>
          <a:p>
            <a:r>
              <a:rPr lang="en-US" altLang="ja-JP" dirty="0">
                <a:solidFill>
                  <a:schemeClr val="accent6">
                    <a:lumMod val="40000"/>
                    <a:lumOff val="60000"/>
                  </a:schemeClr>
                </a:solidFill>
              </a:rPr>
              <a:t>EC-SSE-SRI-T4</a:t>
            </a:r>
            <a:r>
              <a:rPr lang="ja-JP" altLang="en-US" dirty="0"/>
              <a:t>の性能</a:t>
            </a:r>
            <a:endParaRPr kumimoji="1" lang="ja-JP" altLang="en-US" dirty="0"/>
          </a:p>
        </p:txBody>
      </p:sp>
      <p:sp>
        <p:nvSpPr>
          <p:cNvPr id="4" name="スライド番号プレースホルダー 3">
            <a:extLst>
              <a:ext uri="{FF2B5EF4-FFF2-40B4-BE49-F238E27FC236}">
                <a16:creationId xmlns:a16="http://schemas.microsoft.com/office/drawing/2014/main" id="{18EDB293-F3CC-2930-0E86-A2040F2EFD76}"/>
              </a:ext>
            </a:extLst>
          </p:cNvPr>
          <p:cNvSpPr>
            <a:spLocks noGrp="1"/>
          </p:cNvSpPr>
          <p:nvPr>
            <p:ph type="sldNum" sz="quarter" idx="4"/>
          </p:nvPr>
        </p:nvSpPr>
        <p:spPr/>
        <p:txBody>
          <a:bodyPr/>
          <a:lstStyle/>
          <a:p>
            <a:r>
              <a:rPr lang="en-US" altLang="ja-JP"/>
              <a:t>P. </a:t>
            </a:r>
            <a:fld id="{F8FDF831-B0A3-4B44-A20D-7581D5587101}" type="slidenum">
              <a:rPr lang="ja-JP" altLang="en-US" smtClean="0"/>
              <a:pPr/>
              <a:t>4</a:t>
            </a:fld>
            <a:endParaRPr lang="ja-JP" altLang="en-US" dirty="0"/>
          </a:p>
        </p:txBody>
      </p:sp>
      <p:sp>
        <p:nvSpPr>
          <p:cNvPr id="6" name="テキスト ボックス 5">
            <a:extLst>
              <a:ext uri="{FF2B5EF4-FFF2-40B4-BE49-F238E27FC236}">
                <a16:creationId xmlns:a16="http://schemas.microsoft.com/office/drawing/2014/main" id="{BB65ED18-39DF-9454-60A9-27B3D474F49B}"/>
              </a:ext>
            </a:extLst>
          </p:cNvPr>
          <p:cNvSpPr txBox="1"/>
          <p:nvPr/>
        </p:nvSpPr>
        <p:spPr>
          <a:xfrm>
            <a:off x="5843972" y="1073053"/>
            <a:ext cx="6192688" cy="341632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indent="-285750">
              <a:buFont typeface="Wingdings" panose="05000000000000000000" pitchFamily="2" charset="2"/>
              <a:buChar char="l"/>
            </a:pPr>
            <a:r>
              <a:rPr lang="ja-JP" altLang="en-US" sz="2400" dirty="0">
                <a:latin typeface="MS UI Gothic" panose="020B0600070205080204" pitchFamily="50" charset="-128"/>
                <a:ea typeface="MS UI Gothic" panose="020B0600070205080204" pitchFamily="50" charset="-128"/>
              </a:rPr>
              <a:t>定式化の３つのポイント</a:t>
            </a:r>
            <a:r>
              <a:rPr lang="ja-JP" altLang="en-US" dirty="0">
                <a:latin typeface="MS UI Gothic" panose="020B0600070205080204" pitchFamily="50" charset="-128"/>
                <a:ea typeface="MS UI Gothic" panose="020B0600070205080204" pitchFamily="50" charset="-128"/>
              </a:rPr>
              <a:t>（詳細は簡単に後述）</a:t>
            </a:r>
            <a:r>
              <a:rPr lang="ja-JP" altLang="en-US" sz="2400" dirty="0">
                <a:latin typeface="MS UI Gothic" panose="020B0600070205080204" pitchFamily="50" charset="-128"/>
                <a:ea typeface="MS UI Gothic" panose="020B0600070205080204" pitchFamily="50" charset="-128"/>
              </a:rPr>
              <a:t>：</a:t>
            </a:r>
            <a:endParaRPr lang="en-US" altLang="ja-JP" sz="2400" dirty="0">
              <a:latin typeface="MS UI Gothic" panose="020B0600070205080204" pitchFamily="50" charset="-128"/>
              <a:ea typeface="MS UI Gothic" panose="020B0600070205080204" pitchFamily="50" charset="-128"/>
            </a:endParaRPr>
          </a:p>
          <a:p>
            <a:pPr marL="914400" lvl="1" indent="-457200">
              <a:buFont typeface="+mj-ea"/>
              <a:buAutoNum type="circleNumDbPlain"/>
            </a:pPr>
            <a:r>
              <a:rPr lang="ja-JP" altLang="en-US" sz="2400" dirty="0">
                <a:latin typeface="MS UI Gothic" panose="020B0600070205080204" pitchFamily="50" charset="-128"/>
                <a:ea typeface="MS UI Gothic" panose="020B0600070205080204" pitchFamily="50" charset="-128"/>
              </a:rPr>
              <a:t>選択的低減積分</a:t>
            </a:r>
            <a:r>
              <a:rPr lang="en-US" altLang="ja-JP" sz="2400" dirty="0">
                <a:latin typeface="MS UI Gothic" panose="020B0600070205080204" pitchFamily="50" charset="-128"/>
                <a:ea typeface="MS UI Gothic" panose="020B0600070205080204" pitchFamily="50" charset="-128"/>
              </a:rPr>
              <a:t>(SRI)</a:t>
            </a:r>
          </a:p>
          <a:p>
            <a:pPr marL="914400" lvl="1" indent="-457200">
              <a:buFont typeface="+mj-ea"/>
              <a:buAutoNum type="circleNumDbPlain"/>
            </a:pPr>
            <a:r>
              <a:rPr lang="ja-JP" altLang="en-US" sz="2400" dirty="0">
                <a:latin typeface="MS UI Gothic" panose="020B0600070205080204" pitchFamily="50" charset="-128"/>
                <a:ea typeface="MS UI Gothic" panose="020B0600070205080204" pitchFamily="50" charset="-128"/>
              </a:rPr>
              <a:t>体積歪みの二重平滑</a:t>
            </a:r>
            <a:endParaRPr lang="en-US" altLang="ja-JP" sz="2400" dirty="0">
              <a:latin typeface="MS UI Gothic" panose="020B0600070205080204" pitchFamily="50" charset="-128"/>
              <a:ea typeface="MS UI Gothic" panose="020B0600070205080204" pitchFamily="50" charset="-128"/>
            </a:endParaRPr>
          </a:p>
          <a:p>
            <a:pPr marL="914400" lvl="1" indent="-457200">
              <a:buFont typeface="+mj-ea"/>
              <a:buAutoNum type="circleNumDbPlain"/>
            </a:pPr>
            <a:r>
              <a:rPr lang="ja-JP" altLang="en-US" sz="2400" dirty="0">
                <a:latin typeface="MS UI Gothic" panose="020B0600070205080204" pitchFamily="50" charset="-128"/>
                <a:ea typeface="MS UI Gothic" panose="020B0600070205080204" pitchFamily="50" charset="-128"/>
              </a:rPr>
              <a:t>非整合な静水圧応力積分</a:t>
            </a:r>
            <a:endParaRPr lang="en-US" altLang="ja-JP" sz="2400" dirty="0">
              <a:latin typeface="MS UI Gothic" panose="020B0600070205080204" pitchFamily="50" charset="-128"/>
              <a:ea typeface="MS UI Gothic" panose="020B0600070205080204" pitchFamily="50" charset="-128"/>
            </a:endParaRPr>
          </a:p>
          <a:p>
            <a:pPr marL="285750" indent="-285750">
              <a:buFont typeface="Wingdings" panose="05000000000000000000" pitchFamily="2" charset="2"/>
              <a:buChar char="l"/>
            </a:pPr>
            <a:r>
              <a:rPr lang="ja-JP" altLang="en-US" sz="2400" dirty="0">
                <a:latin typeface="MS UI Gothic" panose="020B0600070205080204" pitchFamily="50" charset="-128"/>
                <a:ea typeface="MS UI Gothic" panose="020B0600070205080204" pitchFamily="50" charset="-128"/>
              </a:rPr>
              <a:t>性能：</a:t>
            </a:r>
            <a:endParaRPr lang="en-US" altLang="ja-JP" sz="2400" dirty="0">
              <a:latin typeface="MS UI Gothic" panose="020B0600070205080204" pitchFamily="50" charset="-128"/>
              <a:ea typeface="MS UI Gothic" panose="020B0600070205080204" pitchFamily="50" charset="-128"/>
            </a:endParaRPr>
          </a:p>
          <a:p>
            <a:pPr marL="742950" lvl="1" indent="-285750">
              <a:buClr>
                <a:schemeClr val="tx1"/>
              </a:buClr>
              <a:buFont typeface="Wingdings" panose="05000000000000000000" pitchFamily="2" charset="2"/>
              <a:buChar char="Ø"/>
            </a:pPr>
            <a:r>
              <a:rPr lang="ja-JP" altLang="en-US" sz="2400" dirty="0">
                <a:solidFill>
                  <a:srgbClr val="0000CC"/>
                </a:solidFill>
                <a:latin typeface="MS UI Gothic" panose="020B0600070205080204" pitchFamily="50" charset="-128"/>
                <a:ea typeface="MS UI Gothic" panose="020B0600070205080204" pitchFamily="50" charset="-128"/>
              </a:rPr>
              <a:t>圧力チェッカーボーディングを十分に低減</a:t>
            </a:r>
            <a:r>
              <a:rPr lang="ja-JP" altLang="en-US" sz="2400" dirty="0">
                <a:latin typeface="MS UI Gothic" panose="020B0600070205080204" pitchFamily="50" charset="-128"/>
                <a:ea typeface="MS UI Gothic" panose="020B0600070205080204" pitchFamily="50" charset="-128"/>
              </a:rPr>
              <a:t>．</a:t>
            </a:r>
            <a:endParaRPr lang="en-US" altLang="ja-JP" sz="2400" dirty="0">
              <a:latin typeface="MS UI Gothic" panose="020B0600070205080204" pitchFamily="50" charset="-128"/>
              <a:ea typeface="MS UI Gothic" panose="020B0600070205080204" pitchFamily="50" charset="-128"/>
            </a:endParaRPr>
          </a:p>
          <a:p>
            <a:pPr marL="742950" lvl="1" indent="-285750">
              <a:buFont typeface="Wingdings" panose="05000000000000000000" pitchFamily="2" charset="2"/>
              <a:buChar char="Ø"/>
            </a:pPr>
            <a:r>
              <a:rPr lang="ja-JP" altLang="en-US" sz="2400" dirty="0">
                <a:latin typeface="MS UI Gothic" panose="020B0600070205080204" pitchFamily="50" charset="-128"/>
                <a:ea typeface="MS UI Gothic" panose="020B0600070205080204" pitchFamily="50" charset="-128"/>
              </a:rPr>
              <a:t>各種ロッキングおよび節点反力振動なし．</a:t>
            </a:r>
            <a:endParaRPr lang="en-US" altLang="ja-JP" sz="2400" dirty="0">
              <a:latin typeface="MS UI Gothic" panose="020B0600070205080204" pitchFamily="50" charset="-128"/>
              <a:ea typeface="MS UI Gothic" panose="020B0600070205080204" pitchFamily="50" charset="-128"/>
            </a:endParaRPr>
          </a:p>
          <a:p>
            <a:pPr marL="742950" lvl="1" indent="-285750">
              <a:buFont typeface="Wingdings" panose="05000000000000000000" pitchFamily="2" charset="2"/>
              <a:buChar char="Ø"/>
            </a:pPr>
            <a:r>
              <a:rPr lang="ja-JP" altLang="en-US" sz="2400" dirty="0">
                <a:latin typeface="MS UI Gothic" panose="020B0600070205080204" pitchFamily="50" charset="-128"/>
                <a:ea typeface="MS UI Gothic" panose="020B0600070205080204" pitchFamily="50" charset="-128"/>
              </a:rPr>
              <a:t>大変形ロバスト性も良好．</a:t>
            </a:r>
            <a:endParaRPr lang="en-US" altLang="ja-JP" sz="2400" dirty="0">
              <a:latin typeface="MS UI Gothic" panose="020B0600070205080204" pitchFamily="50" charset="-128"/>
              <a:ea typeface="MS UI Gothic" panose="020B0600070205080204" pitchFamily="50" charset="-128"/>
            </a:endParaRPr>
          </a:p>
          <a:p>
            <a:pPr marL="742950" lvl="1" indent="-285750">
              <a:buFont typeface="Wingdings" panose="05000000000000000000" pitchFamily="2" charset="2"/>
              <a:buChar char="Ø"/>
            </a:pPr>
            <a:r>
              <a:rPr lang="ja-JP" altLang="en-US" sz="2400" dirty="0">
                <a:latin typeface="MS UI Gothic" panose="020B0600070205080204" pitchFamily="50" charset="-128"/>
                <a:ea typeface="MS UI Gothic" panose="020B0600070205080204" pitchFamily="50" charset="-128"/>
              </a:rPr>
              <a:t>計算時間は同メッシュの</a:t>
            </a:r>
            <a:r>
              <a:rPr lang="en-US" altLang="ja-JP" sz="2400" dirty="0">
                <a:solidFill>
                  <a:srgbClr val="FF0000"/>
                </a:solidFill>
                <a:latin typeface="MS UI Gothic" panose="020B0600070205080204" pitchFamily="50" charset="-128"/>
                <a:ea typeface="MS UI Gothic" panose="020B0600070205080204" pitchFamily="50" charset="-128"/>
              </a:rPr>
              <a:t>FEM-T4</a:t>
            </a:r>
            <a:r>
              <a:rPr lang="ja-JP" altLang="en-US" sz="2400" dirty="0">
                <a:solidFill>
                  <a:srgbClr val="FF0000"/>
                </a:solidFill>
                <a:latin typeface="MS UI Gothic" panose="020B0600070205080204" pitchFamily="50" charset="-128"/>
                <a:ea typeface="MS UI Gothic" panose="020B0600070205080204" pitchFamily="50" charset="-128"/>
              </a:rPr>
              <a:t>の約</a:t>
            </a:r>
            <a:r>
              <a:rPr lang="en-US" altLang="ja-JP" sz="2400" dirty="0">
                <a:solidFill>
                  <a:srgbClr val="FF0000"/>
                </a:solidFill>
                <a:latin typeface="MS UI Gothic" panose="020B0600070205080204" pitchFamily="50" charset="-128"/>
                <a:ea typeface="MS UI Gothic" panose="020B0600070205080204" pitchFamily="50" charset="-128"/>
              </a:rPr>
              <a:t>7</a:t>
            </a:r>
            <a:r>
              <a:rPr lang="ja-JP" altLang="en-US" sz="2400" dirty="0">
                <a:solidFill>
                  <a:srgbClr val="FF0000"/>
                </a:solidFill>
                <a:latin typeface="MS UI Gothic" panose="020B0600070205080204" pitchFamily="50" charset="-128"/>
                <a:ea typeface="MS UI Gothic" panose="020B0600070205080204" pitchFamily="50" charset="-128"/>
              </a:rPr>
              <a:t>倍</a:t>
            </a:r>
            <a:r>
              <a:rPr lang="ja-JP" altLang="en-US" sz="2400" dirty="0">
                <a:latin typeface="MS UI Gothic" panose="020B0600070205080204" pitchFamily="50" charset="-128"/>
                <a:ea typeface="MS UI Gothic" panose="020B0600070205080204" pitchFamily="50" charset="-128"/>
              </a:rPr>
              <a:t>．</a:t>
            </a:r>
            <a:endParaRPr lang="en-US" altLang="ja-JP" sz="2400" dirty="0">
              <a:latin typeface="MS UI Gothic" panose="020B0600070205080204" pitchFamily="50" charset="-128"/>
              <a:ea typeface="MS UI Gothic" panose="020B0600070205080204" pitchFamily="50" charset="-128"/>
            </a:endParaRP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EB8100D4-719A-3C1E-C1E0-5D46968463F1}"/>
                  </a:ext>
                </a:extLst>
              </p:cNvPr>
              <p:cNvSpPr txBox="1"/>
              <p:nvPr/>
            </p:nvSpPr>
            <p:spPr>
              <a:xfrm>
                <a:off x="551384" y="1087632"/>
                <a:ext cx="5112568" cy="369332"/>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dirty="0">
                    <a:solidFill>
                      <a:srgbClr val="C00000"/>
                    </a:solidFill>
                    <a:latin typeface="MS UI Gothic" panose="020B0600070205080204" pitchFamily="50" charset="-128"/>
                    <a:ea typeface="MS UI Gothic" panose="020B0600070205080204" pitchFamily="50" charset="-128"/>
                  </a:rPr>
                  <a:t>初期ポアソン比</a:t>
                </a:r>
                <a14:m>
                  <m:oMath xmlns:m="http://schemas.openxmlformats.org/officeDocument/2006/math">
                    <m:sSub>
                      <m:sSubPr>
                        <m:ctrlPr>
                          <a:rPr lang="en-US" altLang="ja-JP" b="1" i="1" smtClean="0">
                            <a:solidFill>
                              <a:srgbClr val="C00000"/>
                            </a:solidFill>
                            <a:latin typeface="Cambria Math" panose="02040503050406030204" pitchFamily="18" charset="0"/>
                            <a:ea typeface="MS UI Gothic" panose="020B0600070205080204" pitchFamily="50" charset="-128"/>
                          </a:rPr>
                        </m:ctrlPr>
                      </m:sSubPr>
                      <m:e>
                        <m:r>
                          <a:rPr lang="en-US" altLang="ja-JP" b="1" i="1" smtClean="0">
                            <a:solidFill>
                              <a:srgbClr val="C00000"/>
                            </a:solidFill>
                            <a:latin typeface="Cambria Math" panose="02040503050406030204" pitchFamily="18" charset="0"/>
                            <a:ea typeface="MS UI Gothic" panose="020B0600070205080204" pitchFamily="50" charset="-128"/>
                          </a:rPr>
                          <m:t>𝝂</m:t>
                        </m:r>
                      </m:e>
                      <m:sub>
                        <m:r>
                          <a:rPr lang="en-US" altLang="ja-JP" b="1" i="0" smtClean="0">
                            <a:solidFill>
                              <a:srgbClr val="C00000"/>
                            </a:solidFill>
                            <a:latin typeface="Cambria Math" panose="02040503050406030204" pitchFamily="18" charset="0"/>
                            <a:ea typeface="MS UI Gothic" panose="020B0600070205080204" pitchFamily="50" charset="-128"/>
                          </a:rPr>
                          <m:t>𝐢𝐧𝐢</m:t>
                        </m:r>
                      </m:sub>
                    </m:sSub>
                    <m:r>
                      <a:rPr lang="en-US" altLang="ja-JP" b="1" i="1" smtClean="0">
                        <a:solidFill>
                          <a:srgbClr val="C00000"/>
                        </a:solidFill>
                        <a:latin typeface="Cambria Math" panose="02040503050406030204" pitchFamily="18" charset="0"/>
                        <a:ea typeface="MS UI Gothic" panose="020B0600070205080204" pitchFamily="50" charset="-128"/>
                      </a:rPr>
                      <m:t>=</m:t>
                    </m:r>
                    <m:r>
                      <a:rPr lang="en-US" altLang="ja-JP" b="1" i="1" smtClean="0">
                        <a:solidFill>
                          <a:srgbClr val="C00000"/>
                        </a:solidFill>
                        <a:latin typeface="Cambria Math" panose="02040503050406030204" pitchFamily="18" charset="0"/>
                        <a:ea typeface="MS UI Gothic" panose="020B0600070205080204" pitchFamily="50" charset="-128"/>
                      </a:rPr>
                      <m:t>𝟎</m:t>
                    </m:r>
                    <m:r>
                      <a:rPr lang="en-US" altLang="ja-JP" b="1" i="1" smtClean="0">
                        <a:solidFill>
                          <a:srgbClr val="C00000"/>
                        </a:solidFill>
                        <a:latin typeface="Cambria Math" panose="02040503050406030204" pitchFamily="18" charset="0"/>
                        <a:ea typeface="MS UI Gothic" panose="020B0600070205080204" pitchFamily="50" charset="-128"/>
                      </a:rPr>
                      <m:t>.</m:t>
                    </m:r>
                    <m:r>
                      <a:rPr lang="en-US" altLang="ja-JP" b="1" i="1" smtClean="0">
                        <a:solidFill>
                          <a:srgbClr val="C00000"/>
                        </a:solidFill>
                        <a:latin typeface="Cambria Math" panose="02040503050406030204" pitchFamily="18" charset="0"/>
                        <a:ea typeface="MS UI Gothic" panose="020B0600070205080204" pitchFamily="50" charset="-128"/>
                      </a:rPr>
                      <m:t>𝟒𝟗</m:t>
                    </m:r>
                  </m:oMath>
                </a14:m>
                <a:r>
                  <a:rPr lang="ja-JP" altLang="en-US" dirty="0">
                    <a:latin typeface="MS UI Gothic" panose="020B0600070205080204" pitchFamily="50" charset="-128"/>
                    <a:ea typeface="MS UI Gothic" panose="020B0600070205080204" pitchFamily="50" charset="-128"/>
                  </a:rPr>
                  <a:t>の</a:t>
                </a:r>
                <a:r>
                  <a:rPr lang="en-US" altLang="ja-JP" dirty="0">
                    <a:latin typeface="MS UI Gothic" panose="020B0600070205080204" pitchFamily="50" charset="-128"/>
                    <a:ea typeface="MS UI Gothic" panose="020B0600070205080204" pitchFamily="50" charset="-128"/>
                  </a:rPr>
                  <a:t>Neo-Hooke</a:t>
                </a:r>
                <a:r>
                  <a:rPr lang="ja-JP" altLang="en-US" dirty="0">
                    <a:latin typeface="MS UI Gothic" panose="020B0600070205080204" pitchFamily="50" charset="-128"/>
                    <a:ea typeface="MS UI Gothic" panose="020B0600070205080204" pitchFamily="50" charset="-128"/>
                  </a:rPr>
                  <a:t>超弾性体</a:t>
                </a:r>
                <a:endParaRPr lang="en-US" altLang="ja-JP" dirty="0">
                  <a:latin typeface="MS UI Gothic" panose="020B0600070205080204" pitchFamily="50" charset="-128"/>
                  <a:ea typeface="MS UI Gothic" panose="020B0600070205080204" pitchFamily="50" charset="-128"/>
                </a:endParaRPr>
              </a:p>
            </p:txBody>
          </p:sp>
        </mc:Choice>
        <mc:Fallback xmlns="">
          <p:sp>
            <p:nvSpPr>
              <p:cNvPr id="7" name="テキスト ボックス 6">
                <a:extLst>
                  <a:ext uri="{FF2B5EF4-FFF2-40B4-BE49-F238E27FC236}">
                    <a16:creationId xmlns:a16="http://schemas.microsoft.com/office/drawing/2014/main" id="{EB8100D4-719A-3C1E-C1E0-5D46968463F1}"/>
                  </a:ext>
                </a:extLst>
              </p:cNvPr>
              <p:cNvSpPr txBox="1">
                <a:spLocks noRot="1" noChangeAspect="1" noMove="1" noResize="1" noEditPoints="1" noAdjustHandles="1" noChangeArrowheads="1" noChangeShapeType="1" noTextEdit="1"/>
              </p:cNvSpPr>
              <p:nvPr/>
            </p:nvSpPr>
            <p:spPr>
              <a:xfrm>
                <a:off x="551384" y="1087632"/>
                <a:ext cx="5112568" cy="369332"/>
              </a:xfrm>
              <a:prstGeom prst="rect">
                <a:avLst/>
              </a:prstGeom>
              <a:blipFill>
                <a:blip r:embed="rId2"/>
                <a:stretch>
                  <a:fillRect t="-7576" b="-15152"/>
                </a:stretch>
              </a:blipFill>
              <a:ln>
                <a:noFill/>
              </a:ln>
            </p:spPr>
            <p:txBody>
              <a:bodyPr/>
              <a:lstStyle/>
              <a:p>
                <a:r>
                  <a:rPr lang="ja-JP" altLang="en-US">
                    <a:noFill/>
                  </a:rPr>
                  <a:t> </a:t>
                </a:r>
              </a:p>
            </p:txBody>
          </p:sp>
        </mc:Fallback>
      </mc:AlternateContent>
      <p:sp>
        <p:nvSpPr>
          <p:cNvPr id="8" name="四角形: 角を丸くする 7">
            <a:extLst>
              <a:ext uri="{FF2B5EF4-FFF2-40B4-BE49-F238E27FC236}">
                <a16:creationId xmlns:a16="http://schemas.microsoft.com/office/drawing/2014/main" id="{8591C88A-52EA-76F2-2D79-224B4AB300AC}"/>
              </a:ext>
            </a:extLst>
          </p:cNvPr>
          <p:cNvSpPr/>
          <p:nvPr/>
        </p:nvSpPr>
        <p:spPr>
          <a:xfrm>
            <a:off x="6240016" y="4617132"/>
            <a:ext cx="5796644" cy="1540136"/>
          </a:xfrm>
          <a:prstGeom prst="roundRect">
            <a:avLst/>
          </a:prstGeom>
          <a:solidFill>
            <a:schemeClr val="bg1">
              <a:lumMod val="8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MS UI Gothic" panose="020B0600070205080204" pitchFamily="50" charset="-128"/>
                <a:ea typeface="MS UI Gothic" panose="020B0600070205080204" pitchFamily="50" charset="-128"/>
              </a:rPr>
              <a:t>「精度」と「大変形ロバスト性」の問題はほぼクリアしたが，</a:t>
            </a:r>
            <a:br>
              <a:rPr lang="en-US" altLang="ja-JP" sz="2000" dirty="0">
                <a:solidFill>
                  <a:schemeClr val="tx1"/>
                </a:solidFill>
                <a:latin typeface="MS UI Gothic" panose="020B0600070205080204" pitchFamily="50" charset="-128"/>
                <a:ea typeface="MS UI Gothic" panose="020B0600070205080204" pitchFamily="50" charset="-128"/>
              </a:rPr>
            </a:br>
            <a:r>
              <a:rPr lang="ja-JP" altLang="en-US" sz="2000" dirty="0">
                <a:solidFill>
                  <a:schemeClr val="tx1"/>
                </a:solidFill>
                <a:latin typeface="MS UI Gothic" panose="020B0600070205080204" pitchFamily="50" charset="-128"/>
                <a:ea typeface="MS UI Gothic" panose="020B0600070205080204" pitchFamily="50" charset="-128"/>
              </a:rPr>
              <a:t>「計算速度」だけが未だクリアとは言い難い状況．</a:t>
            </a:r>
            <a:br>
              <a:rPr lang="en-US" altLang="ja-JP" sz="2000" dirty="0">
                <a:solidFill>
                  <a:schemeClr val="tx1"/>
                </a:solidFill>
                <a:latin typeface="MS UI Gothic" panose="020B0600070205080204" pitchFamily="50" charset="-128"/>
                <a:ea typeface="MS UI Gothic" panose="020B0600070205080204" pitchFamily="50" charset="-128"/>
              </a:rPr>
            </a:br>
            <a:r>
              <a:rPr lang="ja-JP" altLang="en-US" sz="2000" dirty="0">
                <a:solidFill>
                  <a:schemeClr val="tx1"/>
                </a:solidFill>
                <a:latin typeface="MS UI Gothic" panose="020B0600070205080204" pitchFamily="50" charset="-128"/>
                <a:ea typeface="MS UI Gothic" panose="020B0600070205080204" pitchFamily="50" charset="-128"/>
              </a:rPr>
              <a:t>⇒</a:t>
            </a:r>
            <a:r>
              <a:rPr lang="ja-JP" altLang="en-US" sz="2000" dirty="0">
                <a:solidFill>
                  <a:schemeClr val="accent5">
                    <a:lumMod val="50000"/>
                  </a:schemeClr>
                </a:solidFill>
                <a:latin typeface="MS UI Gothic" panose="020B0600070205080204" pitchFamily="50" charset="-128"/>
                <a:ea typeface="MS UI Gothic" panose="020B0600070205080204" pitchFamily="50" charset="-128"/>
              </a:rPr>
              <a:t>平滑化を簡略化</a:t>
            </a:r>
            <a:r>
              <a:rPr lang="ja-JP" altLang="en-US" sz="2000" dirty="0">
                <a:solidFill>
                  <a:schemeClr val="tx1"/>
                </a:solidFill>
                <a:latin typeface="MS UI Gothic" panose="020B0600070205080204" pitchFamily="50" charset="-128"/>
                <a:ea typeface="MS UI Gothic" panose="020B0600070205080204" pitchFamily="50" charset="-128"/>
              </a:rPr>
              <a:t>すれば，もうチョット速くならないか？</a:t>
            </a:r>
            <a:endParaRPr kumimoji="1" lang="ja-JP" altLang="en-US" sz="2000" dirty="0">
              <a:solidFill>
                <a:schemeClr val="tx1"/>
              </a:solidFill>
              <a:latin typeface="MS UI Gothic" panose="020B0600070205080204" pitchFamily="50" charset="-128"/>
              <a:ea typeface="MS UI Gothic" panose="020B0600070205080204" pitchFamily="50" charset="-128"/>
            </a:endParaRPr>
          </a:p>
        </p:txBody>
      </p:sp>
      <p:pic>
        <p:nvPicPr>
          <p:cNvPr id="10" name="図 9" descr="光, 持つ が含まれている画像&#10;&#10;AI 生成コンテンツは誤りを含む可能性があります。">
            <a:extLst>
              <a:ext uri="{FF2B5EF4-FFF2-40B4-BE49-F238E27FC236}">
                <a16:creationId xmlns:a16="http://schemas.microsoft.com/office/drawing/2014/main" id="{34BCB6DE-B50C-1A7F-FB21-CB5FB0962F00}"/>
              </a:ext>
            </a:extLst>
          </p:cNvPr>
          <p:cNvPicPr>
            <a:picLocks noChangeAspect="1"/>
          </p:cNvPicPr>
          <p:nvPr/>
        </p:nvPicPr>
        <p:blipFill>
          <a:blip r:embed="rId3" cstate="print">
            <a:extLst>
              <a:ext uri="{28A0092B-C50C-407E-A947-70E740481C1C}">
                <a14:useLocalDpi xmlns:a14="http://schemas.microsoft.com/office/drawing/2010/main" val="0"/>
              </a:ext>
            </a:extLst>
          </a:blip>
          <a:srcRect r="45306"/>
          <a:stretch>
            <a:fillRect/>
          </a:stretch>
        </p:blipFill>
        <p:spPr>
          <a:xfrm>
            <a:off x="2567608" y="1556792"/>
            <a:ext cx="3693871" cy="4658281"/>
          </a:xfrm>
          <a:prstGeom prst="rect">
            <a:avLst/>
          </a:prstGeom>
        </p:spPr>
      </p:pic>
      <p:pic>
        <p:nvPicPr>
          <p:cNvPr id="9" name="図 8" descr="光 が含まれている画像&#10;&#10;AI 生成コンテンツは誤りを含む可能性があります。">
            <a:extLst>
              <a:ext uri="{FF2B5EF4-FFF2-40B4-BE49-F238E27FC236}">
                <a16:creationId xmlns:a16="http://schemas.microsoft.com/office/drawing/2014/main" id="{0DF4390F-9A71-9B1D-7CAE-64C7544C6EA1}"/>
              </a:ext>
            </a:extLst>
          </p:cNvPr>
          <p:cNvPicPr>
            <a:picLocks noChangeAspect="1"/>
          </p:cNvPicPr>
          <p:nvPr/>
        </p:nvPicPr>
        <p:blipFill>
          <a:blip r:embed="rId4" cstate="print">
            <a:extLst>
              <a:ext uri="{28A0092B-C50C-407E-A947-70E740481C1C}">
                <a14:useLocalDpi xmlns:a14="http://schemas.microsoft.com/office/drawing/2010/main" val="0"/>
              </a:ext>
            </a:extLst>
          </a:blip>
          <a:srcRect r="45655"/>
          <a:stretch>
            <a:fillRect/>
          </a:stretch>
        </p:blipFill>
        <p:spPr>
          <a:xfrm>
            <a:off x="12110" y="1556792"/>
            <a:ext cx="3670288" cy="4658281"/>
          </a:xfrm>
          <a:prstGeom prst="rect">
            <a:avLst/>
          </a:prstGeom>
        </p:spPr>
      </p:pic>
      <p:sp>
        <p:nvSpPr>
          <p:cNvPr id="5" name="テキスト ボックス 4">
            <a:extLst>
              <a:ext uri="{FF2B5EF4-FFF2-40B4-BE49-F238E27FC236}">
                <a16:creationId xmlns:a16="http://schemas.microsoft.com/office/drawing/2014/main" id="{DC16C89F-F386-B204-8264-36C94FA7412C}"/>
              </a:ext>
            </a:extLst>
          </p:cNvPr>
          <p:cNvSpPr txBox="1"/>
          <p:nvPr/>
        </p:nvSpPr>
        <p:spPr>
          <a:xfrm>
            <a:off x="155340" y="4366845"/>
            <a:ext cx="1872208" cy="646331"/>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dirty="0">
                <a:latin typeface="MS UI Gothic" panose="020B0600070205080204" pitchFamily="50" charset="-128"/>
                <a:ea typeface="MS UI Gothic" panose="020B0600070205080204" pitchFamily="50" charset="-128"/>
              </a:rPr>
              <a:t>大西，計算工学講演会，</a:t>
            </a:r>
            <a:r>
              <a:rPr lang="en-US" altLang="ja-JP" dirty="0">
                <a:latin typeface="MS UI Gothic" panose="020B0600070205080204" pitchFamily="50" charset="-128"/>
                <a:ea typeface="MS UI Gothic" panose="020B0600070205080204" pitchFamily="50" charset="-128"/>
              </a:rPr>
              <a:t>2025/6.</a:t>
            </a:r>
          </a:p>
        </p:txBody>
      </p:sp>
      <p:sp>
        <p:nvSpPr>
          <p:cNvPr id="12" name="四角形: 角を丸くする 11">
            <a:extLst>
              <a:ext uri="{FF2B5EF4-FFF2-40B4-BE49-F238E27FC236}">
                <a16:creationId xmlns:a16="http://schemas.microsoft.com/office/drawing/2014/main" id="{E3403A9F-CD14-0672-B9FC-D05F91A4FBB0}"/>
              </a:ext>
            </a:extLst>
          </p:cNvPr>
          <p:cNvSpPr/>
          <p:nvPr/>
        </p:nvSpPr>
        <p:spPr>
          <a:xfrm>
            <a:off x="9894423" y="3718079"/>
            <a:ext cx="2052228" cy="335705"/>
          </a:xfrm>
          <a:prstGeom prst="roundRect">
            <a:avLst/>
          </a:prstGeom>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MS UI Gothic" panose="020B0600070205080204" pitchFamily="50" charset="-128"/>
                <a:ea typeface="MS UI Gothic" panose="020B0600070205080204" pitchFamily="50" charset="-128"/>
              </a:rPr>
              <a:t>実用性は充分</a:t>
            </a:r>
          </a:p>
        </p:txBody>
      </p:sp>
    </p:spTree>
    <p:extLst>
      <p:ext uri="{BB962C8B-B14F-4D97-AF65-F5344CB8AC3E}">
        <p14:creationId xmlns:p14="http://schemas.microsoft.com/office/powerpoint/2010/main" val="2965026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研究目的</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5</a:t>
            </a:fld>
            <a:endParaRPr lang="ja-JP" altLang="en-US" dirty="0"/>
          </a:p>
        </p:txBody>
      </p:sp>
      <p:sp>
        <p:nvSpPr>
          <p:cNvPr id="5" name="角丸四角形 4"/>
          <p:cNvSpPr/>
          <p:nvPr/>
        </p:nvSpPr>
        <p:spPr>
          <a:xfrm>
            <a:off x="496912" y="1129260"/>
            <a:ext cx="11197243" cy="2583509"/>
          </a:xfrm>
          <a:prstGeom prst="roundRect">
            <a:avLst>
              <a:gd name="adj" fmla="val 13853"/>
            </a:avLst>
          </a:prstGeom>
          <a:noFill/>
          <a:ln w="47625">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buClr>
                <a:schemeClr val="tx1"/>
              </a:buClr>
            </a:pPr>
            <a:r>
              <a:rPr lang="ja-JP" altLang="en-US" sz="3200" dirty="0">
                <a:solidFill>
                  <a:schemeClr val="tx1"/>
                </a:solidFill>
                <a:latin typeface="MS UI Gothic" panose="020B0600070205080204" pitchFamily="50" charset="-128"/>
                <a:ea typeface="MS UI Gothic" panose="020B0600070205080204" pitchFamily="50" charset="-128"/>
              </a:rPr>
              <a:t>ゴム大変形用の次世代平滑化有限要素法</a:t>
            </a:r>
            <a:r>
              <a:rPr lang="en-US" altLang="ja-JP" sz="3200" dirty="0">
                <a:solidFill>
                  <a:schemeClr val="tx1"/>
                </a:solidFill>
                <a:latin typeface="MS UI Gothic" panose="020B0600070205080204" pitchFamily="50" charset="-128"/>
                <a:ea typeface="MS UI Gothic" panose="020B0600070205080204" pitchFamily="50" charset="-128"/>
              </a:rPr>
              <a:t>(</a:t>
            </a:r>
            <a:r>
              <a:rPr lang="en-US" altLang="ja-JP" sz="3200" b="1" dirty="0">
                <a:solidFill>
                  <a:srgbClr val="7030A0"/>
                </a:solidFill>
                <a:latin typeface="MS UI Gothic" panose="020B0600070205080204" pitchFamily="50" charset="-128"/>
                <a:ea typeface="MS UI Gothic" panose="020B0600070205080204" pitchFamily="50" charset="-128"/>
              </a:rPr>
              <a:t>EC</a:t>
            </a:r>
            <a:r>
              <a:rPr lang="en-US" altLang="ja-JP" sz="3200" dirty="0">
                <a:solidFill>
                  <a:srgbClr val="7030A0"/>
                </a:solidFill>
                <a:latin typeface="MS UI Gothic" panose="020B0600070205080204" pitchFamily="50" charset="-128"/>
                <a:ea typeface="MS UI Gothic" panose="020B0600070205080204" pitchFamily="50" charset="-128"/>
              </a:rPr>
              <a:t>-SSE-SRI-T4</a:t>
            </a:r>
            <a:r>
              <a:rPr lang="en-US" altLang="ja-JP" sz="3200" dirty="0">
                <a:solidFill>
                  <a:schemeClr val="tx1"/>
                </a:solidFill>
                <a:latin typeface="MS UI Gothic" panose="020B0600070205080204" pitchFamily="50" charset="-128"/>
                <a:ea typeface="MS UI Gothic" panose="020B0600070205080204" pitchFamily="50" charset="-128"/>
              </a:rPr>
              <a:t>)</a:t>
            </a:r>
            <a:r>
              <a:rPr lang="ja-JP" altLang="en-US" sz="3200" dirty="0">
                <a:solidFill>
                  <a:schemeClr val="tx1"/>
                </a:solidFill>
                <a:latin typeface="MS UI Gothic" panose="020B0600070205080204" pitchFamily="50" charset="-128"/>
                <a:ea typeface="MS UI Gothic" panose="020B0600070205080204" pitchFamily="50" charset="-128"/>
              </a:rPr>
              <a:t>の</a:t>
            </a:r>
            <a:br>
              <a:rPr lang="en-US" altLang="ja-JP" sz="3200" dirty="0">
                <a:solidFill>
                  <a:schemeClr val="tx1"/>
                </a:solidFill>
                <a:latin typeface="MS UI Gothic" panose="020B0600070205080204" pitchFamily="50" charset="-128"/>
                <a:ea typeface="MS UI Gothic" panose="020B0600070205080204" pitchFamily="50" charset="-128"/>
              </a:rPr>
            </a:br>
            <a:r>
              <a:rPr lang="ja-JP" altLang="en-US" sz="3200" dirty="0">
                <a:solidFill>
                  <a:schemeClr val="tx1"/>
                </a:solidFill>
                <a:latin typeface="MS UI Gothic" panose="020B0600070205080204" pitchFamily="50" charset="-128"/>
                <a:ea typeface="MS UI Gothic" panose="020B0600070205080204" pitchFamily="50" charset="-128"/>
              </a:rPr>
              <a:t>偏差ひずみ</a:t>
            </a:r>
            <a:r>
              <a:rPr lang="en-US" altLang="ja-JP" sz="3200" dirty="0">
                <a:solidFill>
                  <a:schemeClr val="tx1"/>
                </a:solidFill>
                <a:latin typeface="MS UI Gothic" panose="020B0600070205080204" pitchFamily="50" charset="-128"/>
                <a:ea typeface="MS UI Gothic" panose="020B0600070205080204" pitchFamily="50" charset="-128"/>
              </a:rPr>
              <a:t>/</a:t>
            </a:r>
            <a:r>
              <a:rPr lang="ja-JP" altLang="en-US" sz="3200" dirty="0">
                <a:solidFill>
                  <a:schemeClr val="tx1"/>
                </a:solidFill>
                <a:latin typeface="MS UI Gothic" panose="020B0600070205080204" pitchFamily="50" charset="-128"/>
                <a:ea typeface="MS UI Gothic" panose="020B0600070205080204" pitchFamily="50" charset="-128"/>
              </a:rPr>
              <a:t>応力成分の計算方法を少し簡略化した</a:t>
            </a:r>
            <a:br>
              <a:rPr lang="en-US" altLang="ja-JP" sz="3200" dirty="0">
                <a:solidFill>
                  <a:schemeClr val="tx1"/>
                </a:solidFill>
                <a:latin typeface="MS UI Gothic" panose="020B0600070205080204" pitchFamily="50" charset="-128"/>
                <a:ea typeface="MS UI Gothic" panose="020B0600070205080204" pitchFamily="50" charset="-128"/>
              </a:rPr>
            </a:br>
            <a:r>
              <a:rPr lang="en-US" altLang="ja-JP" sz="3200" b="1" dirty="0">
                <a:solidFill>
                  <a:schemeClr val="accent5">
                    <a:lumMod val="50000"/>
                  </a:schemeClr>
                </a:solidFill>
                <a:latin typeface="MS UI Gothic" panose="020B0600070205080204" pitchFamily="50" charset="-128"/>
                <a:ea typeface="MS UI Gothic" panose="020B0600070205080204" pitchFamily="50" charset="-128"/>
              </a:rPr>
              <a:t>FC</a:t>
            </a:r>
            <a:r>
              <a:rPr lang="en-US" altLang="ja-JP" sz="3200" dirty="0">
                <a:solidFill>
                  <a:schemeClr val="accent5">
                    <a:lumMod val="50000"/>
                  </a:schemeClr>
                </a:solidFill>
                <a:latin typeface="MS UI Gothic" panose="020B0600070205080204" pitchFamily="50" charset="-128"/>
                <a:ea typeface="MS UI Gothic" panose="020B0600070205080204" pitchFamily="50" charset="-128"/>
              </a:rPr>
              <a:t>-SSE-SRI-T4</a:t>
            </a:r>
            <a:r>
              <a:rPr lang="ja-JP" altLang="en-US" sz="3200" dirty="0">
                <a:solidFill>
                  <a:schemeClr val="tx1"/>
                </a:solidFill>
                <a:latin typeface="MS UI Gothic" panose="020B0600070205080204" pitchFamily="50" charset="-128"/>
                <a:ea typeface="MS UI Gothic" panose="020B0600070205080204" pitchFamily="50" charset="-128"/>
              </a:rPr>
              <a:t>を実装し，両者の精度と計算時間を比較する．</a:t>
            </a:r>
            <a:endParaRPr lang="en-US" altLang="ja-JP" sz="2400" dirty="0">
              <a:solidFill>
                <a:schemeClr val="tx1"/>
              </a:solidFill>
              <a:latin typeface="MS UI Gothic" panose="020B0600070205080204" pitchFamily="50" charset="-128"/>
              <a:ea typeface="MS UI Gothic" panose="020B0600070205080204" pitchFamily="50" charset="-128"/>
            </a:endParaRPr>
          </a:p>
        </p:txBody>
      </p:sp>
      <p:sp>
        <p:nvSpPr>
          <p:cNvPr id="6" name="テキスト ボックス 5">
            <a:extLst>
              <a:ext uri="{FF2B5EF4-FFF2-40B4-BE49-F238E27FC236}">
                <a16:creationId xmlns:a16="http://schemas.microsoft.com/office/drawing/2014/main" id="{CF4174B3-0D2B-B513-9928-14E30BD77B37}"/>
              </a:ext>
            </a:extLst>
          </p:cNvPr>
          <p:cNvSpPr txBox="1"/>
          <p:nvPr/>
        </p:nvSpPr>
        <p:spPr>
          <a:xfrm>
            <a:off x="1595500" y="4133398"/>
            <a:ext cx="9001000" cy="1815882"/>
          </a:xfrm>
          <a:prstGeom prst="rect">
            <a:avLst/>
          </a:prstGeom>
          <a:noFill/>
        </p:spPr>
        <p:txBody>
          <a:bodyPr wrap="square" rtlCol="0">
            <a:spAutoFit/>
          </a:bodyPr>
          <a:lstStyle/>
          <a:p>
            <a:pPr defTabSz="360000"/>
            <a:r>
              <a:rPr kumimoji="1" lang="ja-JP" altLang="en-US" sz="2800" b="1" i="1" u="sng" dirty="0">
                <a:effectLst>
                  <a:outerShdw blurRad="38100" dist="38100" dir="2700000" algn="tl">
                    <a:srgbClr val="000000">
                      <a:alpha val="43137"/>
                    </a:srgbClr>
                  </a:outerShdw>
                </a:effectLst>
                <a:latin typeface="MS UI Gothic" panose="020B0600070205080204" pitchFamily="50" charset="-128"/>
                <a:ea typeface="MS UI Gothic" panose="020B0600070205080204" pitchFamily="50" charset="-128"/>
              </a:rPr>
              <a:t>発表目次</a:t>
            </a:r>
            <a:r>
              <a:rPr kumimoji="1" lang="ja-JP" altLang="en-US" sz="2800" dirty="0">
                <a:latin typeface="MS UI Gothic" panose="020B0600070205080204" pitchFamily="50" charset="-128"/>
                <a:ea typeface="MS UI Gothic" panose="020B0600070205080204" pitchFamily="50" charset="-128"/>
              </a:rPr>
              <a:t>：</a:t>
            </a:r>
            <a:endParaRPr kumimoji="1" lang="en-US" altLang="ja-JP" sz="2800" dirty="0">
              <a:latin typeface="MS UI Gothic" panose="020B0600070205080204" pitchFamily="50" charset="-128"/>
              <a:ea typeface="MS UI Gothic" panose="020B0600070205080204" pitchFamily="50" charset="-128"/>
            </a:endParaRPr>
          </a:p>
          <a:p>
            <a:pPr marL="285750" indent="-285750" defTabSz="360000">
              <a:buFont typeface="Arial" panose="020B0604020202020204" pitchFamily="34" charset="0"/>
              <a:buChar char="•"/>
            </a:pPr>
            <a:r>
              <a:rPr kumimoji="1" lang="ja-JP" altLang="en-US" sz="2800" dirty="0">
                <a:latin typeface="MS UI Gothic" panose="020B0600070205080204" pitchFamily="50" charset="-128"/>
                <a:ea typeface="MS UI Gothic" panose="020B0600070205080204" pitchFamily="50" charset="-128"/>
              </a:rPr>
              <a:t>手法：</a:t>
            </a:r>
            <a:r>
              <a:rPr lang="en-US" altLang="ja-JP" sz="2800" dirty="0">
                <a:solidFill>
                  <a:srgbClr val="7030A0"/>
                </a:solidFill>
                <a:latin typeface="MS UI Gothic" panose="020B0600070205080204" pitchFamily="50" charset="-128"/>
                <a:ea typeface="MS UI Gothic" panose="020B0600070205080204" pitchFamily="50" charset="-128"/>
              </a:rPr>
              <a:t> </a:t>
            </a:r>
            <a:r>
              <a:rPr lang="en-US" altLang="ja-JP" sz="2800" b="1" dirty="0">
                <a:solidFill>
                  <a:srgbClr val="7030A0"/>
                </a:solidFill>
                <a:latin typeface="MS UI Gothic" panose="020B0600070205080204" pitchFamily="50" charset="-128"/>
                <a:ea typeface="MS UI Gothic" panose="020B0600070205080204" pitchFamily="50" charset="-128"/>
              </a:rPr>
              <a:t>EC</a:t>
            </a:r>
            <a:r>
              <a:rPr lang="en-US" altLang="ja-JP" sz="2800" dirty="0">
                <a:solidFill>
                  <a:srgbClr val="7030A0"/>
                </a:solidFill>
                <a:latin typeface="MS UI Gothic" panose="020B0600070205080204" pitchFamily="50" charset="-128"/>
                <a:ea typeface="MS UI Gothic" panose="020B0600070205080204" pitchFamily="50" charset="-128"/>
              </a:rPr>
              <a:t>-SSE-SRI-T4 </a:t>
            </a:r>
            <a:r>
              <a:rPr lang="ja-JP" altLang="en-US" sz="2800" dirty="0">
                <a:latin typeface="MS UI Gothic" panose="020B0600070205080204" pitchFamily="50" charset="-128"/>
                <a:ea typeface="MS UI Gothic" panose="020B0600070205080204" pitchFamily="50" charset="-128"/>
              </a:rPr>
              <a:t>と </a:t>
            </a:r>
            <a:r>
              <a:rPr lang="en-US" altLang="ja-JP" sz="2800" b="1" dirty="0">
                <a:solidFill>
                  <a:schemeClr val="accent5">
                    <a:lumMod val="50000"/>
                  </a:schemeClr>
                </a:solidFill>
                <a:latin typeface="MS UI Gothic" panose="020B0600070205080204" pitchFamily="50" charset="-128"/>
                <a:ea typeface="MS UI Gothic" panose="020B0600070205080204" pitchFamily="50" charset="-128"/>
              </a:rPr>
              <a:t>FC</a:t>
            </a:r>
            <a:r>
              <a:rPr lang="en-US" altLang="ja-JP" sz="2800" dirty="0">
                <a:solidFill>
                  <a:schemeClr val="accent5">
                    <a:lumMod val="50000"/>
                  </a:schemeClr>
                </a:solidFill>
                <a:latin typeface="MS UI Gothic" panose="020B0600070205080204" pitchFamily="50" charset="-128"/>
                <a:ea typeface="MS UI Gothic" panose="020B0600070205080204" pitchFamily="50" charset="-128"/>
              </a:rPr>
              <a:t>-SSE-SRI-T4</a:t>
            </a:r>
            <a:r>
              <a:rPr lang="ja-JP" altLang="en-US" sz="2800" dirty="0">
                <a:latin typeface="MS UI Gothic" panose="020B0600070205080204" pitchFamily="50" charset="-128"/>
                <a:ea typeface="MS UI Gothic" panose="020B0600070205080204" pitchFamily="50" charset="-128"/>
              </a:rPr>
              <a:t>の定式化紹介</a:t>
            </a:r>
            <a:endParaRPr lang="en-US" altLang="ja-JP" sz="2800" dirty="0">
              <a:latin typeface="MS UI Gothic" panose="020B0600070205080204" pitchFamily="50" charset="-128"/>
              <a:ea typeface="MS UI Gothic" panose="020B0600070205080204" pitchFamily="50" charset="-128"/>
            </a:endParaRPr>
          </a:p>
          <a:p>
            <a:pPr marL="285750" indent="-285750" defTabSz="360000">
              <a:buFont typeface="Arial" panose="020B0604020202020204" pitchFamily="34" charset="0"/>
              <a:buChar char="•"/>
            </a:pPr>
            <a:r>
              <a:rPr lang="ja-JP" altLang="en-US" sz="2800" dirty="0">
                <a:latin typeface="MS UI Gothic" panose="020B0600070205080204" pitchFamily="50" charset="-128"/>
                <a:ea typeface="MS UI Gothic" panose="020B0600070205080204" pitchFamily="50" charset="-128"/>
              </a:rPr>
              <a:t>結果と考察：解析例を通じた精度と計算コストの比較</a:t>
            </a:r>
            <a:endParaRPr lang="en-US" altLang="ja-JP" sz="2800" dirty="0">
              <a:latin typeface="MS UI Gothic" panose="020B0600070205080204" pitchFamily="50" charset="-128"/>
              <a:ea typeface="MS UI Gothic" panose="020B0600070205080204" pitchFamily="50" charset="-128"/>
            </a:endParaRPr>
          </a:p>
          <a:p>
            <a:pPr marL="285750" indent="-285750" defTabSz="360000">
              <a:buFont typeface="Arial" panose="020B0604020202020204" pitchFamily="34" charset="0"/>
              <a:buChar char="•"/>
            </a:pPr>
            <a:r>
              <a:rPr kumimoji="1" lang="ja-JP" altLang="en-US" sz="2800" dirty="0">
                <a:latin typeface="MS UI Gothic" panose="020B0600070205080204" pitchFamily="50" charset="-128"/>
                <a:ea typeface="MS UI Gothic" panose="020B0600070205080204" pitchFamily="50" charset="-128"/>
              </a:rPr>
              <a:t>まとめ</a:t>
            </a:r>
          </a:p>
        </p:txBody>
      </p:sp>
    </p:spTree>
    <p:extLst>
      <p:ext uri="{BB962C8B-B14F-4D97-AF65-F5344CB8AC3E}">
        <p14:creationId xmlns:p14="http://schemas.microsoft.com/office/powerpoint/2010/main" val="150429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5EFB63B-EBCB-47FC-8198-DF7C10E41249}"/>
              </a:ext>
            </a:extLst>
          </p:cNvPr>
          <p:cNvSpPr>
            <a:spLocks noGrp="1"/>
          </p:cNvSpPr>
          <p:nvPr>
            <p:ph type="ctrTitle"/>
          </p:nvPr>
        </p:nvSpPr>
        <p:spPr/>
        <p:txBody>
          <a:bodyPr/>
          <a:lstStyle/>
          <a:p>
            <a:r>
              <a:rPr lang="ja-JP" altLang="en-US" dirty="0"/>
              <a:t>手法</a:t>
            </a:r>
            <a:br>
              <a:rPr lang="en-US" altLang="ja-JP" sz="2400" dirty="0"/>
            </a:br>
            <a:r>
              <a:rPr lang="en-US" altLang="ja-JP" sz="2400" dirty="0">
                <a:solidFill>
                  <a:schemeClr val="accent6">
                    <a:lumMod val="40000"/>
                    <a:lumOff val="60000"/>
                  </a:schemeClr>
                </a:solidFill>
                <a:latin typeface="MS UI Gothic" panose="020B0600070205080204" pitchFamily="50" charset="-128"/>
                <a:ea typeface="MS UI Gothic" panose="020B0600070205080204" pitchFamily="50" charset="-128"/>
              </a:rPr>
              <a:t>EC-SSE-SRI-T4 </a:t>
            </a:r>
            <a:r>
              <a:rPr lang="ja-JP" altLang="en-US" sz="2400" dirty="0">
                <a:latin typeface="MS UI Gothic" panose="020B0600070205080204" pitchFamily="50" charset="-128"/>
                <a:ea typeface="MS UI Gothic" panose="020B0600070205080204" pitchFamily="50" charset="-128"/>
              </a:rPr>
              <a:t>と </a:t>
            </a:r>
            <a:r>
              <a:rPr lang="en-US" altLang="ja-JP" sz="2400" dirty="0">
                <a:solidFill>
                  <a:schemeClr val="accent5">
                    <a:lumMod val="75000"/>
                  </a:schemeClr>
                </a:solidFill>
                <a:latin typeface="MS UI Gothic" panose="020B0600070205080204" pitchFamily="50" charset="-128"/>
                <a:ea typeface="MS UI Gothic" panose="020B0600070205080204" pitchFamily="50" charset="-128"/>
              </a:rPr>
              <a:t>FC-SSE-SRI-T4 </a:t>
            </a:r>
            <a:r>
              <a:rPr lang="ja-JP" altLang="en-US" sz="2400" dirty="0">
                <a:latin typeface="MS UI Gothic" panose="020B0600070205080204" pitchFamily="50" charset="-128"/>
                <a:ea typeface="MS UI Gothic" panose="020B0600070205080204" pitchFamily="50" charset="-128"/>
              </a:rPr>
              <a:t>の定式化紹介</a:t>
            </a:r>
            <a:endParaRPr lang="ja-JP" altLang="en-US" sz="2400" b="0" dirty="0">
              <a:latin typeface="+mn-ea"/>
              <a:ea typeface="+mn-ea"/>
            </a:endParaRPr>
          </a:p>
        </p:txBody>
      </p:sp>
      <p:sp>
        <p:nvSpPr>
          <p:cNvPr id="3" name="スライド番号プレースホルダー 2">
            <a:extLst>
              <a:ext uri="{FF2B5EF4-FFF2-40B4-BE49-F238E27FC236}">
                <a16:creationId xmlns:a16="http://schemas.microsoft.com/office/drawing/2014/main" id="{62540705-575E-4234-8E7B-92D569340FB6}"/>
              </a:ext>
            </a:extLst>
          </p:cNvPr>
          <p:cNvSpPr>
            <a:spLocks noGrp="1"/>
          </p:cNvSpPr>
          <p:nvPr>
            <p:ph type="sldNum" sz="quarter" idx="4"/>
          </p:nvPr>
        </p:nvSpPr>
        <p:spPr/>
        <p:txBody>
          <a:bodyPr/>
          <a:lstStyle/>
          <a:p>
            <a:r>
              <a:rPr lang="en-US" altLang="ja-JP"/>
              <a:t>P. </a:t>
            </a:r>
            <a:fld id="{F8FDF831-B0A3-4B44-A20D-7581D5587101}" type="slidenum">
              <a:rPr lang="ja-JP" altLang="en-US" smtClean="0"/>
              <a:pPr/>
              <a:t>6</a:t>
            </a:fld>
            <a:endParaRPr lang="ja-JP" altLang="en-US" dirty="0"/>
          </a:p>
        </p:txBody>
      </p:sp>
    </p:spTree>
    <p:extLst>
      <p:ext uri="{BB962C8B-B14F-4D97-AF65-F5344CB8AC3E}">
        <p14:creationId xmlns:p14="http://schemas.microsoft.com/office/powerpoint/2010/main" val="1123126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sz="2400" dirty="0"/>
                  <a:t>下図のような</a:t>
                </a:r>
                <a:r>
                  <a:rPr lang="en-US" altLang="ja-JP" sz="2400" dirty="0"/>
                  <a:t>3</a:t>
                </a:r>
                <a:r>
                  <a:rPr lang="ja-JP" altLang="en-US" sz="2400" dirty="0"/>
                  <a:t>節点三角形メッシュがあるとする．</a:t>
                </a:r>
                <a:endParaRPr lang="en-US" altLang="ja-JP" sz="2400" dirty="0"/>
              </a:p>
              <a:p>
                <a:r>
                  <a:rPr lang="ja-JP" altLang="en-US" sz="2400" dirty="0"/>
                  <a:t>各</a:t>
                </a:r>
                <a:r>
                  <a:rPr lang="ja-JP" altLang="en-US" sz="2400" dirty="0">
                    <a:solidFill>
                      <a:srgbClr val="00CC88"/>
                    </a:solidFill>
                  </a:rPr>
                  <a:t>セル</a:t>
                </a:r>
                <a:r>
                  <a:rPr lang="ja-JP" altLang="en-US" sz="2400" dirty="0"/>
                  <a:t>のひずみ</a:t>
                </a:r>
                <a:r>
                  <a:rPr lang="en-US" altLang="ja-JP" sz="2400" dirty="0"/>
                  <a:t>-</a:t>
                </a:r>
                <a:r>
                  <a:rPr lang="ja-JP" altLang="en-US" sz="2400" dirty="0"/>
                  <a:t>変位マトリックス</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を通常の</a:t>
                </a:r>
                <a:r>
                  <a:rPr lang="en-US" altLang="ja-JP" sz="2400" dirty="0"/>
                  <a:t>FEM</a:t>
                </a:r>
                <a:r>
                  <a:rPr lang="ja-JP" altLang="en-US" sz="2400" dirty="0"/>
                  <a:t>と同様に作る．</a:t>
                </a:r>
                <a:endParaRPr lang="en-US" altLang="ja-JP" sz="2400" dirty="0"/>
              </a:p>
              <a:p>
                <a:r>
                  <a:rPr lang="ja-JP" altLang="en-US" sz="2400" dirty="0"/>
                  <a:t>各</a:t>
                </a:r>
                <a:r>
                  <a:rPr lang="ja-JP" altLang="en-US" sz="2400" dirty="0">
                    <a:solidFill>
                      <a:srgbClr val="E89049"/>
                    </a:solidFill>
                  </a:rPr>
                  <a:t>エッジ</a:t>
                </a:r>
                <a:r>
                  <a:rPr lang="ja-JP" altLang="en-US" sz="2400" dirty="0"/>
                  <a:t>にて周辺セルの</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を集め，集めた各セルの体積を重みとして</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を平均化し，</a:t>
                </a:r>
                <a:br>
                  <a:rPr lang="en-US" altLang="ja-JP" sz="2400" dirty="0"/>
                </a:br>
                <a:r>
                  <a:rPr lang="ja-JP" altLang="en-US" sz="2400" dirty="0"/>
                  <a:t>エッジ平滑化領域の</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を作る．</a:t>
                </a:r>
                <a:endParaRPr lang="en-US" altLang="ja-JP" sz="2400" dirty="0"/>
              </a:p>
              <a:p>
                <a14:m>
                  <m:oMath xmlns:m="http://schemas.openxmlformats.org/officeDocument/2006/math">
                    <m:r>
                      <a:rPr lang="en-US" altLang="ja-JP" sz="2400" i="1" smtClean="0">
                        <a:solidFill>
                          <a:srgbClr val="E89049"/>
                        </a:solidFill>
                        <a:latin typeface="Cambria Math"/>
                      </a:rPr>
                      <m:t>[</m:t>
                    </m:r>
                    <m:sSup>
                      <m:sSupPr>
                        <m:ctrlPr>
                          <a:rPr lang="en-US" altLang="ja-JP" sz="2400" i="1">
                            <a:solidFill>
                              <a:srgbClr val="E89049"/>
                            </a:solidFill>
                            <a:latin typeface="Cambria Math" panose="02040503050406030204" pitchFamily="18" charset="0"/>
                          </a:rPr>
                        </m:ctrlPr>
                      </m:sSupPr>
                      <m:e>
                        <m:r>
                          <a:rPr lang="en-US" altLang="ja-JP" sz="2400" i="1">
                            <a:solidFill>
                              <a:srgbClr val="E89049"/>
                            </a:solidFill>
                            <a:latin typeface="Cambria Math"/>
                          </a:rPr>
                          <m:t> </m:t>
                        </m:r>
                      </m:e>
                      <m:sup>
                        <m:r>
                          <m:rPr>
                            <m:sty m:val="p"/>
                          </m:rPr>
                          <a:rPr lang="en-US" altLang="ja-JP" sz="2400">
                            <a:solidFill>
                              <a:srgbClr val="E89049"/>
                            </a:solidFill>
                            <a:latin typeface="Cambria Math" panose="02040503050406030204" pitchFamily="18" charset="0"/>
                          </a:rPr>
                          <m:t>Edge</m:t>
                        </m:r>
                      </m:sup>
                    </m:sSup>
                    <m:r>
                      <a:rPr lang="en-US" altLang="ja-JP" sz="2400" i="1">
                        <a:solidFill>
                          <a:srgbClr val="E89049"/>
                        </a:solidFill>
                        <a:latin typeface="Cambria Math"/>
                      </a:rPr>
                      <m:t>𝐵</m:t>
                    </m:r>
                    <m:r>
                      <a:rPr lang="en-US" altLang="ja-JP" sz="2400" i="1">
                        <a:solidFill>
                          <a:srgbClr val="E89049"/>
                        </a:solidFill>
                        <a:latin typeface="Cambria Math"/>
                      </a:rPr>
                      <m:t>]</m:t>
                    </m:r>
                  </m:oMath>
                </a14:m>
                <a:r>
                  <a:rPr lang="ja-JP" altLang="en-US" sz="2400" dirty="0"/>
                  <a:t>を用いて各エッジのひずみ</a:t>
                </a:r>
                <a14:m>
                  <m:oMath xmlns:m="http://schemas.openxmlformats.org/officeDocument/2006/math">
                    <m:r>
                      <a:rPr lang="en-US" altLang="ja-JP" sz="2400" b="1" i="1">
                        <a:latin typeface="Cambria Math" panose="02040503050406030204" pitchFamily="18" charset="0"/>
                      </a:rPr>
                      <m:t>𝜺</m:t>
                    </m:r>
                    <m:r>
                      <a:rPr lang="en-US" altLang="ja-JP" sz="2400" b="1" i="1">
                        <a:latin typeface="Cambria Math" panose="02040503050406030204" pitchFamily="18" charset="0"/>
                      </a:rPr>
                      <m:t> </m:t>
                    </m:r>
                  </m:oMath>
                </a14:m>
                <a:r>
                  <a:rPr lang="ja-JP" altLang="en-US" sz="2400" dirty="0"/>
                  <a:t>・応力</a:t>
                </a:r>
                <a14:m>
                  <m:oMath xmlns:m="http://schemas.openxmlformats.org/officeDocument/2006/math">
                    <m:r>
                      <a:rPr lang="en-US" altLang="ja-JP" sz="2400" b="1" i="1">
                        <a:latin typeface="Cambria Math" panose="02040503050406030204" pitchFamily="18" charset="0"/>
                      </a:rPr>
                      <m:t>𝝈</m:t>
                    </m:r>
                    <m:r>
                      <a:rPr lang="en-US" altLang="ja-JP" sz="2400" b="1" i="1">
                        <a:latin typeface="Cambria Math" panose="02040503050406030204" pitchFamily="18" charset="0"/>
                      </a:rPr>
                      <m:t> </m:t>
                    </m:r>
                  </m:oMath>
                </a14:m>
                <a:r>
                  <a:rPr lang="ja-JP" altLang="en-US" sz="2400" dirty="0"/>
                  <a:t>・節点内力</a:t>
                </a:r>
                <a14:m>
                  <m:oMath xmlns:m="http://schemas.openxmlformats.org/officeDocument/2006/math">
                    <m:r>
                      <a:rPr lang="en-US" altLang="ja-JP" sz="2400" i="1">
                        <a:latin typeface="Cambria Math" panose="02040503050406030204" pitchFamily="18" charset="0"/>
                      </a:rPr>
                      <m:t>{</m:t>
                    </m:r>
                    <m:sSup>
                      <m:sSupPr>
                        <m:ctrlPr>
                          <a:rPr lang="en-US" altLang="ja-JP" sz="2400" i="1">
                            <a:latin typeface="Cambria Math" panose="02040503050406030204" pitchFamily="18" charset="0"/>
                          </a:rPr>
                        </m:ctrlPr>
                      </m:sSupPr>
                      <m:e>
                        <m:r>
                          <a:rPr lang="en-US" altLang="ja-JP" sz="2400" i="1">
                            <a:latin typeface="Cambria Math" panose="02040503050406030204" pitchFamily="18" charset="0"/>
                          </a:rPr>
                          <m:t>𝑓</m:t>
                        </m:r>
                      </m:e>
                      <m:sup>
                        <m:r>
                          <m:rPr>
                            <m:sty m:val="p"/>
                          </m:rPr>
                          <a:rPr lang="en-US" altLang="ja-JP" sz="2400">
                            <a:latin typeface="Cambria Math" panose="02040503050406030204" pitchFamily="18" charset="0"/>
                          </a:rPr>
                          <m:t>int</m:t>
                        </m:r>
                      </m:sup>
                    </m:sSup>
                    <m:r>
                      <a:rPr lang="en-US" altLang="ja-JP" sz="2400" i="1">
                        <a:latin typeface="Cambria Math" panose="02040503050406030204" pitchFamily="18" charset="0"/>
                      </a:rPr>
                      <m:t>}</m:t>
                    </m:r>
                  </m:oMath>
                </a14:m>
                <a:r>
                  <a:rPr lang="ja-JP" altLang="en-US" sz="2400" dirty="0"/>
                  <a:t>を計算する．</a:t>
                </a:r>
                <a:endParaRPr lang="en-US" altLang="ja-JP" sz="2400" dirty="0"/>
              </a:p>
              <a:p>
                <a:pPr marL="0" indent="0">
                  <a:buNone/>
                </a:pPr>
                <a:br>
                  <a:rPr lang="en-US" altLang="ja-JP" sz="2400" dirty="0"/>
                </a:br>
                <a:endParaRPr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640" t="-1584"/>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normAutofit/>
          </a:bodyPr>
          <a:lstStyle/>
          <a:p>
            <a:r>
              <a:rPr lang="en-US" altLang="ja-JP" dirty="0"/>
              <a:t>2</a:t>
            </a:r>
            <a:r>
              <a:rPr lang="ja-JP" altLang="en-US" dirty="0"/>
              <a:t>次元の</a:t>
            </a:r>
            <a:r>
              <a:rPr lang="en-US" altLang="ja-JP" dirty="0">
                <a:solidFill>
                  <a:srgbClr val="FFC000"/>
                </a:solidFill>
              </a:rPr>
              <a:t>ES-FEM</a:t>
            </a:r>
            <a:r>
              <a:rPr lang="ja-JP" altLang="en-US" dirty="0"/>
              <a:t>の定式化概要</a:t>
            </a:r>
            <a:endParaRPr kumimoji="1" lang="ja-JP" altLang="en-US" dirty="0">
              <a:solidFill>
                <a:srgbClr val="FF9900"/>
              </a:solidFill>
            </a:endParaRP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7</a:t>
            </a:fld>
            <a:endParaRPr lang="ja-JP" altLang="en-US" dirty="0"/>
          </a:p>
        </p:txBody>
      </p:sp>
      <p:sp>
        <p:nvSpPr>
          <p:cNvPr id="19" name="矢印: 右 18">
            <a:extLst>
              <a:ext uri="{FF2B5EF4-FFF2-40B4-BE49-F238E27FC236}">
                <a16:creationId xmlns:a16="http://schemas.microsoft.com/office/drawing/2014/main" id="{D13873AE-BDD3-4BED-9EC6-B274B2A57A89}"/>
              </a:ext>
            </a:extLst>
          </p:cNvPr>
          <p:cNvSpPr/>
          <p:nvPr/>
        </p:nvSpPr>
        <p:spPr>
          <a:xfrm>
            <a:off x="4774472" y="3486151"/>
            <a:ext cx="341286" cy="309689"/>
          </a:xfrm>
          <a:prstGeom prst="rightArrow">
            <a:avLst/>
          </a:prstGeom>
          <a:solidFill>
            <a:schemeClr val="tx1"/>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図形 20">
            <a:extLst>
              <a:ext uri="{FF2B5EF4-FFF2-40B4-BE49-F238E27FC236}">
                <a16:creationId xmlns:a16="http://schemas.microsoft.com/office/drawing/2014/main" id="{F4DA9098-F65F-4BF7-840C-7CC76D419FA8}"/>
              </a:ext>
            </a:extLst>
          </p:cNvPr>
          <p:cNvSpPr/>
          <p:nvPr/>
        </p:nvSpPr>
        <p:spPr>
          <a:xfrm>
            <a:off x="4007768" y="3090974"/>
            <a:ext cx="4212772" cy="2383970"/>
          </a:xfrm>
          <a:custGeom>
            <a:avLst/>
            <a:gdLst>
              <a:gd name="connsiteX0" fmla="*/ 0 w 3810000"/>
              <a:gd name="connsiteY0" fmla="*/ 54429 h 2198914"/>
              <a:gd name="connsiteX1" fmla="*/ 2155371 w 3810000"/>
              <a:gd name="connsiteY1" fmla="*/ 0 h 2198914"/>
              <a:gd name="connsiteX2" fmla="*/ 3810000 w 3810000"/>
              <a:gd name="connsiteY2" fmla="*/ 2198914 h 2198914"/>
              <a:gd name="connsiteX3" fmla="*/ 1121228 w 3810000"/>
              <a:gd name="connsiteY3" fmla="*/ 2133600 h 2198914"/>
              <a:gd name="connsiteX4" fmla="*/ 0 w 3810000"/>
              <a:gd name="connsiteY4" fmla="*/ 54429 h 2198914"/>
              <a:gd name="connsiteX0" fmla="*/ 0 w 4212772"/>
              <a:gd name="connsiteY0" fmla="*/ 0 h 2383970"/>
              <a:gd name="connsiteX1" fmla="*/ 2558143 w 4212772"/>
              <a:gd name="connsiteY1" fmla="*/ 185056 h 2383970"/>
              <a:gd name="connsiteX2" fmla="*/ 4212772 w 4212772"/>
              <a:gd name="connsiteY2" fmla="*/ 2383970 h 2383970"/>
              <a:gd name="connsiteX3" fmla="*/ 1524000 w 4212772"/>
              <a:gd name="connsiteY3" fmla="*/ 2318656 h 2383970"/>
              <a:gd name="connsiteX4" fmla="*/ 0 w 4212772"/>
              <a:gd name="connsiteY4" fmla="*/ 0 h 2383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772" h="2383970">
                <a:moveTo>
                  <a:pt x="0" y="0"/>
                </a:moveTo>
                <a:lnTo>
                  <a:pt x="2558143" y="185056"/>
                </a:lnTo>
                <a:lnTo>
                  <a:pt x="4212772" y="2383970"/>
                </a:lnTo>
                <a:lnTo>
                  <a:pt x="1524000" y="2318656"/>
                </a:lnTo>
                <a:lnTo>
                  <a:pt x="0" y="0"/>
                </a:lnTo>
                <a:close/>
              </a:path>
            </a:pathLst>
          </a:cu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グループ化 39">
            <a:extLst>
              <a:ext uri="{FF2B5EF4-FFF2-40B4-BE49-F238E27FC236}">
                <a16:creationId xmlns:a16="http://schemas.microsoft.com/office/drawing/2014/main" id="{DD3591DA-8628-45C9-B532-98BEF26CBEE1}"/>
              </a:ext>
            </a:extLst>
          </p:cNvPr>
          <p:cNvGrpSpPr/>
          <p:nvPr/>
        </p:nvGrpSpPr>
        <p:grpSpPr>
          <a:xfrm>
            <a:off x="4361410" y="3291048"/>
            <a:ext cx="3517564" cy="2043594"/>
            <a:chOff x="2837410" y="2944998"/>
            <a:chExt cx="3517564" cy="2043594"/>
          </a:xfrm>
        </p:grpSpPr>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BE4D2AFF-1B86-46A1-8F47-0A13453BF167}"/>
                    </a:ext>
                  </a:extLst>
                </p:cNvPr>
                <p:cNvSpPr txBox="1"/>
                <p:nvPr/>
              </p:nvSpPr>
              <p:spPr>
                <a:xfrm>
                  <a:off x="5539494" y="4526927"/>
                  <a:ext cx="81548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i="1">
                                <a:latin typeface="Cambria Math" panose="02040503050406030204" pitchFamily="18" charset="0"/>
                              </a:rPr>
                              <m:t>2</m:t>
                            </m:r>
                          </m:sub>
                        </m:sSub>
                        <m:r>
                          <a:rPr lang="en-US" altLang="ja-JP" sz="2400" i="1">
                            <a:latin typeface="Cambria Math" panose="02040503050406030204" pitchFamily="18" charset="0"/>
                          </a:rPr>
                          <m:t>]</m:t>
                        </m:r>
                      </m:oMath>
                    </m:oMathPara>
                  </a14:m>
                  <a:endParaRPr lang="ja-JP" altLang="en-US" sz="2400" dirty="0"/>
                </a:p>
              </p:txBody>
            </p:sp>
          </mc:Choice>
          <mc:Fallback xmlns="">
            <p:sp>
              <p:nvSpPr>
                <p:cNvPr id="13" name="テキスト ボックス 12">
                  <a:extLst>
                    <a:ext uri="{FF2B5EF4-FFF2-40B4-BE49-F238E27FC236}">
                      <a16:creationId xmlns:a16="http://schemas.microsoft.com/office/drawing/2014/main" id="{BE4D2AFF-1B86-46A1-8F47-0A13453BF167}"/>
                    </a:ext>
                  </a:extLst>
                </p:cNvPr>
                <p:cNvSpPr txBox="1">
                  <a:spLocks noRot="1" noChangeAspect="1" noMove="1" noResize="1" noEditPoints="1" noAdjustHandles="1" noChangeArrowheads="1" noChangeShapeType="1" noTextEdit="1"/>
                </p:cNvSpPr>
                <p:nvPr/>
              </p:nvSpPr>
              <p:spPr>
                <a:xfrm>
                  <a:off x="5539494" y="4526927"/>
                  <a:ext cx="815480" cy="461665"/>
                </a:xfrm>
                <a:prstGeom prst="rect">
                  <a:avLst/>
                </a:prstGeom>
                <a:blipFill>
                  <a:blip r:embed="rId4"/>
                  <a:stretch>
                    <a:fillRect l="-1504" r="-1504" b="-1973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9B4CEC9D-5375-4A12-ADBA-0D63F6B881AD}"/>
                    </a:ext>
                  </a:extLst>
                </p:cNvPr>
                <p:cNvSpPr txBox="1"/>
                <p:nvPr/>
              </p:nvSpPr>
              <p:spPr>
                <a:xfrm>
                  <a:off x="2837410" y="2944998"/>
                  <a:ext cx="80836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i="1">
                                <a:latin typeface="Cambria Math" panose="02040503050406030204" pitchFamily="18" charset="0"/>
                              </a:rPr>
                              <m:t>1</m:t>
                            </m:r>
                          </m:sub>
                        </m:sSub>
                        <m:r>
                          <a:rPr lang="en-US" altLang="ja-JP" sz="2400" i="1">
                            <a:latin typeface="Cambria Math" panose="02040503050406030204" pitchFamily="18" charset="0"/>
                          </a:rPr>
                          <m:t>]</m:t>
                        </m:r>
                      </m:oMath>
                    </m:oMathPara>
                  </a14:m>
                  <a:endParaRPr lang="ja-JP" altLang="en-US" sz="2400" dirty="0"/>
                </a:p>
              </p:txBody>
            </p:sp>
          </mc:Choice>
          <mc:Fallback xmlns="">
            <p:sp>
              <p:nvSpPr>
                <p:cNvPr id="12" name="テキスト ボックス 11">
                  <a:extLst>
                    <a:ext uri="{FF2B5EF4-FFF2-40B4-BE49-F238E27FC236}">
                      <a16:creationId xmlns:a16="http://schemas.microsoft.com/office/drawing/2014/main" id="{9B4CEC9D-5375-4A12-ADBA-0D63F6B881AD}"/>
                    </a:ext>
                  </a:extLst>
                </p:cNvPr>
                <p:cNvSpPr txBox="1">
                  <a:spLocks noRot="1" noChangeAspect="1" noMove="1" noResize="1" noEditPoints="1" noAdjustHandles="1" noChangeArrowheads="1" noChangeShapeType="1" noTextEdit="1"/>
                </p:cNvSpPr>
                <p:nvPr/>
              </p:nvSpPr>
              <p:spPr>
                <a:xfrm>
                  <a:off x="2837410" y="2944998"/>
                  <a:ext cx="808363" cy="461665"/>
                </a:xfrm>
                <a:prstGeom prst="rect">
                  <a:avLst/>
                </a:prstGeom>
                <a:blipFill>
                  <a:blip r:embed="rId5"/>
                  <a:stretch>
                    <a:fillRect r="-1504" b="-19737"/>
                  </a:stretch>
                </a:blipFill>
              </p:spPr>
              <p:txBody>
                <a:bodyPr/>
                <a:lstStyle/>
                <a:p>
                  <a:r>
                    <a:rPr lang="ja-JP" altLang="en-US">
                      <a:noFill/>
                    </a:rPr>
                    <a:t> </a:t>
                  </a:r>
                </a:p>
              </p:txBody>
            </p:sp>
          </mc:Fallback>
        </mc:AlternateContent>
      </p:grpSp>
      <p:grpSp>
        <p:nvGrpSpPr>
          <p:cNvPr id="37" name="グループ化 36">
            <a:extLst>
              <a:ext uri="{FF2B5EF4-FFF2-40B4-BE49-F238E27FC236}">
                <a16:creationId xmlns:a16="http://schemas.microsoft.com/office/drawing/2014/main" id="{6B595655-D6DF-405B-BD52-C4215C0BD364}"/>
              </a:ext>
            </a:extLst>
          </p:cNvPr>
          <p:cNvGrpSpPr/>
          <p:nvPr/>
        </p:nvGrpSpPr>
        <p:grpSpPr>
          <a:xfrm>
            <a:off x="5041966" y="3715569"/>
            <a:ext cx="2136400" cy="1388977"/>
            <a:chOff x="3517966" y="3369518"/>
            <a:chExt cx="2136400" cy="1388977"/>
          </a:xfrm>
        </p:grpSpPr>
        <p:sp>
          <p:nvSpPr>
            <p:cNvPr id="31" name="矢印: 右 30">
              <a:extLst>
                <a:ext uri="{FF2B5EF4-FFF2-40B4-BE49-F238E27FC236}">
                  <a16:creationId xmlns:a16="http://schemas.microsoft.com/office/drawing/2014/main" id="{EF66857B-F433-45E5-8B54-BCA67C5B4103}"/>
                </a:ext>
              </a:extLst>
            </p:cNvPr>
            <p:cNvSpPr/>
            <p:nvPr/>
          </p:nvSpPr>
          <p:spPr>
            <a:xfrm rot="1792047">
              <a:off x="3517966" y="3369518"/>
              <a:ext cx="382093" cy="309689"/>
            </a:xfrm>
            <a:prstGeom prst="rightArrow">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矢印: 右 31">
              <a:extLst>
                <a:ext uri="{FF2B5EF4-FFF2-40B4-BE49-F238E27FC236}">
                  <a16:creationId xmlns:a16="http://schemas.microsoft.com/office/drawing/2014/main" id="{4AE85927-C59E-45CF-A11F-C8B860F82661}"/>
                </a:ext>
              </a:extLst>
            </p:cNvPr>
            <p:cNvSpPr/>
            <p:nvPr/>
          </p:nvSpPr>
          <p:spPr>
            <a:xfrm rot="12682973">
              <a:off x="5272273" y="4448806"/>
              <a:ext cx="382093" cy="309689"/>
            </a:xfrm>
            <a:prstGeom prst="rightArrow">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フリーフォーム: 図形 17">
            <a:extLst>
              <a:ext uri="{FF2B5EF4-FFF2-40B4-BE49-F238E27FC236}">
                <a16:creationId xmlns:a16="http://schemas.microsoft.com/office/drawing/2014/main" id="{434875A4-AEEC-4739-A75B-07C0E9DC424C}"/>
              </a:ext>
            </a:extLst>
          </p:cNvPr>
          <p:cNvSpPr/>
          <p:nvPr/>
        </p:nvSpPr>
        <p:spPr>
          <a:xfrm>
            <a:off x="5429717" y="3273390"/>
            <a:ext cx="1319794" cy="2138879"/>
          </a:xfrm>
          <a:custGeom>
            <a:avLst/>
            <a:gdLst>
              <a:gd name="connsiteX0" fmla="*/ 286438 w 1035585"/>
              <a:gd name="connsiteY0" fmla="*/ 0 h 1344058"/>
              <a:gd name="connsiteX1" fmla="*/ 1035585 w 1035585"/>
              <a:gd name="connsiteY1" fmla="*/ 440675 h 1344058"/>
              <a:gd name="connsiteX2" fmla="*/ 881349 w 1035585"/>
              <a:gd name="connsiteY2" fmla="*/ 1344058 h 1344058"/>
              <a:gd name="connsiteX3" fmla="*/ 0 w 1035585"/>
              <a:gd name="connsiteY3" fmla="*/ 958468 h 1344058"/>
              <a:gd name="connsiteX4" fmla="*/ 286438 w 1035585"/>
              <a:gd name="connsiteY4" fmla="*/ 0 h 1344058"/>
              <a:gd name="connsiteX0" fmla="*/ 286438 w 1421175"/>
              <a:gd name="connsiteY0" fmla="*/ 0 h 1685581"/>
              <a:gd name="connsiteX1" fmla="*/ 1035585 w 1421175"/>
              <a:gd name="connsiteY1" fmla="*/ 440675 h 1685581"/>
              <a:gd name="connsiteX2" fmla="*/ 1421175 w 1421175"/>
              <a:gd name="connsiteY2" fmla="*/ 1685581 h 1685581"/>
              <a:gd name="connsiteX3" fmla="*/ 0 w 1421175"/>
              <a:gd name="connsiteY3" fmla="*/ 958468 h 1685581"/>
              <a:gd name="connsiteX4" fmla="*/ 286438 w 1421175"/>
              <a:gd name="connsiteY4" fmla="*/ 0 h 1685581"/>
              <a:gd name="connsiteX0" fmla="*/ 286438 w 1421175"/>
              <a:gd name="connsiteY0" fmla="*/ 0 h 1685581"/>
              <a:gd name="connsiteX1" fmla="*/ 1299990 w 1421175"/>
              <a:gd name="connsiteY1" fmla="*/ 517793 h 1685581"/>
              <a:gd name="connsiteX2" fmla="*/ 1421175 w 1421175"/>
              <a:gd name="connsiteY2" fmla="*/ 1685581 h 1685581"/>
              <a:gd name="connsiteX3" fmla="*/ 0 w 1421175"/>
              <a:gd name="connsiteY3" fmla="*/ 958468 h 1685581"/>
              <a:gd name="connsiteX4" fmla="*/ 286438 w 1421175"/>
              <a:gd name="connsiteY4" fmla="*/ 0 h 1685581"/>
              <a:gd name="connsiteX0" fmla="*/ 22033 w 1156770"/>
              <a:gd name="connsiteY0" fmla="*/ 0 h 1685581"/>
              <a:gd name="connsiteX1" fmla="*/ 1035585 w 1156770"/>
              <a:gd name="connsiteY1" fmla="*/ 517793 h 1685581"/>
              <a:gd name="connsiteX2" fmla="*/ 1156770 w 1156770"/>
              <a:gd name="connsiteY2" fmla="*/ 1685581 h 1685581"/>
              <a:gd name="connsiteX3" fmla="*/ 0 w 1156770"/>
              <a:gd name="connsiteY3" fmla="*/ 1189822 h 1685581"/>
              <a:gd name="connsiteX4" fmla="*/ 22033 w 1156770"/>
              <a:gd name="connsiteY4" fmla="*/ 0 h 1685581"/>
              <a:gd name="connsiteX0" fmla="*/ 0 w 3453394"/>
              <a:gd name="connsiteY0" fmla="*/ 211550 h 1167788"/>
              <a:gd name="connsiteX1" fmla="*/ 3332209 w 3453394"/>
              <a:gd name="connsiteY1" fmla="*/ 0 h 1167788"/>
              <a:gd name="connsiteX2" fmla="*/ 3453394 w 3453394"/>
              <a:gd name="connsiteY2" fmla="*/ 1167788 h 1167788"/>
              <a:gd name="connsiteX3" fmla="*/ 2296624 w 3453394"/>
              <a:gd name="connsiteY3" fmla="*/ 672029 h 1167788"/>
              <a:gd name="connsiteX4" fmla="*/ 0 w 3453394"/>
              <a:gd name="connsiteY4" fmla="*/ 211550 h 1167788"/>
              <a:gd name="connsiteX0" fmla="*/ 0 w 3453394"/>
              <a:gd name="connsiteY0" fmla="*/ 211550 h 1597315"/>
              <a:gd name="connsiteX1" fmla="*/ 3332209 w 3453394"/>
              <a:gd name="connsiteY1" fmla="*/ 0 h 1597315"/>
              <a:gd name="connsiteX2" fmla="*/ 3453394 w 3453394"/>
              <a:gd name="connsiteY2" fmla="*/ 1167788 h 1597315"/>
              <a:gd name="connsiteX3" fmla="*/ 86824 w 3453394"/>
              <a:gd name="connsiteY3" fmla="*/ 1597315 h 1597315"/>
              <a:gd name="connsiteX4" fmla="*/ 0 w 3453394"/>
              <a:gd name="connsiteY4" fmla="*/ 211550 h 1597315"/>
              <a:gd name="connsiteX0" fmla="*/ 0 w 3453394"/>
              <a:gd name="connsiteY0" fmla="*/ 734064 h 2119829"/>
              <a:gd name="connsiteX1" fmla="*/ 1122409 w 3453394"/>
              <a:gd name="connsiteY1" fmla="*/ 0 h 2119829"/>
              <a:gd name="connsiteX2" fmla="*/ 3453394 w 3453394"/>
              <a:gd name="connsiteY2" fmla="*/ 1690302 h 2119829"/>
              <a:gd name="connsiteX3" fmla="*/ 86824 w 3453394"/>
              <a:gd name="connsiteY3" fmla="*/ 2119829 h 2119829"/>
              <a:gd name="connsiteX4" fmla="*/ 0 w 3453394"/>
              <a:gd name="connsiteY4" fmla="*/ 734064 h 2119829"/>
              <a:gd name="connsiteX0" fmla="*/ 0 w 1319794"/>
              <a:gd name="connsiteY0" fmla="*/ 734064 h 2119829"/>
              <a:gd name="connsiteX1" fmla="*/ 1122409 w 1319794"/>
              <a:gd name="connsiteY1" fmla="*/ 0 h 2119829"/>
              <a:gd name="connsiteX2" fmla="*/ 1319794 w 1319794"/>
              <a:gd name="connsiteY2" fmla="*/ 1603217 h 2119829"/>
              <a:gd name="connsiteX3" fmla="*/ 86824 w 1319794"/>
              <a:gd name="connsiteY3" fmla="*/ 2119829 h 2119829"/>
              <a:gd name="connsiteX4" fmla="*/ 0 w 1319794"/>
              <a:gd name="connsiteY4" fmla="*/ 734064 h 2119829"/>
              <a:gd name="connsiteX0" fmla="*/ 0 w 1319794"/>
              <a:gd name="connsiteY0" fmla="*/ 753114 h 2138879"/>
              <a:gd name="connsiteX1" fmla="*/ 1125130 w 1319794"/>
              <a:gd name="connsiteY1" fmla="*/ 0 h 2138879"/>
              <a:gd name="connsiteX2" fmla="*/ 1319794 w 1319794"/>
              <a:gd name="connsiteY2" fmla="*/ 1622267 h 2138879"/>
              <a:gd name="connsiteX3" fmla="*/ 86824 w 1319794"/>
              <a:gd name="connsiteY3" fmla="*/ 2138879 h 2138879"/>
              <a:gd name="connsiteX4" fmla="*/ 0 w 1319794"/>
              <a:gd name="connsiteY4" fmla="*/ 753114 h 2138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794" h="2138879">
                <a:moveTo>
                  <a:pt x="0" y="753114"/>
                </a:moveTo>
                <a:lnTo>
                  <a:pt x="1125130" y="0"/>
                </a:lnTo>
                <a:lnTo>
                  <a:pt x="1319794" y="1622267"/>
                </a:lnTo>
                <a:lnTo>
                  <a:pt x="86824" y="2138879"/>
                </a:lnTo>
                <a:lnTo>
                  <a:pt x="0" y="753114"/>
                </a:lnTo>
                <a:close/>
              </a:path>
            </a:pathLst>
          </a:custGeom>
          <a:pattFill prst="lgGrid">
            <a:fgClr>
              <a:srgbClr val="E89049"/>
            </a:fgClr>
            <a:bgClr>
              <a:srgbClr val="4DFFC4"/>
            </a:bgClr>
          </a:pattFill>
          <a:ln w="19050">
            <a:solidFill>
              <a:srgbClr val="E89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66BBA529-C59D-4AFC-B552-D37DEB06181F}"/>
                  </a:ext>
                </a:extLst>
              </p:cNvPr>
              <p:cNvSpPr txBox="1"/>
              <p:nvPr/>
            </p:nvSpPr>
            <p:spPr>
              <a:xfrm>
                <a:off x="5349677" y="5515806"/>
                <a:ext cx="1241237" cy="4785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2400" i="1" smtClean="0">
                              <a:solidFill>
                                <a:srgbClr val="E89049"/>
                              </a:solidFill>
                              <a:latin typeface="Cambria Math" panose="02040503050406030204" pitchFamily="18" charset="0"/>
                            </a:rPr>
                          </m:ctrlPr>
                        </m:sSupPr>
                        <m:e>
                          <m:r>
                            <a:rPr lang="en-US" altLang="ja-JP" sz="2400" i="1">
                              <a:solidFill>
                                <a:srgbClr val="E89049"/>
                              </a:solidFill>
                              <a:latin typeface="Cambria Math" panose="02040503050406030204" pitchFamily="18" charset="0"/>
                            </a:rPr>
                            <m:t>[</m:t>
                          </m:r>
                        </m:e>
                        <m:sup>
                          <m:r>
                            <m:rPr>
                              <m:sty m:val="p"/>
                            </m:rPr>
                            <a:rPr lang="en-US" altLang="ja-JP" sz="2400">
                              <a:solidFill>
                                <a:srgbClr val="E89049"/>
                              </a:solidFill>
                              <a:latin typeface="Cambria Math" panose="02040503050406030204" pitchFamily="18" charset="0"/>
                            </a:rPr>
                            <m:t>Edge</m:t>
                          </m:r>
                        </m:sup>
                      </m:sSup>
                      <m:r>
                        <a:rPr lang="en-US" altLang="ja-JP" sz="2400" i="1">
                          <a:solidFill>
                            <a:srgbClr val="E89049"/>
                          </a:solidFill>
                          <a:latin typeface="Cambria Math" panose="02040503050406030204" pitchFamily="18" charset="0"/>
                        </a:rPr>
                        <m:t>𝐵</m:t>
                      </m:r>
                      <m:r>
                        <a:rPr lang="en-US" altLang="ja-JP" sz="2400" i="1">
                          <a:solidFill>
                            <a:srgbClr val="E89049"/>
                          </a:solidFill>
                          <a:latin typeface="Cambria Math" panose="02040503050406030204" pitchFamily="18" charset="0"/>
                        </a:rPr>
                        <m:t>]</m:t>
                      </m:r>
                    </m:oMath>
                  </m:oMathPara>
                </a14:m>
                <a:endParaRPr lang="ja-JP" altLang="en-US" sz="2400" dirty="0">
                  <a:solidFill>
                    <a:srgbClr val="E89049"/>
                  </a:solidFill>
                </a:endParaRPr>
              </a:p>
            </p:txBody>
          </p:sp>
        </mc:Choice>
        <mc:Fallback xmlns="">
          <p:sp>
            <p:nvSpPr>
              <p:cNvPr id="33" name="テキスト ボックス 32">
                <a:extLst>
                  <a:ext uri="{FF2B5EF4-FFF2-40B4-BE49-F238E27FC236}">
                    <a16:creationId xmlns:a16="http://schemas.microsoft.com/office/drawing/2014/main" id="{66BBA529-C59D-4AFC-B552-D37DEB06181F}"/>
                  </a:ext>
                </a:extLst>
              </p:cNvPr>
              <p:cNvSpPr txBox="1">
                <a:spLocks noRot="1" noChangeAspect="1" noMove="1" noResize="1" noEditPoints="1" noAdjustHandles="1" noChangeArrowheads="1" noChangeShapeType="1" noTextEdit="1"/>
              </p:cNvSpPr>
              <p:nvPr/>
            </p:nvSpPr>
            <p:spPr>
              <a:xfrm>
                <a:off x="5349677" y="5515806"/>
                <a:ext cx="1241237" cy="478593"/>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id="{6A2DD9E2-43D3-4D5F-8A27-E04591497782}"/>
                  </a:ext>
                </a:extLst>
              </p:cNvPr>
              <p:cNvSpPr txBox="1"/>
              <p:nvPr/>
            </p:nvSpPr>
            <p:spPr>
              <a:xfrm>
                <a:off x="5681482" y="5917164"/>
                <a:ext cx="4821961" cy="536172"/>
              </a:xfrm>
              <a:prstGeom prst="rect">
                <a:avLst/>
              </a:prstGeom>
              <a:noFill/>
            </p:spPr>
            <p:txBody>
              <a:bodyPr wrap="none" rtlCol="0">
                <a:spAutoFit/>
              </a:bodyPr>
              <a:lstStyle/>
              <a:p>
                <a:r>
                  <a:rPr lang="en-US" altLang="ja-JP" sz="2400" dirty="0">
                    <a:solidFill>
                      <a:srgbClr val="E89049"/>
                    </a:solidFill>
                  </a:rPr>
                  <a:t> </a:t>
                </a:r>
                <a:r>
                  <a:rPr lang="en-US" altLang="ja-JP" sz="2400" b="1" dirty="0">
                    <a:solidFill>
                      <a:srgbClr val="E89049"/>
                    </a:solidFill>
                  </a:rPr>
                  <a:t> </a:t>
                </a:r>
                <a14:m>
                  <m:oMath xmlns:m="http://schemas.openxmlformats.org/officeDocument/2006/math">
                    <m:r>
                      <a:rPr lang="en-US" altLang="ja-JP" sz="2400" b="1" i="1">
                        <a:solidFill>
                          <a:srgbClr val="E89049"/>
                        </a:solidFill>
                        <a:latin typeface="Cambria Math" panose="02040503050406030204" pitchFamily="18" charset="0"/>
                        <a:ea typeface="Cambria Math" panose="02040503050406030204" pitchFamily="18" charset="0"/>
                      </a:rPr>
                      <m:t>↳</m:t>
                    </m:r>
                    <m:sSup>
                      <m:sSupPr>
                        <m:ctrlPr>
                          <a:rPr lang="en-US" altLang="ja-JP" sz="2400" b="1" i="1" smtClean="0">
                            <a:solidFill>
                              <a:srgbClr val="E89049"/>
                            </a:solidFill>
                            <a:latin typeface="Cambria Math" panose="02040503050406030204" pitchFamily="18" charset="0"/>
                          </a:rPr>
                        </m:ctrlPr>
                      </m:sSupPr>
                      <m:e/>
                      <m:sup>
                        <m:r>
                          <m:rPr>
                            <m:sty m:val="p"/>
                          </m:rPr>
                          <a:rPr lang="en-US" altLang="ja-JP" sz="2400">
                            <a:solidFill>
                              <a:srgbClr val="E89049"/>
                            </a:solidFill>
                            <a:latin typeface="Cambria Math" panose="02040503050406030204" pitchFamily="18" charset="0"/>
                          </a:rPr>
                          <m:t>Edge</m:t>
                        </m:r>
                      </m:sup>
                    </m:sSup>
                    <m:r>
                      <a:rPr lang="en-US" altLang="ja-JP" sz="2400" b="1" i="1">
                        <a:solidFill>
                          <a:srgbClr val="E89049"/>
                        </a:solidFill>
                        <a:latin typeface="Cambria Math" panose="02040503050406030204" pitchFamily="18" charset="0"/>
                      </a:rPr>
                      <m:t>𝜺</m:t>
                    </m:r>
                    <m:r>
                      <a:rPr lang="en-US" altLang="ja-JP" sz="2400">
                        <a:solidFill>
                          <a:srgbClr val="E89049"/>
                        </a:solidFill>
                        <a:latin typeface="Cambria Math" panose="02040503050406030204" pitchFamily="18" charset="0"/>
                      </a:rPr>
                      <m:t>,</m:t>
                    </m:r>
                    <m:sSup>
                      <m:sSupPr>
                        <m:ctrlPr>
                          <a:rPr lang="en-US" altLang="ja-JP" sz="2400" b="1" i="1">
                            <a:solidFill>
                              <a:srgbClr val="E89049"/>
                            </a:solidFill>
                            <a:latin typeface="Cambria Math" panose="02040503050406030204" pitchFamily="18" charset="0"/>
                          </a:rPr>
                        </m:ctrlPr>
                      </m:sSupPr>
                      <m:e/>
                      <m:sup>
                        <m:r>
                          <m:rPr>
                            <m:sty m:val="p"/>
                          </m:rPr>
                          <a:rPr lang="en-US" altLang="ja-JP" sz="2400">
                            <a:solidFill>
                              <a:srgbClr val="E89049"/>
                            </a:solidFill>
                            <a:latin typeface="Cambria Math" panose="02040503050406030204" pitchFamily="18" charset="0"/>
                          </a:rPr>
                          <m:t>Edge</m:t>
                        </m:r>
                      </m:sup>
                    </m:sSup>
                    <m:r>
                      <a:rPr lang="en-US" altLang="ja-JP" sz="2400" b="1" i="1">
                        <a:solidFill>
                          <a:srgbClr val="E89049"/>
                        </a:solidFill>
                        <a:latin typeface="Cambria Math" panose="02040503050406030204" pitchFamily="18" charset="0"/>
                      </a:rPr>
                      <m:t>𝝈</m:t>
                    </m:r>
                    <m:r>
                      <a:rPr lang="en-US" altLang="ja-JP" sz="2400">
                        <a:solidFill>
                          <a:srgbClr val="E89049"/>
                        </a:solidFill>
                        <a:latin typeface="Cambria Math" panose="02040503050406030204" pitchFamily="18" charset="0"/>
                      </a:rPr>
                      <m:t>,</m:t>
                    </m:r>
                    <m:r>
                      <a:rPr lang="en-US" altLang="ja-JP" sz="2400" i="1">
                        <a:solidFill>
                          <a:srgbClr val="E89049"/>
                        </a:solidFill>
                        <a:latin typeface="Cambria Math" panose="02040503050406030204" pitchFamily="18" charset="0"/>
                      </a:rPr>
                      <m:t>  </m:t>
                    </m:r>
                    <m:sSup>
                      <m:sSupPr>
                        <m:ctrlPr>
                          <a:rPr lang="en-US" altLang="ja-JP" sz="2400" i="1">
                            <a:solidFill>
                              <a:srgbClr val="E89049"/>
                            </a:solidFill>
                            <a:latin typeface="Cambria Math" panose="02040503050406030204" pitchFamily="18" charset="0"/>
                          </a:rPr>
                        </m:ctrlPr>
                      </m:sSupPr>
                      <m:e>
                        <m:r>
                          <a:rPr lang="en-US" altLang="ja-JP" sz="2400" i="1">
                            <a:solidFill>
                              <a:srgbClr val="E89049"/>
                            </a:solidFill>
                            <a:latin typeface="Cambria Math" panose="02040503050406030204" pitchFamily="18" charset="0"/>
                          </a:rPr>
                          <m:t>{</m:t>
                        </m:r>
                      </m:e>
                      <m:sup>
                        <m:r>
                          <m:rPr>
                            <m:sty m:val="p"/>
                          </m:rPr>
                          <a:rPr lang="en-US" altLang="ja-JP" sz="2400">
                            <a:solidFill>
                              <a:srgbClr val="E89049"/>
                            </a:solidFill>
                            <a:latin typeface="Cambria Math" panose="02040503050406030204" pitchFamily="18" charset="0"/>
                          </a:rPr>
                          <m:t>Edge</m:t>
                        </m:r>
                      </m:sup>
                    </m:sSup>
                    <m:sSup>
                      <m:sSupPr>
                        <m:ctrlPr>
                          <a:rPr lang="en-US" altLang="ja-JP" sz="2400" i="1">
                            <a:solidFill>
                              <a:srgbClr val="E89049"/>
                            </a:solidFill>
                            <a:latin typeface="Cambria Math" panose="02040503050406030204" pitchFamily="18" charset="0"/>
                          </a:rPr>
                        </m:ctrlPr>
                      </m:sSupPr>
                      <m:e>
                        <m:r>
                          <a:rPr lang="en-US" altLang="ja-JP" sz="2400" i="1">
                            <a:solidFill>
                              <a:srgbClr val="E89049"/>
                            </a:solidFill>
                            <a:latin typeface="Cambria Math" panose="02040503050406030204" pitchFamily="18" charset="0"/>
                          </a:rPr>
                          <m:t>𝑓</m:t>
                        </m:r>
                      </m:e>
                      <m:sup>
                        <m:r>
                          <m:rPr>
                            <m:sty m:val="p"/>
                          </m:rPr>
                          <a:rPr lang="en-US" altLang="ja-JP" sz="2400">
                            <a:solidFill>
                              <a:srgbClr val="E89049"/>
                            </a:solidFill>
                            <a:latin typeface="Cambria Math" panose="02040503050406030204" pitchFamily="18" charset="0"/>
                          </a:rPr>
                          <m:t>int</m:t>
                        </m:r>
                      </m:sup>
                    </m:sSup>
                    <m:r>
                      <a:rPr lang="en-US" altLang="ja-JP" sz="2400" i="1">
                        <a:solidFill>
                          <a:srgbClr val="E89049"/>
                        </a:solidFill>
                        <a:latin typeface="Cambria Math" panose="02040503050406030204" pitchFamily="18" charset="0"/>
                      </a:rPr>
                      <m:t>}</m:t>
                    </m:r>
                  </m:oMath>
                </a14:m>
                <a:r>
                  <a:rPr lang="ja-JP" altLang="en-US" sz="2400" dirty="0">
                    <a:solidFill>
                      <a:srgbClr val="E89049"/>
                    </a:solidFill>
                  </a:rPr>
                  <a:t> </a:t>
                </a:r>
                <a:r>
                  <a:rPr lang="en-US" altLang="ja-JP" sz="2400" dirty="0">
                    <a:solidFill>
                      <a:srgbClr val="E89049"/>
                    </a:solidFill>
                  </a:rPr>
                  <a:t>etc.</a:t>
                </a:r>
                <a:endParaRPr lang="ja-JP" altLang="en-US" sz="2400" dirty="0">
                  <a:solidFill>
                    <a:srgbClr val="E89049"/>
                  </a:solidFill>
                </a:endParaRPr>
              </a:p>
            </p:txBody>
          </p:sp>
        </mc:Choice>
        <mc:Fallback xmlns="">
          <p:sp>
            <p:nvSpPr>
              <p:cNvPr id="39" name="テキスト ボックス 38">
                <a:extLst>
                  <a:ext uri="{FF2B5EF4-FFF2-40B4-BE49-F238E27FC236}">
                    <a16:creationId xmlns:a16="http://schemas.microsoft.com/office/drawing/2014/main" id="{6A2DD9E2-43D3-4D5F-8A27-E04591497782}"/>
                  </a:ext>
                </a:extLst>
              </p:cNvPr>
              <p:cNvSpPr txBox="1">
                <a:spLocks noRot="1" noChangeAspect="1" noMove="1" noResize="1" noEditPoints="1" noAdjustHandles="1" noChangeArrowheads="1" noChangeShapeType="1" noTextEdit="1"/>
              </p:cNvSpPr>
              <p:nvPr/>
            </p:nvSpPr>
            <p:spPr>
              <a:xfrm>
                <a:off x="5681482" y="5917164"/>
                <a:ext cx="4821961" cy="536172"/>
              </a:xfrm>
              <a:prstGeom prst="rect">
                <a:avLst/>
              </a:prstGeom>
              <a:blipFill>
                <a:blip r:embed="rId7"/>
                <a:stretch>
                  <a:fillRect r="-1011" b="-26136"/>
                </a:stretch>
              </a:blipFill>
            </p:spPr>
            <p:txBody>
              <a:bodyPr/>
              <a:lstStyle/>
              <a:p>
                <a:r>
                  <a:rPr lang="ja-JP" altLang="en-US">
                    <a:noFill/>
                  </a:rPr>
                  <a:t> </a:t>
                </a:r>
              </a:p>
            </p:txBody>
          </p:sp>
        </mc:Fallback>
      </mc:AlternateContent>
      <p:cxnSp>
        <p:nvCxnSpPr>
          <p:cNvPr id="15" name="直線コネクタ 14">
            <a:extLst>
              <a:ext uri="{FF2B5EF4-FFF2-40B4-BE49-F238E27FC236}">
                <a16:creationId xmlns:a16="http://schemas.microsoft.com/office/drawing/2014/main" id="{DE8930DB-BEC5-49C6-8ADB-3E6830571420}"/>
              </a:ext>
            </a:extLst>
          </p:cNvPr>
          <p:cNvCxnSpPr>
            <a:cxnSpLocks/>
          </p:cNvCxnSpPr>
          <p:nvPr/>
        </p:nvCxnSpPr>
        <p:spPr>
          <a:xfrm flipV="1">
            <a:off x="5531768" y="3283035"/>
            <a:ext cx="1034143" cy="2133600"/>
          </a:xfrm>
          <a:prstGeom prst="line">
            <a:avLst/>
          </a:prstGeom>
          <a:ln w="76200" cmpd="dbl">
            <a:solidFill>
              <a:srgbClr val="E89049"/>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E0EFF63A-736A-4E55-A96F-1865CDB1F6B3}"/>
              </a:ext>
            </a:extLst>
          </p:cNvPr>
          <p:cNvCxnSpPr>
            <a:cxnSpLocks/>
            <a:stCxn id="21" idx="1"/>
            <a:endCxn id="21" idx="3"/>
          </p:cNvCxnSpPr>
          <p:nvPr/>
        </p:nvCxnSpPr>
        <p:spPr>
          <a:xfrm flipH="1">
            <a:off x="5531769" y="3276030"/>
            <a:ext cx="1034143"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943819" y="3090974"/>
            <a:ext cx="1712328" cy="1015663"/>
          </a:xfrm>
          <a:prstGeom prst="rect">
            <a:avLst/>
          </a:prstGeom>
          <a:noFill/>
          <a:ln>
            <a:solidFill>
              <a:schemeClr val="tx1"/>
            </a:solidFill>
          </a:ln>
        </p:spPr>
        <p:txBody>
          <a:bodyPr wrap="none" rtlCol="0">
            <a:spAutoFit/>
          </a:bodyPr>
          <a:lstStyle/>
          <a:p>
            <a:pPr algn="ctr"/>
            <a:r>
              <a:rPr lang="ja-JP" altLang="en-US" sz="2000" dirty="0">
                <a:ea typeface="MS UI Gothic" panose="020B0600070205080204" pitchFamily="50" charset="-128"/>
              </a:rPr>
              <a:t>ガウス</a:t>
            </a:r>
            <a:r>
              <a:rPr kumimoji="1" lang="ja-JP" altLang="en-US" sz="2000" dirty="0">
                <a:ea typeface="MS UI Gothic" panose="020B0600070205080204" pitchFamily="50" charset="-128"/>
              </a:rPr>
              <a:t>点が</a:t>
            </a:r>
            <a:br>
              <a:rPr kumimoji="1" lang="en-US" altLang="ja-JP" sz="2000" dirty="0">
                <a:ea typeface="MS UI Gothic" panose="020B0600070205080204" pitchFamily="50" charset="-128"/>
              </a:rPr>
            </a:br>
            <a:r>
              <a:rPr kumimoji="1" lang="ja-JP" altLang="en-US" sz="2000" dirty="0">
                <a:ea typeface="MS UI Gothic" panose="020B0600070205080204" pitchFamily="50" charset="-128"/>
              </a:rPr>
              <a:t>各エッジ中心</a:t>
            </a:r>
            <a:r>
              <a:rPr lang="ja-JP" altLang="en-US" sz="2000" dirty="0">
                <a:ea typeface="MS UI Gothic" panose="020B0600070205080204" pitchFamily="50" charset="-128"/>
              </a:rPr>
              <a:t>に</a:t>
            </a:r>
            <a:br>
              <a:rPr kumimoji="1" lang="en-US" altLang="ja-JP" sz="2000" dirty="0">
                <a:ea typeface="MS UI Gothic" panose="020B0600070205080204" pitchFamily="50" charset="-128"/>
              </a:rPr>
            </a:br>
            <a:r>
              <a:rPr kumimoji="1" lang="ja-JP" altLang="en-US" sz="2000" dirty="0">
                <a:ea typeface="MS UI Gothic" panose="020B0600070205080204" pitchFamily="50" charset="-128"/>
              </a:rPr>
              <a:t>あるイメージ</a:t>
            </a:r>
          </a:p>
        </p:txBody>
      </p:sp>
      <p:sp>
        <p:nvSpPr>
          <p:cNvPr id="11" name="テキスト ボックス 10">
            <a:extLst>
              <a:ext uri="{FF2B5EF4-FFF2-40B4-BE49-F238E27FC236}">
                <a16:creationId xmlns:a16="http://schemas.microsoft.com/office/drawing/2014/main" id="{72FB1EF2-62D5-B9AA-CC33-F6A9FC9FCD8E}"/>
              </a:ext>
            </a:extLst>
          </p:cNvPr>
          <p:cNvSpPr txBox="1"/>
          <p:nvPr/>
        </p:nvSpPr>
        <p:spPr>
          <a:xfrm>
            <a:off x="1485488" y="4519034"/>
            <a:ext cx="2629486" cy="1015663"/>
          </a:xfrm>
          <a:prstGeom prst="rect">
            <a:avLst/>
          </a:prstGeom>
          <a:noFill/>
          <a:ln>
            <a:solidFill>
              <a:schemeClr val="tx1"/>
            </a:solidFill>
          </a:ln>
        </p:spPr>
        <p:txBody>
          <a:bodyPr wrap="square">
            <a:spAutoFit/>
          </a:bodyPr>
          <a:lstStyle/>
          <a:p>
            <a:pPr algn="ctr"/>
            <a:r>
              <a:rPr lang="ja-JP" altLang="en-US" sz="2000" dirty="0">
                <a:latin typeface="MS UI Gothic" panose="020B0600070205080204" pitchFamily="50" charset="-128"/>
                <a:ea typeface="MS UI Gothic" panose="020B0600070205080204" pitchFamily="50" charset="-128"/>
              </a:rPr>
              <a:t>ひずみ分布は</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各平滑化領域内で</a:t>
            </a:r>
            <a:br>
              <a:rPr lang="en-US" altLang="ja-JP" sz="2000" dirty="0">
                <a:latin typeface="MS UI Gothic" panose="020B0600070205080204" pitchFamily="50" charset="-128"/>
                <a:ea typeface="MS UI Gothic" panose="020B0600070205080204" pitchFamily="50" charset="-128"/>
              </a:rPr>
            </a:br>
            <a:r>
              <a:rPr lang="ja-JP" altLang="en-US" sz="2000" dirty="0">
                <a:solidFill>
                  <a:srgbClr val="FF0000"/>
                </a:solidFill>
                <a:latin typeface="MS UI Gothic" panose="020B0600070205080204" pitchFamily="50" charset="-128"/>
                <a:ea typeface="MS UI Gothic" panose="020B0600070205080204" pitchFamily="50" charset="-128"/>
              </a:rPr>
              <a:t>一定</a:t>
            </a:r>
          </a:p>
        </p:txBody>
      </p:sp>
      <p:sp>
        <p:nvSpPr>
          <p:cNvPr id="8" name="テキスト ボックス 7">
            <a:extLst>
              <a:ext uri="{FF2B5EF4-FFF2-40B4-BE49-F238E27FC236}">
                <a16:creationId xmlns:a16="http://schemas.microsoft.com/office/drawing/2014/main" id="{42D4A18B-7506-5420-025D-94E4A0D34130}"/>
              </a:ext>
            </a:extLst>
          </p:cNvPr>
          <p:cNvSpPr txBox="1"/>
          <p:nvPr/>
        </p:nvSpPr>
        <p:spPr>
          <a:xfrm>
            <a:off x="8382671" y="3231515"/>
            <a:ext cx="2965188" cy="1015663"/>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2000" dirty="0">
                <a:solidFill>
                  <a:schemeClr val="tx1"/>
                </a:solidFill>
                <a:latin typeface="MS UI Gothic" panose="020B0600070205080204" pitchFamily="50" charset="-128"/>
                <a:ea typeface="MS UI Gothic" panose="020B0600070205080204" pitchFamily="50" charset="-128"/>
              </a:rPr>
              <a:t>三角形</a:t>
            </a:r>
            <a:r>
              <a:rPr lang="en-US" altLang="ja-JP" sz="2000" dirty="0">
                <a:solidFill>
                  <a:schemeClr val="tx1"/>
                </a:solidFill>
                <a:latin typeface="MS UI Gothic" panose="020B0600070205080204" pitchFamily="50" charset="-128"/>
                <a:ea typeface="MS UI Gothic" panose="020B0600070205080204" pitchFamily="50" charset="-128"/>
              </a:rPr>
              <a:t>/</a:t>
            </a:r>
            <a:r>
              <a:rPr lang="ja-JP" altLang="en-US" sz="2000" dirty="0">
                <a:solidFill>
                  <a:schemeClr val="tx1"/>
                </a:solidFill>
                <a:latin typeface="MS UI Gothic" panose="020B0600070205080204" pitchFamily="50" charset="-128"/>
                <a:ea typeface="MS UI Gothic" panose="020B0600070205080204" pitchFamily="50" charset="-128"/>
              </a:rPr>
              <a:t>四面体メッシュで</a:t>
            </a:r>
            <a:br>
              <a:rPr lang="en-US" altLang="ja-JP" sz="2000" dirty="0">
                <a:solidFill>
                  <a:schemeClr val="tx1"/>
                </a:solidFill>
                <a:latin typeface="MS UI Gothic" panose="020B0600070205080204" pitchFamily="50" charset="-128"/>
                <a:ea typeface="MS UI Gothic" panose="020B0600070205080204" pitchFamily="50" charset="-128"/>
              </a:rPr>
            </a:br>
            <a:r>
              <a:rPr lang="ja-JP" altLang="en-US" sz="2000" dirty="0">
                <a:solidFill>
                  <a:schemeClr val="tx1"/>
                </a:solidFill>
                <a:latin typeface="MS UI Gothic" panose="020B0600070205080204" pitchFamily="50" charset="-128"/>
                <a:ea typeface="MS UI Gothic" panose="020B0600070205080204" pitchFamily="50" charset="-128"/>
              </a:rPr>
              <a:t>せん断ロッキングを</a:t>
            </a:r>
            <a:br>
              <a:rPr lang="en-US" altLang="ja-JP" sz="2000" dirty="0">
                <a:solidFill>
                  <a:schemeClr val="tx1"/>
                </a:solidFill>
                <a:latin typeface="MS UI Gothic" panose="020B0600070205080204" pitchFamily="50" charset="-128"/>
                <a:ea typeface="MS UI Gothic" panose="020B0600070205080204" pitchFamily="50" charset="-128"/>
              </a:rPr>
            </a:br>
            <a:r>
              <a:rPr lang="ja-JP" altLang="en-US" sz="2000" dirty="0">
                <a:solidFill>
                  <a:schemeClr val="tx1"/>
                </a:solidFill>
                <a:latin typeface="MS UI Gothic" panose="020B0600070205080204" pitchFamily="50" charset="-128"/>
                <a:ea typeface="MS UI Gothic" panose="020B0600070205080204" pitchFamily="50" charset="-128"/>
              </a:rPr>
              <a:t>回避できるが，</a:t>
            </a:r>
            <a:endParaRPr lang="en-US" altLang="ja-JP" sz="2000" dirty="0">
              <a:solidFill>
                <a:schemeClr val="tx1"/>
              </a:solidFill>
              <a:latin typeface="MS UI Gothic" panose="020B0600070205080204" pitchFamily="50" charset="-128"/>
              <a:ea typeface="MS UI Gothic" panose="020B0600070205080204" pitchFamily="50" charset="-128"/>
            </a:endParaRPr>
          </a:p>
        </p:txBody>
      </p:sp>
      <p:sp>
        <p:nvSpPr>
          <p:cNvPr id="9" name="テキスト ボックス 8">
            <a:extLst>
              <a:ext uri="{FF2B5EF4-FFF2-40B4-BE49-F238E27FC236}">
                <a16:creationId xmlns:a16="http://schemas.microsoft.com/office/drawing/2014/main" id="{F3BC30AB-2AA6-4636-AFE0-DD971E550D3B}"/>
              </a:ext>
            </a:extLst>
          </p:cNvPr>
          <p:cNvSpPr txBox="1"/>
          <p:nvPr/>
        </p:nvSpPr>
        <p:spPr>
          <a:xfrm>
            <a:off x="8387396" y="4329100"/>
            <a:ext cx="2965188" cy="1015663"/>
          </a:xfrm>
          <a:prstGeom prst="rect">
            <a:avLst/>
          </a:prstGeom>
          <a:solidFill>
            <a:schemeClr val="bg1">
              <a:lumMod val="85000"/>
            </a:schemeClr>
          </a:solidFill>
          <a:scene3d>
            <a:camera prst="orthographicFront"/>
            <a:lightRig rig="threePt" dir="t"/>
          </a:scene3d>
          <a:sp3d>
            <a:bevelT/>
          </a:sp3d>
        </p:spPr>
        <p:txBody>
          <a:bodyPr wrap="square">
            <a:spAutoFit/>
          </a:bodyPr>
          <a:lstStyle/>
          <a:p>
            <a:pPr algn="ctr"/>
            <a:r>
              <a:rPr lang="ja-JP" altLang="en-US" sz="2000" dirty="0">
                <a:latin typeface="MS UI Gothic" panose="020B0600070205080204" pitchFamily="50" charset="-128"/>
                <a:ea typeface="MS UI Gothic" panose="020B0600070205080204" pitchFamily="50" charset="-128"/>
              </a:rPr>
              <a:t>体積ロッキングも</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圧力チェッカーボーディングも</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回避できない．</a:t>
            </a:r>
            <a:endParaRPr lang="ja-JP" altLang="en-US" sz="2000" dirty="0">
              <a:solidFill>
                <a:srgbClr val="FF0000"/>
              </a:solidFill>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195919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3"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9B3BF228-676F-3992-8D89-CD7E80560FE4}"/>
                  </a:ext>
                </a:extLst>
              </p:cNvPr>
              <p:cNvSpPr>
                <a:spLocks noGrp="1"/>
              </p:cNvSpPr>
              <p:nvPr>
                <p:ph idx="1"/>
              </p:nvPr>
            </p:nvSpPr>
            <p:spPr/>
            <p:txBody>
              <a:bodyPr/>
              <a:lstStyle/>
              <a:p>
                <a:r>
                  <a:rPr lang="en-US" altLang="ja-JP" sz="2400" dirty="0"/>
                  <a:t>ES-FEM</a:t>
                </a:r>
                <a:r>
                  <a:rPr lang="ja-JP" altLang="en-US" sz="2400" dirty="0"/>
                  <a:t>の手順で各エッジの</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を作る．（エッジを共有する２個のセルの</a:t>
                </a:r>
                <a14:m>
                  <m:oMath xmlns:m="http://schemas.openxmlformats.org/officeDocument/2006/math">
                    <m:r>
                      <a:rPr lang="en-US" altLang="ja-JP" sz="2400" b="0" i="1" smtClean="0">
                        <a:latin typeface="Cambria Math" panose="02040503050406030204" pitchFamily="18" charset="0"/>
                      </a:rPr>
                      <m:t>[</m:t>
                    </m:r>
                    <m:r>
                      <a:rPr lang="en-US" altLang="ja-JP" sz="2400" b="0" i="1" smtClean="0">
                        <a:latin typeface="Cambria Math" panose="02040503050406030204" pitchFamily="18" charset="0"/>
                      </a:rPr>
                      <m:t>𝐵</m:t>
                    </m:r>
                    <m:r>
                      <a:rPr lang="en-US" altLang="ja-JP" sz="2400" b="0" i="1" smtClean="0">
                        <a:latin typeface="Cambria Math" panose="02040503050406030204" pitchFamily="18" charset="0"/>
                      </a:rPr>
                      <m:t>]</m:t>
                    </m:r>
                  </m:oMath>
                </a14:m>
                <a:r>
                  <a:rPr lang="ja-JP" altLang="en-US" sz="2400" dirty="0"/>
                  <a:t>の平均）</a:t>
                </a:r>
                <a:endParaRPr lang="en-US" altLang="ja-JP" sz="2400" dirty="0"/>
              </a:p>
              <a:p>
                <a:pPr algn="just"/>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は各エッジ中心点の物で，</a:t>
                </a:r>
                <a:r>
                  <a:rPr lang="ja-JP" altLang="en-US" sz="2400" b="1" u="sng" dirty="0"/>
                  <a:t>各セル内で線形分布</a:t>
                </a:r>
                <a:r>
                  <a:rPr lang="ja-JP" altLang="en-US" sz="2400" dirty="0"/>
                  <a:t>だと考える．</a:t>
                </a:r>
                <a:endParaRPr lang="en-US" altLang="ja-JP" sz="2400" dirty="0"/>
              </a:p>
              <a:p>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をセル内の</a:t>
                </a:r>
                <a:r>
                  <a:rPr lang="ja-JP" altLang="en-US" sz="2400" b="1" u="sng" dirty="0"/>
                  <a:t>３ガウス点へと外挿</a:t>
                </a:r>
                <a:r>
                  <a:rPr lang="ja-JP" altLang="en-US" sz="2400" dirty="0"/>
                  <a:t>して</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Gaus</m:t>
                        </m:r>
                      </m:sup>
                    </m:sSup>
                    <m:r>
                      <a:rPr lang="en-US" altLang="ja-JP" sz="2400" i="1">
                        <a:latin typeface="Cambria Math"/>
                      </a:rPr>
                      <m:t>𝐵</m:t>
                    </m:r>
                    <m:r>
                      <a:rPr lang="en-US" altLang="ja-JP" sz="2400" i="1">
                        <a:latin typeface="Cambria Math"/>
                      </a:rPr>
                      <m:t>]</m:t>
                    </m:r>
                  </m:oMath>
                </a14:m>
                <a:r>
                  <a:rPr lang="ja-JP" altLang="en-US" sz="2400" dirty="0"/>
                  <a:t>を作る．</a:t>
                </a:r>
                <a:endParaRPr lang="en-US" altLang="ja-JP" sz="2400" dirty="0"/>
              </a:p>
              <a:p>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Gaus</m:t>
                        </m:r>
                      </m:sup>
                    </m:sSup>
                    <m:r>
                      <a:rPr lang="en-US" altLang="ja-JP" sz="2400" i="1">
                        <a:latin typeface="Cambria Math"/>
                      </a:rPr>
                      <m:t>𝐵</m:t>
                    </m:r>
                    <m:r>
                      <a:rPr lang="en-US" altLang="ja-JP" sz="2400" i="1">
                        <a:latin typeface="Cambria Math"/>
                      </a:rPr>
                      <m:t>]</m:t>
                    </m:r>
                  </m:oMath>
                </a14:m>
                <a:r>
                  <a:rPr lang="ja-JP" altLang="en-US" sz="2400" dirty="0"/>
                  <a:t>を用いて各ガウス点のひずみ・応力を計算し，</a:t>
                </a:r>
                <a:br>
                  <a:rPr lang="en-US" altLang="ja-JP" sz="2400" dirty="0"/>
                </a:br>
                <a:r>
                  <a:rPr lang="ja-JP" altLang="en-US" sz="2400" dirty="0"/>
                  <a:t>三角形２次要素と同様にガウスの３点積分で節点内力を計算する．</a:t>
                </a:r>
                <a:endParaRPr lang="ja-JP" altLang="en-US" sz="2400" u="sng" dirty="0"/>
              </a:p>
              <a:p>
                <a:endParaRPr lang="en-US" altLang="ja-JP" sz="2400" dirty="0"/>
              </a:p>
              <a:p>
                <a:endParaRPr lang="ja-JP" altLang="en-US" sz="2400" dirty="0"/>
              </a:p>
            </p:txBody>
          </p:sp>
        </mc:Choice>
        <mc:Fallback xmlns="">
          <p:sp>
            <p:nvSpPr>
              <p:cNvPr id="2" name="コンテンツ プレースホルダー 1">
                <a:extLst>
                  <a:ext uri="{FF2B5EF4-FFF2-40B4-BE49-F238E27FC236}">
                    <a16:creationId xmlns:a16="http://schemas.microsoft.com/office/drawing/2014/main" id="{9B3BF228-676F-3992-8D89-CD7E80560FE4}"/>
                  </a:ext>
                </a:extLst>
              </p:cNvPr>
              <p:cNvSpPr>
                <a:spLocks noGrp="1" noRot="1" noChangeAspect="1" noMove="1" noResize="1" noEditPoints="1" noAdjustHandles="1" noChangeArrowheads="1" noChangeShapeType="1" noTextEdit="1"/>
              </p:cNvSpPr>
              <p:nvPr>
                <p:ph idx="1"/>
              </p:nvPr>
            </p:nvSpPr>
            <p:spPr>
              <a:blipFill>
                <a:blip r:embed="rId3"/>
                <a:stretch>
                  <a:fillRect l="-1534" t="-1478"/>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0D6E3253-B1AE-CDCB-A29F-28E2EE0C55A6}"/>
              </a:ext>
            </a:extLst>
          </p:cNvPr>
          <p:cNvSpPr>
            <a:spLocks noGrp="1"/>
          </p:cNvSpPr>
          <p:nvPr>
            <p:ph type="title"/>
          </p:nvPr>
        </p:nvSpPr>
        <p:spPr/>
        <p:txBody>
          <a:bodyPr/>
          <a:lstStyle/>
          <a:p>
            <a:r>
              <a:rPr kumimoji="1" lang="ja-JP" altLang="en-US" dirty="0"/>
              <a:t>２次元の</a:t>
            </a:r>
            <a:r>
              <a:rPr kumimoji="1" lang="en-US" altLang="ja-JP" dirty="0">
                <a:solidFill>
                  <a:schemeClr val="accent6">
                    <a:lumMod val="40000"/>
                    <a:lumOff val="60000"/>
                  </a:schemeClr>
                </a:solidFill>
              </a:rPr>
              <a:t>EC-SSE-T3</a:t>
            </a:r>
            <a:r>
              <a:rPr kumimoji="1" lang="ja-JP" altLang="en-US" dirty="0"/>
              <a:t>の定式化概要</a:t>
            </a:r>
          </a:p>
        </p:txBody>
      </p:sp>
      <p:sp>
        <p:nvSpPr>
          <p:cNvPr id="4" name="スライド番号プレースホルダー 3">
            <a:extLst>
              <a:ext uri="{FF2B5EF4-FFF2-40B4-BE49-F238E27FC236}">
                <a16:creationId xmlns:a16="http://schemas.microsoft.com/office/drawing/2014/main" id="{95985CCE-0B24-0F96-F685-C7D10E7269C1}"/>
              </a:ext>
            </a:extLst>
          </p:cNvPr>
          <p:cNvSpPr>
            <a:spLocks noGrp="1"/>
          </p:cNvSpPr>
          <p:nvPr>
            <p:ph type="sldNum" sz="quarter" idx="4"/>
          </p:nvPr>
        </p:nvSpPr>
        <p:spPr/>
        <p:txBody>
          <a:bodyPr/>
          <a:lstStyle/>
          <a:p>
            <a:r>
              <a:rPr lang="en-US" altLang="ja-JP"/>
              <a:t>P. </a:t>
            </a:r>
            <a:fld id="{F8FDF831-B0A3-4B44-A20D-7581D5587101}" type="slidenum">
              <a:rPr lang="ja-JP" altLang="en-US" smtClean="0"/>
              <a:pPr/>
              <a:t>8</a:t>
            </a:fld>
            <a:endParaRPr lang="ja-JP" altLang="en-US" dirty="0"/>
          </a:p>
        </p:txBody>
      </p:sp>
      <p:sp>
        <p:nvSpPr>
          <p:cNvPr id="29" name="テキスト ボックス 28">
            <a:extLst>
              <a:ext uri="{FF2B5EF4-FFF2-40B4-BE49-F238E27FC236}">
                <a16:creationId xmlns:a16="http://schemas.microsoft.com/office/drawing/2014/main" id="{71AAC917-36EA-8820-0F31-BB42DDBE42B9}"/>
              </a:ext>
            </a:extLst>
          </p:cNvPr>
          <p:cNvSpPr txBox="1"/>
          <p:nvPr/>
        </p:nvSpPr>
        <p:spPr>
          <a:xfrm>
            <a:off x="8134320" y="3444538"/>
            <a:ext cx="3004349" cy="1631216"/>
          </a:xfrm>
          <a:prstGeom prst="rect">
            <a:avLst/>
          </a:prstGeom>
          <a:solidFill>
            <a:schemeClr val="accent1"/>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sz="2000" dirty="0">
                <a:solidFill>
                  <a:srgbClr val="0000CC"/>
                </a:solidFill>
                <a:latin typeface="ＭＳ Ｐゴシック" panose="020B0600070205080204" pitchFamily="50" charset="-128"/>
                <a:ea typeface="ＭＳ Ｐゴシック" panose="020B0600070205080204" pitchFamily="50" charset="-128"/>
              </a:rPr>
              <a:t>三角形メッシュで</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せん断ロッキングを</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回避できる上に，</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ひずみ</a:t>
            </a:r>
            <a:r>
              <a:rPr lang="en-US" altLang="ja-JP" sz="2000" dirty="0">
                <a:solidFill>
                  <a:srgbClr val="0000CC"/>
                </a:solidFill>
                <a:latin typeface="ＭＳ Ｐゴシック" panose="020B0600070205080204" pitchFamily="50" charset="-128"/>
                <a:ea typeface="ＭＳ Ｐゴシック" panose="020B0600070205080204" pitchFamily="50" charset="-128"/>
              </a:rPr>
              <a:t>/</a:t>
            </a:r>
            <a:r>
              <a:rPr lang="ja-JP" altLang="en-US" sz="2000" dirty="0">
                <a:solidFill>
                  <a:srgbClr val="0000CC"/>
                </a:solidFill>
                <a:latin typeface="ＭＳ Ｐゴシック" panose="020B0600070205080204" pitchFamily="50" charset="-128"/>
                <a:ea typeface="ＭＳ Ｐゴシック" panose="020B0600070205080204" pitchFamily="50" charset="-128"/>
              </a:rPr>
              <a:t>応力の</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メッシュ収束が</a:t>
            </a:r>
            <a:r>
              <a:rPr lang="ja-JP" altLang="en-US" sz="2000" dirty="0">
                <a:solidFill>
                  <a:srgbClr val="FF0000"/>
                </a:solidFill>
                <a:latin typeface="ＭＳ Ｐゴシック" panose="020B0600070205080204" pitchFamily="50" charset="-128"/>
                <a:ea typeface="ＭＳ Ｐゴシック" panose="020B0600070205080204" pitchFamily="50" charset="-128"/>
              </a:rPr>
              <a:t>極めて</a:t>
            </a:r>
            <a:r>
              <a:rPr lang="ja-JP" altLang="en-US" sz="2000" dirty="0">
                <a:solidFill>
                  <a:srgbClr val="0000CC"/>
                </a:solidFill>
                <a:latin typeface="ＭＳ Ｐゴシック" panose="020B0600070205080204" pitchFamily="50" charset="-128"/>
                <a:ea typeface="ＭＳ Ｐゴシック" panose="020B0600070205080204" pitchFamily="50" charset="-128"/>
              </a:rPr>
              <a:t>速い</a:t>
            </a:r>
            <a:endParaRPr lang="en-US" altLang="ja-JP" sz="2000" dirty="0">
              <a:solidFill>
                <a:srgbClr val="0000CC"/>
              </a:solidFill>
              <a:latin typeface="ＭＳ Ｐゴシック" panose="020B0600070205080204" pitchFamily="50" charset="-128"/>
              <a:ea typeface="ＭＳ Ｐゴシック" panose="020B0600070205080204" pitchFamily="50" charset="-128"/>
            </a:endParaRPr>
          </a:p>
        </p:txBody>
      </p:sp>
      <p:sp>
        <p:nvSpPr>
          <p:cNvPr id="30" name="テキスト ボックス 29">
            <a:extLst>
              <a:ext uri="{FF2B5EF4-FFF2-40B4-BE49-F238E27FC236}">
                <a16:creationId xmlns:a16="http://schemas.microsoft.com/office/drawing/2014/main" id="{1EE47CF6-86D5-4731-9E64-BFE74F9F32E0}"/>
              </a:ext>
            </a:extLst>
          </p:cNvPr>
          <p:cNvSpPr txBox="1"/>
          <p:nvPr/>
        </p:nvSpPr>
        <p:spPr>
          <a:xfrm>
            <a:off x="1876566" y="4945844"/>
            <a:ext cx="2123937" cy="1323439"/>
          </a:xfrm>
          <a:prstGeom prst="rect">
            <a:avLst/>
          </a:prstGeom>
          <a:noFill/>
          <a:ln>
            <a:solidFill>
              <a:schemeClr val="tx1"/>
            </a:solidFill>
          </a:ln>
        </p:spPr>
        <p:txBody>
          <a:bodyPr wrap="square">
            <a:spAutoFit/>
          </a:bodyPr>
          <a:lstStyle/>
          <a:p>
            <a:pPr algn="ctr"/>
            <a:r>
              <a:rPr lang="ja-JP" altLang="en-US" sz="2000" dirty="0"/>
              <a:t>ひずみ分布は</a:t>
            </a:r>
            <a:br>
              <a:rPr lang="en-US" altLang="ja-JP" sz="2000" dirty="0"/>
            </a:br>
            <a:r>
              <a:rPr lang="ja-JP" altLang="en-US" sz="2000" dirty="0"/>
              <a:t>各セル内で</a:t>
            </a:r>
            <a:r>
              <a:rPr lang="ja-JP" altLang="en-US" sz="2000" dirty="0">
                <a:solidFill>
                  <a:srgbClr val="FF00FF"/>
                </a:solidFill>
              </a:rPr>
              <a:t>線形</a:t>
            </a:r>
            <a:br>
              <a:rPr lang="en-US" altLang="ja-JP" sz="2000" dirty="0">
                <a:solidFill>
                  <a:srgbClr val="FF00FF"/>
                </a:solidFill>
              </a:rPr>
            </a:br>
            <a:r>
              <a:rPr lang="ja-JP" altLang="en-US" sz="2000" dirty="0"/>
              <a:t>かつ</a:t>
            </a:r>
            <a:br>
              <a:rPr lang="en-US" altLang="ja-JP" sz="2000" dirty="0">
                <a:solidFill>
                  <a:srgbClr val="FF00FF"/>
                </a:solidFill>
              </a:rPr>
            </a:br>
            <a:r>
              <a:rPr lang="ja-JP" altLang="en-US" sz="2000" b="1" u="sng" dirty="0">
                <a:effectLst>
                  <a:outerShdw blurRad="38100" dist="38100" dir="2700000" algn="tl">
                    <a:srgbClr val="000000">
                      <a:alpha val="43137"/>
                    </a:srgbClr>
                  </a:outerShdw>
                </a:effectLst>
              </a:rPr>
              <a:t>エッジ中心で</a:t>
            </a:r>
            <a:r>
              <a:rPr lang="ja-JP" altLang="en-US" sz="2000" b="1" u="sng" dirty="0">
                <a:solidFill>
                  <a:srgbClr val="FF00FF"/>
                </a:solidFill>
                <a:effectLst>
                  <a:outerShdw blurRad="38100" dist="38100" dir="2700000" algn="tl">
                    <a:srgbClr val="000000">
                      <a:alpha val="43137"/>
                    </a:srgbClr>
                  </a:outerShdw>
                </a:effectLst>
              </a:rPr>
              <a:t>連続</a:t>
            </a:r>
          </a:p>
        </p:txBody>
      </p:sp>
      <p:sp>
        <p:nvSpPr>
          <p:cNvPr id="20" name="テキスト ボックス 19">
            <a:extLst>
              <a:ext uri="{FF2B5EF4-FFF2-40B4-BE49-F238E27FC236}">
                <a16:creationId xmlns:a16="http://schemas.microsoft.com/office/drawing/2014/main" id="{8160FBCD-9DFF-A269-36D4-FFA7FEF33E80}"/>
              </a:ext>
            </a:extLst>
          </p:cNvPr>
          <p:cNvSpPr txBox="1"/>
          <p:nvPr/>
        </p:nvSpPr>
        <p:spPr>
          <a:xfrm>
            <a:off x="1940058" y="3221277"/>
            <a:ext cx="1999266" cy="1631216"/>
          </a:xfrm>
          <a:prstGeom prst="rect">
            <a:avLst/>
          </a:prstGeom>
          <a:noFill/>
          <a:ln>
            <a:solidFill>
              <a:schemeClr val="tx1"/>
            </a:solidFill>
          </a:ln>
        </p:spPr>
        <p:txBody>
          <a:bodyPr wrap="none" rtlCol="0">
            <a:spAutoFit/>
          </a:bodyPr>
          <a:lstStyle/>
          <a:p>
            <a:pPr algn="ctr"/>
            <a:r>
              <a:rPr kumimoji="1" lang="ja-JP" altLang="en-US" sz="2000" dirty="0"/>
              <a:t>ひずみ平滑化を</a:t>
            </a:r>
            <a:br>
              <a:rPr kumimoji="1" lang="en-US" altLang="ja-JP" sz="2000" dirty="0"/>
            </a:br>
            <a:r>
              <a:rPr kumimoji="1" lang="ja-JP" altLang="en-US" sz="2000" dirty="0"/>
              <a:t>２回行って</a:t>
            </a:r>
            <a:br>
              <a:rPr kumimoji="1" lang="en-US" altLang="ja-JP" sz="2000" dirty="0"/>
            </a:br>
            <a:r>
              <a:rPr lang="ja-JP" altLang="en-US" sz="2000" dirty="0"/>
              <a:t>ガウス</a:t>
            </a:r>
            <a:r>
              <a:rPr kumimoji="1" lang="ja-JP" altLang="en-US" sz="2000" dirty="0"/>
              <a:t>点</a:t>
            </a:r>
            <a:r>
              <a:rPr lang="ja-JP" altLang="en-US" sz="2000" dirty="0"/>
              <a:t>で</a:t>
            </a:r>
            <a:br>
              <a:rPr lang="en-US" altLang="ja-JP" sz="2000" dirty="0"/>
            </a:br>
            <a:r>
              <a:rPr lang="ja-JP" altLang="en-US" sz="2000" dirty="0"/>
              <a:t>ひずみ</a:t>
            </a:r>
            <a:r>
              <a:rPr lang="en-US" altLang="ja-JP" sz="2000" dirty="0"/>
              <a:t>/</a:t>
            </a:r>
            <a:r>
              <a:rPr lang="ja-JP" altLang="en-US" sz="2000" dirty="0"/>
              <a:t>応力を</a:t>
            </a:r>
            <a:br>
              <a:rPr lang="en-US" altLang="ja-JP" sz="2000" dirty="0"/>
            </a:br>
            <a:r>
              <a:rPr lang="ja-JP" altLang="en-US" sz="2000" dirty="0"/>
              <a:t>評価・積分する</a:t>
            </a:r>
            <a:endParaRPr lang="en-US" altLang="ja-JP" sz="2000" dirty="0"/>
          </a:p>
        </p:txBody>
      </p:sp>
      <p:sp>
        <p:nvSpPr>
          <p:cNvPr id="5" name="テキスト ボックス 4">
            <a:extLst>
              <a:ext uri="{FF2B5EF4-FFF2-40B4-BE49-F238E27FC236}">
                <a16:creationId xmlns:a16="http://schemas.microsoft.com/office/drawing/2014/main" id="{9C6AD8FD-ED44-5AB8-10A4-99825670F0DF}"/>
              </a:ext>
            </a:extLst>
          </p:cNvPr>
          <p:cNvSpPr txBox="1"/>
          <p:nvPr/>
        </p:nvSpPr>
        <p:spPr>
          <a:xfrm>
            <a:off x="8134319" y="5177124"/>
            <a:ext cx="3004349" cy="1015663"/>
          </a:xfrm>
          <a:prstGeom prst="rect">
            <a:avLst/>
          </a:prstGeom>
          <a:solidFill>
            <a:schemeClr val="bg1">
              <a:lumMod val="85000"/>
            </a:schemeClr>
          </a:solidFill>
          <a:scene3d>
            <a:camera prst="orthographicFront"/>
            <a:lightRig rig="threePt" dir="t"/>
          </a:scene3d>
          <a:sp3d>
            <a:bevelT/>
          </a:sp3d>
        </p:spPr>
        <p:txBody>
          <a:bodyPr wrap="square">
            <a:spAutoFit/>
          </a:bodyPr>
          <a:lstStyle/>
          <a:p>
            <a:pPr algn="ctr"/>
            <a:r>
              <a:rPr lang="ja-JP" altLang="en-US" sz="2000" dirty="0">
                <a:latin typeface="MS UI Gothic" panose="020B0600070205080204" pitchFamily="50" charset="-128"/>
                <a:ea typeface="MS UI Gothic" panose="020B0600070205080204" pitchFamily="50" charset="-128"/>
              </a:rPr>
              <a:t>体積ロッキングも</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圧力チェッカーボーディングも</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回避できない．</a:t>
            </a:r>
            <a:endParaRPr lang="ja-JP" altLang="en-US" sz="2000" dirty="0">
              <a:solidFill>
                <a:srgbClr val="FF0000"/>
              </a:solidFill>
              <a:latin typeface="MS UI Gothic" panose="020B0600070205080204" pitchFamily="50" charset="-128"/>
              <a:ea typeface="MS UI Gothic" panose="020B0600070205080204" pitchFamily="50" charset="-128"/>
            </a:endParaRPr>
          </a:p>
        </p:txBody>
      </p:sp>
      <p:pic>
        <p:nvPicPr>
          <p:cNvPr id="7" name="図 6" descr="図形, 多角形&#10;&#10;自動的に生成された説明">
            <a:extLst>
              <a:ext uri="{FF2B5EF4-FFF2-40B4-BE49-F238E27FC236}">
                <a16:creationId xmlns:a16="http://schemas.microsoft.com/office/drawing/2014/main" id="{74CB376A-ADD2-506D-EB9C-BFEC6D0BD4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5793" y="3225310"/>
            <a:ext cx="3759716" cy="3048006"/>
          </a:xfrm>
          <a:prstGeom prst="rect">
            <a:avLst/>
          </a:prstGeom>
        </p:spPr>
      </p:pic>
      <p:grpSp>
        <p:nvGrpSpPr>
          <p:cNvPr id="9" name="グループ化 8">
            <a:extLst>
              <a:ext uri="{FF2B5EF4-FFF2-40B4-BE49-F238E27FC236}">
                <a16:creationId xmlns:a16="http://schemas.microsoft.com/office/drawing/2014/main" id="{D559E384-2363-EA17-7DE8-EA6962281349}"/>
              </a:ext>
            </a:extLst>
          </p:cNvPr>
          <p:cNvGrpSpPr/>
          <p:nvPr/>
        </p:nvGrpSpPr>
        <p:grpSpPr>
          <a:xfrm>
            <a:off x="4212916" y="3221277"/>
            <a:ext cx="3759716" cy="3048006"/>
            <a:chOff x="4215793" y="3144884"/>
            <a:chExt cx="3759716" cy="3048006"/>
          </a:xfrm>
        </p:grpSpPr>
        <p:grpSp>
          <p:nvGrpSpPr>
            <p:cNvPr id="10" name="グループ化 9">
              <a:extLst>
                <a:ext uri="{FF2B5EF4-FFF2-40B4-BE49-F238E27FC236}">
                  <a16:creationId xmlns:a16="http://schemas.microsoft.com/office/drawing/2014/main" id="{C99C96A6-4D76-0AA1-A5BE-910692BE0029}"/>
                </a:ext>
              </a:extLst>
            </p:cNvPr>
            <p:cNvGrpSpPr/>
            <p:nvPr/>
          </p:nvGrpSpPr>
          <p:grpSpPr>
            <a:xfrm>
              <a:off x="4215793" y="3144884"/>
              <a:ext cx="3759716" cy="3048006"/>
              <a:chOff x="4215793" y="9404296"/>
              <a:chExt cx="3759716" cy="3048006"/>
            </a:xfrm>
          </p:grpSpPr>
          <p:pic>
            <p:nvPicPr>
              <p:cNvPr id="22" name="図 21" descr="グラフ&#10;&#10;自動的に生成された説明">
                <a:extLst>
                  <a:ext uri="{FF2B5EF4-FFF2-40B4-BE49-F238E27FC236}">
                    <a16:creationId xmlns:a16="http://schemas.microsoft.com/office/drawing/2014/main" id="{8B075A01-0D90-6FC4-B1E9-97C393B3FD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5793" y="9404296"/>
                <a:ext cx="3759716" cy="3048006"/>
              </a:xfrm>
              <a:prstGeom prst="rect">
                <a:avLst/>
              </a:prstGeom>
            </p:spPr>
          </p:pic>
          <p:sp>
            <p:nvSpPr>
              <p:cNvPr id="24" name="楕円 23">
                <a:extLst>
                  <a:ext uri="{FF2B5EF4-FFF2-40B4-BE49-F238E27FC236}">
                    <a16:creationId xmlns:a16="http://schemas.microsoft.com/office/drawing/2014/main" id="{0BFC2293-38AC-38BD-DD85-A762AA6D0EFC}"/>
                  </a:ext>
                </a:extLst>
              </p:cNvPr>
              <p:cNvSpPr/>
              <p:nvPr/>
            </p:nvSpPr>
            <p:spPr>
              <a:xfrm>
                <a:off x="6409996" y="10304239"/>
                <a:ext cx="118052" cy="118052"/>
              </a:xfrm>
              <a:prstGeom prst="ellipse">
                <a:avLst/>
              </a:prstGeom>
              <a:noFill/>
              <a:ln w="38100">
                <a:solidFill>
                  <a:srgbClr val="008000"/>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25" name="楕円 24">
                <a:extLst>
                  <a:ext uri="{FF2B5EF4-FFF2-40B4-BE49-F238E27FC236}">
                    <a16:creationId xmlns:a16="http://schemas.microsoft.com/office/drawing/2014/main" id="{E8BDC32E-9DB7-CC13-2A53-A7BCD33D1CD3}"/>
                  </a:ext>
                </a:extLst>
              </p:cNvPr>
              <p:cNvSpPr/>
              <p:nvPr/>
            </p:nvSpPr>
            <p:spPr>
              <a:xfrm>
                <a:off x="5699569" y="11231144"/>
                <a:ext cx="118052" cy="118052"/>
              </a:xfrm>
              <a:prstGeom prst="ellipse">
                <a:avLst/>
              </a:prstGeom>
              <a:noFill/>
              <a:ln w="38100">
                <a:solidFill>
                  <a:srgbClr val="FF0000"/>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26" name="楕円 25">
                <a:extLst>
                  <a:ext uri="{FF2B5EF4-FFF2-40B4-BE49-F238E27FC236}">
                    <a16:creationId xmlns:a16="http://schemas.microsoft.com/office/drawing/2014/main" id="{8BDE99BA-A1B9-8477-69DB-8D98E7B50C1B}"/>
                  </a:ext>
                </a:extLst>
              </p:cNvPr>
              <p:cNvSpPr/>
              <p:nvPr/>
            </p:nvSpPr>
            <p:spPr>
              <a:xfrm>
                <a:off x="5333246" y="10318487"/>
                <a:ext cx="118052" cy="118052"/>
              </a:xfrm>
              <a:prstGeom prst="ellipse">
                <a:avLst/>
              </a:prstGeom>
              <a:noFill/>
              <a:ln w="38100">
                <a:solidFill>
                  <a:srgbClr val="0000CC"/>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2400" dirty="0">
                  <a:latin typeface="ＭＳ Ｐゴシック" panose="020B0600070205080204" pitchFamily="50" charset="-128"/>
                  <a:ea typeface="ＭＳ Ｐゴシック" panose="020B0600070205080204" pitchFamily="50" charset="-128"/>
                </a:endParaRPr>
              </a:p>
            </p:txBody>
          </p:sp>
        </p:grpSp>
        <p:grpSp>
          <p:nvGrpSpPr>
            <p:cNvPr id="11" name="グループ化 10">
              <a:extLst>
                <a:ext uri="{FF2B5EF4-FFF2-40B4-BE49-F238E27FC236}">
                  <a16:creationId xmlns:a16="http://schemas.microsoft.com/office/drawing/2014/main" id="{2669E8ED-95D8-46B1-8A51-5590E1C478B5}"/>
                </a:ext>
              </a:extLst>
            </p:cNvPr>
            <p:cNvGrpSpPr/>
            <p:nvPr/>
          </p:nvGrpSpPr>
          <p:grpSpPr>
            <a:xfrm>
              <a:off x="4383235" y="3717032"/>
              <a:ext cx="3025487" cy="1660784"/>
              <a:chOff x="5208013" y="1868198"/>
              <a:chExt cx="3025487" cy="1660784"/>
            </a:xfrm>
          </p:grpSpPr>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25CC4D16-D64B-4ED9-A7D6-232BB12606C7}"/>
                      </a:ext>
                    </a:extLst>
                  </p:cNvPr>
                  <p:cNvSpPr txBox="1"/>
                  <p:nvPr/>
                </p:nvSpPr>
                <p:spPr>
                  <a:xfrm>
                    <a:off x="5208013" y="1921635"/>
                    <a:ext cx="988686" cy="381964"/>
                  </a:xfrm>
                  <a:prstGeom prst="rect">
                    <a:avLst/>
                  </a:prstGeom>
                  <a:noFill/>
                </p:spPr>
                <p:txBody>
                  <a:bodyPr wrap="square">
                    <a:spAutoFit/>
                  </a:bodyPr>
                  <a:lstStyle/>
                  <a:p>
                    <a14:m>
                      <m:oMath xmlns:m="http://schemas.openxmlformats.org/officeDocument/2006/math">
                        <m:r>
                          <a:rPr lang="en-US" altLang="ja-JP" sz="1800" i="1" smtClean="0">
                            <a:latin typeface="Cambria Math" panose="02040503050406030204" pitchFamily="18" charset="0"/>
                          </a:rPr>
                          <m:t>[</m:t>
                        </m:r>
                        <m:sSup>
                          <m:sSupPr>
                            <m:ctrlPr>
                              <a:rPr lang="en-US" altLang="ja-JP" sz="1800" i="1">
                                <a:latin typeface="Cambria Math" panose="02040503050406030204" pitchFamily="18" charset="0"/>
                              </a:rPr>
                            </m:ctrlPr>
                          </m:sSupPr>
                          <m:e>
                            <m:r>
                              <a:rPr lang="en-US" altLang="ja-JP" sz="1800" i="1">
                                <a:latin typeface="Cambria Math" panose="02040503050406030204" pitchFamily="18" charset="0"/>
                              </a:rPr>
                              <m:t> </m:t>
                            </m:r>
                          </m:e>
                          <m:sup>
                            <m:r>
                              <m:rPr>
                                <m:sty m:val="p"/>
                              </m:rPr>
                              <a:rPr lang="en-US" altLang="ja-JP" sz="1800" b="0" i="0" smtClean="0">
                                <a:latin typeface="Cambria Math" panose="02040503050406030204" pitchFamily="18" charset="0"/>
                              </a:rPr>
                              <m:t>Edge</m:t>
                            </m:r>
                          </m:sup>
                        </m:sSup>
                        <m:sSub>
                          <m:sSubPr>
                            <m:ctrlPr>
                              <a:rPr lang="en-US" altLang="ja-JP" sz="1800" b="0" i="1" smtClean="0">
                                <a:latin typeface="Cambria Math" panose="02040503050406030204" pitchFamily="18" charset="0"/>
                              </a:rPr>
                            </m:ctrlPr>
                          </m:sSubPr>
                          <m:e>
                            <m:r>
                              <a:rPr lang="en-US" altLang="ja-JP" sz="1800" i="1">
                                <a:latin typeface="Cambria Math" panose="02040503050406030204" pitchFamily="18" charset="0"/>
                              </a:rPr>
                              <m:t>𝐵</m:t>
                            </m:r>
                          </m:e>
                          <m:sub>
                            <m:r>
                              <a:rPr lang="en-US" altLang="ja-JP" sz="1800" b="0" i="1" smtClean="0">
                                <a:latin typeface="Cambria Math" panose="02040503050406030204" pitchFamily="18" charset="0"/>
                              </a:rPr>
                              <m:t>3</m:t>
                            </m:r>
                          </m:sub>
                        </m:sSub>
                        <m:r>
                          <a:rPr lang="en-US" altLang="ja-JP" sz="1800" i="1">
                            <a:latin typeface="Cambria Math" panose="02040503050406030204" pitchFamily="18" charset="0"/>
                          </a:rPr>
                          <m:t>]</m:t>
                        </m:r>
                      </m:oMath>
                    </a14:m>
                    <a:r>
                      <a:rPr lang="en-US" altLang="ja-JP" sz="1800" dirty="0"/>
                      <a:t> </a:t>
                    </a:r>
                    <a:endParaRPr lang="ja-JP" altLang="en-US" dirty="0"/>
                  </a:p>
                </p:txBody>
              </p:sp>
            </mc:Choice>
            <mc:Fallback xmlns="">
              <p:sp>
                <p:nvSpPr>
                  <p:cNvPr id="12" name="テキスト ボックス 11">
                    <a:extLst>
                      <a:ext uri="{FF2B5EF4-FFF2-40B4-BE49-F238E27FC236}">
                        <a16:creationId xmlns:a16="http://schemas.microsoft.com/office/drawing/2014/main" id="{25CC4D16-D64B-4ED9-A7D6-232BB12606C7}"/>
                      </a:ext>
                    </a:extLst>
                  </p:cNvPr>
                  <p:cNvSpPr txBox="1">
                    <a:spLocks noRot="1" noChangeAspect="1" noMove="1" noResize="1" noEditPoints="1" noAdjustHandles="1" noChangeArrowheads="1" noChangeShapeType="1" noTextEdit="1"/>
                  </p:cNvSpPr>
                  <p:nvPr/>
                </p:nvSpPr>
                <p:spPr>
                  <a:xfrm>
                    <a:off x="5208013" y="1921635"/>
                    <a:ext cx="988686" cy="381964"/>
                  </a:xfrm>
                  <a:prstGeom prst="rect">
                    <a:avLst/>
                  </a:prstGeom>
                  <a:blipFill>
                    <a:blip r:embed="rId6"/>
                    <a:stretch>
                      <a:fillRect l="-2469" r="-8025" b="-1746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282C6CAE-F4F0-D45D-CE47-955CCB451358}"/>
                      </a:ext>
                    </a:extLst>
                  </p:cNvPr>
                  <p:cNvSpPr txBox="1"/>
                  <p:nvPr/>
                </p:nvSpPr>
                <p:spPr>
                  <a:xfrm>
                    <a:off x="7244814" y="1868198"/>
                    <a:ext cx="988686" cy="381964"/>
                  </a:xfrm>
                  <a:prstGeom prst="rect">
                    <a:avLst/>
                  </a:prstGeom>
                  <a:noFill/>
                </p:spPr>
                <p:txBody>
                  <a:bodyPr wrap="square">
                    <a:spAutoFit/>
                  </a:bodyPr>
                  <a:lstStyle/>
                  <a:p>
                    <a14:m>
                      <m:oMath xmlns:m="http://schemas.openxmlformats.org/officeDocument/2006/math">
                        <m:r>
                          <a:rPr lang="en-US" altLang="ja-JP" sz="1800" i="1" smtClean="0">
                            <a:latin typeface="Cambria Math" panose="02040503050406030204" pitchFamily="18" charset="0"/>
                          </a:rPr>
                          <m:t>[</m:t>
                        </m:r>
                        <m:sSup>
                          <m:sSupPr>
                            <m:ctrlPr>
                              <a:rPr lang="en-US" altLang="ja-JP" sz="1800" i="1">
                                <a:latin typeface="Cambria Math" panose="02040503050406030204" pitchFamily="18" charset="0"/>
                              </a:rPr>
                            </m:ctrlPr>
                          </m:sSupPr>
                          <m:e>
                            <m:r>
                              <a:rPr lang="en-US" altLang="ja-JP" sz="1800" i="1">
                                <a:latin typeface="Cambria Math" panose="02040503050406030204" pitchFamily="18" charset="0"/>
                              </a:rPr>
                              <m:t> </m:t>
                            </m:r>
                          </m:e>
                          <m:sup>
                            <m:r>
                              <m:rPr>
                                <m:sty m:val="p"/>
                              </m:rPr>
                              <a:rPr lang="en-US" altLang="ja-JP" sz="1800" b="0" i="0" smtClean="0">
                                <a:latin typeface="Cambria Math" panose="02040503050406030204" pitchFamily="18" charset="0"/>
                              </a:rPr>
                              <m:t>Edge</m:t>
                            </m:r>
                          </m:sup>
                        </m:sSup>
                        <m:sSub>
                          <m:sSubPr>
                            <m:ctrlPr>
                              <a:rPr lang="en-US" altLang="ja-JP" sz="1800" b="0" i="1" smtClean="0">
                                <a:latin typeface="Cambria Math" panose="02040503050406030204" pitchFamily="18" charset="0"/>
                              </a:rPr>
                            </m:ctrlPr>
                          </m:sSubPr>
                          <m:e>
                            <m:r>
                              <a:rPr lang="en-US" altLang="ja-JP" sz="1800" i="1">
                                <a:latin typeface="Cambria Math" panose="02040503050406030204" pitchFamily="18" charset="0"/>
                              </a:rPr>
                              <m:t>𝐵</m:t>
                            </m:r>
                          </m:e>
                          <m:sub>
                            <m:r>
                              <a:rPr lang="en-US" altLang="ja-JP" sz="1800" b="0" i="1" smtClean="0">
                                <a:latin typeface="Cambria Math" panose="02040503050406030204" pitchFamily="18" charset="0"/>
                              </a:rPr>
                              <m:t>2</m:t>
                            </m:r>
                          </m:sub>
                        </m:sSub>
                        <m:r>
                          <a:rPr lang="en-US" altLang="ja-JP" sz="1800" i="1">
                            <a:latin typeface="Cambria Math" panose="02040503050406030204" pitchFamily="18" charset="0"/>
                          </a:rPr>
                          <m:t>]</m:t>
                        </m:r>
                      </m:oMath>
                    </a14:m>
                    <a:r>
                      <a:rPr lang="en-US" altLang="ja-JP" sz="1800" dirty="0"/>
                      <a:t> </a:t>
                    </a:r>
                    <a:endParaRPr lang="ja-JP" altLang="en-US" dirty="0"/>
                  </a:p>
                </p:txBody>
              </p:sp>
            </mc:Choice>
            <mc:Fallback xmlns="">
              <p:sp>
                <p:nvSpPr>
                  <p:cNvPr id="28" name="テキスト ボックス 27">
                    <a:extLst>
                      <a:ext uri="{FF2B5EF4-FFF2-40B4-BE49-F238E27FC236}">
                        <a16:creationId xmlns:a16="http://schemas.microsoft.com/office/drawing/2014/main" id="{E7BDE3AA-D088-708B-6A57-2C62300CF31C}"/>
                      </a:ext>
                    </a:extLst>
                  </p:cNvPr>
                  <p:cNvSpPr txBox="1">
                    <a:spLocks noRot="1" noChangeAspect="1" noMove="1" noResize="1" noEditPoints="1" noAdjustHandles="1" noChangeArrowheads="1" noChangeShapeType="1" noTextEdit="1"/>
                  </p:cNvSpPr>
                  <p:nvPr/>
                </p:nvSpPr>
                <p:spPr>
                  <a:xfrm>
                    <a:off x="7244814" y="1868198"/>
                    <a:ext cx="988686" cy="381964"/>
                  </a:xfrm>
                  <a:prstGeom prst="rect">
                    <a:avLst/>
                  </a:prstGeom>
                  <a:blipFill>
                    <a:blip r:embed="rId7"/>
                    <a:stretch>
                      <a:fillRect l="-2469" r="-8642" b="-1746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F688203D-40B1-3630-BFBD-327F221B28D6}"/>
                      </a:ext>
                    </a:extLst>
                  </p:cNvPr>
                  <p:cNvSpPr txBox="1"/>
                  <p:nvPr/>
                </p:nvSpPr>
                <p:spPr>
                  <a:xfrm>
                    <a:off x="6030004" y="3147018"/>
                    <a:ext cx="988686" cy="381964"/>
                  </a:xfrm>
                  <a:prstGeom prst="rect">
                    <a:avLst/>
                  </a:prstGeom>
                  <a:noFill/>
                </p:spPr>
                <p:txBody>
                  <a:bodyPr wrap="square">
                    <a:spAutoFit/>
                  </a:bodyPr>
                  <a:lstStyle/>
                  <a:p>
                    <a14:m>
                      <m:oMath xmlns:m="http://schemas.openxmlformats.org/officeDocument/2006/math">
                        <m:r>
                          <a:rPr lang="en-US" altLang="ja-JP" sz="1800" i="1" smtClean="0">
                            <a:latin typeface="Cambria Math" panose="02040503050406030204" pitchFamily="18" charset="0"/>
                          </a:rPr>
                          <m:t>[</m:t>
                        </m:r>
                        <m:sSup>
                          <m:sSupPr>
                            <m:ctrlPr>
                              <a:rPr lang="en-US" altLang="ja-JP" sz="1800" i="1">
                                <a:latin typeface="Cambria Math" panose="02040503050406030204" pitchFamily="18" charset="0"/>
                              </a:rPr>
                            </m:ctrlPr>
                          </m:sSupPr>
                          <m:e>
                            <m:r>
                              <a:rPr lang="en-US" altLang="ja-JP" sz="1800" i="1">
                                <a:latin typeface="Cambria Math" panose="02040503050406030204" pitchFamily="18" charset="0"/>
                              </a:rPr>
                              <m:t> </m:t>
                            </m:r>
                          </m:e>
                          <m:sup>
                            <m:r>
                              <m:rPr>
                                <m:sty m:val="p"/>
                              </m:rPr>
                              <a:rPr lang="en-US" altLang="ja-JP" sz="1800" b="0" i="0" smtClean="0">
                                <a:latin typeface="Cambria Math" panose="02040503050406030204" pitchFamily="18" charset="0"/>
                              </a:rPr>
                              <m:t>Edge</m:t>
                            </m:r>
                          </m:sup>
                        </m:sSup>
                        <m:sSub>
                          <m:sSubPr>
                            <m:ctrlPr>
                              <a:rPr lang="en-US" altLang="ja-JP" sz="1800" b="0" i="1" smtClean="0">
                                <a:latin typeface="Cambria Math" panose="02040503050406030204" pitchFamily="18" charset="0"/>
                              </a:rPr>
                            </m:ctrlPr>
                          </m:sSubPr>
                          <m:e>
                            <m:r>
                              <a:rPr lang="en-US" altLang="ja-JP" sz="1800" i="1">
                                <a:latin typeface="Cambria Math" panose="02040503050406030204" pitchFamily="18" charset="0"/>
                              </a:rPr>
                              <m:t>𝐵</m:t>
                            </m:r>
                          </m:e>
                          <m:sub>
                            <m:r>
                              <a:rPr lang="en-US" altLang="ja-JP" sz="1800" b="0" i="1" smtClean="0">
                                <a:latin typeface="Cambria Math" panose="02040503050406030204" pitchFamily="18" charset="0"/>
                              </a:rPr>
                              <m:t>1</m:t>
                            </m:r>
                          </m:sub>
                        </m:sSub>
                        <m:r>
                          <a:rPr lang="en-US" altLang="ja-JP" sz="1800" i="1">
                            <a:latin typeface="Cambria Math" panose="02040503050406030204" pitchFamily="18" charset="0"/>
                          </a:rPr>
                          <m:t>]</m:t>
                        </m:r>
                      </m:oMath>
                    </a14:m>
                    <a:r>
                      <a:rPr lang="en-US" altLang="ja-JP" sz="1800" dirty="0"/>
                      <a:t> </a:t>
                    </a:r>
                    <a:endParaRPr lang="ja-JP" altLang="en-US" dirty="0"/>
                  </a:p>
                </p:txBody>
              </p:sp>
            </mc:Choice>
            <mc:Fallback xmlns="">
              <p:sp>
                <p:nvSpPr>
                  <p:cNvPr id="31" name="テキスト ボックス 30">
                    <a:extLst>
                      <a:ext uri="{FF2B5EF4-FFF2-40B4-BE49-F238E27FC236}">
                        <a16:creationId xmlns:a16="http://schemas.microsoft.com/office/drawing/2014/main" id="{081D30C4-9F30-471A-4C05-F1E1934B3D6F}"/>
                      </a:ext>
                    </a:extLst>
                  </p:cNvPr>
                  <p:cNvSpPr txBox="1">
                    <a:spLocks noRot="1" noChangeAspect="1" noMove="1" noResize="1" noEditPoints="1" noAdjustHandles="1" noChangeArrowheads="1" noChangeShapeType="1" noTextEdit="1"/>
                  </p:cNvSpPr>
                  <p:nvPr/>
                </p:nvSpPr>
                <p:spPr>
                  <a:xfrm>
                    <a:off x="6030004" y="3147018"/>
                    <a:ext cx="988686" cy="381964"/>
                  </a:xfrm>
                  <a:prstGeom prst="rect">
                    <a:avLst/>
                  </a:prstGeom>
                  <a:blipFill>
                    <a:blip r:embed="rId8"/>
                    <a:stretch>
                      <a:fillRect l="-1840" r="-7975" b="-17460"/>
                    </a:stretch>
                  </a:blipFill>
                </p:spPr>
                <p:txBody>
                  <a:bodyPr/>
                  <a:lstStyle/>
                  <a:p>
                    <a:r>
                      <a:rPr lang="ja-JP" altLang="en-US">
                        <a:noFill/>
                      </a:rPr>
                      <a:t> </a:t>
                    </a:r>
                  </a:p>
                </p:txBody>
              </p:sp>
            </mc:Fallback>
          </mc:AlternateContent>
        </p:grpSp>
      </p:grpSp>
      <p:grpSp>
        <p:nvGrpSpPr>
          <p:cNvPr id="27" name="グループ化 26">
            <a:extLst>
              <a:ext uri="{FF2B5EF4-FFF2-40B4-BE49-F238E27FC236}">
                <a16:creationId xmlns:a16="http://schemas.microsoft.com/office/drawing/2014/main" id="{4A628D65-51C8-85A6-E869-11056B04BDC4}"/>
              </a:ext>
            </a:extLst>
          </p:cNvPr>
          <p:cNvGrpSpPr/>
          <p:nvPr/>
        </p:nvGrpSpPr>
        <p:grpSpPr>
          <a:xfrm>
            <a:off x="4210039" y="3223001"/>
            <a:ext cx="3759716" cy="3048006"/>
            <a:chOff x="6653246" y="428941"/>
            <a:chExt cx="3759716" cy="3048006"/>
          </a:xfrm>
        </p:grpSpPr>
        <p:pic>
          <p:nvPicPr>
            <p:cNvPr id="28" name="図 27" descr="背景パターン&#10;&#10;自動的に生成された説明">
              <a:extLst>
                <a:ext uri="{FF2B5EF4-FFF2-40B4-BE49-F238E27FC236}">
                  <a16:creationId xmlns:a16="http://schemas.microsoft.com/office/drawing/2014/main" id="{D44B258B-9885-6542-9639-1D1FFD31BF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33930" y="500949"/>
              <a:ext cx="2124237" cy="1800200"/>
            </a:xfrm>
            <a:prstGeom prst="rect">
              <a:avLst/>
            </a:prstGeom>
          </p:spPr>
        </p:pic>
        <p:pic>
          <p:nvPicPr>
            <p:cNvPr id="31" name="図 30" descr="図形, 多角形&#10;&#10;自動的に生成された説明">
              <a:extLst>
                <a:ext uri="{FF2B5EF4-FFF2-40B4-BE49-F238E27FC236}">
                  <a16:creationId xmlns:a16="http://schemas.microsoft.com/office/drawing/2014/main" id="{C73AA16A-E076-25A8-D327-2AF0F526E7DD}"/>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3411" b="97408" l="2652" r="98122">
                          <a14:foregroundMark x1="2652" y1="27012" x2="2652" y2="27012"/>
                          <a14:foregroundMark x1="68840" y1="61937" x2="68840" y2="61937"/>
                          <a14:foregroundMark x1="31381" y1="97544" x2="31381" y2="97544"/>
                          <a14:foregroundMark x1="98122" y1="14598" x2="98122" y2="14598"/>
                          <a14:foregroundMark x1="70497" y1="8186" x2="70497" y2="8186"/>
                          <a14:foregroundMark x1="51050" y1="3411" x2="51050" y2="3411"/>
                          <a14:foregroundMark x1="46961" y1="6548" x2="46961" y2="6548"/>
                          <a14:foregroundMark x1="32376" y1="11733" x2="32376" y2="11733"/>
                          <a14:backgroundMark x1="10829" y1="10778" x2="10829" y2="10778"/>
                          <a14:backgroundMark x1="15359" y1="34106" x2="15359" y2="34106"/>
                          <a14:backgroundMark x1="37017" y1="43383" x2="37017" y2="43383"/>
                          <a14:backgroundMark x1="70387" y1="33697" x2="70387" y2="33697"/>
                          <a14:backgroundMark x1="84530" y1="59345" x2="84530" y2="59345"/>
                          <a14:backgroundMark x1="5746" y1="4502" x2="5746" y2="4502"/>
                          <a14:backgroundMark x1="16354" y1="28377" x2="16354" y2="28377"/>
                          <a14:backgroundMark x1="31271" y1="47476" x2="31271" y2="47476"/>
                          <a14:backgroundMark x1="32486" y1="68486" x2="32486" y2="68486"/>
                        </a14:backgroundRemoval>
                      </a14:imgEffect>
                    </a14:imgLayer>
                  </a14:imgProps>
                </a:ext>
                <a:ext uri="{28A0092B-C50C-407E-A947-70E740481C1C}">
                  <a14:useLocalDpi xmlns:a14="http://schemas.microsoft.com/office/drawing/2010/main" val="0"/>
                </a:ext>
              </a:extLst>
            </a:blip>
            <a:stretch>
              <a:fillRect/>
            </a:stretch>
          </p:blipFill>
          <p:spPr>
            <a:xfrm>
              <a:off x="6653246" y="428941"/>
              <a:ext cx="3759716" cy="3048006"/>
            </a:xfrm>
            <a:prstGeom prst="rect">
              <a:avLst/>
            </a:prstGeom>
          </p:spPr>
        </p:pic>
      </p:grpSp>
      <p:grpSp>
        <p:nvGrpSpPr>
          <p:cNvPr id="32" name="グループ化 31">
            <a:extLst>
              <a:ext uri="{FF2B5EF4-FFF2-40B4-BE49-F238E27FC236}">
                <a16:creationId xmlns:a16="http://schemas.microsoft.com/office/drawing/2014/main" id="{15657901-6761-10B0-AE37-3BDD53A32106}"/>
              </a:ext>
            </a:extLst>
          </p:cNvPr>
          <p:cNvGrpSpPr/>
          <p:nvPr/>
        </p:nvGrpSpPr>
        <p:grpSpPr>
          <a:xfrm>
            <a:off x="4783278" y="3844291"/>
            <a:ext cx="1977372" cy="1283452"/>
            <a:chOff x="1031532" y="3729724"/>
            <a:chExt cx="1977372" cy="1283452"/>
          </a:xfrm>
        </p:grpSpPr>
        <p:sp>
          <p:nvSpPr>
            <p:cNvPr id="33" name="乗算記号 32">
              <a:extLst>
                <a:ext uri="{FF2B5EF4-FFF2-40B4-BE49-F238E27FC236}">
                  <a16:creationId xmlns:a16="http://schemas.microsoft.com/office/drawing/2014/main" id="{13BB06CF-52CF-6354-75CF-27DD4A9FAE74}"/>
                </a:ext>
              </a:extLst>
            </p:cNvPr>
            <p:cNvSpPr/>
            <p:nvPr/>
          </p:nvSpPr>
          <p:spPr>
            <a:xfrm>
              <a:off x="2124940" y="3729724"/>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乗算記号 33">
              <a:extLst>
                <a:ext uri="{FF2B5EF4-FFF2-40B4-BE49-F238E27FC236}">
                  <a16:creationId xmlns:a16="http://schemas.microsoft.com/office/drawing/2014/main" id="{79F02E3C-A2DB-0115-B8A3-335092264C12}"/>
                </a:ext>
              </a:extLst>
            </p:cNvPr>
            <p:cNvSpPr/>
            <p:nvPr/>
          </p:nvSpPr>
          <p:spPr>
            <a:xfrm>
              <a:off x="2472288" y="4557816"/>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乗算記号 34">
              <a:extLst>
                <a:ext uri="{FF2B5EF4-FFF2-40B4-BE49-F238E27FC236}">
                  <a16:creationId xmlns:a16="http://schemas.microsoft.com/office/drawing/2014/main" id="{091836E1-C28D-85A7-CC08-D76FEE3426B4}"/>
                </a:ext>
              </a:extLst>
            </p:cNvPr>
            <p:cNvSpPr/>
            <p:nvPr/>
          </p:nvSpPr>
          <p:spPr>
            <a:xfrm>
              <a:off x="1500180" y="4557816"/>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15627DE7-60BF-B0C6-0361-24EB85A0E36D}"/>
                    </a:ext>
                  </a:extLst>
                </p:cNvPr>
                <p:cNvSpPr txBox="1"/>
                <p:nvPr/>
              </p:nvSpPr>
              <p:spPr>
                <a:xfrm>
                  <a:off x="1696182" y="3807097"/>
                  <a:ext cx="988686" cy="376193"/>
                </a:xfrm>
                <a:prstGeom prst="rect">
                  <a:avLst/>
                </a:prstGeom>
                <a:noFill/>
              </p:spPr>
              <p:txBody>
                <a:bodyPr wrap="square">
                  <a:spAutoFit/>
                </a:bodyPr>
                <a:lstStyle/>
                <a:p>
                  <a14:m>
                    <m:oMath xmlns:m="http://schemas.openxmlformats.org/officeDocument/2006/math">
                      <m:r>
                        <a:rPr lang="en-US" altLang="ja-JP" sz="1800" i="1" smtClean="0">
                          <a:solidFill>
                            <a:schemeClr val="bg1"/>
                          </a:solidFill>
                          <a:latin typeface="Cambria Math" panose="02040503050406030204" pitchFamily="18" charset="0"/>
                        </a:rPr>
                        <m:t>[</m:t>
                      </m:r>
                      <m:sSup>
                        <m:sSupPr>
                          <m:ctrlPr>
                            <a:rPr lang="en-US" altLang="ja-JP" sz="1800" i="1">
                              <a:solidFill>
                                <a:schemeClr val="bg1"/>
                              </a:solidFill>
                              <a:latin typeface="Cambria Math" panose="02040503050406030204" pitchFamily="18" charset="0"/>
                            </a:rPr>
                          </m:ctrlPr>
                        </m:sSupPr>
                        <m:e>
                          <m:r>
                            <a:rPr lang="en-US" altLang="ja-JP" sz="1800" i="1">
                              <a:solidFill>
                                <a:schemeClr val="bg1"/>
                              </a:solidFill>
                              <a:latin typeface="Cambria Math" panose="02040503050406030204" pitchFamily="18" charset="0"/>
                            </a:rPr>
                            <m:t> </m:t>
                          </m:r>
                        </m:e>
                        <m:sup>
                          <m:r>
                            <m:rPr>
                              <m:sty m:val="p"/>
                            </m:rPr>
                            <a:rPr lang="en-US" altLang="ja-JP" sz="1800">
                              <a:solidFill>
                                <a:schemeClr val="bg1"/>
                              </a:solidFill>
                              <a:latin typeface="Cambria Math" panose="02040503050406030204" pitchFamily="18" charset="0"/>
                            </a:rPr>
                            <m:t>Gaus</m:t>
                          </m:r>
                        </m:sup>
                      </m:sSup>
                      <m:sSub>
                        <m:sSubPr>
                          <m:ctrlPr>
                            <a:rPr lang="en-US" altLang="ja-JP" sz="1800" b="0" i="1" smtClean="0">
                              <a:solidFill>
                                <a:schemeClr val="bg1"/>
                              </a:solidFill>
                              <a:latin typeface="Cambria Math" panose="02040503050406030204" pitchFamily="18" charset="0"/>
                            </a:rPr>
                          </m:ctrlPr>
                        </m:sSubPr>
                        <m:e>
                          <m:r>
                            <a:rPr lang="en-US" altLang="ja-JP" sz="1800" i="1">
                              <a:solidFill>
                                <a:schemeClr val="bg1"/>
                              </a:solidFill>
                              <a:latin typeface="Cambria Math" panose="02040503050406030204" pitchFamily="18" charset="0"/>
                            </a:rPr>
                            <m:t>𝐵</m:t>
                          </m:r>
                        </m:e>
                        <m:sub>
                          <m:r>
                            <a:rPr lang="en-US" altLang="ja-JP" sz="1800" b="0" i="1" smtClean="0">
                              <a:solidFill>
                                <a:schemeClr val="bg1"/>
                              </a:solidFill>
                              <a:latin typeface="Cambria Math" panose="02040503050406030204" pitchFamily="18" charset="0"/>
                            </a:rPr>
                            <m:t>3</m:t>
                          </m:r>
                        </m:sub>
                      </m:sSub>
                      <m:r>
                        <a:rPr lang="en-US" altLang="ja-JP" sz="1800" i="1">
                          <a:solidFill>
                            <a:schemeClr val="bg1"/>
                          </a:solidFill>
                          <a:latin typeface="Cambria Math" panose="02040503050406030204" pitchFamily="18" charset="0"/>
                        </a:rPr>
                        <m:t>]</m:t>
                      </m:r>
                    </m:oMath>
                  </a14:m>
                  <a:r>
                    <a:rPr lang="en-US" altLang="ja-JP" sz="1800" dirty="0">
                      <a:solidFill>
                        <a:schemeClr val="bg1"/>
                      </a:solidFill>
                    </a:rPr>
                    <a:t> </a:t>
                  </a:r>
                  <a:endParaRPr lang="ja-JP" altLang="en-US" dirty="0">
                    <a:solidFill>
                      <a:schemeClr val="bg1"/>
                    </a:solidFill>
                  </a:endParaRPr>
                </a:p>
              </p:txBody>
            </p:sp>
          </mc:Choice>
          <mc:Fallback xmlns="">
            <p:sp>
              <p:nvSpPr>
                <p:cNvPr id="22" name="テキスト ボックス 21">
                  <a:extLst>
                    <a:ext uri="{FF2B5EF4-FFF2-40B4-BE49-F238E27FC236}">
                      <a16:creationId xmlns:a16="http://schemas.microsoft.com/office/drawing/2014/main" id="{1CF4F50F-1E7B-BBA4-D65B-6D6CA9A2564E}"/>
                    </a:ext>
                  </a:extLst>
                </p:cNvPr>
                <p:cNvSpPr txBox="1">
                  <a:spLocks noRot="1" noChangeAspect="1" noMove="1" noResize="1" noEditPoints="1" noAdjustHandles="1" noChangeArrowheads="1" noChangeShapeType="1" noTextEdit="1"/>
                </p:cNvSpPr>
                <p:nvPr/>
              </p:nvSpPr>
              <p:spPr>
                <a:xfrm>
                  <a:off x="1696182" y="3807097"/>
                  <a:ext cx="988686" cy="376193"/>
                </a:xfrm>
                <a:prstGeom prst="rect">
                  <a:avLst/>
                </a:prstGeom>
                <a:blipFill>
                  <a:blip r:embed="rId12"/>
                  <a:stretch>
                    <a:fillRect l="-2469" r="-8025" b="-1774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8BEB343C-FA60-10E0-F675-DC89545E6CC8}"/>
                    </a:ext>
                  </a:extLst>
                </p:cNvPr>
                <p:cNvSpPr txBox="1"/>
                <p:nvPr/>
              </p:nvSpPr>
              <p:spPr>
                <a:xfrm>
                  <a:off x="1031532" y="4636983"/>
                  <a:ext cx="988686" cy="376193"/>
                </a:xfrm>
                <a:prstGeom prst="rect">
                  <a:avLst/>
                </a:prstGeom>
                <a:noFill/>
              </p:spPr>
              <p:txBody>
                <a:bodyPr wrap="square">
                  <a:spAutoFit/>
                </a:bodyPr>
                <a:lstStyle/>
                <a:p>
                  <a14:m>
                    <m:oMath xmlns:m="http://schemas.openxmlformats.org/officeDocument/2006/math">
                      <m:r>
                        <a:rPr lang="en-US" altLang="ja-JP" sz="1800" i="1" smtClean="0">
                          <a:solidFill>
                            <a:schemeClr val="bg1"/>
                          </a:solidFill>
                          <a:latin typeface="Cambria Math" panose="02040503050406030204" pitchFamily="18" charset="0"/>
                        </a:rPr>
                        <m:t>[</m:t>
                      </m:r>
                      <m:sSup>
                        <m:sSupPr>
                          <m:ctrlPr>
                            <a:rPr lang="en-US" altLang="ja-JP" sz="1800" i="1">
                              <a:solidFill>
                                <a:schemeClr val="bg1"/>
                              </a:solidFill>
                              <a:latin typeface="Cambria Math" panose="02040503050406030204" pitchFamily="18" charset="0"/>
                            </a:rPr>
                          </m:ctrlPr>
                        </m:sSupPr>
                        <m:e>
                          <m:r>
                            <a:rPr lang="en-US" altLang="ja-JP" sz="1800" i="1">
                              <a:solidFill>
                                <a:schemeClr val="bg1"/>
                              </a:solidFill>
                              <a:latin typeface="Cambria Math" panose="02040503050406030204" pitchFamily="18" charset="0"/>
                            </a:rPr>
                            <m:t> </m:t>
                          </m:r>
                        </m:e>
                        <m:sup>
                          <m:r>
                            <m:rPr>
                              <m:sty m:val="p"/>
                            </m:rPr>
                            <a:rPr lang="en-US" altLang="ja-JP" sz="1800">
                              <a:solidFill>
                                <a:schemeClr val="bg1"/>
                              </a:solidFill>
                              <a:latin typeface="Cambria Math" panose="02040503050406030204" pitchFamily="18" charset="0"/>
                            </a:rPr>
                            <m:t>Gaus</m:t>
                          </m:r>
                        </m:sup>
                      </m:sSup>
                      <m:sSub>
                        <m:sSubPr>
                          <m:ctrlPr>
                            <a:rPr lang="en-US" altLang="ja-JP" sz="1800" b="0" i="1" smtClean="0">
                              <a:solidFill>
                                <a:schemeClr val="bg1"/>
                              </a:solidFill>
                              <a:latin typeface="Cambria Math" panose="02040503050406030204" pitchFamily="18" charset="0"/>
                            </a:rPr>
                          </m:ctrlPr>
                        </m:sSubPr>
                        <m:e>
                          <m:r>
                            <a:rPr lang="en-US" altLang="ja-JP" sz="1800" i="1">
                              <a:solidFill>
                                <a:schemeClr val="bg1"/>
                              </a:solidFill>
                              <a:latin typeface="Cambria Math" panose="02040503050406030204" pitchFamily="18" charset="0"/>
                            </a:rPr>
                            <m:t>𝐵</m:t>
                          </m:r>
                        </m:e>
                        <m:sub>
                          <m:r>
                            <a:rPr lang="en-US" altLang="ja-JP" sz="1800" b="0" i="1" smtClean="0">
                              <a:solidFill>
                                <a:schemeClr val="bg1"/>
                              </a:solidFill>
                              <a:latin typeface="Cambria Math" panose="02040503050406030204" pitchFamily="18" charset="0"/>
                            </a:rPr>
                            <m:t>1</m:t>
                          </m:r>
                        </m:sub>
                      </m:sSub>
                      <m:r>
                        <a:rPr lang="en-US" altLang="ja-JP" sz="1800" i="1">
                          <a:solidFill>
                            <a:schemeClr val="bg1"/>
                          </a:solidFill>
                          <a:latin typeface="Cambria Math" panose="02040503050406030204" pitchFamily="18" charset="0"/>
                        </a:rPr>
                        <m:t>]</m:t>
                      </m:r>
                    </m:oMath>
                  </a14:m>
                  <a:r>
                    <a:rPr lang="en-US" altLang="ja-JP" sz="1800" dirty="0">
                      <a:solidFill>
                        <a:schemeClr val="bg1"/>
                      </a:solidFill>
                    </a:rPr>
                    <a:t> </a:t>
                  </a:r>
                  <a:endParaRPr lang="ja-JP" altLang="en-US" dirty="0">
                    <a:solidFill>
                      <a:schemeClr val="bg1"/>
                    </a:solidFill>
                  </a:endParaRPr>
                </a:p>
              </p:txBody>
            </p:sp>
          </mc:Choice>
          <mc:Fallback xmlns="">
            <p:sp>
              <p:nvSpPr>
                <p:cNvPr id="24" name="テキスト ボックス 23">
                  <a:extLst>
                    <a:ext uri="{FF2B5EF4-FFF2-40B4-BE49-F238E27FC236}">
                      <a16:creationId xmlns:a16="http://schemas.microsoft.com/office/drawing/2014/main" id="{BE0E5B84-2EE5-81EF-4DBB-FD6A0F2E3379}"/>
                    </a:ext>
                  </a:extLst>
                </p:cNvPr>
                <p:cNvSpPr txBox="1">
                  <a:spLocks noRot="1" noChangeAspect="1" noMove="1" noResize="1" noEditPoints="1" noAdjustHandles="1" noChangeArrowheads="1" noChangeShapeType="1" noTextEdit="1"/>
                </p:cNvSpPr>
                <p:nvPr/>
              </p:nvSpPr>
              <p:spPr>
                <a:xfrm>
                  <a:off x="1031532" y="4636983"/>
                  <a:ext cx="988686" cy="376193"/>
                </a:xfrm>
                <a:prstGeom prst="rect">
                  <a:avLst/>
                </a:prstGeom>
                <a:blipFill>
                  <a:blip r:embed="rId13"/>
                  <a:stretch>
                    <a:fillRect l="-2469" r="-7407" b="-1774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テキスト ボックス 37">
                  <a:extLst>
                    <a:ext uri="{FF2B5EF4-FFF2-40B4-BE49-F238E27FC236}">
                      <a16:creationId xmlns:a16="http://schemas.microsoft.com/office/drawing/2014/main" id="{1899F2EB-E4D5-1951-58B4-8D88F07BAD77}"/>
                    </a:ext>
                  </a:extLst>
                </p:cNvPr>
                <p:cNvSpPr txBox="1"/>
                <p:nvPr/>
              </p:nvSpPr>
              <p:spPr>
                <a:xfrm>
                  <a:off x="2020218" y="4636983"/>
                  <a:ext cx="988686" cy="376193"/>
                </a:xfrm>
                <a:prstGeom prst="rect">
                  <a:avLst/>
                </a:prstGeom>
                <a:noFill/>
              </p:spPr>
              <p:txBody>
                <a:bodyPr wrap="square">
                  <a:spAutoFit/>
                </a:bodyPr>
                <a:lstStyle/>
                <a:p>
                  <a14:m>
                    <m:oMath xmlns:m="http://schemas.openxmlformats.org/officeDocument/2006/math">
                      <m:r>
                        <a:rPr lang="en-US" altLang="ja-JP" sz="1800" i="1" smtClean="0">
                          <a:solidFill>
                            <a:schemeClr val="bg1"/>
                          </a:solidFill>
                          <a:latin typeface="Cambria Math" panose="02040503050406030204" pitchFamily="18" charset="0"/>
                        </a:rPr>
                        <m:t>[</m:t>
                      </m:r>
                      <m:sSup>
                        <m:sSupPr>
                          <m:ctrlPr>
                            <a:rPr lang="en-US" altLang="ja-JP" sz="1800" i="1">
                              <a:solidFill>
                                <a:schemeClr val="bg1"/>
                              </a:solidFill>
                              <a:latin typeface="Cambria Math" panose="02040503050406030204" pitchFamily="18" charset="0"/>
                            </a:rPr>
                          </m:ctrlPr>
                        </m:sSupPr>
                        <m:e>
                          <m:r>
                            <a:rPr lang="en-US" altLang="ja-JP" sz="1800" i="1">
                              <a:solidFill>
                                <a:schemeClr val="bg1"/>
                              </a:solidFill>
                              <a:latin typeface="Cambria Math" panose="02040503050406030204" pitchFamily="18" charset="0"/>
                            </a:rPr>
                            <m:t> </m:t>
                          </m:r>
                        </m:e>
                        <m:sup>
                          <m:r>
                            <m:rPr>
                              <m:sty m:val="p"/>
                            </m:rPr>
                            <a:rPr lang="en-US" altLang="ja-JP" sz="1800">
                              <a:solidFill>
                                <a:schemeClr val="bg1"/>
                              </a:solidFill>
                              <a:latin typeface="Cambria Math" panose="02040503050406030204" pitchFamily="18" charset="0"/>
                            </a:rPr>
                            <m:t>Gaus</m:t>
                          </m:r>
                        </m:sup>
                      </m:sSup>
                      <m:sSub>
                        <m:sSubPr>
                          <m:ctrlPr>
                            <a:rPr lang="en-US" altLang="ja-JP" sz="1800" b="0" i="1" smtClean="0">
                              <a:solidFill>
                                <a:schemeClr val="bg1"/>
                              </a:solidFill>
                              <a:latin typeface="Cambria Math" panose="02040503050406030204" pitchFamily="18" charset="0"/>
                            </a:rPr>
                          </m:ctrlPr>
                        </m:sSubPr>
                        <m:e>
                          <m:r>
                            <a:rPr lang="en-US" altLang="ja-JP" sz="1800" i="1">
                              <a:solidFill>
                                <a:schemeClr val="bg1"/>
                              </a:solidFill>
                              <a:latin typeface="Cambria Math" panose="02040503050406030204" pitchFamily="18" charset="0"/>
                            </a:rPr>
                            <m:t>𝐵</m:t>
                          </m:r>
                        </m:e>
                        <m:sub>
                          <m:r>
                            <a:rPr lang="en-US" altLang="ja-JP" sz="1800" b="0" i="1" smtClean="0">
                              <a:solidFill>
                                <a:schemeClr val="bg1"/>
                              </a:solidFill>
                              <a:latin typeface="Cambria Math" panose="02040503050406030204" pitchFamily="18" charset="0"/>
                            </a:rPr>
                            <m:t>2</m:t>
                          </m:r>
                        </m:sub>
                      </m:sSub>
                      <m:r>
                        <a:rPr lang="en-US" altLang="ja-JP" sz="1800" i="1">
                          <a:solidFill>
                            <a:schemeClr val="bg1"/>
                          </a:solidFill>
                          <a:latin typeface="Cambria Math" panose="02040503050406030204" pitchFamily="18" charset="0"/>
                        </a:rPr>
                        <m:t>]</m:t>
                      </m:r>
                    </m:oMath>
                  </a14:m>
                  <a:r>
                    <a:rPr lang="en-US" altLang="ja-JP" sz="1800" dirty="0">
                      <a:solidFill>
                        <a:schemeClr val="bg1"/>
                      </a:solidFill>
                    </a:rPr>
                    <a:t> </a:t>
                  </a:r>
                  <a:endParaRPr lang="ja-JP" altLang="en-US" dirty="0">
                    <a:solidFill>
                      <a:schemeClr val="bg1"/>
                    </a:solidFill>
                  </a:endParaRPr>
                </a:p>
              </p:txBody>
            </p:sp>
          </mc:Choice>
          <mc:Fallback xmlns="">
            <p:sp>
              <p:nvSpPr>
                <p:cNvPr id="25" name="テキスト ボックス 24">
                  <a:extLst>
                    <a:ext uri="{FF2B5EF4-FFF2-40B4-BE49-F238E27FC236}">
                      <a16:creationId xmlns:a16="http://schemas.microsoft.com/office/drawing/2014/main" id="{A058CC39-442C-DC87-6FDB-A049529D3EEC}"/>
                    </a:ext>
                  </a:extLst>
                </p:cNvPr>
                <p:cNvSpPr txBox="1">
                  <a:spLocks noRot="1" noChangeAspect="1" noMove="1" noResize="1" noEditPoints="1" noAdjustHandles="1" noChangeArrowheads="1" noChangeShapeType="1" noTextEdit="1"/>
                </p:cNvSpPr>
                <p:nvPr/>
              </p:nvSpPr>
              <p:spPr>
                <a:xfrm>
                  <a:off x="2020218" y="4636983"/>
                  <a:ext cx="988686" cy="376193"/>
                </a:xfrm>
                <a:prstGeom prst="rect">
                  <a:avLst/>
                </a:prstGeom>
                <a:blipFill>
                  <a:blip r:embed="rId14"/>
                  <a:stretch>
                    <a:fillRect l="-2469" r="-8025" b="-17742"/>
                  </a:stretch>
                </a:blipFill>
              </p:spPr>
              <p:txBody>
                <a:bodyPr/>
                <a:lstStyle/>
                <a:p>
                  <a:r>
                    <a:rPr lang="ja-JP" altLang="en-US">
                      <a:noFill/>
                    </a:rPr>
                    <a:t> </a:t>
                  </a:r>
                </a:p>
              </p:txBody>
            </p:sp>
          </mc:Fallback>
        </mc:AlternateContent>
      </p:grpSp>
    </p:spTree>
    <p:extLst>
      <p:ext uri="{BB962C8B-B14F-4D97-AF65-F5344CB8AC3E}">
        <p14:creationId xmlns:p14="http://schemas.microsoft.com/office/powerpoint/2010/main" val="402481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09BD1A33-8BA5-4040-BCC2-69CCA8387D8A}"/>
              </a:ext>
            </a:extLst>
          </p:cNvPr>
          <p:cNvSpPr>
            <a:spLocks noGrp="1"/>
          </p:cNvSpPr>
          <p:nvPr>
            <p:ph idx="1"/>
          </p:nvPr>
        </p:nvSpPr>
        <p:spPr/>
        <p:txBody>
          <a:bodyPr/>
          <a:lstStyle/>
          <a:p>
            <a:r>
              <a:rPr kumimoji="1" lang="ja-JP" altLang="en-US" sz="2400" dirty="0"/>
              <a:t>２個の三角形セルに共有される</a:t>
            </a:r>
            <a:r>
              <a:rPr kumimoji="1" lang="ja-JP" altLang="en-US" sz="2400" b="1" u="sng" dirty="0"/>
              <a:t>エッジ</a:t>
            </a:r>
            <a:r>
              <a:rPr kumimoji="1" lang="ja-JP" altLang="en-US" sz="2400" dirty="0"/>
              <a:t>でひずみ平滑化すると</a:t>
            </a:r>
            <a:r>
              <a:rPr kumimoji="1" lang="en-US" altLang="ja-JP" sz="2400" dirty="0"/>
              <a:t>ES-FEM-T3</a:t>
            </a:r>
            <a:r>
              <a:rPr kumimoji="1" lang="ja-JP" altLang="en-US" sz="2400" dirty="0"/>
              <a:t>．</a:t>
            </a:r>
            <a:endParaRPr kumimoji="1" lang="en-US" altLang="ja-JP" sz="2400" dirty="0"/>
          </a:p>
          <a:p>
            <a:endParaRPr lang="en-US" altLang="ja-JP" sz="2400" dirty="0"/>
          </a:p>
          <a:p>
            <a:endParaRPr kumimoji="1" lang="en-US" altLang="ja-JP" sz="2400" dirty="0"/>
          </a:p>
          <a:p>
            <a:pPr marL="0" indent="0">
              <a:buNone/>
            </a:pPr>
            <a:endParaRPr lang="en-US" altLang="ja-JP" sz="2400" dirty="0"/>
          </a:p>
          <a:p>
            <a:r>
              <a:rPr kumimoji="1" lang="ja-JP" altLang="en-US" sz="2400" dirty="0"/>
              <a:t>２個の四面体セルに共有される</a:t>
            </a:r>
            <a:r>
              <a:rPr kumimoji="1" lang="ja-JP" altLang="en-US" sz="2400" b="1" u="sng" dirty="0"/>
              <a:t>フェイス</a:t>
            </a:r>
            <a:r>
              <a:rPr kumimoji="1" lang="ja-JP" altLang="en-US" sz="2400" dirty="0"/>
              <a:t>で</a:t>
            </a:r>
            <a:br>
              <a:rPr kumimoji="1" lang="en-US" altLang="ja-JP" sz="2400" dirty="0"/>
            </a:br>
            <a:r>
              <a:rPr kumimoji="1" lang="ja-JP" altLang="en-US" sz="2400" dirty="0"/>
              <a:t>ひずみを平滑化すると</a:t>
            </a:r>
            <a:r>
              <a:rPr kumimoji="1" lang="en-US" altLang="ja-JP" sz="2400" dirty="0"/>
              <a:t>FS-FEM-T4</a:t>
            </a:r>
            <a:r>
              <a:rPr kumimoji="1" lang="ja-JP" altLang="en-US" sz="2400" dirty="0"/>
              <a:t>．</a:t>
            </a:r>
            <a:endParaRPr kumimoji="1" lang="en-US" altLang="ja-JP" sz="2400" dirty="0"/>
          </a:p>
          <a:p>
            <a:endParaRPr kumimoji="1" lang="ja-JP" altLang="en-US" sz="2400" dirty="0"/>
          </a:p>
        </p:txBody>
      </p:sp>
      <p:sp>
        <p:nvSpPr>
          <p:cNvPr id="3" name="タイトル 2">
            <a:extLst>
              <a:ext uri="{FF2B5EF4-FFF2-40B4-BE49-F238E27FC236}">
                <a16:creationId xmlns:a16="http://schemas.microsoft.com/office/drawing/2014/main" id="{4F8B05CE-88D9-1959-F6A4-B26AE58807D1}"/>
              </a:ext>
            </a:extLst>
          </p:cNvPr>
          <p:cNvSpPr>
            <a:spLocks noGrp="1"/>
          </p:cNvSpPr>
          <p:nvPr>
            <p:ph type="title"/>
          </p:nvPr>
        </p:nvSpPr>
        <p:spPr/>
        <p:txBody>
          <a:bodyPr/>
          <a:lstStyle/>
          <a:p>
            <a:r>
              <a:rPr kumimoji="1" lang="en-US" altLang="ja-JP" dirty="0"/>
              <a:t>ES-FEM</a:t>
            </a:r>
            <a:r>
              <a:rPr kumimoji="1" lang="ja-JP" altLang="en-US" dirty="0"/>
              <a:t>の</a:t>
            </a:r>
            <a:r>
              <a:rPr kumimoji="1" lang="ja-JP" altLang="en-US" dirty="0">
                <a:solidFill>
                  <a:srgbClr val="FF0000"/>
                </a:solidFill>
              </a:rPr>
              <a:t>３次元化</a:t>
            </a:r>
          </a:p>
        </p:txBody>
      </p:sp>
      <p:sp>
        <p:nvSpPr>
          <p:cNvPr id="4" name="スライド番号プレースホルダー 3">
            <a:extLst>
              <a:ext uri="{FF2B5EF4-FFF2-40B4-BE49-F238E27FC236}">
                <a16:creationId xmlns:a16="http://schemas.microsoft.com/office/drawing/2014/main" id="{A8C7B927-0987-A72A-AC6F-A979283AD230}"/>
              </a:ext>
            </a:extLst>
          </p:cNvPr>
          <p:cNvSpPr>
            <a:spLocks noGrp="1"/>
          </p:cNvSpPr>
          <p:nvPr>
            <p:ph type="sldNum" sz="quarter" idx="4"/>
          </p:nvPr>
        </p:nvSpPr>
        <p:spPr/>
        <p:txBody>
          <a:bodyPr/>
          <a:lstStyle/>
          <a:p>
            <a:r>
              <a:rPr lang="en-US" altLang="ja-JP"/>
              <a:t>P. </a:t>
            </a:r>
            <a:fld id="{F8FDF831-B0A3-4B44-A20D-7581D5587101}" type="slidenum">
              <a:rPr lang="ja-JP" altLang="en-US" smtClean="0"/>
              <a:pPr/>
              <a:t>9</a:t>
            </a:fld>
            <a:endParaRPr lang="ja-JP" altLang="en-US" dirty="0"/>
          </a:p>
        </p:txBody>
      </p:sp>
      <p:sp>
        <p:nvSpPr>
          <p:cNvPr id="18" name="テキスト ボックス 17">
            <a:extLst>
              <a:ext uri="{FF2B5EF4-FFF2-40B4-BE49-F238E27FC236}">
                <a16:creationId xmlns:a16="http://schemas.microsoft.com/office/drawing/2014/main" id="{41DF86A5-BE92-C417-F2CB-EBD713D04B57}"/>
              </a:ext>
            </a:extLst>
          </p:cNvPr>
          <p:cNvSpPr txBox="1"/>
          <p:nvPr/>
        </p:nvSpPr>
        <p:spPr>
          <a:xfrm>
            <a:off x="6353542" y="2312876"/>
            <a:ext cx="5838458" cy="830997"/>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marL="342900" indent="-342900" algn="l">
              <a:buFont typeface="Wingdings" panose="05000000000000000000" pitchFamily="2" charset="2"/>
              <a:buChar char="n"/>
            </a:pPr>
            <a:r>
              <a:rPr lang="ja-JP" altLang="en-US" sz="2400" dirty="0">
                <a:latin typeface="MS UI Gothic" panose="020B0600070205080204" pitchFamily="50" charset="-128"/>
                <a:ea typeface="MS UI Gothic" panose="020B0600070205080204" pitchFamily="50" charset="-128"/>
              </a:rPr>
              <a:t>５個前後の四面体セルに共有される</a:t>
            </a:r>
            <a:r>
              <a:rPr lang="ja-JP" altLang="en-US" sz="2400" b="1" u="sng" dirty="0">
                <a:latin typeface="MS UI Gothic" panose="020B0600070205080204" pitchFamily="50" charset="-128"/>
                <a:ea typeface="MS UI Gothic" panose="020B0600070205080204" pitchFamily="50" charset="-128"/>
              </a:rPr>
              <a:t>エッジ</a:t>
            </a:r>
            <a:r>
              <a:rPr lang="ja-JP" altLang="en-US" sz="2400" dirty="0">
                <a:latin typeface="MS UI Gothic" panose="020B0600070205080204" pitchFamily="50" charset="-128"/>
                <a:ea typeface="MS UI Gothic" panose="020B0600070205080204" pitchFamily="50" charset="-128"/>
              </a:rPr>
              <a:t>で</a:t>
            </a:r>
            <a:br>
              <a:rPr lang="en-US" altLang="ja-JP" sz="2400" dirty="0">
                <a:latin typeface="MS UI Gothic" panose="020B0600070205080204" pitchFamily="50" charset="-128"/>
                <a:ea typeface="MS UI Gothic" panose="020B0600070205080204" pitchFamily="50" charset="-128"/>
              </a:rPr>
            </a:br>
            <a:r>
              <a:rPr lang="ja-JP" altLang="en-US" sz="2400" dirty="0">
                <a:latin typeface="MS UI Gothic" panose="020B0600070205080204" pitchFamily="50" charset="-128"/>
                <a:ea typeface="MS UI Gothic" panose="020B0600070205080204" pitchFamily="50" charset="-128"/>
              </a:rPr>
              <a:t>ひずみを平滑化すると</a:t>
            </a:r>
            <a:r>
              <a:rPr lang="en-US" altLang="ja-JP" sz="2400" dirty="0">
                <a:latin typeface="MS UI Gothic" panose="020B0600070205080204" pitchFamily="50" charset="-128"/>
                <a:ea typeface="MS UI Gothic" panose="020B0600070205080204" pitchFamily="50" charset="-128"/>
              </a:rPr>
              <a:t>ES-FEM-T4</a:t>
            </a:r>
            <a:r>
              <a:rPr lang="ja-JP" altLang="en-US" sz="2400" dirty="0">
                <a:latin typeface="MS UI Gothic" panose="020B0600070205080204" pitchFamily="50" charset="-128"/>
                <a:ea typeface="MS UI Gothic" panose="020B0600070205080204" pitchFamily="50" charset="-128"/>
              </a:rPr>
              <a:t>．</a:t>
            </a:r>
            <a:endParaRPr kumimoji="1" lang="ja-JP" altLang="en-US" sz="2400" dirty="0">
              <a:latin typeface="MS UI Gothic" panose="020B0600070205080204" pitchFamily="50" charset="-128"/>
              <a:ea typeface="MS UI Gothic" panose="020B0600070205080204" pitchFamily="50" charset="-128"/>
            </a:endParaRPr>
          </a:p>
        </p:txBody>
      </p:sp>
      <p:sp>
        <p:nvSpPr>
          <p:cNvPr id="20" name="二等辺三角形 19">
            <a:extLst>
              <a:ext uri="{FF2B5EF4-FFF2-40B4-BE49-F238E27FC236}">
                <a16:creationId xmlns:a16="http://schemas.microsoft.com/office/drawing/2014/main" id="{4B70CA0E-A449-DAD6-FE03-B781E72B121F}"/>
              </a:ext>
            </a:extLst>
          </p:cNvPr>
          <p:cNvSpPr/>
          <p:nvPr/>
        </p:nvSpPr>
        <p:spPr>
          <a:xfrm rot="18004463">
            <a:off x="4878374" y="854302"/>
            <a:ext cx="1404156" cy="1210479"/>
          </a:xfrm>
          <a:prstGeom prst="triangle">
            <a:avLst/>
          </a:prstGeom>
          <a:solidFill>
            <a:srgbClr val="FF0000">
              <a:alpha val="2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21" name="二等辺三角形 20">
            <a:extLst>
              <a:ext uri="{FF2B5EF4-FFF2-40B4-BE49-F238E27FC236}">
                <a16:creationId xmlns:a16="http://schemas.microsoft.com/office/drawing/2014/main" id="{E7F37392-AA06-861E-3533-8AEFF6AE534B}"/>
              </a:ext>
            </a:extLst>
          </p:cNvPr>
          <p:cNvSpPr/>
          <p:nvPr/>
        </p:nvSpPr>
        <p:spPr>
          <a:xfrm>
            <a:off x="5771964" y="1160748"/>
            <a:ext cx="1404156" cy="1210479"/>
          </a:xfrm>
          <a:prstGeom prst="triangle">
            <a:avLst/>
          </a:prstGeom>
          <a:solidFill>
            <a:srgbClr val="0000CC">
              <a:alpha val="2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pic>
        <p:nvPicPr>
          <p:cNvPr id="22" name="2tets_around_a_face">
            <a:hlinkClick r:id="" action="ppaction://media"/>
            <a:extLst>
              <a:ext uri="{FF2B5EF4-FFF2-40B4-BE49-F238E27FC236}">
                <a16:creationId xmlns:a16="http://schemas.microsoft.com/office/drawing/2014/main" id="{F8BDE199-B49B-8130-948C-337B66DC7105}"/>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t="9098" b="16926"/>
          <a:stretch>
            <a:fillRect/>
          </a:stretch>
        </p:blipFill>
        <p:spPr>
          <a:xfrm>
            <a:off x="352279" y="3104964"/>
            <a:ext cx="5298112" cy="3129145"/>
          </a:xfrm>
          <a:prstGeom prst="rect">
            <a:avLst/>
          </a:prstGeom>
        </p:spPr>
      </p:pic>
      <p:cxnSp>
        <p:nvCxnSpPr>
          <p:cNvPr id="24" name="直線コネクタ 23">
            <a:extLst>
              <a:ext uri="{FF2B5EF4-FFF2-40B4-BE49-F238E27FC236}">
                <a16:creationId xmlns:a16="http://schemas.microsoft.com/office/drawing/2014/main" id="{1F450CC3-08F0-1409-DC09-CDD409F9AA19}"/>
              </a:ext>
            </a:extLst>
          </p:cNvPr>
          <p:cNvCxnSpPr>
            <a:cxnSpLocks/>
            <a:stCxn id="21" idx="0"/>
            <a:endCxn id="20" idx="2"/>
          </p:cNvCxnSpPr>
          <p:nvPr/>
        </p:nvCxnSpPr>
        <p:spPr>
          <a:xfrm flipH="1">
            <a:off x="5752383" y="1160748"/>
            <a:ext cx="721659" cy="12096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5tets_around_an_edge">
            <a:hlinkClick r:id="" action="ppaction://media"/>
            <a:extLst>
              <a:ext uri="{FF2B5EF4-FFF2-40B4-BE49-F238E27FC236}">
                <a16:creationId xmlns:a16="http://schemas.microsoft.com/office/drawing/2014/main" id="{7D5644A1-A2F5-865B-1FAD-3B1BC4BC99D0}"/>
              </a:ext>
            </a:extLst>
          </p:cNvPr>
          <p:cNvPicPr>
            <a:picLocks noChangeAspect="1"/>
          </p:cNvPicPr>
          <p:nvPr>
            <a:videoFile r:link="rId4"/>
            <p:extLst>
              <p:ext uri="{DAA4B4D4-6D71-4841-9C94-3DE7FCFB9230}">
                <p14:media xmlns:p14="http://schemas.microsoft.com/office/powerpoint/2010/main" r:embed="rId3"/>
              </p:ext>
            </p:extLst>
          </p:nvPr>
        </p:nvPicPr>
        <p:blipFill>
          <a:blip r:embed="rId7"/>
          <a:srcRect t="8449" b="9097"/>
          <a:stretch>
            <a:fillRect/>
          </a:stretch>
        </p:blipFill>
        <p:spPr>
          <a:xfrm>
            <a:off x="6959166" y="3104963"/>
            <a:ext cx="4753458" cy="3129145"/>
          </a:xfrm>
          <a:prstGeom prst="rect">
            <a:avLst/>
          </a:prstGeom>
        </p:spPr>
      </p:pic>
      <p:sp>
        <p:nvSpPr>
          <p:cNvPr id="27" name="矢印: 折線 26">
            <a:extLst>
              <a:ext uri="{FF2B5EF4-FFF2-40B4-BE49-F238E27FC236}">
                <a16:creationId xmlns:a16="http://schemas.microsoft.com/office/drawing/2014/main" id="{C0EC00EF-D5A4-57AA-322E-3D51622D6682}"/>
              </a:ext>
            </a:extLst>
          </p:cNvPr>
          <p:cNvSpPr/>
          <p:nvPr/>
        </p:nvSpPr>
        <p:spPr>
          <a:xfrm rot="5400000" flipV="1">
            <a:off x="3856269" y="1498233"/>
            <a:ext cx="649673" cy="910809"/>
          </a:xfrm>
          <a:prstGeom prst="bent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28" name="テキスト ボックス 27">
            <a:extLst>
              <a:ext uri="{FF2B5EF4-FFF2-40B4-BE49-F238E27FC236}">
                <a16:creationId xmlns:a16="http://schemas.microsoft.com/office/drawing/2014/main" id="{30EB256C-DFD5-1079-D5BD-7C33FDF6BE90}"/>
              </a:ext>
            </a:extLst>
          </p:cNvPr>
          <p:cNvSpPr txBox="1"/>
          <p:nvPr/>
        </p:nvSpPr>
        <p:spPr>
          <a:xfrm>
            <a:off x="2207568" y="1630541"/>
            <a:ext cx="1686680" cy="707886"/>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solidFill>
                  <a:schemeClr val="tx1">
                    <a:lumMod val="50000"/>
                    <a:lumOff val="50000"/>
                  </a:schemeClr>
                </a:solidFill>
                <a:latin typeface="MS UI Gothic" panose="020B0600070205080204" pitchFamily="50" charset="-128"/>
                <a:ea typeface="MS UI Gothic" panose="020B0600070205080204" pitchFamily="50" charset="-128"/>
              </a:rPr>
              <a:t>「２個」を保って</a:t>
            </a:r>
            <a:br>
              <a:rPr kumimoji="1" lang="en-US" altLang="ja-JP" sz="2000" dirty="0">
                <a:solidFill>
                  <a:schemeClr val="tx1">
                    <a:lumMod val="50000"/>
                    <a:lumOff val="50000"/>
                  </a:schemeClr>
                </a:solidFill>
                <a:latin typeface="MS UI Gothic" panose="020B0600070205080204" pitchFamily="50" charset="-128"/>
                <a:ea typeface="MS UI Gothic" panose="020B0600070205080204" pitchFamily="50" charset="-128"/>
              </a:rPr>
            </a:br>
            <a:r>
              <a:rPr kumimoji="1" lang="ja-JP" altLang="en-US" sz="2000" dirty="0">
                <a:solidFill>
                  <a:schemeClr val="tx1">
                    <a:lumMod val="50000"/>
                    <a:lumOff val="50000"/>
                  </a:schemeClr>
                </a:solidFill>
                <a:latin typeface="MS UI Gothic" panose="020B0600070205080204" pitchFamily="50" charset="-128"/>
                <a:ea typeface="MS UI Gothic" panose="020B0600070205080204" pitchFamily="50" charset="-128"/>
              </a:rPr>
              <a:t>３次元化</a:t>
            </a:r>
          </a:p>
        </p:txBody>
      </p:sp>
      <p:sp>
        <p:nvSpPr>
          <p:cNvPr id="29" name="矢印: 折線 28">
            <a:extLst>
              <a:ext uri="{FF2B5EF4-FFF2-40B4-BE49-F238E27FC236}">
                <a16:creationId xmlns:a16="http://schemas.microsoft.com/office/drawing/2014/main" id="{380254B3-6FC1-CA31-78FA-2C3A4B3EC183}"/>
              </a:ext>
            </a:extLst>
          </p:cNvPr>
          <p:cNvSpPr/>
          <p:nvPr/>
        </p:nvSpPr>
        <p:spPr>
          <a:xfrm rot="5400000">
            <a:off x="7687505" y="1496630"/>
            <a:ext cx="649673" cy="910810"/>
          </a:xfrm>
          <a:prstGeom prst="bent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30" name="テキスト ボックス 29">
            <a:extLst>
              <a:ext uri="{FF2B5EF4-FFF2-40B4-BE49-F238E27FC236}">
                <a16:creationId xmlns:a16="http://schemas.microsoft.com/office/drawing/2014/main" id="{47DB8998-5869-A02E-9A4B-90F94F5448B4}"/>
              </a:ext>
            </a:extLst>
          </p:cNvPr>
          <p:cNvSpPr txBox="1"/>
          <p:nvPr/>
        </p:nvSpPr>
        <p:spPr>
          <a:xfrm>
            <a:off x="8280730" y="1628869"/>
            <a:ext cx="1811714" cy="707886"/>
          </a:xfrm>
          <a:prstGeom prst="rect">
            <a:avLst/>
          </a:prstGeom>
          <a:no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solidFill>
                  <a:schemeClr val="tx1">
                    <a:lumMod val="50000"/>
                    <a:lumOff val="50000"/>
                  </a:schemeClr>
                </a:solidFill>
                <a:latin typeface="MS UI Gothic" panose="020B0600070205080204" pitchFamily="50" charset="-128"/>
                <a:ea typeface="MS UI Gothic" panose="020B0600070205080204" pitchFamily="50" charset="-128"/>
              </a:rPr>
              <a:t>「エッジ」を保って</a:t>
            </a:r>
            <a:br>
              <a:rPr kumimoji="1" lang="en-US" altLang="ja-JP" sz="2000" dirty="0">
                <a:solidFill>
                  <a:schemeClr val="tx1">
                    <a:lumMod val="50000"/>
                    <a:lumOff val="50000"/>
                  </a:schemeClr>
                </a:solidFill>
                <a:latin typeface="MS UI Gothic" panose="020B0600070205080204" pitchFamily="50" charset="-128"/>
                <a:ea typeface="MS UI Gothic" panose="020B0600070205080204" pitchFamily="50" charset="-128"/>
              </a:rPr>
            </a:br>
            <a:r>
              <a:rPr kumimoji="1" lang="ja-JP" altLang="en-US" sz="2000" dirty="0">
                <a:solidFill>
                  <a:schemeClr val="tx1">
                    <a:lumMod val="50000"/>
                    <a:lumOff val="50000"/>
                  </a:schemeClr>
                </a:solidFill>
                <a:latin typeface="MS UI Gothic" panose="020B0600070205080204" pitchFamily="50" charset="-128"/>
                <a:ea typeface="MS UI Gothic" panose="020B0600070205080204" pitchFamily="50" charset="-128"/>
              </a:rPr>
              <a:t>３次元化</a:t>
            </a:r>
          </a:p>
        </p:txBody>
      </p:sp>
    </p:spTree>
    <p:extLst>
      <p:ext uri="{BB962C8B-B14F-4D97-AF65-F5344CB8AC3E}">
        <p14:creationId xmlns:p14="http://schemas.microsoft.com/office/powerpoint/2010/main" val="272331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0" fill="hold"/>
                                        <p:tgtEl>
                                          <p:spTgt spid="22"/>
                                        </p:tgtEl>
                                      </p:cBhvr>
                                    </p:cmd>
                                  </p:childTnLst>
                                </p:cTn>
                              </p:par>
                              <p:par>
                                <p:cTn id="7" presetID="1" presetClass="mediacall" presetSubtype="0" fill="hold" nodeType="withEffect">
                                  <p:stCondLst>
                                    <p:cond delay="0"/>
                                  </p:stCondLst>
                                  <p:childTnLst>
                                    <p:cmd type="call" cmd="playFrom(0.0)">
                                      <p:cBhvr>
                                        <p:cTn id="8" dur="450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22"/>
                </p:tgtEl>
              </p:cMediaNode>
            </p:video>
            <p:seq concurrent="1" nextAc="seek">
              <p:cTn id="10" restart="whenNotActive" fill="hold" evtFilter="cancelBubble" nodeType="interactiveSeq">
                <p:stCondLst>
                  <p:cond evt="onClick" delay="0">
                    <p:tgtEl>
                      <p:spTgt spid="2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2"/>
                                        </p:tgtEl>
                                      </p:cBhvr>
                                    </p:cmd>
                                  </p:childTnLst>
                                </p:cTn>
                              </p:par>
                              <p:par>
                                <p:cTn id="15" presetID="2" presetClass="mediacall" presetSubtype="0" fill="hold" nodeType="withEffect">
                                  <p:stCondLst>
                                    <p:cond delay="0"/>
                                  </p:stCondLst>
                                  <p:childTnLst>
                                    <p:cmd type="call" cmd="togglePause">
                                      <p:cBhvr>
                                        <p:cTn id="16" dur="1" fill="hold"/>
                                        <p:tgtEl>
                                          <p:spTgt spid="26"/>
                                        </p:tgtEl>
                                      </p:cBhvr>
                                    </p:cmd>
                                  </p:childTnLst>
                                </p:cTn>
                              </p:par>
                            </p:childTnLst>
                          </p:cTn>
                        </p:par>
                      </p:childTnLst>
                    </p:cTn>
                  </p:par>
                </p:childTnLst>
              </p:cTn>
              <p:nextCondLst>
                <p:cond evt="onClick" delay="0">
                  <p:tgtEl>
                    <p:spTgt spid="22"/>
                  </p:tgtEl>
                </p:cond>
              </p:nextCondLst>
            </p:seq>
            <p:video>
              <p:cMediaNode vol="80000">
                <p:cTn id="17" repeatCount="indefinite" fill="hold" display="0">
                  <p:stCondLst>
                    <p:cond delay="indefinite"/>
                  </p:stCondLst>
                </p:cTn>
                <p:tgtEl>
                  <p:spTgt spid="26"/>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SLIDE_COUNT" val="1"/>
  <p:tag name="ISPRING_LMS_API_VERSION" val="SCORM 1.2"/>
  <p:tag name="ISPRING_ULTRA_SCORM_COURSE_ID" val="3F38C8C8-9BE9-4FF2-99FD-35F8FCC6C998"/>
  <p:tag name="ISPRING_CMI5_LAUNCH_METHOD" val="any window"/>
  <p:tag name="ISPRING_SCORM_RATE_SLIDES" val="1"/>
  <p:tag name="ISPRINGCLOUDFOLDERID" val="1"/>
  <p:tag name="ISPRINGONLINEFOLDERID" val="1"/>
  <p:tag name="ISPRING_FIRST_PUBLISH"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FIT_TO_WINDOW&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PASSING_SCORE" val="3.000000"/>
  <p:tag name="ISPRING_ULTRA_SCORM_COURCE_TITLE" val="jsces2025.S-FEM"/>
  <p:tag name="ISPRING_SCORM_ENDPOINT" val="&lt;endpoint&gt;&lt;enable&gt;0&lt;/enable&gt;&lt;lrs&gt;http://&lt;/lrs&gt;&lt;auth&gt;0&lt;/auth&gt;&lt;login&gt;&lt;/login&gt;&lt;password&gt;&lt;/password&gt;&lt;key&gt;&lt;/key&gt;&lt;name&gt;&lt;/name&gt;&lt;email&gt;&lt;/email&gt;&lt;/endpoint&gt;&#10;"/>
  <p:tag name="ISPRING_OUTPUT_FOLDER" val="[[&quot;\uFFFD:ΐ{3CEE3DD4-803A-4060-96AA-167671EDD26C}&quot;,&quot;Z:\\ACHIEVEMENT\\conference\\2025\\jsces2025&quot;],[&quot;0\uFFFD\u0016\uFFFD{72CC8BE8-5273-4F89-A9DB-6C2224B55B6C}&quot;,&quot;Z:\\ACHIEVEMENT\\conference\\2024\\cmd2024&quot;],[&quot;0\uFFFD\u0016\uFFFD{DEE640B2-8B0E-4298-9AB9-4AB5AACAD798}&quot;,&quot;Z:\\ACHIEVEMENT\\conference\\2023\\jsces2023&quot;],[&quot;\uFFFD\uFFFD&lt;{A673FCB7-976C-4B3E-91BB-80E00AB4F6CF}&quot;,&quot;D:\\share\\ACHIEVEMENT\\conference\\2021\\srij-seminar&quot;]]"/>
  <p:tag name="ISPRING_SCORM_RATE_QUIZZES" val="0"/>
  <p:tag name="ISPRING_PRESENTATION_TITLE" val="jsces2025.S-FEM"/>
</p:tagLst>
</file>

<file path=ppt/theme/theme1.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cene3d>
          <a:camera prst="orthographicFront"/>
          <a:lightRig rig="threePt" dir="t"/>
        </a:scene3d>
        <a:sp3d>
          <a:bevelT/>
        </a:sp3d>
      </a:spPr>
      <a:bodyPr rtlCol="0" anchor="ctr"/>
      <a:lstStyle>
        <a:defPPr algn="ctr">
          <a:defRPr sz="2400" dirty="0">
            <a:solidFill>
              <a:schemeClr val="tx1"/>
            </a:solidFill>
            <a:latin typeface="MS UI Gothic" panose="020B0600070205080204" pitchFamily="50" charset="-128"/>
            <a:ea typeface="MS UI Gothic" panose="020B060007020508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accent1"/>
        </a:solidFill>
        <a:ln w="6350" cap="flat" cmpd="sng" algn="ctr">
          <a:noFill/>
          <a:prstDash val="solid"/>
          <a:miter lim="800000"/>
        </a:ln>
        <a:effectLst/>
        <a:scene3d>
          <a:camera prst="orthographicFront"/>
          <a:lightRig rig="threePt" dir="t"/>
        </a:scene3d>
        <a:sp3d>
          <a:bevelT/>
        </a:sp3d>
      </a:spPr>
      <a:bodyPr wrap="square">
        <a:spAutoFit/>
      </a:bodyPr>
      <a:lstStyle>
        <a:defPPr algn="l">
          <a:defRPr sz="1800" dirty="0">
            <a:latin typeface="MS UI Gothic" panose="020B0600070205080204" pitchFamily="50" charset="-128"/>
            <a:ea typeface="MS UI Gothic" panose="020B0600070205080204" pitchFamily="50" charset="-128"/>
          </a:defRPr>
        </a:defPPr>
      </a:lstStyle>
      <a:style>
        <a:lnRef idx="1">
          <a:schemeClr val="accent1"/>
        </a:lnRef>
        <a:fillRef idx="2">
          <a:schemeClr val="accent1"/>
        </a:fillRef>
        <a:effectRef idx="1">
          <a:schemeClr val="accent1"/>
        </a:effectRef>
        <a:fontRef idx="minor">
          <a:schemeClr val="dk1"/>
        </a:fontRef>
      </a:style>
    </a:txDef>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90969</TotalTime>
  <Words>2901</Words>
  <Application>Microsoft Office PowerPoint</Application>
  <PresentationFormat>ワイド画面</PresentationFormat>
  <Paragraphs>354</Paragraphs>
  <Slides>28</Slides>
  <Notes>25</Notes>
  <HiddenSlides>0</HiddenSlides>
  <MMClips>6</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28</vt:i4>
      </vt:variant>
    </vt:vector>
  </HeadingPairs>
  <TitlesOfParts>
    <vt:vector size="38" baseType="lpstr">
      <vt:lpstr>MS PGothic</vt:lpstr>
      <vt:lpstr>MS PGothic</vt:lpstr>
      <vt:lpstr>MS UI Gothic</vt:lpstr>
      <vt:lpstr>メイリオ</vt:lpstr>
      <vt:lpstr>Arial</vt:lpstr>
      <vt:lpstr>Calibri</vt:lpstr>
      <vt:lpstr>Cambria Math</vt:lpstr>
      <vt:lpstr>Microsoft Tai Le</vt:lpstr>
      <vt:lpstr>Wingdings</vt:lpstr>
      <vt:lpstr>デザインの設定</vt:lpstr>
      <vt:lpstr>微圧縮大変形解析における2種の次世代四面体平滑化有限要素法 (EC-SSE-SRI-T4 および FC-SSE-SRI-T4) の性能比較</vt:lpstr>
      <vt:lpstr>研究背景</vt:lpstr>
      <vt:lpstr>エッジ中心ひずみ平滑要素（EC-SSE）の可能性</vt:lpstr>
      <vt:lpstr>EC-SSE-SRI-T4の性能</vt:lpstr>
      <vt:lpstr>研究目的</vt:lpstr>
      <vt:lpstr>手法 EC-SSE-SRI-T4 と FC-SSE-SRI-T4 の定式化紹介</vt:lpstr>
      <vt:lpstr>2次元のES-FEMの定式化概要</vt:lpstr>
      <vt:lpstr>２次元のEC-SSE-T3の定式化概要</vt:lpstr>
      <vt:lpstr>ES-FEMの３次元化</vt:lpstr>
      <vt:lpstr>３次元のFC-SSE-T4の定式化概要</vt:lpstr>
      <vt:lpstr>３次元のEC-SSE-T4の定式化概要</vt:lpstr>
      <vt:lpstr>①選択的低減積分と②体積歪みの二重平滑</vt:lpstr>
      <vt:lpstr>③非整合な静水圧応力積分</vt:lpstr>
      <vt:lpstr>結果と考察 解析例を通じた精度と計算コストの比較</vt:lpstr>
      <vt:lpstr>    片持ち梁の曲げ解析</vt:lpstr>
      <vt:lpstr>    片持ち梁の曲げ解析</vt:lpstr>
      <vt:lpstr>    片持ち梁の曲げ解析</vt:lpstr>
      <vt:lpstr>    ブロックの圧力押込解析</vt:lpstr>
      <vt:lpstr>    ブロックの圧力押込解析</vt:lpstr>
      <vt:lpstr>    ブロックの圧力押込解析</vt:lpstr>
      <vt:lpstr>    フィラー充填ゴムの引張解析</vt:lpstr>
      <vt:lpstr>    フィラー充填ゴムの引張解析</vt:lpstr>
      <vt:lpstr>    フィラー充填ゴムの引張解析</vt:lpstr>
      <vt:lpstr>計算時間に関する考察</vt:lpstr>
      <vt:lpstr>まとめ</vt:lpstr>
      <vt:lpstr>FC-SSE-SRI-T4のまとめ</vt:lpstr>
      <vt:lpstr>付録</vt:lpstr>
      <vt:lpstr>２次元のNS-FEMの定式化概要</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jsces2025.S-FEM</dc:title>
  <dc:creator>Yuki ONISHI</dc:creator>
  <cp:lastModifiedBy>Yuki ONISHI</cp:lastModifiedBy>
  <cp:revision>3440</cp:revision>
  <cp:lastPrinted>2012-03-06T10:21:50Z</cp:lastPrinted>
  <dcterms:created xsi:type="dcterms:W3CDTF">2007-11-22T18:02:40Z</dcterms:created>
  <dcterms:modified xsi:type="dcterms:W3CDTF">2025-09-26T06:57:49Z</dcterms:modified>
</cp:coreProperties>
</file>