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8"/>
  </p:notesMasterIdLst>
  <p:handoutMasterIdLst>
    <p:handoutMasterId r:id="rId39"/>
  </p:handoutMasterIdLst>
  <p:sldIdLst>
    <p:sldId id="961" r:id="rId2"/>
    <p:sldId id="765" r:id="rId3"/>
    <p:sldId id="1032" r:id="rId4"/>
    <p:sldId id="1021" r:id="rId5"/>
    <p:sldId id="603" r:id="rId6"/>
    <p:sldId id="892" r:id="rId7"/>
    <p:sldId id="1004" r:id="rId8"/>
    <p:sldId id="1033" r:id="rId9"/>
    <p:sldId id="1016" r:id="rId10"/>
    <p:sldId id="897" r:id="rId11"/>
    <p:sldId id="750" r:id="rId12"/>
    <p:sldId id="979" r:id="rId13"/>
    <p:sldId id="1005" r:id="rId14"/>
    <p:sldId id="1037" r:id="rId15"/>
    <p:sldId id="776" r:id="rId16"/>
    <p:sldId id="1068" r:id="rId17"/>
    <p:sldId id="1071" r:id="rId18"/>
    <p:sldId id="1072" r:id="rId19"/>
    <p:sldId id="924" r:id="rId20"/>
    <p:sldId id="1018" r:id="rId21"/>
    <p:sldId id="974" r:id="rId22"/>
    <p:sldId id="1040" r:id="rId23"/>
    <p:sldId id="1038" r:id="rId24"/>
    <p:sldId id="1073" r:id="rId25"/>
    <p:sldId id="1075" r:id="rId26"/>
    <p:sldId id="1076" r:id="rId27"/>
    <p:sldId id="1077" r:id="rId28"/>
    <p:sldId id="968" r:id="rId29"/>
    <p:sldId id="682" r:id="rId30"/>
    <p:sldId id="1034" r:id="rId31"/>
    <p:sldId id="971" r:id="rId32"/>
    <p:sldId id="1070" r:id="rId33"/>
    <p:sldId id="933" r:id="rId34"/>
    <p:sldId id="1030" r:id="rId35"/>
    <p:sldId id="1031" r:id="rId36"/>
    <p:sldId id="1039" r:id="rId37"/>
  </p:sldIdLst>
  <p:sldSz cx="12192000" cy="6858000"/>
  <p:notesSz cx="9971088" cy="6823075"/>
  <p:custDataLst>
    <p:tags r:id="rId40"/>
  </p:custDataLst>
  <p:defaultTextStyle>
    <a:defPPr>
      <a:defRPr lang="ja-JP"/>
    </a:defPPr>
    <a:lvl1pPr algn="l" rtl="0" fontAlgn="base">
      <a:spcBef>
        <a:spcPct val="0"/>
      </a:spcBef>
      <a:spcAft>
        <a:spcPct val="0"/>
      </a:spcAft>
      <a:defRPr kumimoji="1" kern="1200">
        <a:solidFill>
          <a:schemeClr val="tx1"/>
        </a:solidFill>
        <a:latin typeface="Arial" charset="0"/>
        <a:ea typeface="MS PGothic" pitchFamily="50" charset="-128"/>
        <a:cs typeface="+mn-cs"/>
      </a:defRPr>
    </a:lvl1pPr>
    <a:lvl2pPr marL="457200" algn="l" rtl="0" fontAlgn="base">
      <a:spcBef>
        <a:spcPct val="0"/>
      </a:spcBef>
      <a:spcAft>
        <a:spcPct val="0"/>
      </a:spcAft>
      <a:defRPr kumimoji="1" kern="1200">
        <a:solidFill>
          <a:schemeClr val="tx1"/>
        </a:solidFill>
        <a:latin typeface="Arial" charset="0"/>
        <a:ea typeface="MS PGothic" pitchFamily="50" charset="-128"/>
        <a:cs typeface="+mn-cs"/>
      </a:defRPr>
    </a:lvl2pPr>
    <a:lvl3pPr marL="914400" algn="l" rtl="0" fontAlgn="base">
      <a:spcBef>
        <a:spcPct val="0"/>
      </a:spcBef>
      <a:spcAft>
        <a:spcPct val="0"/>
      </a:spcAft>
      <a:defRPr kumimoji="1" kern="1200">
        <a:solidFill>
          <a:schemeClr val="tx1"/>
        </a:solidFill>
        <a:latin typeface="Arial" charset="0"/>
        <a:ea typeface="MS PGothic" pitchFamily="50" charset="-128"/>
        <a:cs typeface="+mn-cs"/>
      </a:defRPr>
    </a:lvl3pPr>
    <a:lvl4pPr marL="1371600" algn="l" rtl="0" fontAlgn="base">
      <a:spcBef>
        <a:spcPct val="0"/>
      </a:spcBef>
      <a:spcAft>
        <a:spcPct val="0"/>
      </a:spcAft>
      <a:defRPr kumimoji="1" kern="1200">
        <a:solidFill>
          <a:schemeClr val="tx1"/>
        </a:solidFill>
        <a:latin typeface="Arial" charset="0"/>
        <a:ea typeface="MS PGothic" pitchFamily="50" charset="-128"/>
        <a:cs typeface="+mn-cs"/>
      </a:defRPr>
    </a:lvl4pPr>
    <a:lvl5pPr marL="1828800" algn="l" rtl="0" fontAlgn="base">
      <a:spcBef>
        <a:spcPct val="0"/>
      </a:spcBef>
      <a:spcAft>
        <a:spcPct val="0"/>
      </a:spcAft>
      <a:defRPr kumimoji="1" kern="1200">
        <a:solidFill>
          <a:schemeClr val="tx1"/>
        </a:solidFill>
        <a:latin typeface="Arial" charset="0"/>
        <a:ea typeface="MS PGothic" pitchFamily="50" charset="-128"/>
        <a:cs typeface="+mn-cs"/>
      </a:defRPr>
    </a:lvl5pPr>
    <a:lvl6pPr marL="2286000" algn="l" defTabSz="914400" rtl="0" eaLnBrk="1" latinLnBrk="0" hangingPunct="1">
      <a:defRPr kumimoji="1" kern="1200">
        <a:solidFill>
          <a:schemeClr val="tx1"/>
        </a:solidFill>
        <a:latin typeface="Arial" charset="0"/>
        <a:ea typeface="MS PGothic" pitchFamily="50" charset="-128"/>
        <a:cs typeface="+mn-cs"/>
      </a:defRPr>
    </a:lvl6pPr>
    <a:lvl7pPr marL="2743200" algn="l" defTabSz="914400" rtl="0" eaLnBrk="1" latinLnBrk="0" hangingPunct="1">
      <a:defRPr kumimoji="1" kern="1200">
        <a:solidFill>
          <a:schemeClr val="tx1"/>
        </a:solidFill>
        <a:latin typeface="Arial" charset="0"/>
        <a:ea typeface="MS PGothic" pitchFamily="50" charset="-128"/>
        <a:cs typeface="+mn-cs"/>
      </a:defRPr>
    </a:lvl7pPr>
    <a:lvl8pPr marL="3200400" algn="l" defTabSz="914400" rtl="0" eaLnBrk="1" latinLnBrk="0" hangingPunct="1">
      <a:defRPr kumimoji="1" kern="1200">
        <a:solidFill>
          <a:schemeClr val="tx1"/>
        </a:solidFill>
        <a:latin typeface="Arial" charset="0"/>
        <a:ea typeface="MS PGothic" pitchFamily="50" charset="-128"/>
        <a:cs typeface="+mn-cs"/>
      </a:defRPr>
    </a:lvl8pPr>
    <a:lvl9pPr marL="3657600" algn="l" defTabSz="914400" rtl="0" eaLnBrk="1" latinLnBrk="0" hangingPunct="1">
      <a:defRPr kumimoji="1" kern="1200">
        <a:solidFill>
          <a:schemeClr val="tx1"/>
        </a:solidFill>
        <a:latin typeface="Arial" charset="0"/>
        <a:ea typeface="MS PGothic" pitchFamily="50"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149">
          <p15:clr>
            <a:srgbClr val="A4A3A4"/>
          </p15:clr>
        </p15:guide>
        <p15:guide id="2" pos="314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uki" initials="y" lastIdx="1" clrIdx="0">
    <p:extLst>
      <p:ext uri="{19B8F6BF-5375-455C-9EA6-DF929625EA0E}">
        <p15:presenceInfo xmlns:p15="http://schemas.microsoft.com/office/powerpoint/2012/main" userId="yuk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9049"/>
    <a:srgbClr val="FF00FF"/>
    <a:srgbClr val="008000"/>
    <a:srgbClr val="0000CC"/>
    <a:srgbClr val="FF9900"/>
    <a:srgbClr val="4747FF"/>
    <a:srgbClr val="E4CD50"/>
    <a:srgbClr val="05BCFE"/>
    <a:srgbClr val="D9D9FF"/>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44" autoAdjust="0"/>
    <p:restoredTop sz="96765" autoAdjust="0"/>
  </p:normalViewPr>
  <p:slideViewPr>
    <p:cSldViewPr snapToGrid="0">
      <p:cViewPr varScale="1">
        <p:scale>
          <a:sx n="123" d="100"/>
          <a:sy n="123" d="100"/>
        </p:scale>
        <p:origin x="96" y="188"/>
      </p:cViewPr>
      <p:guideLst>
        <p:guide orient="horz" pos="2160"/>
        <p:guide pos="3840"/>
      </p:guideLst>
    </p:cSldViewPr>
  </p:slideViewPr>
  <p:outlineViewPr>
    <p:cViewPr>
      <p:scale>
        <a:sx n="33" d="100"/>
        <a:sy n="33" d="100"/>
      </p:scale>
      <p:origin x="0" y="-15912"/>
    </p:cViewPr>
  </p:outlineViewPr>
  <p:notesTextViewPr>
    <p:cViewPr>
      <p:scale>
        <a:sx n="100" d="100"/>
        <a:sy n="100" d="100"/>
      </p:scale>
      <p:origin x="0" y="0"/>
    </p:cViewPr>
  </p:notesTextViewPr>
  <p:sorterViewPr>
    <p:cViewPr>
      <p:scale>
        <a:sx n="70" d="100"/>
        <a:sy n="70" d="100"/>
      </p:scale>
      <p:origin x="0" y="0"/>
    </p:cViewPr>
  </p:sorterViewPr>
  <p:notesViewPr>
    <p:cSldViewPr snapToGrid="0">
      <p:cViewPr varScale="1">
        <p:scale>
          <a:sx n="129" d="100"/>
          <a:sy n="129" d="100"/>
        </p:scale>
        <p:origin x="1676" y="96"/>
      </p:cViewPr>
      <p:guideLst>
        <p:guide orient="horz" pos="2149"/>
        <p:guide pos="314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321175" cy="341313"/>
          </a:xfrm>
          <a:prstGeom prst="rect">
            <a:avLst/>
          </a:prstGeom>
        </p:spPr>
        <p:txBody>
          <a:bodyPr vert="horz" lIns="91440" tIns="45720" rIns="91440" bIns="45720" rtlCol="0"/>
          <a:lstStyle>
            <a:lvl1pPr algn="l">
              <a:defRPr sz="1200"/>
            </a:lvl1pPr>
          </a:lstStyle>
          <a:p>
            <a:endParaRPr kumimoji="1" lang="ja-JP" altLang="en-US" dirty="0">
              <a:ea typeface="MS UI Gothic" panose="020B0600070205080204" pitchFamily="50" charset="-128"/>
            </a:endParaRPr>
          </a:p>
        </p:txBody>
      </p:sp>
      <p:sp>
        <p:nvSpPr>
          <p:cNvPr id="3" name="日付プレースホルダー 2"/>
          <p:cNvSpPr>
            <a:spLocks noGrp="1"/>
          </p:cNvSpPr>
          <p:nvPr>
            <p:ph type="dt" sz="quarter" idx="1"/>
          </p:nvPr>
        </p:nvSpPr>
        <p:spPr>
          <a:xfrm>
            <a:off x="5648325" y="0"/>
            <a:ext cx="4321175" cy="341313"/>
          </a:xfrm>
          <a:prstGeom prst="rect">
            <a:avLst/>
          </a:prstGeom>
        </p:spPr>
        <p:txBody>
          <a:bodyPr vert="horz" lIns="91440" tIns="45720" rIns="91440" bIns="45720" rtlCol="0"/>
          <a:lstStyle>
            <a:lvl1pPr algn="r">
              <a:defRPr sz="1200"/>
            </a:lvl1pPr>
          </a:lstStyle>
          <a:p>
            <a:fld id="{907F8867-4283-4A96-9771-3601A6259625}" type="datetimeFigureOut">
              <a:rPr kumimoji="1" lang="ja-JP" altLang="en-US" smtClean="0">
                <a:ea typeface="MS UI Gothic" panose="020B0600070205080204" pitchFamily="50" charset="-128"/>
              </a:rPr>
              <a:t>2026/9/11</a:t>
            </a:fld>
            <a:endParaRPr kumimoji="1" lang="ja-JP" altLang="en-US" dirty="0">
              <a:ea typeface="MS UI Gothic" panose="020B0600070205080204" pitchFamily="50" charset="-128"/>
            </a:endParaRPr>
          </a:p>
        </p:txBody>
      </p:sp>
      <p:sp>
        <p:nvSpPr>
          <p:cNvPr id="4" name="フッター プレースホルダー 3"/>
          <p:cNvSpPr>
            <a:spLocks noGrp="1"/>
          </p:cNvSpPr>
          <p:nvPr>
            <p:ph type="ftr" sz="quarter" idx="2"/>
          </p:nvPr>
        </p:nvSpPr>
        <p:spPr>
          <a:xfrm>
            <a:off x="0" y="6480175"/>
            <a:ext cx="4321175" cy="341313"/>
          </a:xfrm>
          <a:prstGeom prst="rect">
            <a:avLst/>
          </a:prstGeom>
        </p:spPr>
        <p:txBody>
          <a:bodyPr vert="horz" lIns="91440" tIns="45720" rIns="91440" bIns="45720" rtlCol="0" anchor="b"/>
          <a:lstStyle>
            <a:lvl1pPr algn="l">
              <a:defRPr sz="1200"/>
            </a:lvl1pPr>
          </a:lstStyle>
          <a:p>
            <a:endParaRPr kumimoji="1" lang="ja-JP" altLang="en-US" dirty="0">
              <a:ea typeface="MS UI Gothic" panose="020B0600070205080204" pitchFamily="50" charset="-128"/>
            </a:endParaRPr>
          </a:p>
        </p:txBody>
      </p:sp>
    </p:spTree>
    <p:extLst>
      <p:ext uri="{BB962C8B-B14F-4D97-AF65-F5344CB8AC3E}">
        <p14:creationId xmlns:p14="http://schemas.microsoft.com/office/powerpoint/2010/main" val="252917085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149" userDrawn="1">
          <p15:clr>
            <a:srgbClr val="F26B43"/>
          </p15:clr>
        </p15:guide>
        <p15:guide id="2" pos="314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4319943" cy="341209"/>
          </a:xfrm>
          <a:prstGeom prst="rect">
            <a:avLst/>
          </a:prstGeom>
        </p:spPr>
        <p:txBody>
          <a:bodyPr vert="horz" lIns="92418" tIns="46209" rIns="92418" bIns="46209" rtlCol="0"/>
          <a:lstStyle>
            <a:lvl1pPr algn="l">
              <a:defRPr sz="1200" smtClean="0">
                <a:ea typeface="MS UI Gothic" panose="020B0600070205080204" pitchFamily="50" charset="-128"/>
              </a:defRPr>
            </a:lvl1pPr>
          </a:lstStyle>
          <a:p>
            <a:pPr>
              <a:defRPr/>
            </a:pPr>
            <a:endParaRPr lang="ja-JP" altLang="en-US" dirty="0"/>
          </a:p>
        </p:txBody>
      </p:sp>
      <p:sp>
        <p:nvSpPr>
          <p:cNvPr id="3" name="日付プレースホルダ 2"/>
          <p:cNvSpPr>
            <a:spLocks noGrp="1"/>
          </p:cNvSpPr>
          <p:nvPr>
            <p:ph type="dt" idx="1"/>
          </p:nvPr>
        </p:nvSpPr>
        <p:spPr>
          <a:xfrm>
            <a:off x="5648797" y="0"/>
            <a:ext cx="4319943" cy="341209"/>
          </a:xfrm>
          <a:prstGeom prst="rect">
            <a:avLst/>
          </a:prstGeom>
        </p:spPr>
        <p:txBody>
          <a:bodyPr vert="horz" lIns="92418" tIns="46209" rIns="92418" bIns="46209" rtlCol="0"/>
          <a:lstStyle>
            <a:lvl1pPr algn="r">
              <a:defRPr sz="1200" smtClean="0">
                <a:ea typeface="MS UI Gothic" panose="020B0600070205080204" pitchFamily="50" charset="-128"/>
              </a:defRPr>
            </a:lvl1pPr>
          </a:lstStyle>
          <a:p>
            <a:pPr>
              <a:defRPr/>
            </a:pPr>
            <a:fld id="{C3B1C3B4-0EFA-4E9A-BE43-AB531CD70431}" type="datetimeFigureOut">
              <a:rPr lang="ja-JP" altLang="en-US" smtClean="0"/>
              <a:pPr>
                <a:defRPr/>
              </a:pPr>
              <a:t>2026/9/11</a:t>
            </a:fld>
            <a:endParaRPr lang="ja-JP" altLang="en-US" dirty="0"/>
          </a:p>
        </p:txBody>
      </p:sp>
      <p:sp>
        <p:nvSpPr>
          <p:cNvPr id="4" name="スライド イメージ プレースホルダ 3"/>
          <p:cNvSpPr>
            <a:spLocks noGrp="1" noRot="1" noChangeAspect="1"/>
          </p:cNvSpPr>
          <p:nvPr>
            <p:ph type="sldImg" idx="2"/>
          </p:nvPr>
        </p:nvSpPr>
        <p:spPr>
          <a:xfrm>
            <a:off x="2711450" y="511175"/>
            <a:ext cx="4548188" cy="2559050"/>
          </a:xfrm>
          <a:prstGeom prst="rect">
            <a:avLst/>
          </a:prstGeom>
          <a:noFill/>
          <a:ln w="12700">
            <a:solidFill>
              <a:prstClr val="black"/>
            </a:solidFill>
          </a:ln>
        </p:spPr>
        <p:txBody>
          <a:bodyPr vert="horz" lIns="92418" tIns="46209" rIns="92418" bIns="46209" rtlCol="0" anchor="ctr"/>
          <a:lstStyle/>
          <a:p>
            <a:pPr lvl="0"/>
            <a:endParaRPr lang="ja-JP" altLang="en-US" noProof="0" dirty="0"/>
          </a:p>
        </p:txBody>
      </p:sp>
      <p:sp>
        <p:nvSpPr>
          <p:cNvPr id="5" name="ノート プレースホルダ 4"/>
          <p:cNvSpPr>
            <a:spLocks noGrp="1"/>
          </p:cNvSpPr>
          <p:nvPr>
            <p:ph type="body" sz="quarter" idx="3"/>
          </p:nvPr>
        </p:nvSpPr>
        <p:spPr>
          <a:xfrm>
            <a:off x="997815" y="3240934"/>
            <a:ext cx="7975460" cy="3070878"/>
          </a:xfrm>
          <a:prstGeom prst="rect">
            <a:avLst/>
          </a:prstGeom>
        </p:spPr>
        <p:txBody>
          <a:bodyPr vert="horz" lIns="92418" tIns="46209" rIns="92418" bIns="46209" rtlCol="0">
            <a:normAutofit/>
          </a:bodyPr>
          <a:lstStyle/>
          <a:p>
            <a:pPr lvl="0"/>
            <a:r>
              <a:rPr lang="ja-JP" altLang="en-US" noProof="0" dirty="0"/>
              <a:t>マスタ テキストの書式設定</a:t>
            </a:r>
          </a:p>
          <a:p>
            <a:pPr lvl="1"/>
            <a:r>
              <a:rPr lang="ja-JP" altLang="en-US" noProof="0" dirty="0"/>
              <a:t>第 </a:t>
            </a:r>
            <a:r>
              <a:rPr lang="en-US" altLang="ja-JP" noProof="0" dirty="0"/>
              <a:t>2 </a:t>
            </a:r>
            <a:r>
              <a:rPr lang="ja-JP" altLang="en-US" noProof="0" dirty="0"/>
              <a:t>レベル</a:t>
            </a:r>
          </a:p>
          <a:p>
            <a:pPr lvl="2"/>
            <a:r>
              <a:rPr lang="ja-JP" altLang="en-US" noProof="0" dirty="0"/>
              <a:t>第 </a:t>
            </a:r>
            <a:r>
              <a:rPr lang="en-US" altLang="ja-JP" noProof="0" dirty="0"/>
              <a:t>3 </a:t>
            </a:r>
            <a:r>
              <a:rPr lang="ja-JP" altLang="en-US" noProof="0" dirty="0"/>
              <a:t>レベル</a:t>
            </a:r>
          </a:p>
          <a:p>
            <a:pPr lvl="3"/>
            <a:r>
              <a:rPr lang="ja-JP" altLang="en-US" noProof="0" dirty="0"/>
              <a:t>第 </a:t>
            </a:r>
            <a:r>
              <a:rPr lang="en-US" altLang="ja-JP" noProof="0" dirty="0"/>
              <a:t>4 </a:t>
            </a:r>
            <a:r>
              <a:rPr lang="ja-JP" altLang="en-US" noProof="0" dirty="0"/>
              <a:t>レベル</a:t>
            </a:r>
          </a:p>
          <a:p>
            <a:pPr lvl="4"/>
            <a:r>
              <a:rPr lang="ja-JP" altLang="en-US" noProof="0" dirty="0"/>
              <a:t>第 </a:t>
            </a:r>
            <a:r>
              <a:rPr lang="en-US" altLang="ja-JP" noProof="0" dirty="0"/>
              <a:t>5 </a:t>
            </a:r>
            <a:r>
              <a:rPr lang="ja-JP" altLang="en-US" noProof="0" dirty="0"/>
              <a:t>レベル</a:t>
            </a:r>
          </a:p>
        </p:txBody>
      </p:sp>
      <p:sp>
        <p:nvSpPr>
          <p:cNvPr id="6" name="フッター プレースホルダ 5"/>
          <p:cNvSpPr>
            <a:spLocks noGrp="1"/>
          </p:cNvSpPr>
          <p:nvPr>
            <p:ph type="ftr" sz="quarter" idx="4"/>
          </p:nvPr>
        </p:nvSpPr>
        <p:spPr>
          <a:xfrm>
            <a:off x="1" y="6480770"/>
            <a:ext cx="4319943" cy="341208"/>
          </a:xfrm>
          <a:prstGeom prst="rect">
            <a:avLst/>
          </a:prstGeom>
        </p:spPr>
        <p:txBody>
          <a:bodyPr vert="horz" lIns="92418" tIns="46209" rIns="92418" bIns="46209" rtlCol="0" anchor="b"/>
          <a:lstStyle>
            <a:lvl1pPr algn="l">
              <a:defRPr sz="1200" smtClean="0">
                <a:ea typeface="MS UI Gothic" panose="020B0600070205080204" pitchFamily="50" charset="-128"/>
              </a:defRPr>
            </a:lvl1pPr>
          </a:lstStyle>
          <a:p>
            <a:pPr>
              <a:defRPr/>
            </a:pPr>
            <a:endParaRPr lang="ja-JP" altLang="en-US" dirty="0"/>
          </a:p>
        </p:txBody>
      </p:sp>
      <p:sp>
        <p:nvSpPr>
          <p:cNvPr id="7" name="スライド番号プレースホルダ 6"/>
          <p:cNvSpPr>
            <a:spLocks noGrp="1"/>
          </p:cNvSpPr>
          <p:nvPr>
            <p:ph type="sldNum" sz="quarter" idx="5"/>
          </p:nvPr>
        </p:nvSpPr>
        <p:spPr>
          <a:xfrm>
            <a:off x="5648797" y="6480770"/>
            <a:ext cx="4319943" cy="341208"/>
          </a:xfrm>
          <a:prstGeom prst="rect">
            <a:avLst/>
          </a:prstGeom>
        </p:spPr>
        <p:txBody>
          <a:bodyPr vert="horz" lIns="92418" tIns="46209" rIns="92418" bIns="46209" rtlCol="0" anchor="b"/>
          <a:lstStyle>
            <a:lvl1pPr algn="r">
              <a:defRPr sz="1200" smtClean="0">
                <a:ea typeface="MS UI Gothic" panose="020B0600070205080204" pitchFamily="50" charset="-128"/>
              </a:defRPr>
            </a:lvl1pPr>
          </a:lstStyle>
          <a:p>
            <a:pPr>
              <a:defRPr/>
            </a:pPr>
            <a:fld id="{24E7511A-E19B-4650-9FBF-BD8447E14FDF}" type="slidenum">
              <a:rPr lang="ja-JP" altLang="en-US" smtClean="0"/>
              <a:pPr>
                <a:defRPr/>
              </a:pPr>
              <a:t>‹#›</a:t>
            </a:fld>
            <a:endParaRPr lang="ja-JP" altLang="en-US" dirty="0"/>
          </a:p>
        </p:txBody>
      </p:sp>
    </p:spTree>
    <p:extLst>
      <p:ext uri="{BB962C8B-B14F-4D97-AF65-F5344CB8AC3E}">
        <p14:creationId xmlns:p14="http://schemas.microsoft.com/office/powerpoint/2010/main" val="13999435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1pPr>
    <a:lvl2pPr marL="4572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2pPr>
    <a:lvl3pPr marL="9144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3pPr>
    <a:lvl4pPr marL="13716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4pPr>
    <a:lvl5pPr marL="1828800" algn="l" rtl="0" fontAlgn="base">
      <a:spcBef>
        <a:spcPct val="30000"/>
      </a:spcBef>
      <a:spcAft>
        <a:spcPct val="0"/>
      </a:spcAft>
      <a:defRPr kumimoji="1" sz="1200" kern="1200">
        <a:solidFill>
          <a:schemeClr val="tx1"/>
        </a:solidFill>
        <a:latin typeface="+mn-lt"/>
        <a:ea typeface="MS UI Gothic" panose="020B0600070205080204"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a:t>
            </a:fld>
            <a:endParaRPr lang="ja-JP" altLang="en-US"/>
          </a:p>
        </p:txBody>
      </p:sp>
    </p:spTree>
    <p:extLst>
      <p:ext uri="{BB962C8B-B14F-4D97-AF65-F5344CB8AC3E}">
        <p14:creationId xmlns:p14="http://schemas.microsoft.com/office/powerpoint/2010/main" val="220202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2</a:t>
            </a:fld>
            <a:endParaRPr lang="ja-JP" altLang="en-US"/>
          </a:p>
        </p:txBody>
      </p:sp>
    </p:spTree>
    <p:extLst>
      <p:ext uri="{BB962C8B-B14F-4D97-AF65-F5344CB8AC3E}">
        <p14:creationId xmlns:p14="http://schemas.microsoft.com/office/powerpoint/2010/main" val="947661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5</a:t>
            </a:fld>
            <a:endParaRPr lang="ja-JP" altLang="en-US"/>
          </a:p>
        </p:txBody>
      </p:sp>
    </p:spTree>
    <p:extLst>
      <p:ext uri="{BB962C8B-B14F-4D97-AF65-F5344CB8AC3E}">
        <p14:creationId xmlns:p14="http://schemas.microsoft.com/office/powerpoint/2010/main" val="39784443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6</a:t>
            </a:fld>
            <a:endParaRPr lang="ja-JP" altLang="en-US"/>
          </a:p>
        </p:txBody>
      </p:sp>
    </p:spTree>
    <p:extLst>
      <p:ext uri="{BB962C8B-B14F-4D97-AF65-F5344CB8AC3E}">
        <p14:creationId xmlns:p14="http://schemas.microsoft.com/office/powerpoint/2010/main" val="1809410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7</a:t>
            </a:fld>
            <a:endParaRPr lang="ja-JP" altLang="en-US"/>
          </a:p>
        </p:txBody>
      </p:sp>
    </p:spTree>
    <p:extLst>
      <p:ext uri="{BB962C8B-B14F-4D97-AF65-F5344CB8AC3E}">
        <p14:creationId xmlns:p14="http://schemas.microsoft.com/office/powerpoint/2010/main" val="27554505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68E43-75C2-1887-2CA7-AD028E4D18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CC52E33-1D0C-6E2F-C091-EB9C64113F1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5CB1D62-149A-47A7-D912-9FC2B5B65ED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0B4A25F3-3A90-9159-2A9A-D695075C7684}"/>
              </a:ext>
            </a:extLst>
          </p:cNvPr>
          <p:cNvSpPr>
            <a:spLocks noGrp="1"/>
          </p:cNvSpPr>
          <p:nvPr>
            <p:ph type="sldNum" sz="quarter" idx="5"/>
          </p:nvPr>
        </p:nvSpPr>
        <p:spPr/>
        <p:txBody>
          <a:bodyPr/>
          <a:lstStyle/>
          <a:p>
            <a:pPr>
              <a:defRPr/>
            </a:pPr>
            <a:fld id="{24E7511A-E19B-4650-9FBF-BD8447E14FDF}" type="slidenum">
              <a:rPr lang="ja-JP" altLang="en-US" smtClean="0"/>
              <a:pPr>
                <a:defRPr/>
              </a:pPr>
              <a:t>8</a:t>
            </a:fld>
            <a:endParaRPr lang="ja-JP" altLang="en-US"/>
          </a:p>
        </p:txBody>
      </p:sp>
    </p:spTree>
    <p:extLst>
      <p:ext uri="{BB962C8B-B14F-4D97-AF65-F5344CB8AC3E}">
        <p14:creationId xmlns:p14="http://schemas.microsoft.com/office/powerpoint/2010/main" val="1360433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59D2E-A17E-4A44-7BCE-1E6717BE1A0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3F27CC7-F6D3-E3D6-387A-487C2C685B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8C5D641-4D5A-03C0-F478-DFB448E7B099}"/>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45BA43C-D597-4AD5-F2A8-762C0F311942}"/>
              </a:ext>
            </a:extLst>
          </p:cNvPr>
          <p:cNvSpPr>
            <a:spLocks noGrp="1"/>
          </p:cNvSpPr>
          <p:nvPr>
            <p:ph type="sldNum" sz="quarter" idx="5"/>
          </p:nvPr>
        </p:nvSpPr>
        <p:spPr/>
        <p:txBody>
          <a:bodyPr/>
          <a:lstStyle/>
          <a:p>
            <a:pPr>
              <a:defRPr/>
            </a:pPr>
            <a:fld id="{24E7511A-E19B-4650-9FBF-BD8447E14FDF}" type="slidenum">
              <a:rPr lang="ja-JP" altLang="en-US" smtClean="0"/>
              <a:pPr>
                <a:defRPr/>
              </a:pPr>
              <a:t>9</a:t>
            </a:fld>
            <a:endParaRPr lang="ja-JP" altLang="en-US"/>
          </a:p>
        </p:txBody>
      </p:sp>
    </p:spTree>
    <p:extLst>
      <p:ext uri="{BB962C8B-B14F-4D97-AF65-F5344CB8AC3E}">
        <p14:creationId xmlns:p14="http://schemas.microsoft.com/office/powerpoint/2010/main" val="4225211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10</a:t>
            </a:fld>
            <a:endParaRPr lang="ja-JP" altLang="en-US"/>
          </a:p>
        </p:txBody>
      </p:sp>
    </p:spTree>
    <p:extLst>
      <p:ext uri="{BB962C8B-B14F-4D97-AF65-F5344CB8AC3E}">
        <p14:creationId xmlns:p14="http://schemas.microsoft.com/office/powerpoint/2010/main" val="729099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11</a:t>
            </a:fld>
            <a:endParaRPr lang="ja-JP" altLang="en-US"/>
          </a:p>
        </p:txBody>
      </p:sp>
    </p:spTree>
    <p:extLst>
      <p:ext uri="{BB962C8B-B14F-4D97-AF65-F5344CB8AC3E}">
        <p14:creationId xmlns:p14="http://schemas.microsoft.com/office/powerpoint/2010/main" val="17110157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12</a:t>
            </a:fld>
            <a:endParaRPr lang="ja-JP" altLang="en-US"/>
          </a:p>
        </p:txBody>
      </p:sp>
    </p:spTree>
    <p:extLst>
      <p:ext uri="{BB962C8B-B14F-4D97-AF65-F5344CB8AC3E}">
        <p14:creationId xmlns:p14="http://schemas.microsoft.com/office/powerpoint/2010/main" val="22186542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13</a:t>
            </a:fld>
            <a:endParaRPr lang="ja-JP" altLang="en-US"/>
          </a:p>
        </p:txBody>
      </p:sp>
    </p:spTree>
    <p:extLst>
      <p:ext uri="{BB962C8B-B14F-4D97-AF65-F5344CB8AC3E}">
        <p14:creationId xmlns:p14="http://schemas.microsoft.com/office/powerpoint/2010/main" val="3584223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4558A-571D-5EAF-C032-6C078F36465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0510BFA-4A01-AEB8-4C6C-FF32CEB25EA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9BC4BE9-D971-DA1A-CEF6-82F8E7EE3F2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E9C071B-947B-3AEC-7B56-1148B4D9055A}"/>
              </a:ext>
            </a:extLst>
          </p:cNvPr>
          <p:cNvSpPr>
            <a:spLocks noGrp="1"/>
          </p:cNvSpPr>
          <p:nvPr>
            <p:ph type="sldNum" sz="quarter" idx="5"/>
          </p:nvPr>
        </p:nvSpPr>
        <p:spPr/>
        <p:txBody>
          <a:bodyPr/>
          <a:lstStyle/>
          <a:p>
            <a:pPr>
              <a:defRPr/>
            </a:pPr>
            <a:fld id="{24E7511A-E19B-4650-9FBF-BD8447E14FDF}" type="slidenum">
              <a:rPr lang="ja-JP" altLang="en-US" smtClean="0"/>
              <a:pPr>
                <a:defRPr/>
              </a:pPr>
              <a:t>14</a:t>
            </a:fld>
            <a:endParaRPr lang="ja-JP" altLang="en-US"/>
          </a:p>
        </p:txBody>
      </p:sp>
    </p:spTree>
    <p:extLst>
      <p:ext uri="{BB962C8B-B14F-4D97-AF65-F5344CB8AC3E}">
        <p14:creationId xmlns:p14="http://schemas.microsoft.com/office/powerpoint/2010/main" val="1095270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15</a:t>
            </a:fld>
            <a:endParaRPr lang="ja-JP" altLang="en-US"/>
          </a:p>
        </p:txBody>
      </p:sp>
    </p:spTree>
    <p:extLst>
      <p:ext uri="{BB962C8B-B14F-4D97-AF65-F5344CB8AC3E}">
        <p14:creationId xmlns:p14="http://schemas.microsoft.com/office/powerpoint/2010/main" val="3936051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A0E16-A9F6-57E2-D2B6-1A6877CC6E6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9201785-F805-8A07-EC17-A20FCFBD187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851B5B-A6C2-20D1-6704-2031CD4459AD}"/>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6D24ACE-7933-4C30-FAE4-795840967487}"/>
              </a:ext>
            </a:extLst>
          </p:cNvPr>
          <p:cNvSpPr>
            <a:spLocks noGrp="1"/>
          </p:cNvSpPr>
          <p:nvPr>
            <p:ph type="sldNum" sz="quarter" idx="10"/>
          </p:nvPr>
        </p:nvSpPr>
        <p:spPr/>
        <p:txBody>
          <a:bodyPr/>
          <a:lstStyle/>
          <a:p>
            <a:pPr>
              <a:defRPr/>
            </a:pPr>
            <a:fld id="{24E7511A-E19B-4650-9FBF-BD8447E14FDF}" type="slidenum">
              <a:rPr lang="ja-JP" altLang="en-US" smtClean="0"/>
              <a:pPr>
                <a:defRPr/>
              </a:pPr>
              <a:t>16</a:t>
            </a:fld>
            <a:endParaRPr lang="ja-JP" altLang="en-US"/>
          </a:p>
        </p:txBody>
      </p:sp>
    </p:spTree>
    <p:extLst>
      <p:ext uri="{BB962C8B-B14F-4D97-AF65-F5344CB8AC3E}">
        <p14:creationId xmlns:p14="http://schemas.microsoft.com/office/powerpoint/2010/main" val="757498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02051-746E-A756-A2CC-F23E719F570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9BCED7E-CEFF-912F-B533-ECE8903E736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B8DCFE7-06E8-2E53-3186-48FA77C75A50}"/>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E9851A5-98FE-FD19-6651-10AA51D08192}"/>
              </a:ext>
            </a:extLst>
          </p:cNvPr>
          <p:cNvSpPr>
            <a:spLocks noGrp="1"/>
          </p:cNvSpPr>
          <p:nvPr>
            <p:ph type="sldNum" sz="quarter" idx="10"/>
          </p:nvPr>
        </p:nvSpPr>
        <p:spPr/>
        <p:txBody>
          <a:bodyPr/>
          <a:lstStyle/>
          <a:p>
            <a:pPr>
              <a:defRPr/>
            </a:pPr>
            <a:fld id="{24E7511A-E19B-4650-9FBF-BD8447E14FDF}" type="slidenum">
              <a:rPr lang="ja-JP" altLang="en-US" smtClean="0"/>
              <a:pPr>
                <a:defRPr/>
              </a:pPr>
              <a:t>17</a:t>
            </a:fld>
            <a:endParaRPr lang="ja-JP" altLang="en-US"/>
          </a:p>
        </p:txBody>
      </p:sp>
    </p:spTree>
    <p:extLst>
      <p:ext uri="{BB962C8B-B14F-4D97-AF65-F5344CB8AC3E}">
        <p14:creationId xmlns:p14="http://schemas.microsoft.com/office/powerpoint/2010/main" val="5964013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F37D3-EACA-757D-790E-A39668DEA3C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B0220D45-E567-2C2A-4DED-F60F52F8F70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708C50A-893B-04CA-4598-ADFADDCBD2FA}"/>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AE03F65-403C-402B-381C-351D4179E850}"/>
              </a:ext>
            </a:extLst>
          </p:cNvPr>
          <p:cNvSpPr>
            <a:spLocks noGrp="1"/>
          </p:cNvSpPr>
          <p:nvPr>
            <p:ph type="sldNum" sz="quarter" idx="10"/>
          </p:nvPr>
        </p:nvSpPr>
        <p:spPr/>
        <p:txBody>
          <a:bodyPr/>
          <a:lstStyle/>
          <a:p>
            <a:pPr>
              <a:defRPr/>
            </a:pPr>
            <a:fld id="{24E7511A-E19B-4650-9FBF-BD8447E14FDF}" type="slidenum">
              <a:rPr lang="ja-JP" altLang="en-US" smtClean="0"/>
              <a:pPr>
                <a:defRPr/>
              </a:pPr>
              <a:t>18</a:t>
            </a:fld>
            <a:endParaRPr lang="ja-JP" altLang="en-US"/>
          </a:p>
        </p:txBody>
      </p:sp>
    </p:spTree>
    <p:extLst>
      <p:ext uri="{BB962C8B-B14F-4D97-AF65-F5344CB8AC3E}">
        <p14:creationId xmlns:p14="http://schemas.microsoft.com/office/powerpoint/2010/main" val="2696071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19</a:t>
            </a:fld>
            <a:endParaRPr lang="ja-JP" altLang="en-US"/>
          </a:p>
        </p:txBody>
      </p:sp>
    </p:spTree>
    <p:extLst>
      <p:ext uri="{BB962C8B-B14F-4D97-AF65-F5344CB8AC3E}">
        <p14:creationId xmlns:p14="http://schemas.microsoft.com/office/powerpoint/2010/main" val="777470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20</a:t>
            </a:fld>
            <a:endParaRPr lang="ja-JP" altLang="en-US"/>
          </a:p>
        </p:txBody>
      </p:sp>
    </p:spTree>
    <p:extLst>
      <p:ext uri="{BB962C8B-B14F-4D97-AF65-F5344CB8AC3E}">
        <p14:creationId xmlns:p14="http://schemas.microsoft.com/office/powerpoint/2010/main" val="1328268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21</a:t>
            </a:fld>
            <a:endParaRPr lang="ja-JP" altLang="en-US"/>
          </a:p>
        </p:txBody>
      </p:sp>
    </p:spTree>
    <p:extLst>
      <p:ext uri="{BB962C8B-B14F-4D97-AF65-F5344CB8AC3E}">
        <p14:creationId xmlns:p14="http://schemas.microsoft.com/office/powerpoint/2010/main" val="1366375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74F1F-3841-A6E5-D8F8-DCEF67AF18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EC5DB5E-1711-B0E3-A4C1-C18C6AA1A7C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90A3316-8EE0-D515-BEAE-3D2F4B3B904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C92231E-AE6B-ABED-BD8F-C4D3860D60E4}"/>
              </a:ext>
            </a:extLst>
          </p:cNvPr>
          <p:cNvSpPr>
            <a:spLocks noGrp="1"/>
          </p:cNvSpPr>
          <p:nvPr>
            <p:ph type="sldNum" sz="quarter" idx="5"/>
          </p:nvPr>
        </p:nvSpPr>
        <p:spPr/>
        <p:txBody>
          <a:bodyPr/>
          <a:lstStyle/>
          <a:p>
            <a:pPr>
              <a:defRPr/>
            </a:pPr>
            <a:fld id="{24E7511A-E19B-4650-9FBF-BD8447E14FDF}" type="slidenum">
              <a:rPr lang="ja-JP" altLang="en-US" smtClean="0"/>
              <a:pPr>
                <a:defRPr/>
              </a:pPr>
              <a:t>22</a:t>
            </a:fld>
            <a:endParaRPr lang="ja-JP" altLang="en-US"/>
          </a:p>
        </p:txBody>
      </p:sp>
    </p:spTree>
    <p:extLst>
      <p:ext uri="{BB962C8B-B14F-4D97-AF65-F5344CB8AC3E}">
        <p14:creationId xmlns:p14="http://schemas.microsoft.com/office/powerpoint/2010/main" val="2200385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28</a:t>
            </a:fld>
            <a:endParaRPr lang="ja-JP" altLang="en-US"/>
          </a:p>
        </p:txBody>
      </p:sp>
    </p:spTree>
    <p:extLst>
      <p:ext uri="{BB962C8B-B14F-4D97-AF65-F5344CB8AC3E}">
        <p14:creationId xmlns:p14="http://schemas.microsoft.com/office/powerpoint/2010/main" val="3284867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24E7511A-E19B-4650-9FBF-BD8447E14FDF}" type="slidenum">
              <a:rPr lang="ja-JP" altLang="en-US" smtClean="0"/>
              <a:pPr>
                <a:defRPr/>
              </a:pPr>
              <a:t>29</a:t>
            </a:fld>
            <a:endParaRPr lang="ja-JP" altLang="en-US"/>
          </a:p>
        </p:txBody>
      </p:sp>
    </p:spTree>
    <p:extLst>
      <p:ext uri="{BB962C8B-B14F-4D97-AF65-F5344CB8AC3E}">
        <p14:creationId xmlns:p14="http://schemas.microsoft.com/office/powerpoint/2010/main" val="346767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31</a:t>
            </a:fld>
            <a:endParaRPr lang="ja-JP" altLang="en-US" dirty="0"/>
          </a:p>
        </p:txBody>
      </p:sp>
    </p:spTree>
    <p:extLst>
      <p:ext uri="{BB962C8B-B14F-4D97-AF65-F5344CB8AC3E}">
        <p14:creationId xmlns:p14="http://schemas.microsoft.com/office/powerpoint/2010/main" val="1831327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BA98-6BDB-0294-32F6-334A7A434BA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916A001-A569-656C-E819-59E59F65411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E74F06C-4E3F-D44D-E927-7F69590EA307}"/>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42EFB63-95AE-90E8-99F4-4B5E7BDD10A9}"/>
              </a:ext>
            </a:extLst>
          </p:cNvPr>
          <p:cNvSpPr>
            <a:spLocks noGrp="1"/>
          </p:cNvSpPr>
          <p:nvPr>
            <p:ph type="sldNum" sz="quarter" idx="10"/>
          </p:nvPr>
        </p:nvSpPr>
        <p:spPr/>
        <p:txBody>
          <a:bodyPr/>
          <a:lstStyle/>
          <a:p>
            <a:pPr>
              <a:defRPr/>
            </a:pPr>
            <a:fld id="{24E7511A-E19B-4650-9FBF-BD8447E14FDF}" type="slidenum">
              <a:rPr lang="ja-JP" altLang="en-US" smtClean="0"/>
              <a:pPr>
                <a:defRPr/>
              </a:pPr>
              <a:t>32</a:t>
            </a:fld>
            <a:endParaRPr lang="ja-JP" altLang="en-US"/>
          </a:p>
        </p:txBody>
      </p:sp>
    </p:spTree>
    <p:extLst>
      <p:ext uri="{BB962C8B-B14F-4D97-AF65-F5344CB8AC3E}">
        <p14:creationId xmlns:p14="http://schemas.microsoft.com/office/powerpoint/2010/main" val="3486355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24E7511A-E19B-4650-9FBF-BD8447E14FDF}" type="slidenum">
              <a:rPr lang="ja-JP" altLang="en-US" smtClean="0"/>
              <a:pPr>
                <a:defRPr/>
              </a:pPr>
              <a:t>33</a:t>
            </a:fld>
            <a:endParaRPr lang="ja-JP" altLang="en-US"/>
          </a:p>
        </p:txBody>
      </p:sp>
    </p:spTree>
    <p:extLst>
      <p:ext uri="{BB962C8B-B14F-4D97-AF65-F5344CB8AC3E}">
        <p14:creationId xmlns:p14="http://schemas.microsoft.com/office/powerpoint/2010/main" val="24163442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3B123-4AB6-B530-E1F5-A5D56F45BF9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19D4A06-1990-A968-D147-68B8EAB17EE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492529-C7D3-D2A0-0265-20DCCCBB38C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477029E-9359-91E2-3F16-2F82209FBB4D}"/>
              </a:ext>
            </a:extLst>
          </p:cNvPr>
          <p:cNvSpPr>
            <a:spLocks noGrp="1"/>
          </p:cNvSpPr>
          <p:nvPr>
            <p:ph type="sldNum" sz="quarter" idx="5"/>
          </p:nvPr>
        </p:nvSpPr>
        <p:spPr/>
        <p:txBody>
          <a:bodyPr/>
          <a:lstStyle/>
          <a:p>
            <a:pPr>
              <a:defRPr/>
            </a:pPr>
            <a:fld id="{24E7511A-E19B-4650-9FBF-BD8447E14FDF}" type="slidenum">
              <a:rPr lang="ja-JP" altLang="en-US" smtClean="0"/>
              <a:pPr>
                <a:defRPr/>
              </a:pPr>
              <a:t>34</a:t>
            </a:fld>
            <a:endParaRPr lang="ja-JP" altLang="en-US"/>
          </a:p>
        </p:txBody>
      </p:sp>
    </p:spTree>
    <p:extLst>
      <p:ext uri="{BB962C8B-B14F-4D97-AF65-F5344CB8AC3E}">
        <p14:creationId xmlns:p14="http://schemas.microsoft.com/office/powerpoint/2010/main" val="38106796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AB5D9-68AC-C5F6-3D10-7846C2E3BAC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E658896-84E7-9884-0CD4-DA77FEDE125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CD3DABC-FC70-2308-0E42-2704E6FCCD21}"/>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1A1473DA-CF9F-4AEC-879D-80BB97FE1D7D}"/>
              </a:ext>
            </a:extLst>
          </p:cNvPr>
          <p:cNvSpPr>
            <a:spLocks noGrp="1"/>
          </p:cNvSpPr>
          <p:nvPr>
            <p:ph type="sldNum" sz="quarter" idx="5"/>
          </p:nvPr>
        </p:nvSpPr>
        <p:spPr/>
        <p:txBody>
          <a:bodyPr/>
          <a:lstStyle/>
          <a:p>
            <a:pPr>
              <a:defRPr/>
            </a:pPr>
            <a:fld id="{24E7511A-E19B-4650-9FBF-BD8447E14FDF}" type="slidenum">
              <a:rPr lang="ja-JP" altLang="en-US" smtClean="0"/>
              <a:pPr>
                <a:defRPr/>
              </a:pPr>
              <a:t>35</a:t>
            </a:fld>
            <a:endParaRPr lang="ja-JP" altLang="en-US"/>
          </a:p>
        </p:txBody>
      </p:sp>
    </p:spTree>
    <p:extLst>
      <p:ext uri="{BB962C8B-B14F-4D97-AF65-F5344CB8AC3E}">
        <p14:creationId xmlns:p14="http://schemas.microsoft.com/office/powerpoint/2010/main" val="28229495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2F42-E642-2FCC-1829-1AFA67DB4BB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7FC7A9E-24BF-231D-E9C3-49EED12D222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188291F-D30F-E8F4-6842-90840B3A370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5229B12-0E5E-DAF7-FF5D-8E5E2DCE6AAE}"/>
              </a:ext>
            </a:extLst>
          </p:cNvPr>
          <p:cNvSpPr>
            <a:spLocks noGrp="1"/>
          </p:cNvSpPr>
          <p:nvPr>
            <p:ph type="sldNum" sz="quarter" idx="5"/>
          </p:nvPr>
        </p:nvSpPr>
        <p:spPr/>
        <p:txBody>
          <a:bodyPr/>
          <a:lstStyle/>
          <a:p>
            <a:pPr>
              <a:defRPr/>
            </a:pPr>
            <a:fld id="{24E7511A-E19B-4650-9FBF-BD8447E14FDF}" type="slidenum">
              <a:rPr lang="ja-JP" altLang="en-US" smtClean="0"/>
              <a:pPr>
                <a:defRPr/>
              </a:pPr>
              <a:t>36</a:t>
            </a:fld>
            <a:endParaRPr lang="ja-JP" altLang="en-US"/>
          </a:p>
        </p:txBody>
      </p:sp>
    </p:spTree>
    <p:extLst>
      <p:ext uri="{BB962C8B-B14F-4D97-AF65-F5344CB8AC3E}">
        <p14:creationId xmlns:p14="http://schemas.microsoft.com/office/powerpoint/2010/main" val="2859227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0" y="1693334"/>
            <a:ext cx="12192000" cy="1951690"/>
          </a:xfrm>
        </p:spPr>
        <p:txBody>
          <a:bodyPr lIns="0" anchor="ctr"/>
          <a:lstStyle>
            <a:lvl1pPr algn="ctr">
              <a:defRPr b="1" kern="1200" baseline="0">
                <a:latin typeface="メイリオ" panose="020B0604030504040204" pitchFamily="50" charset="-128"/>
                <a:cs typeface="Arial" panose="020B0604020202020204" pitchFamily="34" charset="0"/>
              </a:defRPr>
            </a:lvl1pPr>
          </a:lstStyle>
          <a:p>
            <a:r>
              <a:rPr lang="ja-JP" altLang="en-US" dirty="0"/>
              <a:t>マスタ タイトルの書式設定</a:t>
            </a:r>
          </a:p>
        </p:txBody>
      </p:sp>
      <p:sp>
        <p:nvSpPr>
          <p:cNvPr id="3" name="サブタイトル 2"/>
          <p:cNvSpPr>
            <a:spLocks noGrp="1"/>
          </p:cNvSpPr>
          <p:nvPr>
            <p:ph type="subTitle" idx="1" hasCustomPrompt="1"/>
          </p:nvPr>
        </p:nvSpPr>
        <p:spPr>
          <a:xfrm>
            <a:off x="95335" y="4149080"/>
            <a:ext cx="12001333" cy="1777752"/>
          </a:xfrm>
        </p:spPr>
        <p:txBody>
          <a:bodyPr anchor="ctr"/>
          <a:lstStyle>
            <a:lvl1pPr marL="0" indent="0" algn="ctr">
              <a:buNone/>
              <a:defRPr kern="1200" baseline="0">
                <a:latin typeface="MS UI Gothic" panose="020B0600070205080204" pitchFamily="50" charset="-128"/>
                <a:cs typeface="Arial" panose="020B0604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dirty="0"/>
              <a:t>マスタ サブタイトルの書式設定</a:t>
            </a:r>
          </a:p>
        </p:txBody>
      </p:sp>
      <p:sp>
        <p:nvSpPr>
          <p:cNvPr id="5" name="Rectangle 2">
            <a:extLst>
              <a:ext uri="{FF2B5EF4-FFF2-40B4-BE49-F238E27FC236}">
                <a16:creationId xmlns:a16="http://schemas.microsoft.com/office/drawing/2014/main" id="{F50A1702-4837-8F63-F657-57F1DE6FC473}"/>
              </a:ext>
            </a:extLst>
          </p:cNvPr>
          <p:cNvSpPr txBox="1">
            <a:spLocks noChangeArrowheads="1"/>
          </p:cNvSpPr>
          <p:nvPr userDrawn="1"/>
        </p:nvSpPr>
        <p:spPr bwMode="auto">
          <a:xfrm>
            <a:off x="0" y="1"/>
            <a:ext cx="12192000" cy="579438"/>
          </a:xfrm>
          <a:prstGeom prst="rect">
            <a:avLst/>
          </a:prstGeom>
          <a:solidFill>
            <a:srgbClr val="404040"/>
          </a:solidFill>
          <a:ln w="9525">
            <a:noFill/>
            <a:miter lim="800000"/>
            <a:headEnd/>
            <a:tailEnd/>
          </a:ln>
          <a:effectLst/>
        </p:spPr>
        <p:txBody>
          <a:bodyPr vert="horz" wrap="square" lIns="108000" tIns="0" rIns="0" bIns="0" numCol="1" anchor="b" anchorCtr="0" compatLnSpc="1">
            <a:prstTxWarp prst="textNoShape">
              <a:avLst/>
            </a:prstTxWarp>
            <a:noAutofit/>
          </a:bodyPr>
          <a:lstStyle>
            <a:lvl1pPr algn="l" rtl="0" eaLnBrk="1" fontAlgn="ctr" latinLnBrk="1" hangingPunct="1">
              <a:spcBef>
                <a:spcPct val="0"/>
              </a:spcBef>
              <a:spcAft>
                <a:spcPct val="0"/>
              </a:spcAft>
              <a:defRPr kumimoji="1" sz="3200" b="1" baseline="0">
                <a:solidFill>
                  <a:schemeClr val="bg1"/>
                </a:solidFill>
                <a:effectLst/>
                <a:latin typeface="メイリオ" panose="020B0604030504040204" pitchFamily="50" charset="-128"/>
                <a:ea typeface="メイリオ" panose="020B0604030504040204" pitchFamily="50" charset="-128"/>
                <a:cs typeface="Arial" panose="020B0604020202020204" pitchFamily="34" charset="0"/>
              </a:defRPr>
            </a:lvl1pPr>
            <a:lvl2pPr algn="l" rtl="0" eaLnBrk="0" fontAlgn="base" hangingPunct="0">
              <a:spcBef>
                <a:spcPct val="0"/>
              </a:spcBef>
              <a:spcAft>
                <a:spcPct val="0"/>
              </a:spcAft>
              <a:defRPr kumimoji="1" sz="3600" b="1">
                <a:solidFill>
                  <a:schemeClr val="accent2"/>
                </a:solidFill>
                <a:latin typeface="Arial" charset="0"/>
                <a:ea typeface="MS PGothic" pitchFamily="50" charset="-128"/>
              </a:defRPr>
            </a:lvl2pPr>
            <a:lvl3pPr algn="l" rtl="0" eaLnBrk="0" fontAlgn="base" hangingPunct="0">
              <a:spcBef>
                <a:spcPct val="0"/>
              </a:spcBef>
              <a:spcAft>
                <a:spcPct val="0"/>
              </a:spcAft>
              <a:defRPr kumimoji="1" sz="3600" b="1">
                <a:solidFill>
                  <a:schemeClr val="accent2"/>
                </a:solidFill>
                <a:latin typeface="Arial" charset="0"/>
                <a:ea typeface="MS PGothic" pitchFamily="50" charset="-128"/>
              </a:defRPr>
            </a:lvl3pPr>
            <a:lvl4pPr algn="l" rtl="0" eaLnBrk="0" fontAlgn="base" hangingPunct="0">
              <a:spcBef>
                <a:spcPct val="0"/>
              </a:spcBef>
              <a:spcAft>
                <a:spcPct val="0"/>
              </a:spcAft>
              <a:defRPr kumimoji="1" sz="3600" b="1">
                <a:solidFill>
                  <a:schemeClr val="accent2"/>
                </a:solidFill>
                <a:latin typeface="Arial" charset="0"/>
                <a:ea typeface="MS PGothic" pitchFamily="50" charset="-128"/>
              </a:defRPr>
            </a:lvl4pPr>
            <a:lvl5pPr algn="l" rtl="0" eaLnBrk="0" fontAlgn="base" hangingPunct="0">
              <a:spcBef>
                <a:spcPct val="0"/>
              </a:spcBef>
              <a:spcAft>
                <a:spcPct val="0"/>
              </a:spcAft>
              <a:defRPr kumimoji="1" sz="3600" b="1">
                <a:solidFill>
                  <a:schemeClr val="accent2"/>
                </a:solidFill>
                <a:latin typeface="Arial" charset="0"/>
                <a:ea typeface="MS PGothic" pitchFamily="50" charset="-128"/>
              </a:defRPr>
            </a:lvl5pPr>
            <a:lvl6pPr marL="457200" algn="l" rtl="0" fontAlgn="base">
              <a:spcBef>
                <a:spcPct val="0"/>
              </a:spcBef>
              <a:spcAft>
                <a:spcPct val="0"/>
              </a:spcAft>
              <a:defRPr kumimoji="1" sz="3600" b="1">
                <a:solidFill>
                  <a:schemeClr val="accent2"/>
                </a:solidFill>
                <a:latin typeface="MS PGothic" pitchFamily="50" charset="-128"/>
                <a:ea typeface="MS PGothic" pitchFamily="50" charset="-128"/>
              </a:defRPr>
            </a:lvl6pPr>
            <a:lvl7pPr marL="914400" algn="l" rtl="0" fontAlgn="base">
              <a:spcBef>
                <a:spcPct val="0"/>
              </a:spcBef>
              <a:spcAft>
                <a:spcPct val="0"/>
              </a:spcAft>
              <a:defRPr kumimoji="1" sz="3600" b="1">
                <a:solidFill>
                  <a:schemeClr val="accent2"/>
                </a:solidFill>
                <a:latin typeface="MS PGothic" pitchFamily="50" charset="-128"/>
                <a:ea typeface="MS PGothic" pitchFamily="50" charset="-128"/>
              </a:defRPr>
            </a:lvl7pPr>
            <a:lvl8pPr marL="1371600" algn="l" rtl="0" fontAlgn="base">
              <a:spcBef>
                <a:spcPct val="0"/>
              </a:spcBef>
              <a:spcAft>
                <a:spcPct val="0"/>
              </a:spcAft>
              <a:defRPr kumimoji="1" sz="3600" b="1">
                <a:solidFill>
                  <a:schemeClr val="accent2"/>
                </a:solidFill>
                <a:latin typeface="MS PGothic" pitchFamily="50" charset="-128"/>
                <a:ea typeface="MS PGothic" pitchFamily="50" charset="-128"/>
              </a:defRPr>
            </a:lvl8pPr>
            <a:lvl9pPr marL="1828800" algn="l" rtl="0" fontAlgn="base">
              <a:spcBef>
                <a:spcPct val="0"/>
              </a:spcBef>
              <a:spcAft>
                <a:spcPct val="0"/>
              </a:spcAft>
              <a:defRPr kumimoji="1" sz="3600" b="1">
                <a:solidFill>
                  <a:schemeClr val="accent2"/>
                </a:solidFill>
                <a:latin typeface="MS PGothic" pitchFamily="50" charset="-128"/>
                <a:ea typeface="MS PGothic" pitchFamily="50" charset="-128"/>
              </a:defRPr>
            </a:lvl9pPr>
          </a:lstStyle>
          <a:p>
            <a:endParaRPr lang="ja-JP" altLang="en-US" sz="3200" kern="1200" baseline="0" dirty="0"/>
          </a:p>
        </p:txBody>
      </p:sp>
      <p:sp>
        <p:nvSpPr>
          <p:cNvPr id="4" name="スライド番号プレースホルダー 2">
            <a:extLst>
              <a:ext uri="{FF2B5EF4-FFF2-40B4-BE49-F238E27FC236}">
                <a16:creationId xmlns:a16="http://schemas.microsoft.com/office/drawing/2014/main" id="{0B24417F-48F3-7EF7-8398-9C5B9920ED8A}"/>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9030338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セクションタイトル">
    <p:spTree>
      <p:nvGrpSpPr>
        <p:cNvPr id="1" name=""/>
        <p:cNvGrpSpPr/>
        <p:nvPr/>
      </p:nvGrpSpPr>
      <p:grpSpPr>
        <a:xfrm>
          <a:off x="0" y="0"/>
          <a:ext cx="0" cy="0"/>
          <a:chOff x="0" y="0"/>
          <a:chExt cx="0" cy="0"/>
        </a:xfrm>
      </p:grpSpPr>
      <p:sp>
        <p:nvSpPr>
          <p:cNvPr id="7" name="タイトル 1">
            <a:extLst>
              <a:ext uri="{FF2B5EF4-FFF2-40B4-BE49-F238E27FC236}">
                <a16:creationId xmlns:a16="http://schemas.microsoft.com/office/drawing/2014/main" id="{A261E060-63FC-41D8-AD70-60996F0DA399}"/>
              </a:ext>
            </a:extLst>
          </p:cNvPr>
          <p:cNvSpPr>
            <a:spLocks noGrp="1"/>
          </p:cNvSpPr>
          <p:nvPr>
            <p:ph type="ctrTitle" hasCustomPrompt="1"/>
          </p:nvPr>
        </p:nvSpPr>
        <p:spPr>
          <a:xfrm>
            <a:off x="1" y="2708920"/>
            <a:ext cx="12191999" cy="1440160"/>
          </a:xfrm>
          <a:solidFill>
            <a:srgbClr val="404040"/>
          </a:solidFill>
        </p:spPr>
        <p:txBody>
          <a:bodyPr lIns="0" anchor="ctr"/>
          <a:lstStyle>
            <a:lvl1pPr algn="ctr">
              <a:defRPr b="1" kern="1200" baseline="0">
                <a:solidFill>
                  <a:schemeClr val="bg1"/>
                </a:solidFill>
                <a:latin typeface="メイリオ" panose="020B0604030504040204" pitchFamily="50" charset="-128"/>
                <a:cs typeface="Arial" panose="020B0604020202020204" pitchFamily="34" charset="0"/>
              </a:defRPr>
            </a:lvl1pPr>
          </a:lstStyle>
          <a:p>
            <a:r>
              <a:rPr lang="ja-JP" altLang="en-US" dirty="0"/>
              <a:t>マスタ タイトルの書式設定</a:t>
            </a:r>
          </a:p>
        </p:txBody>
      </p:sp>
      <p:sp>
        <p:nvSpPr>
          <p:cNvPr id="4" name="Rectangle 2">
            <a:extLst>
              <a:ext uri="{FF2B5EF4-FFF2-40B4-BE49-F238E27FC236}">
                <a16:creationId xmlns:a16="http://schemas.microsoft.com/office/drawing/2014/main" id="{E292D562-D46E-4913-A4FC-08D9CEE6C861}"/>
              </a:ext>
            </a:extLst>
          </p:cNvPr>
          <p:cNvSpPr txBox="1">
            <a:spLocks noChangeArrowheads="1"/>
          </p:cNvSpPr>
          <p:nvPr userDrawn="1"/>
        </p:nvSpPr>
        <p:spPr bwMode="auto">
          <a:xfrm>
            <a:off x="0" y="1"/>
            <a:ext cx="12192000" cy="579438"/>
          </a:xfrm>
          <a:prstGeom prst="rect">
            <a:avLst/>
          </a:prstGeom>
          <a:solidFill>
            <a:srgbClr val="404040"/>
          </a:solidFill>
          <a:ln w="9525">
            <a:noFill/>
            <a:miter lim="800000"/>
            <a:headEnd/>
            <a:tailEnd/>
          </a:ln>
          <a:effectLst/>
        </p:spPr>
        <p:txBody>
          <a:bodyPr vert="horz" wrap="square" lIns="108000" tIns="0" rIns="0" bIns="0" numCol="1" anchor="b" anchorCtr="0" compatLnSpc="1">
            <a:prstTxWarp prst="textNoShape">
              <a:avLst/>
            </a:prstTxWarp>
            <a:noAutofit/>
          </a:bodyPr>
          <a:lstStyle>
            <a:lvl1pPr algn="l" rtl="0" eaLnBrk="1" fontAlgn="ctr" latinLnBrk="1" hangingPunct="1">
              <a:spcBef>
                <a:spcPct val="0"/>
              </a:spcBef>
              <a:spcAft>
                <a:spcPct val="0"/>
              </a:spcAft>
              <a:defRPr kumimoji="1" sz="3200" b="1" baseline="0">
                <a:solidFill>
                  <a:schemeClr val="bg1"/>
                </a:solidFill>
                <a:effectLst/>
                <a:latin typeface="メイリオ" panose="020B0604030504040204" pitchFamily="50" charset="-128"/>
                <a:ea typeface="メイリオ" panose="020B0604030504040204" pitchFamily="50" charset="-128"/>
                <a:cs typeface="Arial" panose="020B0604020202020204" pitchFamily="34" charset="0"/>
              </a:defRPr>
            </a:lvl1pPr>
            <a:lvl2pPr algn="l" rtl="0" eaLnBrk="0" fontAlgn="base" hangingPunct="0">
              <a:spcBef>
                <a:spcPct val="0"/>
              </a:spcBef>
              <a:spcAft>
                <a:spcPct val="0"/>
              </a:spcAft>
              <a:defRPr kumimoji="1" sz="3600" b="1">
                <a:solidFill>
                  <a:schemeClr val="accent2"/>
                </a:solidFill>
                <a:latin typeface="Arial" charset="0"/>
                <a:ea typeface="MS PGothic" pitchFamily="50" charset="-128"/>
              </a:defRPr>
            </a:lvl2pPr>
            <a:lvl3pPr algn="l" rtl="0" eaLnBrk="0" fontAlgn="base" hangingPunct="0">
              <a:spcBef>
                <a:spcPct val="0"/>
              </a:spcBef>
              <a:spcAft>
                <a:spcPct val="0"/>
              </a:spcAft>
              <a:defRPr kumimoji="1" sz="3600" b="1">
                <a:solidFill>
                  <a:schemeClr val="accent2"/>
                </a:solidFill>
                <a:latin typeface="Arial" charset="0"/>
                <a:ea typeface="MS PGothic" pitchFamily="50" charset="-128"/>
              </a:defRPr>
            </a:lvl3pPr>
            <a:lvl4pPr algn="l" rtl="0" eaLnBrk="0" fontAlgn="base" hangingPunct="0">
              <a:spcBef>
                <a:spcPct val="0"/>
              </a:spcBef>
              <a:spcAft>
                <a:spcPct val="0"/>
              </a:spcAft>
              <a:defRPr kumimoji="1" sz="3600" b="1">
                <a:solidFill>
                  <a:schemeClr val="accent2"/>
                </a:solidFill>
                <a:latin typeface="Arial" charset="0"/>
                <a:ea typeface="MS PGothic" pitchFamily="50" charset="-128"/>
              </a:defRPr>
            </a:lvl4pPr>
            <a:lvl5pPr algn="l" rtl="0" eaLnBrk="0" fontAlgn="base" hangingPunct="0">
              <a:spcBef>
                <a:spcPct val="0"/>
              </a:spcBef>
              <a:spcAft>
                <a:spcPct val="0"/>
              </a:spcAft>
              <a:defRPr kumimoji="1" sz="3600" b="1">
                <a:solidFill>
                  <a:schemeClr val="accent2"/>
                </a:solidFill>
                <a:latin typeface="Arial" charset="0"/>
                <a:ea typeface="MS PGothic" pitchFamily="50" charset="-128"/>
              </a:defRPr>
            </a:lvl5pPr>
            <a:lvl6pPr marL="457200" algn="l" rtl="0" fontAlgn="base">
              <a:spcBef>
                <a:spcPct val="0"/>
              </a:spcBef>
              <a:spcAft>
                <a:spcPct val="0"/>
              </a:spcAft>
              <a:defRPr kumimoji="1" sz="3600" b="1">
                <a:solidFill>
                  <a:schemeClr val="accent2"/>
                </a:solidFill>
                <a:latin typeface="MS PGothic" pitchFamily="50" charset="-128"/>
                <a:ea typeface="MS PGothic" pitchFamily="50" charset="-128"/>
              </a:defRPr>
            </a:lvl6pPr>
            <a:lvl7pPr marL="914400" algn="l" rtl="0" fontAlgn="base">
              <a:spcBef>
                <a:spcPct val="0"/>
              </a:spcBef>
              <a:spcAft>
                <a:spcPct val="0"/>
              </a:spcAft>
              <a:defRPr kumimoji="1" sz="3600" b="1">
                <a:solidFill>
                  <a:schemeClr val="accent2"/>
                </a:solidFill>
                <a:latin typeface="MS PGothic" pitchFamily="50" charset="-128"/>
                <a:ea typeface="MS PGothic" pitchFamily="50" charset="-128"/>
              </a:defRPr>
            </a:lvl7pPr>
            <a:lvl8pPr marL="1371600" algn="l" rtl="0" fontAlgn="base">
              <a:spcBef>
                <a:spcPct val="0"/>
              </a:spcBef>
              <a:spcAft>
                <a:spcPct val="0"/>
              </a:spcAft>
              <a:defRPr kumimoji="1" sz="3600" b="1">
                <a:solidFill>
                  <a:schemeClr val="accent2"/>
                </a:solidFill>
                <a:latin typeface="MS PGothic" pitchFamily="50" charset="-128"/>
                <a:ea typeface="MS PGothic" pitchFamily="50" charset="-128"/>
              </a:defRPr>
            </a:lvl8pPr>
            <a:lvl9pPr marL="1828800" algn="l" rtl="0" fontAlgn="base">
              <a:spcBef>
                <a:spcPct val="0"/>
              </a:spcBef>
              <a:spcAft>
                <a:spcPct val="0"/>
              </a:spcAft>
              <a:defRPr kumimoji="1" sz="3600" b="1">
                <a:solidFill>
                  <a:schemeClr val="accent2"/>
                </a:solidFill>
                <a:latin typeface="MS PGothic" pitchFamily="50" charset="-128"/>
                <a:ea typeface="MS PGothic" pitchFamily="50" charset="-128"/>
              </a:defRPr>
            </a:lvl9pPr>
          </a:lstStyle>
          <a:p>
            <a:endParaRPr lang="ja-JP" altLang="en-US" sz="3200" kern="1200" baseline="0" dirty="0"/>
          </a:p>
        </p:txBody>
      </p:sp>
      <p:sp>
        <p:nvSpPr>
          <p:cNvPr id="2" name="スライド番号プレースホルダー 2">
            <a:extLst>
              <a:ext uri="{FF2B5EF4-FFF2-40B4-BE49-F238E27FC236}">
                <a16:creationId xmlns:a16="http://schemas.microsoft.com/office/drawing/2014/main" id="{2465D377-4D33-EDBE-042C-39205314587E}"/>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367351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lvl1pPr algn="l">
              <a:defRPr kern="1200" baseline="0">
                <a:latin typeface="MS UI Gothic" panose="020B0600070205080204" pitchFamily="50" charset="-128"/>
                <a:cs typeface="Arial" panose="020B0604020202020204" pitchFamily="34" charset="0"/>
              </a:defRPr>
            </a:lvl1pPr>
            <a:lvl2pPr algn="l">
              <a:defRPr kern="1200" baseline="0">
                <a:latin typeface="MS UI Gothic" panose="020B0600070205080204" pitchFamily="50" charset="-128"/>
                <a:cs typeface="Arial" panose="020B0604020202020204" pitchFamily="34" charset="0"/>
              </a:defRPr>
            </a:lvl2pPr>
            <a:lvl3pPr algn="l">
              <a:defRPr kern="1200" baseline="0">
                <a:latin typeface="MS UI Gothic" panose="020B0600070205080204" pitchFamily="50" charset="-128"/>
                <a:cs typeface="Arial" panose="020B0604020202020204" pitchFamily="34" charset="0"/>
              </a:defRPr>
            </a:lvl3pPr>
            <a:lvl4pPr algn="l">
              <a:defRPr kern="1200" baseline="0">
                <a:latin typeface="MS UI Gothic" panose="020B0600070205080204" pitchFamily="50" charset="-128"/>
                <a:cs typeface="Arial" panose="020B0604020202020204" pitchFamily="34" charset="0"/>
              </a:defRPr>
            </a:lvl4pPr>
            <a:lvl5pPr algn="l">
              <a:defRPr kern="1200" baseline="0">
                <a:latin typeface="MS UI Gothic" panose="020B0600070205080204" pitchFamily="50" charset="-128"/>
                <a:cs typeface="Arial" panose="020B0604020202020204" pitchFamily="34" charset="0"/>
              </a:defRPr>
            </a:lvl5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2">
            <a:extLst>
              <a:ext uri="{FF2B5EF4-FFF2-40B4-BE49-F238E27FC236}">
                <a16:creationId xmlns:a16="http://schemas.microsoft.com/office/drawing/2014/main" id="{E0D17456-1B2F-43F1-A332-C91624F3CA92}"/>
              </a:ext>
            </a:extLst>
          </p:cNvPr>
          <p:cNvSpPr>
            <a:spLocks noGrp="1" noChangeArrowheads="1"/>
          </p:cNvSpPr>
          <p:nvPr>
            <p:ph type="title" hasCustomPrompt="1"/>
          </p:nvPr>
        </p:nvSpPr>
        <p:spPr bwMode="auto">
          <a:xfrm>
            <a:off x="0" y="1"/>
            <a:ext cx="12192000" cy="579438"/>
          </a:xfrm>
          <a:prstGeom prst="rect">
            <a:avLst/>
          </a:prstGeom>
          <a:solidFill>
            <a:srgbClr val="404040"/>
          </a:solidFill>
          <a:ln w="9525">
            <a:noFill/>
            <a:miter lim="800000"/>
            <a:headEnd/>
            <a:tailEnd/>
          </a:ln>
          <a:effectLst/>
        </p:spPr>
        <p:txBody>
          <a:bodyPr vert="horz" wrap="square" lIns="360000" tIns="0" rIns="0" bIns="0" numCol="1" anchor="b" anchorCtr="0" compatLnSpc="1">
            <a:prstTxWarp prst="textNoShape">
              <a:avLst/>
            </a:prstTxWarp>
            <a:noAutofit/>
          </a:bodyPr>
          <a:lstStyle>
            <a:lvl1pPr>
              <a:defRPr sz="3200" kern="1200" baseline="0">
                <a:latin typeface="メイリオ" panose="020B0604030504040204" pitchFamily="50" charset="-128"/>
              </a:defRPr>
            </a:lvl1pPr>
          </a:lstStyle>
          <a:p>
            <a:pPr lvl="0"/>
            <a:r>
              <a:rPr lang="ja-JP" altLang="en-US" dirty="0"/>
              <a:t>マスタ タイトルの書式設定</a:t>
            </a:r>
          </a:p>
        </p:txBody>
      </p:sp>
      <p:sp>
        <p:nvSpPr>
          <p:cNvPr id="2" name="スライド番号プレースホルダー 2">
            <a:extLst>
              <a:ext uri="{FF2B5EF4-FFF2-40B4-BE49-F238E27FC236}">
                <a16:creationId xmlns:a16="http://schemas.microsoft.com/office/drawing/2014/main" id="{E217573F-8180-EB6E-2582-1B870BAACC2E}"/>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2889541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68454BC2-0834-4E0A-88F7-BF9845D015E7}"/>
              </a:ext>
            </a:extLst>
          </p:cNvPr>
          <p:cNvSpPr>
            <a:spLocks noGrp="1" noChangeArrowheads="1"/>
          </p:cNvSpPr>
          <p:nvPr>
            <p:ph type="title" hasCustomPrompt="1"/>
          </p:nvPr>
        </p:nvSpPr>
        <p:spPr bwMode="auto">
          <a:xfrm>
            <a:off x="0" y="1"/>
            <a:ext cx="12192000" cy="579438"/>
          </a:xfrm>
          <a:prstGeom prst="rect">
            <a:avLst/>
          </a:prstGeom>
          <a:solidFill>
            <a:srgbClr val="404040"/>
          </a:solidFill>
          <a:ln w="9525">
            <a:noFill/>
            <a:miter lim="800000"/>
            <a:headEnd/>
            <a:tailEnd/>
          </a:ln>
          <a:effectLst/>
        </p:spPr>
        <p:txBody>
          <a:bodyPr vert="horz" wrap="square" lIns="360000" tIns="0" rIns="0" bIns="0" numCol="1" anchor="b" anchorCtr="0" compatLnSpc="1">
            <a:prstTxWarp prst="textNoShape">
              <a:avLst/>
            </a:prstTxWarp>
            <a:noAutofit/>
          </a:bodyPr>
          <a:lstStyle>
            <a:lvl1pPr>
              <a:defRPr sz="3200" kern="1200" baseline="0">
                <a:latin typeface="メイリオ" panose="020B0604030504040204" pitchFamily="50" charset="-128"/>
              </a:defRPr>
            </a:lvl1pPr>
          </a:lstStyle>
          <a:p>
            <a:pPr lvl="0"/>
            <a:r>
              <a:rPr lang="ja-JP" altLang="en-US" dirty="0"/>
              <a:t>マスタ タイトルの書式設定</a:t>
            </a:r>
          </a:p>
        </p:txBody>
      </p:sp>
      <p:sp>
        <p:nvSpPr>
          <p:cNvPr id="2" name="スライド番号プレースホルダー 2">
            <a:extLst>
              <a:ext uri="{FF2B5EF4-FFF2-40B4-BE49-F238E27FC236}">
                <a16:creationId xmlns:a16="http://schemas.microsoft.com/office/drawing/2014/main" id="{2118A3E3-02B4-08F3-3B2C-C80EFF13D59F}"/>
              </a:ext>
            </a:extLst>
          </p:cNvPr>
          <p:cNvSpPr>
            <a:spLocks noGrp="1"/>
          </p:cNvSpPr>
          <p:nvPr>
            <p:ph type="sldNum" sz="quarter" idx="4"/>
          </p:nvPr>
        </p:nvSpPr>
        <p:spPr>
          <a:xfrm flipH="1">
            <a:off x="5555537" y="6429968"/>
            <a:ext cx="1080000" cy="216000"/>
          </a:xfrm>
          <a:prstGeom prst="rect">
            <a:avLst/>
          </a:prstGeom>
        </p:spPr>
        <p:txBody>
          <a:bodyPr vert="horz" wrap="none" lIns="0" tIns="0" rIns="0" bIns="0" rtlCol="0" anchor="b">
            <a:noAutofit/>
          </a:bodyPr>
          <a:lstStyle>
            <a:lvl1pPr algn="ctr">
              <a:defRPr sz="1800" b="1">
                <a:solidFill>
                  <a:schemeClr val="bg1"/>
                </a:solidFill>
                <a:latin typeface="BIZ UDPゴシック" panose="020B0400000000000000" pitchFamily="50" charset="-128"/>
                <a:ea typeface="BIZ UDPゴシック" panose="020B0400000000000000" pitchFamily="50" charset="-128"/>
                <a:cs typeface="Arial" panose="020B0604020202020204" pitchFamily="34" charset="0"/>
              </a:defRPr>
            </a:lvl1pPr>
          </a:lstStyle>
          <a:p>
            <a:r>
              <a:rPr lang="en-US" altLang="ja-JP"/>
              <a:t>P. </a:t>
            </a:r>
            <a:fld id="{46905B5D-1FC7-487A-AD75-007BD4BDDA5E}" type="slidenum">
              <a:rPr lang="ja-JP" altLang="en-US" smtClean="0"/>
              <a:pPr/>
              <a:t>‹#›</a:t>
            </a:fld>
            <a:endParaRPr lang="ja-JP" altLang="en-US" b="1" dirty="0"/>
          </a:p>
        </p:txBody>
      </p:sp>
    </p:spTree>
    <p:extLst>
      <p:ext uri="{BB962C8B-B14F-4D97-AF65-F5344CB8AC3E}">
        <p14:creationId xmlns:p14="http://schemas.microsoft.com/office/powerpoint/2010/main" val="230866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1"/>
            <a:ext cx="12192000" cy="579438"/>
          </a:xfrm>
          <a:prstGeom prst="rect">
            <a:avLst/>
          </a:prstGeom>
          <a:solidFill>
            <a:srgbClr val="404040"/>
          </a:solidFill>
          <a:ln w="9525">
            <a:noFill/>
            <a:miter lim="800000"/>
            <a:headEnd/>
            <a:tailEnd/>
          </a:ln>
          <a:effectLst/>
        </p:spPr>
        <p:txBody>
          <a:bodyPr vert="horz" wrap="square" lIns="360000" tIns="0" rIns="0" bIns="0" numCol="1" anchor="b" anchorCtr="0" compatLnSpc="1">
            <a:prstTxWarp prst="textNoShape">
              <a:avLst/>
            </a:prstTxWarp>
            <a:noAutofit/>
          </a:bodyPr>
          <a:lstStyle/>
          <a:p>
            <a:pPr lvl="0"/>
            <a:r>
              <a:rPr lang="ja-JP" altLang="en-US" dirty="0"/>
              <a:t>マスタ タイトルの書式設定</a:t>
            </a:r>
          </a:p>
        </p:txBody>
      </p:sp>
      <p:sp>
        <p:nvSpPr>
          <p:cNvPr id="2051" name="Rectangle 3"/>
          <p:cNvSpPr>
            <a:spLocks noGrp="1" noChangeArrowheads="1"/>
          </p:cNvSpPr>
          <p:nvPr>
            <p:ph type="body" idx="1"/>
          </p:nvPr>
        </p:nvSpPr>
        <p:spPr bwMode="auto">
          <a:xfrm>
            <a:off x="334434" y="623890"/>
            <a:ext cx="11522207"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grpSp>
        <p:nvGrpSpPr>
          <p:cNvPr id="6" name="グループ化 5"/>
          <p:cNvGrpSpPr/>
          <p:nvPr userDrawn="1"/>
        </p:nvGrpSpPr>
        <p:grpSpPr>
          <a:xfrm>
            <a:off x="0" y="6397628"/>
            <a:ext cx="12192000" cy="460375"/>
            <a:chOff x="0" y="6397625"/>
            <a:chExt cx="9144000" cy="460375"/>
          </a:xfrm>
        </p:grpSpPr>
        <p:sp>
          <p:nvSpPr>
            <p:cNvPr id="3080" name="Rectangle 8"/>
            <p:cNvSpPr>
              <a:spLocks noChangeArrowheads="1"/>
            </p:cNvSpPr>
            <p:nvPr userDrawn="1"/>
          </p:nvSpPr>
          <p:spPr bwMode="auto">
            <a:xfrm flipV="1">
              <a:off x="0" y="6397625"/>
              <a:ext cx="9144000" cy="460375"/>
            </a:xfrm>
            <a:prstGeom prst="rect">
              <a:avLst/>
            </a:prstGeom>
            <a:solidFill>
              <a:srgbClr val="404040"/>
            </a:solidFill>
            <a:ln w="9525">
              <a:noFill/>
              <a:round/>
              <a:headEnd/>
              <a:tailEnd/>
            </a:ln>
          </p:spPr>
          <p:txBody>
            <a:bodyPr rot="10800000" wrap="none" lIns="0" tIns="0" rIns="0" bIns="0" anchor="b" anchorCtr="0"/>
            <a:lstStyle/>
            <a:p>
              <a:pPr>
                <a:defRPr/>
              </a:pPr>
              <a:endParaRPr lang="ja-JP" altLang="en-US" sz="2000" kern="1200" baseline="0" dirty="0">
                <a:latin typeface="MS UI Gothic" panose="020B0600070205080204" pitchFamily="50" charset="-128"/>
                <a:ea typeface="MS UI Gothic" panose="020B0600070205080204" pitchFamily="50" charset="-128"/>
              </a:endParaRPr>
            </a:p>
          </p:txBody>
        </p:sp>
        <p:sp>
          <p:nvSpPr>
            <p:cNvPr id="3081" name="Text Box 9"/>
            <p:cNvSpPr txBox="1">
              <a:spLocks noChangeArrowheads="1"/>
            </p:cNvSpPr>
            <p:nvPr userDrawn="1"/>
          </p:nvSpPr>
          <p:spPr bwMode="auto">
            <a:xfrm>
              <a:off x="3965757" y="6629968"/>
              <a:ext cx="1211870" cy="200376"/>
            </a:xfrm>
            <a:prstGeom prst="rect">
              <a:avLst/>
            </a:prstGeom>
            <a:noFill/>
            <a:ln w="9525">
              <a:noFill/>
              <a:round/>
              <a:headEnd/>
              <a:tailEnd/>
            </a:ln>
            <a:effectLst/>
          </p:spPr>
          <p:txBody>
            <a:bodyPr wrap="none" lIns="0" tIns="0" rIns="0" bIns="0" anchor="b" anchorCtr="0">
              <a:spAutoFit/>
            </a:bodyPr>
            <a:lstStyle/>
            <a:p>
              <a:pPr algn="ctr" defTabSz="457200">
                <a:lnSpc>
                  <a:spcPct val="93000"/>
                </a:lnSpc>
                <a:buClr>
                  <a:srgbClr val="000000"/>
                </a:buClr>
                <a:buSzPct val="100000"/>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ja-JP" altLang="en-US" sz="1400" kern="1200" baseline="0" dirty="0">
                  <a:solidFill>
                    <a:schemeClr val="bg1"/>
                  </a:solidFill>
                  <a:latin typeface="+mn-ea"/>
                  <a:ea typeface="+mn-ea"/>
                  <a:cs typeface="Arial" pitchFamily="34" charset="0"/>
                </a:rPr>
                <a:t>計算力学講演会</a:t>
              </a:r>
              <a:r>
                <a:rPr kumimoji="0" lang="en-US" altLang="ja-JP" sz="1400" kern="1200" baseline="0" dirty="0">
                  <a:solidFill>
                    <a:schemeClr val="bg1"/>
                  </a:solidFill>
                  <a:latin typeface="+mn-ea"/>
                  <a:ea typeface="+mn-ea"/>
                  <a:cs typeface="Arial" pitchFamily="34" charset="0"/>
                </a:rPr>
                <a:t>2026</a:t>
              </a:r>
            </a:p>
          </p:txBody>
        </p:sp>
      </p:grpSp>
      <p:pic>
        <p:nvPicPr>
          <p:cNvPr id="27" name="図 26" descr="図形&#10;&#10;中程度の精度で自動的に生成された説明">
            <a:extLst>
              <a:ext uri="{FF2B5EF4-FFF2-40B4-BE49-F238E27FC236}">
                <a16:creationId xmlns:a16="http://schemas.microsoft.com/office/drawing/2014/main" id="{F860427E-0F25-D426-D76B-5611F315338D}"/>
              </a:ext>
            </a:extLst>
          </p:cNvPr>
          <p:cNvPicPr>
            <a:picLocks noChangeAspect="1"/>
          </p:cNvPicPr>
          <p:nvPr userDrawn="1"/>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l="5346" t="19996" r="5346" b="10520"/>
          <a:stretch/>
        </p:blipFill>
        <p:spPr>
          <a:xfrm>
            <a:off x="334434" y="6455905"/>
            <a:ext cx="1908000" cy="396000"/>
          </a:xfrm>
          <a:prstGeom prst="rect">
            <a:avLst/>
          </a:prstGeom>
        </p:spPr>
      </p:pic>
      <p:sp>
        <p:nvSpPr>
          <p:cNvPr id="2" name="テキスト ボックス 1">
            <a:extLst>
              <a:ext uri="{FF2B5EF4-FFF2-40B4-BE49-F238E27FC236}">
                <a16:creationId xmlns:a16="http://schemas.microsoft.com/office/drawing/2014/main" id="{457D6EBA-9713-6138-AB12-412235A1F3F5}"/>
              </a:ext>
            </a:extLst>
          </p:cNvPr>
          <p:cNvSpPr txBox="1"/>
          <p:nvPr userDrawn="1"/>
        </p:nvSpPr>
        <p:spPr>
          <a:xfrm>
            <a:off x="10550164" y="6442638"/>
            <a:ext cx="1425390" cy="338554"/>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r>
              <a:rPr kumimoji="1" lang="ja-JP" altLang="en-US" sz="1600" b="0" dirty="0">
                <a:solidFill>
                  <a:schemeClr val="bg1"/>
                </a:solidFill>
                <a:latin typeface="BIZ UDPゴシック" panose="020B0400000000000000" pitchFamily="50" charset="-128"/>
                <a:ea typeface="BIZ UDPゴシック" panose="020B0400000000000000" pitchFamily="50" charset="-128"/>
              </a:rPr>
              <a:t>東京科学大学</a:t>
            </a:r>
          </a:p>
        </p:txBody>
      </p:sp>
      <p:sp>
        <p:nvSpPr>
          <p:cNvPr id="4" name="テキスト ボックス 3">
            <a:extLst>
              <a:ext uri="{FF2B5EF4-FFF2-40B4-BE49-F238E27FC236}">
                <a16:creationId xmlns:a16="http://schemas.microsoft.com/office/drawing/2014/main" id="{5C25D9C7-FDAF-5573-4A41-4E3942107ADF}"/>
              </a:ext>
            </a:extLst>
          </p:cNvPr>
          <p:cNvSpPr txBox="1"/>
          <p:nvPr userDrawn="1"/>
        </p:nvSpPr>
        <p:spPr>
          <a:xfrm>
            <a:off x="653462" y="6442122"/>
            <a:ext cx="1684628" cy="397545"/>
          </a:xfrm>
          <a:prstGeom prst="rect">
            <a:avLst/>
          </a:prstGeom>
          <a:solidFill>
            <a:srgbClr val="404040"/>
          </a:solidFill>
          <a:ln w="6350" cap="flat" cmpd="sng" algn="ctr">
            <a:noFill/>
            <a:prstDash val="solid"/>
            <a:miter lim="800000"/>
          </a:ln>
          <a:effectLst/>
        </p:spPr>
        <p:style>
          <a:lnRef idx="1">
            <a:schemeClr val="accent1"/>
          </a:lnRef>
          <a:fillRef idx="2">
            <a:schemeClr val="accent1"/>
          </a:fillRef>
          <a:effectRef idx="1">
            <a:schemeClr val="accent1"/>
          </a:effectRef>
          <a:fontRef idx="minor">
            <a:schemeClr val="dk1"/>
          </a:fontRef>
        </p:style>
        <p:txBody>
          <a:bodyPr wrap="none" tIns="0" bIns="0" rtlCol="0">
            <a:spAutoFit/>
          </a:bodyPr>
          <a:lstStyle/>
          <a:p>
            <a:pPr algn="l">
              <a:lnSpc>
                <a:spcPts val="1500"/>
              </a:lnSpc>
            </a:pPr>
            <a:r>
              <a:rPr kumimoji="1" lang="en-US" altLang="ja-JP" sz="1000" dirty="0">
                <a:solidFill>
                  <a:schemeClr val="bg1"/>
                </a:solidFill>
                <a:ea typeface="MS UI Gothic" panose="020B0600070205080204" pitchFamily="50" charset="-128"/>
              </a:rPr>
              <a:t>Institute of</a:t>
            </a:r>
            <a:br>
              <a:rPr kumimoji="1" lang="en-US" altLang="ja-JP" sz="1400" dirty="0">
                <a:solidFill>
                  <a:schemeClr val="bg1"/>
                </a:solidFill>
                <a:ea typeface="MS UI Gothic" panose="020B0600070205080204" pitchFamily="50" charset="-128"/>
              </a:rPr>
            </a:br>
            <a:r>
              <a:rPr kumimoji="1" lang="en-US" altLang="ja-JP" sz="1800" b="1" dirty="0">
                <a:solidFill>
                  <a:schemeClr val="bg1"/>
                </a:solidFill>
                <a:ea typeface="MS UI Gothic" panose="020B0600070205080204" pitchFamily="50" charset="-128"/>
              </a:rPr>
              <a:t>SCIENCE TOKYO</a:t>
            </a:r>
            <a:endParaRPr kumimoji="1" lang="ja-JP" altLang="en-US" sz="1400" b="1" dirty="0">
              <a:solidFill>
                <a:schemeClr val="bg1"/>
              </a:solidFill>
              <a:ea typeface="MS UI Gothic" panose="020B0600070205080204" pitchFamily="5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8" r:id="rId2"/>
    <p:sldLayoutId id="2147483662" r:id="rId3"/>
    <p:sldLayoutId id="2147483666" r:id="rId4"/>
  </p:sldLayoutIdLst>
  <p:hf hdr="0" ftr="0" dt="0"/>
  <p:txStyles>
    <p:titleStyle>
      <a:lvl1pPr algn="l" rtl="0" eaLnBrk="1" fontAlgn="ctr" latinLnBrk="1" hangingPunct="1">
        <a:spcBef>
          <a:spcPct val="0"/>
        </a:spcBef>
        <a:spcAft>
          <a:spcPct val="0"/>
        </a:spcAft>
        <a:defRPr kumimoji="1" sz="3200" b="1" kern="1200" baseline="0">
          <a:solidFill>
            <a:schemeClr val="bg1"/>
          </a:solidFill>
          <a:effectLst/>
          <a:latin typeface="メイリオ" panose="020B0604030504040204" pitchFamily="50" charset="-128"/>
          <a:ea typeface="メイリオ" panose="020B0604030504040204" pitchFamily="50" charset="-128"/>
          <a:cs typeface="Arial" panose="020B0604020202020204" pitchFamily="34" charset="0"/>
        </a:defRPr>
      </a:lvl1pPr>
      <a:lvl2pPr algn="l" rtl="0" eaLnBrk="0" fontAlgn="base" hangingPunct="0">
        <a:spcBef>
          <a:spcPct val="0"/>
        </a:spcBef>
        <a:spcAft>
          <a:spcPct val="0"/>
        </a:spcAft>
        <a:defRPr kumimoji="1" sz="3600" b="1">
          <a:solidFill>
            <a:schemeClr val="accent2"/>
          </a:solidFill>
          <a:latin typeface="Arial" charset="0"/>
          <a:ea typeface="MS PGothic" pitchFamily="50" charset="-128"/>
        </a:defRPr>
      </a:lvl2pPr>
      <a:lvl3pPr algn="l" rtl="0" eaLnBrk="0" fontAlgn="base" hangingPunct="0">
        <a:spcBef>
          <a:spcPct val="0"/>
        </a:spcBef>
        <a:spcAft>
          <a:spcPct val="0"/>
        </a:spcAft>
        <a:defRPr kumimoji="1" sz="3600" b="1">
          <a:solidFill>
            <a:schemeClr val="accent2"/>
          </a:solidFill>
          <a:latin typeface="Arial" charset="0"/>
          <a:ea typeface="MS PGothic" pitchFamily="50" charset="-128"/>
        </a:defRPr>
      </a:lvl3pPr>
      <a:lvl4pPr algn="l" rtl="0" eaLnBrk="0" fontAlgn="base" hangingPunct="0">
        <a:spcBef>
          <a:spcPct val="0"/>
        </a:spcBef>
        <a:spcAft>
          <a:spcPct val="0"/>
        </a:spcAft>
        <a:defRPr kumimoji="1" sz="3600" b="1">
          <a:solidFill>
            <a:schemeClr val="accent2"/>
          </a:solidFill>
          <a:latin typeface="Arial" charset="0"/>
          <a:ea typeface="MS PGothic" pitchFamily="50" charset="-128"/>
        </a:defRPr>
      </a:lvl4pPr>
      <a:lvl5pPr algn="l" rtl="0" eaLnBrk="0" fontAlgn="base" hangingPunct="0">
        <a:spcBef>
          <a:spcPct val="0"/>
        </a:spcBef>
        <a:spcAft>
          <a:spcPct val="0"/>
        </a:spcAft>
        <a:defRPr kumimoji="1" sz="3600" b="1">
          <a:solidFill>
            <a:schemeClr val="accent2"/>
          </a:solidFill>
          <a:latin typeface="Arial" charset="0"/>
          <a:ea typeface="MS PGothic" pitchFamily="50" charset="-128"/>
        </a:defRPr>
      </a:lvl5pPr>
      <a:lvl6pPr marL="457200" algn="l" rtl="0" fontAlgn="base">
        <a:spcBef>
          <a:spcPct val="0"/>
        </a:spcBef>
        <a:spcAft>
          <a:spcPct val="0"/>
        </a:spcAft>
        <a:defRPr kumimoji="1" sz="3600" b="1">
          <a:solidFill>
            <a:schemeClr val="accent2"/>
          </a:solidFill>
          <a:latin typeface="MS PGothic" pitchFamily="50" charset="-128"/>
          <a:ea typeface="MS PGothic" pitchFamily="50" charset="-128"/>
        </a:defRPr>
      </a:lvl6pPr>
      <a:lvl7pPr marL="914400" algn="l" rtl="0" fontAlgn="base">
        <a:spcBef>
          <a:spcPct val="0"/>
        </a:spcBef>
        <a:spcAft>
          <a:spcPct val="0"/>
        </a:spcAft>
        <a:defRPr kumimoji="1" sz="3600" b="1">
          <a:solidFill>
            <a:schemeClr val="accent2"/>
          </a:solidFill>
          <a:latin typeface="MS PGothic" pitchFamily="50" charset="-128"/>
          <a:ea typeface="MS PGothic" pitchFamily="50" charset="-128"/>
        </a:defRPr>
      </a:lvl7pPr>
      <a:lvl8pPr marL="1371600" algn="l" rtl="0" fontAlgn="base">
        <a:spcBef>
          <a:spcPct val="0"/>
        </a:spcBef>
        <a:spcAft>
          <a:spcPct val="0"/>
        </a:spcAft>
        <a:defRPr kumimoji="1" sz="3600" b="1">
          <a:solidFill>
            <a:schemeClr val="accent2"/>
          </a:solidFill>
          <a:latin typeface="MS PGothic" pitchFamily="50" charset="-128"/>
          <a:ea typeface="MS PGothic" pitchFamily="50" charset="-128"/>
        </a:defRPr>
      </a:lvl8pPr>
      <a:lvl9pPr marL="1828800" algn="l" rtl="0" fontAlgn="base">
        <a:spcBef>
          <a:spcPct val="0"/>
        </a:spcBef>
        <a:spcAft>
          <a:spcPct val="0"/>
        </a:spcAft>
        <a:defRPr kumimoji="1" sz="3600" b="1">
          <a:solidFill>
            <a:schemeClr val="accent2"/>
          </a:solidFill>
          <a:latin typeface="MS PGothic" pitchFamily="50" charset="-128"/>
          <a:ea typeface="MS PGothic" pitchFamily="50" charset="-128"/>
        </a:defRPr>
      </a:lvl9pPr>
    </p:titleStyle>
    <p:bodyStyle>
      <a:lvl1pPr marL="342900" indent="-342900" algn="l" defTabSz="180000" rtl="0" eaLnBrk="1" fontAlgn="ctr" latinLnBrk="0" hangingPunct="1">
        <a:spcBef>
          <a:spcPct val="20000"/>
        </a:spcBef>
        <a:spcAft>
          <a:spcPct val="0"/>
        </a:spcAft>
        <a:buClr>
          <a:schemeClr val="tx1"/>
        </a:buClr>
        <a:buFont typeface="Wingdings" pitchFamily="2" charset="2"/>
        <a:buChar char="n"/>
        <a:defRPr kumimoji="1" sz="2400" kern="1200" baseline="0">
          <a:solidFill>
            <a:schemeClr val="tx1"/>
          </a:solidFill>
          <a:latin typeface="MS UI Gothic" panose="020B0600070205080204" pitchFamily="50" charset="-128"/>
          <a:ea typeface="MS UI Gothic" panose="020B0600070205080204" pitchFamily="50" charset="-128"/>
          <a:cs typeface="Arial" pitchFamily="34" charset="0"/>
        </a:defRPr>
      </a:lvl1pPr>
      <a:lvl2pPr marL="742950" indent="-285750" algn="l" defTabSz="180000" rtl="0" eaLnBrk="1" fontAlgn="ctr" latinLnBrk="0" hangingPunct="1">
        <a:spcBef>
          <a:spcPct val="20000"/>
        </a:spcBef>
        <a:spcAft>
          <a:spcPct val="0"/>
        </a:spcAft>
        <a:buClr>
          <a:schemeClr val="tx1"/>
        </a:buClr>
        <a:buFont typeface="Wingdings" pitchFamily="2" charset="2"/>
        <a:buChar char="l"/>
        <a:defRPr kumimoji="1" sz="2000" kern="1200" baseline="0">
          <a:solidFill>
            <a:schemeClr val="tx1"/>
          </a:solidFill>
          <a:latin typeface="MS UI Gothic" panose="020B0600070205080204" pitchFamily="50" charset="-128"/>
          <a:ea typeface="MS UI Gothic" panose="020B0600070205080204" pitchFamily="50" charset="-128"/>
          <a:cs typeface="Arial" pitchFamily="34" charset="0"/>
        </a:defRPr>
      </a:lvl2pPr>
      <a:lvl3pPr marL="1143000" indent="-228600" algn="l" defTabSz="180000" rtl="0" eaLnBrk="1" fontAlgn="ctr" latinLnBrk="0" hangingPunct="1">
        <a:spcBef>
          <a:spcPct val="20000"/>
        </a:spcBef>
        <a:spcAft>
          <a:spcPct val="0"/>
        </a:spcAft>
        <a:buClr>
          <a:schemeClr val="tx1"/>
        </a:buClr>
        <a:buSzPct val="80000"/>
        <a:buFont typeface="Wingdings" pitchFamily="2" charset="2"/>
        <a:buChar char="u"/>
        <a:defRPr kumimoji="1" sz="1800" kern="1200" baseline="0">
          <a:solidFill>
            <a:schemeClr val="tx1"/>
          </a:solidFill>
          <a:latin typeface="MS UI Gothic" panose="020B0600070205080204" pitchFamily="50" charset="-128"/>
          <a:ea typeface="MS UI Gothic" panose="020B0600070205080204" pitchFamily="50" charset="-128"/>
          <a:cs typeface="Arial" pitchFamily="34" charset="0"/>
        </a:defRPr>
      </a:lvl3pPr>
      <a:lvl4pPr marL="1600200" indent="-228600" algn="l" defTabSz="180000" rtl="0" eaLnBrk="1" fontAlgn="ctr" latinLnBrk="0" hangingPunct="1">
        <a:spcBef>
          <a:spcPct val="20000"/>
        </a:spcBef>
        <a:spcAft>
          <a:spcPct val="0"/>
        </a:spcAft>
        <a:buClr>
          <a:schemeClr val="tx1"/>
        </a:buClr>
        <a:buFont typeface="Wingdings" pitchFamily="2" charset="2"/>
        <a:buChar char="p"/>
        <a:defRPr kumimoji="1" sz="1600" kern="1200" baseline="0">
          <a:solidFill>
            <a:schemeClr val="tx1"/>
          </a:solidFill>
          <a:latin typeface="MS UI Gothic" panose="020B0600070205080204" pitchFamily="50" charset="-128"/>
          <a:ea typeface="MS UI Gothic" panose="020B0600070205080204" pitchFamily="50" charset="-128"/>
          <a:cs typeface="Arial" pitchFamily="34" charset="0"/>
        </a:defRPr>
      </a:lvl4pPr>
      <a:lvl5pPr marL="2057400" indent="-228600" algn="l" defTabSz="180000" rtl="0" eaLnBrk="1" fontAlgn="ctr" latinLnBrk="0" hangingPunct="1">
        <a:spcBef>
          <a:spcPct val="20000"/>
        </a:spcBef>
        <a:spcAft>
          <a:spcPct val="0"/>
        </a:spcAft>
        <a:buClr>
          <a:schemeClr val="tx1"/>
        </a:buClr>
        <a:buChar char="»"/>
        <a:defRPr kumimoji="1" sz="1600" kern="1200" baseline="0">
          <a:solidFill>
            <a:schemeClr val="tx1"/>
          </a:solidFill>
          <a:latin typeface="MS UI Gothic" panose="020B0600070205080204" pitchFamily="50" charset="-128"/>
          <a:ea typeface="MS UI Gothic" panose="020B0600070205080204" pitchFamily="50" charset="-128"/>
          <a:cs typeface="Arial" pitchFamily="34" charset="0"/>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38.png"/><Relationship Id="rId4" Type="http://schemas.openxmlformats.org/officeDocument/2006/relationships/image" Target="../media/image370.png"/></Relationships>
</file>

<file path=ppt/slides/_rels/slide8.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70.png"/><Relationship Id="rId4" Type="http://schemas.openxmlformats.org/officeDocument/2006/relationships/image" Target="../media/image80.png"/></Relationships>
</file>

<file path=ppt/slides/_rels/slide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211.png"/><Relationship Id="rId4" Type="http://schemas.openxmlformats.org/officeDocument/2006/relationships/image" Target="../media/image8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15.svg"/></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17.sv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2" Type="http://schemas.openxmlformats.org/officeDocument/2006/relationships/image" Target="../media/image37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0.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6.png"/><Relationship Id="rId7" Type="http://schemas.openxmlformats.org/officeDocument/2006/relationships/image" Target="../media/image51.png"/><Relationship Id="rId2" Type="http://schemas.openxmlformats.org/officeDocument/2006/relationships/image" Target="../media/image45.png"/><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3.png"/><Relationship Id="rId7" Type="http://schemas.openxmlformats.org/officeDocument/2006/relationships/image" Target="../media/image43.png"/><Relationship Id="rId2"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0.pn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7.png"/><Relationship Id="rId7" Type="http://schemas.openxmlformats.org/officeDocument/2006/relationships/image" Target="../media/image51.png"/><Relationship Id="rId2" Type="http://schemas.openxmlformats.org/officeDocument/2006/relationships/image" Target="../media/image56.png"/><Relationship Id="rId1" Type="http://schemas.openxmlformats.org/officeDocument/2006/relationships/slideLayout" Target="../slideLayouts/slideLayout3.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91.png"/><Relationship Id="rId4" Type="http://schemas.openxmlformats.org/officeDocument/2006/relationships/image" Target="../media/image280.png"/></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45D07C1-119F-405C-B1A1-4002A2E10F95}"/>
              </a:ext>
            </a:extLst>
          </p:cNvPr>
          <p:cNvSpPr>
            <a:spLocks noGrp="1"/>
          </p:cNvSpPr>
          <p:nvPr>
            <p:ph type="ctrTitle"/>
          </p:nvPr>
        </p:nvSpPr>
        <p:spPr/>
        <p:txBody>
          <a:bodyPr/>
          <a:lstStyle/>
          <a:p>
            <a:r>
              <a:rPr lang="ja-JP" altLang="en-US" dirty="0">
                <a:latin typeface="+mj-ea"/>
                <a:ea typeface="+mj-ea"/>
                <a:cs typeface="Microsoft Tai Le" panose="020B0502040204020203" pitchFamily="34" charset="0"/>
              </a:rPr>
              <a:t>改良型４節点四面体エッジベース平滑化有限要素法</a:t>
            </a:r>
            <a:br>
              <a:rPr lang="en-US" altLang="ja-JP" dirty="0">
                <a:latin typeface="+mj-ea"/>
                <a:ea typeface="+mj-ea"/>
                <a:cs typeface="Microsoft Tai Le" panose="020B0502040204020203" pitchFamily="34" charset="0"/>
              </a:rPr>
            </a:br>
            <a:r>
              <a:rPr lang="en-US" altLang="ja-JP" dirty="0">
                <a:latin typeface="+mj-ea"/>
                <a:ea typeface="+mj-ea"/>
                <a:cs typeface="Microsoft Tai Le" panose="020B0502040204020203" pitchFamily="34" charset="0"/>
              </a:rPr>
              <a:t>(</a:t>
            </a:r>
            <a:r>
              <a:rPr lang="en-US" altLang="ja-JP" dirty="0">
                <a:solidFill>
                  <a:schemeClr val="accent6">
                    <a:lumMod val="40000"/>
                    <a:lumOff val="60000"/>
                  </a:schemeClr>
                </a:solidFill>
                <a:latin typeface="+mj-ea"/>
                <a:ea typeface="+mj-ea"/>
                <a:cs typeface="Microsoft Tai Le" panose="020B0502040204020203" pitchFamily="34" charset="0"/>
              </a:rPr>
              <a:t>ES-FEM-SRI-T4</a:t>
            </a:r>
            <a:r>
              <a:rPr lang="en-US" altLang="ja-JP" dirty="0">
                <a:latin typeface="+mj-ea"/>
                <a:ea typeface="+mj-ea"/>
                <a:cs typeface="Microsoft Tai Le" panose="020B0502040204020203" pitchFamily="34" charset="0"/>
              </a:rPr>
              <a:t>)</a:t>
            </a:r>
            <a:r>
              <a:rPr lang="ja-JP" altLang="en-US" dirty="0">
                <a:latin typeface="+mj-ea"/>
                <a:ea typeface="+mj-ea"/>
                <a:cs typeface="Microsoft Tai Le" panose="020B0502040204020203" pitchFamily="34" charset="0"/>
              </a:rPr>
              <a:t>を用いた高性能ゴム大変形解析</a:t>
            </a:r>
            <a:endParaRPr kumimoji="1" lang="ja-JP" altLang="en-US" dirty="0">
              <a:latin typeface="+mj-ea"/>
              <a:ea typeface="+mj-ea"/>
              <a:cs typeface="Microsoft Tai Le" panose="020B0502040204020203" pitchFamily="34" charset="0"/>
            </a:endParaRPr>
          </a:p>
        </p:txBody>
      </p:sp>
      <p:sp>
        <p:nvSpPr>
          <p:cNvPr id="5" name="字幕 4">
            <a:extLst>
              <a:ext uri="{FF2B5EF4-FFF2-40B4-BE49-F238E27FC236}">
                <a16:creationId xmlns:a16="http://schemas.microsoft.com/office/drawing/2014/main" id="{50976013-37B8-4994-A7C0-5AFBA1C0E290}"/>
              </a:ext>
            </a:extLst>
          </p:cNvPr>
          <p:cNvSpPr>
            <a:spLocks noGrp="1"/>
          </p:cNvSpPr>
          <p:nvPr>
            <p:ph type="subTitle" idx="1"/>
          </p:nvPr>
        </p:nvSpPr>
        <p:spPr/>
        <p:txBody>
          <a:bodyPr/>
          <a:lstStyle/>
          <a:p>
            <a:r>
              <a:rPr lang="zh-TW" altLang="en-US" dirty="0"/>
              <a:t>大西 有希</a:t>
            </a:r>
            <a:r>
              <a:rPr lang="ja-JP" altLang="en-US" dirty="0"/>
              <a:t> （東京科学大学）</a:t>
            </a:r>
            <a:endParaRPr lang="en-US" altLang="ja-JP" dirty="0"/>
          </a:p>
        </p:txBody>
      </p:sp>
      <p:sp>
        <p:nvSpPr>
          <p:cNvPr id="3" name="スライド番号プレースホルダー 2">
            <a:extLst>
              <a:ext uri="{FF2B5EF4-FFF2-40B4-BE49-F238E27FC236}">
                <a16:creationId xmlns:a16="http://schemas.microsoft.com/office/drawing/2014/main" id="{728962C2-DDDD-3C00-FAA7-705795D8AF9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a:t>
            </a:fld>
            <a:endParaRPr lang="ja-JP" altLang="en-US" dirty="0"/>
          </a:p>
        </p:txBody>
      </p:sp>
    </p:spTree>
    <p:extLst>
      <p:ext uri="{BB962C8B-B14F-4D97-AF65-F5344CB8AC3E}">
        <p14:creationId xmlns:p14="http://schemas.microsoft.com/office/powerpoint/2010/main" val="487280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b="1" i="1" u="sng" dirty="0">
                <a:solidFill>
                  <a:srgbClr val="000000"/>
                </a:solidFill>
                <a:effectLst>
                  <a:outerShdw blurRad="38100" dist="38100" dir="2700000" algn="tl">
                    <a:srgbClr val="000000">
                      <a:alpha val="43137"/>
                    </a:srgbClr>
                  </a:outerShdw>
                </a:effectLst>
              </a:rPr>
              <a:t>実現したい内容</a:t>
            </a:r>
            <a:endParaRPr lang="en-US" altLang="ja-JP" b="1" i="1" u="sng" dirty="0">
              <a:solidFill>
                <a:srgbClr val="000000"/>
              </a:solidFill>
              <a:effectLst>
                <a:outerShdw blurRad="38100" dist="38100" dir="2700000" algn="tl">
                  <a:srgbClr val="000000">
                    <a:alpha val="43137"/>
                  </a:srgbClr>
                </a:outerShdw>
              </a:effectLst>
            </a:endParaRPr>
          </a:p>
          <a:p>
            <a:pPr lvl="0">
              <a:lnSpc>
                <a:spcPct val="120000"/>
              </a:lnSpc>
            </a:pPr>
            <a:r>
              <a:rPr lang="ja-JP" altLang="en-US" b="1" dirty="0">
                <a:solidFill>
                  <a:srgbClr val="FF00FF"/>
                </a:solidFill>
              </a:rPr>
              <a:t>「超」大変形問題</a:t>
            </a:r>
            <a:r>
              <a:rPr lang="ja-JP" altLang="en-US" dirty="0">
                <a:solidFill>
                  <a:srgbClr val="000000"/>
                </a:solidFill>
              </a:rPr>
              <a:t>を</a:t>
            </a:r>
            <a:r>
              <a:rPr lang="en-US" altLang="ja-JP" dirty="0">
                <a:solidFill>
                  <a:srgbClr val="000000"/>
                </a:solidFill>
              </a:rPr>
              <a:t>FEM</a:t>
            </a:r>
            <a:r>
              <a:rPr lang="ja-JP" altLang="en-US" dirty="0">
                <a:solidFill>
                  <a:srgbClr val="000000"/>
                </a:solidFill>
              </a:rPr>
              <a:t>で</a:t>
            </a:r>
            <a:br>
              <a:rPr lang="en-US" altLang="ja-JP" dirty="0">
                <a:solidFill>
                  <a:srgbClr val="000000"/>
                </a:solidFill>
              </a:rPr>
            </a:br>
            <a:r>
              <a:rPr lang="ja-JP" altLang="en-US" dirty="0">
                <a:solidFill>
                  <a:srgbClr val="000000"/>
                </a:solidFill>
              </a:rPr>
              <a:t>速くロバストかつ正確に解きたい．</a:t>
            </a:r>
            <a:endParaRPr lang="en-US" altLang="ja-JP" dirty="0">
              <a:solidFill>
                <a:srgbClr val="000000"/>
              </a:solidFill>
            </a:endParaRPr>
          </a:p>
          <a:p>
            <a:pPr lvl="0"/>
            <a:r>
              <a:rPr lang="ja-JP" altLang="en-US" b="1" dirty="0"/>
              <a:t>複雑形状</a:t>
            </a:r>
            <a:r>
              <a:rPr lang="ja-JP" altLang="en-US" dirty="0"/>
              <a:t>を</a:t>
            </a:r>
            <a:r>
              <a:rPr lang="ja-JP" altLang="en-US" b="1" dirty="0">
                <a:solidFill>
                  <a:srgbClr val="E89049"/>
                </a:solidFill>
              </a:rPr>
              <a:t>四面体</a:t>
            </a:r>
            <a:r>
              <a:rPr lang="ja-JP" altLang="en-US" dirty="0"/>
              <a:t>で解きたい．</a:t>
            </a:r>
            <a:endParaRPr lang="en-US" altLang="ja-JP" dirty="0"/>
          </a:p>
          <a:p>
            <a:r>
              <a:rPr lang="ja-JP" altLang="en-US" b="1" dirty="0">
                <a:solidFill>
                  <a:srgbClr val="C00000"/>
                </a:solidFill>
              </a:rPr>
              <a:t>微圧縮性</a:t>
            </a:r>
            <a:r>
              <a:rPr lang="ja-JP" altLang="en-US" dirty="0"/>
              <a:t>が現れる材料</a:t>
            </a:r>
            <a:r>
              <a:rPr lang="ja-JP" altLang="en-US" dirty="0">
                <a:solidFill>
                  <a:srgbClr val="000000"/>
                </a:solidFill>
              </a:rPr>
              <a:t>も解きたい．</a:t>
            </a:r>
            <a:endParaRPr lang="en-US" altLang="ja-JP" dirty="0"/>
          </a:p>
          <a:p>
            <a:pPr lvl="0"/>
            <a:r>
              <a:rPr lang="ja-JP" altLang="en-US" b="1" dirty="0"/>
              <a:t>自動リメッシング</a:t>
            </a:r>
            <a:r>
              <a:rPr lang="ja-JP" altLang="en-US" dirty="0"/>
              <a:t>も実現したい．</a:t>
            </a:r>
            <a:endParaRPr lang="en-US" altLang="ja-JP" dirty="0"/>
          </a:p>
          <a:p>
            <a:r>
              <a:rPr lang="ja-JP" altLang="en-US" b="1" dirty="0">
                <a:solidFill>
                  <a:srgbClr val="000000"/>
                </a:solidFill>
              </a:rPr>
              <a:t>接触</a:t>
            </a:r>
            <a:r>
              <a:rPr lang="ja-JP" altLang="en-US" dirty="0">
                <a:solidFill>
                  <a:srgbClr val="000000"/>
                </a:solidFill>
              </a:rPr>
              <a:t>も扱いたい．</a:t>
            </a:r>
            <a:endParaRPr lang="en-US" altLang="ja-JP" dirty="0">
              <a:solidFill>
                <a:srgbClr val="000000"/>
              </a:solidFill>
            </a:endParaRPr>
          </a:p>
          <a:p>
            <a:pPr marL="0" indent="0">
              <a:buNone/>
            </a:pPr>
            <a:endParaRPr lang="en-US" altLang="ja-JP" sz="1000" dirty="0">
              <a:solidFill>
                <a:srgbClr val="000000"/>
              </a:solidFill>
            </a:endParaRPr>
          </a:p>
          <a:p>
            <a:pPr marL="0" indent="0">
              <a:buNone/>
            </a:pPr>
            <a:r>
              <a:rPr lang="ja-JP" altLang="en-US" b="1" i="1" u="sng" dirty="0">
                <a:solidFill>
                  <a:srgbClr val="000000"/>
                </a:solidFill>
                <a:effectLst>
                  <a:outerShdw blurRad="38100" dist="38100" dir="2700000" algn="tl">
                    <a:srgbClr val="000000">
                      <a:alpha val="43137"/>
                    </a:srgbClr>
                  </a:outerShdw>
                </a:effectLst>
              </a:rPr>
              <a:t>現状</a:t>
            </a:r>
            <a:endParaRPr lang="en-US" altLang="ja-JP" sz="3200" b="1" i="1" u="sng" dirty="0">
              <a:solidFill>
                <a:srgbClr val="000000"/>
              </a:solidFill>
              <a:effectLst>
                <a:outerShdw blurRad="38100" dist="38100" dir="2700000" algn="tl">
                  <a:srgbClr val="000000">
                    <a:alpha val="43137"/>
                  </a:srgbClr>
                </a:outerShdw>
              </a:effectLst>
            </a:endParaRPr>
          </a:p>
          <a:p>
            <a:pPr marL="0" indent="0">
              <a:buNone/>
            </a:pPr>
            <a:r>
              <a:rPr lang="ja-JP" altLang="en-US" sz="2800" dirty="0">
                <a:solidFill>
                  <a:srgbClr val="FF0000"/>
                </a:solidFill>
              </a:rPr>
              <a:t>計算速度</a:t>
            </a:r>
            <a:r>
              <a:rPr lang="ja-JP" altLang="en-US" sz="2800" dirty="0"/>
              <a:t>・</a:t>
            </a:r>
            <a:r>
              <a:rPr kumimoji="1" lang="ja-JP" altLang="en-US" sz="2800" dirty="0">
                <a:solidFill>
                  <a:srgbClr val="008000"/>
                </a:solidFill>
                <a:latin typeface="MS UI Gothic" panose="020B0600070205080204" pitchFamily="50" charset="-128"/>
                <a:ea typeface="MS UI Gothic" panose="020B0600070205080204" pitchFamily="50" charset="-128"/>
              </a:rPr>
              <a:t>大変形ロバスト性</a:t>
            </a:r>
            <a:r>
              <a:rPr kumimoji="1" lang="ja-JP" altLang="en-US" sz="2800" dirty="0">
                <a:latin typeface="MS UI Gothic" panose="020B0600070205080204" pitchFamily="50" charset="-128"/>
                <a:ea typeface="MS UI Gothic" panose="020B0600070205080204" pitchFamily="50" charset="-128"/>
              </a:rPr>
              <a:t>・</a:t>
            </a:r>
            <a:r>
              <a:rPr lang="ja-JP" altLang="en-US" sz="2800" dirty="0">
                <a:solidFill>
                  <a:srgbClr val="0000CC"/>
                </a:solidFill>
              </a:rPr>
              <a:t>精度</a:t>
            </a:r>
            <a:br>
              <a:rPr kumimoji="1" lang="en-US" altLang="ja-JP" sz="2800" dirty="0">
                <a:latin typeface="MS UI Gothic" panose="020B0600070205080204" pitchFamily="50" charset="-128"/>
                <a:ea typeface="MS UI Gothic" panose="020B0600070205080204" pitchFamily="50" charset="-128"/>
              </a:rPr>
            </a:br>
            <a:r>
              <a:rPr kumimoji="1" lang="ja-JP" altLang="en-US" sz="2800" dirty="0">
                <a:latin typeface="MS UI Gothic" panose="020B0600070205080204" pitchFamily="50" charset="-128"/>
                <a:ea typeface="MS UI Gothic" panose="020B0600070205080204" pitchFamily="50" charset="-128"/>
              </a:rPr>
              <a:t>の三拍子が揃った四面体定式化が</a:t>
            </a:r>
            <a:br>
              <a:rPr kumimoji="1" lang="en-US" altLang="ja-JP" sz="2800" dirty="0">
                <a:latin typeface="MS UI Gothic" panose="020B0600070205080204" pitchFamily="50" charset="-128"/>
                <a:ea typeface="MS UI Gothic" panose="020B0600070205080204" pitchFamily="50" charset="-128"/>
              </a:rPr>
            </a:br>
            <a:r>
              <a:rPr kumimoji="1" lang="ja-JP" altLang="en-US" sz="2800" dirty="0">
                <a:latin typeface="MS UI Gothic" panose="020B0600070205080204" pitchFamily="50" charset="-128"/>
                <a:ea typeface="MS UI Gothic" panose="020B0600070205080204" pitchFamily="50" charset="-128"/>
              </a:rPr>
              <a:t>まだ確立されていない</a:t>
            </a:r>
            <a:r>
              <a:rPr kumimoji="1" lang="en-US" altLang="ja-JP" sz="2800" dirty="0">
                <a:latin typeface="MS UI Gothic" panose="020B0600070205080204" pitchFamily="50" charset="-128"/>
                <a:ea typeface="MS UI Gothic" panose="020B0600070205080204" pitchFamily="50" charset="-128"/>
              </a:rPr>
              <a:t>...</a:t>
            </a:r>
            <a:endParaRPr lang="en-US" altLang="ja-JP" b="1" i="1" u="sng" dirty="0">
              <a:solidFill>
                <a:srgbClr val="000000"/>
              </a:solidFill>
              <a:effectLst>
                <a:outerShdw blurRad="38100" dist="38100" dir="2700000" algn="tl">
                  <a:srgbClr val="000000">
                    <a:alpha val="43137"/>
                  </a:srgbClr>
                </a:outerShdw>
              </a:effectLst>
            </a:endParaRPr>
          </a:p>
        </p:txBody>
      </p:sp>
      <p:sp>
        <p:nvSpPr>
          <p:cNvPr id="2" name="タイトル 1"/>
          <p:cNvSpPr>
            <a:spLocks noGrp="1"/>
          </p:cNvSpPr>
          <p:nvPr>
            <p:ph type="title"/>
          </p:nvPr>
        </p:nvSpPr>
        <p:spPr/>
        <p:txBody>
          <a:bodyPr/>
          <a:lstStyle/>
          <a:p>
            <a:r>
              <a:rPr lang="ja-JP" altLang="en-US" dirty="0"/>
              <a:t>研究背景</a:t>
            </a:r>
            <a:endParaRPr kumimoji="1" lang="ja-JP" altLang="en-US" dirty="0"/>
          </a:p>
        </p:txBody>
      </p:sp>
      <p:grpSp>
        <p:nvGrpSpPr>
          <p:cNvPr id="7" name="グループ化 6">
            <a:extLst>
              <a:ext uri="{FF2B5EF4-FFF2-40B4-BE49-F238E27FC236}">
                <a16:creationId xmlns:a16="http://schemas.microsoft.com/office/drawing/2014/main" id="{F16E9341-82E1-FB6D-90C4-B5C9FEF2FB33}"/>
              </a:ext>
            </a:extLst>
          </p:cNvPr>
          <p:cNvGrpSpPr>
            <a:grpSpLocks noChangeAspect="1"/>
          </p:cNvGrpSpPr>
          <p:nvPr/>
        </p:nvGrpSpPr>
        <p:grpSpPr>
          <a:xfrm>
            <a:off x="5691260" y="748848"/>
            <a:ext cx="3555372" cy="2448272"/>
            <a:chOff x="5789753" y="805001"/>
            <a:chExt cx="3392283" cy="2335967"/>
          </a:xfrm>
        </p:grpSpPr>
        <p:pic>
          <p:nvPicPr>
            <p:cNvPr id="13" name="図 12"/>
            <p:cNvPicPr>
              <a:picLocks noChangeAspect="1"/>
            </p:cNvPicPr>
            <p:nvPr/>
          </p:nvPicPr>
          <p:blipFill>
            <a:blip r:embed="rId3">
              <a:extLst>
                <a:ext uri="{28A0092B-C50C-407E-A947-70E740481C1C}">
                  <a14:useLocalDpi xmlns:a14="http://schemas.microsoft.com/office/drawing/2010/main" val="0"/>
                </a:ext>
              </a:extLst>
            </a:blip>
            <a:srcRect r="12359"/>
            <a:stretch>
              <a:fillRect/>
            </a:stretch>
          </p:blipFill>
          <p:spPr>
            <a:xfrm>
              <a:off x="5789753" y="805001"/>
              <a:ext cx="3392283" cy="2335967"/>
            </a:xfrm>
            <a:prstGeom prst="rect">
              <a:avLst/>
            </a:prstGeom>
            <a:ln w="12700">
              <a:solidFill>
                <a:schemeClr val="tx1"/>
              </a:solidFill>
            </a:ln>
          </p:spPr>
        </p:pic>
        <p:sp>
          <p:nvSpPr>
            <p:cNvPr id="14" name="テキスト ボックス 13"/>
            <p:cNvSpPr txBox="1"/>
            <p:nvPr/>
          </p:nvSpPr>
          <p:spPr>
            <a:xfrm>
              <a:off x="7733969" y="2679303"/>
              <a:ext cx="718864" cy="461665"/>
            </a:xfrm>
            <a:prstGeom prst="rect">
              <a:avLst/>
            </a:prstGeom>
            <a:noFill/>
            <a:ln w="12700">
              <a:noFill/>
            </a:ln>
          </p:spPr>
          <p:txBody>
            <a:bodyPr wrap="square" rtlCol="0">
              <a:spAutoFit/>
            </a:bodyPr>
            <a:lstStyle/>
            <a:p>
              <a:r>
                <a:rPr lang="ja-JP" altLang="en-US" sz="2400" b="1" dirty="0">
                  <a:solidFill>
                    <a:srgbClr val="C00000"/>
                  </a:solidFill>
                  <a:effectLst>
                    <a:outerShdw blurRad="38100" dist="38100" dir="2700000" algn="tl">
                      <a:srgbClr val="000000">
                        <a:alpha val="43137"/>
                      </a:srgbClr>
                    </a:outerShdw>
                  </a:effectLst>
                  <a:ea typeface="MS UI Gothic" panose="020B0600070205080204" pitchFamily="50" charset="-128"/>
                </a:rPr>
                <a:t>ゴム</a:t>
              </a:r>
            </a:p>
          </p:txBody>
        </p:sp>
      </p:grpSp>
      <p:grpSp>
        <p:nvGrpSpPr>
          <p:cNvPr id="8" name="グループ化 7">
            <a:extLst>
              <a:ext uri="{FF2B5EF4-FFF2-40B4-BE49-F238E27FC236}">
                <a16:creationId xmlns:a16="http://schemas.microsoft.com/office/drawing/2014/main" id="{092A722F-1AE9-16B4-B543-CE474A3D64A2}"/>
              </a:ext>
            </a:extLst>
          </p:cNvPr>
          <p:cNvGrpSpPr/>
          <p:nvPr/>
        </p:nvGrpSpPr>
        <p:grpSpPr>
          <a:xfrm>
            <a:off x="8644378" y="3773752"/>
            <a:ext cx="3392282" cy="2463559"/>
            <a:chOff x="7921774" y="3773752"/>
            <a:chExt cx="3392282" cy="2463559"/>
          </a:xfrm>
        </p:grpSpPr>
        <p:pic>
          <p:nvPicPr>
            <p:cNvPr id="12" name="図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1774" y="3773752"/>
              <a:ext cx="3392282" cy="2463559"/>
            </a:xfrm>
            <a:prstGeom prst="rect">
              <a:avLst/>
            </a:prstGeom>
            <a:ln w="12700">
              <a:solidFill>
                <a:schemeClr val="tx1"/>
              </a:solidFill>
            </a:ln>
          </p:spPr>
        </p:pic>
        <p:sp>
          <p:nvSpPr>
            <p:cNvPr id="15" name="テキスト ボックス 14"/>
            <p:cNvSpPr txBox="1"/>
            <p:nvPr/>
          </p:nvSpPr>
          <p:spPr>
            <a:xfrm>
              <a:off x="7921774" y="5589239"/>
              <a:ext cx="3392282" cy="461665"/>
            </a:xfrm>
            <a:prstGeom prst="rect">
              <a:avLst/>
            </a:prstGeom>
            <a:noFill/>
          </p:spPr>
          <p:txBody>
            <a:bodyPr wrap="square" rtlCol="0">
              <a:spAutoFit/>
            </a:bodyPr>
            <a:lstStyle/>
            <a:p>
              <a:pPr algn="r"/>
              <a:r>
                <a:rPr lang="ja-JP" altLang="en-US" sz="2400" b="1" dirty="0">
                  <a:solidFill>
                    <a:srgbClr val="C00000"/>
                  </a:solidFill>
                  <a:effectLst>
                    <a:outerShdw blurRad="38100" dist="38100" dir="2700000" algn="tl">
                      <a:srgbClr val="000000">
                        <a:alpha val="43137"/>
                      </a:srgbClr>
                    </a:outerShdw>
                  </a:effectLst>
                  <a:ea typeface="MS UI Gothic" panose="020B0600070205080204" pitchFamily="50" charset="-128"/>
                </a:rPr>
                <a:t>プラ／ガラス 熱粘弾性</a:t>
              </a:r>
            </a:p>
          </p:txBody>
        </p:sp>
      </p:grpSp>
      <p:grpSp>
        <p:nvGrpSpPr>
          <p:cNvPr id="5" name="グループ化 4">
            <a:extLst>
              <a:ext uri="{FF2B5EF4-FFF2-40B4-BE49-F238E27FC236}">
                <a16:creationId xmlns:a16="http://schemas.microsoft.com/office/drawing/2014/main" id="{DA2B3F8C-96EC-F16D-4CE9-68763CC49089}"/>
              </a:ext>
            </a:extLst>
          </p:cNvPr>
          <p:cNvGrpSpPr/>
          <p:nvPr/>
        </p:nvGrpSpPr>
        <p:grpSpPr>
          <a:xfrm>
            <a:off x="9395535" y="748848"/>
            <a:ext cx="2641125" cy="2448272"/>
            <a:chOff x="3287688" y="3789040"/>
            <a:chExt cx="2641125" cy="2448272"/>
          </a:xfrm>
        </p:grpSpPr>
        <p:pic>
          <p:nvPicPr>
            <p:cNvPr id="6" name="図 5"/>
            <p:cNvPicPr>
              <a:picLocks noChangeAspect="1"/>
            </p:cNvPicPr>
            <p:nvPr/>
          </p:nvPicPr>
          <p:blipFill rotWithShape="1">
            <a:blip r:embed="rId5">
              <a:extLst>
                <a:ext uri="{28A0092B-C50C-407E-A947-70E740481C1C}">
                  <a14:useLocalDpi xmlns:a14="http://schemas.microsoft.com/office/drawing/2010/main" val="0"/>
                </a:ext>
              </a:extLst>
            </a:blip>
            <a:srcRect l="1" r="44457" b="802"/>
            <a:stretch/>
          </p:blipFill>
          <p:spPr>
            <a:xfrm>
              <a:off x="3287688" y="3789040"/>
              <a:ext cx="2641125" cy="2448272"/>
            </a:xfrm>
            <a:prstGeom prst="rect">
              <a:avLst/>
            </a:prstGeom>
            <a:ln w="25400">
              <a:solidFill>
                <a:schemeClr val="tx1"/>
              </a:solidFill>
            </a:ln>
          </p:spPr>
        </p:pic>
        <p:sp>
          <p:nvSpPr>
            <p:cNvPr id="16" name="テキスト ボックス 15"/>
            <p:cNvSpPr txBox="1"/>
            <p:nvPr/>
          </p:nvSpPr>
          <p:spPr>
            <a:xfrm>
              <a:off x="4177358" y="4774698"/>
              <a:ext cx="800219" cy="830997"/>
            </a:xfrm>
            <a:prstGeom prst="rect">
              <a:avLst/>
            </a:prstGeom>
            <a:noFill/>
          </p:spPr>
          <p:txBody>
            <a:bodyPr wrap="none" rtlCol="0">
              <a:spAutoFit/>
            </a:bodyPr>
            <a:lstStyle/>
            <a:p>
              <a:r>
                <a:rPr lang="ja-JP" altLang="en-US" sz="2400" dirty="0">
                  <a:solidFill>
                    <a:srgbClr val="C00000"/>
                  </a:solidFill>
                  <a:effectLst>
                    <a:outerShdw blurRad="38100" dist="38100" dir="2700000" algn="tl">
                      <a:srgbClr val="000000">
                        <a:alpha val="43137"/>
                      </a:srgbClr>
                    </a:outerShdw>
                  </a:effectLst>
                  <a:ea typeface="MS UI Gothic" panose="020B0600070205080204" pitchFamily="50" charset="-128"/>
                </a:rPr>
                <a:t>金属</a:t>
              </a:r>
              <a:br>
                <a:rPr lang="en-US" altLang="ja-JP" sz="2400" dirty="0">
                  <a:solidFill>
                    <a:srgbClr val="C00000"/>
                  </a:solidFill>
                  <a:effectLst>
                    <a:outerShdw blurRad="38100" dist="38100" dir="2700000" algn="tl">
                      <a:srgbClr val="000000">
                        <a:alpha val="43137"/>
                      </a:srgbClr>
                    </a:outerShdw>
                  </a:effectLst>
                  <a:ea typeface="MS UI Gothic" panose="020B0600070205080204" pitchFamily="50" charset="-128"/>
                </a:rPr>
              </a:br>
              <a:r>
                <a:rPr lang="ja-JP" altLang="en-US" sz="2400" dirty="0">
                  <a:solidFill>
                    <a:srgbClr val="C00000"/>
                  </a:solidFill>
                  <a:effectLst>
                    <a:outerShdw blurRad="38100" dist="38100" dir="2700000" algn="tl">
                      <a:srgbClr val="000000">
                        <a:alpha val="43137"/>
                      </a:srgbClr>
                    </a:outerShdw>
                  </a:effectLst>
                  <a:ea typeface="MS UI Gothic" panose="020B0600070205080204" pitchFamily="50" charset="-128"/>
                </a:rPr>
                <a:t>塑性</a:t>
              </a:r>
            </a:p>
          </p:txBody>
        </p:sp>
      </p:grpSp>
      <p:graphicFrame>
        <p:nvGraphicFramePr>
          <p:cNvPr id="10" name="表 9">
            <a:extLst>
              <a:ext uri="{FF2B5EF4-FFF2-40B4-BE49-F238E27FC236}">
                <a16:creationId xmlns:a16="http://schemas.microsoft.com/office/drawing/2014/main" id="{90024ACC-F1F4-81B1-F1C4-1450043E6B0F}"/>
              </a:ext>
            </a:extLst>
          </p:cNvPr>
          <p:cNvGraphicFramePr>
            <a:graphicFrameLocks noGrp="1"/>
          </p:cNvGraphicFramePr>
          <p:nvPr>
            <p:extLst>
              <p:ext uri="{D42A27DB-BD31-4B8C-83A1-F6EECF244321}">
                <p14:modId xmlns:p14="http://schemas.microsoft.com/office/powerpoint/2010/main" val="2399336245"/>
              </p:ext>
            </p:extLst>
          </p:nvPr>
        </p:nvGraphicFramePr>
        <p:xfrm>
          <a:off x="5447928" y="4530432"/>
          <a:ext cx="3085913" cy="1706880"/>
        </p:xfrm>
        <a:graphic>
          <a:graphicData uri="http://schemas.openxmlformats.org/drawingml/2006/table">
            <a:tbl>
              <a:tblPr firstRow="1" bandRow="1">
                <a:tableStyleId>{00A15C55-8517-42AA-B614-E9B94910E393}</a:tableStyleId>
              </a:tblPr>
              <a:tblGrid>
                <a:gridCol w="3085913">
                  <a:extLst>
                    <a:ext uri="{9D8B030D-6E8A-4147-A177-3AD203B41FA5}">
                      <a16:colId xmlns:a16="http://schemas.microsoft.com/office/drawing/2014/main" val="3088928333"/>
                    </a:ext>
                  </a:extLst>
                </a:gridCol>
              </a:tblGrid>
              <a:tr h="389186">
                <a:tc>
                  <a:txBody>
                    <a:bodyPr/>
                    <a:lstStyle/>
                    <a:p>
                      <a:r>
                        <a:rPr kumimoji="1" lang="ja-JP" altLang="en-US" sz="2000" dirty="0">
                          <a:latin typeface="MS UI Gothic" panose="020B0600070205080204" pitchFamily="50" charset="-128"/>
                          <a:ea typeface="MS UI Gothic" panose="020B0600070205080204" pitchFamily="50" charset="-128"/>
                        </a:rPr>
                        <a:t>精度の問題</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9403784"/>
                  </a:ext>
                </a:extLst>
              </a:tr>
              <a:tr h="978966">
                <a:tc>
                  <a:txBody>
                    <a:bodyPr/>
                    <a:lstStyle/>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せん断ロッキング</a:t>
                      </a:r>
                      <a:endParaRPr kumimoji="1" lang="en-US" altLang="ja-JP" sz="2000"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体積ロッキング</a:t>
                      </a:r>
                      <a:endParaRPr kumimoji="1" lang="en-US" altLang="ja-JP" sz="2000" dirty="0">
                        <a:latin typeface="MS UI Gothic" panose="020B0600070205080204" pitchFamily="50" charset="-128"/>
                        <a:ea typeface="MS UI Gothic" panose="020B0600070205080204" pitchFamily="50" charset="-128"/>
                      </a:endParaRPr>
                    </a:p>
                    <a:p>
                      <a:pPr marL="285750" indent="-285750">
                        <a:buClr>
                          <a:schemeClr val="tx1"/>
                        </a:buClr>
                        <a:buFont typeface="Wingdings" panose="05000000000000000000" pitchFamily="2" charset="2"/>
                        <a:buChar char="Ø"/>
                      </a:pPr>
                      <a:r>
                        <a:rPr kumimoji="1" lang="ja-JP" altLang="en-US" sz="2000" dirty="0">
                          <a:solidFill>
                            <a:srgbClr val="0000CC"/>
                          </a:solidFill>
                          <a:latin typeface="MS UI Gothic" panose="020B0600070205080204" pitchFamily="50" charset="-128"/>
                          <a:ea typeface="MS UI Gothic" panose="020B0600070205080204" pitchFamily="50" charset="-128"/>
                        </a:rPr>
                        <a:t>圧力チェッカーボーディング</a:t>
                      </a:r>
                      <a:endParaRPr kumimoji="1" lang="en-US" altLang="ja-JP" sz="2000" dirty="0">
                        <a:solidFill>
                          <a:srgbClr val="0000CC"/>
                        </a:solidFill>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Ø"/>
                      </a:pPr>
                      <a:r>
                        <a:rPr kumimoji="1" lang="ja-JP" altLang="en-US" sz="2000" dirty="0">
                          <a:latin typeface="MS UI Gothic" panose="020B0600070205080204" pitchFamily="50" charset="-128"/>
                          <a:ea typeface="MS UI Gothic" panose="020B0600070205080204" pitchFamily="50" charset="-128"/>
                        </a:rPr>
                        <a:t>節点反力振動　など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4212619"/>
                  </a:ext>
                </a:extLst>
              </a:tr>
            </a:tbl>
          </a:graphicData>
        </a:graphic>
      </p:graphicFrame>
      <p:sp>
        <p:nvSpPr>
          <p:cNvPr id="9" name="スライド番号プレースホルダー 8">
            <a:extLst>
              <a:ext uri="{FF2B5EF4-FFF2-40B4-BE49-F238E27FC236}">
                <a16:creationId xmlns:a16="http://schemas.microsoft.com/office/drawing/2014/main" id="{D1121012-6DFF-92E7-DCA4-AE19A59B19F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a:t>
            </a:fld>
            <a:endParaRPr lang="ja-JP" altLang="en-US" dirty="0"/>
          </a:p>
        </p:txBody>
      </p:sp>
    </p:spTree>
    <p:extLst>
      <p:ext uri="{BB962C8B-B14F-4D97-AF65-F5344CB8AC3E}">
        <p14:creationId xmlns:p14="http://schemas.microsoft.com/office/powerpoint/2010/main" val="1172851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9893E72E-D945-B873-61D6-56097C6AEEB2}"/>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３次元片持梁の微圧縮大たわみ解析</a:t>
            </a:r>
            <a:endParaRPr lang="en-US" altLang="ja-JP" b="1" i="1" u="sng" dirty="0">
              <a:effectLst>
                <a:outerShdw blurRad="38100" dist="38100" dir="2700000" algn="tl">
                  <a:srgbClr val="000000">
                    <a:alpha val="43137"/>
                  </a:srgbClr>
                </a:outerShdw>
              </a:effectLst>
            </a:endParaRPr>
          </a:p>
          <a:p>
            <a:pPr marL="0" indent="0">
              <a:buNone/>
            </a:pPr>
            <a:endParaRPr kumimoji="1" lang="en-US" altLang="ja-JP" dirty="0"/>
          </a:p>
        </p:txBody>
      </p:sp>
      <p:sp>
        <p:nvSpPr>
          <p:cNvPr id="3" name="タイトル 2">
            <a:extLst>
              <a:ext uri="{FF2B5EF4-FFF2-40B4-BE49-F238E27FC236}">
                <a16:creationId xmlns:a16="http://schemas.microsoft.com/office/drawing/2014/main" id="{AACAF374-45DE-DB09-F1B7-D054275E7C5A}"/>
              </a:ext>
            </a:extLst>
          </p:cNvPr>
          <p:cNvSpPr>
            <a:spLocks noGrp="1"/>
          </p:cNvSpPr>
          <p:nvPr>
            <p:ph type="title"/>
          </p:nvPr>
        </p:nvSpPr>
        <p:spPr/>
        <p:txBody>
          <a:bodyPr/>
          <a:lstStyle/>
          <a:p>
            <a:r>
              <a:rPr kumimoji="1" lang="ja-JP" altLang="en-US" dirty="0"/>
              <a:t>旧</a:t>
            </a:r>
            <a:r>
              <a:rPr kumimoji="1" lang="en-US" altLang="ja-JP" dirty="0"/>
              <a:t>S-FEM</a:t>
            </a:r>
            <a:r>
              <a:rPr kumimoji="1" lang="ja-JP" altLang="en-US" dirty="0"/>
              <a:t>（</a:t>
            </a:r>
            <a:r>
              <a:rPr kumimoji="1" lang="en-US" altLang="ja-JP" dirty="0" err="1">
                <a:solidFill>
                  <a:srgbClr val="FF00FF"/>
                </a:solidFill>
              </a:rPr>
              <a:t>SelectiveES</a:t>
            </a:r>
            <a:r>
              <a:rPr kumimoji="1" lang="en-US" altLang="ja-JP" dirty="0">
                <a:solidFill>
                  <a:srgbClr val="FF00FF"/>
                </a:solidFill>
              </a:rPr>
              <a:t>/NS-FEM-T4</a:t>
            </a:r>
            <a:r>
              <a:rPr kumimoji="1" lang="ja-JP" altLang="en-US" dirty="0"/>
              <a:t>）の性能</a:t>
            </a:r>
          </a:p>
        </p:txBody>
      </p:sp>
      <p:sp>
        <p:nvSpPr>
          <p:cNvPr id="4" name="スライド番号プレースホルダー 3">
            <a:extLst>
              <a:ext uri="{FF2B5EF4-FFF2-40B4-BE49-F238E27FC236}">
                <a16:creationId xmlns:a16="http://schemas.microsoft.com/office/drawing/2014/main" id="{907F5627-189C-32C3-0375-F36DC4B88411}"/>
              </a:ext>
            </a:extLst>
          </p:cNvPr>
          <p:cNvSpPr>
            <a:spLocks noGrp="1"/>
          </p:cNvSpPr>
          <p:nvPr>
            <p:ph type="sldNum" sz="quarter" idx="4"/>
          </p:nvPr>
        </p:nvSpPr>
        <p:spPr/>
        <p:txBody>
          <a:bodyPr/>
          <a:lstStyle/>
          <a:p>
            <a:r>
              <a:rPr lang="en-US" altLang="ja-JP"/>
              <a:t>P. </a:t>
            </a:r>
            <a:fld id="{46905B5D-1FC7-487A-AD75-007BD4BDDA5E}" type="slidenum">
              <a:rPr lang="ja-JP" altLang="en-US" smtClean="0"/>
              <a:pPr/>
              <a:t>3</a:t>
            </a:fld>
            <a:endParaRPr lang="ja-JP" altLang="en-US" b="1" dirty="0"/>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1176CAC7-18C3-C8FF-465D-A1DD37A97005}"/>
                  </a:ext>
                </a:extLst>
              </p:cNvPr>
              <p:cNvSpPr txBox="1"/>
              <p:nvPr/>
            </p:nvSpPr>
            <p:spPr>
              <a:xfrm>
                <a:off x="551384" y="963648"/>
                <a:ext cx="5112568" cy="369332"/>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solidFill>
                      <a:srgbClr val="C00000"/>
                    </a:solidFill>
                    <a:latin typeface="MS UI Gothic" panose="020B0600070205080204" pitchFamily="50" charset="-128"/>
                    <a:ea typeface="MS UI Gothic" panose="020B0600070205080204" pitchFamily="50" charset="-128"/>
                  </a:rPr>
                  <a:t>初期ポアソン比</a:t>
                </a:r>
                <a14:m>
                  <m:oMath xmlns:m="http://schemas.openxmlformats.org/officeDocument/2006/math">
                    <m:sSub>
                      <m:sSubPr>
                        <m:ctrlPr>
                          <a:rPr lang="en-US" altLang="ja-JP" b="1" i="1" smtClean="0">
                            <a:solidFill>
                              <a:srgbClr val="C00000"/>
                            </a:solidFill>
                            <a:latin typeface="Cambria Math" panose="02040503050406030204" pitchFamily="18" charset="0"/>
                            <a:ea typeface="MS UI Gothic" panose="020B0600070205080204" pitchFamily="50" charset="-128"/>
                          </a:rPr>
                        </m:ctrlPr>
                      </m:sSubPr>
                      <m:e>
                        <m:r>
                          <a:rPr lang="en-US" altLang="ja-JP" b="1" i="1" smtClean="0">
                            <a:solidFill>
                              <a:srgbClr val="C00000"/>
                            </a:solidFill>
                            <a:latin typeface="Cambria Math" panose="02040503050406030204" pitchFamily="18" charset="0"/>
                            <a:ea typeface="MS UI Gothic" panose="020B0600070205080204" pitchFamily="50" charset="-128"/>
                          </a:rPr>
                          <m:t>𝝂</m:t>
                        </m:r>
                      </m:e>
                      <m:sub>
                        <m:r>
                          <a:rPr lang="en-US" altLang="ja-JP" b="1" i="0" smtClean="0">
                            <a:solidFill>
                              <a:srgbClr val="C00000"/>
                            </a:solidFill>
                            <a:latin typeface="Cambria Math" panose="02040503050406030204" pitchFamily="18" charset="0"/>
                            <a:ea typeface="MS UI Gothic" panose="020B0600070205080204" pitchFamily="50" charset="-128"/>
                          </a:rPr>
                          <m:t>𝐢𝐧𝐢</m:t>
                        </m:r>
                      </m:sub>
                    </m:sSub>
                    <m:r>
                      <a:rPr lang="en-US" altLang="ja-JP" b="1" i="1" smtClean="0">
                        <a:solidFill>
                          <a:srgbClr val="C00000"/>
                        </a:solidFill>
                        <a:latin typeface="Cambria Math" panose="02040503050406030204" pitchFamily="18" charset="0"/>
                        <a:ea typeface="MS UI Gothic" panose="020B0600070205080204" pitchFamily="50" charset="-128"/>
                      </a:rPr>
                      <m:t>=</m:t>
                    </m:r>
                    <m:r>
                      <a:rPr lang="en-US" altLang="ja-JP" b="1" i="1" smtClean="0">
                        <a:solidFill>
                          <a:srgbClr val="C00000"/>
                        </a:solidFill>
                        <a:latin typeface="Cambria Math" panose="02040503050406030204" pitchFamily="18" charset="0"/>
                        <a:ea typeface="MS UI Gothic" panose="020B0600070205080204" pitchFamily="50" charset="-128"/>
                      </a:rPr>
                      <m:t>𝟎</m:t>
                    </m:r>
                    <m:r>
                      <a:rPr lang="en-US" altLang="ja-JP" b="1" i="1" smtClean="0">
                        <a:solidFill>
                          <a:srgbClr val="C00000"/>
                        </a:solidFill>
                        <a:latin typeface="Cambria Math" panose="02040503050406030204" pitchFamily="18" charset="0"/>
                        <a:ea typeface="MS UI Gothic" panose="020B0600070205080204" pitchFamily="50" charset="-128"/>
                      </a:rPr>
                      <m:t>.</m:t>
                    </m:r>
                    <m:r>
                      <a:rPr lang="en-US" altLang="ja-JP" b="1" i="1" smtClean="0">
                        <a:solidFill>
                          <a:srgbClr val="C00000"/>
                        </a:solidFill>
                        <a:latin typeface="Cambria Math" panose="02040503050406030204" pitchFamily="18" charset="0"/>
                        <a:ea typeface="MS UI Gothic" panose="020B0600070205080204" pitchFamily="50" charset="-128"/>
                      </a:rPr>
                      <m:t>𝟒𝟗</m:t>
                    </m:r>
                  </m:oMath>
                </a14:m>
                <a:r>
                  <a:rPr lang="ja-JP" altLang="en-US" dirty="0">
                    <a:latin typeface="MS UI Gothic" panose="020B0600070205080204" pitchFamily="50" charset="-128"/>
                    <a:ea typeface="MS UI Gothic" panose="020B0600070205080204" pitchFamily="50" charset="-128"/>
                  </a:rPr>
                  <a:t>の</a:t>
                </a:r>
                <a:r>
                  <a:rPr lang="en-US" altLang="ja-JP" dirty="0">
                    <a:latin typeface="MS UI Gothic" panose="020B0600070205080204" pitchFamily="50" charset="-128"/>
                    <a:ea typeface="MS UI Gothic" panose="020B0600070205080204" pitchFamily="50" charset="-128"/>
                  </a:rPr>
                  <a:t>Neo-Hooke</a:t>
                </a:r>
                <a:r>
                  <a:rPr lang="ja-JP" altLang="en-US" dirty="0">
                    <a:latin typeface="MS UI Gothic" panose="020B0600070205080204" pitchFamily="50" charset="-128"/>
                    <a:ea typeface="MS UI Gothic" panose="020B0600070205080204" pitchFamily="50" charset="-128"/>
                  </a:rPr>
                  <a:t>超弾性体</a:t>
                </a:r>
                <a:endParaRPr lang="en-US" altLang="ja-JP" dirty="0">
                  <a:latin typeface="MS UI Gothic" panose="020B0600070205080204" pitchFamily="50" charset="-128"/>
                  <a:ea typeface="MS UI Gothic" panose="020B0600070205080204" pitchFamily="50" charset="-128"/>
                </a:endParaRPr>
              </a:p>
            </p:txBody>
          </p:sp>
        </mc:Choice>
        <mc:Fallback xmlns="">
          <p:sp>
            <p:nvSpPr>
              <p:cNvPr id="6" name="テキスト ボックス 5">
                <a:extLst>
                  <a:ext uri="{FF2B5EF4-FFF2-40B4-BE49-F238E27FC236}">
                    <a16:creationId xmlns:a16="http://schemas.microsoft.com/office/drawing/2014/main" id="{1176CAC7-18C3-C8FF-465D-A1DD37A97005}"/>
                  </a:ext>
                </a:extLst>
              </p:cNvPr>
              <p:cNvSpPr txBox="1">
                <a:spLocks noRot="1" noChangeAspect="1" noMove="1" noResize="1" noEditPoints="1" noAdjustHandles="1" noChangeArrowheads="1" noChangeShapeType="1" noTextEdit="1"/>
              </p:cNvSpPr>
              <p:nvPr/>
            </p:nvSpPr>
            <p:spPr>
              <a:xfrm>
                <a:off x="551384" y="963648"/>
                <a:ext cx="5112568" cy="369332"/>
              </a:xfrm>
              <a:prstGeom prst="rect">
                <a:avLst/>
              </a:prstGeom>
              <a:blipFill>
                <a:blip r:embed="rId2"/>
                <a:stretch>
                  <a:fillRect t="-7692" b="-16923"/>
                </a:stretch>
              </a:blipFill>
              <a:ln>
                <a:noFill/>
              </a:ln>
            </p:spPr>
            <p:txBody>
              <a:bodyPr/>
              <a:lstStyle/>
              <a:p>
                <a:r>
                  <a:rPr lang="ja-JP" altLang="en-US">
                    <a:noFill/>
                  </a:rPr>
                  <a:t> </a:t>
                </a:r>
              </a:p>
            </p:txBody>
          </p:sp>
        </mc:Fallback>
      </mc:AlternateContent>
      <p:sp>
        <p:nvSpPr>
          <p:cNvPr id="8" name="テキスト ボックス 7">
            <a:extLst>
              <a:ext uri="{FF2B5EF4-FFF2-40B4-BE49-F238E27FC236}">
                <a16:creationId xmlns:a16="http://schemas.microsoft.com/office/drawing/2014/main" id="{242BBB60-A49A-5CCF-83F8-28C8F4B68BEB}"/>
              </a:ext>
            </a:extLst>
          </p:cNvPr>
          <p:cNvSpPr txBox="1"/>
          <p:nvPr/>
        </p:nvSpPr>
        <p:spPr>
          <a:xfrm>
            <a:off x="3865871" y="5916141"/>
            <a:ext cx="1443024" cy="369332"/>
          </a:xfrm>
          <a:prstGeom prst="rect">
            <a:avLst/>
          </a:prstGeom>
          <a:solidFill>
            <a:srgbClr val="FFFF00"/>
          </a:solidFill>
          <a:ln w="6350" cap="flat" cmpd="sng" algn="ctr">
            <a:solidFill>
              <a:schemeClr val="tx1"/>
            </a:solid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1800" dirty="0">
                <a:latin typeface="MS UI Gothic" panose="020B0600070205080204" pitchFamily="50" charset="-128"/>
                <a:ea typeface="MS UI Gothic" panose="020B0600070205080204" pitchFamily="50" charset="-128"/>
              </a:rPr>
              <a:t>圧力振動あり</a:t>
            </a:r>
          </a:p>
        </p:txBody>
      </p:sp>
      <p:sp>
        <p:nvSpPr>
          <p:cNvPr id="7" name="テキスト ボックス 6">
            <a:extLst>
              <a:ext uri="{FF2B5EF4-FFF2-40B4-BE49-F238E27FC236}">
                <a16:creationId xmlns:a16="http://schemas.microsoft.com/office/drawing/2014/main" id="{7AF3348E-DF40-D832-46E3-0177A94B11E0}"/>
              </a:ext>
            </a:extLst>
          </p:cNvPr>
          <p:cNvSpPr txBox="1"/>
          <p:nvPr/>
        </p:nvSpPr>
        <p:spPr>
          <a:xfrm>
            <a:off x="6096000" y="704083"/>
            <a:ext cx="5940660" cy="3785652"/>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sz="2400" dirty="0">
                <a:latin typeface="MS UI Gothic" panose="020B0600070205080204" pitchFamily="50" charset="-128"/>
                <a:ea typeface="MS UI Gothic" panose="020B0600070205080204" pitchFamily="50" charset="-128"/>
              </a:rPr>
              <a:t>定式化のポイント（後述）：</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選択的低減積分</a:t>
            </a:r>
            <a:r>
              <a:rPr lang="en-US" altLang="ja-JP" sz="2400" dirty="0">
                <a:latin typeface="MS UI Gothic" panose="020B0600070205080204" pitchFamily="50" charset="-128"/>
                <a:ea typeface="MS UI Gothic" panose="020B0600070205080204" pitchFamily="50" charset="-128"/>
              </a:rPr>
              <a:t>(SRI)</a:t>
            </a: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偏差歪みはエッジでの一重平滑</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体積歪みは節点での一重平滑</a:t>
            </a:r>
            <a:br>
              <a:rPr lang="en-US" altLang="ja-JP" sz="2400" dirty="0">
                <a:latin typeface="MS UI Gothic" panose="020B0600070205080204" pitchFamily="50" charset="-128"/>
                <a:ea typeface="MS UI Gothic" panose="020B0600070205080204" pitchFamily="50" charset="-128"/>
              </a:rPr>
            </a:br>
            <a:endParaRPr lang="en-US" altLang="ja-JP" sz="2400"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l"/>
            </a:pPr>
            <a:r>
              <a:rPr lang="ja-JP" altLang="en-US" sz="2400" dirty="0">
                <a:latin typeface="MS UI Gothic" panose="020B0600070205080204" pitchFamily="50" charset="-128"/>
                <a:ea typeface="MS UI Gothic" panose="020B0600070205080204" pitchFamily="50" charset="-128"/>
              </a:rPr>
              <a:t>性能：</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各種ロッキングおよび節点反力振動なし．</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大変形ロバスト性も良好．</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計算時間は同メッシュの</a:t>
            </a:r>
            <a:r>
              <a:rPr lang="en-US" altLang="ja-JP" sz="2400" dirty="0">
                <a:solidFill>
                  <a:schemeClr val="tx1"/>
                </a:solidFill>
                <a:latin typeface="MS UI Gothic" panose="020B0600070205080204" pitchFamily="50" charset="-128"/>
                <a:ea typeface="MS UI Gothic" panose="020B0600070205080204" pitchFamily="50" charset="-128"/>
              </a:rPr>
              <a:t>FEM-T4</a:t>
            </a:r>
            <a:r>
              <a:rPr lang="ja-JP" altLang="en-US" sz="2400" dirty="0">
                <a:solidFill>
                  <a:schemeClr val="tx1"/>
                </a:solidFill>
                <a:latin typeface="MS UI Gothic" panose="020B0600070205080204" pitchFamily="50" charset="-128"/>
                <a:ea typeface="MS UI Gothic" panose="020B0600070205080204" pitchFamily="50" charset="-128"/>
              </a:rPr>
              <a:t>の約</a:t>
            </a:r>
            <a:r>
              <a:rPr lang="en-US" altLang="ja-JP" sz="2400" dirty="0">
                <a:solidFill>
                  <a:schemeClr val="tx1"/>
                </a:solidFill>
                <a:latin typeface="MS UI Gothic" panose="020B0600070205080204" pitchFamily="50" charset="-128"/>
                <a:ea typeface="MS UI Gothic" panose="020B0600070205080204" pitchFamily="50" charset="-128"/>
              </a:rPr>
              <a:t>4</a:t>
            </a:r>
            <a:r>
              <a:rPr lang="ja-JP" altLang="en-US" sz="2400" dirty="0">
                <a:solidFill>
                  <a:schemeClr val="tx1"/>
                </a:solidFill>
                <a:latin typeface="MS UI Gothic" panose="020B0600070205080204" pitchFamily="50" charset="-128"/>
                <a:ea typeface="MS UI Gothic" panose="020B0600070205080204" pitchFamily="50" charset="-128"/>
              </a:rPr>
              <a:t>倍．</a:t>
            </a:r>
            <a:endParaRPr lang="en-US" altLang="ja-JP" sz="2400" dirty="0">
              <a:solidFill>
                <a:schemeClr val="tx1"/>
              </a:solidFill>
              <a:latin typeface="MS UI Gothic" panose="020B0600070205080204" pitchFamily="50" charset="-128"/>
              <a:ea typeface="MS UI Gothic" panose="020B0600070205080204" pitchFamily="50" charset="-128"/>
            </a:endParaRPr>
          </a:p>
          <a:p>
            <a:pPr marL="742950" lvl="1" indent="-285750">
              <a:buClr>
                <a:schemeClr val="tx1"/>
              </a:buClr>
              <a:buFont typeface="Wingdings" panose="05000000000000000000" pitchFamily="2" charset="2"/>
              <a:buChar char="Ø"/>
            </a:pPr>
            <a:r>
              <a:rPr lang="ja-JP" altLang="en-US" sz="2400" dirty="0">
                <a:solidFill>
                  <a:srgbClr val="0000CC"/>
                </a:solidFill>
                <a:latin typeface="MS UI Gothic" panose="020B0600070205080204" pitchFamily="50" charset="-128"/>
                <a:ea typeface="MS UI Gothic" panose="020B0600070205080204" pitchFamily="50" charset="-128"/>
              </a:rPr>
              <a:t>圧力チェッカーボーディングあり</a:t>
            </a:r>
            <a:r>
              <a:rPr lang="ja-JP" altLang="en-US" sz="2400" dirty="0">
                <a:latin typeface="MS UI Gothic" panose="020B0600070205080204" pitchFamily="50" charset="-128"/>
                <a:ea typeface="MS UI Gothic" panose="020B0600070205080204" pitchFamily="50" charset="-128"/>
              </a:rPr>
              <a:t>．</a:t>
            </a:r>
            <a:endParaRPr lang="en-US" altLang="ja-JP" sz="2400" dirty="0">
              <a:latin typeface="MS UI Gothic" panose="020B0600070205080204" pitchFamily="50" charset="-128"/>
              <a:ea typeface="MS UI Gothic" panose="020B0600070205080204" pitchFamily="50" charset="-128"/>
            </a:endParaRPr>
          </a:p>
        </p:txBody>
      </p:sp>
      <p:sp>
        <p:nvSpPr>
          <p:cNvPr id="11" name="四角形: 角を丸くする 10">
            <a:extLst>
              <a:ext uri="{FF2B5EF4-FFF2-40B4-BE49-F238E27FC236}">
                <a16:creationId xmlns:a16="http://schemas.microsoft.com/office/drawing/2014/main" id="{4A7B43BA-33D5-2F91-CAF9-F120D95BA8F7}"/>
              </a:ext>
            </a:extLst>
          </p:cNvPr>
          <p:cNvSpPr/>
          <p:nvPr/>
        </p:nvSpPr>
        <p:spPr>
          <a:xfrm>
            <a:off x="6240941" y="4688582"/>
            <a:ext cx="5795719" cy="1298201"/>
          </a:xfrm>
          <a:prstGeom prst="round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dirty="0">
                <a:solidFill>
                  <a:schemeClr val="tx1"/>
                </a:solidFill>
                <a:latin typeface="+mn-ea"/>
              </a:rPr>
              <a:t>S-FEM</a:t>
            </a:r>
            <a:r>
              <a:rPr lang="ja-JP" altLang="en-US" sz="2000" dirty="0">
                <a:solidFill>
                  <a:schemeClr val="tx1"/>
                </a:solidFill>
                <a:latin typeface="+mn-ea"/>
              </a:rPr>
              <a:t>業界標準の四面体要素ではあるが，</a:t>
            </a:r>
            <a:br>
              <a:rPr lang="en-US" altLang="ja-JP" sz="2000" dirty="0">
                <a:solidFill>
                  <a:schemeClr val="tx1"/>
                </a:solidFill>
                <a:latin typeface="+mn-ea"/>
              </a:rPr>
            </a:br>
            <a:r>
              <a:rPr lang="ja-JP" altLang="en-US" sz="2000" dirty="0">
                <a:solidFill>
                  <a:schemeClr val="tx1"/>
                </a:solidFill>
                <a:latin typeface="+mn-ea"/>
              </a:rPr>
              <a:t>ゴムでは圧力が振動してしまうのが難点．</a:t>
            </a:r>
            <a:br>
              <a:rPr lang="en-US" altLang="ja-JP" sz="2000" dirty="0">
                <a:solidFill>
                  <a:schemeClr val="tx1"/>
                </a:solidFill>
                <a:latin typeface="+mn-ea"/>
              </a:rPr>
            </a:br>
            <a:r>
              <a:rPr lang="ja-JP" altLang="en-US" sz="2000" dirty="0">
                <a:solidFill>
                  <a:schemeClr val="tx1"/>
                </a:solidFill>
                <a:latin typeface="+mn-ea"/>
              </a:rPr>
              <a:t>ただし，圧力の事後平滑化（</a:t>
            </a:r>
            <a:r>
              <a:rPr lang="ja-JP" altLang="en-US" sz="2000" dirty="0">
                <a:solidFill>
                  <a:srgbClr val="FF0000"/>
                </a:solidFill>
                <a:latin typeface="+mn-ea"/>
              </a:rPr>
              <a:t>ポストスムージング</a:t>
            </a:r>
            <a:r>
              <a:rPr lang="ja-JP" altLang="en-US" sz="2000" dirty="0">
                <a:solidFill>
                  <a:schemeClr val="tx1"/>
                </a:solidFill>
                <a:latin typeface="+mn-ea"/>
              </a:rPr>
              <a:t>）</a:t>
            </a:r>
            <a:br>
              <a:rPr lang="en-US" altLang="ja-JP" sz="2000" dirty="0">
                <a:solidFill>
                  <a:schemeClr val="tx1"/>
                </a:solidFill>
                <a:latin typeface="+mn-ea"/>
              </a:rPr>
            </a:br>
            <a:r>
              <a:rPr lang="ja-JP" altLang="en-US" sz="2000" dirty="0">
                <a:solidFill>
                  <a:schemeClr val="tx1"/>
                </a:solidFill>
                <a:latin typeface="+mn-ea"/>
              </a:rPr>
              <a:t>を施す方法も実は検討に値する．</a:t>
            </a:r>
          </a:p>
        </p:txBody>
      </p:sp>
      <p:pic>
        <p:nvPicPr>
          <p:cNvPr id="9" name="図 8">
            <a:extLst>
              <a:ext uri="{FF2B5EF4-FFF2-40B4-BE49-F238E27FC236}">
                <a16:creationId xmlns:a16="http://schemas.microsoft.com/office/drawing/2014/main" id="{55C958A7-6FD4-4107-9654-C076C9911A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77251"/>
            <a:ext cx="3024000" cy="4563885"/>
          </a:xfrm>
          <a:prstGeom prst="rect">
            <a:avLst/>
          </a:prstGeom>
        </p:spPr>
      </p:pic>
      <p:pic>
        <p:nvPicPr>
          <p:cNvPr id="12" name="図 11">
            <a:extLst>
              <a:ext uri="{FF2B5EF4-FFF2-40B4-BE49-F238E27FC236}">
                <a16:creationId xmlns:a16="http://schemas.microsoft.com/office/drawing/2014/main" id="{0703A3F8-49B3-B489-780C-F7D5E255E3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4000" y="1261081"/>
            <a:ext cx="3024000" cy="4563885"/>
          </a:xfrm>
          <a:prstGeom prst="rect">
            <a:avLst/>
          </a:prstGeom>
        </p:spPr>
      </p:pic>
      <p:sp>
        <p:nvSpPr>
          <p:cNvPr id="14" name="テキスト ボックス 13">
            <a:extLst>
              <a:ext uri="{FF2B5EF4-FFF2-40B4-BE49-F238E27FC236}">
                <a16:creationId xmlns:a16="http://schemas.microsoft.com/office/drawing/2014/main" id="{C9F48D37-85E7-D26C-278D-6866F818251D}"/>
              </a:ext>
            </a:extLst>
          </p:cNvPr>
          <p:cNvSpPr txBox="1"/>
          <p:nvPr/>
        </p:nvSpPr>
        <p:spPr>
          <a:xfrm>
            <a:off x="599862" y="5916141"/>
            <a:ext cx="1737976" cy="369332"/>
          </a:xfrm>
          <a:prstGeom prst="rect">
            <a:avLst/>
          </a:prstGeom>
          <a:solidFill>
            <a:schemeClr val="accent1"/>
          </a:solidFill>
          <a:ln w="6350" cap="flat" cmpd="sng" algn="ctr">
            <a:solidFill>
              <a:schemeClr val="tx1"/>
            </a:solid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a:latin typeface="MS UI Gothic" panose="020B0600070205080204" pitchFamily="50" charset="-128"/>
                <a:ea typeface="MS UI Gothic" panose="020B0600070205080204" pitchFamily="50" charset="-128"/>
              </a:rPr>
              <a:t>Mises</a:t>
            </a:r>
            <a:r>
              <a:rPr kumimoji="1" lang="ja-JP" altLang="en-US" sz="1800" dirty="0">
                <a:latin typeface="MS UI Gothic" panose="020B0600070205080204" pitchFamily="50" charset="-128"/>
                <a:ea typeface="MS UI Gothic" panose="020B0600070205080204" pitchFamily="50" charset="-128"/>
              </a:rPr>
              <a:t>に問題なし</a:t>
            </a:r>
          </a:p>
        </p:txBody>
      </p:sp>
    </p:spTree>
    <p:extLst>
      <p:ext uri="{BB962C8B-B14F-4D97-AF65-F5344CB8AC3E}">
        <p14:creationId xmlns:p14="http://schemas.microsoft.com/office/powerpoint/2010/main" val="1798635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4DC1C997-1310-D68F-B1D6-B1F26C7E97FF}"/>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３次元片持梁の微圧縮大たわみ解析</a:t>
            </a:r>
            <a:endParaRPr lang="en-US" altLang="ja-JP" b="1" i="1" u="sng" dirty="0">
              <a:effectLst>
                <a:outerShdw blurRad="38100" dist="38100" dir="2700000" algn="tl">
                  <a:srgbClr val="000000">
                    <a:alpha val="43137"/>
                  </a:srgbClr>
                </a:outerShdw>
              </a:effectLst>
            </a:endParaRPr>
          </a:p>
          <a:p>
            <a:pPr marL="0" indent="0">
              <a:buNone/>
            </a:pPr>
            <a:endParaRPr kumimoji="1" lang="en-US" altLang="ja-JP" dirty="0"/>
          </a:p>
          <a:p>
            <a:endParaRPr lang="en-US" altLang="ja-JP" dirty="0"/>
          </a:p>
          <a:p>
            <a:endParaRPr kumimoji="1" lang="en-US" altLang="ja-JP" dirty="0"/>
          </a:p>
          <a:p>
            <a:endParaRPr lang="en-US" altLang="ja-JP" dirty="0"/>
          </a:p>
          <a:p>
            <a:endParaRPr lang="en-US" altLang="ja-JP" dirty="0"/>
          </a:p>
          <a:p>
            <a:endParaRPr kumimoji="1" lang="en-US" altLang="ja-JP" dirty="0"/>
          </a:p>
          <a:p>
            <a:endParaRPr kumimoji="1" lang="ja-JP" altLang="en-US" dirty="0"/>
          </a:p>
        </p:txBody>
      </p:sp>
      <p:sp>
        <p:nvSpPr>
          <p:cNvPr id="3" name="タイトル 2">
            <a:extLst>
              <a:ext uri="{FF2B5EF4-FFF2-40B4-BE49-F238E27FC236}">
                <a16:creationId xmlns:a16="http://schemas.microsoft.com/office/drawing/2014/main" id="{B248A43B-BD03-CCE5-D720-92F97FAC923B}"/>
              </a:ext>
            </a:extLst>
          </p:cNvPr>
          <p:cNvSpPr>
            <a:spLocks noGrp="1"/>
          </p:cNvSpPr>
          <p:nvPr>
            <p:ph type="title"/>
          </p:nvPr>
        </p:nvSpPr>
        <p:spPr/>
        <p:txBody>
          <a:bodyPr/>
          <a:lstStyle/>
          <a:p>
            <a:r>
              <a:rPr lang="ja-JP" altLang="en-US" dirty="0">
                <a:latin typeface="+mj-ea"/>
                <a:ea typeface="+mj-ea"/>
              </a:rPr>
              <a:t>新</a:t>
            </a:r>
            <a:r>
              <a:rPr lang="en-US" altLang="ja-JP" dirty="0">
                <a:latin typeface="+mj-ea"/>
                <a:ea typeface="+mj-ea"/>
              </a:rPr>
              <a:t>S-FEM</a:t>
            </a:r>
            <a:r>
              <a:rPr lang="ja-JP" altLang="en-US" dirty="0">
                <a:latin typeface="+mj-ea"/>
                <a:ea typeface="+mj-ea"/>
              </a:rPr>
              <a:t>（</a:t>
            </a:r>
            <a:r>
              <a:rPr lang="en-US" altLang="ja-JP" dirty="0">
                <a:solidFill>
                  <a:schemeClr val="accent6">
                    <a:lumMod val="40000"/>
                    <a:lumOff val="60000"/>
                  </a:schemeClr>
                </a:solidFill>
                <a:latin typeface="+mj-ea"/>
                <a:ea typeface="+mj-ea"/>
              </a:rPr>
              <a:t>ES-FEM-SRI-T4</a:t>
            </a:r>
            <a:r>
              <a:rPr lang="ja-JP" altLang="en-US" dirty="0">
                <a:latin typeface="+mj-ea"/>
                <a:ea typeface="+mj-ea"/>
              </a:rPr>
              <a:t>）の性能</a:t>
            </a:r>
            <a:endParaRPr kumimoji="1" lang="ja-JP" altLang="en-US" dirty="0">
              <a:latin typeface="+mj-ea"/>
              <a:ea typeface="+mj-ea"/>
            </a:endParaRPr>
          </a:p>
        </p:txBody>
      </p:sp>
      <p:sp>
        <p:nvSpPr>
          <p:cNvPr id="6" name="テキスト ボックス 5">
            <a:extLst>
              <a:ext uri="{FF2B5EF4-FFF2-40B4-BE49-F238E27FC236}">
                <a16:creationId xmlns:a16="http://schemas.microsoft.com/office/drawing/2014/main" id="{BB65ED18-39DF-9454-60A9-27B3D474F49B}"/>
              </a:ext>
            </a:extLst>
          </p:cNvPr>
          <p:cNvSpPr txBox="1"/>
          <p:nvPr/>
        </p:nvSpPr>
        <p:spPr>
          <a:xfrm>
            <a:off x="6096000" y="704083"/>
            <a:ext cx="5940660" cy="4154984"/>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marL="285750" indent="-285750">
              <a:buFont typeface="Wingdings" panose="05000000000000000000" pitchFamily="2" charset="2"/>
              <a:buChar char="l"/>
            </a:pPr>
            <a:r>
              <a:rPr lang="ja-JP" altLang="en-US" sz="2400" dirty="0">
                <a:latin typeface="MS UI Gothic" panose="020B0600070205080204" pitchFamily="50" charset="-128"/>
                <a:ea typeface="MS UI Gothic" panose="020B0600070205080204" pitchFamily="50" charset="-128"/>
              </a:rPr>
              <a:t>定式化のポイント（後述）：</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選択的低減積分</a:t>
            </a:r>
            <a:r>
              <a:rPr lang="en-US" altLang="ja-JP" sz="2400" dirty="0">
                <a:latin typeface="MS UI Gothic" panose="020B0600070205080204" pitchFamily="50" charset="-128"/>
                <a:ea typeface="MS UI Gothic" panose="020B0600070205080204" pitchFamily="50" charset="-128"/>
              </a:rPr>
              <a:t>(SRI)</a:t>
            </a: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偏差歪みはエッジでの一重平滑</a:t>
            </a:r>
            <a:endParaRPr lang="en-US" altLang="ja-JP" sz="2400"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dirty="0">
                <a:latin typeface="MS UI Gothic" panose="020B0600070205080204" pitchFamily="50" charset="-128"/>
                <a:ea typeface="MS UI Gothic" panose="020B0600070205080204" pitchFamily="50" charset="-128"/>
              </a:rPr>
              <a:t>体積歪みは</a:t>
            </a:r>
            <a:r>
              <a:rPr lang="ja-JP" altLang="en-US" sz="2400" u="sng" dirty="0">
                <a:latin typeface="MS UI Gothic" panose="020B0600070205080204" pitchFamily="50" charset="-128"/>
                <a:ea typeface="MS UI Gothic" panose="020B0600070205080204" pitchFamily="50" charset="-128"/>
              </a:rPr>
              <a:t>節点＆セルでの二重平滑</a:t>
            </a:r>
            <a:endParaRPr lang="en-US" altLang="ja-JP" sz="2400" u="sng" dirty="0">
              <a:latin typeface="MS UI Gothic" panose="020B0600070205080204" pitchFamily="50" charset="-128"/>
              <a:ea typeface="MS UI Gothic" panose="020B0600070205080204" pitchFamily="50" charset="-128"/>
            </a:endParaRPr>
          </a:p>
          <a:p>
            <a:pPr marL="914400" lvl="1" indent="-457200">
              <a:buFont typeface="+mj-ea"/>
              <a:buAutoNum type="circleNumDbPlain"/>
            </a:pPr>
            <a:r>
              <a:rPr lang="ja-JP" altLang="en-US" sz="2400" u="sng" dirty="0">
                <a:latin typeface="MS UI Gothic" panose="020B0600070205080204" pitchFamily="50" charset="-128"/>
                <a:ea typeface="MS UI Gothic" panose="020B0600070205080204" pitchFamily="50" charset="-128"/>
              </a:rPr>
              <a:t>非整合な静水圧応力積分</a:t>
            </a:r>
            <a:endParaRPr lang="en-US" altLang="ja-JP" sz="2400" u="sng" dirty="0">
              <a:latin typeface="MS UI Gothic" panose="020B0600070205080204" pitchFamily="50" charset="-128"/>
              <a:ea typeface="MS UI Gothic" panose="020B0600070205080204" pitchFamily="50" charset="-128"/>
            </a:endParaRPr>
          </a:p>
          <a:p>
            <a:pPr marL="285750" indent="-285750">
              <a:buFont typeface="Wingdings" panose="05000000000000000000" pitchFamily="2" charset="2"/>
              <a:buChar char="l"/>
            </a:pPr>
            <a:r>
              <a:rPr lang="ja-JP" altLang="en-US" sz="2400" dirty="0">
                <a:latin typeface="MS UI Gothic" panose="020B0600070205080204" pitchFamily="50" charset="-128"/>
                <a:ea typeface="MS UI Gothic" panose="020B0600070205080204" pitchFamily="50" charset="-128"/>
              </a:rPr>
              <a:t>性能：</a:t>
            </a:r>
            <a:endParaRPr lang="en-US" altLang="ja-JP" sz="2400" dirty="0">
              <a:latin typeface="MS UI Gothic" panose="020B0600070205080204" pitchFamily="50" charset="-128"/>
              <a:ea typeface="MS UI Gothic" panose="020B0600070205080204" pitchFamily="50" charset="-128"/>
            </a:endParaRPr>
          </a:p>
          <a:p>
            <a:pPr marL="742950" lvl="1" indent="-285750">
              <a:buClr>
                <a:schemeClr val="tx1"/>
              </a:buClr>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各種ロッキングおよび節点反力振動なし．</a:t>
            </a:r>
            <a:endParaRPr lang="en-US" altLang="ja-JP" sz="2400" dirty="0">
              <a:latin typeface="MS UI Gothic" panose="020B0600070205080204" pitchFamily="50" charset="-128"/>
              <a:ea typeface="MS UI Gothic" panose="020B0600070205080204" pitchFamily="50" charset="-128"/>
            </a:endParaRPr>
          </a:p>
          <a:p>
            <a:pPr marL="742950" lvl="1" indent="-285750">
              <a:buClr>
                <a:schemeClr val="tx1"/>
              </a:buClr>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大変形ロバスト性も良好．</a:t>
            </a:r>
            <a:endParaRPr lang="en-US" altLang="ja-JP" sz="2400" dirty="0">
              <a:latin typeface="MS UI Gothic" panose="020B0600070205080204" pitchFamily="50" charset="-128"/>
              <a:ea typeface="MS UI Gothic" panose="020B0600070205080204" pitchFamily="50" charset="-128"/>
            </a:endParaRPr>
          </a:p>
          <a:p>
            <a:pPr marL="742950" lvl="1" indent="-285750">
              <a:buClr>
                <a:schemeClr val="tx1"/>
              </a:buClr>
              <a:buFont typeface="Wingdings" panose="05000000000000000000" pitchFamily="2" charset="2"/>
              <a:buChar char="Ø"/>
            </a:pPr>
            <a:r>
              <a:rPr lang="ja-JP" altLang="en-US" sz="2400" dirty="0">
                <a:latin typeface="MS UI Gothic" panose="020B0600070205080204" pitchFamily="50" charset="-128"/>
                <a:ea typeface="MS UI Gothic" panose="020B0600070205080204" pitchFamily="50" charset="-128"/>
              </a:rPr>
              <a:t>計算時間は従来法と同じ</a:t>
            </a:r>
            <a:r>
              <a:rPr lang="ja-JP" altLang="en-US" sz="2400" dirty="0">
                <a:solidFill>
                  <a:schemeClr val="tx1"/>
                </a:solidFill>
                <a:latin typeface="MS UI Gothic" panose="020B0600070205080204" pitchFamily="50" charset="-128"/>
                <a:ea typeface="MS UI Gothic" panose="020B0600070205080204" pitchFamily="50" charset="-128"/>
              </a:rPr>
              <a:t>．</a:t>
            </a:r>
            <a:endParaRPr lang="en-US" altLang="ja-JP" sz="2400" dirty="0">
              <a:solidFill>
                <a:schemeClr val="tx1"/>
              </a:solidFill>
              <a:latin typeface="MS UI Gothic" panose="020B0600070205080204" pitchFamily="50" charset="-128"/>
              <a:ea typeface="MS UI Gothic" panose="020B0600070205080204" pitchFamily="50" charset="-128"/>
            </a:endParaRPr>
          </a:p>
          <a:p>
            <a:pPr marL="742950" lvl="1" indent="-285750">
              <a:buClr>
                <a:schemeClr val="tx1"/>
              </a:buClr>
              <a:buFont typeface="Wingdings" panose="05000000000000000000" pitchFamily="2" charset="2"/>
              <a:buChar char="Ø"/>
            </a:pPr>
            <a:r>
              <a:rPr lang="ja-JP" altLang="en-US" sz="2400" dirty="0">
                <a:solidFill>
                  <a:srgbClr val="0000CC"/>
                </a:solidFill>
                <a:latin typeface="MS UI Gothic" panose="020B0600070205080204" pitchFamily="50" charset="-128"/>
                <a:ea typeface="MS UI Gothic" panose="020B0600070205080204" pitchFamily="50" charset="-128"/>
              </a:rPr>
              <a:t>圧力チェッカーボーディングを十分に低減</a:t>
            </a:r>
            <a:r>
              <a:rPr lang="ja-JP" altLang="en-US" sz="2400" dirty="0">
                <a:latin typeface="MS UI Gothic" panose="020B0600070205080204" pitchFamily="50" charset="-128"/>
                <a:ea typeface="MS UI Gothic" panose="020B0600070205080204" pitchFamily="50" charset="-128"/>
              </a:rPr>
              <a:t>．</a:t>
            </a:r>
            <a:endParaRPr lang="en-US" altLang="ja-JP" sz="2400" dirty="0">
              <a:latin typeface="MS UI Gothic" panose="020B0600070205080204" pitchFamily="50" charset="-128"/>
              <a:ea typeface="MS UI Gothic" panose="020B0600070205080204" pitchFamily="50" charset="-128"/>
            </a:endParaRPr>
          </a:p>
          <a:p>
            <a:pPr marL="742950" lvl="1" indent="-285750">
              <a:buFont typeface="Wingdings" panose="05000000000000000000" pitchFamily="2" charset="2"/>
              <a:buChar char="Ø"/>
            </a:pPr>
            <a:endParaRPr lang="en-US" altLang="ja-JP" sz="2400" dirty="0">
              <a:latin typeface="MS UI Gothic" panose="020B0600070205080204" pitchFamily="50" charset="-128"/>
              <a:ea typeface="MS UI Gothic" panose="020B0600070205080204" pitchFamily="50" charset="-128"/>
            </a:endParaRPr>
          </a:p>
        </p:txBody>
      </p:sp>
      <mc:AlternateContent xmlns:mc="http://schemas.openxmlformats.org/markup-compatibility/2006" xmlns:a14="http://schemas.microsoft.com/office/drawing/2010/main">
        <mc:Choice Requires="a14">
          <p:sp>
            <p:nvSpPr>
              <p:cNvPr id="7" name="テキスト ボックス 6">
                <a:extLst>
                  <a:ext uri="{FF2B5EF4-FFF2-40B4-BE49-F238E27FC236}">
                    <a16:creationId xmlns:a16="http://schemas.microsoft.com/office/drawing/2014/main" id="{EB8100D4-719A-3C1E-C1E0-5D46968463F1}"/>
                  </a:ext>
                </a:extLst>
              </p:cNvPr>
              <p:cNvSpPr txBox="1"/>
              <p:nvPr/>
            </p:nvSpPr>
            <p:spPr>
              <a:xfrm>
                <a:off x="551384" y="963648"/>
                <a:ext cx="5112568" cy="369332"/>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solidFill>
                      <a:srgbClr val="C00000"/>
                    </a:solidFill>
                    <a:latin typeface="MS UI Gothic" panose="020B0600070205080204" pitchFamily="50" charset="-128"/>
                    <a:ea typeface="MS UI Gothic" panose="020B0600070205080204" pitchFamily="50" charset="-128"/>
                  </a:rPr>
                  <a:t>初期ポアソン比</a:t>
                </a:r>
                <a14:m>
                  <m:oMath xmlns:m="http://schemas.openxmlformats.org/officeDocument/2006/math">
                    <m:sSub>
                      <m:sSubPr>
                        <m:ctrlPr>
                          <a:rPr lang="en-US" altLang="ja-JP" b="1" i="1" smtClean="0">
                            <a:solidFill>
                              <a:srgbClr val="C00000"/>
                            </a:solidFill>
                            <a:latin typeface="Cambria Math" panose="02040503050406030204" pitchFamily="18" charset="0"/>
                            <a:ea typeface="MS UI Gothic" panose="020B0600070205080204" pitchFamily="50" charset="-128"/>
                          </a:rPr>
                        </m:ctrlPr>
                      </m:sSubPr>
                      <m:e>
                        <m:r>
                          <a:rPr lang="en-US" altLang="ja-JP" b="1" i="1" smtClean="0">
                            <a:solidFill>
                              <a:srgbClr val="C00000"/>
                            </a:solidFill>
                            <a:latin typeface="Cambria Math" panose="02040503050406030204" pitchFamily="18" charset="0"/>
                            <a:ea typeface="MS UI Gothic" panose="020B0600070205080204" pitchFamily="50" charset="-128"/>
                          </a:rPr>
                          <m:t>𝝂</m:t>
                        </m:r>
                      </m:e>
                      <m:sub>
                        <m:r>
                          <a:rPr lang="en-US" altLang="ja-JP" b="1" i="0" smtClean="0">
                            <a:solidFill>
                              <a:srgbClr val="C00000"/>
                            </a:solidFill>
                            <a:latin typeface="Cambria Math" panose="02040503050406030204" pitchFamily="18" charset="0"/>
                            <a:ea typeface="MS UI Gothic" panose="020B0600070205080204" pitchFamily="50" charset="-128"/>
                          </a:rPr>
                          <m:t>𝐢𝐧𝐢</m:t>
                        </m:r>
                      </m:sub>
                    </m:sSub>
                    <m:r>
                      <a:rPr lang="en-US" altLang="ja-JP" b="1" i="1" smtClean="0">
                        <a:solidFill>
                          <a:srgbClr val="C00000"/>
                        </a:solidFill>
                        <a:latin typeface="Cambria Math" panose="02040503050406030204" pitchFamily="18" charset="0"/>
                        <a:ea typeface="MS UI Gothic" panose="020B0600070205080204" pitchFamily="50" charset="-128"/>
                      </a:rPr>
                      <m:t>=</m:t>
                    </m:r>
                    <m:r>
                      <a:rPr lang="en-US" altLang="ja-JP" b="1" i="1" smtClean="0">
                        <a:solidFill>
                          <a:srgbClr val="C00000"/>
                        </a:solidFill>
                        <a:latin typeface="Cambria Math" panose="02040503050406030204" pitchFamily="18" charset="0"/>
                        <a:ea typeface="MS UI Gothic" panose="020B0600070205080204" pitchFamily="50" charset="-128"/>
                      </a:rPr>
                      <m:t>𝟎</m:t>
                    </m:r>
                    <m:r>
                      <a:rPr lang="en-US" altLang="ja-JP" b="1" i="1" smtClean="0">
                        <a:solidFill>
                          <a:srgbClr val="C00000"/>
                        </a:solidFill>
                        <a:latin typeface="Cambria Math" panose="02040503050406030204" pitchFamily="18" charset="0"/>
                        <a:ea typeface="MS UI Gothic" panose="020B0600070205080204" pitchFamily="50" charset="-128"/>
                      </a:rPr>
                      <m:t>.</m:t>
                    </m:r>
                    <m:r>
                      <a:rPr lang="en-US" altLang="ja-JP" b="1" i="1" smtClean="0">
                        <a:solidFill>
                          <a:srgbClr val="C00000"/>
                        </a:solidFill>
                        <a:latin typeface="Cambria Math" panose="02040503050406030204" pitchFamily="18" charset="0"/>
                        <a:ea typeface="MS UI Gothic" panose="020B0600070205080204" pitchFamily="50" charset="-128"/>
                      </a:rPr>
                      <m:t>𝟒𝟗</m:t>
                    </m:r>
                  </m:oMath>
                </a14:m>
                <a:r>
                  <a:rPr lang="ja-JP" altLang="en-US" dirty="0">
                    <a:latin typeface="MS UI Gothic" panose="020B0600070205080204" pitchFamily="50" charset="-128"/>
                    <a:ea typeface="MS UI Gothic" panose="020B0600070205080204" pitchFamily="50" charset="-128"/>
                  </a:rPr>
                  <a:t>の</a:t>
                </a:r>
                <a:r>
                  <a:rPr lang="en-US" altLang="ja-JP" dirty="0">
                    <a:latin typeface="MS UI Gothic" panose="020B0600070205080204" pitchFamily="50" charset="-128"/>
                    <a:ea typeface="MS UI Gothic" panose="020B0600070205080204" pitchFamily="50" charset="-128"/>
                  </a:rPr>
                  <a:t>Neo-Hooke</a:t>
                </a:r>
                <a:r>
                  <a:rPr lang="ja-JP" altLang="en-US" dirty="0">
                    <a:latin typeface="MS UI Gothic" panose="020B0600070205080204" pitchFamily="50" charset="-128"/>
                    <a:ea typeface="MS UI Gothic" panose="020B0600070205080204" pitchFamily="50" charset="-128"/>
                  </a:rPr>
                  <a:t>超弾性体</a:t>
                </a:r>
                <a:endParaRPr lang="en-US" altLang="ja-JP" dirty="0">
                  <a:latin typeface="MS UI Gothic" panose="020B0600070205080204" pitchFamily="50" charset="-128"/>
                  <a:ea typeface="MS UI Gothic" panose="020B0600070205080204" pitchFamily="50" charset="-128"/>
                </a:endParaRPr>
              </a:p>
            </p:txBody>
          </p:sp>
        </mc:Choice>
        <mc:Fallback xmlns="">
          <p:sp>
            <p:nvSpPr>
              <p:cNvPr id="7" name="テキスト ボックス 6">
                <a:extLst>
                  <a:ext uri="{FF2B5EF4-FFF2-40B4-BE49-F238E27FC236}">
                    <a16:creationId xmlns:a16="http://schemas.microsoft.com/office/drawing/2014/main" id="{EB8100D4-719A-3C1E-C1E0-5D46968463F1}"/>
                  </a:ext>
                </a:extLst>
              </p:cNvPr>
              <p:cNvSpPr txBox="1">
                <a:spLocks noRot="1" noChangeAspect="1" noMove="1" noResize="1" noEditPoints="1" noAdjustHandles="1" noChangeArrowheads="1" noChangeShapeType="1" noTextEdit="1"/>
              </p:cNvSpPr>
              <p:nvPr/>
            </p:nvSpPr>
            <p:spPr>
              <a:xfrm>
                <a:off x="551384" y="963648"/>
                <a:ext cx="5112568" cy="369332"/>
              </a:xfrm>
              <a:prstGeom prst="rect">
                <a:avLst/>
              </a:prstGeom>
              <a:blipFill>
                <a:blip r:embed="rId2"/>
                <a:stretch>
                  <a:fillRect t="-7692" b="-16923"/>
                </a:stretch>
              </a:blipFill>
              <a:ln>
                <a:noFill/>
              </a:ln>
            </p:spPr>
            <p:txBody>
              <a:bodyPr/>
              <a:lstStyle/>
              <a:p>
                <a:r>
                  <a:rPr lang="ja-JP" altLang="en-US">
                    <a:noFill/>
                  </a:rPr>
                  <a:t> </a:t>
                </a:r>
              </a:p>
            </p:txBody>
          </p:sp>
        </mc:Fallback>
      </mc:AlternateContent>
      <p:sp>
        <p:nvSpPr>
          <p:cNvPr id="8" name="四角形: 角を丸くする 7">
            <a:extLst>
              <a:ext uri="{FF2B5EF4-FFF2-40B4-BE49-F238E27FC236}">
                <a16:creationId xmlns:a16="http://schemas.microsoft.com/office/drawing/2014/main" id="{8591C88A-52EA-76F2-2D79-224B4AB300AC}"/>
              </a:ext>
            </a:extLst>
          </p:cNvPr>
          <p:cNvSpPr/>
          <p:nvPr/>
        </p:nvSpPr>
        <p:spPr>
          <a:xfrm>
            <a:off x="6240016" y="4859066"/>
            <a:ext cx="5795719" cy="1298201"/>
          </a:xfrm>
          <a:prstGeom prst="roundRect">
            <a:avLst/>
          </a:prstGeom>
          <a:solidFill>
            <a:schemeClr val="bg1">
              <a:lumMod val="8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a:solidFill>
                  <a:schemeClr val="tx1"/>
                </a:solidFill>
                <a:latin typeface="MS UI Gothic" panose="020B0600070205080204" pitchFamily="50" charset="-128"/>
                <a:ea typeface="MS UI Gothic" panose="020B0600070205080204" pitchFamily="50" charset="-128"/>
              </a:rPr>
              <a:t>ポアソン比</a:t>
            </a:r>
            <a:r>
              <a:rPr lang="en-US" altLang="ja-JP" sz="2000" dirty="0">
                <a:solidFill>
                  <a:schemeClr val="tx1"/>
                </a:solidFill>
                <a:latin typeface="MS UI Gothic" panose="020B0600070205080204" pitchFamily="50" charset="-128"/>
                <a:ea typeface="MS UI Gothic" panose="020B0600070205080204" pitchFamily="50" charset="-128"/>
              </a:rPr>
              <a:t>0.49</a:t>
            </a:r>
            <a:r>
              <a:rPr lang="ja-JP" altLang="en-US" sz="2000" dirty="0">
                <a:solidFill>
                  <a:schemeClr val="tx1"/>
                </a:solidFill>
                <a:latin typeface="MS UI Gothic" panose="020B0600070205080204" pitchFamily="50" charset="-128"/>
                <a:ea typeface="MS UI Gothic" panose="020B0600070205080204" pitchFamily="50" charset="-128"/>
              </a:rPr>
              <a:t>までの陰解法の微圧縮大変形で，</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rgbClr val="FF0000"/>
                </a:solidFill>
              </a:rPr>
              <a:t>計算速度</a:t>
            </a:r>
            <a:r>
              <a:rPr lang="ja-JP" altLang="en-US" sz="2000" dirty="0">
                <a:solidFill>
                  <a:schemeClr val="tx1"/>
                </a:solidFill>
              </a:rPr>
              <a:t>・</a:t>
            </a:r>
            <a:r>
              <a:rPr lang="ja-JP" altLang="en-US" sz="2000" dirty="0">
                <a:solidFill>
                  <a:srgbClr val="008000"/>
                </a:solidFill>
                <a:latin typeface="MS UI Gothic" panose="020B0600070205080204" pitchFamily="50" charset="-128"/>
                <a:ea typeface="MS UI Gothic" panose="020B0600070205080204" pitchFamily="50" charset="-128"/>
              </a:rPr>
              <a:t>大変形ロバスト性</a:t>
            </a:r>
            <a:r>
              <a:rPr lang="ja-JP" altLang="en-US" sz="2000" dirty="0">
                <a:solidFill>
                  <a:schemeClr val="tx1"/>
                </a:solidFill>
                <a:latin typeface="MS UI Gothic" panose="020B0600070205080204" pitchFamily="50" charset="-128"/>
                <a:ea typeface="MS UI Gothic" panose="020B0600070205080204" pitchFamily="50" charset="-128"/>
              </a:rPr>
              <a:t>・</a:t>
            </a:r>
            <a:r>
              <a:rPr lang="ja-JP" altLang="en-US" sz="2000" dirty="0">
                <a:solidFill>
                  <a:srgbClr val="0000CC"/>
                </a:solidFill>
              </a:rPr>
              <a:t>精度</a:t>
            </a:r>
            <a:r>
              <a:rPr lang="ja-JP" altLang="en-US" sz="2000" dirty="0">
                <a:solidFill>
                  <a:schemeClr val="tx1"/>
                </a:solidFill>
                <a:latin typeface="MS UI Gothic" panose="020B0600070205080204" pitchFamily="50" charset="-128"/>
                <a:ea typeface="MS UI Gothic" panose="020B0600070205080204" pitchFamily="50" charset="-128"/>
              </a:rPr>
              <a:t>の三拍子を</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ほぼクリアした．</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
        <p:nvSpPr>
          <p:cNvPr id="11" name="スライド番号プレースホルダー 10">
            <a:extLst>
              <a:ext uri="{FF2B5EF4-FFF2-40B4-BE49-F238E27FC236}">
                <a16:creationId xmlns:a16="http://schemas.microsoft.com/office/drawing/2014/main" id="{EAA320F4-BF30-2994-B5A8-39E0894E4C4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4</a:t>
            </a:fld>
            <a:endParaRPr lang="ja-JP" altLang="en-US" dirty="0"/>
          </a:p>
        </p:txBody>
      </p:sp>
      <p:sp>
        <p:nvSpPr>
          <p:cNvPr id="14" name="テキスト ボックス 13">
            <a:extLst>
              <a:ext uri="{FF2B5EF4-FFF2-40B4-BE49-F238E27FC236}">
                <a16:creationId xmlns:a16="http://schemas.microsoft.com/office/drawing/2014/main" id="{4873D995-AF03-652E-9D28-ABA39F9E2715}"/>
              </a:ext>
            </a:extLst>
          </p:cNvPr>
          <p:cNvSpPr txBox="1"/>
          <p:nvPr/>
        </p:nvSpPr>
        <p:spPr>
          <a:xfrm>
            <a:off x="3864982" y="5916141"/>
            <a:ext cx="1471878" cy="369332"/>
          </a:xfrm>
          <a:prstGeom prst="rect">
            <a:avLst/>
          </a:prstGeom>
          <a:solidFill>
            <a:schemeClr val="accent1"/>
          </a:solidFill>
          <a:ln w="6350" cap="flat" cmpd="sng" algn="ctr">
            <a:solidFill>
              <a:schemeClr val="tx1"/>
            </a:solid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1800" dirty="0">
                <a:latin typeface="MS UI Gothic" panose="020B0600070205080204" pitchFamily="50" charset="-128"/>
                <a:ea typeface="MS UI Gothic" panose="020B0600070205080204" pitchFamily="50" charset="-128"/>
              </a:rPr>
              <a:t>圧力振動</a:t>
            </a:r>
            <a:r>
              <a:rPr lang="ja-JP" altLang="en-US" dirty="0">
                <a:latin typeface="MS UI Gothic" panose="020B0600070205080204" pitchFamily="50" charset="-128"/>
                <a:ea typeface="MS UI Gothic" panose="020B0600070205080204" pitchFamily="50" charset="-128"/>
              </a:rPr>
              <a:t>なし</a:t>
            </a:r>
            <a:endParaRPr kumimoji="1" lang="ja-JP" altLang="en-US" sz="1800" dirty="0">
              <a:latin typeface="MS UI Gothic" panose="020B0600070205080204" pitchFamily="50" charset="-128"/>
              <a:ea typeface="MS UI Gothic" panose="020B0600070205080204" pitchFamily="50" charset="-128"/>
            </a:endParaRPr>
          </a:p>
        </p:txBody>
      </p:sp>
      <p:pic>
        <p:nvPicPr>
          <p:cNvPr id="9" name="図 8">
            <a:extLst>
              <a:ext uri="{FF2B5EF4-FFF2-40B4-BE49-F238E27FC236}">
                <a16:creationId xmlns:a16="http://schemas.microsoft.com/office/drawing/2014/main" id="{A85730DF-E17A-C0FF-9B7D-0BA4B53425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75309"/>
            <a:ext cx="3024000" cy="4563885"/>
          </a:xfrm>
          <a:prstGeom prst="rect">
            <a:avLst/>
          </a:prstGeom>
        </p:spPr>
      </p:pic>
      <p:sp>
        <p:nvSpPr>
          <p:cNvPr id="5" name="テキスト ボックス 4">
            <a:extLst>
              <a:ext uri="{FF2B5EF4-FFF2-40B4-BE49-F238E27FC236}">
                <a16:creationId xmlns:a16="http://schemas.microsoft.com/office/drawing/2014/main" id="{DC16C89F-F386-B204-8264-36C94FA7412C}"/>
              </a:ext>
            </a:extLst>
          </p:cNvPr>
          <p:cNvSpPr txBox="1"/>
          <p:nvPr/>
        </p:nvSpPr>
        <p:spPr>
          <a:xfrm>
            <a:off x="29607" y="4728649"/>
            <a:ext cx="1872208" cy="646331"/>
          </a:xfrm>
          <a:prstGeom prst="rect">
            <a:avLst/>
          </a:prstGeom>
          <a:solidFill>
            <a:schemeClr val="bg1"/>
          </a:solidFill>
          <a:ln>
            <a:solidFill>
              <a:schemeClr val="tx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latin typeface="MS UI Gothic" panose="020B0600070205080204" pitchFamily="50" charset="-128"/>
                <a:ea typeface="MS UI Gothic" panose="020B0600070205080204" pitchFamily="50" charset="-128"/>
              </a:rPr>
              <a:t>大西，計算工学講演会，</a:t>
            </a:r>
            <a:r>
              <a:rPr lang="en-US" altLang="ja-JP" dirty="0">
                <a:latin typeface="MS UI Gothic" panose="020B0600070205080204" pitchFamily="50" charset="-128"/>
                <a:ea typeface="MS UI Gothic" panose="020B0600070205080204" pitchFamily="50" charset="-128"/>
              </a:rPr>
              <a:t>2026/6.</a:t>
            </a:r>
          </a:p>
        </p:txBody>
      </p:sp>
      <p:pic>
        <p:nvPicPr>
          <p:cNvPr id="12" name="図 11">
            <a:extLst>
              <a:ext uri="{FF2B5EF4-FFF2-40B4-BE49-F238E27FC236}">
                <a16:creationId xmlns:a16="http://schemas.microsoft.com/office/drawing/2014/main" id="{45EFDE28-F013-101F-1086-CA63E6D034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4000" y="1275308"/>
            <a:ext cx="3024000" cy="4563885"/>
          </a:xfrm>
          <a:prstGeom prst="rect">
            <a:avLst/>
          </a:prstGeom>
        </p:spPr>
      </p:pic>
      <p:sp>
        <p:nvSpPr>
          <p:cNvPr id="15" name="テキスト ボックス 14">
            <a:extLst>
              <a:ext uri="{FF2B5EF4-FFF2-40B4-BE49-F238E27FC236}">
                <a16:creationId xmlns:a16="http://schemas.microsoft.com/office/drawing/2014/main" id="{B0270A56-2EFA-B90B-D19B-0F466513A822}"/>
              </a:ext>
            </a:extLst>
          </p:cNvPr>
          <p:cNvSpPr txBox="1"/>
          <p:nvPr/>
        </p:nvSpPr>
        <p:spPr>
          <a:xfrm>
            <a:off x="599862" y="5916141"/>
            <a:ext cx="1737976" cy="369332"/>
          </a:xfrm>
          <a:prstGeom prst="rect">
            <a:avLst/>
          </a:prstGeom>
          <a:solidFill>
            <a:schemeClr val="accent1"/>
          </a:solidFill>
          <a:ln w="6350" cap="flat" cmpd="sng" algn="ctr">
            <a:solidFill>
              <a:schemeClr val="tx1"/>
            </a:solid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a:latin typeface="MS UI Gothic" panose="020B0600070205080204" pitchFamily="50" charset="-128"/>
                <a:ea typeface="MS UI Gothic" panose="020B0600070205080204" pitchFamily="50" charset="-128"/>
              </a:rPr>
              <a:t>Mises</a:t>
            </a:r>
            <a:r>
              <a:rPr kumimoji="1" lang="ja-JP" altLang="en-US" sz="1800" dirty="0">
                <a:latin typeface="MS UI Gothic" panose="020B0600070205080204" pitchFamily="50" charset="-128"/>
                <a:ea typeface="MS UI Gothic" panose="020B0600070205080204" pitchFamily="50" charset="-128"/>
              </a:rPr>
              <a:t>に問題なし</a:t>
            </a:r>
          </a:p>
        </p:txBody>
      </p:sp>
    </p:spTree>
    <p:extLst>
      <p:ext uri="{BB962C8B-B14F-4D97-AF65-F5344CB8AC3E}">
        <p14:creationId xmlns:p14="http://schemas.microsoft.com/office/powerpoint/2010/main" val="2965026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研究目的</a:t>
            </a:r>
            <a:endParaRPr kumimoji="1" lang="ja-JP" altLang="en-US" dirty="0"/>
          </a:p>
        </p:txBody>
      </p:sp>
      <p:sp>
        <p:nvSpPr>
          <p:cNvPr id="5" name="角丸四角形 4"/>
          <p:cNvSpPr/>
          <p:nvPr/>
        </p:nvSpPr>
        <p:spPr>
          <a:xfrm>
            <a:off x="496912" y="1129260"/>
            <a:ext cx="11197243" cy="2583509"/>
          </a:xfrm>
          <a:prstGeom prst="roundRect">
            <a:avLst>
              <a:gd name="adj" fmla="val 13853"/>
            </a:avLst>
          </a:prstGeom>
          <a:noFill/>
          <a:ln w="476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tIns="36000" bIns="36000" rtlCol="0" anchor="ctr"/>
          <a:lstStyle/>
          <a:p>
            <a:pPr algn="ctr">
              <a:buClr>
                <a:schemeClr val="tx1"/>
              </a:buClr>
            </a:pPr>
            <a:r>
              <a:rPr lang="ja-JP" altLang="en-US" sz="3200" dirty="0">
                <a:solidFill>
                  <a:schemeClr val="tx1"/>
                </a:solidFill>
                <a:latin typeface="MS UI Gothic" panose="020B0600070205080204" pitchFamily="50" charset="-128"/>
                <a:ea typeface="MS UI Gothic" panose="020B0600070205080204" pitchFamily="50" charset="-128"/>
              </a:rPr>
              <a:t>四面体を用いる新旧</a:t>
            </a:r>
            <a:r>
              <a:rPr lang="en-US" altLang="ja-JP" sz="3200" dirty="0">
                <a:solidFill>
                  <a:schemeClr val="tx1"/>
                </a:solidFill>
                <a:latin typeface="MS UI Gothic" panose="020B0600070205080204" pitchFamily="50" charset="-128"/>
                <a:ea typeface="MS UI Gothic" panose="020B0600070205080204" pitchFamily="50" charset="-128"/>
              </a:rPr>
              <a:t>S-FEM</a:t>
            </a:r>
            <a:r>
              <a:rPr lang="ja-JP" altLang="en-US" sz="3200" dirty="0">
                <a:solidFill>
                  <a:schemeClr val="tx1"/>
                </a:solidFill>
                <a:latin typeface="MS UI Gothic" panose="020B0600070205080204" pitchFamily="50" charset="-128"/>
                <a:ea typeface="MS UI Gothic" panose="020B0600070205080204" pitchFamily="50" charset="-128"/>
              </a:rPr>
              <a:t>の性能を比較し，</a:t>
            </a:r>
            <a:br>
              <a:rPr lang="en-US" altLang="ja-JP" sz="3200" dirty="0">
                <a:solidFill>
                  <a:schemeClr val="tx1"/>
                </a:solidFill>
                <a:latin typeface="MS UI Gothic" panose="020B0600070205080204" pitchFamily="50" charset="-128"/>
                <a:ea typeface="MS UI Gothic" panose="020B0600070205080204" pitchFamily="50" charset="-128"/>
              </a:rPr>
            </a:br>
            <a:r>
              <a:rPr lang="ja-JP" altLang="en-US" sz="3200" dirty="0">
                <a:solidFill>
                  <a:schemeClr val="tx1"/>
                </a:solidFill>
                <a:latin typeface="MS UI Gothic" panose="020B0600070205080204" pitchFamily="50" charset="-128"/>
                <a:ea typeface="MS UI Gothic" panose="020B0600070205080204" pitchFamily="50" charset="-128"/>
              </a:rPr>
              <a:t>手法の適切な「使い分け」を明らかにする．</a:t>
            </a:r>
            <a:endParaRPr lang="en-US" altLang="ja-JP" sz="2400" dirty="0">
              <a:solidFill>
                <a:schemeClr val="tx1"/>
              </a:solidFill>
              <a:latin typeface="MS UI Gothic" panose="020B0600070205080204" pitchFamily="50" charset="-128"/>
              <a:ea typeface="MS UI Gothic" panose="020B0600070205080204" pitchFamily="50" charset="-128"/>
            </a:endParaRPr>
          </a:p>
        </p:txBody>
      </p:sp>
      <p:sp>
        <p:nvSpPr>
          <p:cNvPr id="6" name="テキスト ボックス 5">
            <a:extLst>
              <a:ext uri="{FF2B5EF4-FFF2-40B4-BE49-F238E27FC236}">
                <a16:creationId xmlns:a16="http://schemas.microsoft.com/office/drawing/2014/main" id="{CF4174B3-0D2B-B513-9928-14E30BD77B37}"/>
              </a:ext>
            </a:extLst>
          </p:cNvPr>
          <p:cNvSpPr txBox="1"/>
          <p:nvPr/>
        </p:nvSpPr>
        <p:spPr>
          <a:xfrm>
            <a:off x="346129" y="4119863"/>
            <a:ext cx="11499742" cy="1815882"/>
          </a:xfrm>
          <a:prstGeom prst="rect">
            <a:avLst/>
          </a:prstGeom>
          <a:noFill/>
        </p:spPr>
        <p:txBody>
          <a:bodyPr wrap="square" rtlCol="0">
            <a:spAutoFit/>
          </a:bodyPr>
          <a:lstStyle/>
          <a:p>
            <a:pPr defTabSz="360000"/>
            <a:r>
              <a:rPr kumimoji="1" lang="ja-JP" altLang="en-US" sz="2800" b="1" i="1" u="sng" dirty="0">
                <a:effectLst>
                  <a:outerShdw blurRad="38100" dist="38100" dir="2700000" algn="tl">
                    <a:srgbClr val="000000">
                      <a:alpha val="43137"/>
                    </a:srgbClr>
                  </a:outerShdw>
                </a:effectLst>
                <a:latin typeface="MS UI Gothic" panose="020B0600070205080204" pitchFamily="50" charset="-128"/>
                <a:ea typeface="MS UI Gothic" panose="020B0600070205080204" pitchFamily="50" charset="-128"/>
              </a:rPr>
              <a:t>発表目次</a:t>
            </a:r>
            <a:r>
              <a:rPr kumimoji="1" lang="ja-JP" altLang="en-US" sz="2800" dirty="0">
                <a:latin typeface="MS UI Gothic" panose="020B0600070205080204" pitchFamily="50" charset="-128"/>
                <a:ea typeface="MS UI Gothic" panose="020B0600070205080204" pitchFamily="50" charset="-128"/>
              </a:rPr>
              <a:t>：</a:t>
            </a:r>
            <a:endParaRPr kumimoji="1" lang="en-US" altLang="ja-JP" sz="2800" dirty="0">
              <a:latin typeface="MS UI Gothic" panose="020B0600070205080204" pitchFamily="50" charset="-128"/>
              <a:ea typeface="MS UI Gothic" panose="020B0600070205080204" pitchFamily="50" charset="-128"/>
            </a:endParaRPr>
          </a:p>
          <a:p>
            <a:pPr marL="285750" indent="-285750" defTabSz="360000">
              <a:buFont typeface="Arial" panose="020B0604020202020204" pitchFamily="34" charset="0"/>
              <a:buChar char="•"/>
            </a:pPr>
            <a:r>
              <a:rPr kumimoji="1" lang="ja-JP" altLang="en-US" sz="2800" dirty="0">
                <a:latin typeface="MS UI Gothic" panose="020B0600070205080204" pitchFamily="50" charset="-128"/>
                <a:ea typeface="MS UI Gothic" panose="020B0600070205080204" pitchFamily="50" charset="-128"/>
              </a:rPr>
              <a:t>手法：</a:t>
            </a:r>
            <a:r>
              <a:rPr lang="ja-JP" altLang="en-US" sz="2800" dirty="0">
                <a:latin typeface="MS UI Gothic" panose="020B0600070205080204" pitchFamily="50" charset="-128"/>
                <a:ea typeface="MS UI Gothic" panose="020B0600070205080204" pitchFamily="50" charset="-128"/>
              </a:rPr>
              <a:t>旧</a:t>
            </a:r>
            <a:r>
              <a:rPr lang="en-US" altLang="ja-JP" sz="2800" dirty="0">
                <a:latin typeface="MS UI Gothic" panose="020B0600070205080204" pitchFamily="50" charset="-128"/>
                <a:ea typeface="MS UI Gothic" panose="020B0600070205080204" pitchFamily="50" charset="-128"/>
              </a:rPr>
              <a:t>S-FEM</a:t>
            </a:r>
            <a:r>
              <a:rPr lang="ja-JP" altLang="en-US" sz="2000" dirty="0">
                <a:latin typeface="MS UI Gothic" panose="020B0600070205080204" pitchFamily="50" charset="-128"/>
                <a:ea typeface="MS UI Gothic" panose="020B0600070205080204" pitchFamily="50" charset="-128"/>
              </a:rPr>
              <a:t>（</a:t>
            </a:r>
            <a:r>
              <a:rPr lang="en-US" altLang="ja-JP" sz="2000" dirty="0" err="1">
                <a:solidFill>
                  <a:srgbClr val="FF00FF"/>
                </a:solidFill>
                <a:latin typeface="MS UI Gothic" panose="020B0600070205080204" pitchFamily="50" charset="-128"/>
                <a:ea typeface="MS UI Gothic" panose="020B0600070205080204" pitchFamily="50" charset="-128"/>
              </a:rPr>
              <a:t>SelectiveES</a:t>
            </a:r>
            <a:r>
              <a:rPr lang="en-US" altLang="ja-JP" sz="2000" dirty="0">
                <a:solidFill>
                  <a:srgbClr val="FF00FF"/>
                </a:solidFill>
                <a:latin typeface="MS UI Gothic" panose="020B0600070205080204" pitchFamily="50" charset="-128"/>
                <a:ea typeface="MS UI Gothic" panose="020B0600070205080204" pitchFamily="50" charset="-128"/>
              </a:rPr>
              <a:t>/NS-FEM-T4</a:t>
            </a:r>
            <a:r>
              <a:rPr lang="ja-JP" altLang="en-US" sz="2000" dirty="0">
                <a:latin typeface="MS UI Gothic" panose="020B0600070205080204" pitchFamily="50" charset="-128"/>
                <a:ea typeface="MS UI Gothic" panose="020B0600070205080204" pitchFamily="50" charset="-128"/>
              </a:rPr>
              <a:t>）</a:t>
            </a:r>
            <a:r>
              <a:rPr lang="ja-JP" altLang="en-US" sz="2800" dirty="0">
                <a:latin typeface="MS UI Gothic" panose="020B0600070205080204" pitchFamily="50" charset="-128"/>
                <a:ea typeface="MS UI Gothic" panose="020B0600070205080204" pitchFamily="50" charset="-128"/>
              </a:rPr>
              <a:t>と新</a:t>
            </a:r>
            <a:r>
              <a:rPr lang="en-US" altLang="ja-JP" sz="2800" dirty="0">
                <a:latin typeface="MS UI Gothic" panose="020B0600070205080204" pitchFamily="50" charset="-128"/>
                <a:ea typeface="MS UI Gothic" panose="020B0600070205080204" pitchFamily="50" charset="-128"/>
              </a:rPr>
              <a:t>S-FEM</a:t>
            </a:r>
            <a:r>
              <a:rPr lang="ja-JP" altLang="en-US" sz="2000" dirty="0">
                <a:latin typeface="MS UI Gothic" panose="020B0600070205080204" pitchFamily="50" charset="-128"/>
                <a:ea typeface="MS UI Gothic" panose="020B0600070205080204" pitchFamily="50" charset="-128"/>
              </a:rPr>
              <a:t>（</a:t>
            </a:r>
            <a:r>
              <a:rPr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000" dirty="0">
                <a:latin typeface="MS UI Gothic" panose="020B0600070205080204" pitchFamily="50" charset="-128"/>
                <a:ea typeface="MS UI Gothic" panose="020B0600070205080204" pitchFamily="50" charset="-128"/>
              </a:rPr>
              <a:t>）</a:t>
            </a:r>
            <a:r>
              <a:rPr lang="ja-JP" altLang="en-US" sz="2800" dirty="0">
                <a:latin typeface="MS UI Gothic" panose="020B0600070205080204" pitchFamily="50" charset="-128"/>
                <a:ea typeface="MS UI Gothic" panose="020B0600070205080204" pitchFamily="50" charset="-128"/>
              </a:rPr>
              <a:t>の定式化概要</a:t>
            </a:r>
            <a:endParaRPr lang="en-US" altLang="ja-JP" sz="2800" dirty="0">
              <a:latin typeface="MS UI Gothic" panose="020B0600070205080204" pitchFamily="50" charset="-128"/>
              <a:ea typeface="MS UI Gothic" panose="020B0600070205080204" pitchFamily="50" charset="-128"/>
            </a:endParaRPr>
          </a:p>
          <a:p>
            <a:pPr marL="285750" indent="-285750" defTabSz="360000">
              <a:buFont typeface="Arial" panose="020B0604020202020204" pitchFamily="34" charset="0"/>
              <a:buChar char="•"/>
            </a:pPr>
            <a:r>
              <a:rPr lang="ja-JP" altLang="en-US" sz="2800" dirty="0">
                <a:latin typeface="MS UI Gothic" panose="020B0600070205080204" pitchFamily="50" charset="-128"/>
                <a:ea typeface="MS UI Gothic" panose="020B0600070205080204" pitchFamily="50" charset="-128"/>
              </a:rPr>
              <a:t>結果と考察：新旧</a:t>
            </a:r>
            <a:r>
              <a:rPr lang="en-US" altLang="ja-JP" sz="2800" dirty="0">
                <a:latin typeface="MS UI Gothic" panose="020B0600070205080204" pitchFamily="50" charset="-128"/>
                <a:ea typeface="MS UI Gothic" panose="020B0600070205080204" pitchFamily="50" charset="-128"/>
              </a:rPr>
              <a:t>S-FEM</a:t>
            </a:r>
            <a:r>
              <a:rPr lang="ja-JP" altLang="en-US" sz="2800" dirty="0">
                <a:latin typeface="MS UI Gothic" panose="020B0600070205080204" pitchFamily="50" charset="-128"/>
                <a:ea typeface="MS UI Gothic" panose="020B0600070205080204" pitchFamily="50" charset="-128"/>
              </a:rPr>
              <a:t>の性能比較と「使い分け」の考察</a:t>
            </a:r>
            <a:endParaRPr lang="en-US" altLang="ja-JP" sz="2800" dirty="0">
              <a:latin typeface="MS UI Gothic" panose="020B0600070205080204" pitchFamily="50" charset="-128"/>
              <a:ea typeface="MS UI Gothic" panose="020B0600070205080204" pitchFamily="50" charset="-128"/>
            </a:endParaRPr>
          </a:p>
          <a:p>
            <a:pPr marL="285750" indent="-285750" defTabSz="360000">
              <a:buFont typeface="Arial" panose="020B0604020202020204" pitchFamily="34" charset="0"/>
              <a:buChar char="•"/>
            </a:pPr>
            <a:r>
              <a:rPr kumimoji="1" lang="ja-JP" altLang="en-US" sz="2800" dirty="0">
                <a:latin typeface="MS UI Gothic" panose="020B0600070205080204" pitchFamily="50" charset="-128"/>
                <a:ea typeface="MS UI Gothic" panose="020B0600070205080204" pitchFamily="50" charset="-128"/>
              </a:rPr>
              <a:t>まとめ</a:t>
            </a:r>
          </a:p>
        </p:txBody>
      </p:sp>
      <p:sp>
        <p:nvSpPr>
          <p:cNvPr id="3" name="スライド番号プレースホルダー 2">
            <a:extLst>
              <a:ext uri="{FF2B5EF4-FFF2-40B4-BE49-F238E27FC236}">
                <a16:creationId xmlns:a16="http://schemas.microsoft.com/office/drawing/2014/main" id="{3FF83508-CECA-A610-9089-C9B4B0178B6E}"/>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5</a:t>
            </a:fld>
            <a:endParaRPr lang="ja-JP" altLang="en-US" dirty="0"/>
          </a:p>
        </p:txBody>
      </p:sp>
    </p:spTree>
    <p:extLst>
      <p:ext uri="{BB962C8B-B14F-4D97-AF65-F5344CB8AC3E}">
        <p14:creationId xmlns:p14="http://schemas.microsoft.com/office/powerpoint/2010/main" val="150429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5EFB63B-EBCB-47FC-8198-DF7C10E41249}"/>
              </a:ext>
            </a:extLst>
          </p:cNvPr>
          <p:cNvSpPr>
            <a:spLocks noGrp="1"/>
          </p:cNvSpPr>
          <p:nvPr>
            <p:ph type="ctrTitle"/>
          </p:nvPr>
        </p:nvSpPr>
        <p:spPr/>
        <p:txBody>
          <a:bodyPr/>
          <a:lstStyle/>
          <a:p>
            <a:r>
              <a:rPr lang="ja-JP" altLang="en-US" dirty="0">
                <a:latin typeface="+mj-ea"/>
                <a:ea typeface="+mj-ea"/>
              </a:rPr>
              <a:t>手法</a:t>
            </a:r>
            <a:br>
              <a:rPr lang="en-US" altLang="ja-JP" sz="2400" dirty="0">
                <a:latin typeface="+mj-ea"/>
                <a:ea typeface="+mj-ea"/>
              </a:rPr>
            </a:br>
            <a:r>
              <a:rPr lang="ja-JP" altLang="en-US" sz="2400" dirty="0">
                <a:latin typeface="MS UI Gothic" panose="020B0600070205080204" pitchFamily="50" charset="-128"/>
                <a:ea typeface="MS UI Gothic" panose="020B0600070205080204" pitchFamily="50" charset="-128"/>
              </a:rPr>
              <a:t>旧</a:t>
            </a:r>
            <a:r>
              <a:rPr lang="en-US" altLang="ja-JP" sz="2400" dirty="0">
                <a:latin typeface="MS UI Gothic" panose="020B0600070205080204" pitchFamily="50" charset="-128"/>
                <a:ea typeface="MS UI Gothic" panose="020B0600070205080204" pitchFamily="50" charset="-128"/>
              </a:rPr>
              <a:t>S-FEM</a:t>
            </a:r>
            <a:r>
              <a:rPr lang="ja-JP" altLang="en-US" sz="2400" dirty="0">
                <a:latin typeface="MS UI Gothic" panose="020B0600070205080204" pitchFamily="50" charset="-128"/>
                <a:ea typeface="MS UI Gothic" panose="020B0600070205080204" pitchFamily="50" charset="-128"/>
              </a:rPr>
              <a:t>（</a:t>
            </a:r>
            <a:r>
              <a:rPr lang="en-US" altLang="ja-JP" sz="2400" dirty="0" err="1">
                <a:solidFill>
                  <a:srgbClr val="FF00FF"/>
                </a:solidFill>
                <a:latin typeface="MS UI Gothic" panose="020B0600070205080204" pitchFamily="50" charset="-128"/>
                <a:ea typeface="MS UI Gothic" panose="020B0600070205080204" pitchFamily="50" charset="-128"/>
              </a:rPr>
              <a:t>SelectiveES</a:t>
            </a:r>
            <a:r>
              <a:rPr lang="en-US" altLang="ja-JP" sz="2400" dirty="0">
                <a:solidFill>
                  <a:srgbClr val="FF00FF"/>
                </a:solidFill>
                <a:latin typeface="MS UI Gothic" panose="020B0600070205080204" pitchFamily="50" charset="-128"/>
                <a:ea typeface="MS UI Gothic" panose="020B0600070205080204" pitchFamily="50" charset="-128"/>
              </a:rPr>
              <a:t>/NS-FEM-T4</a:t>
            </a:r>
            <a:r>
              <a:rPr lang="ja-JP" altLang="en-US" sz="2400" dirty="0">
                <a:latin typeface="MS UI Gothic" panose="020B0600070205080204" pitchFamily="50" charset="-128"/>
                <a:ea typeface="MS UI Gothic" panose="020B0600070205080204" pitchFamily="50" charset="-128"/>
              </a:rPr>
              <a:t>）と新</a:t>
            </a:r>
            <a:r>
              <a:rPr lang="en-US" altLang="ja-JP" sz="2400" dirty="0">
                <a:latin typeface="MS UI Gothic" panose="020B0600070205080204" pitchFamily="50" charset="-128"/>
                <a:ea typeface="MS UI Gothic" panose="020B0600070205080204" pitchFamily="50" charset="-128"/>
              </a:rPr>
              <a:t>S-FEM</a:t>
            </a:r>
            <a:r>
              <a:rPr lang="ja-JP" altLang="en-US" sz="2400" dirty="0">
                <a:latin typeface="MS UI Gothic" panose="020B0600070205080204" pitchFamily="50" charset="-128"/>
                <a:ea typeface="MS UI Gothic" panose="020B0600070205080204" pitchFamily="50" charset="-128"/>
              </a:rPr>
              <a:t>（</a:t>
            </a:r>
            <a:r>
              <a:rPr lang="en-US" altLang="ja-JP" sz="2400" dirty="0">
                <a:solidFill>
                  <a:schemeClr val="accent6">
                    <a:lumMod val="40000"/>
                    <a:lumOff val="60000"/>
                  </a:schemeClr>
                </a:solidFill>
                <a:latin typeface="MS UI Gothic" panose="020B0600070205080204" pitchFamily="50" charset="-128"/>
                <a:ea typeface="MS UI Gothic" panose="020B0600070205080204" pitchFamily="50" charset="-128"/>
              </a:rPr>
              <a:t>ES-FEM-SRI-T4</a:t>
            </a:r>
            <a:r>
              <a:rPr lang="ja-JP" altLang="en-US" sz="2400" dirty="0">
                <a:latin typeface="MS UI Gothic" panose="020B0600070205080204" pitchFamily="50" charset="-128"/>
                <a:ea typeface="MS UI Gothic" panose="020B0600070205080204" pitchFamily="50" charset="-128"/>
              </a:rPr>
              <a:t>）の定式化概要</a:t>
            </a:r>
            <a:endParaRPr lang="ja-JP" altLang="en-US" sz="2400" b="0" dirty="0">
              <a:latin typeface="+mj-ea"/>
              <a:ea typeface="+mj-ea"/>
            </a:endParaRPr>
          </a:p>
        </p:txBody>
      </p:sp>
      <p:sp>
        <p:nvSpPr>
          <p:cNvPr id="2" name="スライド番号プレースホルダー 1">
            <a:extLst>
              <a:ext uri="{FF2B5EF4-FFF2-40B4-BE49-F238E27FC236}">
                <a16:creationId xmlns:a16="http://schemas.microsoft.com/office/drawing/2014/main" id="{1254B428-2A88-F70A-DE00-A7CFB774F1C6}"/>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6</a:t>
            </a:fld>
            <a:endParaRPr lang="ja-JP" altLang="en-US" dirty="0"/>
          </a:p>
        </p:txBody>
      </p:sp>
    </p:spTree>
    <p:extLst>
      <p:ext uri="{BB962C8B-B14F-4D97-AF65-F5344CB8AC3E}">
        <p14:creationId xmlns:p14="http://schemas.microsoft.com/office/powerpoint/2010/main" val="1123126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コンテンツ プレースホルダー 2"/>
              <p:cNvSpPr>
                <a:spLocks noGrp="1"/>
              </p:cNvSpPr>
              <p:nvPr>
                <p:ph idx="1"/>
              </p:nvPr>
            </p:nvSpPr>
            <p:spPr/>
            <p:txBody>
              <a:bodyPr/>
              <a:lstStyle/>
              <a:p>
                <a:pPr marL="0" indent="0">
                  <a:buNone/>
                </a:pPr>
                <a:r>
                  <a:rPr lang="ja-JP" altLang="en-US" sz="2400" dirty="0"/>
                  <a:t>下図の</a:t>
                </a:r>
                <a:r>
                  <a:rPr lang="ja-JP" altLang="en-US" dirty="0"/>
                  <a:t>様な</a:t>
                </a:r>
                <a:r>
                  <a:rPr lang="en-US" altLang="ja-JP" dirty="0"/>
                  <a:t>2</a:t>
                </a:r>
                <a:r>
                  <a:rPr lang="ja-JP" altLang="en-US" dirty="0"/>
                  <a:t>セルの</a:t>
                </a:r>
                <a:r>
                  <a:rPr lang="en-US" altLang="ja-JP" sz="2400" dirty="0"/>
                  <a:t>3</a:t>
                </a:r>
                <a:r>
                  <a:rPr lang="ja-JP" altLang="en-US" sz="2400" dirty="0"/>
                  <a:t>節点三角形メッシュを考える．</a:t>
                </a:r>
                <a:endParaRPr lang="en-US" altLang="ja-JP" sz="2400" dirty="0"/>
              </a:p>
              <a:p>
                <a:r>
                  <a:rPr lang="ja-JP" altLang="en-US" sz="2400" dirty="0"/>
                  <a:t>各</a:t>
                </a:r>
                <a:r>
                  <a:rPr lang="ja-JP" altLang="en-US" sz="2400" dirty="0">
                    <a:solidFill>
                      <a:srgbClr val="00CC88"/>
                    </a:solidFill>
                  </a:rPr>
                  <a:t>セル</a:t>
                </a:r>
                <a:r>
                  <a:rPr lang="ja-JP" altLang="en-US" sz="2400" dirty="0"/>
                  <a:t>のひずみ</a:t>
                </a:r>
                <a:r>
                  <a:rPr lang="en-US" altLang="ja-JP" sz="2400" dirty="0"/>
                  <a:t>-</a:t>
                </a:r>
                <a:r>
                  <a:rPr lang="ja-JP" altLang="en-US" sz="2400" dirty="0"/>
                  <a:t>変位マトリックス</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を通常の</a:t>
                </a:r>
                <a:r>
                  <a:rPr lang="en-US" altLang="ja-JP" sz="2400" dirty="0"/>
                  <a:t>FEM</a:t>
                </a:r>
                <a:r>
                  <a:rPr lang="ja-JP" altLang="en-US" sz="2400" dirty="0"/>
                  <a:t>と同様に作る．</a:t>
                </a:r>
                <a:endParaRPr lang="en-US" altLang="ja-JP" sz="2400" dirty="0"/>
              </a:p>
              <a:p>
                <a:r>
                  <a:rPr lang="ja-JP" altLang="en-US" sz="2400" dirty="0"/>
                  <a:t>各</a:t>
                </a:r>
                <a:r>
                  <a:rPr lang="ja-JP" altLang="en-US" sz="2400" dirty="0">
                    <a:solidFill>
                      <a:srgbClr val="E89049"/>
                    </a:solidFill>
                  </a:rPr>
                  <a:t>エッジ</a:t>
                </a:r>
                <a:r>
                  <a:rPr lang="ja-JP" altLang="en-US" sz="2400" dirty="0"/>
                  <a:t>にて周辺セルの</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を集め，集めた各セルの体積を重みとして</a:t>
                </a:r>
                <a14:m>
                  <m:oMath xmlns:m="http://schemas.openxmlformats.org/officeDocument/2006/math">
                    <m:r>
                      <a:rPr lang="en-US" altLang="ja-JP" sz="2400" i="1">
                        <a:latin typeface="Cambria Math"/>
                      </a:rPr>
                      <m:t>[</m:t>
                    </m:r>
                    <m:r>
                      <a:rPr lang="en-US" altLang="ja-JP" sz="2400" i="1">
                        <a:latin typeface="Cambria Math"/>
                      </a:rPr>
                      <m:t>𝐵</m:t>
                    </m:r>
                    <m:r>
                      <a:rPr lang="en-US" altLang="ja-JP" sz="2400" i="1">
                        <a:latin typeface="Cambria Math"/>
                      </a:rPr>
                      <m:t>]</m:t>
                    </m:r>
                  </m:oMath>
                </a14:m>
                <a:r>
                  <a:rPr lang="ja-JP" altLang="en-US" sz="2400" dirty="0"/>
                  <a:t>を平均化し，</a:t>
                </a:r>
                <a:br>
                  <a:rPr lang="en-US" altLang="ja-JP" sz="2400" dirty="0"/>
                </a:br>
                <a:r>
                  <a:rPr lang="ja-JP" altLang="en-US" sz="2400" dirty="0"/>
                  <a:t>エッジ平滑化領域の</a:t>
                </a:r>
                <a14:m>
                  <m:oMath xmlns:m="http://schemas.openxmlformats.org/officeDocument/2006/math">
                    <m:r>
                      <a:rPr lang="en-US" altLang="ja-JP" sz="2400" i="1">
                        <a:latin typeface="Cambria Math"/>
                      </a:rPr>
                      <m:t>[</m:t>
                    </m:r>
                    <m:sSup>
                      <m:sSupPr>
                        <m:ctrlPr>
                          <a:rPr lang="en-US" altLang="ja-JP" sz="2400" i="1">
                            <a:latin typeface="Cambria Math"/>
                          </a:rPr>
                        </m:ctrlPr>
                      </m:sSupPr>
                      <m:e>
                        <m:r>
                          <a:rPr lang="en-US" altLang="ja-JP" sz="2400" i="1">
                            <a:latin typeface="Cambria Math"/>
                          </a:rPr>
                          <m:t> </m:t>
                        </m:r>
                      </m:e>
                      <m:sup>
                        <m:r>
                          <m:rPr>
                            <m:sty m:val="p"/>
                          </m:rPr>
                          <a:rPr lang="en-US" altLang="ja-JP" sz="2400">
                            <a:latin typeface="Cambria Math" panose="02040503050406030204" pitchFamily="18" charset="0"/>
                          </a:rPr>
                          <m:t>Edge</m:t>
                        </m:r>
                      </m:sup>
                    </m:sSup>
                    <m:r>
                      <a:rPr lang="en-US" altLang="ja-JP" sz="2400" i="1">
                        <a:latin typeface="Cambria Math"/>
                      </a:rPr>
                      <m:t>𝐵</m:t>
                    </m:r>
                    <m:r>
                      <a:rPr lang="en-US" altLang="ja-JP" sz="2400" i="1">
                        <a:latin typeface="Cambria Math"/>
                      </a:rPr>
                      <m:t>]</m:t>
                    </m:r>
                  </m:oMath>
                </a14:m>
                <a:r>
                  <a:rPr lang="ja-JP" altLang="en-US" sz="2400" dirty="0"/>
                  <a:t>を作る．</a:t>
                </a:r>
                <a:endParaRPr lang="en-US" altLang="ja-JP" sz="2400" dirty="0"/>
              </a:p>
              <a:p>
                <a14:m>
                  <m:oMath xmlns:m="http://schemas.openxmlformats.org/officeDocument/2006/math">
                    <m:r>
                      <a:rPr lang="en-US" altLang="ja-JP" sz="2400" i="1" smtClean="0">
                        <a:solidFill>
                          <a:srgbClr val="E89049"/>
                        </a:solidFill>
                        <a:latin typeface="Cambria Math"/>
                      </a:rPr>
                      <m:t>[</m:t>
                    </m:r>
                    <m:sSup>
                      <m:sSupPr>
                        <m:ctrlPr>
                          <a:rPr lang="en-US" altLang="ja-JP" sz="2400" i="1">
                            <a:solidFill>
                              <a:srgbClr val="E89049"/>
                            </a:solidFill>
                            <a:latin typeface="Cambria Math"/>
                          </a:rPr>
                        </m:ctrlPr>
                      </m:sSupPr>
                      <m:e>
                        <m:r>
                          <a:rPr lang="en-US" altLang="ja-JP" sz="2400" i="1">
                            <a:solidFill>
                              <a:srgbClr val="E89049"/>
                            </a:solidFill>
                            <a:latin typeface="Cambria Math"/>
                          </a:rPr>
                          <m:t> </m:t>
                        </m:r>
                      </m:e>
                      <m:sup>
                        <m:r>
                          <m:rPr>
                            <m:sty m:val="p"/>
                          </m:rPr>
                          <a:rPr lang="en-US" altLang="ja-JP" sz="2400">
                            <a:solidFill>
                              <a:srgbClr val="E89049"/>
                            </a:solidFill>
                            <a:latin typeface="Cambria Math" panose="02040503050406030204" pitchFamily="18" charset="0"/>
                          </a:rPr>
                          <m:t>Edge</m:t>
                        </m:r>
                      </m:sup>
                    </m:sSup>
                    <m:r>
                      <a:rPr lang="en-US" altLang="ja-JP" sz="2400" i="1">
                        <a:solidFill>
                          <a:srgbClr val="E89049"/>
                        </a:solidFill>
                        <a:latin typeface="Cambria Math"/>
                      </a:rPr>
                      <m:t>𝐵</m:t>
                    </m:r>
                    <m:r>
                      <a:rPr lang="en-US" altLang="ja-JP" sz="2400" i="1">
                        <a:solidFill>
                          <a:srgbClr val="E89049"/>
                        </a:solidFill>
                        <a:latin typeface="Cambria Math"/>
                      </a:rPr>
                      <m:t>]</m:t>
                    </m:r>
                  </m:oMath>
                </a14:m>
                <a:r>
                  <a:rPr lang="ja-JP" altLang="en-US" sz="2400" dirty="0"/>
                  <a:t>を用いて各エッジのひずみ</a:t>
                </a:r>
                <a14:m>
                  <m:oMath xmlns:m="http://schemas.openxmlformats.org/officeDocument/2006/math">
                    <m:r>
                      <a:rPr lang="en-US" altLang="ja-JP" sz="2400" b="1" i="1">
                        <a:latin typeface="Cambria Math" panose="02040503050406030204" pitchFamily="18" charset="0"/>
                      </a:rPr>
                      <m:t>𝜺</m:t>
                    </m:r>
                    <m:r>
                      <a:rPr lang="en-US" altLang="ja-JP" sz="2400" b="1" i="1">
                        <a:latin typeface="Cambria Math" panose="02040503050406030204" pitchFamily="18" charset="0"/>
                      </a:rPr>
                      <m:t> </m:t>
                    </m:r>
                  </m:oMath>
                </a14:m>
                <a:r>
                  <a:rPr lang="ja-JP" altLang="en-US" sz="2400" dirty="0"/>
                  <a:t>・応力</a:t>
                </a:r>
                <a14:m>
                  <m:oMath xmlns:m="http://schemas.openxmlformats.org/officeDocument/2006/math">
                    <m:r>
                      <a:rPr lang="en-US" altLang="ja-JP" sz="2400" b="1" i="1">
                        <a:latin typeface="Cambria Math" panose="02040503050406030204" pitchFamily="18" charset="0"/>
                      </a:rPr>
                      <m:t>𝝈</m:t>
                    </m:r>
                    <m:r>
                      <a:rPr lang="en-US" altLang="ja-JP" sz="2400" b="1" i="1">
                        <a:latin typeface="Cambria Math" panose="02040503050406030204" pitchFamily="18" charset="0"/>
                      </a:rPr>
                      <m:t> </m:t>
                    </m:r>
                  </m:oMath>
                </a14:m>
                <a:r>
                  <a:rPr lang="ja-JP" altLang="en-US" sz="2400" dirty="0"/>
                  <a:t>・節点内力</a:t>
                </a:r>
                <a14:m>
                  <m:oMath xmlns:m="http://schemas.openxmlformats.org/officeDocument/2006/math">
                    <m:r>
                      <a:rPr lang="en-US" altLang="ja-JP" sz="2400" i="1">
                        <a:latin typeface="Cambria Math" panose="02040503050406030204" pitchFamily="18" charset="0"/>
                      </a:rPr>
                      <m:t>{</m:t>
                    </m:r>
                    <m:sSup>
                      <m:sSupPr>
                        <m:ctrlPr>
                          <a:rPr lang="en-US" altLang="ja-JP" sz="2400" i="1">
                            <a:latin typeface="Cambria Math" panose="02040503050406030204" pitchFamily="18" charset="0"/>
                          </a:rPr>
                        </m:ctrlPr>
                      </m:sSupPr>
                      <m:e>
                        <m:r>
                          <a:rPr lang="en-US" altLang="ja-JP" sz="2400" i="1">
                            <a:latin typeface="Cambria Math" panose="02040503050406030204" pitchFamily="18" charset="0"/>
                          </a:rPr>
                          <m:t>𝑓</m:t>
                        </m:r>
                      </m:e>
                      <m:sup>
                        <m:r>
                          <m:rPr>
                            <m:sty m:val="p"/>
                          </m:rPr>
                          <a:rPr lang="en-US" altLang="ja-JP" sz="2400">
                            <a:latin typeface="Cambria Math" panose="02040503050406030204" pitchFamily="18" charset="0"/>
                          </a:rPr>
                          <m:t>int</m:t>
                        </m:r>
                      </m:sup>
                    </m:sSup>
                    <m:r>
                      <a:rPr lang="en-US" altLang="ja-JP" sz="2400" i="1">
                        <a:latin typeface="Cambria Math" panose="02040503050406030204" pitchFamily="18" charset="0"/>
                      </a:rPr>
                      <m:t>}</m:t>
                    </m:r>
                  </m:oMath>
                </a14:m>
                <a:r>
                  <a:rPr lang="ja-JP" altLang="en-US" sz="2400" dirty="0"/>
                  <a:t>を計算する．</a:t>
                </a:r>
                <a:endParaRPr lang="en-US" altLang="ja-JP" sz="2400" dirty="0"/>
              </a:p>
              <a:p>
                <a:pPr marL="0" indent="0">
                  <a:buNone/>
                </a:pPr>
                <a:br>
                  <a:rPr lang="en-US" altLang="ja-JP" sz="2400" dirty="0"/>
                </a:br>
                <a:endParaRPr lang="ja-JP" altLang="en-US" sz="2400" dirty="0"/>
              </a:p>
            </p:txBody>
          </p:sp>
        </mc:Choice>
        <mc:Fallback xmlns="">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40" t="-1584"/>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rmAutofit/>
          </a:bodyPr>
          <a:lstStyle/>
          <a:p>
            <a:r>
              <a:rPr lang="en-US" altLang="ja-JP" dirty="0">
                <a:ln>
                  <a:solidFill>
                    <a:schemeClr val="bg1"/>
                  </a:solidFill>
                </a:ln>
                <a:solidFill>
                  <a:srgbClr val="FF9900"/>
                </a:solidFill>
              </a:rPr>
              <a:t>ES-FEM</a:t>
            </a:r>
            <a:r>
              <a:rPr lang="ja-JP" altLang="en-US" dirty="0"/>
              <a:t>の定式化概要</a:t>
            </a:r>
            <a:endParaRPr kumimoji="1" lang="ja-JP" altLang="en-US" dirty="0">
              <a:solidFill>
                <a:srgbClr val="FF9900"/>
              </a:solidFill>
            </a:endParaRPr>
          </a:p>
        </p:txBody>
      </p:sp>
      <p:sp>
        <p:nvSpPr>
          <p:cNvPr id="19" name="矢印: 右 18">
            <a:extLst>
              <a:ext uri="{FF2B5EF4-FFF2-40B4-BE49-F238E27FC236}">
                <a16:creationId xmlns:a16="http://schemas.microsoft.com/office/drawing/2014/main" id="{D13873AE-BDD3-4BED-9EC6-B274B2A57A89}"/>
              </a:ext>
            </a:extLst>
          </p:cNvPr>
          <p:cNvSpPr/>
          <p:nvPr/>
        </p:nvSpPr>
        <p:spPr>
          <a:xfrm>
            <a:off x="4774472" y="3486151"/>
            <a:ext cx="341286" cy="309689"/>
          </a:xfrm>
          <a:prstGeom prst="rightArrow">
            <a:avLst/>
          </a:prstGeom>
          <a:solidFill>
            <a:schemeClr val="tx1"/>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図形 20">
            <a:extLst>
              <a:ext uri="{FF2B5EF4-FFF2-40B4-BE49-F238E27FC236}">
                <a16:creationId xmlns:a16="http://schemas.microsoft.com/office/drawing/2014/main" id="{F4DA9098-F65F-4BF7-840C-7CC76D419FA8}"/>
              </a:ext>
            </a:extLst>
          </p:cNvPr>
          <p:cNvSpPr/>
          <p:nvPr/>
        </p:nvSpPr>
        <p:spPr>
          <a:xfrm>
            <a:off x="4007768" y="3090974"/>
            <a:ext cx="4212772" cy="2383970"/>
          </a:xfrm>
          <a:custGeom>
            <a:avLst/>
            <a:gdLst>
              <a:gd name="connsiteX0" fmla="*/ 0 w 3810000"/>
              <a:gd name="connsiteY0" fmla="*/ 54429 h 2198914"/>
              <a:gd name="connsiteX1" fmla="*/ 2155371 w 3810000"/>
              <a:gd name="connsiteY1" fmla="*/ 0 h 2198914"/>
              <a:gd name="connsiteX2" fmla="*/ 3810000 w 3810000"/>
              <a:gd name="connsiteY2" fmla="*/ 2198914 h 2198914"/>
              <a:gd name="connsiteX3" fmla="*/ 1121228 w 3810000"/>
              <a:gd name="connsiteY3" fmla="*/ 2133600 h 2198914"/>
              <a:gd name="connsiteX4" fmla="*/ 0 w 3810000"/>
              <a:gd name="connsiteY4" fmla="*/ 54429 h 2198914"/>
              <a:gd name="connsiteX0" fmla="*/ 0 w 4212772"/>
              <a:gd name="connsiteY0" fmla="*/ 0 h 2383970"/>
              <a:gd name="connsiteX1" fmla="*/ 2558143 w 4212772"/>
              <a:gd name="connsiteY1" fmla="*/ 185056 h 2383970"/>
              <a:gd name="connsiteX2" fmla="*/ 4212772 w 4212772"/>
              <a:gd name="connsiteY2" fmla="*/ 2383970 h 2383970"/>
              <a:gd name="connsiteX3" fmla="*/ 1524000 w 4212772"/>
              <a:gd name="connsiteY3" fmla="*/ 2318656 h 2383970"/>
              <a:gd name="connsiteX4" fmla="*/ 0 w 4212772"/>
              <a:gd name="connsiteY4" fmla="*/ 0 h 23839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2772" h="2383970">
                <a:moveTo>
                  <a:pt x="0" y="0"/>
                </a:moveTo>
                <a:lnTo>
                  <a:pt x="2558143" y="185056"/>
                </a:lnTo>
                <a:lnTo>
                  <a:pt x="4212772" y="2383970"/>
                </a:lnTo>
                <a:lnTo>
                  <a:pt x="1524000" y="2318656"/>
                </a:lnTo>
                <a:lnTo>
                  <a:pt x="0" y="0"/>
                </a:lnTo>
                <a:close/>
              </a:path>
            </a:pathLst>
          </a:custGeom>
          <a:solidFill>
            <a:srgbClr val="4DFFC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0" name="グループ化 39">
            <a:extLst>
              <a:ext uri="{FF2B5EF4-FFF2-40B4-BE49-F238E27FC236}">
                <a16:creationId xmlns:a16="http://schemas.microsoft.com/office/drawing/2014/main" id="{DD3591DA-8628-45C9-B532-98BEF26CBEE1}"/>
              </a:ext>
            </a:extLst>
          </p:cNvPr>
          <p:cNvGrpSpPr/>
          <p:nvPr/>
        </p:nvGrpSpPr>
        <p:grpSpPr>
          <a:xfrm>
            <a:off x="4361410" y="3291048"/>
            <a:ext cx="3517564" cy="2043594"/>
            <a:chOff x="2837410" y="2944998"/>
            <a:chExt cx="3517564" cy="2043594"/>
          </a:xfrm>
        </p:grpSpPr>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BE4D2AFF-1B86-46A1-8F47-0A13453BF167}"/>
                    </a:ext>
                  </a:extLst>
                </p:cNvPr>
                <p:cNvSpPr txBox="1"/>
                <p:nvPr/>
              </p:nvSpPr>
              <p:spPr>
                <a:xfrm>
                  <a:off x="5539494" y="4526927"/>
                  <a:ext cx="815480" cy="461665"/>
                </a:xfrm>
                <a:prstGeom prst="rect">
                  <a:avLst/>
                </a:prstGeom>
                <a:noFill/>
              </p:spPr>
              <p:txBody>
                <a:bodyPr wrap="none" rtlCol="0">
                  <a:spAutoFit/>
                </a:bodyPr>
                <a:lstStyle/>
                <a:p>
                  <a:pPr/>
                  <a14:m>
                    <m:oMathPara xmlns:m="http://schemas.openxmlformats.org/officeDocument/2006/math">
                      <m:oMath>
                        <m:r>
                          <a:rPr lang="en-US" altLang="ja-JP" sz="2400" i="1">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i="1">
                                <a:latin typeface="Cambria Math" panose="02040503050406030204" pitchFamily="18" charset="0"/>
                              </a:rPr>
                              <m:t>2</m:t>
                            </m:r>
                          </m:sub>
                        </m:sSub>
                        <m:r>
                          <a:rPr lang="en-US" altLang="ja-JP" sz="2400" i="1">
                            <a:latin typeface="Cambria Math" panose="02040503050406030204" pitchFamily="18" charset="0"/>
                          </a:rPr>
                          <m:t>]</m:t>
                        </m:r>
                      </m:oMath>
                    </m:oMathPara>
                  </a14:m>
                  <a:endParaRPr lang="ja-JP" altLang="en-US" sz="2400" dirty="0"/>
                </a:p>
              </p:txBody>
            </p:sp>
          </mc:Choice>
          <mc:Fallback xmlns="">
            <p:sp>
              <p:nvSpPr>
                <p:cNvPr id="13" name="テキスト ボックス 12">
                  <a:extLst>
                    <a:ext uri="{FF2B5EF4-FFF2-40B4-BE49-F238E27FC236}">
                      <a16:creationId xmlns:a16="http://schemas.microsoft.com/office/drawing/2014/main" id="{BE4D2AFF-1B86-46A1-8F47-0A13453BF167}"/>
                    </a:ext>
                  </a:extLst>
                </p:cNvPr>
                <p:cNvSpPr txBox="1">
                  <a:spLocks noRot="1" noChangeAspect="1" noMove="1" noResize="1" noEditPoints="1" noAdjustHandles="1" noChangeArrowheads="1" noChangeShapeType="1" noTextEdit="1"/>
                </p:cNvSpPr>
                <p:nvPr/>
              </p:nvSpPr>
              <p:spPr>
                <a:xfrm>
                  <a:off x="5539494" y="4526927"/>
                  <a:ext cx="815480" cy="461665"/>
                </a:xfrm>
                <a:prstGeom prst="rect">
                  <a:avLst/>
                </a:prstGeom>
                <a:blipFill>
                  <a:blip r:embed="rId4"/>
                  <a:stretch>
                    <a:fillRect l="-1504" r="-1504" b="-1973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9B4CEC9D-5375-4A12-ADBA-0D63F6B881AD}"/>
                    </a:ext>
                  </a:extLst>
                </p:cNvPr>
                <p:cNvSpPr txBox="1"/>
                <p:nvPr/>
              </p:nvSpPr>
              <p:spPr>
                <a:xfrm>
                  <a:off x="2837410" y="2944998"/>
                  <a:ext cx="808363" cy="461665"/>
                </a:xfrm>
                <a:prstGeom prst="rect">
                  <a:avLst/>
                </a:prstGeom>
                <a:noFill/>
              </p:spPr>
              <p:txBody>
                <a:bodyPr wrap="none" rtlCol="0">
                  <a:spAutoFit/>
                </a:bodyPr>
                <a:lstStyle/>
                <a:p>
                  <a:pPr/>
                  <a14:m>
                    <m:oMathPara xmlns:m="http://schemas.openxmlformats.org/officeDocument/2006/math">
                      <m:oMath>
                        <m:r>
                          <a:rPr lang="en-US" altLang="ja-JP" sz="2400" i="1">
                            <a:latin typeface="Cambria Math" panose="02040503050406030204" pitchFamily="18" charset="0"/>
                          </a:rPr>
                          <m:t>[</m:t>
                        </m:r>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𝐵</m:t>
                            </m:r>
                          </m:e>
                          <m:sub>
                            <m:r>
                              <a:rPr lang="en-US" altLang="ja-JP" sz="2400" i="1">
                                <a:latin typeface="Cambria Math" panose="02040503050406030204" pitchFamily="18" charset="0"/>
                              </a:rPr>
                              <m:t>1</m:t>
                            </m:r>
                          </m:sub>
                        </m:sSub>
                        <m:r>
                          <a:rPr lang="en-US" altLang="ja-JP" sz="2400" i="1">
                            <a:latin typeface="Cambria Math" panose="02040503050406030204" pitchFamily="18" charset="0"/>
                          </a:rPr>
                          <m:t>]</m:t>
                        </m:r>
                      </m:oMath>
                    </m:oMathPara>
                  </a14:m>
                  <a:endParaRPr lang="ja-JP" altLang="en-US" sz="2400" dirty="0"/>
                </a:p>
              </p:txBody>
            </p:sp>
          </mc:Choice>
          <mc:Fallback xmlns="">
            <p:sp>
              <p:nvSpPr>
                <p:cNvPr id="12" name="テキスト ボックス 11">
                  <a:extLst>
                    <a:ext uri="{FF2B5EF4-FFF2-40B4-BE49-F238E27FC236}">
                      <a16:creationId xmlns:a16="http://schemas.microsoft.com/office/drawing/2014/main" id="{9B4CEC9D-5375-4A12-ADBA-0D63F6B881AD}"/>
                    </a:ext>
                  </a:extLst>
                </p:cNvPr>
                <p:cNvSpPr txBox="1">
                  <a:spLocks noRot="1" noChangeAspect="1" noMove="1" noResize="1" noEditPoints="1" noAdjustHandles="1" noChangeArrowheads="1" noChangeShapeType="1" noTextEdit="1"/>
                </p:cNvSpPr>
                <p:nvPr/>
              </p:nvSpPr>
              <p:spPr>
                <a:xfrm>
                  <a:off x="2837410" y="2944998"/>
                  <a:ext cx="808363" cy="461665"/>
                </a:xfrm>
                <a:prstGeom prst="rect">
                  <a:avLst/>
                </a:prstGeom>
                <a:blipFill>
                  <a:blip r:embed="rId5"/>
                  <a:stretch>
                    <a:fillRect r="-1504" b="-19737"/>
                  </a:stretch>
                </a:blipFill>
              </p:spPr>
              <p:txBody>
                <a:bodyPr/>
                <a:lstStyle/>
                <a:p>
                  <a:r>
                    <a:rPr lang="ja-JP" altLang="en-US">
                      <a:noFill/>
                    </a:rPr>
                    <a:t> </a:t>
                  </a:r>
                </a:p>
              </p:txBody>
            </p:sp>
          </mc:Fallback>
        </mc:AlternateContent>
      </p:grpSp>
      <p:grpSp>
        <p:nvGrpSpPr>
          <p:cNvPr id="37" name="グループ化 36">
            <a:extLst>
              <a:ext uri="{FF2B5EF4-FFF2-40B4-BE49-F238E27FC236}">
                <a16:creationId xmlns:a16="http://schemas.microsoft.com/office/drawing/2014/main" id="{6B595655-D6DF-405B-BD52-C4215C0BD364}"/>
              </a:ext>
            </a:extLst>
          </p:cNvPr>
          <p:cNvGrpSpPr/>
          <p:nvPr/>
        </p:nvGrpSpPr>
        <p:grpSpPr>
          <a:xfrm>
            <a:off x="5041966" y="3715569"/>
            <a:ext cx="2136400" cy="1388977"/>
            <a:chOff x="3517966" y="3369518"/>
            <a:chExt cx="2136400" cy="1388977"/>
          </a:xfrm>
        </p:grpSpPr>
        <p:sp>
          <p:nvSpPr>
            <p:cNvPr id="31" name="矢印: 右 30">
              <a:extLst>
                <a:ext uri="{FF2B5EF4-FFF2-40B4-BE49-F238E27FC236}">
                  <a16:creationId xmlns:a16="http://schemas.microsoft.com/office/drawing/2014/main" id="{EF66857B-F433-45E5-8B54-BCA67C5B4103}"/>
                </a:ext>
              </a:extLst>
            </p:cNvPr>
            <p:cNvSpPr/>
            <p:nvPr/>
          </p:nvSpPr>
          <p:spPr>
            <a:xfrm rot="1792047">
              <a:off x="3517966" y="3369518"/>
              <a:ext cx="382093" cy="309689"/>
            </a:xfrm>
            <a:prstGeom prst="rightArrow">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矢印: 右 31">
              <a:extLst>
                <a:ext uri="{FF2B5EF4-FFF2-40B4-BE49-F238E27FC236}">
                  <a16:creationId xmlns:a16="http://schemas.microsoft.com/office/drawing/2014/main" id="{4AE85927-C59E-45CF-A11F-C8B860F82661}"/>
                </a:ext>
              </a:extLst>
            </p:cNvPr>
            <p:cNvSpPr/>
            <p:nvPr/>
          </p:nvSpPr>
          <p:spPr>
            <a:xfrm rot="12682973">
              <a:off x="5272273" y="4448806"/>
              <a:ext cx="382093" cy="309689"/>
            </a:xfrm>
            <a:prstGeom prst="rightArrow">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フリーフォーム: 図形 17">
            <a:extLst>
              <a:ext uri="{FF2B5EF4-FFF2-40B4-BE49-F238E27FC236}">
                <a16:creationId xmlns:a16="http://schemas.microsoft.com/office/drawing/2014/main" id="{434875A4-AEEC-4739-A75B-07C0E9DC424C}"/>
              </a:ext>
            </a:extLst>
          </p:cNvPr>
          <p:cNvSpPr/>
          <p:nvPr/>
        </p:nvSpPr>
        <p:spPr>
          <a:xfrm>
            <a:off x="5429717" y="3273390"/>
            <a:ext cx="1319794" cy="2138879"/>
          </a:xfrm>
          <a:custGeom>
            <a:avLst/>
            <a:gdLst>
              <a:gd name="connsiteX0" fmla="*/ 286438 w 1035585"/>
              <a:gd name="connsiteY0" fmla="*/ 0 h 1344058"/>
              <a:gd name="connsiteX1" fmla="*/ 1035585 w 1035585"/>
              <a:gd name="connsiteY1" fmla="*/ 440675 h 1344058"/>
              <a:gd name="connsiteX2" fmla="*/ 881349 w 1035585"/>
              <a:gd name="connsiteY2" fmla="*/ 1344058 h 1344058"/>
              <a:gd name="connsiteX3" fmla="*/ 0 w 1035585"/>
              <a:gd name="connsiteY3" fmla="*/ 958468 h 1344058"/>
              <a:gd name="connsiteX4" fmla="*/ 286438 w 1035585"/>
              <a:gd name="connsiteY4" fmla="*/ 0 h 1344058"/>
              <a:gd name="connsiteX0" fmla="*/ 286438 w 1421175"/>
              <a:gd name="connsiteY0" fmla="*/ 0 h 1685581"/>
              <a:gd name="connsiteX1" fmla="*/ 1035585 w 1421175"/>
              <a:gd name="connsiteY1" fmla="*/ 440675 h 1685581"/>
              <a:gd name="connsiteX2" fmla="*/ 1421175 w 1421175"/>
              <a:gd name="connsiteY2" fmla="*/ 1685581 h 1685581"/>
              <a:gd name="connsiteX3" fmla="*/ 0 w 1421175"/>
              <a:gd name="connsiteY3" fmla="*/ 958468 h 1685581"/>
              <a:gd name="connsiteX4" fmla="*/ 286438 w 1421175"/>
              <a:gd name="connsiteY4" fmla="*/ 0 h 1685581"/>
              <a:gd name="connsiteX0" fmla="*/ 286438 w 1421175"/>
              <a:gd name="connsiteY0" fmla="*/ 0 h 1685581"/>
              <a:gd name="connsiteX1" fmla="*/ 1299990 w 1421175"/>
              <a:gd name="connsiteY1" fmla="*/ 517793 h 1685581"/>
              <a:gd name="connsiteX2" fmla="*/ 1421175 w 1421175"/>
              <a:gd name="connsiteY2" fmla="*/ 1685581 h 1685581"/>
              <a:gd name="connsiteX3" fmla="*/ 0 w 1421175"/>
              <a:gd name="connsiteY3" fmla="*/ 958468 h 1685581"/>
              <a:gd name="connsiteX4" fmla="*/ 286438 w 1421175"/>
              <a:gd name="connsiteY4" fmla="*/ 0 h 1685581"/>
              <a:gd name="connsiteX0" fmla="*/ 22033 w 1156770"/>
              <a:gd name="connsiteY0" fmla="*/ 0 h 1685581"/>
              <a:gd name="connsiteX1" fmla="*/ 1035585 w 1156770"/>
              <a:gd name="connsiteY1" fmla="*/ 517793 h 1685581"/>
              <a:gd name="connsiteX2" fmla="*/ 1156770 w 1156770"/>
              <a:gd name="connsiteY2" fmla="*/ 1685581 h 1685581"/>
              <a:gd name="connsiteX3" fmla="*/ 0 w 1156770"/>
              <a:gd name="connsiteY3" fmla="*/ 1189822 h 1685581"/>
              <a:gd name="connsiteX4" fmla="*/ 22033 w 1156770"/>
              <a:gd name="connsiteY4" fmla="*/ 0 h 1685581"/>
              <a:gd name="connsiteX0" fmla="*/ 0 w 3453394"/>
              <a:gd name="connsiteY0" fmla="*/ 211550 h 1167788"/>
              <a:gd name="connsiteX1" fmla="*/ 3332209 w 3453394"/>
              <a:gd name="connsiteY1" fmla="*/ 0 h 1167788"/>
              <a:gd name="connsiteX2" fmla="*/ 3453394 w 3453394"/>
              <a:gd name="connsiteY2" fmla="*/ 1167788 h 1167788"/>
              <a:gd name="connsiteX3" fmla="*/ 2296624 w 3453394"/>
              <a:gd name="connsiteY3" fmla="*/ 672029 h 1167788"/>
              <a:gd name="connsiteX4" fmla="*/ 0 w 3453394"/>
              <a:gd name="connsiteY4" fmla="*/ 211550 h 1167788"/>
              <a:gd name="connsiteX0" fmla="*/ 0 w 3453394"/>
              <a:gd name="connsiteY0" fmla="*/ 211550 h 1597315"/>
              <a:gd name="connsiteX1" fmla="*/ 3332209 w 3453394"/>
              <a:gd name="connsiteY1" fmla="*/ 0 h 1597315"/>
              <a:gd name="connsiteX2" fmla="*/ 3453394 w 3453394"/>
              <a:gd name="connsiteY2" fmla="*/ 1167788 h 1597315"/>
              <a:gd name="connsiteX3" fmla="*/ 86824 w 3453394"/>
              <a:gd name="connsiteY3" fmla="*/ 1597315 h 1597315"/>
              <a:gd name="connsiteX4" fmla="*/ 0 w 3453394"/>
              <a:gd name="connsiteY4" fmla="*/ 211550 h 1597315"/>
              <a:gd name="connsiteX0" fmla="*/ 0 w 3453394"/>
              <a:gd name="connsiteY0" fmla="*/ 734064 h 2119829"/>
              <a:gd name="connsiteX1" fmla="*/ 1122409 w 3453394"/>
              <a:gd name="connsiteY1" fmla="*/ 0 h 2119829"/>
              <a:gd name="connsiteX2" fmla="*/ 3453394 w 3453394"/>
              <a:gd name="connsiteY2" fmla="*/ 1690302 h 2119829"/>
              <a:gd name="connsiteX3" fmla="*/ 86824 w 3453394"/>
              <a:gd name="connsiteY3" fmla="*/ 2119829 h 2119829"/>
              <a:gd name="connsiteX4" fmla="*/ 0 w 3453394"/>
              <a:gd name="connsiteY4" fmla="*/ 734064 h 2119829"/>
              <a:gd name="connsiteX0" fmla="*/ 0 w 1319794"/>
              <a:gd name="connsiteY0" fmla="*/ 734064 h 2119829"/>
              <a:gd name="connsiteX1" fmla="*/ 1122409 w 1319794"/>
              <a:gd name="connsiteY1" fmla="*/ 0 h 2119829"/>
              <a:gd name="connsiteX2" fmla="*/ 1319794 w 1319794"/>
              <a:gd name="connsiteY2" fmla="*/ 1603217 h 2119829"/>
              <a:gd name="connsiteX3" fmla="*/ 86824 w 1319794"/>
              <a:gd name="connsiteY3" fmla="*/ 2119829 h 2119829"/>
              <a:gd name="connsiteX4" fmla="*/ 0 w 1319794"/>
              <a:gd name="connsiteY4" fmla="*/ 734064 h 2119829"/>
              <a:gd name="connsiteX0" fmla="*/ 0 w 1319794"/>
              <a:gd name="connsiteY0" fmla="*/ 753114 h 2138879"/>
              <a:gd name="connsiteX1" fmla="*/ 1125130 w 1319794"/>
              <a:gd name="connsiteY1" fmla="*/ 0 h 2138879"/>
              <a:gd name="connsiteX2" fmla="*/ 1319794 w 1319794"/>
              <a:gd name="connsiteY2" fmla="*/ 1622267 h 2138879"/>
              <a:gd name="connsiteX3" fmla="*/ 86824 w 1319794"/>
              <a:gd name="connsiteY3" fmla="*/ 2138879 h 2138879"/>
              <a:gd name="connsiteX4" fmla="*/ 0 w 1319794"/>
              <a:gd name="connsiteY4" fmla="*/ 753114 h 2138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9794" h="2138879">
                <a:moveTo>
                  <a:pt x="0" y="753114"/>
                </a:moveTo>
                <a:lnTo>
                  <a:pt x="1125130" y="0"/>
                </a:lnTo>
                <a:lnTo>
                  <a:pt x="1319794" y="1622267"/>
                </a:lnTo>
                <a:lnTo>
                  <a:pt x="86824" y="2138879"/>
                </a:lnTo>
                <a:lnTo>
                  <a:pt x="0" y="753114"/>
                </a:lnTo>
                <a:close/>
              </a:path>
            </a:pathLst>
          </a:custGeom>
          <a:pattFill prst="lgGrid">
            <a:fgClr>
              <a:srgbClr val="E89049"/>
            </a:fgClr>
            <a:bgClr>
              <a:srgbClr val="4DFFC4"/>
            </a:bgClr>
          </a:pattFill>
          <a:ln w="19050">
            <a:solidFill>
              <a:srgbClr val="E890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66BBA529-C59D-4AFC-B552-D37DEB06181F}"/>
                  </a:ext>
                </a:extLst>
              </p:cNvPr>
              <p:cNvSpPr txBox="1"/>
              <p:nvPr/>
            </p:nvSpPr>
            <p:spPr>
              <a:xfrm>
                <a:off x="5349677" y="5515806"/>
                <a:ext cx="1241237" cy="478593"/>
              </a:xfrm>
              <a:prstGeom prst="rect">
                <a:avLst/>
              </a:prstGeom>
              <a:noFill/>
            </p:spPr>
            <p:txBody>
              <a:bodyPr wrap="none" rtlCol="0">
                <a:spAutoFit/>
              </a:bodyPr>
              <a:lstStyle/>
              <a:p>
                <a:pPr/>
                <a14:m>
                  <m:oMathPara xmlns:m="http://schemas.openxmlformats.org/officeDocument/2006/math">
                    <m:oMath>
                      <m:sSup>
                        <m:sSupPr>
                          <m:ctrlPr>
                            <a:rPr lang="en-US" altLang="ja-JP" sz="2400" i="1">
                              <a:solidFill>
                                <a:srgbClr val="E89049"/>
                              </a:solidFill>
                              <a:latin typeface="Cambria Math" panose="02040503050406030204" pitchFamily="18" charset="0"/>
                            </a:rPr>
                          </m:ctrlPr>
                        </m:sSupPr>
                        <m:e>
                          <m:r>
                            <a:rPr lang="en-US" altLang="ja-JP" sz="2400" i="1">
                              <a:solidFill>
                                <a:srgbClr val="E89049"/>
                              </a:solidFill>
                              <a:latin typeface="Cambria Math" panose="02040503050406030204" pitchFamily="18" charset="0"/>
                            </a:rPr>
                            <m:t>[</m:t>
                          </m:r>
                        </m:e>
                        <m:sup>
                          <m:r>
                            <m:rPr>
                              <m:sty m:val="p"/>
                            </m:rPr>
                            <a:rPr lang="en-US" altLang="ja-JP" sz="2400">
                              <a:solidFill>
                                <a:srgbClr val="E89049"/>
                              </a:solidFill>
                              <a:latin typeface="Cambria Math" panose="02040503050406030204" pitchFamily="18" charset="0"/>
                            </a:rPr>
                            <m:t>Edge</m:t>
                          </m:r>
                        </m:sup>
                      </m:sSup>
                      <m:r>
                        <a:rPr lang="en-US" altLang="ja-JP" sz="2400" i="1">
                          <a:solidFill>
                            <a:srgbClr val="E89049"/>
                          </a:solidFill>
                          <a:latin typeface="Cambria Math" panose="02040503050406030204" pitchFamily="18" charset="0"/>
                        </a:rPr>
                        <m:t>𝐵</m:t>
                      </m:r>
                      <m:r>
                        <a:rPr lang="en-US" altLang="ja-JP" sz="2400" i="1">
                          <a:solidFill>
                            <a:srgbClr val="E89049"/>
                          </a:solidFill>
                          <a:latin typeface="Cambria Math" panose="02040503050406030204" pitchFamily="18" charset="0"/>
                        </a:rPr>
                        <m:t>]</m:t>
                      </m:r>
                    </m:oMath>
                  </m:oMathPara>
                </a14:m>
                <a:endParaRPr lang="ja-JP" altLang="en-US" sz="2400" dirty="0">
                  <a:solidFill>
                    <a:srgbClr val="E89049"/>
                  </a:solidFill>
                </a:endParaRPr>
              </a:p>
            </p:txBody>
          </p:sp>
        </mc:Choice>
        <mc:Fallback xmlns="">
          <p:sp>
            <p:nvSpPr>
              <p:cNvPr id="33" name="テキスト ボックス 32">
                <a:extLst>
                  <a:ext uri="{FF2B5EF4-FFF2-40B4-BE49-F238E27FC236}">
                    <a16:creationId xmlns:a16="http://schemas.microsoft.com/office/drawing/2014/main" id="{66BBA529-C59D-4AFC-B552-D37DEB06181F}"/>
                  </a:ext>
                </a:extLst>
              </p:cNvPr>
              <p:cNvSpPr txBox="1">
                <a:spLocks noRot="1" noChangeAspect="1" noMove="1" noResize="1" noEditPoints="1" noAdjustHandles="1" noChangeArrowheads="1" noChangeShapeType="1" noTextEdit="1"/>
              </p:cNvSpPr>
              <p:nvPr/>
            </p:nvSpPr>
            <p:spPr>
              <a:xfrm>
                <a:off x="5349677" y="5515806"/>
                <a:ext cx="1241237" cy="478593"/>
              </a:xfrm>
              <a:prstGeom prst="rect">
                <a:avLst/>
              </a:prstGeom>
              <a:blipFill>
                <a:blip r:embed="rId6"/>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9" name="テキスト ボックス 38">
                <a:extLst>
                  <a:ext uri="{FF2B5EF4-FFF2-40B4-BE49-F238E27FC236}">
                    <a16:creationId xmlns:a16="http://schemas.microsoft.com/office/drawing/2014/main" id="{6A2DD9E2-43D3-4D5F-8A27-E04591497782}"/>
                  </a:ext>
                </a:extLst>
              </p:cNvPr>
              <p:cNvSpPr txBox="1"/>
              <p:nvPr/>
            </p:nvSpPr>
            <p:spPr>
              <a:xfrm>
                <a:off x="5681482" y="5917164"/>
                <a:ext cx="4821961" cy="536172"/>
              </a:xfrm>
              <a:prstGeom prst="rect">
                <a:avLst/>
              </a:prstGeom>
              <a:noFill/>
            </p:spPr>
            <p:txBody>
              <a:bodyPr wrap="none" rtlCol="0">
                <a:spAutoFit/>
              </a:bodyPr>
              <a:lstStyle/>
              <a:p>
                <a:r>
                  <a:rPr lang="en-US" altLang="ja-JP" sz="2400" dirty="0">
                    <a:solidFill>
                      <a:srgbClr val="E89049"/>
                    </a:solidFill>
                  </a:rPr>
                  <a:t> </a:t>
                </a:r>
                <a:r>
                  <a:rPr lang="en-US" altLang="ja-JP" sz="2400" b="1" dirty="0">
                    <a:solidFill>
                      <a:srgbClr val="E89049"/>
                    </a:solidFill>
                  </a:rPr>
                  <a:t> </a:t>
                </a:r>
                <a14:m>
                  <m:oMath xmlns:m="http://schemas.openxmlformats.org/officeDocument/2006/math">
                    <m:r>
                      <a:rPr lang="en-US" altLang="ja-JP" sz="2400" b="1" i="1">
                        <a:solidFill>
                          <a:srgbClr val="E89049"/>
                        </a:solidFill>
                        <a:latin typeface="Cambria Math" panose="02040503050406030204" pitchFamily="18" charset="0"/>
                        <a:ea typeface="Cambria Math" panose="02040503050406030204" pitchFamily="18" charset="0"/>
                      </a:rPr>
                      <m:t>↳</m:t>
                    </m:r>
                    <m:sSup>
                      <m:sSupPr>
                        <m:ctrlPr>
                          <a:rPr lang="en-US" altLang="ja-JP" sz="2400" b="1" i="1" smtClean="0">
                            <a:solidFill>
                              <a:srgbClr val="E89049"/>
                            </a:solidFill>
                            <a:latin typeface="Cambria Math" panose="02040503050406030204" pitchFamily="18" charset="0"/>
                          </a:rPr>
                        </m:ctrlPr>
                      </m:sSupPr>
                      <m:e/>
                      <m:sup>
                        <m:r>
                          <m:rPr>
                            <m:sty m:val="p"/>
                          </m:rPr>
                          <a:rPr lang="en-US" altLang="ja-JP" sz="2400">
                            <a:solidFill>
                              <a:srgbClr val="E89049"/>
                            </a:solidFill>
                            <a:latin typeface="Cambria Math" panose="02040503050406030204" pitchFamily="18" charset="0"/>
                          </a:rPr>
                          <m:t>Edge</m:t>
                        </m:r>
                      </m:sup>
                    </m:sSup>
                    <m:r>
                      <a:rPr lang="en-US" altLang="ja-JP" sz="2400" b="1" i="1">
                        <a:solidFill>
                          <a:srgbClr val="E89049"/>
                        </a:solidFill>
                        <a:latin typeface="Cambria Math" panose="02040503050406030204" pitchFamily="18" charset="0"/>
                      </a:rPr>
                      <m:t>𝜺</m:t>
                    </m:r>
                    <m:r>
                      <a:rPr lang="en-US" altLang="ja-JP" sz="2400">
                        <a:solidFill>
                          <a:srgbClr val="E89049"/>
                        </a:solidFill>
                        <a:latin typeface="Cambria Math" panose="02040503050406030204" pitchFamily="18" charset="0"/>
                      </a:rPr>
                      <m:t>,</m:t>
                    </m:r>
                    <m:sSup>
                      <m:sSupPr>
                        <m:ctrlPr>
                          <a:rPr lang="en-US" altLang="ja-JP" sz="2400" b="1" i="1">
                            <a:solidFill>
                              <a:srgbClr val="E89049"/>
                            </a:solidFill>
                            <a:latin typeface="Cambria Math" panose="02040503050406030204" pitchFamily="18" charset="0"/>
                          </a:rPr>
                        </m:ctrlPr>
                      </m:sSupPr>
                      <m:e/>
                      <m:sup>
                        <m:r>
                          <m:rPr>
                            <m:sty m:val="p"/>
                          </m:rPr>
                          <a:rPr lang="en-US" altLang="ja-JP" sz="2400">
                            <a:solidFill>
                              <a:srgbClr val="E89049"/>
                            </a:solidFill>
                            <a:latin typeface="Cambria Math" panose="02040503050406030204" pitchFamily="18" charset="0"/>
                          </a:rPr>
                          <m:t>Edge</m:t>
                        </m:r>
                      </m:sup>
                    </m:sSup>
                    <m:r>
                      <a:rPr lang="en-US" altLang="ja-JP" sz="2400" b="1" i="1">
                        <a:solidFill>
                          <a:srgbClr val="E89049"/>
                        </a:solidFill>
                        <a:latin typeface="Cambria Math" panose="02040503050406030204" pitchFamily="18" charset="0"/>
                      </a:rPr>
                      <m:t>𝝈</m:t>
                    </m:r>
                    <m:r>
                      <a:rPr lang="en-US" altLang="ja-JP" sz="2400">
                        <a:solidFill>
                          <a:srgbClr val="E89049"/>
                        </a:solidFill>
                        <a:latin typeface="Cambria Math" panose="02040503050406030204" pitchFamily="18" charset="0"/>
                      </a:rPr>
                      <m:t>,</m:t>
                    </m:r>
                    <m:r>
                      <a:rPr lang="en-US" altLang="ja-JP" sz="2400" i="1">
                        <a:solidFill>
                          <a:srgbClr val="E89049"/>
                        </a:solidFill>
                        <a:latin typeface="Cambria Math" panose="02040503050406030204" pitchFamily="18" charset="0"/>
                      </a:rPr>
                      <m:t>  </m:t>
                    </m:r>
                    <m:sSup>
                      <m:sSupPr>
                        <m:ctrlPr>
                          <a:rPr lang="en-US" altLang="ja-JP" sz="2400" i="1">
                            <a:solidFill>
                              <a:srgbClr val="E89049"/>
                            </a:solidFill>
                            <a:latin typeface="Cambria Math" panose="02040503050406030204" pitchFamily="18" charset="0"/>
                          </a:rPr>
                        </m:ctrlPr>
                      </m:sSupPr>
                      <m:e>
                        <m:r>
                          <a:rPr lang="en-US" altLang="ja-JP" sz="2400" i="1">
                            <a:solidFill>
                              <a:srgbClr val="E89049"/>
                            </a:solidFill>
                            <a:latin typeface="Cambria Math" panose="02040503050406030204" pitchFamily="18" charset="0"/>
                          </a:rPr>
                          <m:t>{</m:t>
                        </m:r>
                      </m:e>
                      <m:sup>
                        <m:r>
                          <m:rPr>
                            <m:sty m:val="p"/>
                          </m:rPr>
                          <a:rPr lang="en-US" altLang="ja-JP" sz="2400">
                            <a:solidFill>
                              <a:srgbClr val="E89049"/>
                            </a:solidFill>
                            <a:latin typeface="Cambria Math" panose="02040503050406030204" pitchFamily="18" charset="0"/>
                          </a:rPr>
                          <m:t>Edge</m:t>
                        </m:r>
                      </m:sup>
                    </m:sSup>
                    <m:sSup>
                      <m:sSupPr>
                        <m:ctrlPr>
                          <a:rPr lang="en-US" altLang="ja-JP" sz="2400" i="1">
                            <a:solidFill>
                              <a:srgbClr val="E89049"/>
                            </a:solidFill>
                            <a:latin typeface="Cambria Math" panose="02040503050406030204" pitchFamily="18" charset="0"/>
                          </a:rPr>
                        </m:ctrlPr>
                      </m:sSupPr>
                      <m:e>
                        <m:r>
                          <a:rPr lang="en-US" altLang="ja-JP" sz="2400" i="1">
                            <a:solidFill>
                              <a:srgbClr val="E89049"/>
                            </a:solidFill>
                            <a:latin typeface="Cambria Math" panose="02040503050406030204" pitchFamily="18" charset="0"/>
                          </a:rPr>
                          <m:t>𝑓</m:t>
                        </m:r>
                      </m:e>
                      <m:sup>
                        <m:r>
                          <m:rPr>
                            <m:sty m:val="p"/>
                          </m:rPr>
                          <a:rPr lang="en-US" altLang="ja-JP" sz="2400">
                            <a:solidFill>
                              <a:srgbClr val="E89049"/>
                            </a:solidFill>
                            <a:latin typeface="Cambria Math" panose="02040503050406030204" pitchFamily="18" charset="0"/>
                          </a:rPr>
                          <m:t>int</m:t>
                        </m:r>
                      </m:sup>
                    </m:sSup>
                    <m:r>
                      <a:rPr lang="en-US" altLang="ja-JP" sz="2400" i="1">
                        <a:solidFill>
                          <a:srgbClr val="E89049"/>
                        </a:solidFill>
                        <a:latin typeface="Cambria Math" panose="02040503050406030204" pitchFamily="18" charset="0"/>
                      </a:rPr>
                      <m:t>}</m:t>
                    </m:r>
                  </m:oMath>
                </a14:m>
                <a:r>
                  <a:rPr lang="ja-JP" altLang="en-US" sz="2400" dirty="0">
                    <a:solidFill>
                      <a:srgbClr val="E89049"/>
                    </a:solidFill>
                  </a:rPr>
                  <a:t> </a:t>
                </a:r>
                <a:r>
                  <a:rPr lang="en-US" altLang="ja-JP" sz="2400" dirty="0">
                    <a:solidFill>
                      <a:srgbClr val="E89049"/>
                    </a:solidFill>
                  </a:rPr>
                  <a:t>etc.</a:t>
                </a:r>
                <a:endParaRPr lang="ja-JP" altLang="en-US" sz="2400" dirty="0">
                  <a:solidFill>
                    <a:srgbClr val="E89049"/>
                  </a:solidFill>
                </a:endParaRPr>
              </a:p>
            </p:txBody>
          </p:sp>
        </mc:Choice>
        <mc:Fallback xmlns="">
          <p:sp>
            <p:nvSpPr>
              <p:cNvPr id="39" name="テキスト ボックス 38">
                <a:extLst>
                  <a:ext uri="{FF2B5EF4-FFF2-40B4-BE49-F238E27FC236}">
                    <a16:creationId xmlns:a16="http://schemas.microsoft.com/office/drawing/2014/main" id="{6A2DD9E2-43D3-4D5F-8A27-E04591497782}"/>
                  </a:ext>
                </a:extLst>
              </p:cNvPr>
              <p:cNvSpPr txBox="1">
                <a:spLocks noRot="1" noChangeAspect="1" noMove="1" noResize="1" noEditPoints="1" noAdjustHandles="1" noChangeArrowheads="1" noChangeShapeType="1" noTextEdit="1"/>
              </p:cNvSpPr>
              <p:nvPr/>
            </p:nvSpPr>
            <p:spPr>
              <a:xfrm>
                <a:off x="5681482" y="5917164"/>
                <a:ext cx="4821961" cy="536172"/>
              </a:xfrm>
              <a:prstGeom prst="rect">
                <a:avLst/>
              </a:prstGeom>
              <a:blipFill>
                <a:blip r:embed="rId7"/>
                <a:stretch>
                  <a:fillRect r="-1011" b="-26136"/>
                </a:stretch>
              </a:blipFill>
            </p:spPr>
            <p:txBody>
              <a:bodyPr/>
              <a:lstStyle/>
              <a:p>
                <a:r>
                  <a:rPr lang="ja-JP" altLang="en-US">
                    <a:noFill/>
                  </a:rPr>
                  <a:t> </a:t>
                </a:r>
              </a:p>
            </p:txBody>
          </p:sp>
        </mc:Fallback>
      </mc:AlternateContent>
      <p:cxnSp>
        <p:nvCxnSpPr>
          <p:cNvPr id="15" name="直線コネクタ 14">
            <a:extLst>
              <a:ext uri="{FF2B5EF4-FFF2-40B4-BE49-F238E27FC236}">
                <a16:creationId xmlns:a16="http://schemas.microsoft.com/office/drawing/2014/main" id="{DE8930DB-BEC5-49C6-8ADB-3E6830571420}"/>
              </a:ext>
            </a:extLst>
          </p:cNvPr>
          <p:cNvCxnSpPr>
            <a:cxnSpLocks/>
          </p:cNvCxnSpPr>
          <p:nvPr/>
        </p:nvCxnSpPr>
        <p:spPr>
          <a:xfrm flipV="1">
            <a:off x="5531768" y="3283035"/>
            <a:ext cx="1034143" cy="2133600"/>
          </a:xfrm>
          <a:prstGeom prst="line">
            <a:avLst/>
          </a:prstGeom>
          <a:ln w="76200" cmpd="dbl">
            <a:solidFill>
              <a:srgbClr val="E89049"/>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E0EFF63A-736A-4E55-A96F-1865CDB1F6B3}"/>
              </a:ext>
            </a:extLst>
          </p:cNvPr>
          <p:cNvCxnSpPr>
            <a:cxnSpLocks/>
            <a:stCxn id="21" idx="1"/>
            <a:endCxn id="21" idx="3"/>
          </p:cNvCxnSpPr>
          <p:nvPr/>
        </p:nvCxnSpPr>
        <p:spPr>
          <a:xfrm flipH="1">
            <a:off x="5531769" y="3276030"/>
            <a:ext cx="1034143" cy="2133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1943819" y="3090974"/>
            <a:ext cx="1712328" cy="1015663"/>
          </a:xfrm>
          <a:prstGeom prst="rect">
            <a:avLst/>
          </a:prstGeom>
          <a:noFill/>
          <a:ln>
            <a:solidFill>
              <a:schemeClr val="tx1"/>
            </a:solidFill>
          </a:ln>
        </p:spPr>
        <p:txBody>
          <a:bodyPr wrap="none" rtlCol="0">
            <a:spAutoFit/>
          </a:bodyPr>
          <a:lstStyle/>
          <a:p>
            <a:pPr algn="ctr"/>
            <a:r>
              <a:rPr lang="ja-JP" altLang="en-US" sz="2000" dirty="0">
                <a:ea typeface="MS UI Gothic" panose="020B0600070205080204" pitchFamily="50" charset="-128"/>
              </a:rPr>
              <a:t>ガウス</a:t>
            </a:r>
            <a:r>
              <a:rPr kumimoji="1" lang="ja-JP" altLang="en-US" sz="2000" dirty="0">
                <a:ea typeface="MS UI Gothic" panose="020B0600070205080204" pitchFamily="50" charset="-128"/>
              </a:rPr>
              <a:t>点が</a:t>
            </a:r>
            <a:br>
              <a:rPr kumimoji="1" lang="en-US" altLang="ja-JP" sz="2000" dirty="0">
                <a:ea typeface="MS UI Gothic" panose="020B0600070205080204" pitchFamily="50" charset="-128"/>
              </a:rPr>
            </a:br>
            <a:r>
              <a:rPr kumimoji="1" lang="ja-JP" altLang="en-US" sz="2000" dirty="0">
                <a:ea typeface="MS UI Gothic" panose="020B0600070205080204" pitchFamily="50" charset="-128"/>
              </a:rPr>
              <a:t>各エッジ中心</a:t>
            </a:r>
            <a:r>
              <a:rPr lang="ja-JP" altLang="en-US" sz="2000" dirty="0">
                <a:ea typeface="MS UI Gothic" panose="020B0600070205080204" pitchFamily="50" charset="-128"/>
              </a:rPr>
              <a:t>に</a:t>
            </a:r>
            <a:br>
              <a:rPr kumimoji="1" lang="en-US" altLang="ja-JP" sz="2000" dirty="0">
                <a:ea typeface="MS UI Gothic" panose="020B0600070205080204" pitchFamily="50" charset="-128"/>
              </a:rPr>
            </a:br>
            <a:r>
              <a:rPr kumimoji="1" lang="ja-JP" altLang="en-US" sz="2000" dirty="0">
                <a:ea typeface="MS UI Gothic" panose="020B0600070205080204" pitchFamily="50" charset="-128"/>
              </a:rPr>
              <a:t>あるイメージ</a:t>
            </a:r>
          </a:p>
        </p:txBody>
      </p:sp>
      <p:sp>
        <p:nvSpPr>
          <p:cNvPr id="11" name="テキスト ボックス 10">
            <a:extLst>
              <a:ext uri="{FF2B5EF4-FFF2-40B4-BE49-F238E27FC236}">
                <a16:creationId xmlns:a16="http://schemas.microsoft.com/office/drawing/2014/main" id="{72FB1EF2-62D5-B9AA-CC33-F6A9FC9FCD8E}"/>
              </a:ext>
            </a:extLst>
          </p:cNvPr>
          <p:cNvSpPr txBox="1"/>
          <p:nvPr/>
        </p:nvSpPr>
        <p:spPr>
          <a:xfrm>
            <a:off x="1485488" y="4519034"/>
            <a:ext cx="2629486" cy="1015663"/>
          </a:xfrm>
          <a:prstGeom prst="rect">
            <a:avLst/>
          </a:prstGeom>
          <a:noFill/>
          <a:ln>
            <a:solidFill>
              <a:schemeClr val="tx1"/>
            </a:solidFill>
          </a:ln>
        </p:spPr>
        <p:txBody>
          <a:bodyPr wrap="square">
            <a:spAutoFit/>
          </a:bodyPr>
          <a:lstStyle/>
          <a:p>
            <a:pPr algn="ctr"/>
            <a:r>
              <a:rPr lang="ja-JP" altLang="en-US" sz="2000" dirty="0">
                <a:latin typeface="MS UI Gothic" panose="020B0600070205080204" pitchFamily="50" charset="-128"/>
                <a:ea typeface="MS UI Gothic" panose="020B0600070205080204" pitchFamily="50" charset="-128"/>
              </a:rPr>
              <a:t>ひずみ分布は</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各平滑化領域内で</a:t>
            </a:r>
            <a:br>
              <a:rPr lang="en-US" altLang="ja-JP" sz="2000" dirty="0">
                <a:latin typeface="MS UI Gothic" panose="020B0600070205080204" pitchFamily="50" charset="-128"/>
                <a:ea typeface="MS UI Gothic" panose="020B0600070205080204" pitchFamily="50" charset="-128"/>
              </a:rPr>
            </a:br>
            <a:r>
              <a:rPr lang="ja-JP" altLang="en-US" sz="2000" dirty="0">
                <a:solidFill>
                  <a:srgbClr val="FF0000"/>
                </a:solidFill>
                <a:latin typeface="MS UI Gothic" panose="020B0600070205080204" pitchFamily="50" charset="-128"/>
                <a:ea typeface="MS UI Gothic" panose="020B0600070205080204" pitchFamily="50" charset="-128"/>
              </a:rPr>
              <a:t>一定</a:t>
            </a:r>
          </a:p>
        </p:txBody>
      </p:sp>
      <p:sp>
        <p:nvSpPr>
          <p:cNvPr id="8" name="テキスト ボックス 7">
            <a:extLst>
              <a:ext uri="{FF2B5EF4-FFF2-40B4-BE49-F238E27FC236}">
                <a16:creationId xmlns:a16="http://schemas.microsoft.com/office/drawing/2014/main" id="{42D4A18B-7506-5420-025D-94E4A0D34130}"/>
              </a:ext>
            </a:extLst>
          </p:cNvPr>
          <p:cNvSpPr txBox="1"/>
          <p:nvPr/>
        </p:nvSpPr>
        <p:spPr>
          <a:xfrm>
            <a:off x="8382671" y="3231515"/>
            <a:ext cx="2965188" cy="1015663"/>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000" dirty="0">
                <a:solidFill>
                  <a:schemeClr val="tx1"/>
                </a:solidFill>
                <a:latin typeface="MS UI Gothic" panose="020B0600070205080204" pitchFamily="50" charset="-128"/>
                <a:ea typeface="MS UI Gothic" panose="020B0600070205080204" pitchFamily="50" charset="-128"/>
              </a:rPr>
              <a:t>三角形</a:t>
            </a:r>
            <a:r>
              <a:rPr lang="en-US" altLang="ja-JP" sz="2000" dirty="0">
                <a:solidFill>
                  <a:schemeClr val="tx1"/>
                </a:solidFill>
                <a:latin typeface="MS UI Gothic" panose="020B0600070205080204" pitchFamily="50" charset="-128"/>
                <a:ea typeface="MS UI Gothic" panose="020B0600070205080204" pitchFamily="50" charset="-128"/>
              </a:rPr>
              <a:t>/</a:t>
            </a:r>
            <a:r>
              <a:rPr lang="ja-JP" altLang="en-US" sz="2000" dirty="0">
                <a:solidFill>
                  <a:schemeClr val="tx1"/>
                </a:solidFill>
                <a:latin typeface="MS UI Gothic" panose="020B0600070205080204" pitchFamily="50" charset="-128"/>
                <a:ea typeface="MS UI Gothic" panose="020B0600070205080204" pitchFamily="50" charset="-128"/>
              </a:rPr>
              <a:t>四面体メッシュで</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せん断ロッキングを</a:t>
            </a:r>
            <a:br>
              <a:rPr lang="en-US" altLang="ja-JP" sz="2000" dirty="0">
                <a:solidFill>
                  <a:schemeClr val="tx1"/>
                </a:solidFill>
                <a:latin typeface="MS UI Gothic" panose="020B0600070205080204" pitchFamily="50" charset="-128"/>
                <a:ea typeface="MS UI Gothic" panose="020B0600070205080204" pitchFamily="50" charset="-128"/>
              </a:rPr>
            </a:br>
            <a:r>
              <a:rPr lang="ja-JP" altLang="en-US" sz="2000" dirty="0">
                <a:solidFill>
                  <a:schemeClr val="tx1"/>
                </a:solidFill>
                <a:latin typeface="MS UI Gothic" panose="020B0600070205080204" pitchFamily="50" charset="-128"/>
                <a:ea typeface="MS UI Gothic" panose="020B0600070205080204" pitchFamily="50" charset="-128"/>
              </a:rPr>
              <a:t>回避できるが，</a:t>
            </a:r>
            <a:endParaRPr lang="en-US" altLang="ja-JP" sz="2000" dirty="0">
              <a:solidFill>
                <a:schemeClr val="tx1"/>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F3BC30AB-2AA6-4636-AFE0-DD971E550D3B}"/>
              </a:ext>
            </a:extLst>
          </p:cNvPr>
          <p:cNvSpPr txBox="1"/>
          <p:nvPr/>
        </p:nvSpPr>
        <p:spPr>
          <a:xfrm>
            <a:off x="8387396" y="4329100"/>
            <a:ext cx="2965188" cy="1015663"/>
          </a:xfrm>
          <a:prstGeom prst="rect">
            <a:avLst/>
          </a:prstGeom>
          <a:solidFill>
            <a:schemeClr val="bg1">
              <a:lumMod val="85000"/>
            </a:schemeClr>
          </a:solidFill>
          <a:scene3d>
            <a:camera prst="orthographicFront"/>
            <a:lightRig rig="threePt" dir="t"/>
          </a:scene3d>
          <a:sp3d>
            <a:bevelT/>
          </a:sp3d>
        </p:spPr>
        <p:txBody>
          <a:bodyPr wrap="square">
            <a:spAutoFit/>
          </a:bodyPr>
          <a:lstStyle/>
          <a:p>
            <a:pPr algn="ctr"/>
            <a:r>
              <a:rPr lang="ja-JP" altLang="en-US" sz="2000" dirty="0">
                <a:latin typeface="MS UI Gothic" panose="020B0600070205080204" pitchFamily="50" charset="-128"/>
                <a:ea typeface="MS UI Gothic" panose="020B0600070205080204" pitchFamily="50" charset="-128"/>
              </a:rPr>
              <a:t>体積ロッキングも</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圧力チェッカーボーディングも</a:t>
            </a:r>
            <a:br>
              <a:rPr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回避できない．</a:t>
            </a:r>
            <a:endParaRPr lang="ja-JP" altLang="en-US" sz="2000" dirty="0">
              <a:solidFill>
                <a:srgbClr val="FF0000"/>
              </a:solidFill>
              <a:latin typeface="MS UI Gothic" panose="020B0600070205080204" pitchFamily="50" charset="-128"/>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F453D84C-6025-0400-90C6-D060382C77E3}"/>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7</a:t>
            </a:fld>
            <a:endParaRPr lang="ja-JP" altLang="en-US" dirty="0"/>
          </a:p>
        </p:txBody>
      </p:sp>
      <p:sp>
        <p:nvSpPr>
          <p:cNvPr id="4" name="テキスト ボックス 3">
            <a:extLst>
              <a:ext uri="{FF2B5EF4-FFF2-40B4-BE49-F238E27FC236}">
                <a16:creationId xmlns:a16="http://schemas.microsoft.com/office/drawing/2014/main" id="{E0CCA058-6BAF-3815-A1A8-8A0AE01093B9}"/>
              </a:ext>
            </a:extLst>
          </p:cNvPr>
          <p:cNvSpPr txBox="1"/>
          <p:nvPr/>
        </p:nvSpPr>
        <p:spPr>
          <a:xfrm>
            <a:off x="10620990" y="619524"/>
            <a:ext cx="1526437" cy="1477328"/>
          </a:xfrm>
          <a:prstGeom prst="rect">
            <a:avLst/>
          </a:prstGeom>
          <a:noFill/>
          <a:ln>
            <a:solidFill>
              <a:schemeClr val="tx1"/>
            </a:solidFill>
          </a:ln>
        </p:spPr>
        <p:txBody>
          <a:bodyPr wrap="square" rtlCol="0">
            <a:spAutoFit/>
          </a:bodyPr>
          <a:lstStyle/>
          <a:p>
            <a:pPr algn="ctr" defTabSz="180000"/>
            <a:r>
              <a:rPr kumimoji="1" lang="ja-JP" altLang="en-US" dirty="0">
                <a:latin typeface="MS UI Gothic" panose="020B0600070205080204" pitchFamily="50" charset="-128"/>
                <a:ea typeface="MS UI Gothic" panose="020B0600070205080204" pitchFamily="50" charset="-128"/>
              </a:rPr>
              <a:t>簡単のため</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２次元の</a:t>
            </a:r>
            <a:br>
              <a:rPr kumimoji="1"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３</a:t>
            </a:r>
            <a:r>
              <a:rPr kumimoji="1" lang="ja-JP" altLang="en-US" dirty="0">
                <a:latin typeface="MS UI Gothic" panose="020B0600070205080204" pitchFamily="50" charset="-128"/>
                <a:ea typeface="MS UI Gothic" panose="020B0600070205080204" pitchFamily="50" charset="-128"/>
              </a:rPr>
              <a:t>節点三角形</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メッシュで</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説明</a:t>
            </a:r>
            <a:r>
              <a:rPr lang="ja-JP" altLang="en-US" dirty="0">
                <a:latin typeface="MS UI Gothic" panose="020B0600070205080204" pitchFamily="50" charset="-128"/>
                <a:ea typeface="MS UI Gothic" panose="020B0600070205080204" pitchFamily="50" charset="-128"/>
              </a:rPr>
              <a:t>します．</a:t>
            </a:r>
            <a:endParaRPr kumimoji="1" lang="ja-JP" altLang="en-US" dirty="0">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95919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3"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161F-1C73-E989-6EB3-340459E39ED0}"/>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3C73D9B2-84A2-02B9-A187-64E15F50E6E6}"/>
              </a:ext>
            </a:extLst>
          </p:cNvPr>
          <p:cNvSpPr>
            <a:spLocks noGrp="1"/>
          </p:cNvSpPr>
          <p:nvPr>
            <p:ph idx="1"/>
          </p:nvPr>
        </p:nvSpPr>
        <p:spPr/>
        <p:txBody>
          <a:bodyPr/>
          <a:lstStyle/>
          <a:p>
            <a:pPr marL="0" indent="0" algn="ctr">
              <a:buNone/>
            </a:pPr>
            <a:r>
              <a:rPr lang="ja-JP" altLang="en-US" sz="2400" u="sng" dirty="0">
                <a:solidFill>
                  <a:srgbClr val="C00000"/>
                </a:solidFill>
              </a:rPr>
              <a:t>微圧縮材料</a:t>
            </a:r>
            <a:r>
              <a:rPr lang="ja-JP" altLang="en-US" sz="2400" u="sng" dirty="0"/>
              <a:t>に対応するため，選択的低減積分</a:t>
            </a:r>
            <a:r>
              <a:rPr lang="en-US" altLang="ja-JP" sz="2400" u="sng" dirty="0"/>
              <a:t>(</a:t>
            </a:r>
            <a:r>
              <a:rPr lang="en-US" altLang="ja-JP" sz="2400" u="sng" dirty="0">
                <a:effectLst>
                  <a:outerShdw blurRad="38100" dist="38100" dir="2700000" algn="tl">
                    <a:srgbClr val="000000">
                      <a:alpha val="43137"/>
                    </a:srgbClr>
                  </a:outerShdw>
                </a:effectLst>
              </a:rPr>
              <a:t>SRI</a:t>
            </a:r>
            <a:r>
              <a:rPr lang="en-US" altLang="ja-JP" sz="2400" u="sng" dirty="0"/>
              <a:t>)</a:t>
            </a:r>
            <a:r>
              <a:rPr lang="ja-JP" altLang="en-US" sz="2400" u="sng" dirty="0"/>
              <a:t>を適用．</a:t>
            </a:r>
          </a:p>
        </p:txBody>
      </p:sp>
      <p:sp>
        <p:nvSpPr>
          <p:cNvPr id="3" name="タイトル 2">
            <a:extLst>
              <a:ext uri="{FF2B5EF4-FFF2-40B4-BE49-F238E27FC236}">
                <a16:creationId xmlns:a16="http://schemas.microsoft.com/office/drawing/2014/main" id="{FF6BD348-4E33-7583-7C21-7738907EB78D}"/>
              </a:ext>
            </a:extLst>
          </p:cNvPr>
          <p:cNvSpPr>
            <a:spLocks noGrp="1"/>
          </p:cNvSpPr>
          <p:nvPr>
            <p:ph type="title"/>
          </p:nvPr>
        </p:nvSpPr>
        <p:spPr/>
        <p:txBody>
          <a:bodyPr/>
          <a:lstStyle/>
          <a:p>
            <a:r>
              <a:rPr lang="ja-JP" altLang="en-US" dirty="0"/>
              <a:t>旧</a:t>
            </a:r>
            <a:r>
              <a:rPr lang="en-US" altLang="ja-JP" dirty="0"/>
              <a:t>S-FEM</a:t>
            </a:r>
            <a:r>
              <a:rPr lang="ja-JP" altLang="en-US" dirty="0"/>
              <a:t>（</a:t>
            </a:r>
            <a:r>
              <a:rPr kumimoji="1" lang="en-US" altLang="ja-JP" dirty="0" err="1">
                <a:solidFill>
                  <a:srgbClr val="FF00FF"/>
                </a:solidFill>
              </a:rPr>
              <a:t>SelectiveES</a:t>
            </a:r>
            <a:r>
              <a:rPr kumimoji="1" lang="en-US" altLang="ja-JP" dirty="0">
                <a:solidFill>
                  <a:srgbClr val="FF00FF"/>
                </a:solidFill>
              </a:rPr>
              <a:t>/NS-FEM</a:t>
            </a:r>
            <a:r>
              <a:rPr lang="ja-JP" altLang="en-US" dirty="0"/>
              <a:t>）</a:t>
            </a:r>
            <a:r>
              <a:rPr kumimoji="1" lang="ja-JP" altLang="en-US" dirty="0"/>
              <a:t>の定式化概要</a:t>
            </a:r>
          </a:p>
        </p:txBody>
      </p:sp>
      <p:sp>
        <p:nvSpPr>
          <p:cNvPr id="75" name="テキスト ボックス 74">
            <a:extLst>
              <a:ext uri="{FF2B5EF4-FFF2-40B4-BE49-F238E27FC236}">
                <a16:creationId xmlns:a16="http://schemas.microsoft.com/office/drawing/2014/main" id="{3D0944FD-4BEC-D7EB-5A36-18D968277E98}"/>
              </a:ext>
            </a:extLst>
          </p:cNvPr>
          <p:cNvSpPr txBox="1"/>
          <p:nvPr/>
        </p:nvSpPr>
        <p:spPr>
          <a:xfrm>
            <a:off x="2100257" y="1016732"/>
            <a:ext cx="3940127" cy="707886"/>
          </a:xfrm>
          <a:prstGeom prst="rect">
            <a:avLst/>
          </a:prstGeom>
          <a:solidFill>
            <a:schemeClr val="bg1">
              <a:lumMod val="85000"/>
            </a:schemeClr>
          </a:solidFill>
        </p:spPr>
        <p:txBody>
          <a:bodyPr wrap="square" rtlCol="0">
            <a:spAutoFit/>
          </a:bodyPr>
          <a:lstStyle/>
          <a:p>
            <a:pPr algn="ctr"/>
            <a:r>
              <a:rPr lang="en-US" altLang="ja-JP" sz="2000" dirty="0"/>
              <a:t>(1) ES-FEM</a:t>
            </a:r>
            <a:r>
              <a:rPr lang="ja-JP" altLang="en-US" sz="2000" dirty="0"/>
              <a:t>による各エッジでの</a:t>
            </a:r>
            <a:br>
              <a:rPr lang="en-US" altLang="ja-JP" sz="2000" dirty="0"/>
            </a:br>
            <a:r>
              <a:rPr lang="ja-JP" altLang="en-US" sz="2000" dirty="0"/>
              <a:t>偏差ひずみの計算</a:t>
            </a:r>
            <a:endParaRPr lang="ja-JP" altLang="en-US" sz="2000" dirty="0">
              <a:solidFill>
                <a:srgbClr val="FF0000"/>
              </a:solidFill>
            </a:endParaRPr>
          </a:p>
        </p:txBody>
      </p:sp>
      <p:sp>
        <p:nvSpPr>
          <p:cNvPr id="77" name="テキスト ボックス 76">
            <a:extLst>
              <a:ext uri="{FF2B5EF4-FFF2-40B4-BE49-F238E27FC236}">
                <a16:creationId xmlns:a16="http://schemas.microsoft.com/office/drawing/2014/main" id="{22D4F94F-A2C5-5C1E-AD7D-479BC8226499}"/>
              </a:ext>
            </a:extLst>
          </p:cNvPr>
          <p:cNvSpPr txBox="1"/>
          <p:nvPr/>
        </p:nvSpPr>
        <p:spPr>
          <a:xfrm>
            <a:off x="6159064" y="1017712"/>
            <a:ext cx="3931632" cy="707886"/>
          </a:xfrm>
          <a:prstGeom prst="rect">
            <a:avLst/>
          </a:prstGeom>
          <a:solidFill>
            <a:schemeClr val="bg1">
              <a:lumMod val="85000"/>
            </a:schemeClr>
          </a:solidFill>
        </p:spPr>
        <p:txBody>
          <a:bodyPr wrap="square" rtlCol="0">
            <a:spAutoFit/>
          </a:bodyPr>
          <a:lstStyle/>
          <a:p>
            <a:pPr algn="ctr"/>
            <a:r>
              <a:rPr lang="en-US" altLang="ja-JP" sz="2000" dirty="0"/>
              <a:t>(3) NS-FEM</a:t>
            </a:r>
            <a:r>
              <a:rPr lang="ja-JP" altLang="en-US" sz="2000" dirty="0"/>
              <a:t>による各ノードでの</a:t>
            </a:r>
            <a:br>
              <a:rPr lang="en-US" altLang="ja-JP" sz="2000" dirty="0"/>
            </a:br>
            <a:r>
              <a:rPr lang="ja-JP" altLang="en-US" sz="2000" dirty="0"/>
              <a:t>体積ひずみの計算</a:t>
            </a:r>
          </a:p>
        </p:txBody>
      </p:sp>
      <mc:AlternateContent xmlns:mc="http://schemas.openxmlformats.org/markup-compatibility/2006" xmlns:a14="http://schemas.microsoft.com/office/drawing/2010/main">
        <mc:Choice Requires="a14">
          <p:sp>
            <p:nvSpPr>
              <p:cNvPr id="78" name="テキスト ボックス 77">
                <a:extLst>
                  <a:ext uri="{FF2B5EF4-FFF2-40B4-BE49-F238E27FC236}">
                    <a16:creationId xmlns:a16="http://schemas.microsoft.com/office/drawing/2014/main" id="{19046823-9770-5BFA-A184-18F206189930}"/>
                  </a:ext>
                </a:extLst>
              </p:cNvPr>
              <p:cNvSpPr txBox="1"/>
              <p:nvPr/>
            </p:nvSpPr>
            <p:spPr>
              <a:xfrm>
                <a:off x="4361529" y="5945214"/>
                <a:ext cx="3468257" cy="410497"/>
              </a:xfrm>
              <a:prstGeom prst="rect">
                <a:avLst/>
              </a:prstGeom>
              <a:solidFill>
                <a:schemeClr val="bg1">
                  <a:lumMod val="85000"/>
                </a:schemeClr>
              </a:solidFill>
            </p:spPr>
            <p:txBody>
              <a:bodyPr wrap="none" rtlCol="0">
                <a:spAutoFit/>
              </a:bodyPr>
              <a:lstStyle/>
              <a:p>
                <a:pPr algn="ctr"/>
                <a:r>
                  <a:rPr lang="en-US" altLang="ja-JP" sz="2000" dirty="0"/>
                  <a:t>(5) </a:t>
                </a:r>
                <a:r>
                  <a:rPr lang="ja-JP" altLang="en-US" sz="2000" dirty="0"/>
                  <a:t>節点内力</a:t>
                </a:r>
                <a14:m>
                  <m:oMath xmlns:m="http://schemas.openxmlformats.org/officeDocument/2006/math">
                    <m:r>
                      <a:rPr lang="en-US" altLang="ja-JP" sz="2000" b="0" i="1" smtClean="0">
                        <a:latin typeface="Cambria Math" panose="02040503050406030204" pitchFamily="18" charset="0"/>
                      </a:rPr>
                      <m:t>{</m:t>
                    </m:r>
                    <m:sSup>
                      <m:sSupPr>
                        <m:ctrlPr>
                          <a:rPr lang="en-US" altLang="ja-JP" sz="2000" b="0" i="1" smtClean="0">
                            <a:latin typeface="Cambria Math" panose="02040503050406030204" pitchFamily="18" charset="0"/>
                          </a:rPr>
                        </m:ctrlPr>
                      </m:sSupPr>
                      <m:e>
                        <m:r>
                          <a:rPr lang="en-US" altLang="ja-JP" sz="2000" b="0" i="1" smtClean="0">
                            <a:latin typeface="Cambria Math" panose="02040503050406030204" pitchFamily="18" charset="0"/>
                          </a:rPr>
                          <m:t>𝑓</m:t>
                        </m:r>
                      </m:e>
                      <m:sup>
                        <m:r>
                          <m:rPr>
                            <m:sty m:val="p"/>
                          </m:rPr>
                          <a:rPr lang="en-US" altLang="ja-JP" sz="2000" b="0" i="0" smtClean="0">
                            <a:latin typeface="Cambria Math" panose="02040503050406030204" pitchFamily="18" charset="0"/>
                          </a:rPr>
                          <m:t>int</m:t>
                        </m:r>
                      </m:sup>
                    </m:sSup>
                    <m:r>
                      <a:rPr lang="en-US" altLang="ja-JP" sz="2000" b="0" i="1" smtClean="0">
                        <a:latin typeface="Cambria Math" panose="02040503050406030204" pitchFamily="18" charset="0"/>
                      </a:rPr>
                      <m:t>}</m:t>
                    </m:r>
                  </m:oMath>
                </a14:m>
                <a:r>
                  <a:rPr lang="ja-JP" altLang="en-US" sz="2000" dirty="0"/>
                  <a:t>の組み立て</a:t>
                </a:r>
              </a:p>
            </p:txBody>
          </p:sp>
        </mc:Choice>
        <mc:Fallback xmlns="">
          <p:sp>
            <p:nvSpPr>
              <p:cNvPr id="78" name="テキスト ボックス 77">
                <a:extLst>
                  <a:ext uri="{FF2B5EF4-FFF2-40B4-BE49-F238E27FC236}">
                    <a16:creationId xmlns:a16="http://schemas.microsoft.com/office/drawing/2014/main" id="{1124F895-AE87-1846-AAD2-F3D16174A08F}"/>
                  </a:ext>
                </a:extLst>
              </p:cNvPr>
              <p:cNvSpPr txBox="1">
                <a:spLocks noRot="1" noChangeAspect="1" noMove="1" noResize="1" noEditPoints="1" noAdjustHandles="1" noChangeArrowheads="1" noChangeShapeType="1" noTextEdit="1"/>
              </p:cNvSpPr>
              <p:nvPr/>
            </p:nvSpPr>
            <p:spPr>
              <a:xfrm>
                <a:off x="4361529" y="5945214"/>
                <a:ext cx="3468257" cy="410497"/>
              </a:xfrm>
              <a:prstGeom prst="rect">
                <a:avLst/>
              </a:prstGeom>
              <a:blipFill>
                <a:blip r:embed="rId3"/>
                <a:stretch>
                  <a:fillRect l="-1582" t="-8824" r="-1582" b="-2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CC24BEE6-7A59-0408-21CB-D3B6A120C1EC}"/>
                  </a:ext>
                </a:extLst>
              </p:cNvPr>
              <p:cNvSpPr txBox="1"/>
              <p:nvPr/>
            </p:nvSpPr>
            <p:spPr>
              <a:xfrm>
                <a:off x="2100257" y="4039718"/>
                <a:ext cx="3940127" cy="740844"/>
              </a:xfrm>
              <a:prstGeom prst="rect">
                <a:avLst/>
              </a:prstGeom>
              <a:solidFill>
                <a:schemeClr val="bg1">
                  <a:lumMod val="85000"/>
                </a:schemeClr>
              </a:solidFill>
            </p:spPr>
            <p:txBody>
              <a:bodyPr wrap="square" rtlCol="0">
                <a:spAutoFit/>
              </a:bodyPr>
              <a:lstStyle/>
              <a:p>
                <a:pPr algn="ctr"/>
                <a:r>
                  <a:rPr lang="en-US" altLang="ja-JP" sz="2000" dirty="0"/>
                  <a:t>(2) </a:t>
                </a:r>
                <a:r>
                  <a:rPr lang="ja-JP" altLang="en-US" sz="2000" dirty="0"/>
                  <a:t>各エッジでの偏差応力と</a:t>
                </a:r>
                <a:br>
                  <a:rPr lang="en-US" altLang="ja-JP" sz="2000" dirty="0"/>
                </a:br>
                <a:r>
                  <a:rPr lang="ja-JP" altLang="en-US" sz="2000" dirty="0"/>
                  <a:t>その節点内力寄与</a:t>
                </a:r>
                <a14:m>
                  <m:oMath xmlns:m="http://schemas.openxmlformats.org/officeDocument/2006/math">
                    <m:r>
                      <a:rPr lang="en-US" altLang="ja-JP" sz="2000" smtClean="0">
                        <a:latin typeface="Cambria Math" panose="02040503050406030204" pitchFamily="18" charset="0"/>
                      </a:rPr>
                      <m:t>{</m:t>
                    </m:r>
                    <m:sSubSup>
                      <m:sSubSupPr>
                        <m:ctrlPr>
                          <a:rPr lang="en-US" altLang="ja-JP" sz="2000" i="1">
                            <a:latin typeface="Cambria Math" panose="02040503050406030204" pitchFamily="18" charset="0"/>
                          </a:rPr>
                        </m:ctrlPr>
                      </m:sSubSupPr>
                      <m:e>
                        <m:r>
                          <a:rPr lang="en-US" altLang="ja-JP" sz="2000" i="1">
                            <a:latin typeface="Cambria Math" panose="02040503050406030204" pitchFamily="18" charset="0"/>
                          </a:rPr>
                          <m:t>𝑓</m:t>
                        </m:r>
                      </m:e>
                      <m:sub>
                        <m:r>
                          <m:rPr>
                            <m:sty m:val="p"/>
                          </m:rPr>
                          <a:rPr lang="en-US" altLang="ja-JP" sz="2000">
                            <a:latin typeface="Cambria Math" panose="02040503050406030204" pitchFamily="18" charset="0"/>
                          </a:rPr>
                          <m:t>dev</m:t>
                        </m:r>
                      </m:sub>
                      <m:sup>
                        <m:r>
                          <m:rPr>
                            <m:sty m:val="p"/>
                          </m:rPr>
                          <a:rPr lang="en-US" altLang="ja-JP" sz="2000">
                            <a:latin typeface="Cambria Math" panose="02040503050406030204" pitchFamily="18" charset="0"/>
                          </a:rPr>
                          <m:t>int</m:t>
                        </m:r>
                      </m:sup>
                    </m:sSubSup>
                    <m:r>
                      <a:rPr lang="en-US" altLang="ja-JP" sz="2000" i="1">
                        <a:latin typeface="Cambria Math" panose="02040503050406030204" pitchFamily="18" charset="0"/>
                      </a:rPr>
                      <m:t>}</m:t>
                    </m:r>
                  </m:oMath>
                </a14:m>
                <a:r>
                  <a:rPr lang="ja-JP" altLang="en-US" sz="2000" dirty="0"/>
                  <a:t>の計算</a:t>
                </a:r>
              </a:p>
            </p:txBody>
          </p:sp>
        </mc:Choice>
        <mc:Fallback xmlns="">
          <p:sp>
            <p:nvSpPr>
              <p:cNvPr id="6" name="テキスト ボックス 5">
                <a:extLst>
                  <a:ext uri="{FF2B5EF4-FFF2-40B4-BE49-F238E27FC236}">
                    <a16:creationId xmlns:a16="http://schemas.microsoft.com/office/drawing/2014/main" id="{4854EC57-090F-936C-47AE-9B3795793AB8}"/>
                  </a:ext>
                </a:extLst>
              </p:cNvPr>
              <p:cNvSpPr txBox="1">
                <a:spLocks noRot="1" noChangeAspect="1" noMove="1" noResize="1" noEditPoints="1" noAdjustHandles="1" noChangeArrowheads="1" noChangeShapeType="1" noTextEdit="1"/>
              </p:cNvSpPr>
              <p:nvPr/>
            </p:nvSpPr>
            <p:spPr>
              <a:xfrm>
                <a:off x="2100257" y="4039718"/>
                <a:ext cx="3940127" cy="740844"/>
              </a:xfrm>
              <a:prstGeom prst="rect">
                <a:avLst/>
              </a:prstGeom>
              <a:blipFill>
                <a:blip r:embed="rId4"/>
                <a:stretch>
                  <a:fillRect t="-6612" b="-1074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EA55CCAE-399F-AB66-467E-71D85C018E18}"/>
                  </a:ext>
                </a:extLst>
              </p:cNvPr>
              <p:cNvSpPr txBox="1"/>
              <p:nvPr/>
            </p:nvSpPr>
            <p:spPr>
              <a:xfrm>
                <a:off x="6159065" y="4039495"/>
                <a:ext cx="3939427" cy="779252"/>
              </a:xfrm>
              <a:prstGeom prst="rect">
                <a:avLst/>
              </a:prstGeom>
              <a:solidFill>
                <a:schemeClr val="bg1">
                  <a:lumMod val="85000"/>
                </a:schemeClr>
              </a:solidFill>
            </p:spPr>
            <p:txBody>
              <a:bodyPr wrap="square" rtlCol="0">
                <a:spAutoFit/>
              </a:bodyPr>
              <a:lstStyle/>
              <a:p>
                <a:pPr algn="ctr"/>
                <a:r>
                  <a:rPr lang="en-US" altLang="ja-JP" sz="2000" dirty="0"/>
                  <a:t>(4) </a:t>
                </a:r>
                <a:r>
                  <a:rPr lang="ja-JP" altLang="en-US" sz="2000" dirty="0"/>
                  <a:t>各ノードでの静水圧応力と</a:t>
                </a:r>
                <a:br>
                  <a:rPr lang="en-US" altLang="ja-JP" sz="2000" dirty="0"/>
                </a:br>
                <a:r>
                  <a:rPr lang="ja-JP" altLang="en-US" sz="2000" dirty="0"/>
                  <a:t>その節点内力寄与</a:t>
                </a:r>
                <a14:m>
                  <m:oMath xmlns:m="http://schemas.openxmlformats.org/officeDocument/2006/math">
                    <m:r>
                      <a:rPr lang="en-US" altLang="ja-JP" sz="2000" b="0" i="0" smtClean="0">
                        <a:latin typeface="Cambria Math" panose="02040503050406030204" pitchFamily="18" charset="0"/>
                      </a:rPr>
                      <m:t>{</m:t>
                    </m:r>
                    <m:sSubSup>
                      <m:sSubSupPr>
                        <m:ctrlPr>
                          <a:rPr lang="en-US" altLang="ja-JP" sz="2000" b="0" i="1" smtClean="0">
                            <a:latin typeface="Cambria Math" panose="02040503050406030204" pitchFamily="18" charset="0"/>
                          </a:rPr>
                        </m:ctrlPr>
                      </m:sSubSupPr>
                      <m:e>
                        <m:r>
                          <a:rPr lang="en-US" altLang="ja-JP" sz="2000" b="0" i="1" smtClean="0">
                            <a:latin typeface="Cambria Math" panose="02040503050406030204" pitchFamily="18" charset="0"/>
                          </a:rPr>
                          <m:t>𝑓</m:t>
                        </m:r>
                      </m:e>
                      <m:sub>
                        <m:r>
                          <m:rPr>
                            <m:sty m:val="p"/>
                          </m:rPr>
                          <a:rPr lang="en-US" altLang="ja-JP" sz="2000" b="0" i="0" smtClean="0">
                            <a:latin typeface="Cambria Math" panose="02040503050406030204" pitchFamily="18" charset="0"/>
                          </a:rPr>
                          <m:t>hyd</m:t>
                        </m:r>
                      </m:sub>
                      <m:sup>
                        <m:r>
                          <m:rPr>
                            <m:sty m:val="p"/>
                          </m:rPr>
                          <a:rPr lang="en-US" altLang="ja-JP" sz="2000" b="0" i="0" smtClean="0">
                            <a:latin typeface="Cambria Math" panose="02040503050406030204" pitchFamily="18" charset="0"/>
                          </a:rPr>
                          <m:t>int</m:t>
                        </m:r>
                      </m:sup>
                    </m:sSubSup>
                    <m:r>
                      <a:rPr lang="en-US" altLang="ja-JP" sz="2000" b="0" i="1" smtClean="0">
                        <a:latin typeface="Cambria Math" panose="02040503050406030204" pitchFamily="18" charset="0"/>
                      </a:rPr>
                      <m:t>}</m:t>
                    </m:r>
                  </m:oMath>
                </a14:m>
                <a:r>
                  <a:rPr lang="ja-JP" altLang="en-US" sz="2000" dirty="0"/>
                  <a:t>の計算</a:t>
                </a:r>
              </a:p>
            </p:txBody>
          </p:sp>
        </mc:Choice>
        <mc:Fallback xmlns="">
          <p:sp>
            <p:nvSpPr>
              <p:cNvPr id="13" name="テキスト ボックス 12">
                <a:extLst>
                  <a:ext uri="{FF2B5EF4-FFF2-40B4-BE49-F238E27FC236}">
                    <a16:creationId xmlns:a16="http://schemas.microsoft.com/office/drawing/2014/main" id="{EA55CCAE-399F-AB66-467E-71D85C018E18}"/>
                  </a:ext>
                </a:extLst>
              </p:cNvPr>
              <p:cNvSpPr txBox="1">
                <a:spLocks noRot="1" noChangeAspect="1" noMove="1" noResize="1" noEditPoints="1" noAdjustHandles="1" noChangeArrowheads="1" noChangeShapeType="1" noTextEdit="1"/>
              </p:cNvSpPr>
              <p:nvPr/>
            </p:nvSpPr>
            <p:spPr>
              <a:xfrm>
                <a:off x="6159065" y="4039495"/>
                <a:ext cx="3939427" cy="779252"/>
              </a:xfrm>
              <a:prstGeom prst="rect">
                <a:avLst/>
              </a:prstGeom>
              <a:blipFill>
                <a:blip r:embed="rId5"/>
                <a:stretch>
                  <a:fillRect t="-6299" b="-5512"/>
                </a:stretch>
              </a:blipFill>
            </p:spPr>
            <p:txBody>
              <a:bodyPr/>
              <a:lstStyle/>
              <a:p>
                <a:r>
                  <a:rPr lang="ja-JP" altLang="en-US">
                    <a:noFill/>
                  </a:rPr>
                  <a:t> </a:t>
                </a:r>
              </a:p>
            </p:txBody>
          </p:sp>
        </mc:Fallback>
      </mc:AlternateContent>
      <p:cxnSp>
        <p:nvCxnSpPr>
          <p:cNvPr id="23" name="直線コネクタ 22">
            <a:extLst>
              <a:ext uri="{FF2B5EF4-FFF2-40B4-BE49-F238E27FC236}">
                <a16:creationId xmlns:a16="http://schemas.microsoft.com/office/drawing/2014/main" id="{0CDC97FC-BE83-E75E-CE56-FC16CBA72296}"/>
              </a:ext>
            </a:extLst>
          </p:cNvPr>
          <p:cNvCxnSpPr>
            <a:cxnSpLocks/>
          </p:cNvCxnSpPr>
          <p:nvPr/>
        </p:nvCxnSpPr>
        <p:spPr>
          <a:xfrm flipH="1">
            <a:off x="6095651" y="1016732"/>
            <a:ext cx="349" cy="37023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F91569AB-E24A-0DA1-EBD9-7DF2A1CEAA22}"/>
              </a:ext>
            </a:extLst>
          </p:cNvPr>
          <p:cNvSpPr txBox="1"/>
          <p:nvPr/>
        </p:nvSpPr>
        <p:spPr>
          <a:xfrm>
            <a:off x="10620990" y="619524"/>
            <a:ext cx="1526437" cy="1477328"/>
          </a:xfrm>
          <a:prstGeom prst="rect">
            <a:avLst/>
          </a:prstGeom>
          <a:noFill/>
          <a:ln>
            <a:solidFill>
              <a:schemeClr val="tx1"/>
            </a:solidFill>
          </a:ln>
        </p:spPr>
        <p:txBody>
          <a:bodyPr wrap="square" rtlCol="0">
            <a:spAutoFit/>
          </a:bodyPr>
          <a:lstStyle/>
          <a:p>
            <a:pPr algn="ctr" defTabSz="180000"/>
            <a:r>
              <a:rPr kumimoji="1" lang="ja-JP" altLang="en-US" dirty="0">
                <a:latin typeface="MS UI Gothic" panose="020B0600070205080204" pitchFamily="50" charset="-128"/>
                <a:ea typeface="MS UI Gothic" panose="020B0600070205080204" pitchFamily="50" charset="-128"/>
              </a:rPr>
              <a:t>簡単のため</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２次元の</a:t>
            </a:r>
            <a:br>
              <a:rPr kumimoji="1"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３</a:t>
            </a:r>
            <a:r>
              <a:rPr kumimoji="1" lang="ja-JP" altLang="en-US" dirty="0">
                <a:latin typeface="MS UI Gothic" panose="020B0600070205080204" pitchFamily="50" charset="-128"/>
                <a:ea typeface="MS UI Gothic" panose="020B0600070205080204" pitchFamily="50" charset="-128"/>
              </a:rPr>
              <a:t>節点三角形</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メッシュで</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説明</a:t>
            </a:r>
            <a:r>
              <a:rPr lang="ja-JP" altLang="en-US" dirty="0">
                <a:latin typeface="MS UI Gothic" panose="020B0600070205080204" pitchFamily="50" charset="-128"/>
                <a:ea typeface="MS UI Gothic" panose="020B0600070205080204" pitchFamily="50" charset="-128"/>
              </a:rPr>
              <a:t>します．</a:t>
            </a:r>
            <a:endParaRPr kumimoji="1" lang="ja-JP" altLang="en-US" dirty="0">
              <a:latin typeface="MS UI Gothic" panose="020B0600070205080204" pitchFamily="50" charset="-128"/>
              <a:ea typeface="MS UI Gothic" panose="020B0600070205080204" pitchFamily="50" charset="-128"/>
            </a:endParaRPr>
          </a:p>
        </p:txBody>
      </p:sp>
      <p:sp>
        <p:nvSpPr>
          <p:cNvPr id="4" name="テキスト ボックス 3">
            <a:extLst>
              <a:ext uri="{FF2B5EF4-FFF2-40B4-BE49-F238E27FC236}">
                <a16:creationId xmlns:a16="http://schemas.microsoft.com/office/drawing/2014/main" id="{C3BC057B-0048-BBDB-CAC1-6B29BAA3E187}"/>
              </a:ext>
            </a:extLst>
          </p:cNvPr>
          <p:cNvSpPr txBox="1"/>
          <p:nvPr/>
        </p:nvSpPr>
        <p:spPr>
          <a:xfrm>
            <a:off x="1785411" y="2408552"/>
            <a:ext cx="646331" cy="646331"/>
          </a:xfrm>
          <a:prstGeom prst="rect">
            <a:avLst/>
          </a:prstGeom>
          <a:solidFill>
            <a:schemeClr val="tx1"/>
          </a:solidFill>
          <a:ln>
            <a:solidFill>
              <a:schemeClr val="tx1"/>
            </a:solidFill>
          </a:ln>
        </p:spPr>
        <p:txBody>
          <a:bodyPr wrap="none" rtlCol="0">
            <a:spAutoFit/>
          </a:bodyPr>
          <a:lstStyle/>
          <a:p>
            <a:pPr algn="ctr"/>
            <a:r>
              <a:rPr kumimoji="1" lang="ja-JP" altLang="en-US" dirty="0">
                <a:solidFill>
                  <a:schemeClr val="bg1"/>
                </a:solidFill>
              </a:rPr>
              <a:t>偏差</a:t>
            </a:r>
            <a:br>
              <a:rPr kumimoji="1" lang="en-US" altLang="ja-JP" dirty="0">
                <a:solidFill>
                  <a:schemeClr val="bg1"/>
                </a:solidFill>
              </a:rPr>
            </a:br>
            <a:r>
              <a:rPr kumimoji="1" lang="ja-JP" altLang="en-US" dirty="0">
                <a:solidFill>
                  <a:schemeClr val="bg1"/>
                </a:solidFill>
              </a:rPr>
              <a:t>成分</a:t>
            </a:r>
          </a:p>
        </p:txBody>
      </p:sp>
      <p:sp>
        <p:nvSpPr>
          <p:cNvPr id="40" name="テキスト ボックス 39">
            <a:extLst>
              <a:ext uri="{FF2B5EF4-FFF2-40B4-BE49-F238E27FC236}">
                <a16:creationId xmlns:a16="http://schemas.microsoft.com/office/drawing/2014/main" id="{832D3C86-BE86-B4F6-39EC-6EE8D5E39700}"/>
              </a:ext>
            </a:extLst>
          </p:cNvPr>
          <p:cNvSpPr txBox="1"/>
          <p:nvPr/>
        </p:nvSpPr>
        <p:spPr>
          <a:xfrm>
            <a:off x="9760258" y="2410251"/>
            <a:ext cx="646331" cy="646331"/>
          </a:xfrm>
          <a:prstGeom prst="rect">
            <a:avLst/>
          </a:prstGeom>
          <a:solidFill>
            <a:schemeClr val="tx1"/>
          </a:solidFill>
          <a:ln>
            <a:solidFill>
              <a:schemeClr val="tx1"/>
            </a:solidFill>
          </a:ln>
        </p:spPr>
        <p:txBody>
          <a:bodyPr wrap="none" rtlCol="0">
            <a:spAutoFit/>
          </a:bodyPr>
          <a:lstStyle/>
          <a:p>
            <a:pPr algn="ctr"/>
            <a:r>
              <a:rPr lang="ja-JP" altLang="en-US" dirty="0">
                <a:solidFill>
                  <a:schemeClr val="bg1"/>
                </a:solidFill>
              </a:rPr>
              <a:t>体積</a:t>
            </a:r>
            <a:br>
              <a:rPr lang="en-US" altLang="ja-JP" dirty="0">
                <a:solidFill>
                  <a:schemeClr val="bg1"/>
                </a:solidFill>
              </a:rPr>
            </a:br>
            <a:r>
              <a:rPr lang="ja-JP" altLang="en-US" dirty="0">
                <a:solidFill>
                  <a:schemeClr val="bg1"/>
                </a:solidFill>
              </a:rPr>
              <a:t>成分</a:t>
            </a:r>
            <a:endParaRPr kumimoji="1" lang="ja-JP" altLang="en-US" dirty="0">
              <a:solidFill>
                <a:schemeClr val="bg1"/>
              </a:solidFill>
            </a:endParaRPr>
          </a:p>
        </p:txBody>
      </p:sp>
      <p:cxnSp>
        <p:nvCxnSpPr>
          <p:cNvPr id="42" name="直線矢印コネクタ 41">
            <a:extLst>
              <a:ext uri="{FF2B5EF4-FFF2-40B4-BE49-F238E27FC236}">
                <a16:creationId xmlns:a16="http://schemas.microsoft.com/office/drawing/2014/main" id="{4C6D4EAE-9360-4615-E11B-F2CBD17074BA}"/>
              </a:ext>
            </a:extLst>
          </p:cNvPr>
          <p:cNvCxnSpPr>
            <a:cxnSpLocks/>
          </p:cNvCxnSpPr>
          <p:nvPr/>
        </p:nvCxnSpPr>
        <p:spPr>
          <a:xfrm>
            <a:off x="6094145" y="5302758"/>
            <a:ext cx="1855" cy="682526"/>
          </a:xfrm>
          <a:prstGeom prst="straightConnector1">
            <a:avLst/>
          </a:prstGeom>
          <a:ln w="127000">
            <a:solidFill>
              <a:schemeClr val="bg1">
                <a:lumMod val="6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67E0834C-6968-A531-0FDB-711AA6D2DE42}"/>
              </a:ext>
            </a:extLst>
          </p:cNvPr>
          <p:cNvSpPr/>
          <p:nvPr/>
        </p:nvSpPr>
        <p:spPr>
          <a:xfrm rot="795572">
            <a:off x="4145794" y="4995127"/>
            <a:ext cx="1935563" cy="158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正方形/長方形 43">
            <a:extLst>
              <a:ext uri="{FF2B5EF4-FFF2-40B4-BE49-F238E27FC236}">
                <a16:creationId xmlns:a16="http://schemas.microsoft.com/office/drawing/2014/main" id="{D242F48D-62CA-0243-FC00-9C0438639F1D}"/>
              </a:ext>
            </a:extLst>
          </p:cNvPr>
          <p:cNvSpPr/>
          <p:nvPr/>
        </p:nvSpPr>
        <p:spPr>
          <a:xfrm rot="20804428" flipH="1">
            <a:off x="6066049" y="4995127"/>
            <a:ext cx="1935563" cy="158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テキスト ボックス 40">
            <a:extLst>
              <a:ext uri="{FF2B5EF4-FFF2-40B4-BE49-F238E27FC236}">
                <a16:creationId xmlns:a16="http://schemas.microsoft.com/office/drawing/2014/main" id="{26C2313D-6EBA-6187-AF97-C6009D9D40B5}"/>
              </a:ext>
            </a:extLst>
          </p:cNvPr>
          <p:cNvSpPr txBox="1"/>
          <p:nvPr/>
        </p:nvSpPr>
        <p:spPr>
          <a:xfrm>
            <a:off x="5189799" y="4906905"/>
            <a:ext cx="1811713" cy="646331"/>
          </a:xfrm>
          <a:prstGeom prst="rect">
            <a:avLst/>
          </a:prstGeom>
          <a:solidFill>
            <a:schemeClr val="tx1"/>
          </a:solidFill>
        </p:spPr>
        <p:txBody>
          <a:bodyPr wrap="none" rtlCol="0">
            <a:spAutoFit/>
          </a:bodyPr>
          <a:lstStyle/>
          <a:p>
            <a:pPr algn="ctr"/>
            <a:r>
              <a:rPr lang="ja-JP" altLang="en-US" b="1" dirty="0">
                <a:ln w="3175">
                  <a:noFill/>
                </a:ln>
                <a:solidFill>
                  <a:schemeClr val="bg1"/>
                </a:solidFill>
              </a:rPr>
              <a:t>選択的低減積分</a:t>
            </a:r>
            <a:br>
              <a:rPr lang="en-US" altLang="ja-JP" b="1" dirty="0">
                <a:ln w="3175">
                  <a:noFill/>
                </a:ln>
                <a:solidFill>
                  <a:schemeClr val="bg1"/>
                </a:solidFill>
              </a:rPr>
            </a:br>
            <a:r>
              <a:rPr lang="en-US" altLang="ja-JP" b="1" dirty="0">
                <a:ln w="3175">
                  <a:noFill/>
                </a:ln>
                <a:solidFill>
                  <a:schemeClr val="bg1"/>
                </a:solidFill>
              </a:rPr>
              <a:t>(SRI)</a:t>
            </a:r>
            <a:endParaRPr kumimoji="1" lang="ja-JP" altLang="en-US" b="1" dirty="0">
              <a:ln w="3175">
                <a:noFill/>
              </a:ln>
              <a:solidFill>
                <a:schemeClr val="bg1"/>
              </a:solidFill>
            </a:endParaRPr>
          </a:p>
        </p:txBody>
      </p:sp>
      <p:sp>
        <p:nvSpPr>
          <p:cNvPr id="45" name="テキスト ボックス 44">
            <a:extLst>
              <a:ext uri="{FF2B5EF4-FFF2-40B4-BE49-F238E27FC236}">
                <a16:creationId xmlns:a16="http://schemas.microsoft.com/office/drawing/2014/main" id="{1215AE6E-0EBD-A7B1-4E26-2194D95723DB}"/>
              </a:ext>
            </a:extLst>
          </p:cNvPr>
          <p:cNvSpPr txBox="1"/>
          <p:nvPr/>
        </p:nvSpPr>
        <p:spPr>
          <a:xfrm>
            <a:off x="8431284" y="4999455"/>
            <a:ext cx="2933816" cy="400110"/>
          </a:xfrm>
          <a:prstGeom prst="rect">
            <a:avLst/>
          </a:prstGeom>
          <a:solidFill>
            <a:schemeClr val="accent1"/>
          </a:solidFill>
        </p:spPr>
        <p:txBody>
          <a:bodyPr wrap="none" rtlCol="0">
            <a:spAutoFit/>
          </a:bodyPr>
          <a:lstStyle/>
          <a:p>
            <a:pPr marL="342900" indent="-342900">
              <a:buFont typeface="Wingdings" panose="05000000000000000000" pitchFamily="2" charset="2"/>
              <a:buChar char="Ø"/>
            </a:pPr>
            <a:r>
              <a:rPr lang="ja-JP" altLang="en-US" sz="2000" dirty="0"/>
              <a:t>体積ロッキングの回避</a:t>
            </a:r>
            <a:endParaRPr lang="en-US" altLang="ja-JP" sz="2000" dirty="0"/>
          </a:p>
        </p:txBody>
      </p:sp>
      <p:sp>
        <p:nvSpPr>
          <p:cNvPr id="7" name="テキスト ボックス 6">
            <a:extLst>
              <a:ext uri="{FF2B5EF4-FFF2-40B4-BE49-F238E27FC236}">
                <a16:creationId xmlns:a16="http://schemas.microsoft.com/office/drawing/2014/main" id="{7D5183A9-2D25-8AD7-CE11-67470B44339A}"/>
              </a:ext>
            </a:extLst>
          </p:cNvPr>
          <p:cNvSpPr txBox="1"/>
          <p:nvPr/>
        </p:nvSpPr>
        <p:spPr>
          <a:xfrm>
            <a:off x="568521" y="5159331"/>
            <a:ext cx="3180679" cy="707886"/>
          </a:xfrm>
          <a:prstGeom prst="rect">
            <a:avLst/>
          </a:prstGeom>
          <a:solidFill>
            <a:schemeClr val="accent1"/>
          </a:solidFill>
        </p:spPr>
        <p:txBody>
          <a:bodyPr wrap="none" rtlCol="0">
            <a:spAutoFit/>
          </a:bodyPr>
          <a:lstStyle/>
          <a:p>
            <a:pPr marL="342900" indent="-342900">
              <a:buFont typeface="Wingdings" panose="05000000000000000000" pitchFamily="2" charset="2"/>
              <a:buChar char="Ø"/>
            </a:pPr>
            <a:r>
              <a:rPr lang="ja-JP" altLang="en-US" sz="2000" dirty="0"/>
              <a:t>せん断ロッキングの回避</a:t>
            </a:r>
            <a:endParaRPr lang="en-US" altLang="ja-JP" sz="2000" dirty="0"/>
          </a:p>
          <a:p>
            <a:pPr marL="342900" indent="-342900">
              <a:buFont typeface="Wingdings" panose="05000000000000000000" pitchFamily="2" charset="2"/>
              <a:buChar char="Ø"/>
            </a:pPr>
            <a:r>
              <a:rPr lang="ja-JP" altLang="en-US" sz="2000" dirty="0"/>
              <a:t>せん断応力精度の向上</a:t>
            </a:r>
          </a:p>
        </p:txBody>
      </p:sp>
      <p:sp>
        <p:nvSpPr>
          <p:cNvPr id="8" name="スライド番号プレースホルダー 7">
            <a:extLst>
              <a:ext uri="{FF2B5EF4-FFF2-40B4-BE49-F238E27FC236}">
                <a16:creationId xmlns:a16="http://schemas.microsoft.com/office/drawing/2014/main" id="{74A9E578-B6DD-C93B-3C85-37D1F82F9594}"/>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8</a:t>
            </a:fld>
            <a:endParaRPr lang="ja-JP" altLang="en-US" dirty="0"/>
          </a:p>
        </p:txBody>
      </p:sp>
      <p:grpSp>
        <p:nvGrpSpPr>
          <p:cNvPr id="5" name="グループ化 4">
            <a:extLst>
              <a:ext uri="{FF2B5EF4-FFF2-40B4-BE49-F238E27FC236}">
                <a16:creationId xmlns:a16="http://schemas.microsoft.com/office/drawing/2014/main" id="{D676748A-1419-21E3-9585-0A92609BE4D7}"/>
              </a:ext>
            </a:extLst>
          </p:cNvPr>
          <p:cNvGrpSpPr/>
          <p:nvPr/>
        </p:nvGrpSpPr>
        <p:grpSpPr>
          <a:xfrm>
            <a:off x="2988431" y="1750190"/>
            <a:ext cx="2257481" cy="2208147"/>
            <a:chOff x="2988431" y="1750190"/>
            <a:chExt cx="2257481" cy="2208147"/>
          </a:xfrm>
        </p:grpSpPr>
        <p:sp>
          <p:nvSpPr>
            <p:cNvPr id="9" name="フリーフォーム: 図形 8">
              <a:extLst>
                <a:ext uri="{FF2B5EF4-FFF2-40B4-BE49-F238E27FC236}">
                  <a16:creationId xmlns:a16="http://schemas.microsoft.com/office/drawing/2014/main" id="{FF3BAFF0-8565-1E97-565F-47D7A0B2B978}"/>
                </a:ext>
              </a:extLst>
            </p:cNvPr>
            <p:cNvSpPr/>
            <p:nvPr/>
          </p:nvSpPr>
          <p:spPr>
            <a:xfrm>
              <a:off x="3020300" y="1780726"/>
              <a:ext cx="1325058" cy="1341484"/>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903449 h 1341484"/>
                <a:gd name="csX1" fmla="*/ 0 w 1325058"/>
                <a:gd name="csY1" fmla="*/ 1341484 h 1341484"/>
                <a:gd name="csX2" fmla="*/ 452060 w 1325058"/>
                <a:gd name="csY2" fmla="*/ 500067 h 1341484"/>
                <a:gd name="csX3" fmla="*/ 1325058 w 1325058"/>
                <a:gd name="csY3" fmla="*/ 0 h 1341484"/>
                <a:gd name="csX4" fmla="*/ 1051285 w 1325058"/>
                <a:gd name="csY4" fmla="*/ 903449 h 1341484"/>
              </a:gdLst>
              <a:ahLst/>
              <a:cxnLst>
                <a:cxn ang="0">
                  <a:pos x="csX0" y="csY0"/>
                </a:cxn>
                <a:cxn ang="0">
                  <a:pos x="csX1" y="csY1"/>
                </a:cxn>
                <a:cxn ang="0">
                  <a:pos x="csX2" y="csY2"/>
                </a:cxn>
                <a:cxn ang="0">
                  <a:pos x="csX3" y="csY3"/>
                </a:cxn>
                <a:cxn ang="0">
                  <a:pos x="csX4" y="csY4"/>
                </a:cxn>
              </a:cxnLst>
              <a:rect l="l" t="t" r="r" b="b"/>
              <a:pathLst>
                <a:path w="1325058" h="1341484">
                  <a:moveTo>
                    <a:pt x="1051285" y="903449"/>
                  </a:moveTo>
                  <a:lnTo>
                    <a:pt x="0" y="1341484"/>
                  </a:lnTo>
                  <a:lnTo>
                    <a:pt x="452060" y="500067"/>
                  </a:lnTo>
                  <a:lnTo>
                    <a:pt x="1325058" y="0"/>
                  </a:lnTo>
                  <a:lnTo>
                    <a:pt x="1051285" y="903449"/>
                  </a:lnTo>
                  <a:close/>
                </a:path>
              </a:pathLst>
            </a:custGeom>
            <a:solidFill>
              <a:srgbClr val="FF00FF"/>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A96A6D24-7076-3FDB-8DE6-0D3AFB3ADB98}"/>
                </a:ext>
              </a:extLst>
            </p:cNvPr>
            <p:cNvSpPr/>
            <p:nvPr/>
          </p:nvSpPr>
          <p:spPr>
            <a:xfrm>
              <a:off x="3151690" y="1999756"/>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1" name="フリーフォーム: 図形 10">
              <a:extLst>
                <a:ext uri="{FF2B5EF4-FFF2-40B4-BE49-F238E27FC236}">
                  <a16:creationId xmlns:a16="http://schemas.microsoft.com/office/drawing/2014/main" id="{A7886890-C5AC-E4E2-F0BC-7BFD89E4EAAC}"/>
                </a:ext>
              </a:extLst>
            </p:cNvPr>
            <p:cNvSpPr/>
            <p:nvPr/>
          </p:nvSpPr>
          <p:spPr>
            <a:xfrm>
              <a:off x="4081236" y="1792299"/>
              <a:ext cx="741590" cy="1336010"/>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1051286 h 1489321"/>
                <a:gd name="csX1" fmla="*/ 0 w 1325058"/>
                <a:gd name="csY1" fmla="*/ 1489321 h 1489321"/>
                <a:gd name="csX2" fmla="*/ 470889 w 1325058"/>
                <a:gd name="csY2" fmla="*/ 0 h 1489321"/>
                <a:gd name="csX3" fmla="*/ 1325058 w 1325058"/>
                <a:gd name="csY3" fmla="*/ 147837 h 1489321"/>
                <a:gd name="csX4" fmla="*/ 1051285 w 1325058"/>
                <a:gd name="csY4" fmla="*/ 1051286 h 1489321"/>
                <a:gd name="csX0" fmla="*/ 952727 w 1325058"/>
                <a:gd name="csY0" fmla="*/ 1325059 h 1489321"/>
                <a:gd name="csX1" fmla="*/ 0 w 1325058"/>
                <a:gd name="csY1" fmla="*/ 1489321 h 1489321"/>
                <a:gd name="csX2" fmla="*/ 470889 w 1325058"/>
                <a:gd name="csY2" fmla="*/ 0 h 1489321"/>
                <a:gd name="csX3" fmla="*/ 1325058 w 1325058"/>
                <a:gd name="csY3" fmla="*/ 147837 h 1489321"/>
                <a:gd name="csX4" fmla="*/ 952727 w 1325058"/>
                <a:gd name="csY4" fmla="*/ 1325059 h 1489321"/>
                <a:gd name="csX0" fmla="*/ 936301 w 1325058"/>
                <a:gd name="csY0" fmla="*/ 1352436 h 1489321"/>
                <a:gd name="csX1" fmla="*/ 0 w 1325058"/>
                <a:gd name="csY1" fmla="*/ 1489321 h 1489321"/>
                <a:gd name="csX2" fmla="*/ 470889 w 1325058"/>
                <a:gd name="csY2" fmla="*/ 0 h 1489321"/>
                <a:gd name="csX3" fmla="*/ 1325058 w 1325058"/>
                <a:gd name="csY3" fmla="*/ 147837 h 1489321"/>
                <a:gd name="csX4" fmla="*/ 936301 w 1325058"/>
                <a:gd name="csY4" fmla="*/ 1352436 h 1489321"/>
                <a:gd name="csX0" fmla="*/ 936301 w 1325058"/>
                <a:gd name="csY0" fmla="*/ 1336010 h 1489321"/>
                <a:gd name="csX1" fmla="*/ 0 w 1325058"/>
                <a:gd name="csY1" fmla="*/ 1489321 h 1489321"/>
                <a:gd name="csX2" fmla="*/ 470889 w 1325058"/>
                <a:gd name="csY2" fmla="*/ 0 h 1489321"/>
                <a:gd name="csX3" fmla="*/ 1325058 w 1325058"/>
                <a:gd name="csY3" fmla="*/ 147837 h 1489321"/>
                <a:gd name="csX4" fmla="*/ 936301 w 1325058"/>
                <a:gd name="csY4" fmla="*/ 1336010 h 1489321"/>
                <a:gd name="csX0" fmla="*/ 542068 w 930825"/>
                <a:gd name="csY0" fmla="*/ 1336010 h 1336010"/>
                <a:gd name="csX1" fmla="*/ 0 w 930825"/>
                <a:gd name="csY1" fmla="*/ 985580 h 1336010"/>
                <a:gd name="csX2" fmla="*/ 76656 w 930825"/>
                <a:gd name="csY2" fmla="*/ 0 h 1336010"/>
                <a:gd name="csX3" fmla="*/ 930825 w 930825"/>
                <a:gd name="csY3" fmla="*/ 147837 h 1336010"/>
                <a:gd name="csX4" fmla="*/ 542068 w 930825"/>
                <a:gd name="csY4" fmla="*/ 1336010 h 1336010"/>
                <a:gd name="csX0" fmla="*/ 722758 w 1111515"/>
                <a:gd name="csY0" fmla="*/ 1336010 h 1336010"/>
                <a:gd name="csX1" fmla="*/ 0 w 1111515"/>
                <a:gd name="csY1" fmla="*/ 892497 h 1336010"/>
                <a:gd name="csX2" fmla="*/ 257346 w 1111515"/>
                <a:gd name="csY2" fmla="*/ 0 h 1336010"/>
                <a:gd name="csX3" fmla="*/ 1111515 w 1111515"/>
                <a:gd name="csY3" fmla="*/ 147837 h 1336010"/>
                <a:gd name="csX4" fmla="*/ 722758 w 1111515"/>
                <a:gd name="csY4" fmla="*/ 1336010 h 1336010"/>
                <a:gd name="csX0" fmla="*/ 741590 w 1130347"/>
                <a:gd name="csY0" fmla="*/ 1336010 h 1336010"/>
                <a:gd name="csX1" fmla="*/ 0 w 1130347"/>
                <a:gd name="csY1" fmla="*/ 892497 h 1336010"/>
                <a:gd name="csX2" fmla="*/ 276178 w 1130347"/>
                <a:gd name="csY2" fmla="*/ 0 h 1336010"/>
                <a:gd name="csX3" fmla="*/ 1130347 w 1130347"/>
                <a:gd name="csY3" fmla="*/ 147837 h 1336010"/>
                <a:gd name="csX4" fmla="*/ 741590 w 1130347"/>
                <a:gd name="csY4" fmla="*/ 1336010 h 1336010"/>
                <a:gd name="csX0" fmla="*/ 741590 w 741590"/>
                <a:gd name="csY0" fmla="*/ 1336010 h 1336010"/>
                <a:gd name="csX1" fmla="*/ 0 w 741590"/>
                <a:gd name="csY1" fmla="*/ 892497 h 1336010"/>
                <a:gd name="csX2" fmla="*/ 276178 w 741590"/>
                <a:gd name="csY2" fmla="*/ 0 h 1336010"/>
                <a:gd name="csX3" fmla="*/ 740990 w 741590"/>
                <a:gd name="csY3" fmla="*/ 454604 h 1336010"/>
                <a:gd name="csX4" fmla="*/ 741590 w 741590"/>
                <a:gd name="csY4" fmla="*/ 1336010 h 1336010"/>
              </a:gdLst>
              <a:ahLst/>
              <a:cxnLst>
                <a:cxn ang="0">
                  <a:pos x="csX0" y="csY0"/>
                </a:cxn>
                <a:cxn ang="0">
                  <a:pos x="csX1" y="csY1"/>
                </a:cxn>
                <a:cxn ang="0">
                  <a:pos x="csX2" y="csY2"/>
                </a:cxn>
                <a:cxn ang="0">
                  <a:pos x="csX3" y="csY3"/>
                </a:cxn>
                <a:cxn ang="0">
                  <a:pos x="csX4" y="csY4"/>
                </a:cxn>
              </a:cxnLst>
              <a:rect l="l" t="t" r="r" b="b"/>
              <a:pathLst>
                <a:path w="741590" h="1336010">
                  <a:moveTo>
                    <a:pt x="741590" y="1336010"/>
                  </a:moveTo>
                  <a:lnTo>
                    <a:pt x="0" y="892497"/>
                  </a:lnTo>
                  <a:lnTo>
                    <a:pt x="276178" y="0"/>
                  </a:lnTo>
                  <a:lnTo>
                    <a:pt x="740990" y="454604"/>
                  </a:lnTo>
                  <a:lnTo>
                    <a:pt x="741590" y="1336010"/>
                  </a:lnTo>
                  <a:close/>
                </a:path>
              </a:pathLst>
            </a:custGeom>
            <a:solidFill>
              <a:srgbClr val="FFFF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07D91254-FC0F-EAC6-D0C3-495442B777F6}"/>
                </a:ext>
              </a:extLst>
            </p:cNvPr>
            <p:cNvSpPr/>
            <p:nvPr/>
          </p:nvSpPr>
          <p:spPr>
            <a:xfrm>
              <a:off x="4303921" y="1750190"/>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5" name="楕円 14">
              <a:extLst>
                <a:ext uri="{FF2B5EF4-FFF2-40B4-BE49-F238E27FC236}">
                  <a16:creationId xmlns:a16="http://schemas.microsoft.com/office/drawing/2014/main" id="{381AE082-F461-13D8-F3E6-038190AB1C4A}"/>
                </a:ext>
              </a:extLst>
            </p:cNvPr>
            <p:cNvSpPr/>
            <p:nvPr/>
          </p:nvSpPr>
          <p:spPr>
            <a:xfrm>
              <a:off x="5151607" y="1912588"/>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7" name="フリーフォーム: 図形 16">
              <a:extLst>
                <a:ext uri="{FF2B5EF4-FFF2-40B4-BE49-F238E27FC236}">
                  <a16:creationId xmlns:a16="http://schemas.microsoft.com/office/drawing/2014/main" id="{CB27974E-C2D5-C85B-1CD3-FFA8EDBF5F8B}"/>
                </a:ext>
              </a:extLst>
            </p:cNvPr>
            <p:cNvSpPr/>
            <p:nvPr/>
          </p:nvSpPr>
          <p:spPr>
            <a:xfrm>
              <a:off x="3016218" y="2688903"/>
              <a:ext cx="1796761" cy="723664"/>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1051286 h 1489321"/>
                <a:gd name="csX1" fmla="*/ 0 w 1325058"/>
                <a:gd name="csY1" fmla="*/ 1489321 h 1489321"/>
                <a:gd name="csX2" fmla="*/ 470889 w 1325058"/>
                <a:gd name="csY2" fmla="*/ 0 h 1489321"/>
                <a:gd name="csX3" fmla="*/ 1325058 w 1325058"/>
                <a:gd name="csY3" fmla="*/ 147837 h 1489321"/>
                <a:gd name="csX4" fmla="*/ 1051285 w 1325058"/>
                <a:gd name="csY4" fmla="*/ 1051286 h 1489321"/>
                <a:gd name="csX0" fmla="*/ 952727 w 1325058"/>
                <a:gd name="csY0" fmla="*/ 1325059 h 1489321"/>
                <a:gd name="csX1" fmla="*/ 0 w 1325058"/>
                <a:gd name="csY1" fmla="*/ 1489321 h 1489321"/>
                <a:gd name="csX2" fmla="*/ 470889 w 1325058"/>
                <a:gd name="csY2" fmla="*/ 0 h 1489321"/>
                <a:gd name="csX3" fmla="*/ 1325058 w 1325058"/>
                <a:gd name="csY3" fmla="*/ 147837 h 1489321"/>
                <a:gd name="csX4" fmla="*/ 952727 w 1325058"/>
                <a:gd name="csY4" fmla="*/ 1325059 h 1489321"/>
                <a:gd name="csX0" fmla="*/ 936301 w 1325058"/>
                <a:gd name="csY0" fmla="*/ 1352436 h 1489321"/>
                <a:gd name="csX1" fmla="*/ 0 w 1325058"/>
                <a:gd name="csY1" fmla="*/ 1489321 h 1489321"/>
                <a:gd name="csX2" fmla="*/ 470889 w 1325058"/>
                <a:gd name="csY2" fmla="*/ 0 h 1489321"/>
                <a:gd name="csX3" fmla="*/ 1325058 w 1325058"/>
                <a:gd name="csY3" fmla="*/ 147837 h 1489321"/>
                <a:gd name="csX4" fmla="*/ 936301 w 1325058"/>
                <a:gd name="csY4" fmla="*/ 1352436 h 1489321"/>
                <a:gd name="csX0" fmla="*/ 936301 w 1325058"/>
                <a:gd name="csY0" fmla="*/ 1336010 h 1489321"/>
                <a:gd name="csX1" fmla="*/ 0 w 1325058"/>
                <a:gd name="csY1" fmla="*/ 1489321 h 1489321"/>
                <a:gd name="csX2" fmla="*/ 470889 w 1325058"/>
                <a:gd name="csY2" fmla="*/ 0 h 1489321"/>
                <a:gd name="csX3" fmla="*/ 1325058 w 1325058"/>
                <a:gd name="csY3" fmla="*/ 147837 h 1489321"/>
                <a:gd name="csX4" fmla="*/ 936301 w 1325058"/>
                <a:gd name="csY4" fmla="*/ 1336010 h 1489321"/>
                <a:gd name="csX0" fmla="*/ 542068 w 930825"/>
                <a:gd name="csY0" fmla="*/ 1336010 h 1336010"/>
                <a:gd name="csX1" fmla="*/ 0 w 930825"/>
                <a:gd name="csY1" fmla="*/ 985580 h 1336010"/>
                <a:gd name="csX2" fmla="*/ 76656 w 930825"/>
                <a:gd name="csY2" fmla="*/ 0 h 1336010"/>
                <a:gd name="csX3" fmla="*/ 930825 w 930825"/>
                <a:gd name="csY3" fmla="*/ 147837 h 1336010"/>
                <a:gd name="csX4" fmla="*/ 542068 w 930825"/>
                <a:gd name="csY4" fmla="*/ 1336010 h 1336010"/>
                <a:gd name="csX0" fmla="*/ 722758 w 1111515"/>
                <a:gd name="csY0" fmla="*/ 1336010 h 1336010"/>
                <a:gd name="csX1" fmla="*/ 0 w 1111515"/>
                <a:gd name="csY1" fmla="*/ 892497 h 1336010"/>
                <a:gd name="csX2" fmla="*/ 257346 w 1111515"/>
                <a:gd name="csY2" fmla="*/ 0 h 1336010"/>
                <a:gd name="csX3" fmla="*/ 1111515 w 1111515"/>
                <a:gd name="csY3" fmla="*/ 147837 h 1336010"/>
                <a:gd name="csX4" fmla="*/ 722758 w 1111515"/>
                <a:gd name="csY4" fmla="*/ 1336010 h 1336010"/>
                <a:gd name="csX0" fmla="*/ 741590 w 1130347"/>
                <a:gd name="csY0" fmla="*/ 1336010 h 1336010"/>
                <a:gd name="csX1" fmla="*/ 0 w 1130347"/>
                <a:gd name="csY1" fmla="*/ 892497 h 1336010"/>
                <a:gd name="csX2" fmla="*/ 276178 w 1130347"/>
                <a:gd name="csY2" fmla="*/ 0 h 1336010"/>
                <a:gd name="csX3" fmla="*/ 1130347 w 1130347"/>
                <a:gd name="csY3" fmla="*/ 147837 h 1336010"/>
                <a:gd name="csX4" fmla="*/ 741590 w 1130347"/>
                <a:gd name="csY4" fmla="*/ 1336010 h 1336010"/>
                <a:gd name="csX0" fmla="*/ 741590 w 1130347"/>
                <a:gd name="csY0" fmla="*/ 1188173 h 1188173"/>
                <a:gd name="csX1" fmla="*/ 0 w 1130347"/>
                <a:gd name="csY1" fmla="*/ 744660 h 1188173"/>
                <a:gd name="csX2" fmla="*/ 577490 w 1130347"/>
                <a:gd name="csY2" fmla="*/ 25837 h 1188173"/>
                <a:gd name="csX3" fmla="*/ 1130347 w 1130347"/>
                <a:gd name="csY3" fmla="*/ 0 h 1188173"/>
                <a:gd name="csX4" fmla="*/ 741590 w 1130347"/>
                <a:gd name="csY4" fmla="*/ 1188173 h 1188173"/>
                <a:gd name="csX0" fmla="*/ 741590 w 1130347"/>
                <a:gd name="csY0" fmla="*/ 1218832 h 1218832"/>
                <a:gd name="csX1" fmla="*/ 0 w 1130347"/>
                <a:gd name="csY1" fmla="*/ 775319 h 1218832"/>
                <a:gd name="csX2" fmla="*/ 585860 w 1130347"/>
                <a:gd name="csY2" fmla="*/ 0 h 1218832"/>
                <a:gd name="csX3" fmla="*/ 1130347 w 1130347"/>
                <a:gd name="csY3" fmla="*/ 30659 h 1218832"/>
                <a:gd name="csX4" fmla="*/ 741590 w 1130347"/>
                <a:gd name="csY4" fmla="*/ 1218832 h 1218832"/>
                <a:gd name="csX0" fmla="*/ 1187281 w 1576038"/>
                <a:gd name="csY0" fmla="*/ 1218832 h 1218832"/>
                <a:gd name="csX1" fmla="*/ 0 w 1576038"/>
                <a:gd name="csY1" fmla="*/ 430065 h 1218832"/>
                <a:gd name="csX2" fmla="*/ 1031551 w 1576038"/>
                <a:gd name="csY2" fmla="*/ 0 h 1218832"/>
                <a:gd name="csX3" fmla="*/ 1576038 w 1576038"/>
                <a:gd name="csY3" fmla="*/ 30659 h 1218832"/>
                <a:gd name="csX4" fmla="*/ 1187281 w 1576038"/>
                <a:gd name="csY4" fmla="*/ 1218832 h 1218832"/>
                <a:gd name="csX0" fmla="*/ 1187281 w 1770635"/>
                <a:gd name="csY0" fmla="*/ 1218832 h 1218832"/>
                <a:gd name="csX1" fmla="*/ 0 w 1770635"/>
                <a:gd name="csY1" fmla="*/ 430065 h 1218832"/>
                <a:gd name="csX2" fmla="*/ 1031551 w 1770635"/>
                <a:gd name="csY2" fmla="*/ 0 h 1218832"/>
                <a:gd name="csX3" fmla="*/ 1770635 w 1770635"/>
                <a:gd name="csY3" fmla="*/ 447056 h 1218832"/>
                <a:gd name="csX4" fmla="*/ 1187281 w 1770635"/>
                <a:gd name="csY4" fmla="*/ 1218832 h 1218832"/>
                <a:gd name="csX0" fmla="*/ 1206113 w 1770635"/>
                <a:gd name="csY0" fmla="*/ 1225109 h 1225109"/>
                <a:gd name="csX1" fmla="*/ 0 w 1770635"/>
                <a:gd name="csY1" fmla="*/ 430065 h 1225109"/>
                <a:gd name="csX2" fmla="*/ 1031551 w 1770635"/>
                <a:gd name="csY2" fmla="*/ 0 h 1225109"/>
                <a:gd name="csX3" fmla="*/ 1770635 w 1770635"/>
                <a:gd name="csY3" fmla="*/ 447056 h 1225109"/>
                <a:gd name="csX4" fmla="*/ 1206113 w 1770635"/>
                <a:gd name="csY4" fmla="*/ 1225109 h 1225109"/>
                <a:gd name="csX0" fmla="*/ 1193559 w 1770635"/>
                <a:gd name="csY0" fmla="*/ 1225109 h 1225109"/>
                <a:gd name="csX1" fmla="*/ 0 w 1770635"/>
                <a:gd name="csY1" fmla="*/ 430065 h 1225109"/>
                <a:gd name="csX2" fmla="*/ 1031551 w 1770635"/>
                <a:gd name="csY2" fmla="*/ 0 h 1225109"/>
                <a:gd name="csX3" fmla="*/ 1770635 w 1770635"/>
                <a:gd name="csY3" fmla="*/ 447056 h 1225109"/>
                <a:gd name="csX4" fmla="*/ 1193559 w 1770635"/>
                <a:gd name="csY4" fmla="*/ 1225109 h 1225109"/>
                <a:gd name="csX0" fmla="*/ 1219685 w 1796761"/>
                <a:gd name="csY0" fmla="*/ 1225109 h 1225109"/>
                <a:gd name="csX1" fmla="*/ 0 w 1796761"/>
                <a:gd name="csY1" fmla="*/ 449659 h 1225109"/>
                <a:gd name="csX2" fmla="*/ 1057677 w 1796761"/>
                <a:gd name="csY2" fmla="*/ 0 h 1225109"/>
                <a:gd name="csX3" fmla="*/ 1796761 w 1796761"/>
                <a:gd name="csY3" fmla="*/ 447056 h 1225109"/>
                <a:gd name="csX4" fmla="*/ 1219685 w 1796761"/>
                <a:gd name="csY4" fmla="*/ 1225109 h 1225109"/>
                <a:gd name="csX0" fmla="*/ 1013208 w 1796761"/>
                <a:gd name="csY0" fmla="*/ 723664 h 723664"/>
                <a:gd name="csX1" fmla="*/ 0 w 1796761"/>
                <a:gd name="csY1" fmla="*/ 449659 h 723664"/>
                <a:gd name="csX2" fmla="*/ 1057677 w 1796761"/>
                <a:gd name="csY2" fmla="*/ 0 h 723664"/>
                <a:gd name="csX3" fmla="*/ 1796761 w 1796761"/>
                <a:gd name="csY3" fmla="*/ 447056 h 723664"/>
                <a:gd name="csX4" fmla="*/ 1013208 w 1796761"/>
                <a:gd name="csY4" fmla="*/ 723664 h 723664"/>
              </a:gdLst>
              <a:ahLst/>
              <a:cxnLst>
                <a:cxn ang="0">
                  <a:pos x="csX0" y="csY0"/>
                </a:cxn>
                <a:cxn ang="0">
                  <a:pos x="csX1" y="csY1"/>
                </a:cxn>
                <a:cxn ang="0">
                  <a:pos x="csX2" y="csY2"/>
                </a:cxn>
                <a:cxn ang="0">
                  <a:pos x="csX3" y="csY3"/>
                </a:cxn>
                <a:cxn ang="0">
                  <a:pos x="csX4" y="csY4"/>
                </a:cxn>
              </a:cxnLst>
              <a:rect l="l" t="t" r="r" b="b"/>
              <a:pathLst>
                <a:path w="1796761" h="723664">
                  <a:moveTo>
                    <a:pt x="1013208" y="723664"/>
                  </a:moveTo>
                  <a:lnTo>
                    <a:pt x="0" y="449659"/>
                  </a:lnTo>
                  <a:lnTo>
                    <a:pt x="1057677" y="0"/>
                  </a:lnTo>
                  <a:lnTo>
                    <a:pt x="1796761" y="447056"/>
                  </a:lnTo>
                  <a:lnTo>
                    <a:pt x="1013208" y="723664"/>
                  </a:lnTo>
                  <a:close/>
                </a:path>
              </a:pathLst>
            </a:custGeom>
            <a:solidFill>
              <a:srgbClr val="00FFFF"/>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3678D95A-5C66-BD61-5713-70DCB5FA4DA4}"/>
                </a:ext>
              </a:extLst>
            </p:cNvPr>
            <p:cNvSpPr/>
            <p:nvPr/>
          </p:nvSpPr>
          <p:spPr>
            <a:xfrm>
              <a:off x="3026749" y="1806001"/>
              <a:ext cx="1779535" cy="1337567"/>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Lst>
              <a:ahLst/>
              <a:cxnLst>
                <a:cxn ang="0">
                  <a:pos x="connsiteX0" y="connsiteY0"/>
                </a:cxn>
                <a:cxn ang="0">
                  <a:pos x="connsiteX1" y="connsiteY1"/>
                </a:cxn>
                <a:cxn ang="0">
                  <a:pos x="connsiteX2" y="connsiteY2"/>
                </a:cxn>
                <a:cxn ang="0">
                  <a:pos x="connsiteX3" y="connsiteY3"/>
                </a:cxn>
              </a:cxnLst>
              <a:rect l="l" t="t" r="r" b="b"/>
              <a:pathLst>
                <a:path w="2706625" h="2040940">
                  <a:moveTo>
                    <a:pt x="0" y="2026311"/>
                  </a:moveTo>
                  <a:lnTo>
                    <a:pt x="2706625" y="2040940"/>
                  </a:lnTo>
                  <a:lnTo>
                    <a:pt x="2026310" y="0"/>
                  </a:lnTo>
                  <a:lnTo>
                    <a:pt x="0" y="2026311"/>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9" name="楕円 18">
              <a:extLst>
                <a:ext uri="{FF2B5EF4-FFF2-40B4-BE49-F238E27FC236}">
                  <a16:creationId xmlns:a16="http://schemas.microsoft.com/office/drawing/2014/main" id="{70188BA1-50DE-8858-BC80-C27F5012D15B}"/>
                </a:ext>
              </a:extLst>
            </p:cNvPr>
            <p:cNvSpPr/>
            <p:nvPr/>
          </p:nvSpPr>
          <p:spPr>
            <a:xfrm>
              <a:off x="4189173" y="3865085"/>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0" name="楕円 19">
              <a:extLst>
                <a:ext uri="{FF2B5EF4-FFF2-40B4-BE49-F238E27FC236}">
                  <a16:creationId xmlns:a16="http://schemas.microsoft.com/office/drawing/2014/main" id="{25BB1970-862D-4383-47A9-D214BBFA125E}"/>
                </a:ext>
              </a:extLst>
            </p:cNvPr>
            <p:cNvSpPr/>
            <p:nvPr/>
          </p:nvSpPr>
          <p:spPr>
            <a:xfrm>
              <a:off x="4759132" y="3086935"/>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1" name="楕円 20">
              <a:extLst>
                <a:ext uri="{FF2B5EF4-FFF2-40B4-BE49-F238E27FC236}">
                  <a16:creationId xmlns:a16="http://schemas.microsoft.com/office/drawing/2014/main" id="{184852A9-FCEF-1BC0-48AD-44E4A520FE34}"/>
                </a:ext>
              </a:extLst>
            </p:cNvPr>
            <p:cNvSpPr/>
            <p:nvPr/>
          </p:nvSpPr>
          <p:spPr>
            <a:xfrm>
              <a:off x="2988431" y="3082881"/>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4" name="フリーフォーム: 図形 23">
              <a:extLst>
                <a:ext uri="{FF2B5EF4-FFF2-40B4-BE49-F238E27FC236}">
                  <a16:creationId xmlns:a16="http://schemas.microsoft.com/office/drawing/2014/main" id="{C3ABC3FF-EEEC-0918-5C9B-B0CF650381CF}"/>
                </a:ext>
              </a:extLst>
            </p:cNvPr>
            <p:cNvSpPr/>
            <p:nvPr/>
          </p:nvSpPr>
          <p:spPr>
            <a:xfrm>
              <a:off x="3004373" y="1800297"/>
              <a:ext cx="1334053" cy="1328637"/>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281635 w 2037282"/>
                <a:gd name="connsiteY1" fmla="*/ 365761 h 2051913"/>
                <a:gd name="connsiteX2" fmla="*/ 0 w 2037282"/>
                <a:gd name="connsiteY2" fmla="*/ 2051913 h 2051913"/>
              </a:gdLst>
              <a:ahLst/>
              <a:cxnLst>
                <a:cxn ang="0">
                  <a:pos x="connsiteX0" y="connsiteY0"/>
                </a:cxn>
                <a:cxn ang="0">
                  <a:pos x="connsiteX1" y="connsiteY1"/>
                </a:cxn>
                <a:cxn ang="0">
                  <a:pos x="connsiteX2" y="connsiteY2"/>
                </a:cxn>
              </a:cxnLst>
              <a:rect l="l" t="t" r="r" b="b"/>
              <a:pathLst>
                <a:path w="2037282" h="2051913">
                  <a:moveTo>
                    <a:pt x="2037282" y="0"/>
                  </a:moveTo>
                  <a:lnTo>
                    <a:pt x="281635" y="365761"/>
                  </a:lnTo>
                  <a:lnTo>
                    <a:pt x="0" y="2051913"/>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25" name="フリーフォーム: 図形 24">
              <a:extLst>
                <a:ext uri="{FF2B5EF4-FFF2-40B4-BE49-F238E27FC236}">
                  <a16:creationId xmlns:a16="http://schemas.microsoft.com/office/drawing/2014/main" id="{FF3B0F8D-CC9B-DAB8-6CCA-1FF10D566789}"/>
                </a:ext>
              </a:extLst>
            </p:cNvPr>
            <p:cNvSpPr/>
            <p:nvPr/>
          </p:nvSpPr>
          <p:spPr>
            <a:xfrm>
              <a:off x="4364493" y="1791886"/>
              <a:ext cx="838275" cy="1319163"/>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0 w 1280161"/>
                <a:gd name="connsiteY0" fmla="*/ 0 h 2037282"/>
                <a:gd name="connsiteX1" fmla="*/ 1280161 w 1280161"/>
                <a:gd name="connsiteY1" fmla="*/ 256033 h 2037282"/>
                <a:gd name="connsiteX2" fmla="*/ 691289 w 1280161"/>
                <a:gd name="connsiteY2" fmla="*/ 2037282 h 2037282"/>
              </a:gdLst>
              <a:ahLst/>
              <a:cxnLst>
                <a:cxn ang="0">
                  <a:pos x="connsiteX0" y="connsiteY0"/>
                </a:cxn>
                <a:cxn ang="0">
                  <a:pos x="connsiteX1" y="connsiteY1"/>
                </a:cxn>
                <a:cxn ang="0">
                  <a:pos x="connsiteX2" y="connsiteY2"/>
                </a:cxn>
              </a:cxnLst>
              <a:rect l="l" t="t" r="r" b="b"/>
              <a:pathLst>
                <a:path w="1280161" h="2037282">
                  <a:moveTo>
                    <a:pt x="0" y="0"/>
                  </a:moveTo>
                  <a:lnTo>
                    <a:pt x="1280161" y="256033"/>
                  </a:lnTo>
                  <a:lnTo>
                    <a:pt x="691289" y="203728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26" name="フリーフォーム: 図形 25">
              <a:extLst>
                <a:ext uri="{FF2B5EF4-FFF2-40B4-BE49-F238E27FC236}">
                  <a16:creationId xmlns:a16="http://schemas.microsoft.com/office/drawing/2014/main" id="{E125665B-1A79-6674-0E5C-5F075464BA6F}"/>
                </a:ext>
              </a:extLst>
            </p:cNvPr>
            <p:cNvSpPr/>
            <p:nvPr/>
          </p:nvSpPr>
          <p:spPr>
            <a:xfrm>
              <a:off x="3022333" y="3132695"/>
              <a:ext cx="1779535" cy="779184"/>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2629812 w 2629812"/>
                <a:gd name="connsiteY0" fmla="*/ 0 h 2702965"/>
                <a:gd name="connsiteX1" fmla="*/ 1474011 w 2629812"/>
                <a:gd name="connsiteY1" fmla="*/ 1192378 h 2702965"/>
                <a:gd name="connsiteX2" fmla="*/ 0 w 2629812"/>
                <a:gd name="connsiteY2" fmla="*/ 2702965 h 2702965"/>
                <a:gd name="connsiteX0" fmla="*/ 2717594 w 2717594"/>
                <a:gd name="connsiteY0" fmla="*/ 0 h 1192378"/>
                <a:gd name="connsiteX1" fmla="*/ 1561793 w 2717594"/>
                <a:gd name="connsiteY1" fmla="*/ 1192378 h 1192378"/>
                <a:gd name="connsiteX2" fmla="*/ 0 w 2717594"/>
                <a:gd name="connsiteY2" fmla="*/ 3657 h 1192378"/>
                <a:gd name="connsiteX0" fmla="*/ 2717594 w 2717594"/>
                <a:gd name="connsiteY0" fmla="*/ 0 h 1258215"/>
                <a:gd name="connsiteX1" fmla="*/ 874164 w 2717594"/>
                <a:gd name="connsiteY1" fmla="*/ 1258215 h 1258215"/>
                <a:gd name="connsiteX2" fmla="*/ 0 w 2717594"/>
                <a:gd name="connsiteY2" fmla="*/ 3657 h 1258215"/>
                <a:gd name="connsiteX0" fmla="*/ 2717594 w 2717594"/>
                <a:gd name="connsiteY0" fmla="*/ 0 h 1192378"/>
                <a:gd name="connsiteX1" fmla="*/ 1839771 w 2717594"/>
                <a:gd name="connsiteY1" fmla="*/ 1192378 h 1192378"/>
                <a:gd name="connsiteX2" fmla="*/ 0 w 2717594"/>
                <a:gd name="connsiteY2" fmla="*/ 3657 h 1192378"/>
                <a:gd name="connsiteX0" fmla="*/ 2717594 w 2717594"/>
                <a:gd name="connsiteY0" fmla="*/ 10974 h 1203352"/>
                <a:gd name="connsiteX1" fmla="*/ 1839771 w 2717594"/>
                <a:gd name="connsiteY1" fmla="*/ 1203352 h 1203352"/>
                <a:gd name="connsiteX2" fmla="*/ 0 w 2717594"/>
                <a:gd name="connsiteY2" fmla="*/ 0 h 1203352"/>
              </a:gdLst>
              <a:ahLst/>
              <a:cxnLst>
                <a:cxn ang="0">
                  <a:pos x="connsiteX0" y="connsiteY0"/>
                </a:cxn>
                <a:cxn ang="0">
                  <a:pos x="connsiteX1" y="connsiteY1"/>
                </a:cxn>
                <a:cxn ang="0">
                  <a:pos x="connsiteX2" y="connsiteY2"/>
                </a:cxn>
              </a:cxnLst>
              <a:rect l="l" t="t" r="r" b="b"/>
              <a:pathLst>
                <a:path w="2717594" h="1203352">
                  <a:moveTo>
                    <a:pt x="2717594" y="10974"/>
                  </a:moveTo>
                  <a:lnTo>
                    <a:pt x="1839771" y="1203352"/>
                  </a:lnTo>
                  <a:lnTo>
                    <a:pt x="0" y="0"/>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grpSp>
      <p:sp>
        <p:nvSpPr>
          <p:cNvPr id="28" name="テキスト ボックス 27">
            <a:extLst>
              <a:ext uri="{FF2B5EF4-FFF2-40B4-BE49-F238E27FC236}">
                <a16:creationId xmlns:a16="http://schemas.microsoft.com/office/drawing/2014/main" id="{F070A745-1FA1-9CEE-47DD-EC9D1780F115}"/>
              </a:ext>
            </a:extLst>
          </p:cNvPr>
          <p:cNvSpPr txBox="1"/>
          <p:nvPr/>
        </p:nvSpPr>
        <p:spPr>
          <a:xfrm>
            <a:off x="8431284" y="5393277"/>
            <a:ext cx="3485249" cy="707886"/>
          </a:xfrm>
          <a:prstGeom prst="rect">
            <a:avLst/>
          </a:prstGeom>
          <a:solidFill>
            <a:srgbClr val="FFFF00"/>
          </a:solidFill>
        </p:spPr>
        <p:txBody>
          <a:bodyPr wrap="none" rtlCol="0">
            <a:spAutoFit/>
          </a:bodyPr>
          <a:lstStyle/>
          <a:p>
            <a:pPr marL="342900" indent="-342900">
              <a:buFont typeface="Wingdings" panose="05000000000000000000" pitchFamily="2" charset="2"/>
              <a:buChar char="Ø"/>
            </a:pPr>
            <a:r>
              <a:rPr lang="ja-JP" altLang="en-US" sz="2000" dirty="0"/>
              <a:t>圧力チェッカーボーディング</a:t>
            </a:r>
            <a:br>
              <a:rPr lang="en-US" altLang="ja-JP" sz="2000" dirty="0"/>
            </a:br>
            <a:r>
              <a:rPr lang="ja-JP" altLang="en-US" sz="2000" dirty="0"/>
              <a:t>は不可避</a:t>
            </a:r>
            <a:endParaRPr lang="en-US" altLang="ja-JP" sz="2000" dirty="0"/>
          </a:p>
        </p:txBody>
      </p:sp>
      <p:grpSp>
        <p:nvGrpSpPr>
          <p:cNvPr id="54" name="グループ化 53">
            <a:extLst>
              <a:ext uri="{FF2B5EF4-FFF2-40B4-BE49-F238E27FC236}">
                <a16:creationId xmlns:a16="http://schemas.microsoft.com/office/drawing/2014/main" id="{8E247008-4724-4B4D-E557-493DE6762E90}"/>
              </a:ext>
            </a:extLst>
          </p:cNvPr>
          <p:cNvGrpSpPr/>
          <p:nvPr/>
        </p:nvGrpSpPr>
        <p:grpSpPr>
          <a:xfrm>
            <a:off x="6976265" y="1750190"/>
            <a:ext cx="2257481" cy="2208147"/>
            <a:chOff x="6976265" y="1750190"/>
            <a:chExt cx="2257481" cy="2208147"/>
          </a:xfrm>
        </p:grpSpPr>
        <p:sp>
          <p:nvSpPr>
            <p:cNvPr id="29" name="フリーフォーム: 図形 28">
              <a:extLst>
                <a:ext uri="{FF2B5EF4-FFF2-40B4-BE49-F238E27FC236}">
                  <a16:creationId xmlns:a16="http://schemas.microsoft.com/office/drawing/2014/main" id="{E34A1ECB-40CE-9879-FBA8-877F1CF62035}"/>
                </a:ext>
              </a:extLst>
            </p:cNvPr>
            <p:cNvSpPr/>
            <p:nvPr/>
          </p:nvSpPr>
          <p:spPr>
            <a:xfrm>
              <a:off x="7021287" y="2334177"/>
              <a:ext cx="1075406" cy="1233124"/>
            </a:xfrm>
            <a:custGeom>
              <a:avLst/>
              <a:gdLst>
                <a:gd name="connsiteX0" fmla="*/ 0 w 1045028"/>
                <a:gd name="connsiteY0" fmla="*/ 783772 h 1230086"/>
                <a:gd name="connsiteX1" fmla="*/ 674914 w 1045028"/>
                <a:gd name="connsiteY1" fmla="*/ 1230086 h 1230086"/>
                <a:gd name="connsiteX2" fmla="*/ 1045028 w 1045028"/>
                <a:gd name="connsiteY2" fmla="*/ 1055915 h 1230086"/>
                <a:gd name="connsiteX3" fmla="*/ 936171 w 1045028"/>
                <a:gd name="connsiteY3" fmla="*/ 794658 h 1230086"/>
                <a:gd name="connsiteX4" fmla="*/ 1045028 w 1045028"/>
                <a:gd name="connsiteY4" fmla="*/ 326572 h 1230086"/>
                <a:gd name="connsiteX5" fmla="*/ 685800 w 1045028"/>
                <a:gd name="connsiteY5" fmla="*/ 108858 h 1230086"/>
                <a:gd name="connsiteX6" fmla="*/ 533400 w 1045028"/>
                <a:gd name="connsiteY6" fmla="*/ 0 h 1230086"/>
                <a:gd name="connsiteX7" fmla="*/ 87085 w 1045028"/>
                <a:gd name="connsiteY7" fmla="*/ 174172 h 1230086"/>
                <a:gd name="connsiteX0" fmla="*/ 0 w 1066293"/>
                <a:gd name="connsiteY0" fmla="*/ 783772 h 1230086"/>
                <a:gd name="connsiteX1" fmla="*/ 674914 w 1066293"/>
                <a:gd name="connsiteY1" fmla="*/ 1230086 h 1230086"/>
                <a:gd name="connsiteX2" fmla="*/ 1045028 w 1066293"/>
                <a:gd name="connsiteY2" fmla="*/ 1055915 h 1230086"/>
                <a:gd name="connsiteX3" fmla="*/ 936171 w 1066293"/>
                <a:gd name="connsiteY3" fmla="*/ 794658 h 1230086"/>
                <a:gd name="connsiteX4" fmla="*/ 1066293 w 1066293"/>
                <a:gd name="connsiteY4" fmla="*/ 356951 h 1230086"/>
                <a:gd name="connsiteX5" fmla="*/ 685800 w 1066293"/>
                <a:gd name="connsiteY5" fmla="*/ 108858 h 1230086"/>
                <a:gd name="connsiteX6" fmla="*/ 533400 w 1066293"/>
                <a:gd name="connsiteY6" fmla="*/ 0 h 1230086"/>
                <a:gd name="connsiteX7" fmla="*/ 87085 w 1066293"/>
                <a:gd name="connsiteY7" fmla="*/ 174172 h 1230086"/>
                <a:gd name="connsiteX0" fmla="*/ 0 w 1075406"/>
                <a:gd name="connsiteY0" fmla="*/ 783772 h 1230086"/>
                <a:gd name="connsiteX1" fmla="*/ 674914 w 1075406"/>
                <a:gd name="connsiteY1" fmla="*/ 1230086 h 1230086"/>
                <a:gd name="connsiteX2" fmla="*/ 1045028 w 1075406"/>
                <a:gd name="connsiteY2" fmla="*/ 1055915 h 1230086"/>
                <a:gd name="connsiteX3" fmla="*/ 936171 w 1075406"/>
                <a:gd name="connsiteY3" fmla="*/ 794658 h 1230086"/>
                <a:gd name="connsiteX4" fmla="*/ 1075406 w 1075406"/>
                <a:gd name="connsiteY4" fmla="*/ 347837 h 1230086"/>
                <a:gd name="connsiteX5" fmla="*/ 685800 w 1075406"/>
                <a:gd name="connsiteY5" fmla="*/ 108858 h 1230086"/>
                <a:gd name="connsiteX6" fmla="*/ 533400 w 1075406"/>
                <a:gd name="connsiteY6" fmla="*/ 0 h 1230086"/>
                <a:gd name="connsiteX7" fmla="*/ 87085 w 1075406"/>
                <a:gd name="connsiteY7" fmla="*/ 174172 h 1230086"/>
                <a:gd name="connsiteX0" fmla="*/ 0 w 1075406"/>
                <a:gd name="connsiteY0" fmla="*/ 786810 h 1233124"/>
                <a:gd name="connsiteX1" fmla="*/ 674914 w 1075406"/>
                <a:gd name="connsiteY1" fmla="*/ 1233124 h 1233124"/>
                <a:gd name="connsiteX2" fmla="*/ 1045028 w 1075406"/>
                <a:gd name="connsiteY2" fmla="*/ 1058953 h 1233124"/>
                <a:gd name="connsiteX3" fmla="*/ 936171 w 1075406"/>
                <a:gd name="connsiteY3" fmla="*/ 797696 h 1233124"/>
                <a:gd name="connsiteX4" fmla="*/ 1075406 w 1075406"/>
                <a:gd name="connsiteY4" fmla="*/ 350875 h 1233124"/>
                <a:gd name="connsiteX5" fmla="*/ 685800 w 1075406"/>
                <a:gd name="connsiteY5" fmla="*/ 111896 h 1233124"/>
                <a:gd name="connsiteX6" fmla="*/ 548590 w 1075406"/>
                <a:gd name="connsiteY6" fmla="*/ 0 h 1233124"/>
                <a:gd name="connsiteX7" fmla="*/ 87085 w 1075406"/>
                <a:gd name="connsiteY7" fmla="*/ 177210 h 123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5406" h="1233124">
                  <a:moveTo>
                    <a:pt x="0" y="786810"/>
                  </a:moveTo>
                  <a:lnTo>
                    <a:pt x="674914" y="1233124"/>
                  </a:lnTo>
                  <a:lnTo>
                    <a:pt x="1045028" y="1058953"/>
                  </a:lnTo>
                  <a:lnTo>
                    <a:pt x="936171" y="797696"/>
                  </a:lnTo>
                  <a:lnTo>
                    <a:pt x="1075406" y="350875"/>
                  </a:lnTo>
                  <a:lnTo>
                    <a:pt x="685800" y="111896"/>
                  </a:lnTo>
                  <a:lnTo>
                    <a:pt x="548590" y="0"/>
                  </a:lnTo>
                  <a:lnTo>
                    <a:pt x="87085" y="177210"/>
                  </a:lnTo>
                </a:path>
              </a:pathLst>
            </a:custGeom>
            <a:solidFill>
              <a:srgbClr val="00B0F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0" name="フリーフォーム: 図形 29">
              <a:extLst>
                <a:ext uri="{FF2B5EF4-FFF2-40B4-BE49-F238E27FC236}">
                  <a16:creationId xmlns:a16="http://schemas.microsoft.com/office/drawing/2014/main" id="{AF738022-6462-3BFE-5D5A-F3D511E05BEF}"/>
                </a:ext>
              </a:extLst>
            </p:cNvPr>
            <p:cNvSpPr/>
            <p:nvPr/>
          </p:nvSpPr>
          <p:spPr>
            <a:xfrm>
              <a:off x="7696200" y="3393130"/>
              <a:ext cx="794657" cy="511628"/>
            </a:xfrm>
            <a:custGeom>
              <a:avLst/>
              <a:gdLst>
                <a:gd name="connsiteX0" fmla="*/ 522514 w 794657"/>
                <a:gd name="connsiteY0" fmla="*/ 511628 h 511628"/>
                <a:gd name="connsiteX1" fmla="*/ 794657 w 794657"/>
                <a:gd name="connsiteY1" fmla="*/ 141514 h 511628"/>
                <a:gd name="connsiteX2" fmla="*/ 359229 w 794657"/>
                <a:gd name="connsiteY2" fmla="*/ 0 h 511628"/>
                <a:gd name="connsiteX3" fmla="*/ 0 w 794657"/>
                <a:gd name="connsiteY3" fmla="*/ 174171 h 511628"/>
              </a:gdLst>
              <a:ahLst/>
              <a:cxnLst>
                <a:cxn ang="0">
                  <a:pos x="connsiteX0" y="connsiteY0"/>
                </a:cxn>
                <a:cxn ang="0">
                  <a:pos x="connsiteX1" y="connsiteY1"/>
                </a:cxn>
                <a:cxn ang="0">
                  <a:pos x="connsiteX2" y="connsiteY2"/>
                </a:cxn>
                <a:cxn ang="0">
                  <a:pos x="connsiteX3" y="connsiteY3"/>
                </a:cxn>
              </a:cxnLst>
              <a:rect l="l" t="t" r="r" b="b"/>
              <a:pathLst>
                <a:path w="794657" h="511628">
                  <a:moveTo>
                    <a:pt x="522514" y="511628"/>
                  </a:moveTo>
                  <a:lnTo>
                    <a:pt x="794657" y="141514"/>
                  </a:lnTo>
                  <a:lnTo>
                    <a:pt x="359229" y="0"/>
                  </a:lnTo>
                  <a:lnTo>
                    <a:pt x="0" y="174171"/>
                  </a:lnTo>
                </a:path>
              </a:pathLst>
            </a:custGeom>
            <a:solidFill>
              <a:srgbClr val="00B05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1" name="フリーフォーム: 図形 30">
              <a:extLst>
                <a:ext uri="{FF2B5EF4-FFF2-40B4-BE49-F238E27FC236}">
                  <a16:creationId xmlns:a16="http://schemas.microsoft.com/office/drawing/2014/main" id="{7EA5E33C-3945-1FA5-67ED-E403C81897EF}"/>
                </a:ext>
              </a:extLst>
            </p:cNvPr>
            <p:cNvSpPr/>
            <p:nvPr/>
          </p:nvSpPr>
          <p:spPr>
            <a:xfrm>
              <a:off x="7946571" y="2304558"/>
              <a:ext cx="1055915" cy="1240972"/>
            </a:xfrm>
            <a:custGeom>
              <a:avLst/>
              <a:gdLst>
                <a:gd name="connsiteX0" fmla="*/ 849086 w 1055915"/>
                <a:gd name="connsiteY0" fmla="*/ 838200 h 1240972"/>
                <a:gd name="connsiteX1" fmla="*/ 1055915 w 1055915"/>
                <a:gd name="connsiteY1" fmla="*/ 174172 h 1240972"/>
                <a:gd name="connsiteX2" fmla="*/ 849086 w 1055915"/>
                <a:gd name="connsiteY2" fmla="*/ 0 h 1240972"/>
                <a:gd name="connsiteX3" fmla="*/ 631372 w 1055915"/>
                <a:gd name="connsiteY3" fmla="*/ 174172 h 1240972"/>
                <a:gd name="connsiteX4" fmla="*/ 130629 w 1055915"/>
                <a:gd name="connsiteY4" fmla="*/ 391886 h 1240972"/>
                <a:gd name="connsiteX5" fmla="*/ 0 w 1055915"/>
                <a:gd name="connsiteY5" fmla="*/ 838200 h 1240972"/>
                <a:gd name="connsiteX6" fmla="*/ 87086 w 1055915"/>
                <a:gd name="connsiteY6" fmla="*/ 1055915 h 1240972"/>
                <a:gd name="connsiteX7" fmla="*/ 533400 w 1055915"/>
                <a:gd name="connsiteY7" fmla="*/ 1240972 h 1240972"/>
                <a:gd name="connsiteX0" fmla="*/ 849086 w 1055915"/>
                <a:gd name="connsiteY0" fmla="*/ 838200 h 1240972"/>
                <a:gd name="connsiteX1" fmla="*/ 1055915 w 1055915"/>
                <a:gd name="connsiteY1" fmla="*/ 174172 h 1240972"/>
                <a:gd name="connsiteX2" fmla="*/ 849086 w 1055915"/>
                <a:gd name="connsiteY2" fmla="*/ 0 h 1240972"/>
                <a:gd name="connsiteX3" fmla="*/ 631372 w 1055915"/>
                <a:gd name="connsiteY3" fmla="*/ 174172 h 1240972"/>
                <a:gd name="connsiteX4" fmla="*/ 142780 w 1055915"/>
                <a:gd name="connsiteY4" fmla="*/ 382772 h 1240972"/>
                <a:gd name="connsiteX5" fmla="*/ 0 w 1055915"/>
                <a:gd name="connsiteY5" fmla="*/ 838200 h 1240972"/>
                <a:gd name="connsiteX6" fmla="*/ 87086 w 1055915"/>
                <a:gd name="connsiteY6" fmla="*/ 1055915 h 1240972"/>
                <a:gd name="connsiteX7" fmla="*/ 533400 w 1055915"/>
                <a:gd name="connsiteY7" fmla="*/ 1240972 h 1240972"/>
                <a:gd name="connsiteX0" fmla="*/ 849086 w 1055915"/>
                <a:gd name="connsiteY0" fmla="*/ 838200 h 1240972"/>
                <a:gd name="connsiteX1" fmla="*/ 1055915 w 1055915"/>
                <a:gd name="connsiteY1" fmla="*/ 174172 h 1240972"/>
                <a:gd name="connsiteX2" fmla="*/ 849086 w 1055915"/>
                <a:gd name="connsiteY2" fmla="*/ 0 h 1240972"/>
                <a:gd name="connsiteX3" fmla="*/ 631372 w 1055915"/>
                <a:gd name="connsiteY3" fmla="*/ 174172 h 1240972"/>
                <a:gd name="connsiteX4" fmla="*/ 142780 w 1055915"/>
                <a:gd name="connsiteY4" fmla="*/ 382772 h 1240972"/>
                <a:gd name="connsiteX5" fmla="*/ 0 w 1055915"/>
                <a:gd name="connsiteY5" fmla="*/ 838200 h 1240972"/>
                <a:gd name="connsiteX6" fmla="*/ 108351 w 1055915"/>
                <a:gd name="connsiteY6" fmla="*/ 1086294 h 1240972"/>
                <a:gd name="connsiteX7" fmla="*/ 533400 w 1055915"/>
                <a:gd name="connsiteY7" fmla="*/ 1240972 h 124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55915" h="1240972">
                  <a:moveTo>
                    <a:pt x="849086" y="838200"/>
                  </a:moveTo>
                  <a:lnTo>
                    <a:pt x="1055915" y="174172"/>
                  </a:lnTo>
                  <a:lnTo>
                    <a:pt x="849086" y="0"/>
                  </a:lnTo>
                  <a:lnTo>
                    <a:pt x="631372" y="174172"/>
                  </a:lnTo>
                  <a:lnTo>
                    <a:pt x="142780" y="382772"/>
                  </a:lnTo>
                  <a:lnTo>
                    <a:pt x="0" y="838200"/>
                  </a:lnTo>
                  <a:lnTo>
                    <a:pt x="108351" y="1086294"/>
                  </a:lnTo>
                  <a:lnTo>
                    <a:pt x="533400" y="1240972"/>
                  </a:lnTo>
                </a:path>
              </a:pathLst>
            </a:cu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2" name="フリーフォーム: 図形 31">
              <a:extLst>
                <a:ext uri="{FF2B5EF4-FFF2-40B4-BE49-F238E27FC236}">
                  <a16:creationId xmlns:a16="http://schemas.microsoft.com/office/drawing/2014/main" id="{F336E5D8-E7D9-E603-A450-9A8DF2700DFA}"/>
                </a:ext>
              </a:extLst>
            </p:cNvPr>
            <p:cNvSpPr/>
            <p:nvPr/>
          </p:nvSpPr>
          <p:spPr>
            <a:xfrm>
              <a:off x="8773886" y="1890901"/>
              <a:ext cx="402771" cy="609600"/>
            </a:xfrm>
            <a:custGeom>
              <a:avLst/>
              <a:gdLst>
                <a:gd name="connsiteX0" fmla="*/ 402771 w 402771"/>
                <a:gd name="connsiteY0" fmla="*/ 54429 h 609600"/>
                <a:gd name="connsiteX1" fmla="*/ 21771 w 402771"/>
                <a:gd name="connsiteY1" fmla="*/ 0 h 609600"/>
                <a:gd name="connsiteX2" fmla="*/ 0 w 402771"/>
                <a:gd name="connsiteY2" fmla="*/ 424543 h 609600"/>
                <a:gd name="connsiteX3" fmla="*/ 217714 w 402771"/>
                <a:gd name="connsiteY3" fmla="*/ 609600 h 609600"/>
              </a:gdLst>
              <a:ahLst/>
              <a:cxnLst>
                <a:cxn ang="0">
                  <a:pos x="connsiteX0" y="connsiteY0"/>
                </a:cxn>
                <a:cxn ang="0">
                  <a:pos x="connsiteX1" y="connsiteY1"/>
                </a:cxn>
                <a:cxn ang="0">
                  <a:pos x="connsiteX2" y="connsiteY2"/>
                </a:cxn>
                <a:cxn ang="0">
                  <a:pos x="connsiteX3" y="connsiteY3"/>
                </a:cxn>
              </a:cxnLst>
              <a:rect l="l" t="t" r="r" b="b"/>
              <a:pathLst>
                <a:path w="402771" h="609600">
                  <a:moveTo>
                    <a:pt x="402771" y="54429"/>
                  </a:moveTo>
                  <a:lnTo>
                    <a:pt x="21771" y="0"/>
                  </a:lnTo>
                  <a:lnTo>
                    <a:pt x="0" y="424543"/>
                  </a:lnTo>
                  <a:lnTo>
                    <a:pt x="217714" y="609600"/>
                  </a:lnTo>
                </a:path>
              </a:pathLst>
            </a:custGeom>
            <a:solidFill>
              <a:srgbClr val="7030A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3" name="フリーフォーム: 図形 32">
              <a:extLst>
                <a:ext uri="{FF2B5EF4-FFF2-40B4-BE49-F238E27FC236}">
                  <a16:creationId xmlns:a16="http://schemas.microsoft.com/office/drawing/2014/main" id="{78DCFF49-79FF-A68C-F348-BEF13F948956}"/>
                </a:ext>
              </a:extLst>
            </p:cNvPr>
            <p:cNvSpPr/>
            <p:nvPr/>
          </p:nvSpPr>
          <p:spPr>
            <a:xfrm>
              <a:off x="7563039" y="1782044"/>
              <a:ext cx="1243503" cy="903514"/>
            </a:xfrm>
            <a:custGeom>
              <a:avLst/>
              <a:gdLst>
                <a:gd name="connsiteX0" fmla="*/ 751114 w 1219200"/>
                <a:gd name="connsiteY0" fmla="*/ 0 h 903514"/>
                <a:gd name="connsiteX1" fmla="*/ 119743 w 1219200"/>
                <a:gd name="connsiteY1" fmla="*/ 130629 h 903514"/>
                <a:gd name="connsiteX2" fmla="*/ 0 w 1219200"/>
                <a:gd name="connsiteY2" fmla="*/ 566057 h 903514"/>
                <a:gd name="connsiteX3" fmla="*/ 108857 w 1219200"/>
                <a:gd name="connsiteY3" fmla="*/ 664029 h 903514"/>
                <a:gd name="connsiteX4" fmla="*/ 500743 w 1219200"/>
                <a:gd name="connsiteY4" fmla="*/ 903514 h 903514"/>
                <a:gd name="connsiteX5" fmla="*/ 990600 w 1219200"/>
                <a:gd name="connsiteY5" fmla="*/ 696686 h 903514"/>
                <a:gd name="connsiteX6" fmla="*/ 1219200 w 1219200"/>
                <a:gd name="connsiteY6" fmla="*/ 108857 h 903514"/>
                <a:gd name="connsiteX7" fmla="*/ 1077686 w 1219200"/>
                <a:gd name="connsiteY7" fmla="*/ 54429 h 903514"/>
                <a:gd name="connsiteX0" fmla="*/ 751114 w 1219200"/>
                <a:gd name="connsiteY0" fmla="*/ 0 h 903514"/>
                <a:gd name="connsiteX1" fmla="*/ 119743 w 1219200"/>
                <a:gd name="connsiteY1" fmla="*/ 130629 h 903514"/>
                <a:gd name="connsiteX2" fmla="*/ 0 w 1219200"/>
                <a:gd name="connsiteY2" fmla="*/ 566057 h 903514"/>
                <a:gd name="connsiteX3" fmla="*/ 108857 w 1219200"/>
                <a:gd name="connsiteY3" fmla="*/ 664029 h 903514"/>
                <a:gd name="connsiteX4" fmla="*/ 500743 w 1219200"/>
                <a:gd name="connsiteY4" fmla="*/ 903514 h 903514"/>
                <a:gd name="connsiteX5" fmla="*/ 990600 w 1219200"/>
                <a:gd name="connsiteY5" fmla="*/ 696686 h 903514"/>
                <a:gd name="connsiteX6" fmla="*/ 1219200 w 1219200"/>
                <a:gd name="connsiteY6" fmla="*/ 108857 h 903514"/>
                <a:gd name="connsiteX0" fmla="*/ 751114 w 1219200"/>
                <a:gd name="connsiteY0" fmla="*/ 0 h 903514"/>
                <a:gd name="connsiteX1" fmla="*/ 119743 w 1219200"/>
                <a:gd name="connsiteY1" fmla="*/ 130629 h 903514"/>
                <a:gd name="connsiteX2" fmla="*/ 0 w 1219200"/>
                <a:gd name="connsiteY2" fmla="*/ 566057 h 903514"/>
                <a:gd name="connsiteX3" fmla="*/ 108857 w 1219200"/>
                <a:gd name="connsiteY3" fmla="*/ 664029 h 903514"/>
                <a:gd name="connsiteX4" fmla="*/ 500743 w 1219200"/>
                <a:gd name="connsiteY4" fmla="*/ 903514 h 903514"/>
                <a:gd name="connsiteX5" fmla="*/ 990600 w 1219200"/>
                <a:gd name="connsiteY5" fmla="*/ 696686 h 903514"/>
                <a:gd name="connsiteX6" fmla="*/ 1110343 w 1219200"/>
                <a:gd name="connsiteY6" fmla="*/ 402771 h 903514"/>
                <a:gd name="connsiteX7" fmla="*/ 1219200 w 1219200"/>
                <a:gd name="connsiteY7" fmla="*/ 108857 h 903514"/>
                <a:gd name="connsiteX0" fmla="*/ 751114 w 1219200"/>
                <a:gd name="connsiteY0" fmla="*/ 0 h 903514"/>
                <a:gd name="connsiteX1" fmla="*/ 119743 w 1219200"/>
                <a:gd name="connsiteY1" fmla="*/ 130629 h 903514"/>
                <a:gd name="connsiteX2" fmla="*/ 0 w 1219200"/>
                <a:gd name="connsiteY2" fmla="*/ 566057 h 903514"/>
                <a:gd name="connsiteX3" fmla="*/ 108857 w 1219200"/>
                <a:gd name="connsiteY3" fmla="*/ 664029 h 903514"/>
                <a:gd name="connsiteX4" fmla="*/ 500743 w 1219200"/>
                <a:gd name="connsiteY4" fmla="*/ 903514 h 903514"/>
                <a:gd name="connsiteX5" fmla="*/ 990600 w 1219200"/>
                <a:gd name="connsiteY5" fmla="*/ 696686 h 903514"/>
                <a:gd name="connsiteX6" fmla="*/ 1186543 w 1219200"/>
                <a:gd name="connsiteY6" fmla="*/ 511628 h 903514"/>
                <a:gd name="connsiteX7" fmla="*/ 1219200 w 1219200"/>
                <a:gd name="connsiteY7" fmla="*/ 108857 h 903514"/>
                <a:gd name="connsiteX0" fmla="*/ 775417 w 1243503"/>
                <a:gd name="connsiteY0" fmla="*/ 0 h 903514"/>
                <a:gd name="connsiteX1" fmla="*/ 144046 w 1243503"/>
                <a:gd name="connsiteY1" fmla="*/ 130629 h 903514"/>
                <a:gd name="connsiteX2" fmla="*/ 0 w 1243503"/>
                <a:gd name="connsiteY2" fmla="*/ 556944 h 903514"/>
                <a:gd name="connsiteX3" fmla="*/ 133160 w 1243503"/>
                <a:gd name="connsiteY3" fmla="*/ 664029 h 903514"/>
                <a:gd name="connsiteX4" fmla="*/ 525046 w 1243503"/>
                <a:gd name="connsiteY4" fmla="*/ 903514 h 903514"/>
                <a:gd name="connsiteX5" fmla="*/ 1014903 w 1243503"/>
                <a:gd name="connsiteY5" fmla="*/ 696686 h 903514"/>
                <a:gd name="connsiteX6" fmla="*/ 1210846 w 1243503"/>
                <a:gd name="connsiteY6" fmla="*/ 511628 h 903514"/>
                <a:gd name="connsiteX7" fmla="*/ 1243503 w 1243503"/>
                <a:gd name="connsiteY7" fmla="*/ 108857 h 903514"/>
                <a:gd name="connsiteX0" fmla="*/ 775417 w 1243503"/>
                <a:gd name="connsiteY0" fmla="*/ 0 h 903514"/>
                <a:gd name="connsiteX1" fmla="*/ 144046 w 1243503"/>
                <a:gd name="connsiteY1" fmla="*/ 130629 h 903514"/>
                <a:gd name="connsiteX2" fmla="*/ 0 w 1243503"/>
                <a:gd name="connsiteY2" fmla="*/ 556944 h 903514"/>
                <a:gd name="connsiteX3" fmla="*/ 133160 w 1243503"/>
                <a:gd name="connsiteY3" fmla="*/ 664029 h 903514"/>
                <a:gd name="connsiteX4" fmla="*/ 525046 w 1243503"/>
                <a:gd name="connsiteY4" fmla="*/ 903514 h 903514"/>
                <a:gd name="connsiteX5" fmla="*/ 1014903 w 1243503"/>
                <a:gd name="connsiteY5" fmla="*/ 696686 h 903514"/>
                <a:gd name="connsiteX6" fmla="*/ 1207808 w 1243503"/>
                <a:gd name="connsiteY6" fmla="*/ 538969 h 903514"/>
                <a:gd name="connsiteX7" fmla="*/ 1243503 w 1243503"/>
                <a:gd name="connsiteY7" fmla="*/ 108857 h 903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3503" h="903514">
                  <a:moveTo>
                    <a:pt x="775417" y="0"/>
                  </a:moveTo>
                  <a:lnTo>
                    <a:pt x="144046" y="130629"/>
                  </a:lnTo>
                  <a:lnTo>
                    <a:pt x="0" y="556944"/>
                  </a:lnTo>
                  <a:lnTo>
                    <a:pt x="133160" y="664029"/>
                  </a:lnTo>
                  <a:lnTo>
                    <a:pt x="525046" y="903514"/>
                  </a:lnTo>
                  <a:lnTo>
                    <a:pt x="1014903" y="696686"/>
                  </a:lnTo>
                  <a:lnTo>
                    <a:pt x="1207808" y="538969"/>
                  </a:lnTo>
                  <a:lnTo>
                    <a:pt x="1243503" y="108857"/>
                  </a:lnTo>
                </a:path>
              </a:pathLst>
            </a:custGeom>
            <a:solidFill>
              <a:srgbClr val="66A9B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4" name="フリーフォーム: 図形 33">
              <a:extLst>
                <a:ext uri="{FF2B5EF4-FFF2-40B4-BE49-F238E27FC236}">
                  <a16:creationId xmlns:a16="http://schemas.microsoft.com/office/drawing/2014/main" id="{FF75614D-4A66-BB12-4011-0C297F43F912}"/>
                </a:ext>
              </a:extLst>
            </p:cNvPr>
            <p:cNvSpPr/>
            <p:nvPr/>
          </p:nvSpPr>
          <p:spPr>
            <a:xfrm>
              <a:off x="7108371" y="1912673"/>
              <a:ext cx="620486" cy="631371"/>
            </a:xfrm>
            <a:custGeom>
              <a:avLst/>
              <a:gdLst>
                <a:gd name="connsiteX0" fmla="*/ 76200 w 620486"/>
                <a:gd name="connsiteY0" fmla="*/ 108857 h 631371"/>
                <a:gd name="connsiteX1" fmla="*/ 0 w 620486"/>
                <a:gd name="connsiteY1" fmla="*/ 631371 h 631371"/>
                <a:gd name="connsiteX2" fmla="*/ 468086 w 620486"/>
                <a:gd name="connsiteY2" fmla="*/ 413657 h 631371"/>
                <a:gd name="connsiteX3" fmla="*/ 620486 w 620486"/>
                <a:gd name="connsiteY3" fmla="*/ 0 h 631371"/>
                <a:gd name="connsiteX4" fmla="*/ 620486 w 620486"/>
                <a:gd name="connsiteY4" fmla="*/ 0 h 631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0486" h="631371">
                  <a:moveTo>
                    <a:pt x="76200" y="108857"/>
                  </a:moveTo>
                  <a:lnTo>
                    <a:pt x="0" y="631371"/>
                  </a:lnTo>
                  <a:lnTo>
                    <a:pt x="468086" y="413657"/>
                  </a:lnTo>
                  <a:lnTo>
                    <a:pt x="620486" y="0"/>
                  </a:lnTo>
                  <a:lnTo>
                    <a:pt x="620486" y="0"/>
                  </a:lnTo>
                </a:path>
              </a:pathLst>
            </a:custGeom>
            <a:solidFill>
              <a:srgbClr val="FF00FF"/>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grpSp>
          <p:nvGrpSpPr>
            <p:cNvPr id="35" name="グループ化 34">
              <a:extLst>
                <a:ext uri="{FF2B5EF4-FFF2-40B4-BE49-F238E27FC236}">
                  <a16:creationId xmlns:a16="http://schemas.microsoft.com/office/drawing/2014/main" id="{AD71C58F-2850-9D44-C1C9-2DBF08431232}"/>
                </a:ext>
              </a:extLst>
            </p:cNvPr>
            <p:cNvGrpSpPr/>
            <p:nvPr/>
          </p:nvGrpSpPr>
          <p:grpSpPr>
            <a:xfrm>
              <a:off x="6976265" y="1750190"/>
              <a:ext cx="2257481" cy="2208147"/>
              <a:chOff x="1513470" y="1992161"/>
              <a:chExt cx="3447483" cy="3410207"/>
            </a:xfrm>
          </p:grpSpPr>
          <p:sp>
            <p:nvSpPr>
              <p:cNvPr id="36" name="楕円 35">
                <a:extLst>
                  <a:ext uri="{FF2B5EF4-FFF2-40B4-BE49-F238E27FC236}">
                    <a16:creationId xmlns:a16="http://schemas.microsoft.com/office/drawing/2014/main" id="{7E2AE29F-96EB-DAAA-FC58-75AA87B8E55D}"/>
                  </a:ext>
                </a:extLst>
              </p:cNvPr>
              <p:cNvSpPr/>
              <p:nvPr/>
            </p:nvSpPr>
            <p:spPr>
              <a:xfrm>
                <a:off x="3522404" y="1992161"/>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7" name="フリーフォーム: 図形 36">
                <a:extLst>
                  <a:ext uri="{FF2B5EF4-FFF2-40B4-BE49-F238E27FC236}">
                    <a16:creationId xmlns:a16="http://schemas.microsoft.com/office/drawing/2014/main" id="{DE38C808-8D12-EB7B-5B33-041A40D9D9D4}"/>
                  </a:ext>
                </a:extLst>
              </p:cNvPr>
              <p:cNvSpPr/>
              <p:nvPr/>
            </p:nvSpPr>
            <p:spPr>
              <a:xfrm>
                <a:off x="3601598" y="2064169"/>
                <a:ext cx="1280161" cy="2037282"/>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0 w 1280161"/>
                  <a:gd name="connsiteY0" fmla="*/ 0 h 2037282"/>
                  <a:gd name="connsiteX1" fmla="*/ 1280161 w 1280161"/>
                  <a:gd name="connsiteY1" fmla="*/ 256033 h 2037282"/>
                  <a:gd name="connsiteX2" fmla="*/ 691289 w 1280161"/>
                  <a:gd name="connsiteY2" fmla="*/ 2037282 h 2037282"/>
                </a:gdLst>
                <a:ahLst/>
                <a:cxnLst>
                  <a:cxn ang="0">
                    <a:pos x="connsiteX0" y="connsiteY0"/>
                  </a:cxn>
                  <a:cxn ang="0">
                    <a:pos x="connsiteX1" y="connsiteY1"/>
                  </a:cxn>
                  <a:cxn ang="0">
                    <a:pos x="connsiteX2" y="connsiteY2"/>
                  </a:cxn>
                </a:cxnLst>
                <a:rect l="l" t="t" r="r" b="b"/>
                <a:pathLst>
                  <a:path w="1280161" h="2037282">
                    <a:moveTo>
                      <a:pt x="0" y="0"/>
                    </a:moveTo>
                    <a:lnTo>
                      <a:pt x="1280161" y="256033"/>
                    </a:lnTo>
                    <a:lnTo>
                      <a:pt x="691289" y="203728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38" name="フリーフォーム: 図形 37">
                <a:extLst>
                  <a:ext uri="{FF2B5EF4-FFF2-40B4-BE49-F238E27FC236}">
                    <a16:creationId xmlns:a16="http://schemas.microsoft.com/office/drawing/2014/main" id="{D68AB2EC-0B73-3C61-6B05-9561440DF2C7}"/>
                  </a:ext>
                </a:extLst>
              </p:cNvPr>
              <p:cNvSpPr/>
              <p:nvPr/>
            </p:nvSpPr>
            <p:spPr>
              <a:xfrm>
                <a:off x="1571987" y="4128604"/>
                <a:ext cx="2717594" cy="1203352"/>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2629812 w 2629812"/>
                  <a:gd name="connsiteY0" fmla="*/ 0 h 2702965"/>
                  <a:gd name="connsiteX1" fmla="*/ 1474011 w 2629812"/>
                  <a:gd name="connsiteY1" fmla="*/ 1192378 h 2702965"/>
                  <a:gd name="connsiteX2" fmla="*/ 0 w 2629812"/>
                  <a:gd name="connsiteY2" fmla="*/ 2702965 h 2702965"/>
                  <a:gd name="connsiteX0" fmla="*/ 2717594 w 2717594"/>
                  <a:gd name="connsiteY0" fmla="*/ 0 h 1192378"/>
                  <a:gd name="connsiteX1" fmla="*/ 1561793 w 2717594"/>
                  <a:gd name="connsiteY1" fmla="*/ 1192378 h 1192378"/>
                  <a:gd name="connsiteX2" fmla="*/ 0 w 2717594"/>
                  <a:gd name="connsiteY2" fmla="*/ 3657 h 1192378"/>
                  <a:gd name="connsiteX0" fmla="*/ 2717594 w 2717594"/>
                  <a:gd name="connsiteY0" fmla="*/ 0 h 1258215"/>
                  <a:gd name="connsiteX1" fmla="*/ 874164 w 2717594"/>
                  <a:gd name="connsiteY1" fmla="*/ 1258215 h 1258215"/>
                  <a:gd name="connsiteX2" fmla="*/ 0 w 2717594"/>
                  <a:gd name="connsiteY2" fmla="*/ 3657 h 1258215"/>
                  <a:gd name="connsiteX0" fmla="*/ 2717594 w 2717594"/>
                  <a:gd name="connsiteY0" fmla="*/ 0 h 1192378"/>
                  <a:gd name="connsiteX1" fmla="*/ 1839771 w 2717594"/>
                  <a:gd name="connsiteY1" fmla="*/ 1192378 h 1192378"/>
                  <a:gd name="connsiteX2" fmla="*/ 0 w 2717594"/>
                  <a:gd name="connsiteY2" fmla="*/ 3657 h 1192378"/>
                  <a:gd name="connsiteX0" fmla="*/ 2717594 w 2717594"/>
                  <a:gd name="connsiteY0" fmla="*/ 10974 h 1203352"/>
                  <a:gd name="connsiteX1" fmla="*/ 1839771 w 2717594"/>
                  <a:gd name="connsiteY1" fmla="*/ 1203352 h 1203352"/>
                  <a:gd name="connsiteX2" fmla="*/ 0 w 2717594"/>
                  <a:gd name="connsiteY2" fmla="*/ 0 h 1203352"/>
                </a:gdLst>
                <a:ahLst/>
                <a:cxnLst>
                  <a:cxn ang="0">
                    <a:pos x="connsiteX0" y="connsiteY0"/>
                  </a:cxn>
                  <a:cxn ang="0">
                    <a:pos x="connsiteX1" y="connsiteY1"/>
                  </a:cxn>
                  <a:cxn ang="0">
                    <a:pos x="connsiteX2" y="connsiteY2"/>
                  </a:cxn>
                </a:cxnLst>
                <a:rect l="l" t="t" r="r" b="b"/>
                <a:pathLst>
                  <a:path w="2717594" h="1203352">
                    <a:moveTo>
                      <a:pt x="2717594" y="10974"/>
                    </a:moveTo>
                    <a:lnTo>
                      <a:pt x="1839771" y="1203352"/>
                    </a:lnTo>
                    <a:lnTo>
                      <a:pt x="0" y="0"/>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39" name="楕円 38">
                <a:extLst>
                  <a:ext uri="{FF2B5EF4-FFF2-40B4-BE49-F238E27FC236}">
                    <a16:creationId xmlns:a16="http://schemas.microsoft.com/office/drawing/2014/main" id="{C198E85E-BE31-0748-EEE4-43C5E86BF45B}"/>
                  </a:ext>
                </a:extLst>
              </p:cNvPr>
              <p:cNvSpPr/>
              <p:nvPr/>
            </p:nvSpPr>
            <p:spPr>
              <a:xfrm>
                <a:off x="4816937" y="2242964"/>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48" name="楕円 47">
                <a:extLst>
                  <a:ext uri="{FF2B5EF4-FFF2-40B4-BE49-F238E27FC236}">
                    <a16:creationId xmlns:a16="http://schemas.microsoft.com/office/drawing/2014/main" id="{CFBBAC76-8D45-9CC3-A2DF-81ADEF918C5A}"/>
                  </a:ext>
                </a:extLst>
              </p:cNvPr>
              <p:cNvSpPr/>
              <p:nvPr/>
            </p:nvSpPr>
            <p:spPr>
              <a:xfrm>
                <a:off x="4217573" y="4056596"/>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49" name="楕円 48">
                <a:extLst>
                  <a:ext uri="{FF2B5EF4-FFF2-40B4-BE49-F238E27FC236}">
                    <a16:creationId xmlns:a16="http://schemas.microsoft.com/office/drawing/2014/main" id="{9864A16D-E4D9-2216-6EAF-8154C32ADF2F}"/>
                  </a:ext>
                </a:extLst>
              </p:cNvPr>
              <p:cNvSpPr/>
              <p:nvPr/>
            </p:nvSpPr>
            <p:spPr>
              <a:xfrm>
                <a:off x="1762789" y="2377585"/>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0" name="楕円 49">
                <a:extLst>
                  <a:ext uri="{FF2B5EF4-FFF2-40B4-BE49-F238E27FC236}">
                    <a16:creationId xmlns:a16="http://schemas.microsoft.com/office/drawing/2014/main" id="{564AEB34-BCEE-ADFF-9832-25AD726F14AE}"/>
                  </a:ext>
                </a:extLst>
              </p:cNvPr>
              <p:cNvSpPr/>
              <p:nvPr/>
            </p:nvSpPr>
            <p:spPr>
              <a:xfrm>
                <a:off x="1513470" y="4050335"/>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1" name="楕円 50">
                <a:extLst>
                  <a:ext uri="{FF2B5EF4-FFF2-40B4-BE49-F238E27FC236}">
                    <a16:creationId xmlns:a16="http://schemas.microsoft.com/office/drawing/2014/main" id="{0291D13F-5C76-A38B-357C-516A957E402C}"/>
                  </a:ext>
                </a:extLst>
              </p:cNvPr>
              <p:cNvSpPr/>
              <p:nvPr/>
            </p:nvSpPr>
            <p:spPr>
              <a:xfrm>
                <a:off x="3347168" y="5258352"/>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2" name="フリーフォーム: 図形 51">
                <a:extLst>
                  <a:ext uri="{FF2B5EF4-FFF2-40B4-BE49-F238E27FC236}">
                    <a16:creationId xmlns:a16="http://schemas.microsoft.com/office/drawing/2014/main" id="{1B94D445-4DC4-DE19-E975-A23C562C15F5}"/>
                  </a:ext>
                </a:extLst>
              </p:cNvPr>
              <p:cNvSpPr/>
              <p:nvPr/>
            </p:nvSpPr>
            <p:spPr>
              <a:xfrm>
                <a:off x="1575683" y="2064169"/>
                <a:ext cx="2037282" cy="2051913"/>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281635 w 2037282"/>
                  <a:gd name="connsiteY1" fmla="*/ 365761 h 2051913"/>
                  <a:gd name="connsiteX2" fmla="*/ 0 w 2037282"/>
                  <a:gd name="connsiteY2" fmla="*/ 2051913 h 2051913"/>
                </a:gdLst>
                <a:ahLst/>
                <a:cxnLst>
                  <a:cxn ang="0">
                    <a:pos x="connsiteX0" y="connsiteY0"/>
                  </a:cxn>
                  <a:cxn ang="0">
                    <a:pos x="connsiteX1" y="connsiteY1"/>
                  </a:cxn>
                  <a:cxn ang="0">
                    <a:pos x="connsiteX2" y="connsiteY2"/>
                  </a:cxn>
                </a:cxnLst>
                <a:rect l="l" t="t" r="r" b="b"/>
                <a:pathLst>
                  <a:path w="2037282" h="2051913">
                    <a:moveTo>
                      <a:pt x="2037282" y="0"/>
                    </a:moveTo>
                    <a:lnTo>
                      <a:pt x="281635" y="365761"/>
                    </a:lnTo>
                    <a:lnTo>
                      <a:pt x="0" y="2051913"/>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3" name="フリーフォーム: 図形 52">
                <a:extLst>
                  <a:ext uri="{FF2B5EF4-FFF2-40B4-BE49-F238E27FC236}">
                    <a16:creationId xmlns:a16="http://schemas.microsoft.com/office/drawing/2014/main" id="{F948C8B0-C245-C73B-5119-7ACD44BA0017}"/>
                  </a:ext>
                </a:extLst>
              </p:cNvPr>
              <p:cNvSpPr/>
              <p:nvPr/>
            </p:nvSpPr>
            <p:spPr>
              <a:xfrm>
                <a:off x="1571987" y="2078354"/>
                <a:ext cx="2717594" cy="2065705"/>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Lst>
                <a:ahLst/>
                <a:cxnLst>
                  <a:cxn ang="0">
                    <a:pos x="connsiteX0" y="connsiteY0"/>
                  </a:cxn>
                  <a:cxn ang="0">
                    <a:pos x="connsiteX1" y="connsiteY1"/>
                  </a:cxn>
                  <a:cxn ang="0">
                    <a:pos x="connsiteX2" y="connsiteY2"/>
                  </a:cxn>
                  <a:cxn ang="0">
                    <a:pos x="connsiteX3" y="connsiteY3"/>
                  </a:cxn>
                </a:cxnLst>
                <a:rect l="l" t="t" r="r" b="b"/>
                <a:pathLst>
                  <a:path w="2706625" h="2040940">
                    <a:moveTo>
                      <a:pt x="0" y="2026311"/>
                    </a:moveTo>
                    <a:lnTo>
                      <a:pt x="2706625" y="2040940"/>
                    </a:lnTo>
                    <a:lnTo>
                      <a:pt x="2026310" y="0"/>
                    </a:lnTo>
                    <a:lnTo>
                      <a:pt x="0" y="2026311"/>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grpSp>
      </p:grpSp>
    </p:spTree>
    <p:extLst>
      <p:ext uri="{BB962C8B-B14F-4D97-AF65-F5344CB8AC3E}">
        <p14:creationId xmlns:p14="http://schemas.microsoft.com/office/powerpoint/2010/main" val="23125224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A7114-3E1D-CB0D-5423-F96C92EE0AB8}"/>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E77DF3C5-EFA9-68D4-E8E4-A24017D42102}"/>
              </a:ext>
            </a:extLst>
          </p:cNvPr>
          <p:cNvSpPr>
            <a:spLocks noGrp="1"/>
          </p:cNvSpPr>
          <p:nvPr>
            <p:ph idx="1"/>
          </p:nvPr>
        </p:nvSpPr>
        <p:spPr/>
        <p:txBody>
          <a:bodyPr/>
          <a:lstStyle/>
          <a:p>
            <a:pPr marL="0" indent="0" algn="ctr">
              <a:buNone/>
            </a:pPr>
            <a:r>
              <a:rPr lang="ja-JP" altLang="en-US" sz="2400" u="sng" dirty="0">
                <a:solidFill>
                  <a:srgbClr val="C00000"/>
                </a:solidFill>
              </a:rPr>
              <a:t>微圧縮材料</a:t>
            </a:r>
            <a:r>
              <a:rPr lang="ja-JP" altLang="en-US" sz="2400" u="sng" dirty="0"/>
              <a:t>に対応するため，選択的低減積分</a:t>
            </a:r>
            <a:r>
              <a:rPr lang="en-US" altLang="ja-JP" sz="2400" u="sng" dirty="0"/>
              <a:t>(</a:t>
            </a:r>
            <a:r>
              <a:rPr lang="en-US" altLang="ja-JP" sz="2400" u="sng" dirty="0">
                <a:effectLst>
                  <a:outerShdw blurRad="38100" dist="38100" dir="2700000" algn="tl">
                    <a:srgbClr val="000000">
                      <a:alpha val="43137"/>
                    </a:srgbClr>
                  </a:outerShdw>
                </a:effectLst>
              </a:rPr>
              <a:t>SRI</a:t>
            </a:r>
            <a:r>
              <a:rPr lang="en-US" altLang="ja-JP" sz="2400" u="sng" dirty="0"/>
              <a:t>)</a:t>
            </a:r>
            <a:r>
              <a:rPr lang="ja-JP" altLang="en-US" sz="2400" u="sng" dirty="0"/>
              <a:t>を適用．</a:t>
            </a:r>
          </a:p>
        </p:txBody>
      </p:sp>
      <p:sp>
        <p:nvSpPr>
          <p:cNvPr id="3" name="タイトル 2">
            <a:extLst>
              <a:ext uri="{FF2B5EF4-FFF2-40B4-BE49-F238E27FC236}">
                <a16:creationId xmlns:a16="http://schemas.microsoft.com/office/drawing/2014/main" id="{A4F713BE-118F-923C-4228-6090AE2CFCED}"/>
              </a:ext>
            </a:extLst>
          </p:cNvPr>
          <p:cNvSpPr>
            <a:spLocks noGrp="1"/>
          </p:cNvSpPr>
          <p:nvPr>
            <p:ph type="title"/>
          </p:nvPr>
        </p:nvSpPr>
        <p:spPr/>
        <p:txBody>
          <a:bodyPr/>
          <a:lstStyle/>
          <a:p>
            <a:r>
              <a:rPr lang="ja-JP" altLang="en-US" dirty="0"/>
              <a:t>新</a:t>
            </a:r>
            <a:r>
              <a:rPr lang="en-US" altLang="ja-JP" dirty="0"/>
              <a:t>S-FEM</a:t>
            </a:r>
            <a:r>
              <a:rPr lang="ja-JP" altLang="en-US" dirty="0"/>
              <a:t>（</a:t>
            </a:r>
            <a:r>
              <a:rPr kumimoji="1" lang="en-US" altLang="ja-JP" dirty="0">
                <a:solidFill>
                  <a:schemeClr val="accent6">
                    <a:lumMod val="40000"/>
                    <a:lumOff val="60000"/>
                  </a:schemeClr>
                </a:solidFill>
              </a:rPr>
              <a:t>ES-FEM-SRI</a:t>
            </a:r>
            <a:r>
              <a:rPr lang="ja-JP" altLang="en-US" dirty="0"/>
              <a:t>）</a:t>
            </a:r>
            <a:r>
              <a:rPr kumimoji="1" lang="ja-JP" altLang="en-US" dirty="0"/>
              <a:t>の定式化概要</a:t>
            </a:r>
          </a:p>
        </p:txBody>
      </p:sp>
      <p:sp>
        <p:nvSpPr>
          <p:cNvPr id="75" name="テキスト ボックス 74">
            <a:extLst>
              <a:ext uri="{FF2B5EF4-FFF2-40B4-BE49-F238E27FC236}">
                <a16:creationId xmlns:a16="http://schemas.microsoft.com/office/drawing/2014/main" id="{B123561B-D4F4-2B63-FDAE-EFC809228FC6}"/>
              </a:ext>
            </a:extLst>
          </p:cNvPr>
          <p:cNvSpPr txBox="1"/>
          <p:nvPr/>
        </p:nvSpPr>
        <p:spPr>
          <a:xfrm>
            <a:off x="2100257" y="1016732"/>
            <a:ext cx="3940127" cy="707886"/>
          </a:xfrm>
          <a:prstGeom prst="rect">
            <a:avLst/>
          </a:prstGeom>
          <a:solidFill>
            <a:schemeClr val="bg1">
              <a:lumMod val="85000"/>
            </a:schemeClr>
          </a:solidFill>
        </p:spPr>
        <p:txBody>
          <a:bodyPr wrap="square" rtlCol="0">
            <a:spAutoFit/>
          </a:bodyPr>
          <a:lstStyle/>
          <a:p>
            <a:pPr algn="ctr"/>
            <a:r>
              <a:rPr lang="en-US" altLang="ja-JP" sz="2000" dirty="0"/>
              <a:t>(1) ES-FEM</a:t>
            </a:r>
            <a:r>
              <a:rPr lang="ja-JP" altLang="en-US" sz="2000" dirty="0"/>
              <a:t>による各エッジでの</a:t>
            </a:r>
            <a:br>
              <a:rPr lang="en-US" altLang="ja-JP" sz="2000" dirty="0"/>
            </a:br>
            <a:r>
              <a:rPr lang="ja-JP" altLang="en-US" sz="2000" dirty="0"/>
              <a:t>偏差ひずみの計算</a:t>
            </a:r>
            <a:endParaRPr lang="ja-JP" altLang="en-US" sz="2000" dirty="0">
              <a:solidFill>
                <a:srgbClr val="FF0000"/>
              </a:solidFill>
            </a:endParaRPr>
          </a:p>
        </p:txBody>
      </p:sp>
      <p:sp>
        <p:nvSpPr>
          <p:cNvPr id="77" name="テキスト ボックス 76">
            <a:extLst>
              <a:ext uri="{FF2B5EF4-FFF2-40B4-BE49-F238E27FC236}">
                <a16:creationId xmlns:a16="http://schemas.microsoft.com/office/drawing/2014/main" id="{5D53FD1D-8DE3-6B0D-4E2D-D7837A077CE3}"/>
              </a:ext>
            </a:extLst>
          </p:cNvPr>
          <p:cNvSpPr txBox="1"/>
          <p:nvPr/>
        </p:nvSpPr>
        <p:spPr>
          <a:xfrm>
            <a:off x="6159064" y="1017712"/>
            <a:ext cx="3931632" cy="707886"/>
          </a:xfrm>
          <a:prstGeom prst="rect">
            <a:avLst/>
          </a:prstGeom>
          <a:solidFill>
            <a:schemeClr val="bg1">
              <a:lumMod val="85000"/>
            </a:schemeClr>
          </a:solidFill>
        </p:spPr>
        <p:txBody>
          <a:bodyPr wrap="square" rtlCol="0">
            <a:spAutoFit/>
          </a:bodyPr>
          <a:lstStyle/>
          <a:p>
            <a:pPr algn="ctr"/>
            <a:r>
              <a:rPr lang="en-US" altLang="ja-JP" sz="2000" dirty="0"/>
              <a:t>(3) </a:t>
            </a:r>
            <a:r>
              <a:rPr lang="ja-JP" altLang="en-US" sz="2000" dirty="0">
                <a:solidFill>
                  <a:srgbClr val="0000CC"/>
                </a:solidFill>
              </a:rPr>
              <a:t>二重平滑を経た各セルでの</a:t>
            </a:r>
            <a:br>
              <a:rPr lang="en-US" altLang="ja-JP" sz="2000" dirty="0">
                <a:solidFill>
                  <a:srgbClr val="0000CC"/>
                </a:solidFill>
              </a:rPr>
            </a:br>
            <a:r>
              <a:rPr lang="ja-JP" altLang="en-US" sz="2000" dirty="0"/>
              <a:t>体積ひずみの計算</a:t>
            </a:r>
          </a:p>
        </p:txBody>
      </p:sp>
      <mc:AlternateContent xmlns:mc="http://schemas.openxmlformats.org/markup-compatibility/2006" xmlns:a14="http://schemas.microsoft.com/office/drawing/2010/main">
        <mc:Choice Requires="a14">
          <p:sp>
            <p:nvSpPr>
              <p:cNvPr id="78" name="テキスト ボックス 77">
                <a:extLst>
                  <a:ext uri="{FF2B5EF4-FFF2-40B4-BE49-F238E27FC236}">
                    <a16:creationId xmlns:a16="http://schemas.microsoft.com/office/drawing/2014/main" id="{1124F895-AE87-1846-AAD2-F3D16174A08F}"/>
                  </a:ext>
                </a:extLst>
              </p:cNvPr>
              <p:cNvSpPr txBox="1"/>
              <p:nvPr/>
            </p:nvSpPr>
            <p:spPr>
              <a:xfrm>
                <a:off x="4361529" y="5945214"/>
                <a:ext cx="3468257" cy="410497"/>
              </a:xfrm>
              <a:prstGeom prst="rect">
                <a:avLst/>
              </a:prstGeom>
              <a:solidFill>
                <a:schemeClr val="bg1">
                  <a:lumMod val="85000"/>
                </a:schemeClr>
              </a:solidFill>
            </p:spPr>
            <p:txBody>
              <a:bodyPr wrap="none" rtlCol="0">
                <a:spAutoFit/>
              </a:bodyPr>
              <a:lstStyle/>
              <a:p>
                <a:pPr algn="ctr"/>
                <a:r>
                  <a:rPr lang="en-US" altLang="ja-JP" sz="2000" dirty="0"/>
                  <a:t>(5) </a:t>
                </a:r>
                <a:r>
                  <a:rPr lang="ja-JP" altLang="en-US" sz="2000" dirty="0"/>
                  <a:t>節点内力</a:t>
                </a:r>
                <a14:m>
                  <m:oMath xmlns:m="http://schemas.openxmlformats.org/officeDocument/2006/math">
                    <m:r>
                      <a:rPr lang="en-US" altLang="ja-JP" sz="2000" b="0" i="1" smtClean="0">
                        <a:latin typeface="Cambria Math" panose="02040503050406030204" pitchFamily="18" charset="0"/>
                      </a:rPr>
                      <m:t>{</m:t>
                    </m:r>
                    <m:sSup>
                      <m:sSupPr>
                        <m:ctrlPr>
                          <a:rPr lang="en-US" altLang="ja-JP" sz="2000" b="0" i="1" smtClean="0">
                            <a:latin typeface="Cambria Math" panose="02040503050406030204" pitchFamily="18" charset="0"/>
                          </a:rPr>
                        </m:ctrlPr>
                      </m:sSupPr>
                      <m:e>
                        <m:r>
                          <a:rPr lang="en-US" altLang="ja-JP" sz="2000" b="0" i="1" smtClean="0">
                            <a:latin typeface="Cambria Math" panose="02040503050406030204" pitchFamily="18" charset="0"/>
                          </a:rPr>
                          <m:t>𝑓</m:t>
                        </m:r>
                      </m:e>
                      <m:sup>
                        <m:r>
                          <m:rPr>
                            <m:sty m:val="p"/>
                          </m:rPr>
                          <a:rPr lang="en-US" altLang="ja-JP" sz="2000" b="0" i="0" smtClean="0">
                            <a:latin typeface="Cambria Math" panose="02040503050406030204" pitchFamily="18" charset="0"/>
                          </a:rPr>
                          <m:t>int</m:t>
                        </m:r>
                      </m:sup>
                    </m:sSup>
                    <m:r>
                      <a:rPr lang="en-US" altLang="ja-JP" sz="2000" b="0" i="1" smtClean="0">
                        <a:latin typeface="Cambria Math" panose="02040503050406030204" pitchFamily="18" charset="0"/>
                      </a:rPr>
                      <m:t>}</m:t>
                    </m:r>
                  </m:oMath>
                </a14:m>
                <a:r>
                  <a:rPr lang="ja-JP" altLang="en-US" sz="2000" dirty="0"/>
                  <a:t>の組み立て</a:t>
                </a:r>
              </a:p>
            </p:txBody>
          </p:sp>
        </mc:Choice>
        <mc:Fallback xmlns="">
          <p:sp>
            <p:nvSpPr>
              <p:cNvPr id="78" name="テキスト ボックス 77">
                <a:extLst>
                  <a:ext uri="{FF2B5EF4-FFF2-40B4-BE49-F238E27FC236}">
                    <a16:creationId xmlns:a16="http://schemas.microsoft.com/office/drawing/2014/main" id="{1124F895-AE87-1846-AAD2-F3D16174A08F}"/>
                  </a:ext>
                </a:extLst>
              </p:cNvPr>
              <p:cNvSpPr txBox="1">
                <a:spLocks noRot="1" noChangeAspect="1" noMove="1" noResize="1" noEditPoints="1" noAdjustHandles="1" noChangeArrowheads="1" noChangeShapeType="1" noTextEdit="1"/>
              </p:cNvSpPr>
              <p:nvPr/>
            </p:nvSpPr>
            <p:spPr>
              <a:xfrm>
                <a:off x="4361529" y="5945214"/>
                <a:ext cx="3468257" cy="410497"/>
              </a:xfrm>
              <a:prstGeom prst="rect">
                <a:avLst/>
              </a:prstGeom>
              <a:blipFill>
                <a:blip r:embed="rId3"/>
                <a:stretch>
                  <a:fillRect l="-1582" t="-8824" r="-1582" b="-25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4854EC57-090F-936C-47AE-9B3795793AB8}"/>
                  </a:ext>
                </a:extLst>
              </p:cNvPr>
              <p:cNvSpPr txBox="1"/>
              <p:nvPr/>
            </p:nvSpPr>
            <p:spPr>
              <a:xfrm>
                <a:off x="2100257" y="4039718"/>
                <a:ext cx="3940127" cy="740844"/>
              </a:xfrm>
              <a:prstGeom prst="rect">
                <a:avLst/>
              </a:prstGeom>
              <a:solidFill>
                <a:schemeClr val="bg1">
                  <a:lumMod val="85000"/>
                </a:schemeClr>
              </a:solidFill>
            </p:spPr>
            <p:txBody>
              <a:bodyPr wrap="square" rtlCol="0">
                <a:spAutoFit/>
              </a:bodyPr>
              <a:lstStyle/>
              <a:p>
                <a:pPr algn="ctr"/>
                <a:r>
                  <a:rPr lang="en-US" altLang="ja-JP" sz="2000" dirty="0"/>
                  <a:t>(2) </a:t>
                </a:r>
                <a:r>
                  <a:rPr lang="ja-JP" altLang="en-US" sz="2000" dirty="0"/>
                  <a:t>各エッジでの偏差応力と</a:t>
                </a:r>
                <a:br>
                  <a:rPr lang="en-US" altLang="ja-JP" sz="2000" dirty="0"/>
                </a:br>
                <a:r>
                  <a:rPr lang="ja-JP" altLang="en-US" sz="2000" dirty="0"/>
                  <a:t>その節点内力寄与</a:t>
                </a:r>
                <a14:m>
                  <m:oMath xmlns:m="http://schemas.openxmlformats.org/officeDocument/2006/math">
                    <m:r>
                      <a:rPr lang="en-US" altLang="ja-JP" sz="2000" smtClean="0">
                        <a:latin typeface="Cambria Math" panose="02040503050406030204" pitchFamily="18" charset="0"/>
                      </a:rPr>
                      <m:t>{</m:t>
                    </m:r>
                    <m:sSubSup>
                      <m:sSubSupPr>
                        <m:ctrlPr>
                          <a:rPr lang="en-US" altLang="ja-JP" sz="2000" i="1">
                            <a:latin typeface="Cambria Math" panose="02040503050406030204" pitchFamily="18" charset="0"/>
                          </a:rPr>
                        </m:ctrlPr>
                      </m:sSubSupPr>
                      <m:e>
                        <m:r>
                          <a:rPr lang="en-US" altLang="ja-JP" sz="2000" i="1">
                            <a:latin typeface="Cambria Math" panose="02040503050406030204" pitchFamily="18" charset="0"/>
                          </a:rPr>
                          <m:t>𝑓</m:t>
                        </m:r>
                      </m:e>
                      <m:sub>
                        <m:r>
                          <m:rPr>
                            <m:sty m:val="p"/>
                          </m:rPr>
                          <a:rPr lang="en-US" altLang="ja-JP" sz="2000">
                            <a:latin typeface="Cambria Math" panose="02040503050406030204" pitchFamily="18" charset="0"/>
                          </a:rPr>
                          <m:t>dev</m:t>
                        </m:r>
                      </m:sub>
                      <m:sup>
                        <m:r>
                          <m:rPr>
                            <m:sty m:val="p"/>
                          </m:rPr>
                          <a:rPr lang="en-US" altLang="ja-JP" sz="2000">
                            <a:latin typeface="Cambria Math" panose="02040503050406030204" pitchFamily="18" charset="0"/>
                          </a:rPr>
                          <m:t>int</m:t>
                        </m:r>
                      </m:sup>
                    </m:sSubSup>
                    <m:r>
                      <a:rPr lang="en-US" altLang="ja-JP" sz="2000" i="1">
                        <a:latin typeface="Cambria Math" panose="02040503050406030204" pitchFamily="18" charset="0"/>
                      </a:rPr>
                      <m:t>}</m:t>
                    </m:r>
                  </m:oMath>
                </a14:m>
                <a:r>
                  <a:rPr lang="ja-JP" altLang="en-US" sz="2000" dirty="0"/>
                  <a:t>の計算</a:t>
                </a:r>
              </a:p>
            </p:txBody>
          </p:sp>
        </mc:Choice>
        <mc:Fallback xmlns="">
          <p:sp>
            <p:nvSpPr>
              <p:cNvPr id="6" name="テキスト ボックス 5">
                <a:extLst>
                  <a:ext uri="{FF2B5EF4-FFF2-40B4-BE49-F238E27FC236}">
                    <a16:creationId xmlns:a16="http://schemas.microsoft.com/office/drawing/2014/main" id="{4854EC57-090F-936C-47AE-9B3795793AB8}"/>
                  </a:ext>
                </a:extLst>
              </p:cNvPr>
              <p:cNvSpPr txBox="1">
                <a:spLocks noRot="1" noChangeAspect="1" noMove="1" noResize="1" noEditPoints="1" noAdjustHandles="1" noChangeArrowheads="1" noChangeShapeType="1" noTextEdit="1"/>
              </p:cNvSpPr>
              <p:nvPr/>
            </p:nvSpPr>
            <p:spPr>
              <a:xfrm>
                <a:off x="2100257" y="4039718"/>
                <a:ext cx="3940127" cy="740844"/>
              </a:xfrm>
              <a:prstGeom prst="rect">
                <a:avLst/>
              </a:prstGeom>
              <a:blipFill>
                <a:blip r:embed="rId4"/>
                <a:stretch>
                  <a:fillRect t="-6612" b="-1074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8C559349-5325-8B84-664C-2C999003587C}"/>
                  </a:ext>
                </a:extLst>
              </p:cNvPr>
              <p:cNvSpPr txBox="1"/>
              <p:nvPr/>
            </p:nvSpPr>
            <p:spPr>
              <a:xfrm>
                <a:off x="6159065" y="4039495"/>
                <a:ext cx="3939427" cy="779252"/>
              </a:xfrm>
              <a:prstGeom prst="rect">
                <a:avLst/>
              </a:prstGeom>
              <a:solidFill>
                <a:schemeClr val="bg1">
                  <a:lumMod val="85000"/>
                </a:schemeClr>
              </a:solidFill>
            </p:spPr>
            <p:txBody>
              <a:bodyPr wrap="square" rtlCol="0">
                <a:spAutoFit/>
              </a:bodyPr>
              <a:lstStyle/>
              <a:p>
                <a:pPr algn="ctr"/>
                <a:r>
                  <a:rPr lang="en-US" altLang="ja-JP" sz="2000" dirty="0"/>
                  <a:t>(4) </a:t>
                </a:r>
                <a:r>
                  <a:rPr lang="ja-JP" altLang="en-US" sz="2000" dirty="0"/>
                  <a:t>各</a:t>
                </a:r>
                <a:r>
                  <a:rPr lang="ja-JP" altLang="en-US" sz="2000" b="1" dirty="0">
                    <a:solidFill>
                      <a:srgbClr val="0000CC"/>
                    </a:solidFill>
                  </a:rPr>
                  <a:t>セル</a:t>
                </a:r>
                <a:r>
                  <a:rPr lang="ja-JP" altLang="en-US" sz="2000" dirty="0"/>
                  <a:t>での静水圧応力と</a:t>
                </a:r>
                <a:br>
                  <a:rPr lang="en-US" altLang="ja-JP" sz="2000" dirty="0"/>
                </a:br>
                <a:r>
                  <a:rPr lang="ja-JP" altLang="en-US" sz="2000" dirty="0"/>
                  <a:t>その節点内力寄与</a:t>
                </a:r>
                <a14:m>
                  <m:oMath xmlns:m="http://schemas.openxmlformats.org/officeDocument/2006/math">
                    <m:r>
                      <a:rPr lang="en-US" altLang="ja-JP" sz="2000" b="0" i="0" smtClean="0">
                        <a:latin typeface="Cambria Math" panose="02040503050406030204" pitchFamily="18" charset="0"/>
                      </a:rPr>
                      <m:t>{</m:t>
                    </m:r>
                    <m:sSubSup>
                      <m:sSubSupPr>
                        <m:ctrlPr>
                          <a:rPr lang="en-US" altLang="ja-JP" sz="2000" b="0" i="1" smtClean="0">
                            <a:latin typeface="Cambria Math" panose="02040503050406030204" pitchFamily="18" charset="0"/>
                          </a:rPr>
                        </m:ctrlPr>
                      </m:sSubSupPr>
                      <m:e>
                        <m:r>
                          <a:rPr lang="en-US" altLang="ja-JP" sz="2000" b="0" i="1" smtClean="0">
                            <a:latin typeface="Cambria Math" panose="02040503050406030204" pitchFamily="18" charset="0"/>
                          </a:rPr>
                          <m:t>𝑓</m:t>
                        </m:r>
                      </m:e>
                      <m:sub>
                        <m:r>
                          <m:rPr>
                            <m:sty m:val="p"/>
                          </m:rPr>
                          <a:rPr lang="en-US" altLang="ja-JP" sz="2000" b="0" i="0" smtClean="0">
                            <a:latin typeface="Cambria Math" panose="02040503050406030204" pitchFamily="18" charset="0"/>
                          </a:rPr>
                          <m:t>hyd</m:t>
                        </m:r>
                      </m:sub>
                      <m:sup>
                        <m:r>
                          <m:rPr>
                            <m:sty m:val="p"/>
                          </m:rPr>
                          <a:rPr lang="en-US" altLang="ja-JP" sz="2000" b="0" i="0" smtClean="0">
                            <a:latin typeface="Cambria Math" panose="02040503050406030204" pitchFamily="18" charset="0"/>
                          </a:rPr>
                          <m:t>int</m:t>
                        </m:r>
                      </m:sup>
                    </m:sSubSup>
                    <m:r>
                      <a:rPr lang="en-US" altLang="ja-JP" sz="2000" b="0" i="1" smtClean="0">
                        <a:latin typeface="Cambria Math" panose="02040503050406030204" pitchFamily="18" charset="0"/>
                      </a:rPr>
                      <m:t>}</m:t>
                    </m:r>
                  </m:oMath>
                </a14:m>
                <a:r>
                  <a:rPr lang="ja-JP" altLang="en-US" sz="2000" dirty="0"/>
                  <a:t>の計算</a:t>
                </a:r>
              </a:p>
            </p:txBody>
          </p:sp>
        </mc:Choice>
        <mc:Fallback xmlns="">
          <p:sp>
            <p:nvSpPr>
              <p:cNvPr id="13" name="テキスト ボックス 12">
                <a:extLst>
                  <a:ext uri="{FF2B5EF4-FFF2-40B4-BE49-F238E27FC236}">
                    <a16:creationId xmlns:a16="http://schemas.microsoft.com/office/drawing/2014/main" id="{8C559349-5325-8B84-664C-2C999003587C}"/>
                  </a:ext>
                </a:extLst>
              </p:cNvPr>
              <p:cNvSpPr txBox="1">
                <a:spLocks noRot="1" noChangeAspect="1" noMove="1" noResize="1" noEditPoints="1" noAdjustHandles="1" noChangeArrowheads="1" noChangeShapeType="1" noTextEdit="1"/>
              </p:cNvSpPr>
              <p:nvPr/>
            </p:nvSpPr>
            <p:spPr>
              <a:xfrm>
                <a:off x="6159065" y="4039495"/>
                <a:ext cx="3939427" cy="779252"/>
              </a:xfrm>
              <a:prstGeom prst="rect">
                <a:avLst/>
              </a:prstGeom>
              <a:blipFill>
                <a:blip r:embed="rId5"/>
                <a:stretch>
                  <a:fillRect t="-6299" b="-5512"/>
                </a:stretch>
              </a:blipFill>
            </p:spPr>
            <p:txBody>
              <a:bodyPr/>
              <a:lstStyle/>
              <a:p>
                <a:r>
                  <a:rPr lang="ja-JP" altLang="en-US">
                    <a:noFill/>
                  </a:rPr>
                  <a:t> </a:t>
                </a:r>
              </a:p>
            </p:txBody>
          </p:sp>
        </mc:Fallback>
      </mc:AlternateContent>
      <p:cxnSp>
        <p:nvCxnSpPr>
          <p:cNvPr id="23" name="直線コネクタ 22">
            <a:extLst>
              <a:ext uri="{FF2B5EF4-FFF2-40B4-BE49-F238E27FC236}">
                <a16:creationId xmlns:a16="http://schemas.microsoft.com/office/drawing/2014/main" id="{967F246F-972F-9733-8BC1-27094143DDEC}"/>
              </a:ext>
            </a:extLst>
          </p:cNvPr>
          <p:cNvCxnSpPr>
            <a:cxnSpLocks/>
          </p:cNvCxnSpPr>
          <p:nvPr/>
        </p:nvCxnSpPr>
        <p:spPr>
          <a:xfrm flipH="1">
            <a:off x="6095651" y="1016732"/>
            <a:ext cx="349" cy="37023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9600896D-B7DE-C944-C40E-3046400F906E}"/>
              </a:ext>
            </a:extLst>
          </p:cNvPr>
          <p:cNvSpPr txBox="1"/>
          <p:nvPr/>
        </p:nvSpPr>
        <p:spPr>
          <a:xfrm>
            <a:off x="10620990" y="619524"/>
            <a:ext cx="1526437" cy="1477328"/>
          </a:xfrm>
          <a:prstGeom prst="rect">
            <a:avLst/>
          </a:prstGeom>
          <a:noFill/>
          <a:ln>
            <a:solidFill>
              <a:schemeClr val="tx1"/>
            </a:solidFill>
          </a:ln>
        </p:spPr>
        <p:txBody>
          <a:bodyPr wrap="square" rtlCol="0">
            <a:spAutoFit/>
          </a:bodyPr>
          <a:lstStyle/>
          <a:p>
            <a:pPr algn="ctr" defTabSz="180000"/>
            <a:r>
              <a:rPr kumimoji="1" lang="ja-JP" altLang="en-US" dirty="0">
                <a:latin typeface="MS UI Gothic" panose="020B0600070205080204" pitchFamily="50" charset="-128"/>
                <a:ea typeface="MS UI Gothic" panose="020B0600070205080204" pitchFamily="50" charset="-128"/>
              </a:rPr>
              <a:t>簡単のため</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２次元の</a:t>
            </a:r>
            <a:br>
              <a:rPr kumimoji="1"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３</a:t>
            </a:r>
            <a:r>
              <a:rPr kumimoji="1" lang="ja-JP" altLang="en-US" dirty="0">
                <a:latin typeface="MS UI Gothic" panose="020B0600070205080204" pitchFamily="50" charset="-128"/>
                <a:ea typeface="MS UI Gothic" panose="020B0600070205080204" pitchFamily="50" charset="-128"/>
              </a:rPr>
              <a:t>節点三角形</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メッシュで</a:t>
            </a:r>
            <a:br>
              <a:rPr kumimoji="1" lang="en-US" altLang="ja-JP" dirty="0">
                <a:latin typeface="MS UI Gothic" panose="020B0600070205080204" pitchFamily="50" charset="-128"/>
                <a:ea typeface="MS UI Gothic" panose="020B0600070205080204" pitchFamily="50" charset="-128"/>
              </a:rPr>
            </a:br>
            <a:r>
              <a:rPr kumimoji="1" lang="ja-JP" altLang="en-US" dirty="0">
                <a:latin typeface="MS UI Gothic" panose="020B0600070205080204" pitchFamily="50" charset="-128"/>
                <a:ea typeface="MS UI Gothic" panose="020B0600070205080204" pitchFamily="50" charset="-128"/>
              </a:rPr>
              <a:t>説明</a:t>
            </a:r>
            <a:r>
              <a:rPr lang="ja-JP" altLang="en-US" dirty="0">
                <a:latin typeface="MS UI Gothic" panose="020B0600070205080204" pitchFamily="50" charset="-128"/>
                <a:ea typeface="MS UI Gothic" panose="020B0600070205080204" pitchFamily="50" charset="-128"/>
              </a:rPr>
              <a:t>します．</a:t>
            </a:r>
            <a:endParaRPr kumimoji="1" lang="ja-JP" altLang="en-US" dirty="0">
              <a:latin typeface="MS UI Gothic" panose="020B0600070205080204" pitchFamily="50" charset="-128"/>
              <a:ea typeface="MS UI Gothic" panose="020B0600070205080204" pitchFamily="50" charset="-128"/>
            </a:endParaRPr>
          </a:p>
        </p:txBody>
      </p:sp>
      <p:sp>
        <p:nvSpPr>
          <p:cNvPr id="4" name="テキスト ボックス 3">
            <a:extLst>
              <a:ext uri="{FF2B5EF4-FFF2-40B4-BE49-F238E27FC236}">
                <a16:creationId xmlns:a16="http://schemas.microsoft.com/office/drawing/2014/main" id="{7CDA51D6-BB66-0886-51E7-AF149BFB304C}"/>
              </a:ext>
            </a:extLst>
          </p:cNvPr>
          <p:cNvSpPr txBox="1"/>
          <p:nvPr/>
        </p:nvSpPr>
        <p:spPr>
          <a:xfrm>
            <a:off x="1785411" y="2408552"/>
            <a:ext cx="646331" cy="646331"/>
          </a:xfrm>
          <a:prstGeom prst="rect">
            <a:avLst/>
          </a:prstGeom>
          <a:solidFill>
            <a:schemeClr val="tx1"/>
          </a:solidFill>
          <a:ln>
            <a:solidFill>
              <a:schemeClr val="tx1"/>
            </a:solidFill>
          </a:ln>
        </p:spPr>
        <p:txBody>
          <a:bodyPr wrap="none" rtlCol="0">
            <a:spAutoFit/>
          </a:bodyPr>
          <a:lstStyle/>
          <a:p>
            <a:pPr algn="ctr"/>
            <a:r>
              <a:rPr kumimoji="1" lang="ja-JP" altLang="en-US" dirty="0">
                <a:solidFill>
                  <a:schemeClr val="bg1"/>
                </a:solidFill>
              </a:rPr>
              <a:t>偏差</a:t>
            </a:r>
            <a:br>
              <a:rPr kumimoji="1" lang="en-US" altLang="ja-JP" dirty="0">
                <a:solidFill>
                  <a:schemeClr val="bg1"/>
                </a:solidFill>
              </a:rPr>
            </a:br>
            <a:r>
              <a:rPr kumimoji="1" lang="ja-JP" altLang="en-US" dirty="0">
                <a:solidFill>
                  <a:schemeClr val="bg1"/>
                </a:solidFill>
              </a:rPr>
              <a:t>成分</a:t>
            </a:r>
          </a:p>
        </p:txBody>
      </p:sp>
      <p:sp>
        <p:nvSpPr>
          <p:cNvPr id="40" name="テキスト ボックス 39">
            <a:extLst>
              <a:ext uri="{FF2B5EF4-FFF2-40B4-BE49-F238E27FC236}">
                <a16:creationId xmlns:a16="http://schemas.microsoft.com/office/drawing/2014/main" id="{F3D197BC-EFE0-F208-21E9-C9C5E18441DD}"/>
              </a:ext>
            </a:extLst>
          </p:cNvPr>
          <p:cNvSpPr txBox="1"/>
          <p:nvPr/>
        </p:nvSpPr>
        <p:spPr>
          <a:xfrm>
            <a:off x="9760258" y="2410251"/>
            <a:ext cx="646331" cy="646331"/>
          </a:xfrm>
          <a:prstGeom prst="rect">
            <a:avLst/>
          </a:prstGeom>
          <a:solidFill>
            <a:schemeClr val="tx1"/>
          </a:solidFill>
          <a:ln>
            <a:solidFill>
              <a:schemeClr val="tx1"/>
            </a:solidFill>
          </a:ln>
        </p:spPr>
        <p:txBody>
          <a:bodyPr wrap="none" rtlCol="0">
            <a:spAutoFit/>
          </a:bodyPr>
          <a:lstStyle/>
          <a:p>
            <a:pPr algn="ctr"/>
            <a:r>
              <a:rPr lang="ja-JP" altLang="en-US" dirty="0">
                <a:solidFill>
                  <a:schemeClr val="bg1"/>
                </a:solidFill>
              </a:rPr>
              <a:t>体積</a:t>
            </a:r>
            <a:br>
              <a:rPr lang="en-US" altLang="ja-JP" dirty="0">
                <a:solidFill>
                  <a:schemeClr val="bg1"/>
                </a:solidFill>
              </a:rPr>
            </a:br>
            <a:r>
              <a:rPr lang="ja-JP" altLang="en-US" dirty="0">
                <a:solidFill>
                  <a:schemeClr val="bg1"/>
                </a:solidFill>
              </a:rPr>
              <a:t>成分</a:t>
            </a:r>
            <a:endParaRPr kumimoji="1" lang="ja-JP" altLang="en-US" dirty="0">
              <a:solidFill>
                <a:schemeClr val="bg1"/>
              </a:solidFill>
            </a:endParaRPr>
          </a:p>
        </p:txBody>
      </p:sp>
      <p:cxnSp>
        <p:nvCxnSpPr>
          <p:cNvPr id="42" name="直線矢印コネクタ 41">
            <a:extLst>
              <a:ext uri="{FF2B5EF4-FFF2-40B4-BE49-F238E27FC236}">
                <a16:creationId xmlns:a16="http://schemas.microsoft.com/office/drawing/2014/main" id="{0BA86949-402F-36B8-4890-2A27DA5D101A}"/>
              </a:ext>
            </a:extLst>
          </p:cNvPr>
          <p:cNvCxnSpPr>
            <a:cxnSpLocks/>
          </p:cNvCxnSpPr>
          <p:nvPr/>
        </p:nvCxnSpPr>
        <p:spPr>
          <a:xfrm>
            <a:off x="6094145" y="5302758"/>
            <a:ext cx="1855" cy="682526"/>
          </a:xfrm>
          <a:prstGeom prst="straightConnector1">
            <a:avLst/>
          </a:prstGeom>
          <a:ln w="127000">
            <a:solidFill>
              <a:schemeClr val="bg1">
                <a:lumMod val="65000"/>
              </a:schemeClr>
            </a:solidFill>
            <a:tailEnd type="triangle" w="med" len="sm"/>
          </a:ln>
        </p:spPr>
        <p:style>
          <a:lnRef idx="1">
            <a:schemeClr val="accent1"/>
          </a:lnRef>
          <a:fillRef idx="0">
            <a:schemeClr val="accent1"/>
          </a:fillRef>
          <a:effectRef idx="0">
            <a:schemeClr val="accent1"/>
          </a:effectRef>
          <a:fontRef idx="minor">
            <a:schemeClr val="tx1"/>
          </a:fontRef>
        </p:style>
      </p:cxnSp>
      <p:sp>
        <p:nvSpPr>
          <p:cNvPr id="43" name="正方形/長方形 42">
            <a:extLst>
              <a:ext uri="{FF2B5EF4-FFF2-40B4-BE49-F238E27FC236}">
                <a16:creationId xmlns:a16="http://schemas.microsoft.com/office/drawing/2014/main" id="{F3A8EE15-B5F7-57FB-224C-7C047D4A4E07}"/>
              </a:ext>
            </a:extLst>
          </p:cNvPr>
          <p:cNvSpPr/>
          <p:nvPr/>
        </p:nvSpPr>
        <p:spPr>
          <a:xfrm rot="795572">
            <a:off x="4145794" y="4995127"/>
            <a:ext cx="1935563" cy="158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正方形/長方形 43">
            <a:extLst>
              <a:ext uri="{FF2B5EF4-FFF2-40B4-BE49-F238E27FC236}">
                <a16:creationId xmlns:a16="http://schemas.microsoft.com/office/drawing/2014/main" id="{2F792E1D-9426-2AA5-F5B7-968FCFB2BC91}"/>
              </a:ext>
            </a:extLst>
          </p:cNvPr>
          <p:cNvSpPr/>
          <p:nvPr/>
        </p:nvSpPr>
        <p:spPr>
          <a:xfrm rot="20804428" flipH="1">
            <a:off x="6066049" y="4995127"/>
            <a:ext cx="1935563" cy="15822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1" name="テキスト ボックス 40">
            <a:extLst>
              <a:ext uri="{FF2B5EF4-FFF2-40B4-BE49-F238E27FC236}">
                <a16:creationId xmlns:a16="http://schemas.microsoft.com/office/drawing/2014/main" id="{9F168D95-A58A-0D3D-A264-4D257C7EF03E}"/>
              </a:ext>
            </a:extLst>
          </p:cNvPr>
          <p:cNvSpPr txBox="1"/>
          <p:nvPr/>
        </p:nvSpPr>
        <p:spPr>
          <a:xfrm>
            <a:off x="5189799" y="4906905"/>
            <a:ext cx="1811713" cy="646331"/>
          </a:xfrm>
          <a:prstGeom prst="rect">
            <a:avLst/>
          </a:prstGeom>
          <a:solidFill>
            <a:schemeClr val="tx1"/>
          </a:solidFill>
        </p:spPr>
        <p:txBody>
          <a:bodyPr wrap="none" rtlCol="0">
            <a:spAutoFit/>
          </a:bodyPr>
          <a:lstStyle/>
          <a:p>
            <a:pPr algn="ctr"/>
            <a:r>
              <a:rPr lang="ja-JP" altLang="en-US" b="1" dirty="0">
                <a:ln w="3175">
                  <a:noFill/>
                </a:ln>
                <a:solidFill>
                  <a:schemeClr val="bg1"/>
                </a:solidFill>
              </a:rPr>
              <a:t>選択的低減積分</a:t>
            </a:r>
            <a:br>
              <a:rPr lang="en-US" altLang="ja-JP" b="1" dirty="0">
                <a:ln w="3175">
                  <a:noFill/>
                </a:ln>
                <a:solidFill>
                  <a:schemeClr val="bg1"/>
                </a:solidFill>
              </a:rPr>
            </a:br>
            <a:r>
              <a:rPr lang="en-US" altLang="ja-JP" b="1" dirty="0">
                <a:ln w="3175">
                  <a:noFill/>
                </a:ln>
                <a:solidFill>
                  <a:schemeClr val="bg1"/>
                </a:solidFill>
              </a:rPr>
              <a:t>(SRI)</a:t>
            </a:r>
            <a:endParaRPr kumimoji="1" lang="ja-JP" altLang="en-US" b="1" dirty="0">
              <a:ln w="3175">
                <a:noFill/>
              </a:ln>
              <a:solidFill>
                <a:schemeClr val="bg1"/>
              </a:solidFill>
            </a:endParaRPr>
          </a:p>
        </p:txBody>
      </p:sp>
      <p:sp>
        <p:nvSpPr>
          <p:cNvPr id="45" name="テキスト ボックス 44">
            <a:extLst>
              <a:ext uri="{FF2B5EF4-FFF2-40B4-BE49-F238E27FC236}">
                <a16:creationId xmlns:a16="http://schemas.microsoft.com/office/drawing/2014/main" id="{7425A7AD-CC6E-A47D-6696-7262931413C5}"/>
              </a:ext>
            </a:extLst>
          </p:cNvPr>
          <p:cNvSpPr txBox="1"/>
          <p:nvPr/>
        </p:nvSpPr>
        <p:spPr>
          <a:xfrm>
            <a:off x="8395122" y="4999455"/>
            <a:ext cx="3667992" cy="1323439"/>
          </a:xfrm>
          <a:prstGeom prst="rect">
            <a:avLst/>
          </a:prstGeom>
          <a:solidFill>
            <a:schemeClr val="accent1"/>
          </a:solidFill>
        </p:spPr>
        <p:txBody>
          <a:bodyPr wrap="none" rtlCol="0">
            <a:spAutoFit/>
          </a:bodyPr>
          <a:lstStyle/>
          <a:p>
            <a:pPr marL="342900" indent="-342900">
              <a:buFont typeface="Wingdings" panose="05000000000000000000" pitchFamily="2" charset="2"/>
              <a:buChar char="Ø"/>
            </a:pPr>
            <a:r>
              <a:rPr lang="ja-JP" altLang="en-US" sz="2000" dirty="0"/>
              <a:t>体積ロッキングの回避</a:t>
            </a:r>
            <a:endParaRPr lang="en-US" altLang="ja-JP" sz="2000" dirty="0"/>
          </a:p>
          <a:p>
            <a:pPr marL="342900" indent="-342900">
              <a:buFont typeface="Wingdings" panose="05000000000000000000" pitchFamily="2" charset="2"/>
              <a:buChar char="Ø"/>
            </a:pPr>
            <a:r>
              <a:rPr lang="ja-JP" altLang="en-US" sz="2000" dirty="0"/>
              <a:t>圧力チェッカーボーディング</a:t>
            </a:r>
            <a:br>
              <a:rPr lang="en-US" altLang="ja-JP" sz="2000" dirty="0"/>
            </a:br>
            <a:r>
              <a:rPr lang="ja-JP" altLang="en-US" sz="2000" dirty="0"/>
              <a:t>の低減</a:t>
            </a:r>
            <a:endParaRPr lang="en-US" altLang="ja-JP" sz="2000" dirty="0"/>
          </a:p>
          <a:p>
            <a:pPr marL="342900" indent="-342900">
              <a:buFont typeface="Wingdings" panose="05000000000000000000" pitchFamily="2" charset="2"/>
              <a:buChar char="Ø"/>
            </a:pPr>
            <a:r>
              <a:rPr lang="ja-JP" altLang="en-US" sz="2000" dirty="0"/>
              <a:t>計算コストは旧</a:t>
            </a:r>
            <a:r>
              <a:rPr lang="en-US" altLang="ja-JP" sz="2000" dirty="0"/>
              <a:t>S-FEM</a:t>
            </a:r>
            <a:r>
              <a:rPr lang="ja-JP" altLang="en-US" sz="2000" dirty="0"/>
              <a:t>と同等</a:t>
            </a:r>
            <a:endParaRPr lang="en-US" altLang="ja-JP" sz="2000" dirty="0"/>
          </a:p>
        </p:txBody>
      </p:sp>
      <p:sp>
        <p:nvSpPr>
          <p:cNvPr id="7" name="テキスト ボックス 6">
            <a:extLst>
              <a:ext uri="{FF2B5EF4-FFF2-40B4-BE49-F238E27FC236}">
                <a16:creationId xmlns:a16="http://schemas.microsoft.com/office/drawing/2014/main" id="{52F22A9E-A77E-1022-0F29-6AD2F660429F}"/>
              </a:ext>
            </a:extLst>
          </p:cNvPr>
          <p:cNvSpPr txBox="1"/>
          <p:nvPr/>
        </p:nvSpPr>
        <p:spPr>
          <a:xfrm>
            <a:off x="568521" y="5159331"/>
            <a:ext cx="3180679" cy="707886"/>
          </a:xfrm>
          <a:prstGeom prst="rect">
            <a:avLst/>
          </a:prstGeom>
          <a:solidFill>
            <a:schemeClr val="accent1"/>
          </a:solidFill>
        </p:spPr>
        <p:txBody>
          <a:bodyPr wrap="none" rtlCol="0">
            <a:spAutoFit/>
          </a:bodyPr>
          <a:lstStyle/>
          <a:p>
            <a:pPr marL="342900" indent="-342900">
              <a:buFont typeface="Wingdings" panose="05000000000000000000" pitchFamily="2" charset="2"/>
              <a:buChar char="Ø"/>
            </a:pPr>
            <a:r>
              <a:rPr lang="ja-JP" altLang="en-US" sz="2000" dirty="0"/>
              <a:t>せん断ロッキングの回避</a:t>
            </a:r>
            <a:endParaRPr lang="en-US" altLang="ja-JP" sz="2000" dirty="0"/>
          </a:p>
          <a:p>
            <a:pPr marL="342900" indent="-342900">
              <a:buFont typeface="Wingdings" panose="05000000000000000000" pitchFamily="2" charset="2"/>
              <a:buChar char="Ø"/>
            </a:pPr>
            <a:r>
              <a:rPr lang="ja-JP" altLang="en-US" sz="2000" dirty="0"/>
              <a:t>せん断応力精度の向上</a:t>
            </a:r>
          </a:p>
        </p:txBody>
      </p:sp>
      <p:grpSp>
        <p:nvGrpSpPr>
          <p:cNvPr id="12" name="グループ化 11">
            <a:extLst>
              <a:ext uri="{FF2B5EF4-FFF2-40B4-BE49-F238E27FC236}">
                <a16:creationId xmlns:a16="http://schemas.microsoft.com/office/drawing/2014/main" id="{1D9E425F-CBB4-F7FE-ED2D-7236FDAF1908}"/>
              </a:ext>
            </a:extLst>
          </p:cNvPr>
          <p:cNvGrpSpPr/>
          <p:nvPr/>
        </p:nvGrpSpPr>
        <p:grpSpPr>
          <a:xfrm>
            <a:off x="6976265" y="1750190"/>
            <a:ext cx="2257481" cy="2208147"/>
            <a:chOff x="1513470" y="1992161"/>
            <a:chExt cx="3447483" cy="3410207"/>
          </a:xfrm>
        </p:grpSpPr>
        <p:sp>
          <p:nvSpPr>
            <p:cNvPr id="16" name="楕円 15">
              <a:extLst>
                <a:ext uri="{FF2B5EF4-FFF2-40B4-BE49-F238E27FC236}">
                  <a16:creationId xmlns:a16="http://schemas.microsoft.com/office/drawing/2014/main" id="{24F8C06E-0E6B-F9E1-0E36-E942DBF2D87C}"/>
                </a:ext>
              </a:extLst>
            </p:cNvPr>
            <p:cNvSpPr/>
            <p:nvPr/>
          </p:nvSpPr>
          <p:spPr>
            <a:xfrm>
              <a:off x="3522404" y="1992161"/>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46" name="フリーフォーム: 図形 45">
              <a:extLst>
                <a:ext uri="{FF2B5EF4-FFF2-40B4-BE49-F238E27FC236}">
                  <a16:creationId xmlns:a16="http://schemas.microsoft.com/office/drawing/2014/main" id="{C4416190-5394-474C-4345-ECBAA41D83F8}"/>
                </a:ext>
              </a:extLst>
            </p:cNvPr>
            <p:cNvSpPr/>
            <p:nvPr/>
          </p:nvSpPr>
          <p:spPr>
            <a:xfrm>
              <a:off x="3601598" y="2064169"/>
              <a:ext cx="1280161" cy="2037282"/>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0 w 1280161"/>
                <a:gd name="connsiteY0" fmla="*/ 0 h 2037282"/>
                <a:gd name="connsiteX1" fmla="*/ 1280161 w 1280161"/>
                <a:gd name="connsiteY1" fmla="*/ 256033 h 2037282"/>
                <a:gd name="connsiteX2" fmla="*/ 691289 w 1280161"/>
                <a:gd name="connsiteY2" fmla="*/ 2037282 h 2037282"/>
              </a:gdLst>
              <a:ahLst/>
              <a:cxnLst>
                <a:cxn ang="0">
                  <a:pos x="connsiteX0" y="connsiteY0"/>
                </a:cxn>
                <a:cxn ang="0">
                  <a:pos x="connsiteX1" y="connsiteY1"/>
                </a:cxn>
                <a:cxn ang="0">
                  <a:pos x="connsiteX2" y="connsiteY2"/>
                </a:cxn>
              </a:cxnLst>
              <a:rect l="l" t="t" r="r" b="b"/>
              <a:pathLst>
                <a:path w="1280161" h="2037282">
                  <a:moveTo>
                    <a:pt x="0" y="0"/>
                  </a:moveTo>
                  <a:lnTo>
                    <a:pt x="1280161" y="256033"/>
                  </a:lnTo>
                  <a:lnTo>
                    <a:pt x="691289" y="2037282"/>
                  </a:lnTo>
                </a:path>
              </a:pathLst>
            </a:cu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47" name="フリーフォーム: 図形 46">
              <a:extLst>
                <a:ext uri="{FF2B5EF4-FFF2-40B4-BE49-F238E27FC236}">
                  <a16:creationId xmlns:a16="http://schemas.microsoft.com/office/drawing/2014/main" id="{EA39EA90-7CCD-C20A-E9D6-E3E052E66D19}"/>
                </a:ext>
              </a:extLst>
            </p:cNvPr>
            <p:cNvSpPr/>
            <p:nvPr/>
          </p:nvSpPr>
          <p:spPr>
            <a:xfrm>
              <a:off x="1571987" y="4128604"/>
              <a:ext cx="2717594" cy="1203352"/>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2629812 w 2629812"/>
                <a:gd name="connsiteY0" fmla="*/ 0 h 2702965"/>
                <a:gd name="connsiteX1" fmla="*/ 1474011 w 2629812"/>
                <a:gd name="connsiteY1" fmla="*/ 1192378 h 2702965"/>
                <a:gd name="connsiteX2" fmla="*/ 0 w 2629812"/>
                <a:gd name="connsiteY2" fmla="*/ 2702965 h 2702965"/>
                <a:gd name="connsiteX0" fmla="*/ 2717594 w 2717594"/>
                <a:gd name="connsiteY0" fmla="*/ 0 h 1192378"/>
                <a:gd name="connsiteX1" fmla="*/ 1561793 w 2717594"/>
                <a:gd name="connsiteY1" fmla="*/ 1192378 h 1192378"/>
                <a:gd name="connsiteX2" fmla="*/ 0 w 2717594"/>
                <a:gd name="connsiteY2" fmla="*/ 3657 h 1192378"/>
                <a:gd name="connsiteX0" fmla="*/ 2717594 w 2717594"/>
                <a:gd name="connsiteY0" fmla="*/ 0 h 1258215"/>
                <a:gd name="connsiteX1" fmla="*/ 874164 w 2717594"/>
                <a:gd name="connsiteY1" fmla="*/ 1258215 h 1258215"/>
                <a:gd name="connsiteX2" fmla="*/ 0 w 2717594"/>
                <a:gd name="connsiteY2" fmla="*/ 3657 h 1258215"/>
                <a:gd name="connsiteX0" fmla="*/ 2717594 w 2717594"/>
                <a:gd name="connsiteY0" fmla="*/ 0 h 1192378"/>
                <a:gd name="connsiteX1" fmla="*/ 1839771 w 2717594"/>
                <a:gd name="connsiteY1" fmla="*/ 1192378 h 1192378"/>
                <a:gd name="connsiteX2" fmla="*/ 0 w 2717594"/>
                <a:gd name="connsiteY2" fmla="*/ 3657 h 1192378"/>
                <a:gd name="connsiteX0" fmla="*/ 2717594 w 2717594"/>
                <a:gd name="connsiteY0" fmla="*/ 10974 h 1203352"/>
                <a:gd name="connsiteX1" fmla="*/ 1839771 w 2717594"/>
                <a:gd name="connsiteY1" fmla="*/ 1203352 h 1203352"/>
                <a:gd name="connsiteX2" fmla="*/ 0 w 2717594"/>
                <a:gd name="connsiteY2" fmla="*/ 0 h 1203352"/>
              </a:gdLst>
              <a:ahLst/>
              <a:cxnLst>
                <a:cxn ang="0">
                  <a:pos x="connsiteX0" y="connsiteY0"/>
                </a:cxn>
                <a:cxn ang="0">
                  <a:pos x="connsiteX1" y="connsiteY1"/>
                </a:cxn>
                <a:cxn ang="0">
                  <a:pos x="connsiteX2" y="connsiteY2"/>
                </a:cxn>
              </a:cxnLst>
              <a:rect l="l" t="t" r="r" b="b"/>
              <a:pathLst>
                <a:path w="2717594" h="1203352">
                  <a:moveTo>
                    <a:pt x="2717594" y="10974"/>
                  </a:moveTo>
                  <a:lnTo>
                    <a:pt x="1839771" y="1203352"/>
                  </a:lnTo>
                  <a:lnTo>
                    <a:pt x="0" y="0"/>
                  </a:lnTo>
                </a:path>
              </a:pathLst>
            </a:custGeom>
            <a:solidFill>
              <a:srgbClr val="00B0F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8" name="楕円 57">
              <a:extLst>
                <a:ext uri="{FF2B5EF4-FFF2-40B4-BE49-F238E27FC236}">
                  <a16:creationId xmlns:a16="http://schemas.microsoft.com/office/drawing/2014/main" id="{BC986359-5289-20D3-03CB-CCD17E38E013}"/>
                </a:ext>
              </a:extLst>
            </p:cNvPr>
            <p:cNvSpPr/>
            <p:nvPr/>
          </p:nvSpPr>
          <p:spPr>
            <a:xfrm>
              <a:off x="4816937" y="2242964"/>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59" name="楕円 58">
              <a:extLst>
                <a:ext uri="{FF2B5EF4-FFF2-40B4-BE49-F238E27FC236}">
                  <a16:creationId xmlns:a16="http://schemas.microsoft.com/office/drawing/2014/main" id="{2AB6A0CE-619A-A9AE-6A3D-EEF13B0B0BCD}"/>
                </a:ext>
              </a:extLst>
            </p:cNvPr>
            <p:cNvSpPr/>
            <p:nvPr/>
          </p:nvSpPr>
          <p:spPr>
            <a:xfrm>
              <a:off x="4217573" y="4056596"/>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0" name="楕円 59">
              <a:extLst>
                <a:ext uri="{FF2B5EF4-FFF2-40B4-BE49-F238E27FC236}">
                  <a16:creationId xmlns:a16="http://schemas.microsoft.com/office/drawing/2014/main" id="{D8D254D3-91BA-D991-43C3-D2FC3E068916}"/>
                </a:ext>
              </a:extLst>
            </p:cNvPr>
            <p:cNvSpPr/>
            <p:nvPr/>
          </p:nvSpPr>
          <p:spPr>
            <a:xfrm>
              <a:off x="1762789" y="2377585"/>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1" name="楕円 60">
              <a:extLst>
                <a:ext uri="{FF2B5EF4-FFF2-40B4-BE49-F238E27FC236}">
                  <a16:creationId xmlns:a16="http://schemas.microsoft.com/office/drawing/2014/main" id="{A42E687B-E4C2-D713-D14F-43E50F6520CF}"/>
                </a:ext>
              </a:extLst>
            </p:cNvPr>
            <p:cNvSpPr/>
            <p:nvPr/>
          </p:nvSpPr>
          <p:spPr>
            <a:xfrm>
              <a:off x="1513470" y="4050335"/>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2" name="楕円 61">
              <a:extLst>
                <a:ext uri="{FF2B5EF4-FFF2-40B4-BE49-F238E27FC236}">
                  <a16:creationId xmlns:a16="http://schemas.microsoft.com/office/drawing/2014/main" id="{DEBCFAB1-4D55-81D5-3408-F642CA1C75A0}"/>
                </a:ext>
              </a:extLst>
            </p:cNvPr>
            <p:cNvSpPr/>
            <p:nvPr/>
          </p:nvSpPr>
          <p:spPr>
            <a:xfrm>
              <a:off x="3347168" y="5258352"/>
              <a:ext cx="144016" cy="144016"/>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63" name="フリーフォーム: 図形 62">
              <a:extLst>
                <a:ext uri="{FF2B5EF4-FFF2-40B4-BE49-F238E27FC236}">
                  <a16:creationId xmlns:a16="http://schemas.microsoft.com/office/drawing/2014/main" id="{CC174FEC-4088-F2C8-228B-762753BB3A51}"/>
                </a:ext>
              </a:extLst>
            </p:cNvPr>
            <p:cNvSpPr/>
            <p:nvPr/>
          </p:nvSpPr>
          <p:spPr>
            <a:xfrm>
              <a:off x="1575683" y="2064169"/>
              <a:ext cx="2037282" cy="2051913"/>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281635 w 2037282"/>
                <a:gd name="connsiteY1" fmla="*/ 365761 h 2051913"/>
                <a:gd name="connsiteX2" fmla="*/ 0 w 2037282"/>
                <a:gd name="connsiteY2" fmla="*/ 2051913 h 2051913"/>
              </a:gdLst>
              <a:ahLst/>
              <a:cxnLst>
                <a:cxn ang="0">
                  <a:pos x="connsiteX0" y="connsiteY0"/>
                </a:cxn>
                <a:cxn ang="0">
                  <a:pos x="connsiteX1" y="connsiteY1"/>
                </a:cxn>
                <a:cxn ang="0">
                  <a:pos x="connsiteX2" y="connsiteY2"/>
                </a:cxn>
              </a:cxnLst>
              <a:rect l="l" t="t" r="r" b="b"/>
              <a:pathLst>
                <a:path w="2037282" h="2051913">
                  <a:moveTo>
                    <a:pt x="2037282" y="0"/>
                  </a:moveTo>
                  <a:lnTo>
                    <a:pt x="281635" y="365761"/>
                  </a:lnTo>
                  <a:lnTo>
                    <a:pt x="0" y="2051913"/>
                  </a:lnTo>
                </a:path>
              </a:pathLst>
            </a:custGeom>
            <a:solidFill>
              <a:srgbClr val="FF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64" name="フリーフォーム: 図形 63">
              <a:extLst>
                <a:ext uri="{FF2B5EF4-FFF2-40B4-BE49-F238E27FC236}">
                  <a16:creationId xmlns:a16="http://schemas.microsoft.com/office/drawing/2014/main" id="{3F1CD650-342C-F48D-FF18-03F29EBCB278}"/>
                </a:ext>
              </a:extLst>
            </p:cNvPr>
            <p:cNvSpPr/>
            <p:nvPr/>
          </p:nvSpPr>
          <p:spPr>
            <a:xfrm>
              <a:off x="1571987" y="2078354"/>
              <a:ext cx="2717594" cy="2065705"/>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Lst>
              <a:ahLst/>
              <a:cxnLst>
                <a:cxn ang="0">
                  <a:pos x="connsiteX0" y="connsiteY0"/>
                </a:cxn>
                <a:cxn ang="0">
                  <a:pos x="connsiteX1" y="connsiteY1"/>
                </a:cxn>
                <a:cxn ang="0">
                  <a:pos x="connsiteX2" y="connsiteY2"/>
                </a:cxn>
                <a:cxn ang="0">
                  <a:pos x="connsiteX3" y="connsiteY3"/>
                </a:cxn>
              </a:cxnLst>
              <a:rect l="l" t="t" r="r" b="b"/>
              <a:pathLst>
                <a:path w="2706625" h="2040940">
                  <a:moveTo>
                    <a:pt x="0" y="2026311"/>
                  </a:moveTo>
                  <a:lnTo>
                    <a:pt x="2706625" y="2040940"/>
                  </a:lnTo>
                  <a:lnTo>
                    <a:pt x="2026310" y="0"/>
                  </a:lnTo>
                  <a:lnTo>
                    <a:pt x="0" y="2026311"/>
                  </a:lnTo>
                  <a:close/>
                </a:path>
              </a:pathLst>
            </a:custGeom>
            <a:solidFill>
              <a:schemeClr val="bg1">
                <a:lumMod val="8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grpSp>
      <p:sp>
        <p:nvSpPr>
          <p:cNvPr id="68" name="テキスト ボックス 67">
            <a:extLst>
              <a:ext uri="{FF2B5EF4-FFF2-40B4-BE49-F238E27FC236}">
                <a16:creationId xmlns:a16="http://schemas.microsoft.com/office/drawing/2014/main" id="{0FE3A8C5-887E-0BBD-F72B-8AA09159F881}"/>
              </a:ext>
            </a:extLst>
          </p:cNvPr>
          <p:cNvSpPr txBox="1"/>
          <p:nvPr/>
        </p:nvSpPr>
        <p:spPr>
          <a:xfrm>
            <a:off x="8922079" y="3104964"/>
            <a:ext cx="3269001" cy="830997"/>
          </a:xfrm>
          <a:prstGeom prst="rect">
            <a:avLst/>
          </a:prstGeom>
          <a:solidFill>
            <a:schemeClr val="accent6">
              <a:lumMod val="20000"/>
              <a:lumOff val="80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r>
              <a:rPr kumimoji="1" lang="en-US" altLang="ja-JP" sz="1600" dirty="0">
                <a:latin typeface="MS UI Gothic" panose="020B0600070205080204" pitchFamily="50" charset="-128"/>
                <a:ea typeface="MS UI Gothic" panose="020B0600070205080204" pitchFamily="50" charset="-128"/>
              </a:rPr>
              <a:t>※</a:t>
            </a:r>
            <a:r>
              <a:rPr kumimoji="1" lang="ja-JP" altLang="en-US" sz="1600" dirty="0">
                <a:latin typeface="MS UI Gothic" panose="020B0600070205080204" pitchFamily="50" charset="-128"/>
                <a:ea typeface="MS UI Gothic" panose="020B0600070205080204" pitchFamily="50" charset="-128"/>
              </a:rPr>
              <a:t>二重平滑</a:t>
            </a:r>
            <a:br>
              <a:rPr kumimoji="1" lang="en-US" altLang="ja-JP" sz="1600" dirty="0">
                <a:latin typeface="MS UI Gothic" panose="020B0600070205080204" pitchFamily="50" charset="-128"/>
                <a:ea typeface="MS UI Gothic" panose="020B0600070205080204" pitchFamily="50" charset="-128"/>
              </a:rPr>
            </a:br>
            <a:r>
              <a:rPr kumimoji="1" lang="ja-JP" altLang="en-US" sz="1600" dirty="0">
                <a:latin typeface="MS UI Gothic" panose="020B0600070205080204" pitchFamily="50" charset="-128"/>
                <a:ea typeface="MS UI Gothic" panose="020B0600070205080204" pitchFamily="50" charset="-128"/>
              </a:rPr>
              <a:t>節点でのひずみ平滑</a:t>
            </a:r>
            <a:r>
              <a:rPr kumimoji="1" lang="en-US" altLang="ja-JP" sz="1600" dirty="0">
                <a:latin typeface="MS UI Gothic" panose="020B0600070205080204" pitchFamily="50" charset="-128"/>
                <a:ea typeface="MS UI Gothic" panose="020B0600070205080204" pitchFamily="50" charset="-128"/>
              </a:rPr>
              <a:t>(NS-FEM)</a:t>
            </a:r>
            <a:r>
              <a:rPr kumimoji="1" lang="ja-JP" altLang="en-US" sz="1600" dirty="0">
                <a:latin typeface="MS UI Gothic" panose="020B0600070205080204" pitchFamily="50" charset="-128"/>
                <a:ea typeface="MS UI Gothic" panose="020B0600070205080204" pitchFamily="50" charset="-128"/>
              </a:rPr>
              <a:t>の後</a:t>
            </a:r>
            <a:r>
              <a:rPr lang="ja-JP" altLang="en-US" sz="1600" dirty="0">
                <a:latin typeface="MS UI Gothic" panose="020B0600070205080204" pitchFamily="50" charset="-128"/>
                <a:ea typeface="MS UI Gothic" panose="020B0600070205080204" pitchFamily="50" charset="-128"/>
              </a:rPr>
              <a:t>に，</a:t>
            </a:r>
            <a:br>
              <a:rPr lang="en-US" altLang="ja-JP" sz="1600" dirty="0">
                <a:latin typeface="MS UI Gothic" panose="020B0600070205080204" pitchFamily="50" charset="-128"/>
                <a:ea typeface="MS UI Gothic" panose="020B0600070205080204" pitchFamily="50" charset="-128"/>
              </a:rPr>
            </a:br>
            <a:r>
              <a:rPr lang="ja-JP" altLang="en-US" sz="1600" dirty="0">
                <a:latin typeface="MS UI Gothic" panose="020B0600070205080204" pitchFamily="50" charset="-128"/>
                <a:ea typeface="MS UI Gothic" panose="020B0600070205080204" pitchFamily="50" charset="-128"/>
              </a:rPr>
              <a:t>セルでのひずみ平滑</a:t>
            </a:r>
            <a:r>
              <a:rPr lang="en-US" altLang="ja-JP" sz="1600" dirty="0">
                <a:latin typeface="MS UI Gothic" panose="020B0600070205080204" pitchFamily="50" charset="-128"/>
                <a:ea typeface="MS UI Gothic" panose="020B0600070205080204" pitchFamily="50" charset="-128"/>
              </a:rPr>
              <a:t>(NS-FEM</a:t>
            </a:r>
            <a:r>
              <a:rPr lang="en-US" altLang="ja-JP" sz="1600" baseline="30000" dirty="0">
                <a:latin typeface="MS UI Gothic" panose="020B0600070205080204" pitchFamily="50" charset="-128"/>
                <a:ea typeface="MS UI Gothic" panose="020B0600070205080204" pitchFamily="50" charset="-128"/>
              </a:rPr>
              <a:t>-1</a:t>
            </a:r>
            <a:r>
              <a:rPr lang="en-US" altLang="ja-JP" sz="1600" dirty="0">
                <a:latin typeface="MS UI Gothic" panose="020B0600070205080204" pitchFamily="50" charset="-128"/>
                <a:ea typeface="MS UI Gothic" panose="020B0600070205080204" pitchFamily="50" charset="-128"/>
              </a:rPr>
              <a:t>)</a:t>
            </a:r>
            <a:r>
              <a:rPr lang="ja-JP" altLang="en-US" sz="1600" dirty="0">
                <a:latin typeface="MS UI Gothic" panose="020B0600070205080204" pitchFamily="50" charset="-128"/>
                <a:ea typeface="MS UI Gothic" panose="020B0600070205080204" pitchFamily="50" charset="-128"/>
              </a:rPr>
              <a:t>を行う．</a:t>
            </a:r>
            <a:endParaRPr kumimoji="1" lang="ja-JP" altLang="en-US" sz="1600" dirty="0">
              <a:latin typeface="MS UI Gothic" panose="020B0600070205080204" pitchFamily="50" charset="-128"/>
              <a:ea typeface="MS UI Gothic" panose="020B0600070205080204" pitchFamily="50" charset="-128"/>
            </a:endParaRPr>
          </a:p>
        </p:txBody>
      </p:sp>
      <p:sp>
        <p:nvSpPr>
          <p:cNvPr id="8" name="スライド番号プレースホルダー 7">
            <a:extLst>
              <a:ext uri="{FF2B5EF4-FFF2-40B4-BE49-F238E27FC236}">
                <a16:creationId xmlns:a16="http://schemas.microsoft.com/office/drawing/2014/main" id="{15C8996A-1F90-B0C5-BC11-9B58C23FD567}"/>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9</a:t>
            </a:fld>
            <a:endParaRPr lang="ja-JP" altLang="en-US" dirty="0"/>
          </a:p>
        </p:txBody>
      </p:sp>
      <p:grpSp>
        <p:nvGrpSpPr>
          <p:cNvPr id="5" name="グループ化 4">
            <a:extLst>
              <a:ext uri="{FF2B5EF4-FFF2-40B4-BE49-F238E27FC236}">
                <a16:creationId xmlns:a16="http://schemas.microsoft.com/office/drawing/2014/main" id="{876CD089-9279-BB3A-789F-24ED161A9324}"/>
              </a:ext>
            </a:extLst>
          </p:cNvPr>
          <p:cNvGrpSpPr/>
          <p:nvPr/>
        </p:nvGrpSpPr>
        <p:grpSpPr>
          <a:xfrm>
            <a:off x="2988431" y="1750190"/>
            <a:ext cx="2257481" cy="2208147"/>
            <a:chOff x="2988431" y="1750190"/>
            <a:chExt cx="2257481" cy="2208147"/>
          </a:xfrm>
        </p:grpSpPr>
        <p:sp>
          <p:nvSpPr>
            <p:cNvPr id="9" name="フリーフォーム: 図形 8">
              <a:extLst>
                <a:ext uri="{FF2B5EF4-FFF2-40B4-BE49-F238E27FC236}">
                  <a16:creationId xmlns:a16="http://schemas.microsoft.com/office/drawing/2014/main" id="{633757CC-4CCA-6BCE-CA8B-57E53FC9F4DE}"/>
                </a:ext>
              </a:extLst>
            </p:cNvPr>
            <p:cNvSpPr/>
            <p:nvPr/>
          </p:nvSpPr>
          <p:spPr>
            <a:xfrm>
              <a:off x="3020300" y="1780726"/>
              <a:ext cx="1325058" cy="1341484"/>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903449 h 1341484"/>
                <a:gd name="csX1" fmla="*/ 0 w 1325058"/>
                <a:gd name="csY1" fmla="*/ 1341484 h 1341484"/>
                <a:gd name="csX2" fmla="*/ 452060 w 1325058"/>
                <a:gd name="csY2" fmla="*/ 500067 h 1341484"/>
                <a:gd name="csX3" fmla="*/ 1325058 w 1325058"/>
                <a:gd name="csY3" fmla="*/ 0 h 1341484"/>
                <a:gd name="csX4" fmla="*/ 1051285 w 1325058"/>
                <a:gd name="csY4" fmla="*/ 903449 h 1341484"/>
              </a:gdLst>
              <a:ahLst/>
              <a:cxnLst>
                <a:cxn ang="0">
                  <a:pos x="csX0" y="csY0"/>
                </a:cxn>
                <a:cxn ang="0">
                  <a:pos x="csX1" y="csY1"/>
                </a:cxn>
                <a:cxn ang="0">
                  <a:pos x="csX2" y="csY2"/>
                </a:cxn>
                <a:cxn ang="0">
                  <a:pos x="csX3" y="csY3"/>
                </a:cxn>
                <a:cxn ang="0">
                  <a:pos x="csX4" y="csY4"/>
                </a:cxn>
              </a:cxnLst>
              <a:rect l="l" t="t" r="r" b="b"/>
              <a:pathLst>
                <a:path w="1325058" h="1341484">
                  <a:moveTo>
                    <a:pt x="1051285" y="903449"/>
                  </a:moveTo>
                  <a:lnTo>
                    <a:pt x="0" y="1341484"/>
                  </a:lnTo>
                  <a:lnTo>
                    <a:pt x="452060" y="500067"/>
                  </a:lnTo>
                  <a:lnTo>
                    <a:pt x="1325058" y="0"/>
                  </a:lnTo>
                  <a:lnTo>
                    <a:pt x="1051285" y="903449"/>
                  </a:lnTo>
                  <a:close/>
                </a:path>
              </a:pathLst>
            </a:custGeom>
            <a:solidFill>
              <a:srgbClr val="FF00FF"/>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928C5049-14ED-6E70-B26E-43E10B086006}"/>
                </a:ext>
              </a:extLst>
            </p:cNvPr>
            <p:cNvSpPr/>
            <p:nvPr/>
          </p:nvSpPr>
          <p:spPr>
            <a:xfrm>
              <a:off x="3151690" y="1999756"/>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1" name="フリーフォーム: 図形 10">
              <a:extLst>
                <a:ext uri="{FF2B5EF4-FFF2-40B4-BE49-F238E27FC236}">
                  <a16:creationId xmlns:a16="http://schemas.microsoft.com/office/drawing/2014/main" id="{C226C1B6-01ED-B314-C39D-DFA9CDFF49E7}"/>
                </a:ext>
              </a:extLst>
            </p:cNvPr>
            <p:cNvSpPr/>
            <p:nvPr/>
          </p:nvSpPr>
          <p:spPr>
            <a:xfrm>
              <a:off x="4081236" y="1792299"/>
              <a:ext cx="741590" cy="1336010"/>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1051286 h 1489321"/>
                <a:gd name="csX1" fmla="*/ 0 w 1325058"/>
                <a:gd name="csY1" fmla="*/ 1489321 h 1489321"/>
                <a:gd name="csX2" fmla="*/ 470889 w 1325058"/>
                <a:gd name="csY2" fmla="*/ 0 h 1489321"/>
                <a:gd name="csX3" fmla="*/ 1325058 w 1325058"/>
                <a:gd name="csY3" fmla="*/ 147837 h 1489321"/>
                <a:gd name="csX4" fmla="*/ 1051285 w 1325058"/>
                <a:gd name="csY4" fmla="*/ 1051286 h 1489321"/>
                <a:gd name="csX0" fmla="*/ 952727 w 1325058"/>
                <a:gd name="csY0" fmla="*/ 1325059 h 1489321"/>
                <a:gd name="csX1" fmla="*/ 0 w 1325058"/>
                <a:gd name="csY1" fmla="*/ 1489321 h 1489321"/>
                <a:gd name="csX2" fmla="*/ 470889 w 1325058"/>
                <a:gd name="csY2" fmla="*/ 0 h 1489321"/>
                <a:gd name="csX3" fmla="*/ 1325058 w 1325058"/>
                <a:gd name="csY3" fmla="*/ 147837 h 1489321"/>
                <a:gd name="csX4" fmla="*/ 952727 w 1325058"/>
                <a:gd name="csY4" fmla="*/ 1325059 h 1489321"/>
                <a:gd name="csX0" fmla="*/ 936301 w 1325058"/>
                <a:gd name="csY0" fmla="*/ 1352436 h 1489321"/>
                <a:gd name="csX1" fmla="*/ 0 w 1325058"/>
                <a:gd name="csY1" fmla="*/ 1489321 h 1489321"/>
                <a:gd name="csX2" fmla="*/ 470889 w 1325058"/>
                <a:gd name="csY2" fmla="*/ 0 h 1489321"/>
                <a:gd name="csX3" fmla="*/ 1325058 w 1325058"/>
                <a:gd name="csY3" fmla="*/ 147837 h 1489321"/>
                <a:gd name="csX4" fmla="*/ 936301 w 1325058"/>
                <a:gd name="csY4" fmla="*/ 1352436 h 1489321"/>
                <a:gd name="csX0" fmla="*/ 936301 w 1325058"/>
                <a:gd name="csY0" fmla="*/ 1336010 h 1489321"/>
                <a:gd name="csX1" fmla="*/ 0 w 1325058"/>
                <a:gd name="csY1" fmla="*/ 1489321 h 1489321"/>
                <a:gd name="csX2" fmla="*/ 470889 w 1325058"/>
                <a:gd name="csY2" fmla="*/ 0 h 1489321"/>
                <a:gd name="csX3" fmla="*/ 1325058 w 1325058"/>
                <a:gd name="csY3" fmla="*/ 147837 h 1489321"/>
                <a:gd name="csX4" fmla="*/ 936301 w 1325058"/>
                <a:gd name="csY4" fmla="*/ 1336010 h 1489321"/>
                <a:gd name="csX0" fmla="*/ 542068 w 930825"/>
                <a:gd name="csY0" fmla="*/ 1336010 h 1336010"/>
                <a:gd name="csX1" fmla="*/ 0 w 930825"/>
                <a:gd name="csY1" fmla="*/ 985580 h 1336010"/>
                <a:gd name="csX2" fmla="*/ 76656 w 930825"/>
                <a:gd name="csY2" fmla="*/ 0 h 1336010"/>
                <a:gd name="csX3" fmla="*/ 930825 w 930825"/>
                <a:gd name="csY3" fmla="*/ 147837 h 1336010"/>
                <a:gd name="csX4" fmla="*/ 542068 w 930825"/>
                <a:gd name="csY4" fmla="*/ 1336010 h 1336010"/>
                <a:gd name="csX0" fmla="*/ 722758 w 1111515"/>
                <a:gd name="csY0" fmla="*/ 1336010 h 1336010"/>
                <a:gd name="csX1" fmla="*/ 0 w 1111515"/>
                <a:gd name="csY1" fmla="*/ 892497 h 1336010"/>
                <a:gd name="csX2" fmla="*/ 257346 w 1111515"/>
                <a:gd name="csY2" fmla="*/ 0 h 1336010"/>
                <a:gd name="csX3" fmla="*/ 1111515 w 1111515"/>
                <a:gd name="csY3" fmla="*/ 147837 h 1336010"/>
                <a:gd name="csX4" fmla="*/ 722758 w 1111515"/>
                <a:gd name="csY4" fmla="*/ 1336010 h 1336010"/>
                <a:gd name="csX0" fmla="*/ 741590 w 1130347"/>
                <a:gd name="csY0" fmla="*/ 1336010 h 1336010"/>
                <a:gd name="csX1" fmla="*/ 0 w 1130347"/>
                <a:gd name="csY1" fmla="*/ 892497 h 1336010"/>
                <a:gd name="csX2" fmla="*/ 276178 w 1130347"/>
                <a:gd name="csY2" fmla="*/ 0 h 1336010"/>
                <a:gd name="csX3" fmla="*/ 1130347 w 1130347"/>
                <a:gd name="csY3" fmla="*/ 147837 h 1336010"/>
                <a:gd name="csX4" fmla="*/ 741590 w 1130347"/>
                <a:gd name="csY4" fmla="*/ 1336010 h 1336010"/>
                <a:gd name="csX0" fmla="*/ 741590 w 741590"/>
                <a:gd name="csY0" fmla="*/ 1336010 h 1336010"/>
                <a:gd name="csX1" fmla="*/ 0 w 741590"/>
                <a:gd name="csY1" fmla="*/ 892497 h 1336010"/>
                <a:gd name="csX2" fmla="*/ 276178 w 741590"/>
                <a:gd name="csY2" fmla="*/ 0 h 1336010"/>
                <a:gd name="csX3" fmla="*/ 740990 w 741590"/>
                <a:gd name="csY3" fmla="*/ 454604 h 1336010"/>
                <a:gd name="csX4" fmla="*/ 741590 w 741590"/>
                <a:gd name="csY4" fmla="*/ 1336010 h 1336010"/>
              </a:gdLst>
              <a:ahLst/>
              <a:cxnLst>
                <a:cxn ang="0">
                  <a:pos x="csX0" y="csY0"/>
                </a:cxn>
                <a:cxn ang="0">
                  <a:pos x="csX1" y="csY1"/>
                </a:cxn>
                <a:cxn ang="0">
                  <a:pos x="csX2" y="csY2"/>
                </a:cxn>
                <a:cxn ang="0">
                  <a:pos x="csX3" y="csY3"/>
                </a:cxn>
                <a:cxn ang="0">
                  <a:pos x="csX4" y="csY4"/>
                </a:cxn>
              </a:cxnLst>
              <a:rect l="l" t="t" r="r" b="b"/>
              <a:pathLst>
                <a:path w="741590" h="1336010">
                  <a:moveTo>
                    <a:pt x="741590" y="1336010"/>
                  </a:moveTo>
                  <a:lnTo>
                    <a:pt x="0" y="892497"/>
                  </a:lnTo>
                  <a:lnTo>
                    <a:pt x="276178" y="0"/>
                  </a:lnTo>
                  <a:lnTo>
                    <a:pt x="740990" y="454604"/>
                  </a:lnTo>
                  <a:lnTo>
                    <a:pt x="741590" y="1336010"/>
                  </a:lnTo>
                  <a:close/>
                </a:path>
              </a:pathLst>
            </a:custGeom>
            <a:solidFill>
              <a:srgbClr val="FFFF00"/>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BE48FBD2-62D0-39A0-1D85-4E2BAE5B472F}"/>
                </a:ext>
              </a:extLst>
            </p:cNvPr>
            <p:cNvSpPr/>
            <p:nvPr/>
          </p:nvSpPr>
          <p:spPr>
            <a:xfrm>
              <a:off x="4303921" y="1750190"/>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5" name="楕円 14">
              <a:extLst>
                <a:ext uri="{FF2B5EF4-FFF2-40B4-BE49-F238E27FC236}">
                  <a16:creationId xmlns:a16="http://schemas.microsoft.com/office/drawing/2014/main" id="{6F834A32-4D02-726D-288B-235B858DF43E}"/>
                </a:ext>
              </a:extLst>
            </p:cNvPr>
            <p:cNvSpPr/>
            <p:nvPr/>
          </p:nvSpPr>
          <p:spPr>
            <a:xfrm>
              <a:off x="5151607" y="1912588"/>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7" name="フリーフォーム: 図形 16">
              <a:extLst>
                <a:ext uri="{FF2B5EF4-FFF2-40B4-BE49-F238E27FC236}">
                  <a16:creationId xmlns:a16="http://schemas.microsoft.com/office/drawing/2014/main" id="{A158EDBF-F027-BE49-ABD4-B7BA7B5D20E6}"/>
                </a:ext>
              </a:extLst>
            </p:cNvPr>
            <p:cNvSpPr/>
            <p:nvPr/>
          </p:nvSpPr>
          <p:spPr>
            <a:xfrm>
              <a:off x="3016218" y="2688903"/>
              <a:ext cx="1796761" cy="723664"/>
            </a:xfrm>
            <a:custGeom>
              <a:avLst/>
              <a:gdLst>
                <a:gd name="csX0" fmla="*/ 525643 w 657054"/>
                <a:gd name="csY0" fmla="*/ 470888 h 470888"/>
                <a:gd name="csX1" fmla="*/ 93083 w 657054"/>
                <a:gd name="csY1" fmla="*/ 421609 h 470888"/>
                <a:gd name="csX2" fmla="*/ 0 w 657054"/>
                <a:gd name="csY2" fmla="*/ 82132 h 470888"/>
                <a:gd name="csX3" fmla="*/ 657054 w 657054"/>
                <a:gd name="csY3" fmla="*/ 0 h 470888"/>
                <a:gd name="csX4" fmla="*/ 525643 w 657054"/>
                <a:gd name="csY4" fmla="*/ 470888 h 470888"/>
                <a:gd name="csX0" fmla="*/ 706332 w 837743"/>
                <a:gd name="csY0" fmla="*/ 739185 h 739185"/>
                <a:gd name="csX1" fmla="*/ 273772 w 837743"/>
                <a:gd name="csY1" fmla="*/ 689906 h 739185"/>
                <a:gd name="csX2" fmla="*/ 0 w 837743"/>
                <a:gd name="csY2" fmla="*/ 0 h 739185"/>
                <a:gd name="csX3" fmla="*/ 837743 w 837743"/>
                <a:gd name="csY3" fmla="*/ 268297 h 739185"/>
                <a:gd name="csX4" fmla="*/ 706332 w 837743"/>
                <a:gd name="csY4" fmla="*/ 739185 h 739185"/>
                <a:gd name="csX0" fmla="*/ 887022 w 1018433"/>
                <a:gd name="csY0" fmla="*/ 739185 h 1051285"/>
                <a:gd name="csX1" fmla="*/ 0 w 1018433"/>
                <a:gd name="csY1" fmla="*/ 1051285 h 1051285"/>
                <a:gd name="csX2" fmla="*/ 180690 w 1018433"/>
                <a:gd name="csY2" fmla="*/ 0 h 1051285"/>
                <a:gd name="csX3" fmla="*/ 1018433 w 1018433"/>
                <a:gd name="csY3" fmla="*/ 268297 h 1051285"/>
                <a:gd name="csX4" fmla="*/ 887022 w 1018433"/>
                <a:gd name="csY4" fmla="*/ 739185 h 1051285"/>
                <a:gd name="csX0" fmla="*/ 1002006 w 1018433"/>
                <a:gd name="csY0" fmla="*/ 662529 h 1051285"/>
                <a:gd name="csX1" fmla="*/ 0 w 1018433"/>
                <a:gd name="csY1" fmla="*/ 1051285 h 1051285"/>
                <a:gd name="csX2" fmla="*/ 180690 w 1018433"/>
                <a:gd name="csY2" fmla="*/ 0 h 1051285"/>
                <a:gd name="csX3" fmla="*/ 1018433 w 1018433"/>
                <a:gd name="csY3" fmla="*/ 268297 h 1051285"/>
                <a:gd name="csX4" fmla="*/ 1002006 w 1018433"/>
                <a:gd name="csY4" fmla="*/ 662529 h 1051285"/>
                <a:gd name="csX0" fmla="*/ 1002006 w 1018433"/>
                <a:gd name="csY0" fmla="*/ 706333 h 1095089"/>
                <a:gd name="csX1" fmla="*/ 0 w 1018433"/>
                <a:gd name="csY1" fmla="*/ 1095089 h 1095089"/>
                <a:gd name="csX2" fmla="*/ 180690 w 1018433"/>
                <a:gd name="csY2" fmla="*/ 0 h 1095089"/>
                <a:gd name="csX3" fmla="*/ 1018433 w 1018433"/>
                <a:gd name="csY3" fmla="*/ 312101 h 1095089"/>
                <a:gd name="csX4" fmla="*/ 1002006 w 1018433"/>
                <a:gd name="csY4" fmla="*/ 706333 h 1095089"/>
                <a:gd name="csX0" fmla="*/ 1002006 w 1325058"/>
                <a:gd name="csY0" fmla="*/ 952728 h 1341484"/>
                <a:gd name="csX1" fmla="*/ 0 w 1325058"/>
                <a:gd name="csY1" fmla="*/ 1341484 h 1341484"/>
                <a:gd name="csX2" fmla="*/ 180690 w 1325058"/>
                <a:gd name="csY2" fmla="*/ 246395 h 1341484"/>
                <a:gd name="csX3" fmla="*/ 1325058 w 1325058"/>
                <a:gd name="csY3" fmla="*/ 0 h 1341484"/>
                <a:gd name="csX4" fmla="*/ 1002006 w 1325058"/>
                <a:gd name="csY4" fmla="*/ 952728 h 1341484"/>
                <a:gd name="csX0" fmla="*/ 1051285 w 1325058"/>
                <a:gd name="csY0" fmla="*/ 903449 h 1341484"/>
                <a:gd name="csX1" fmla="*/ 0 w 1325058"/>
                <a:gd name="csY1" fmla="*/ 1341484 h 1341484"/>
                <a:gd name="csX2" fmla="*/ 180690 w 1325058"/>
                <a:gd name="csY2" fmla="*/ 246395 h 1341484"/>
                <a:gd name="csX3" fmla="*/ 1325058 w 1325058"/>
                <a:gd name="csY3" fmla="*/ 0 h 1341484"/>
                <a:gd name="csX4" fmla="*/ 1051285 w 1325058"/>
                <a:gd name="csY4" fmla="*/ 903449 h 1341484"/>
                <a:gd name="csX0" fmla="*/ 1051285 w 1325058"/>
                <a:gd name="csY0" fmla="*/ 1051286 h 1489321"/>
                <a:gd name="csX1" fmla="*/ 0 w 1325058"/>
                <a:gd name="csY1" fmla="*/ 1489321 h 1489321"/>
                <a:gd name="csX2" fmla="*/ 470889 w 1325058"/>
                <a:gd name="csY2" fmla="*/ 0 h 1489321"/>
                <a:gd name="csX3" fmla="*/ 1325058 w 1325058"/>
                <a:gd name="csY3" fmla="*/ 147837 h 1489321"/>
                <a:gd name="csX4" fmla="*/ 1051285 w 1325058"/>
                <a:gd name="csY4" fmla="*/ 1051286 h 1489321"/>
                <a:gd name="csX0" fmla="*/ 952727 w 1325058"/>
                <a:gd name="csY0" fmla="*/ 1325059 h 1489321"/>
                <a:gd name="csX1" fmla="*/ 0 w 1325058"/>
                <a:gd name="csY1" fmla="*/ 1489321 h 1489321"/>
                <a:gd name="csX2" fmla="*/ 470889 w 1325058"/>
                <a:gd name="csY2" fmla="*/ 0 h 1489321"/>
                <a:gd name="csX3" fmla="*/ 1325058 w 1325058"/>
                <a:gd name="csY3" fmla="*/ 147837 h 1489321"/>
                <a:gd name="csX4" fmla="*/ 952727 w 1325058"/>
                <a:gd name="csY4" fmla="*/ 1325059 h 1489321"/>
                <a:gd name="csX0" fmla="*/ 936301 w 1325058"/>
                <a:gd name="csY0" fmla="*/ 1352436 h 1489321"/>
                <a:gd name="csX1" fmla="*/ 0 w 1325058"/>
                <a:gd name="csY1" fmla="*/ 1489321 h 1489321"/>
                <a:gd name="csX2" fmla="*/ 470889 w 1325058"/>
                <a:gd name="csY2" fmla="*/ 0 h 1489321"/>
                <a:gd name="csX3" fmla="*/ 1325058 w 1325058"/>
                <a:gd name="csY3" fmla="*/ 147837 h 1489321"/>
                <a:gd name="csX4" fmla="*/ 936301 w 1325058"/>
                <a:gd name="csY4" fmla="*/ 1352436 h 1489321"/>
                <a:gd name="csX0" fmla="*/ 936301 w 1325058"/>
                <a:gd name="csY0" fmla="*/ 1336010 h 1489321"/>
                <a:gd name="csX1" fmla="*/ 0 w 1325058"/>
                <a:gd name="csY1" fmla="*/ 1489321 h 1489321"/>
                <a:gd name="csX2" fmla="*/ 470889 w 1325058"/>
                <a:gd name="csY2" fmla="*/ 0 h 1489321"/>
                <a:gd name="csX3" fmla="*/ 1325058 w 1325058"/>
                <a:gd name="csY3" fmla="*/ 147837 h 1489321"/>
                <a:gd name="csX4" fmla="*/ 936301 w 1325058"/>
                <a:gd name="csY4" fmla="*/ 1336010 h 1489321"/>
                <a:gd name="csX0" fmla="*/ 542068 w 930825"/>
                <a:gd name="csY0" fmla="*/ 1336010 h 1336010"/>
                <a:gd name="csX1" fmla="*/ 0 w 930825"/>
                <a:gd name="csY1" fmla="*/ 985580 h 1336010"/>
                <a:gd name="csX2" fmla="*/ 76656 w 930825"/>
                <a:gd name="csY2" fmla="*/ 0 h 1336010"/>
                <a:gd name="csX3" fmla="*/ 930825 w 930825"/>
                <a:gd name="csY3" fmla="*/ 147837 h 1336010"/>
                <a:gd name="csX4" fmla="*/ 542068 w 930825"/>
                <a:gd name="csY4" fmla="*/ 1336010 h 1336010"/>
                <a:gd name="csX0" fmla="*/ 722758 w 1111515"/>
                <a:gd name="csY0" fmla="*/ 1336010 h 1336010"/>
                <a:gd name="csX1" fmla="*/ 0 w 1111515"/>
                <a:gd name="csY1" fmla="*/ 892497 h 1336010"/>
                <a:gd name="csX2" fmla="*/ 257346 w 1111515"/>
                <a:gd name="csY2" fmla="*/ 0 h 1336010"/>
                <a:gd name="csX3" fmla="*/ 1111515 w 1111515"/>
                <a:gd name="csY3" fmla="*/ 147837 h 1336010"/>
                <a:gd name="csX4" fmla="*/ 722758 w 1111515"/>
                <a:gd name="csY4" fmla="*/ 1336010 h 1336010"/>
                <a:gd name="csX0" fmla="*/ 741590 w 1130347"/>
                <a:gd name="csY0" fmla="*/ 1336010 h 1336010"/>
                <a:gd name="csX1" fmla="*/ 0 w 1130347"/>
                <a:gd name="csY1" fmla="*/ 892497 h 1336010"/>
                <a:gd name="csX2" fmla="*/ 276178 w 1130347"/>
                <a:gd name="csY2" fmla="*/ 0 h 1336010"/>
                <a:gd name="csX3" fmla="*/ 1130347 w 1130347"/>
                <a:gd name="csY3" fmla="*/ 147837 h 1336010"/>
                <a:gd name="csX4" fmla="*/ 741590 w 1130347"/>
                <a:gd name="csY4" fmla="*/ 1336010 h 1336010"/>
                <a:gd name="csX0" fmla="*/ 741590 w 1130347"/>
                <a:gd name="csY0" fmla="*/ 1188173 h 1188173"/>
                <a:gd name="csX1" fmla="*/ 0 w 1130347"/>
                <a:gd name="csY1" fmla="*/ 744660 h 1188173"/>
                <a:gd name="csX2" fmla="*/ 577490 w 1130347"/>
                <a:gd name="csY2" fmla="*/ 25837 h 1188173"/>
                <a:gd name="csX3" fmla="*/ 1130347 w 1130347"/>
                <a:gd name="csY3" fmla="*/ 0 h 1188173"/>
                <a:gd name="csX4" fmla="*/ 741590 w 1130347"/>
                <a:gd name="csY4" fmla="*/ 1188173 h 1188173"/>
                <a:gd name="csX0" fmla="*/ 741590 w 1130347"/>
                <a:gd name="csY0" fmla="*/ 1218832 h 1218832"/>
                <a:gd name="csX1" fmla="*/ 0 w 1130347"/>
                <a:gd name="csY1" fmla="*/ 775319 h 1218832"/>
                <a:gd name="csX2" fmla="*/ 585860 w 1130347"/>
                <a:gd name="csY2" fmla="*/ 0 h 1218832"/>
                <a:gd name="csX3" fmla="*/ 1130347 w 1130347"/>
                <a:gd name="csY3" fmla="*/ 30659 h 1218832"/>
                <a:gd name="csX4" fmla="*/ 741590 w 1130347"/>
                <a:gd name="csY4" fmla="*/ 1218832 h 1218832"/>
                <a:gd name="csX0" fmla="*/ 1187281 w 1576038"/>
                <a:gd name="csY0" fmla="*/ 1218832 h 1218832"/>
                <a:gd name="csX1" fmla="*/ 0 w 1576038"/>
                <a:gd name="csY1" fmla="*/ 430065 h 1218832"/>
                <a:gd name="csX2" fmla="*/ 1031551 w 1576038"/>
                <a:gd name="csY2" fmla="*/ 0 h 1218832"/>
                <a:gd name="csX3" fmla="*/ 1576038 w 1576038"/>
                <a:gd name="csY3" fmla="*/ 30659 h 1218832"/>
                <a:gd name="csX4" fmla="*/ 1187281 w 1576038"/>
                <a:gd name="csY4" fmla="*/ 1218832 h 1218832"/>
                <a:gd name="csX0" fmla="*/ 1187281 w 1770635"/>
                <a:gd name="csY0" fmla="*/ 1218832 h 1218832"/>
                <a:gd name="csX1" fmla="*/ 0 w 1770635"/>
                <a:gd name="csY1" fmla="*/ 430065 h 1218832"/>
                <a:gd name="csX2" fmla="*/ 1031551 w 1770635"/>
                <a:gd name="csY2" fmla="*/ 0 h 1218832"/>
                <a:gd name="csX3" fmla="*/ 1770635 w 1770635"/>
                <a:gd name="csY3" fmla="*/ 447056 h 1218832"/>
                <a:gd name="csX4" fmla="*/ 1187281 w 1770635"/>
                <a:gd name="csY4" fmla="*/ 1218832 h 1218832"/>
                <a:gd name="csX0" fmla="*/ 1206113 w 1770635"/>
                <a:gd name="csY0" fmla="*/ 1225109 h 1225109"/>
                <a:gd name="csX1" fmla="*/ 0 w 1770635"/>
                <a:gd name="csY1" fmla="*/ 430065 h 1225109"/>
                <a:gd name="csX2" fmla="*/ 1031551 w 1770635"/>
                <a:gd name="csY2" fmla="*/ 0 h 1225109"/>
                <a:gd name="csX3" fmla="*/ 1770635 w 1770635"/>
                <a:gd name="csY3" fmla="*/ 447056 h 1225109"/>
                <a:gd name="csX4" fmla="*/ 1206113 w 1770635"/>
                <a:gd name="csY4" fmla="*/ 1225109 h 1225109"/>
                <a:gd name="csX0" fmla="*/ 1193559 w 1770635"/>
                <a:gd name="csY0" fmla="*/ 1225109 h 1225109"/>
                <a:gd name="csX1" fmla="*/ 0 w 1770635"/>
                <a:gd name="csY1" fmla="*/ 430065 h 1225109"/>
                <a:gd name="csX2" fmla="*/ 1031551 w 1770635"/>
                <a:gd name="csY2" fmla="*/ 0 h 1225109"/>
                <a:gd name="csX3" fmla="*/ 1770635 w 1770635"/>
                <a:gd name="csY3" fmla="*/ 447056 h 1225109"/>
                <a:gd name="csX4" fmla="*/ 1193559 w 1770635"/>
                <a:gd name="csY4" fmla="*/ 1225109 h 1225109"/>
                <a:gd name="csX0" fmla="*/ 1219685 w 1796761"/>
                <a:gd name="csY0" fmla="*/ 1225109 h 1225109"/>
                <a:gd name="csX1" fmla="*/ 0 w 1796761"/>
                <a:gd name="csY1" fmla="*/ 449659 h 1225109"/>
                <a:gd name="csX2" fmla="*/ 1057677 w 1796761"/>
                <a:gd name="csY2" fmla="*/ 0 h 1225109"/>
                <a:gd name="csX3" fmla="*/ 1796761 w 1796761"/>
                <a:gd name="csY3" fmla="*/ 447056 h 1225109"/>
                <a:gd name="csX4" fmla="*/ 1219685 w 1796761"/>
                <a:gd name="csY4" fmla="*/ 1225109 h 1225109"/>
                <a:gd name="csX0" fmla="*/ 1013208 w 1796761"/>
                <a:gd name="csY0" fmla="*/ 723664 h 723664"/>
                <a:gd name="csX1" fmla="*/ 0 w 1796761"/>
                <a:gd name="csY1" fmla="*/ 449659 h 723664"/>
                <a:gd name="csX2" fmla="*/ 1057677 w 1796761"/>
                <a:gd name="csY2" fmla="*/ 0 h 723664"/>
                <a:gd name="csX3" fmla="*/ 1796761 w 1796761"/>
                <a:gd name="csY3" fmla="*/ 447056 h 723664"/>
                <a:gd name="csX4" fmla="*/ 1013208 w 1796761"/>
                <a:gd name="csY4" fmla="*/ 723664 h 723664"/>
              </a:gdLst>
              <a:ahLst/>
              <a:cxnLst>
                <a:cxn ang="0">
                  <a:pos x="csX0" y="csY0"/>
                </a:cxn>
                <a:cxn ang="0">
                  <a:pos x="csX1" y="csY1"/>
                </a:cxn>
                <a:cxn ang="0">
                  <a:pos x="csX2" y="csY2"/>
                </a:cxn>
                <a:cxn ang="0">
                  <a:pos x="csX3" y="csY3"/>
                </a:cxn>
                <a:cxn ang="0">
                  <a:pos x="csX4" y="csY4"/>
                </a:cxn>
              </a:cxnLst>
              <a:rect l="l" t="t" r="r" b="b"/>
              <a:pathLst>
                <a:path w="1796761" h="723664">
                  <a:moveTo>
                    <a:pt x="1013208" y="723664"/>
                  </a:moveTo>
                  <a:lnTo>
                    <a:pt x="0" y="449659"/>
                  </a:lnTo>
                  <a:lnTo>
                    <a:pt x="1057677" y="0"/>
                  </a:lnTo>
                  <a:lnTo>
                    <a:pt x="1796761" y="447056"/>
                  </a:lnTo>
                  <a:lnTo>
                    <a:pt x="1013208" y="723664"/>
                  </a:lnTo>
                  <a:close/>
                </a:path>
              </a:pathLst>
            </a:custGeom>
            <a:solidFill>
              <a:srgbClr val="00FFFF"/>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5C52C5A1-3420-C914-0B7A-2717C52EF685}"/>
                </a:ext>
              </a:extLst>
            </p:cNvPr>
            <p:cNvSpPr/>
            <p:nvPr/>
          </p:nvSpPr>
          <p:spPr>
            <a:xfrm>
              <a:off x="3026749" y="1806001"/>
              <a:ext cx="1779535" cy="1337567"/>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Lst>
              <a:ahLst/>
              <a:cxnLst>
                <a:cxn ang="0">
                  <a:pos x="connsiteX0" y="connsiteY0"/>
                </a:cxn>
                <a:cxn ang="0">
                  <a:pos x="connsiteX1" y="connsiteY1"/>
                </a:cxn>
                <a:cxn ang="0">
                  <a:pos x="connsiteX2" y="connsiteY2"/>
                </a:cxn>
                <a:cxn ang="0">
                  <a:pos x="connsiteX3" y="connsiteY3"/>
                </a:cxn>
              </a:cxnLst>
              <a:rect l="l" t="t" r="r" b="b"/>
              <a:pathLst>
                <a:path w="2706625" h="2040940">
                  <a:moveTo>
                    <a:pt x="0" y="2026311"/>
                  </a:moveTo>
                  <a:lnTo>
                    <a:pt x="2706625" y="2040940"/>
                  </a:lnTo>
                  <a:lnTo>
                    <a:pt x="2026310" y="0"/>
                  </a:lnTo>
                  <a:lnTo>
                    <a:pt x="0" y="2026311"/>
                  </a:lnTo>
                  <a:close/>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19" name="楕円 18">
              <a:extLst>
                <a:ext uri="{FF2B5EF4-FFF2-40B4-BE49-F238E27FC236}">
                  <a16:creationId xmlns:a16="http://schemas.microsoft.com/office/drawing/2014/main" id="{7EA36691-9346-6437-1400-47BD5CEB2427}"/>
                </a:ext>
              </a:extLst>
            </p:cNvPr>
            <p:cNvSpPr/>
            <p:nvPr/>
          </p:nvSpPr>
          <p:spPr>
            <a:xfrm>
              <a:off x="4189173" y="3865085"/>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0" name="楕円 19">
              <a:extLst>
                <a:ext uri="{FF2B5EF4-FFF2-40B4-BE49-F238E27FC236}">
                  <a16:creationId xmlns:a16="http://schemas.microsoft.com/office/drawing/2014/main" id="{83A62AA7-193F-A9A4-A714-CE36B649BB4E}"/>
                </a:ext>
              </a:extLst>
            </p:cNvPr>
            <p:cNvSpPr/>
            <p:nvPr/>
          </p:nvSpPr>
          <p:spPr>
            <a:xfrm>
              <a:off x="4759132" y="3086935"/>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1" name="楕円 20">
              <a:extLst>
                <a:ext uri="{FF2B5EF4-FFF2-40B4-BE49-F238E27FC236}">
                  <a16:creationId xmlns:a16="http://schemas.microsoft.com/office/drawing/2014/main" id="{6636DFAE-80CC-29DA-7026-773F1C374EFF}"/>
                </a:ext>
              </a:extLst>
            </p:cNvPr>
            <p:cNvSpPr/>
            <p:nvPr/>
          </p:nvSpPr>
          <p:spPr>
            <a:xfrm>
              <a:off x="2988431" y="3082881"/>
              <a:ext cx="94305" cy="9325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a:ln>
                  <a:noFill/>
                </a:ln>
                <a:solidFill>
                  <a:srgbClr val="FFFFFF"/>
                </a:solidFill>
                <a:effectLst/>
                <a:uLnTx/>
                <a:uFillTx/>
                <a:latin typeface="Calibri" panose="020F0502020204030204"/>
                <a:ea typeface="メイリオ" panose="020B0604030504040204" pitchFamily="50" charset="-128"/>
                <a:cs typeface="+mn-cs"/>
              </a:endParaRPr>
            </a:p>
          </p:txBody>
        </p:sp>
        <p:sp>
          <p:nvSpPr>
            <p:cNvPr id="24" name="フリーフォーム: 図形 23">
              <a:extLst>
                <a:ext uri="{FF2B5EF4-FFF2-40B4-BE49-F238E27FC236}">
                  <a16:creationId xmlns:a16="http://schemas.microsoft.com/office/drawing/2014/main" id="{9B6491B0-F0B7-99D4-59F9-B06EBF5C01D8}"/>
                </a:ext>
              </a:extLst>
            </p:cNvPr>
            <p:cNvSpPr/>
            <p:nvPr/>
          </p:nvSpPr>
          <p:spPr>
            <a:xfrm>
              <a:off x="3004373" y="1800297"/>
              <a:ext cx="1334053" cy="1328637"/>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157277 w 2037282"/>
                <a:gd name="connsiteY1" fmla="*/ 526695 h 2051913"/>
                <a:gd name="connsiteX2" fmla="*/ 0 w 2037282"/>
                <a:gd name="connsiteY2" fmla="*/ 2051913 h 2051913"/>
                <a:gd name="connsiteX0" fmla="*/ 2037282 w 2037282"/>
                <a:gd name="connsiteY0" fmla="*/ 0 h 2051913"/>
                <a:gd name="connsiteX1" fmla="*/ 281635 w 2037282"/>
                <a:gd name="connsiteY1" fmla="*/ 365761 h 2051913"/>
                <a:gd name="connsiteX2" fmla="*/ 0 w 2037282"/>
                <a:gd name="connsiteY2" fmla="*/ 2051913 h 2051913"/>
              </a:gdLst>
              <a:ahLst/>
              <a:cxnLst>
                <a:cxn ang="0">
                  <a:pos x="connsiteX0" y="connsiteY0"/>
                </a:cxn>
                <a:cxn ang="0">
                  <a:pos x="connsiteX1" y="connsiteY1"/>
                </a:cxn>
                <a:cxn ang="0">
                  <a:pos x="connsiteX2" y="connsiteY2"/>
                </a:cxn>
              </a:cxnLst>
              <a:rect l="l" t="t" r="r" b="b"/>
              <a:pathLst>
                <a:path w="2037282" h="2051913">
                  <a:moveTo>
                    <a:pt x="2037282" y="0"/>
                  </a:moveTo>
                  <a:lnTo>
                    <a:pt x="281635" y="365761"/>
                  </a:lnTo>
                  <a:lnTo>
                    <a:pt x="0" y="2051913"/>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25" name="フリーフォーム: 図形 24">
              <a:extLst>
                <a:ext uri="{FF2B5EF4-FFF2-40B4-BE49-F238E27FC236}">
                  <a16:creationId xmlns:a16="http://schemas.microsoft.com/office/drawing/2014/main" id="{5CD38752-A140-FED1-6E72-55D064291352}"/>
                </a:ext>
              </a:extLst>
            </p:cNvPr>
            <p:cNvSpPr/>
            <p:nvPr/>
          </p:nvSpPr>
          <p:spPr>
            <a:xfrm>
              <a:off x="4364493" y="1791886"/>
              <a:ext cx="838275" cy="1319163"/>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0 w 1280161"/>
                <a:gd name="connsiteY0" fmla="*/ 0 h 2037282"/>
                <a:gd name="connsiteX1" fmla="*/ 1280161 w 1280161"/>
                <a:gd name="connsiteY1" fmla="*/ 256033 h 2037282"/>
                <a:gd name="connsiteX2" fmla="*/ 691289 w 1280161"/>
                <a:gd name="connsiteY2" fmla="*/ 2037282 h 2037282"/>
              </a:gdLst>
              <a:ahLst/>
              <a:cxnLst>
                <a:cxn ang="0">
                  <a:pos x="connsiteX0" y="connsiteY0"/>
                </a:cxn>
                <a:cxn ang="0">
                  <a:pos x="connsiteX1" y="connsiteY1"/>
                </a:cxn>
                <a:cxn ang="0">
                  <a:pos x="connsiteX2" y="connsiteY2"/>
                </a:cxn>
              </a:cxnLst>
              <a:rect l="l" t="t" r="r" b="b"/>
              <a:pathLst>
                <a:path w="1280161" h="2037282">
                  <a:moveTo>
                    <a:pt x="0" y="0"/>
                  </a:moveTo>
                  <a:lnTo>
                    <a:pt x="1280161" y="256033"/>
                  </a:lnTo>
                  <a:lnTo>
                    <a:pt x="691289" y="2037282"/>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sp>
          <p:nvSpPr>
            <p:cNvPr id="26" name="フリーフォーム: 図形 25">
              <a:extLst>
                <a:ext uri="{FF2B5EF4-FFF2-40B4-BE49-F238E27FC236}">
                  <a16:creationId xmlns:a16="http://schemas.microsoft.com/office/drawing/2014/main" id="{6A611928-96AE-6B4B-9FB5-5002961A5CD6}"/>
                </a:ext>
              </a:extLst>
            </p:cNvPr>
            <p:cNvSpPr/>
            <p:nvPr/>
          </p:nvSpPr>
          <p:spPr>
            <a:xfrm>
              <a:off x="3022333" y="3132695"/>
              <a:ext cx="1779535" cy="779184"/>
            </a:xfrm>
            <a:custGeom>
              <a:avLst/>
              <a:gdLst>
                <a:gd name="connsiteX0" fmla="*/ 34227 w 1659029"/>
                <a:gd name="connsiteY0" fmla="*/ 154859 h 1910864"/>
                <a:gd name="connsiteX1" fmla="*/ 1650887 w 1659029"/>
                <a:gd name="connsiteY1" fmla="*/ 286532 h 1910864"/>
                <a:gd name="connsiteX2" fmla="*/ 634074 w 1659029"/>
                <a:gd name="connsiteY2" fmla="*/ 1910507 h 1910864"/>
                <a:gd name="connsiteX3" fmla="*/ 34227 w 1659029"/>
                <a:gd name="connsiteY3" fmla="*/ 154859 h 1910864"/>
                <a:gd name="connsiteX0" fmla="*/ 34227 w 1659029"/>
                <a:gd name="connsiteY0" fmla="*/ 0 h 1756005"/>
                <a:gd name="connsiteX1" fmla="*/ 1650887 w 1659029"/>
                <a:gd name="connsiteY1" fmla="*/ 131673 h 1756005"/>
                <a:gd name="connsiteX2" fmla="*/ 634074 w 1659029"/>
                <a:gd name="connsiteY2" fmla="*/ 1755648 h 1756005"/>
                <a:gd name="connsiteX3" fmla="*/ 34227 w 1659029"/>
                <a:gd name="connsiteY3" fmla="*/ 0 h 1756005"/>
                <a:gd name="connsiteX0" fmla="*/ 34227 w 1650887"/>
                <a:gd name="connsiteY0" fmla="*/ 0 h 1756220"/>
                <a:gd name="connsiteX1" fmla="*/ 1650887 w 1650887"/>
                <a:gd name="connsiteY1" fmla="*/ 131673 h 1756220"/>
                <a:gd name="connsiteX2" fmla="*/ 634074 w 1650887"/>
                <a:gd name="connsiteY2" fmla="*/ 1755648 h 1756220"/>
                <a:gd name="connsiteX3" fmla="*/ 34227 w 1650887"/>
                <a:gd name="connsiteY3" fmla="*/ 0 h 1756220"/>
                <a:gd name="connsiteX0" fmla="*/ 34227 w 1650887"/>
                <a:gd name="connsiteY0" fmla="*/ 0 h 1755648"/>
                <a:gd name="connsiteX1" fmla="*/ 1650887 w 1650887"/>
                <a:gd name="connsiteY1" fmla="*/ 131673 h 1755648"/>
                <a:gd name="connsiteX2" fmla="*/ 634074 w 1650887"/>
                <a:gd name="connsiteY2" fmla="*/ 1755648 h 1755648"/>
                <a:gd name="connsiteX3" fmla="*/ 34227 w 1650887"/>
                <a:gd name="connsiteY3" fmla="*/ 0 h 1755648"/>
                <a:gd name="connsiteX0" fmla="*/ 0 w 1616660"/>
                <a:gd name="connsiteY0" fmla="*/ 0 h 1755648"/>
                <a:gd name="connsiteX1" fmla="*/ 1616660 w 1616660"/>
                <a:gd name="connsiteY1" fmla="*/ 131673 h 1755648"/>
                <a:gd name="connsiteX2" fmla="*/ 599847 w 1616660"/>
                <a:gd name="connsiteY2" fmla="*/ 1755648 h 1755648"/>
                <a:gd name="connsiteX3" fmla="*/ 0 w 1616660"/>
                <a:gd name="connsiteY3" fmla="*/ 0 h 1755648"/>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56968"/>
                <a:gd name="connsiteY0" fmla="*/ 80468 h 1624103"/>
                <a:gd name="connsiteX1" fmla="*/ 1938529 w 1956968"/>
                <a:gd name="connsiteY1" fmla="*/ 0 h 1624103"/>
                <a:gd name="connsiteX2" fmla="*/ 921716 w 1956968"/>
                <a:gd name="connsiteY2" fmla="*/ 1623975 h 1624103"/>
                <a:gd name="connsiteX3" fmla="*/ 0 w 1956968"/>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94075"/>
                <a:gd name="connsiteY0" fmla="*/ 80539 h 1624174"/>
                <a:gd name="connsiteX1" fmla="*/ 1938529 w 1994075"/>
                <a:gd name="connsiteY1" fmla="*/ 71 h 1624174"/>
                <a:gd name="connsiteX2" fmla="*/ 921716 w 1994075"/>
                <a:gd name="connsiteY2" fmla="*/ 1624046 h 1624174"/>
                <a:gd name="connsiteX3" fmla="*/ 0 w 1994075"/>
                <a:gd name="connsiteY3" fmla="*/ 80539 h 1624174"/>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03"/>
                <a:gd name="connsiteX1" fmla="*/ 1938529 w 1938529"/>
                <a:gd name="connsiteY1" fmla="*/ 0 h 1624103"/>
                <a:gd name="connsiteX2" fmla="*/ 921716 w 1938529"/>
                <a:gd name="connsiteY2" fmla="*/ 1623975 h 1624103"/>
                <a:gd name="connsiteX3" fmla="*/ 0 w 1938529"/>
                <a:gd name="connsiteY3" fmla="*/ 80468 h 1624103"/>
                <a:gd name="connsiteX0" fmla="*/ 0 w 1938529"/>
                <a:gd name="connsiteY0" fmla="*/ 80468 h 1624144"/>
                <a:gd name="connsiteX1" fmla="*/ 1938529 w 1938529"/>
                <a:gd name="connsiteY1" fmla="*/ 0 h 1624144"/>
                <a:gd name="connsiteX2" fmla="*/ 921716 w 1938529"/>
                <a:gd name="connsiteY2" fmla="*/ 1623975 h 1624144"/>
                <a:gd name="connsiteX3" fmla="*/ 0 w 1938529"/>
                <a:gd name="connsiteY3" fmla="*/ 80468 h 1624144"/>
                <a:gd name="connsiteX0" fmla="*/ 0 w 1938529"/>
                <a:gd name="connsiteY0" fmla="*/ 80468 h 1623975"/>
                <a:gd name="connsiteX1" fmla="*/ 1938529 w 1938529"/>
                <a:gd name="connsiteY1" fmla="*/ 0 h 1623975"/>
                <a:gd name="connsiteX2" fmla="*/ 921716 w 1938529"/>
                <a:gd name="connsiteY2" fmla="*/ 1623975 h 1623975"/>
                <a:gd name="connsiteX3" fmla="*/ 0 w 1938529"/>
                <a:gd name="connsiteY3" fmla="*/ 80468 h 1623975"/>
                <a:gd name="connsiteX0" fmla="*/ 0 w 1938529"/>
                <a:gd name="connsiteY0" fmla="*/ 80468 h 1324052"/>
                <a:gd name="connsiteX1" fmla="*/ 1938529 w 1938529"/>
                <a:gd name="connsiteY1" fmla="*/ 0 h 1324052"/>
                <a:gd name="connsiteX2" fmla="*/ 1441095 w 1938529"/>
                <a:gd name="connsiteY2" fmla="*/ 1324052 h 1324052"/>
                <a:gd name="connsiteX3" fmla="*/ 0 w 1938529"/>
                <a:gd name="connsiteY3" fmla="*/ 80468 h 1324052"/>
                <a:gd name="connsiteX0" fmla="*/ 0 w 958292"/>
                <a:gd name="connsiteY0" fmla="*/ 0 h 1697126"/>
                <a:gd name="connsiteX1" fmla="*/ 958292 w 958292"/>
                <a:gd name="connsiteY1" fmla="*/ 373074 h 1697126"/>
                <a:gd name="connsiteX2" fmla="*/ 460858 w 958292"/>
                <a:gd name="connsiteY2" fmla="*/ 1697126 h 1697126"/>
                <a:gd name="connsiteX3" fmla="*/ 0 w 958292"/>
                <a:gd name="connsiteY3" fmla="*/ 0 h 1697126"/>
                <a:gd name="connsiteX0" fmla="*/ 0 w 2201876"/>
                <a:gd name="connsiteY0" fmla="*/ 0 h 1697126"/>
                <a:gd name="connsiteX1" fmla="*/ 2201876 w 2201876"/>
                <a:gd name="connsiteY1" fmla="*/ 95096 h 1697126"/>
                <a:gd name="connsiteX2" fmla="*/ 460858 w 2201876"/>
                <a:gd name="connsiteY2" fmla="*/ 1697126 h 1697126"/>
                <a:gd name="connsiteX3" fmla="*/ 0 w 2201876"/>
                <a:gd name="connsiteY3" fmla="*/ 0 h 1697126"/>
                <a:gd name="connsiteX0" fmla="*/ 0 w 2201876"/>
                <a:gd name="connsiteY0" fmla="*/ 1499616 h 1594712"/>
                <a:gd name="connsiteX1" fmla="*/ 2201876 w 2201876"/>
                <a:gd name="connsiteY1" fmla="*/ 1594712 h 1594712"/>
                <a:gd name="connsiteX2" fmla="*/ 1719072 w 2201876"/>
                <a:gd name="connsiteY2" fmla="*/ 0 h 1594712"/>
                <a:gd name="connsiteX3" fmla="*/ 0 w 2201876"/>
                <a:gd name="connsiteY3" fmla="*/ 1499616 h 1594712"/>
                <a:gd name="connsiteX0" fmla="*/ 0 w 2216506"/>
                <a:gd name="connsiteY0" fmla="*/ 1609344 h 1609344"/>
                <a:gd name="connsiteX1" fmla="*/ 2216506 w 2216506"/>
                <a:gd name="connsiteY1" fmla="*/ 1594712 h 1609344"/>
                <a:gd name="connsiteX2" fmla="*/ 1733702 w 2216506"/>
                <a:gd name="connsiteY2" fmla="*/ 0 h 1609344"/>
                <a:gd name="connsiteX3" fmla="*/ 0 w 2216506"/>
                <a:gd name="connsiteY3" fmla="*/ 1609344 h 1609344"/>
                <a:gd name="connsiteX0" fmla="*/ 0 w 2216506"/>
                <a:gd name="connsiteY0" fmla="*/ 2026311 h 2026311"/>
                <a:gd name="connsiteX1" fmla="*/ 2216506 w 2216506"/>
                <a:gd name="connsiteY1" fmla="*/ 2011679 h 2026311"/>
                <a:gd name="connsiteX2" fmla="*/ 2026310 w 2216506"/>
                <a:gd name="connsiteY2" fmla="*/ 0 h 2026311"/>
                <a:gd name="connsiteX3" fmla="*/ 0 w 2216506"/>
                <a:gd name="connsiteY3" fmla="*/ 2026311 h 2026311"/>
                <a:gd name="connsiteX0" fmla="*/ 0 w 2706625"/>
                <a:gd name="connsiteY0" fmla="*/ 2026311 h 2040940"/>
                <a:gd name="connsiteX1" fmla="*/ 2706625 w 2706625"/>
                <a:gd name="connsiteY1" fmla="*/ 2040940 h 2040940"/>
                <a:gd name="connsiteX2" fmla="*/ 2026310 w 2706625"/>
                <a:gd name="connsiteY2" fmla="*/ 0 h 2040940"/>
                <a:gd name="connsiteX3" fmla="*/ 0 w 2706625"/>
                <a:gd name="connsiteY3" fmla="*/ 2026311 h 2040940"/>
                <a:gd name="connsiteX0" fmla="*/ 0 w 2523745"/>
                <a:gd name="connsiteY0" fmla="*/ 2026311 h 2999231"/>
                <a:gd name="connsiteX1" fmla="*/ 2523745 w 2523745"/>
                <a:gd name="connsiteY1" fmla="*/ 2999231 h 2999231"/>
                <a:gd name="connsiteX2" fmla="*/ 2026310 w 2523745"/>
                <a:gd name="connsiteY2" fmla="*/ 0 h 2999231"/>
                <a:gd name="connsiteX3" fmla="*/ 0 w 2523745"/>
                <a:gd name="connsiteY3" fmla="*/ 2026311 h 2999231"/>
                <a:gd name="connsiteX0" fmla="*/ 0 w 4579315"/>
                <a:gd name="connsiteY0" fmla="*/ 1060705 h 2033625"/>
                <a:gd name="connsiteX1" fmla="*/ 2523745 w 4579315"/>
                <a:gd name="connsiteY1" fmla="*/ 2033625 h 2033625"/>
                <a:gd name="connsiteX2" fmla="*/ 4579315 w 4579315"/>
                <a:gd name="connsiteY2" fmla="*/ 0 h 2033625"/>
                <a:gd name="connsiteX3" fmla="*/ 0 w 4579315"/>
                <a:gd name="connsiteY3" fmla="*/ 1060705 h 2033625"/>
                <a:gd name="connsiteX0" fmla="*/ 0 w 2179929"/>
                <a:gd name="connsiteY0" fmla="*/ 0 h 2275026"/>
                <a:gd name="connsiteX1" fmla="*/ 124359 w 2179929"/>
                <a:gd name="connsiteY1" fmla="*/ 2275026 h 2275026"/>
                <a:gd name="connsiteX2" fmla="*/ 2179929 w 2179929"/>
                <a:gd name="connsiteY2" fmla="*/ 241401 h 2275026"/>
                <a:gd name="connsiteX3" fmla="*/ 0 w 2179929"/>
                <a:gd name="connsiteY3" fmla="*/ 0 h 2275026"/>
                <a:gd name="connsiteX0" fmla="*/ 2179929 w 2179929"/>
                <a:gd name="connsiteY0" fmla="*/ 241401 h 2366466"/>
                <a:gd name="connsiteX1" fmla="*/ 0 w 2179929"/>
                <a:gd name="connsiteY1" fmla="*/ 0 h 2366466"/>
                <a:gd name="connsiteX2" fmla="*/ 215799 w 2179929"/>
                <a:gd name="connsiteY2" fmla="*/ 2366466 h 2366466"/>
                <a:gd name="connsiteX0" fmla="*/ 2253081 w 2253081"/>
                <a:gd name="connsiteY0" fmla="*/ 321868 h 2366466"/>
                <a:gd name="connsiteX1" fmla="*/ 0 w 2253081"/>
                <a:gd name="connsiteY1" fmla="*/ 0 h 2366466"/>
                <a:gd name="connsiteX2" fmla="*/ 215799 w 2253081"/>
                <a:gd name="connsiteY2" fmla="*/ 2366466 h 2366466"/>
                <a:gd name="connsiteX0" fmla="*/ 2253081 w 2253081"/>
                <a:gd name="connsiteY0" fmla="*/ 314553 h 2366466"/>
                <a:gd name="connsiteX1" fmla="*/ 0 w 2253081"/>
                <a:gd name="connsiteY1" fmla="*/ 0 h 2366466"/>
                <a:gd name="connsiteX2" fmla="*/ 215799 w 2253081"/>
                <a:gd name="connsiteY2" fmla="*/ 2366466 h 2366466"/>
                <a:gd name="connsiteX0" fmla="*/ 0 w 2381099"/>
                <a:gd name="connsiteY0" fmla="*/ 0 h 2893161"/>
                <a:gd name="connsiteX1" fmla="*/ 2165300 w 2381099"/>
                <a:gd name="connsiteY1" fmla="*/ 526695 h 2893161"/>
                <a:gd name="connsiteX2" fmla="*/ 2381099 w 2381099"/>
                <a:gd name="connsiteY2" fmla="*/ 2893161 h 2893161"/>
                <a:gd name="connsiteX0" fmla="*/ 0 w 2166143"/>
                <a:gd name="connsiteY0" fmla="*/ 0 h 2029967"/>
                <a:gd name="connsiteX1" fmla="*/ 2165300 w 2166143"/>
                <a:gd name="connsiteY1" fmla="*/ 526695 h 2029967"/>
                <a:gd name="connsiteX2" fmla="*/ 705919 w 2166143"/>
                <a:gd name="connsiteY2" fmla="*/ 2029967 h 2029967"/>
                <a:gd name="connsiteX0" fmla="*/ 0 w 2166900"/>
                <a:gd name="connsiteY0" fmla="*/ 0 h 2029967"/>
                <a:gd name="connsiteX1" fmla="*/ 2165300 w 2166900"/>
                <a:gd name="connsiteY1" fmla="*/ 526695 h 2029967"/>
                <a:gd name="connsiteX2" fmla="*/ 705919 w 21669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29967"/>
                <a:gd name="connsiteX1" fmla="*/ 2165300 w 2165300"/>
                <a:gd name="connsiteY1" fmla="*/ 526695 h 2029967"/>
                <a:gd name="connsiteX2" fmla="*/ 705919 w 2165300"/>
                <a:gd name="connsiteY2" fmla="*/ 2029967 h 2029967"/>
                <a:gd name="connsiteX0" fmla="*/ 0 w 2165300"/>
                <a:gd name="connsiteY0" fmla="*/ 0 h 2037282"/>
                <a:gd name="connsiteX1" fmla="*/ 2165300 w 2165300"/>
                <a:gd name="connsiteY1" fmla="*/ 526695 h 2037282"/>
                <a:gd name="connsiteX2" fmla="*/ 691289 w 2165300"/>
                <a:gd name="connsiteY2" fmla="*/ 2037282 h 2037282"/>
                <a:gd name="connsiteX0" fmla="*/ 2629812 w 2629812"/>
                <a:gd name="connsiteY0" fmla="*/ 0 h 2702965"/>
                <a:gd name="connsiteX1" fmla="*/ 1474011 w 2629812"/>
                <a:gd name="connsiteY1" fmla="*/ 1192378 h 2702965"/>
                <a:gd name="connsiteX2" fmla="*/ 0 w 2629812"/>
                <a:gd name="connsiteY2" fmla="*/ 2702965 h 2702965"/>
                <a:gd name="connsiteX0" fmla="*/ 2717594 w 2717594"/>
                <a:gd name="connsiteY0" fmla="*/ 0 h 1192378"/>
                <a:gd name="connsiteX1" fmla="*/ 1561793 w 2717594"/>
                <a:gd name="connsiteY1" fmla="*/ 1192378 h 1192378"/>
                <a:gd name="connsiteX2" fmla="*/ 0 w 2717594"/>
                <a:gd name="connsiteY2" fmla="*/ 3657 h 1192378"/>
                <a:gd name="connsiteX0" fmla="*/ 2717594 w 2717594"/>
                <a:gd name="connsiteY0" fmla="*/ 0 h 1258215"/>
                <a:gd name="connsiteX1" fmla="*/ 874164 w 2717594"/>
                <a:gd name="connsiteY1" fmla="*/ 1258215 h 1258215"/>
                <a:gd name="connsiteX2" fmla="*/ 0 w 2717594"/>
                <a:gd name="connsiteY2" fmla="*/ 3657 h 1258215"/>
                <a:gd name="connsiteX0" fmla="*/ 2717594 w 2717594"/>
                <a:gd name="connsiteY0" fmla="*/ 0 h 1192378"/>
                <a:gd name="connsiteX1" fmla="*/ 1839771 w 2717594"/>
                <a:gd name="connsiteY1" fmla="*/ 1192378 h 1192378"/>
                <a:gd name="connsiteX2" fmla="*/ 0 w 2717594"/>
                <a:gd name="connsiteY2" fmla="*/ 3657 h 1192378"/>
                <a:gd name="connsiteX0" fmla="*/ 2717594 w 2717594"/>
                <a:gd name="connsiteY0" fmla="*/ 10974 h 1203352"/>
                <a:gd name="connsiteX1" fmla="*/ 1839771 w 2717594"/>
                <a:gd name="connsiteY1" fmla="*/ 1203352 h 1203352"/>
                <a:gd name="connsiteX2" fmla="*/ 0 w 2717594"/>
                <a:gd name="connsiteY2" fmla="*/ 0 h 1203352"/>
              </a:gdLst>
              <a:ahLst/>
              <a:cxnLst>
                <a:cxn ang="0">
                  <a:pos x="connsiteX0" y="connsiteY0"/>
                </a:cxn>
                <a:cxn ang="0">
                  <a:pos x="connsiteX1" y="connsiteY1"/>
                </a:cxn>
                <a:cxn ang="0">
                  <a:pos x="connsiteX2" y="connsiteY2"/>
                </a:cxn>
              </a:cxnLst>
              <a:rect l="l" t="t" r="r" b="b"/>
              <a:pathLst>
                <a:path w="2717594" h="1203352">
                  <a:moveTo>
                    <a:pt x="2717594" y="10974"/>
                  </a:moveTo>
                  <a:lnTo>
                    <a:pt x="1839771" y="1203352"/>
                  </a:lnTo>
                  <a:lnTo>
                    <a:pt x="0" y="0"/>
                  </a:lnTo>
                </a:path>
              </a:pathLst>
            </a:cu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FFFFFF"/>
                </a:solidFill>
                <a:effectLst/>
                <a:uLnTx/>
                <a:uFillTx/>
                <a:latin typeface="Calibri" panose="020F0502020204030204"/>
                <a:ea typeface="メイリオ" panose="020B0604030504040204" pitchFamily="50" charset="-128"/>
                <a:cs typeface="+mn-cs"/>
              </a:endParaRPr>
            </a:p>
          </p:txBody>
        </p:sp>
      </p:grpSp>
    </p:spTree>
    <p:extLst>
      <p:ext uri="{BB962C8B-B14F-4D97-AF65-F5344CB8AC3E}">
        <p14:creationId xmlns:p14="http://schemas.microsoft.com/office/powerpoint/2010/main" val="3100047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5EFB63B-EBCB-47FC-8198-DF7C10E41249}"/>
              </a:ext>
            </a:extLst>
          </p:cNvPr>
          <p:cNvSpPr>
            <a:spLocks noGrp="1"/>
          </p:cNvSpPr>
          <p:nvPr>
            <p:ph type="ctrTitle"/>
          </p:nvPr>
        </p:nvSpPr>
        <p:spPr/>
        <p:txBody>
          <a:bodyPr/>
          <a:lstStyle/>
          <a:p>
            <a:r>
              <a:rPr kumimoji="1" lang="ja-JP" altLang="en-US" dirty="0">
                <a:latin typeface="+mj-ea"/>
                <a:ea typeface="+mj-ea"/>
              </a:rPr>
              <a:t>結果と考察</a:t>
            </a:r>
            <a:br>
              <a:rPr kumimoji="1" lang="en-US" altLang="ja-JP" dirty="0">
                <a:latin typeface="+mj-ea"/>
                <a:ea typeface="+mj-ea"/>
              </a:rPr>
            </a:br>
            <a:r>
              <a:rPr lang="ja-JP" altLang="en-US" sz="2400" b="0" dirty="0">
                <a:latin typeface="+mj-ea"/>
                <a:ea typeface="+mj-ea"/>
              </a:rPr>
              <a:t>新旧</a:t>
            </a:r>
            <a:r>
              <a:rPr lang="en-US" altLang="ja-JP" sz="2400" b="0" dirty="0">
                <a:latin typeface="+mj-ea"/>
                <a:ea typeface="+mj-ea"/>
              </a:rPr>
              <a:t>S-FEM</a:t>
            </a:r>
            <a:r>
              <a:rPr lang="ja-JP" altLang="en-US" sz="2400" b="0" dirty="0">
                <a:latin typeface="+mj-ea"/>
                <a:ea typeface="+mj-ea"/>
              </a:rPr>
              <a:t>の性能比較と「使い分け」の考察</a:t>
            </a:r>
          </a:p>
        </p:txBody>
      </p:sp>
      <p:sp>
        <p:nvSpPr>
          <p:cNvPr id="2" name="スライド番号プレースホルダー 1">
            <a:extLst>
              <a:ext uri="{FF2B5EF4-FFF2-40B4-BE49-F238E27FC236}">
                <a16:creationId xmlns:a16="http://schemas.microsoft.com/office/drawing/2014/main" id="{5679A5A2-6B06-EE47-321D-71A71F674468}"/>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10</a:t>
            </a:fld>
            <a:endParaRPr lang="ja-JP" altLang="en-US" dirty="0"/>
          </a:p>
        </p:txBody>
      </p:sp>
    </p:spTree>
    <p:extLst>
      <p:ext uri="{BB962C8B-B14F-4D97-AF65-F5344CB8AC3E}">
        <p14:creationId xmlns:p14="http://schemas.microsoft.com/office/powerpoint/2010/main" val="15051301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概要</a:t>
                </a:r>
                <a:endParaRPr lang="en-US" altLang="ja-JP" b="1" i="1" u="sng" dirty="0">
                  <a:effectLst>
                    <a:outerShdw blurRad="38100" dist="38100" dir="2700000" algn="tl">
                      <a:srgbClr val="000000">
                        <a:alpha val="43137"/>
                      </a:srgbClr>
                    </a:outerShdw>
                  </a:effectLst>
                </a:endParaRPr>
              </a:p>
              <a:p>
                <a:endParaRPr lang="en-US" altLang="ja-JP" dirty="0"/>
              </a:p>
              <a:p>
                <a:endParaRPr lang="en-US" altLang="ja-JP" dirty="0"/>
              </a:p>
              <a:p>
                <a:endParaRPr lang="en-US" altLang="ja-JP" dirty="0"/>
              </a:p>
              <a:p>
                <a:endParaRPr lang="en-US" altLang="ja-JP" dirty="0"/>
              </a:p>
              <a:p>
                <a:endParaRPr lang="en-US" altLang="ja-JP" dirty="0"/>
              </a:p>
              <a:p>
                <a:r>
                  <a:rPr lang="en-US" altLang="ja-JP" dirty="0"/>
                  <a:t>10 m x 1 m x 1 m </a:t>
                </a:r>
                <a:r>
                  <a:rPr lang="ja-JP" altLang="en-US" dirty="0"/>
                  <a:t>の片持ち梁の先端に死荷重．</a:t>
                </a:r>
                <a:endParaRPr lang="en-US" altLang="ja-JP" dirty="0"/>
              </a:p>
              <a:p>
                <a:r>
                  <a:rPr lang="en-US" altLang="ja-JP" dirty="0"/>
                  <a:t>Neo-Hook</a:t>
                </a:r>
                <a:r>
                  <a:rPr lang="ja-JP" altLang="en-US" dirty="0"/>
                  <a:t>超弾性体（</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m:rPr>
                            <m:sty m:val="p"/>
                          </m:rPr>
                          <a:rPr lang="en-US" altLang="ja-JP">
                            <a:latin typeface="Cambria Math" panose="02040503050406030204" pitchFamily="18" charset="0"/>
                          </a:rPr>
                          <m:t>ini</m:t>
                        </m:r>
                      </m:sub>
                    </m:sSub>
                    <m:r>
                      <a:rPr lang="en-US" altLang="ja-JP" i="1">
                        <a:latin typeface="Cambria Math" panose="02040503050406030204" pitchFamily="18" charset="0"/>
                      </a:rPr>
                      <m:t>=6 </m:t>
                    </m:r>
                    <m:r>
                      <m:rPr>
                        <m:sty m:val="p"/>
                      </m:rPr>
                      <a:rPr lang="en-US" altLang="ja-JP">
                        <a:latin typeface="Cambria Math" panose="02040503050406030204" pitchFamily="18" charset="0"/>
                      </a:rPr>
                      <m:t>GPa</m:t>
                    </m:r>
                    <m:r>
                      <a:rPr lang="en-US" altLang="ja-JP" i="1">
                        <a:latin typeface="Cambria Math" panose="02040503050406030204" pitchFamily="18" charset="0"/>
                      </a:rPr>
                      <m:t>, </m:t>
                    </m:r>
                    <m:sSub>
                      <m:sSubPr>
                        <m:ctrlPr>
                          <a:rPr lang="en-US" altLang="ja-JP" b="1" i="1">
                            <a:solidFill>
                              <a:srgbClr val="C00000"/>
                            </a:solidFill>
                            <a:latin typeface="Cambria Math" panose="02040503050406030204" pitchFamily="18" charset="0"/>
                          </a:rPr>
                        </m:ctrlPr>
                      </m:sSubPr>
                      <m:e>
                        <m:r>
                          <a:rPr lang="en-US" altLang="ja-JP" b="1" i="1">
                            <a:solidFill>
                              <a:srgbClr val="C00000"/>
                            </a:solidFill>
                            <a:latin typeface="Cambria Math" panose="02040503050406030204" pitchFamily="18" charset="0"/>
                          </a:rPr>
                          <m:t>𝝂</m:t>
                        </m:r>
                      </m:e>
                      <m:sub>
                        <m:r>
                          <a:rPr lang="en-US" altLang="ja-JP" b="1">
                            <a:solidFill>
                              <a:srgbClr val="C00000"/>
                            </a:solidFill>
                            <a:latin typeface="Cambria Math" panose="02040503050406030204" pitchFamily="18" charset="0"/>
                          </a:rPr>
                          <m:t>𝐢𝐧𝐢</m:t>
                        </m:r>
                      </m:sub>
                    </m:sSub>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𝟎</m:t>
                    </m:r>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𝟒𝟗</m:t>
                    </m:r>
                  </m:oMath>
                </a14:m>
                <a:r>
                  <a:rPr lang="ja-JP" altLang="en-US" dirty="0"/>
                  <a:t>）．</a:t>
                </a:r>
                <a:endParaRPr lang="en-US" altLang="ja-JP" dirty="0"/>
              </a:p>
              <a:p>
                <a:r>
                  <a:rPr lang="ja-JP" altLang="en-US" dirty="0"/>
                  <a:t>先端の最終たわみが約</a:t>
                </a:r>
                <a:r>
                  <a:rPr lang="en-US" altLang="ja-JP" dirty="0"/>
                  <a:t>6.5 m</a:t>
                </a:r>
                <a:r>
                  <a:rPr lang="ja-JP" altLang="en-US" dirty="0"/>
                  <a:t>の</a:t>
                </a:r>
                <a:r>
                  <a:rPr lang="ja-JP" altLang="en-US" dirty="0">
                    <a:solidFill>
                      <a:srgbClr val="0000CC"/>
                    </a:solidFill>
                  </a:rPr>
                  <a:t>大たわみ解析</a:t>
                </a:r>
                <a:r>
                  <a:rPr lang="ja-JP" altLang="en-US" dirty="0"/>
                  <a:t>．</a:t>
                </a:r>
                <a:endParaRPr lang="en-US" altLang="ja-JP" dirty="0"/>
              </a:p>
              <a:p>
                <a:r>
                  <a:rPr lang="ja-JP" altLang="en-US" dirty="0"/>
                  <a:t>先端荷重が</a:t>
                </a:r>
                <a:r>
                  <a:rPr lang="en-US" altLang="ja-JP" dirty="0"/>
                  <a:t>20 MN</a:t>
                </a:r>
                <a:r>
                  <a:rPr lang="ja-JP" altLang="en-US" dirty="0"/>
                  <a:t>となった時点の応力分布を比較．</a:t>
                </a:r>
                <a:endParaRPr lang="en-US" altLang="ja-JP" dirty="0"/>
              </a:p>
              <a:p>
                <a:endParaRPr lang="en-US" altLang="ja-JP" dirty="0"/>
              </a:p>
              <a:p>
                <a:endParaRPr lang="en-US" altLang="ja-JP" dirty="0"/>
              </a:p>
              <a:p>
                <a:endParaRPr lang="en-US" altLang="ja-JP" dirty="0"/>
              </a:p>
              <a:p>
                <a:pPr marL="0" indent="0">
                  <a:buNone/>
                </a:pPr>
                <a:endParaRPr lang="en-US" altLang="ja-JP"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93" t="-1690"/>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lstStyle/>
          <a:p>
            <a:r>
              <a:rPr lang="en-US" altLang="ja-JP" dirty="0"/>
              <a:t>    </a:t>
            </a:r>
            <a:r>
              <a:rPr lang="ja-JP" altLang="en-US" dirty="0"/>
              <a:t>片持ち梁の大たわみ曲げ解析</a:t>
            </a:r>
            <a:endParaRPr kumimoji="1" lang="ja-JP" altLang="en-US" dirty="0"/>
          </a:p>
        </p:txBody>
      </p:sp>
      <p:grpSp>
        <p:nvGrpSpPr>
          <p:cNvPr id="7" name="グループ化 6"/>
          <p:cNvGrpSpPr/>
          <p:nvPr/>
        </p:nvGrpSpPr>
        <p:grpSpPr>
          <a:xfrm>
            <a:off x="2370552" y="764704"/>
            <a:ext cx="7469864" cy="2448272"/>
            <a:chOff x="1655676" y="980728"/>
            <a:chExt cx="6389744" cy="1944216"/>
          </a:xfrm>
        </p:grpSpPr>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5676" y="980728"/>
              <a:ext cx="6333279" cy="1944216"/>
            </a:xfrm>
            <a:prstGeom prst="rect">
              <a:avLst/>
            </a:prstGeom>
          </p:spPr>
        </p:pic>
        <p:sp>
          <p:nvSpPr>
            <p:cNvPr id="6" name="テキスト ボックス 5"/>
            <p:cNvSpPr txBox="1"/>
            <p:nvPr/>
          </p:nvSpPr>
          <p:spPr>
            <a:xfrm>
              <a:off x="6732240" y="2303584"/>
              <a:ext cx="1313180" cy="369332"/>
            </a:xfrm>
            <a:prstGeom prst="rect">
              <a:avLst/>
            </a:prstGeom>
            <a:solidFill>
              <a:schemeClr val="bg1"/>
            </a:solidFill>
          </p:spPr>
          <p:txBody>
            <a:bodyPr wrap="none" rtlCol="0">
              <a:spAutoFit/>
            </a:bodyPr>
            <a:lstStyle/>
            <a:p>
              <a:r>
                <a:rPr lang="en-US" altLang="ja-JP" dirty="0">
                  <a:solidFill>
                    <a:srgbClr val="FF0000"/>
                  </a:solidFill>
                  <a:ea typeface="MS UI Gothic" panose="020B0600070205080204" pitchFamily="50" charset="-128"/>
                </a:rPr>
                <a:t>Dead Load</a:t>
              </a:r>
              <a:endParaRPr kumimoji="1" lang="ja-JP" altLang="en-US" dirty="0">
                <a:solidFill>
                  <a:srgbClr val="FF0000"/>
                </a:solidFill>
                <a:ea typeface="MS UI Gothic" panose="020B0600070205080204" pitchFamily="50" charset="-128"/>
              </a:endParaRPr>
            </a:p>
          </p:txBody>
        </p:sp>
      </p:grpSp>
      <p:sp>
        <p:nvSpPr>
          <p:cNvPr id="8" name="テキスト ボックス 7">
            <a:extLst>
              <a:ext uri="{FF2B5EF4-FFF2-40B4-BE49-F238E27FC236}">
                <a16:creationId xmlns:a16="http://schemas.microsoft.com/office/drawing/2014/main" id="{A3CA46F4-F1CA-E622-66EE-197C82918B1D}"/>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9" name="スライド番号プレースホルダー 8">
            <a:extLst>
              <a:ext uri="{FF2B5EF4-FFF2-40B4-BE49-F238E27FC236}">
                <a16:creationId xmlns:a16="http://schemas.microsoft.com/office/drawing/2014/main" id="{D756E304-E630-9B08-8B08-EBFE5D54C0FF}"/>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11</a:t>
            </a:fld>
            <a:endParaRPr lang="ja-JP" altLang="en-US" dirty="0"/>
          </a:p>
        </p:txBody>
      </p:sp>
    </p:spTree>
    <p:extLst>
      <p:ext uri="{BB962C8B-B14F-4D97-AF65-F5344CB8AC3E}">
        <p14:creationId xmlns:p14="http://schemas.microsoft.com/office/powerpoint/2010/main" val="3356352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最終状態の</a:t>
            </a: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応力分布の比較</a:t>
            </a:r>
            <a:endParaRPr lang="en-US" altLang="ja-JP" b="1" i="1" u="sng" dirty="0">
              <a:effectLst>
                <a:outerShdw blurRad="38100" dist="38100" dir="2700000" algn="tl">
                  <a:srgbClr val="000000">
                    <a:alpha val="43137"/>
                  </a:srgbClr>
                </a:outerShdw>
              </a:effectLst>
            </a:endParaRPr>
          </a:p>
        </p:txBody>
      </p:sp>
      <p:sp>
        <p:nvSpPr>
          <p:cNvPr id="2" name="タイトル 1"/>
          <p:cNvSpPr>
            <a:spLocks noGrp="1"/>
          </p:cNvSpPr>
          <p:nvPr>
            <p:ph type="title"/>
          </p:nvPr>
        </p:nvSpPr>
        <p:spPr/>
        <p:txBody>
          <a:bodyPr/>
          <a:lstStyle/>
          <a:p>
            <a:r>
              <a:rPr lang="en-US" altLang="ja-JP" dirty="0"/>
              <a:t>    </a:t>
            </a:r>
            <a:r>
              <a:rPr lang="ja-JP" altLang="en-US" dirty="0"/>
              <a:t>片持ち梁の大たわみ曲げ解析</a:t>
            </a:r>
            <a:endParaRPr kumimoji="1" lang="ja-JP" altLang="en-US" dirty="0"/>
          </a:p>
        </p:txBody>
      </p:sp>
      <p:sp>
        <p:nvSpPr>
          <p:cNvPr id="6" name="テキスト ボックス 5">
            <a:extLst>
              <a:ext uri="{FF2B5EF4-FFF2-40B4-BE49-F238E27FC236}">
                <a16:creationId xmlns:a16="http://schemas.microsoft.com/office/drawing/2014/main" id="{1ACEB653-3B1F-1B1B-485E-4F2DF823AE6E}"/>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7" name="スライド番号プレースホルダー 6">
            <a:extLst>
              <a:ext uri="{FF2B5EF4-FFF2-40B4-BE49-F238E27FC236}">
                <a16:creationId xmlns:a16="http://schemas.microsoft.com/office/drawing/2014/main" id="{3D40DA7E-A30C-88B9-16B1-54B836609C8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12</a:t>
            </a:fld>
            <a:endParaRPr lang="ja-JP" altLang="en-US" dirty="0"/>
          </a:p>
        </p:txBody>
      </p:sp>
      <p:sp>
        <p:nvSpPr>
          <p:cNvPr id="15" name="テキスト ボックス 14">
            <a:extLst>
              <a:ext uri="{FF2B5EF4-FFF2-40B4-BE49-F238E27FC236}">
                <a16:creationId xmlns:a16="http://schemas.microsoft.com/office/drawing/2014/main" id="{AF485D69-381F-AC96-94DC-16E001BD9BB2}"/>
              </a:ext>
            </a:extLst>
          </p:cNvPr>
          <p:cNvSpPr txBox="1"/>
          <p:nvPr/>
        </p:nvSpPr>
        <p:spPr>
          <a:xfrm>
            <a:off x="925276" y="5613274"/>
            <a:ext cx="10361168" cy="707886"/>
          </a:xfrm>
          <a:prstGeom prst="rect">
            <a:avLst/>
          </a:prstGeom>
          <a:solidFill>
            <a:schemeClr val="accent1"/>
          </a:solidFill>
          <a:ln>
            <a:solidFill>
              <a:schemeClr val="tx1"/>
            </a:solidFill>
          </a:ln>
          <a:scene3d>
            <a:camera prst="orthographicFront"/>
            <a:lightRig rig="threePt" dir="t"/>
          </a:scene3d>
          <a:sp3d>
            <a:bevelT/>
          </a:sp3d>
        </p:spPr>
        <p:txBody>
          <a:bodyPr wrap="square" rtlCol="0">
            <a:spAutoFit/>
          </a:bodyPr>
          <a:lstStyle/>
          <a:p>
            <a:pPr marL="285750" indent="-285750">
              <a:buFont typeface="Wingdings" panose="05000000000000000000" pitchFamily="2" charset="2"/>
              <a:buChar char="l"/>
            </a:pPr>
            <a:r>
              <a:rPr lang="en-US" altLang="ja-JP" sz="2000" dirty="0">
                <a:ea typeface="MS UI Gothic" panose="020B0600070205080204" pitchFamily="50" charset="-128"/>
              </a:rPr>
              <a:t>C3D4</a:t>
            </a:r>
            <a:r>
              <a:rPr lang="ja-JP" altLang="en-US" sz="2000" dirty="0">
                <a:ea typeface="MS UI Gothic" panose="020B0600070205080204" pitchFamily="50" charset="-128"/>
              </a:rPr>
              <a:t>は体積ロッキングしており問題外．</a:t>
            </a:r>
            <a:r>
              <a:rPr lang="en-US" altLang="ja-JP" sz="2000" dirty="0">
                <a:ea typeface="MS UI Gothic" panose="020B0600070205080204" pitchFamily="50" charset="-128"/>
              </a:rPr>
              <a:t>C3D4H</a:t>
            </a:r>
            <a:r>
              <a:rPr lang="ja-JP" altLang="en-US" sz="2000" dirty="0">
                <a:ea typeface="MS UI Gothic" panose="020B0600070205080204" pitchFamily="50" charset="-128"/>
              </a:rPr>
              <a:t>は分布がやや粗く，せん断ロッキングも起こしている．</a:t>
            </a:r>
            <a:endParaRPr lang="en-US" altLang="ja-JP" sz="2000" dirty="0">
              <a:ea typeface="MS UI Gothic" panose="020B0600070205080204" pitchFamily="50" charset="-128"/>
            </a:endParaRPr>
          </a:p>
          <a:p>
            <a:pPr marL="285750" indent="-285750">
              <a:buFont typeface="Wingdings" panose="05000000000000000000" pitchFamily="2" charset="2"/>
              <a:buChar char="l"/>
            </a:pPr>
            <a:r>
              <a:rPr lang="ja-JP" altLang="en-US" sz="2000" dirty="0">
                <a:ea typeface="MS UI Gothic" panose="020B0600070205080204" pitchFamily="50" charset="-128"/>
              </a:rPr>
              <a:t>新旧</a:t>
            </a:r>
            <a:r>
              <a:rPr lang="en-US" altLang="ja-JP" sz="2000" dirty="0">
                <a:ea typeface="MS UI Gothic" panose="020B0600070205080204" pitchFamily="50" charset="-128"/>
              </a:rPr>
              <a:t>S-FEM</a:t>
            </a:r>
            <a:r>
              <a:rPr lang="ja-JP" altLang="en-US" sz="2000" dirty="0">
                <a:ea typeface="MS UI Gothic" panose="020B0600070205080204" pitchFamily="50" charset="-128"/>
              </a:rPr>
              <a:t>はほぼ問題無し．</a:t>
            </a:r>
          </a:p>
        </p:txBody>
      </p:sp>
      <p:pic>
        <p:nvPicPr>
          <p:cNvPr id="25" name="グラフィックス 24">
            <a:extLst>
              <a:ext uri="{FF2B5EF4-FFF2-40B4-BE49-F238E27FC236}">
                <a16:creationId xmlns:a16="http://schemas.microsoft.com/office/drawing/2014/main" id="{3213BEFE-4860-F6A6-A7F6-41523A204E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956752"/>
            <a:ext cx="3359359" cy="4246027"/>
          </a:xfrm>
          <a:prstGeom prst="rect">
            <a:avLst/>
          </a:prstGeom>
        </p:spPr>
      </p:pic>
      <p:pic>
        <p:nvPicPr>
          <p:cNvPr id="27" name="グラフィックス 26">
            <a:extLst>
              <a:ext uri="{FF2B5EF4-FFF2-40B4-BE49-F238E27FC236}">
                <a16:creationId xmlns:a16="http://schemas.microsoft.com/office/drawing/2014/main" id="{2EA0F441-3A21-DD61-313C-06DA7BDD69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22012" y="959500"/>
            <a:ext cx="3154729" cy="4544967"/>
          </a:xfrm>
          <a:prstGeom prst="rect">
            <a:avLst/>
          </a:prstGeom>
        </p:spPr>
      </p:pic>
      <p:pic>
        <p:nvPicPr>
          <p:cNvPr id="29" name="図 28">
            <a:extLst>
              <a:ext uri="{FF2B5EF4-FFF2-40B4-BE49-F238E27FC236}">
                <a16:creationId xmlns:a16="http://schemas.microsoft.com/office/drawing/2014/main" id="{F6F4B31F-0333-C8DE-A804-3992CACE66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6000" y="956752"/>
            <a:ext cx="3024000" cy="4563885"/>
          </a:xfrm>
          <a:prstGeom prst="rect">
            <a:avLst/>
          </a:prstGeom>
        </p:spPr>
      </p:pic>
      <p:pic>
        <p:nvPicPr>
          <p:cNvPr id="31" name="図 30">
            <a:extLst>
              <a:ext uri="{FF2B5EF4-FFF2-40B4-BE49-F238E27FC236}">
                <a16:creationId xmlns:a16="http://schemas.microsoft.com/office/drawing/2014/main" id="{973A1073-360A-C61D-865D-3060B2DAF6B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20000" y="956752"/>
            <a:ext cx="3024000" cy="4563885"/>
          </a:xfrm>
          <a:prstGeom prst="rect">
            <a:avLst/>
          </a:prstGeom>
        </p:spPr>
      </p:pic>
      <p:sp>
        <p:nvSpPr>
          <p:cNvPr id="4" name="テキスト ボックス 3">
            <a:extLst>
              <a:ext uri="{FF2B5EF4-FFF2-40B4-BE49-F238E27FC236}">
                <a16:creationId xmlns:a16="http://schemas.microsoft.com/office/drawing/2014/main" id="{917E7441-BA2A-AF18-6ED0-B3BB85FF6E00}"/>
              </a:ext>
            </a:extLst>
          </p:cNvPr>
          <p:cNvSpPr txBox="1"/>
          <p:nvPr/>
        </p:nvSpPr>
        <p:spPr>
          <a:xfrm>
            <a:off x="6260226" y="4796581"/>
            <a:ext cx="1919115" cy="707886"/>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4" name="テキスト ボックス 13">
            <a:extLst>
              <a:ext uri="{FF2B5EF4-FFF2-40B4-BE49-F238E27FC236}">
                <a16:creationId xmlns:a16="http://schemas.microsoft.com/office/drawing/2014/main" id="{17A3BD46-8C03-9744-0D39-6017486DAC84}"/>
              </a:ext>
            </a:extLst>
          </p:cNvPr>
          <p:cNvSpPr txBox="1"/>
          <p:nvPr/>
        </p:nvSpPr>
        <p:spPr>
          <a:xfrm>
            <a:off x="9283973" y="5104357"/>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
        <p:nvSpPr>
          <p:cNvPr id="10" name="テキスト ボックス 9">
            <a:extLst>
              <a:ext uri="{FF2B5EF4-FFF2-40B4-BE49-F238E27FC236}">
                <a16:creationId xmlns:a16="http://schemas.microsoft.com/office/drawing/2014/main" id="{2DE83321-8E97-C933-F875-4811F2DC1974}"/>
              </a:ext>
            </a:extLst>
          </p:cNvPr>
          <p:cNvSpPr txBox="1"/>
          <p:nvPr/>
        </p:nvSpPr>
        <p:spPr>
          <a:xfrm>
            <a:off x="3359359" y="5104357"/>
            <a:ext cx="2008883"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C3D4H</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17BA61FA-5F82-0F8E-7534-AC4647A2997F}"/>
              </a:ext>
            </a:extLst>
          </p:cNvPr>
          <p:cNvSpPr txBox="1"/>
          <p:nvPr/>
        </p:nvSpPr>
        <p:spPr>
          <a:xfrm>
            <a:off x="449556" y="5104357"/>
            <a:ext cx="1843774"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3526150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最終状態の圧力分布の比較</a:t>
            </a:r>
            <a:endParaRPr lang="en-US" altLang="ja-JP" b="1" i="1" u="sng" dirty="0">
              <a:effectLst>
                <a:outerShdw blurRad="38100" dist="38100" dir="2700000" algn="tl">
                  <a:srgbClr val="000000">
                    <a:alpha val="43137"/>
                  </a:srgbClr>
                </a:outerShdw>
              </a:effectLst>
            </a:endParaRPr>
          </a:p>
        </p:txBody>
      </p:sp>
      <p:sp>
        <p:nvSpPr>
          <p:cNvPr id="2" name="タイトル 1"/>
          <p:cNvSpPr>
            <a:spLocks noGrp="1"/>
          </p:cNvSpPr>
          <p:nvPr>
            <p:ph type="title"/>
          </p:nvPr>
        </p:nvSpPr>
        <p:spPr/>
        <p:txBody>
          <a:bodyPr/>
          <a:lstStyle/>
          <a:p>
            <a:r>
              <a:rPr lang="en-US" altLang="ja-JP" dirty="0"/>
              <a:t>    </a:t>
            </a:r>
            <a:r>
              <a:rPr lang="ja-JP" altLang="en-US" dirty="0"/>
              <a:t>片持ち梁の大たわみ曲げ解析</a:t>
            </a:r>
            <a:endParaRPr kumimoji="1" lang="ja-JP" altLang="en-US" dirty="0"/>
          </a:p>
        </p:txBody>
      </p:sp>
      <p:sp>
        <p:nvSpPr>
          <p:cNvPr id="6" name="テキスト ボックス 5">
            <a:extLst>
              <a:ext uri="{FF2B5EF4-FFF2-40B4-BE49-F238E27FC236}">
                <a16:creationId xmlns:a16="http://schemas.microsoft.com/office/drawing/2014/main" id="{1ACEB653-3B1F-1B1B-485E-4F2DF823AE6E}"/>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5B59CB65-CD7F-9DE8-7A1D-0C74AB243E07}"/>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13</a:t>
            </a:fld>
            <a:endParaRPr lang="ja-JP" altLang="en-US" dirty="0"/>
          </a:p>
        </p:txBody>
      </p:sp>
      <p:pic>
        <p:nvPicPr>
          <p:cNvPr id="10" name="グラフィックス 9">
            <a:extLst>
              <a:ext uri="{FF2B5EF4-FFF2-40B4-BE49-F238E27FC236}">
                <a16:creationId xmlns:a16="http://schemas.microsoft.com/office/drawing/2014/main" id="{B100E920-0883-557B-1A42-C121CD6C76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 y="967433"/>
            <a:ext cx="3358433" cy="4244859"/>
          </a:xfrm>
          <a:prstGeom prst="rect">
            <a:avLst/>
          </a:prstGeom>
        </p:spPr>
      </p:pic>
      <p:pic>
        <p:nvPicPr>
          <p:cNvPr id="15" name="グラフィックス 14">
            <a:extLst>
              <a:ext uri="{FF2B5EF4-FFF2-40B4-BE49-F238E27FC236}">
                <a16:creationId xmlns:a16="http://schemas.microsoft.com/office/drawing/2014/main" id="{E0E3790A-EE8E-2A6C-4B66-EEF06BBCE47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5703" y="962051"/>
            <a:ext cx="3162638" cy="4556343"/>
          </a:xfrm>
          <a:prstGeom prst="rect">
            <a:avLst/>
          </a:prstGeom>
        </p:spPr>
      </p:pic>
      <p:pic>
        <p:nvPicPr>
          <p:cNvPr id="20" name="図 19">
            <a:extLst>
              <a:ext uri="{FF2B5EF4-FFF2-40B4-BE49-F238E27FC236}">
                <a16:creationId xmlns:a16="http://schemas.microsoft.com/office/drawing/2014/main" id="{3F9E452A-2E21-0A42-2995-4C32F648FD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5537" y="961379"/>
            <a:ext cx="3024000" cy="4563885"/>
          </a:xfrm>
          <a:prstGeom prst="rect">
            <a:avLst/>
          </a:prstGeom>
        </p:spPr>
      </p:pic>
      <p:pic>
        <p:nvPicPr>
          <p:cNvPr id="22" name="図 21">
            <a:extLst>
              <a:ext uri="{FF2B5EF4-FFF2-40B4-BE49-F238E27FC236}">
                <a16:creationId xmlns:a16="http://schemas.microsoft.com/office/drawing/2014/main" id="{26347E24-F016-C800-43C7-066B146F45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119537" y="961378"/>
            <a:ext cx="3024000" cy="4563885"/>
          </a:xfrm>
          <a:prstGeom prst="rect">
            <a:avLst/>
          </a:prstGeom>
        </p:spPr>
      </p:pic>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0E9CFC89-E283-8F83-EFAD-C1F0A122288D}"/>
                  </a:ext>
                </a:extLst>
              </p:cNvPr>
              <p:cNvSpPr txBox="1"/>
              <p:nvPr/>
            </p:nvSpPr>
            <p:spPr>
              <a:xfrm>
                <a:off x="402956" y="5555908"/>
                <a:ext cx="11386088" cy="400110"/>
              </a:xfrm>
              <a:prstGeom prst="rect">
                <a:avLst/>
              </a:prstGeom>
              <a:solidFill>
                <a:schemeClr val="accent1"/>
              </a:solidFill>
              <a:ln>
                <a:solidFill>
                  <a:schemeClr val="tx1"/>
                </a:solidFill>
              </a:ln>
              <a:scene3d>
                <a:camera prst="orthographicFront"/>
                <a:lightRig rig="threePt" dir="t"/>
              </a:scene3d>
              <a:sp3d>
                <a:bevelT/>
              </a:sp3d>
            </p:spPr>
            <p:txBody>
              <a:bodyPr wrap="square" rtlCol="0">
                <a:spAutoFit/>
              </a:bodyPr>
              <a:lstStyle/>
              <a:p>
                <a:pPr algn="ctr">
                  <a:buClr>
                    <a:schemeClr val="tx1"/>
                  </a:buClr>
                </a:pPr>
                <a:r>
                  <a:rPr lang="en-US" altLang="ja-JP" sz="2000" dirty="0">
                    <a:solidFill>
                      <a:schemeClr val="accent6">
                        <a:lumMod val="60000"/>
                        <a:lumOff val="40000"/>
                      </a:schemeClr>
                    </a:solidFill>
                    <a:ea typeface="MS UI Gothic" panose="020B0600070205080204" pitchFamily="50" charset="-128"/>
                  </a:rPr>
                  <a:t>ES-FEM-SRI-T4</a:t>
                </a:r>
                <a:r>
                  <a:rPr lang="ja-JP" altLang="en-US" sz="2000" dirty="0">
                    <a:ea typeface="MS UI Gothic" panose="020B0600070205080204" pitchFamily="50" charset="-128"/>
                  </a:rPr>
                  <a:t>のみ，</a:t>
                </a:r>
                <a14:m>
                  <m:oMath xmlns:m="http://schemas.openxmlformats.org/officeDocument/2006/math">
                    <m:r>
                      <a:rPr lang="en-US" altLang="ja-JP" sz="2000" b="0" i="1" smtClean="0">
                        <a:solidFill>
                          <a:srgbClr val="C00000"/>
                        </a:solidFill>
                        <a:latin typeface="Cambria Math" panose="02040503050406030204" pitchFamily="18" charset="0"/>
                        <a:ea typeface="MS UI Gothic" panose="020B0600070205080204" pitchFamily="50" charset="-128"/>
                      </a:rPr>
                      <m:t>𝜈</m:t>
                    </m:r>
                    <m:r>
                      <a:rPr lang="en-US" altLang="ja-JP" sz="2000" b="0" i="1" smtClean="0">
                        <a:solidFill>
                          <a:srgbClr val="C00000"/>
                        </a:solidFill>
                        <a:latin typeface="Cambria Math" panose="02040503050406030204" pitchFamily="18" charset="0"/>
                        <a:ea typeface="MS UI Gothic" panose="020B0600070205080204" pitchFamily="50" charset="-128"/>
                      </a:rPr>
                      <m:t>≤0.49</m:t>
                    </m:r>
                  </m:oMath>
                </a14:m>
                <a:r>
                  <a:rPr lang="ja-JP" altLang="en-US" sz="2000" dirty="0">
                    <a:ea typeface="MS UI Gothic" panose="020B0600070205080204" pitchFamily="50" charset="-128"/>
                  </a:rPr>
                  <a:t>なら圧力チェッカーボーディングが抑制された実用に耐える圧力分布を示す．</a:t>
                </a:r>
                <a:endParaRPr lang="en-US" altLang="ja-JP" sz="2000" dirty="0">
                  <a:ea typeface="MS UI Gothic" panose="020B0600070205080204" pitchFamily="50" charset="-128"/>
                </a:endParaRPr>
              </a:p>
            </p:txBody>
          </p:sp>
        </mc:Choice>
        <mc:Fallback xmlns="">
          <p:sp>
            <p:nvSpPr>
              <p:cNvPr id="23" name="テキスト ボックス 22">
                <a:extLst>
                  <a:ext uri="{FF2B5EF4-FFF2-40B4-BE49-F238E27FC236}">
                    <a16:creationId xmlns:a16="http://schemas.microsoft.com/office/drawing/2014/main" id="{0E9CFC89-E283-8F83-EFAD-C1F0A122288D}"/>
                  </a:ext>
                </a:extLst>
              </p:cNvPr>
              <p:cNvSpPr txBox="1">
                <a:spLocks noRot="1" noChangeAspect="1" noMove="1" noResize="1" noEditPoints="1" noAdjustHandles="1" noChangeArrowheads="1" noChangeShapeType="1" noTextEdit="1"/>
              </p:cNvSpPr>
              <p:nvPr/>
            </p:nvSpPr>
            <p:spPr>
              <a:xfrm>
                <a:off x="402956" y="5555908"/>
                <a:ext cx="11386088" cy="400110"/>
              </a:xfrm>
              <a:prstGeom prst="rect">
                <a:avLst/>
              </a:prstGeom>
              <a:blipFill>
                <a:blip r:embed="rId7"/>
                <a:stretch>
                  <a:fillRect t="-5479" b="-19178"/>
                </a:stretch>
              </a:blipFill>
              <a:ln>
                <a:solidFill>
                  <a:schemeClr val="tx1"/>
                </a:solidFill>
              </a:ln>
            </p:spPr>
            <p:txBody>
              <a:bodyPr/>
              <a:lstStyle/>
              <a:p>
                <a:r>
                  <a:rPr lang="ja-JP" altLang="en-US">
                    <a:noFill/>
                  </a:rPr>
                  <a:t> </a:t>
                </a:r>
              </a:p>
            </p:txBody>
          </p:sp>
        </mc:Fallback>
      </mc:AlternateContent>
      <p:sp>
        <p:nvSpPr>
          <p:cNvPr id="24" name="テキスト ボックス 23">
            <a:extLst>
              <a:ext uri="{FF2B5EF4-FFF2-40B4-BE49-F238E27FC236}">
                <a16:creationId xmlns:a16="http://schemas.microsoft.com/office/drawing/2014/main" id="{4954DF7A-F00B-4C15-7373-0357E3F1EC52}"/>
              </a:ext>
            </a:extLst>
          </p:cNvPr>
          <p:cNvSpPr txBox="1"/>
          <p:nvPr/>
        </p:nvSpPr>
        <p:spPr>
          <a:xfrm>
            <a:off x="6260226" y="4796581"/>
            <a:ext cx="1919115" cy="707886"/>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25" name="テキスト ボックス 24">
            <a:extLst>
              <a:ext uri="{FF2B5EF4-FFF2-40B4-BE49-F238E27FC236}">
                <a16:creationId xmlns:a16="http://schemas.microsoft.com/office/drawing/2014/main" id="{594FD4BA-F22A-186F-FDC6-4BD6DD4AC4A8}"/>
              </a:ext>
            </a:extLst>
          </p:cNvPr>
          <p:cNvSpPr txBox="1"/>
          <p:nvPr/>
        </p:nvSpPr>
        <p:spPr>
          <a:xfrm>
            <a:off x="9283973" y="5104357"/>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
        <p:nvSpPr>
          <p:cNvPr id="26" name="テキスト ボックス 25">
            <a:extLst>
              <a:ext uri="{FF2B5EF4-FFF2-40B4-BE49-F238E27FC236}">
                <a16:creationId xmlns:a16="http://schemas.microsoft.com/office/drawing/2014/main" id="{FE0E360C-5D0E-E107-C14B-D15941543D53}"/>
              </a:ext>
            </a:extLst>
          </p:cNvPr>
          <p:cNvSpPr txBox="1"/>
          <p:nvPr/>
        </p:nvSpPr>
        <p:spPr>
          <a:xfrm>
            <a:off x="3359359" y="5104357"/>
            <a:ext cx="2008883"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C3D4H</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
        <p:nvSpPr>
          <p:cNvPr id="27" name="テキスト ボックス 26">
            <a:extLst>
              <a:ext uri="{FF2B5EF4-FFF2-40B4-BE49-F238E27FC236}">
                <a16:creationId xmlns:a16="http://schemas.microsoft.com/office/drawing/2014/main" id="{B3A9B6DF-6B40-54BC-B002-222E397FB364}"/>
              </a:ext>
            </a:extLst>
          </p:cNvPr>
          <p:cNvSpPr txBox="1"/>
          <p:nvPr/>
        </p:nvSpPr>
        <p:spPr>
          <a:xfrm>
            <a:off x="449556" y="5104357"/>
            <a:ext cx="1843774"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tx1"/>
                </a:solidFill>
                <a:latin typeface="MS UI Gothic" panose="020B0600070205080204" pitchFamily="50" charset="-128"/>
                <a:ea typeface="MS UI Gothic" panose="020B0600070205080204" pitchFamily="50" charset="-128"/>
              </a:rPr>
              <a:t>ABAQUS C3D4</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
        <p:nvSpPr>
          <p:cNvPr id="7" name="テキスト ボックス 6">
            <a:extLst>
              <a:ext uri="{FF2B5EF4-FFF2-40B4-BE49-F238E27FC236}">
                <a16:creationId xmlns:a16="http://schemas.microsoft.com/office/drawing/2014/main" id="{43B66B19-A43D-EEDF-93BA-AE538460965E}"/>
              </a:ext>
            </a:extLst>
          </p:cNvPr>
          <p:cNvSpPr txBox="1"/>
          <p:nvPr/>
        </p:nvSpPr>
        <p:spPr>
          <a:xfrm>
            <a:off x="402493" y="5975471"/>
            <a:ext cx="11386088" cy="400110"/>
          </a:xfrm>
          <a:prstGeom prst="rect">
            <a:avLst/>
          </a:prstGeom>
          <a:solidFill>
            <a:schemeClr val="bg1">
              <a:lumMod val="75000"/>
            </a:schemeClr>
          </a:solidFill>
          <a:ln>
            <a:solidFill>
              <a:schemeClr val="tx1"/>
            </a:solidFill>
          </a:ln>
          <a:scene3d>
            <a:camera prst="orthographicFront"/>
            <a:lightRig rig="threePt" dir="t"/>
          </a:scene3d>
          <a:sp3d>
            <a:bevelT/>
          </a:sp3d>
        </p:spPr>
        <p:txBody>
          <a:bodyPr wrap="square" rtlCol="0">
            <a:spAutoFit/>
          </a:bodyPr>
          <a:lstStyle/>
          <a:p>
            <a:pPr algn="ctr">
              <a:buClr>
                <a:schemeClr val="tx1"/>
              </a:buClr>
            </a:pPr>
            <a:r>
              <a:rPr lang="en-US" altLang="ja-JP" sz="2000" dirty="0" err="1">
                <a:solidFill>
                  <a:srgbClr val="FF00FF"/>
                </a:solidFill>
                <a:ea typeface="MS UI Gothic" panose="020B0600070205080204" pitchFamily="50" charset="-128"/>
              </a:rPr>
              <a:t>SelectiveES</a:t>
            </a:r>
            <a:r>
              <a:rPr lang="en-US" altLang="ja-JP" sz="2000" dirty="0">
                <a:solidFill>
                  <a:srgbClr val="FF00FF"/>
                </a:solidFill>
                <a:ea typeface="MS UI Gothic" panose="020B0600070205080204" pitchFamily="50" charset="-128"/>
              </a:rPr>
              <a:t>/NS-FEM-T4</a:t>
            </a:r>
            <a:r>
              <a:rPr lang="ja-JP" altLang="en-US" sz="2000" dirty="0">
                <a:ea typeface="MS UI Gothic" panose="020B0600070205080204" pitchFamily="50" charset="-128"/>
              </a:rPr>
              <a:t>の圧力をポストスムージングしたものは本当に駄目なのか？</a:t>
            </a:r>
            <a:endParaRPr lang="en-US" altLang="ja-JP" sz="2000" dirty="0">
              <a:ea typeface="MS UI Gothic" panose="020B0600070205080204" pitchFamily="50" charset="-128"/>
            </a:endParaRPr>
          </a:p>
        </p:txBody>
      </p:sp>
    </p:spTree>
    <p:extLst>
      <p:ext uri="{BB962C8B-B14F-4D97-AF65-F5344CB8AC3E}">
        <p14:creationId xmlns:p14="http://schemas.microsoft.com/office/powerpoint/2010/main" val="3347533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7234B-A773-4BCC-74A5-0C8E2D94DC5F}"/>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F7F1FC6-8D81-CF6A-127C-8E9603E0C52C}"/>
              </a:ext>
            </a:extLst>
          </p:cNvPr>
          <p:cNvSpPr>
            <a:spLocks noGrp="1"/>
          </p:cNvSpPr>
          <p:nvPr>
            <p:ph idx="1"/>
          </p:nvPr>
        </p:nvSpPr>
        <p:spPr/>
        <p:txBody>
          <a:bodyPr/>
          <a:lstStyle/>
          <a:p>
            <a:pPr marL="0" indent="0">
              <a:buNone/>
            </a:pPr>
            <a:r>
              <a:rPr lang="en-US" altLang="ja-JP" b="1" i="1" u="sng" dirty="0" err="1">
                <a:solidFill>
                  <a:srgbClr val="FF00FF"/>
                </a:solidFill>
                <a:effectLst>
                  <a:outerShdw blurRad="38100" dist="38100" dir="2700000" algn="tl">
                    <a:srgbClr val="000000">
                      <a:alpha val="43137"/>
                    </a:srgbClr>
                  </a:outerShdw>
                </a:effectLst>
              </a:rPr>
              <a:t>SelectiveES</a:t>
            </a:r>
            <a:r>
              <a:rPr lang="en-US" altLang="ja-JP" b="1" i="1" u="sng" dirty="0">
                <a:solidFill>
                  <a:srgbClr val="FF00FF"/>
                </a:solidFill>
                <a:effectLst>
                  <a:outerShdw blurRad="38100" dist="38100" dir="2700000" algn="tl">
                    <a:srgbClr val="000000">
                      <a:alpha val="43137"/>
                    </a:srgbClr>
                  </a:outerShdw>
                </a:effectLst>
              </a:rPr>
              <a:t>/NS-FEM-T4</a:t>
            </a:r>
            <a:r>
              <a:rPr lang="ja-JP" altLang="en-US" b="1" i="1" u="sng" dirty="0">
                <a:effectLst>
                  <a:outerShdw blurRad="38100" dist="38100" dir="2700000" algn="tl">
                    <a:srgbClr val="000000">
                      <a:alpha val="43137"/>
                    </a:srgbClr>
                  </a:outerShdw>
                </a:effectLst>
              </a:rPr>
              <a:t>の最終状態の圧力分布の</a:t>
            </a:r>
            <a:r>
              <a:rPr lang="ja-JP" altLang="en-US" b="1" i="1" u="sng" dirty="0">
                <a:solidFill>
                  <a:srgbClr val="FF0000"/>
                </a:solidFill>
                <a:effectLst>
                  <a:outerShdw blurRad="38100" dist="38100" dir="2700000" algn="tl">
                    <a:srgbClr val="000000">
                      <a:alpha val="43137"/>
                    </a:srgbClr>
                  </a:outerShdw>
                </a:effectLst>
              </a:rPr>
              <a:t>ポストスムージング</a:t>
            </a:r>
            <a:endParaRPr lang="en-US" altLang="ja-JP" b="1" i="1" u="sng" dirty="0">
              <a:solidFill>
                <a:srgbClr val="FF0000"/>
              </a:solidFill>
              <a:effectLst>
                <a:outerShdw blurRad="38100" dist="38100" dir="2700000" algn="tl">
                  <a:srgbClr val="000000">
                    <a:alpha val="43137"/>
                  </a:srgbClr>
                </a:outerShdw>
              </a:effectLst>
            </a:endParaRPr>
          </a:p>
        </p:txBody>
      </p:sp>
      <p:sp>
        <p:nvSpPr>
          <p:cNvPr id="2" name="タイトル 1">
            <a:extLst>
              <a:ext uri="{FF2B5EF4-FFF2-40B4-BE49-F238E27FC236}">
                <a16:creationId xmlns:a16="http://schemas.microsoft.com/office/drawing/2014/main" id="{553A300E-3CB1-7E67-98D0-13B3808CFDC3}"/>
              </a:ext>
            </a:extLst>
          </p:cNvPr>
          <p:cNvSpPr>
            <a:spLocks noGrp="1"/>
          </p:cNvSpPr>
          <p:nvPr>
            <p:ph type="title"/>
          </p:nvPr>
        </p:nvSpPr>
        <p:spPr/>
        <p:txBody>
          <a:bodyPr/>
          <a:lstStyle/>
          <a:p>
            <a:r>
              <a:rPr lang="en-US" altLang="ja-JP" dirty="0"/>
              <a:t>    </a:t>
            </a:r>
            <a:r>
              <a:rPr lang="ja-JP" altLang="en-US" dirty="0"/>
              <a:t>片持ち梁の大たわみ曲げ解析</a:t>
            </a:r>
            <a:endParaRPr kumimoji="1" lang="ja-JP" altLang="en-US" dirty="0"/>
          </a:p>
        </p:txBody>
      </p:sp>
      <p:sp>
        <p:nvSpPr>
          <p:cNvPr id="6" name="テキスト ボックス 5">
            <a:extLst>
              <a:ext uri="{FF2B5EF4-FFF2-40B4-BE49-F238E27FC236}">
                <a16:creationId xmlns:a16="http://schemas.microsoft.com/office/drawing/2014/main" id="{B400B5E2-68F1-7511-7A56-80765732816E}"/>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E31EE038-430F-2EC6-A7E5-8323B6BC0F12}"/>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14</a:t>
            </a:fld>
            <a:endParaRPr lang="ja-JP" altLang="en-US" dirty="0"/>
          </a:p>
        </p:txBody>
      </p:sp>
      <p:sp>
        <p:nvSpPr>
          <p:cNvPr id="23" name="テキスト ボックス 22">
            <a:extLst>
              <a:ext uri="{FF2B5EF4-FFF2-40B4-BE49-F238E27FC236}">
                <a16:creationId xmlns:a16="http://schemas.microsoft.com/office/drawing/2014/main" id="{44EB926B-0EBD-4A1D-D19D-39F9AF3D16C3}"/>
              </a:ext>
            </a:extLst>
          </p:cNvPr>
          <p:cNvSpPr txBox="1"/>
          <p:nvPr/>
        </p:nvSpPr>
        <p:spPr>
          <a:xfrm>
            <a:off x="413288" y="5638433"/>
            <a:ext cx="11386088" cy="707886"/>
          </a:xfrm>
          <a:prstGeom prst="rect">
            <a:avLst/>
          </a:prstGeom>
          <a:solidFill>
            <a:schemeClr val="accent1"/>
          </a:solidFill>
          <a:ln>
            <a:solidFill>
              <a:schemeClr val="tx1"/>
            </a:solidFill>
          </a:ln>
          <a:scene3d>
            <a:camera prst="orthographicFront"/>
            <a:lightRig rig="threePt" dir="t"/>
          </a:scene3d>
          <a:sp3d>
            <a:bevelT/>
          </a:sp3d>
        </p:spPr>
        <p:txBody>
          <a:bodyPr wrap="square" rtlCol="0">
            <a:spAutoFit/>
          </a:bodyPr>
          <a:lstStyle/>
          <a:p>
            <a:pPr marL="342900" indent="-342900">
              <a:buClr>
                <a:schemeClr val="tx1"/>
              </a:buClr>
              <a:buFont typeface="Wingdings" panose="05000000000000000000" pitchFamily="2" charset="2"/>
              <a:buChar char="l"/>
            </a:pPr>
            <a:r>
              <a:rPr lang="ja-JP" altLang="en-US" sz="2000" dirty="0">
                <a:ea typeface="MS UI Gothic" panose="020B0600070205080204" pitchFamily="50" charset="-128"/>
              </a:rPr>
              <a:t>ポストスムージングにより，圧力チェッカーボーディングが十分抑制された実用に耐える圧力分布が得られる．</a:t>
            </a:r>
            <a:endParaRPr lang="en-US" altLang="ja-JP" sz="2000" dirty="0">
              <a:ea typeface="MS UI Gothic" panose="020B0600070205080204" pitchFamily="50" charset="-128"/>
            </a:endParaRPr>
          </a:p>
          <a:p>
            <a:pPr marL="342900" indent="-342900">
              <a:buClr>
                <a:schemeClr val="tx1"/>
              </a:buClr>
              <a:buFont typeface="Wingdings" panose="05000000000000000000" pitchFamily="2" charset="2"/>
              <a:buChar char="l"/>
            </a:pPr>
            <a:r>
              <a:rPr lang="ja-JP" altLang="en-US" sz="2000" dirty="0">
                <a:ea typeface="MS UI Gothic" panose="020B0600070205080204" pitchFamily="50" charset="-128"/>
              </a:rPr>
              <a:t>ポアソン比がさらに</a:t>
            </a:r>
            <a:r>
              <a:rPr lang="en-US" altLang="ja-JP" sz="2000" dirty="0">
                <a:ea typeface="MS UI Gothic" panose="020B0600070205080204" pitchFamily="50" charset="-128"/>
              </a:rPr>
              <a:t>0.5</a:t>
            </a:r>
            <a:r>
              <a:rPr lang="ja-JP" altLang="en-US" sz="2000" dirty="0">
                <a:ea typeface="MS UI Gothic" panose="020B0600070205080204" pitchFamily="50" charset="-128"/>
              </a:rPr>
              <a:t>に近づいても，綺麗にスムージングされることが分かっている（</a:t>
            </a:r>
            <a:r>
              <a:rPr lang="en-US" altLang="ja-JP" sz="2000" dirty="0">
                <a:solidFill>
                  <a:srgbClr val="C00000"/>
                </a:solidFill>
                <a:ea typeface="MS UI Gothic" panose="020B0600070205080204" pitchFamily="50" charset="-128"/>
              </a:rPr>
              <a:t>0.499999</a:t>
            </a:r>
            <a:r>
              <a:rPr lang="ja-JP" altLang="en-US" sz="2000" dirty="0">
                <a:solidFill>
                  <a:srgbClr val="C00000"/>
                </a:solidFill>
                <a:ea typeface="MS UI Gothic" panose="020B0600070205080204" pitchFamily="50" charset="-128"/>
              </a:rPr>
              <a:t>まで確認済み</a:t>
            </a:r>
            <a:r>
              <a:rPr lang="ja-JP" altLang="en-US" sz="2000" dirty="0">
                <a:ea typeface="MS UI Gothic" panose="020B0600070205080204" pitchFamily="50" charset="-128"/>
              </a:rPr>
              <a:t>）．</a:t>
            </a:r>
            <a:endParaRPr lang="en-US" altLang="ja-JP" sz="2000" dirty="0">
              <a:ea typeface="MS UI Gothic" panose="020B0600070205080204" pitchFamily="50" charset="-128"/>
            </a:endParaRPr>
          </a:p>
        </p:txBody>
      </p:sp>
      <p:pic>
        <p:nvPicPr>
          <p:cNvPr id="7" name="図 6">
            <a:extLst>
              <a:ext uri="{FF2B5EF4-FFF2-40B4-BE49-F238E27FC236}">
                <a16:creationId xmlns:a16="http://schemas.microsoft.com/office/drawing/2014/main" id="{ADBC78D5-AD53-3EB6-2F5F-7E9FB06B68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967841"/>
            <a:ext cx="3012769" cy="4564800"/>
          </a:xfrm>
          <a:prstGeom prst="rect">
            <a:avLst/>
          </a:prstGeom>
        </p:spPr>
      </p:pic>
      <p:pic>
        <p:nvPicPr>
          <p:cNvPr id="9" name="図 8">
            <a:extLst>
              <a:ext uri="{FF2B5EF4-FFF2-40B4-BE49-F238E27FC236}">
                <a16:creationId xmlns:a16="http://schemas.microsoft.com/office/drawing/2014/main" id="{1B42AF16-5992-B9A2-27E7-C262A87EDD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1738" y="967841"/>
            <a:ext cx="3012768" cy="4564800"/>
          </a:xfrm>
          <a:prstGeom prst="rect">
            <a:avLst/>
          </a:prstGeom>
        </p:spPr>
      </p:pic>
      <p:pic>
        <p:nvPicPr>
          <p:cNvPr id="12" name="図 11">
            <a:extLst>
              <a:ext uri="{FF2B5EF4-FFF2-40B4-BE49-F238E27FC236}">
                <a16:creationId xmlns:a16="http://schemas.microsoft.com/office/drawing/2014/main" id="{4512F4F8-1D49-C3B8-1B65-61DFEB1149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50504" y="967841"/>
            <a:ext cx="3012768" cy="4564800"/>
          </a:xfrm>
          <a:prstGeom prst="rect">
            <a:avLst/>
          </a:prstGeom>
        </p:spPr>
      </p:pic>
      <p:sp>
        <p:nvSpPr>
          <p:cNvPr id="14" name="矢印: 右 13">
            <a:extLst>
              <a:ext uri="{FF2B5EF4-FFF2-40B4-BE49-F238E27FC236}">
                <a16:creationId xmlns:a16="http://schemas.microsoft.com/office/drawing/2014/main" id="{71FEB036-EFD0-CBD7-1B83-B8D1CC1FE886}"/>
              </a:ext>
            </a:extLst>
          </p:cNvPr>
          <p:cNvSpPr/>
          <p:nvPr/>
        </p:nvSpPr>
        <p:spPr>
          <a:xfrm>
            <a:off x="2679343" y="2944672"/>
            <a:ext cx="1456839" cy="475282"/>
          </a:xfrm>
          <a:prstGeom prst="rightArrow">
            <a:avLst/>
          </a:prstGeom>
          <a:solidFill>
            <a:schemeClr val="bg1">
              <a:lumMod val="6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MS UI Gothic" panose="020B0600070205080204" pitchFamily="50" charset="-128"/>
              <a:ea typeface="MS UI Gothic" panose="020B0600070205080204" pitchFamily="50" charset="-128"/>
            </a:endParaRPr>
          </a:p>
        </p:txBody>
      </p:sp>
      <p:sp>
        <p:nvSpPr>
          <p:cNvPr id="17" name="テキスト ボックス 16">
            <a:extLst>
              <a:ext uri="{FF2B5EF4-FFF2-40B4-BE49-F238E27FC236}">
                <a16:creationId xmlns:a16="http://schemas.microsoft.com/office/drawing/2014/main" id="{1BD5DC67-423F-BB99-7E5D-FD6994E231FB}"/>
              </a:ext>
            </a:extLst>
          </p:cNvPr>
          <p:cNvSpPr txBox="1"/>
          <p:nvPr/>
        </p:nvSpPr>
        <p:spPr>
          <a:xfrm>
            <a:off x="2572020" y="3360874"/>
            <a:ext cx="1671483"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dirty="0">
                <a:ea typeface="MS UI Gothic" panose="020B0600070205080204" pitchFamily="50" charset="-128"/>
              </a:rPr>
              <a:t>Node-to-Cell</a:t>
            </a:r>
            <a:br>
              <a:rPr kumimoji="1" lang="en-US" altLang="ja-JP" dirty="0">
                <a:ea typeface="MS UI Gothic" panose="020B0600070205080204" pitchFamily="50" charset="-128"/>
              </a:rPr>
            </a:br>
            <a:r>
              <a:rPr kumimoji="1" lang="en-US" altLang="ja-JP" dirty="0">
                <a:ea typeface="MS UI Gothic" panose="020B0600070205080204" pitchFamily="50" charset="-128"/>
              </a:rPr>
              <a:t>Post-Smoothing</a:t>
            </a:r>
            <a:endParaRPr kumimoji="1" lang="ja-JP" altLang="en-US" dirty="0">
              <a:ea typeface="MS UI Gothic" panose="020B0600070205080204" pitchFamily="50" charset="-128"/>
            </a:endParaRPr>
          </a:p>
        </p:txBody>
      </p:sp>
      <p:sp>
        <p:nvSpPr>
          <p:cNvPr id="19" name="矢印: 右 18">
            <a:extLst>
              <a:ext uri="{FF2B5EF4-FFF2-40B4-BE49-F238E27FC236}">
                <a16:creationId xmlns:a16="http://schemas.microsoft.com/office/drawing/2014/main" id="{D73C2A80-7D21-C5E4-7319-08822EFF2354}"/>
              </a:ext>
            </a:extLst>
          </p:cNvPr>
          <p:cNvSpPr/>
          <p:nvPr/>
        </p:nvSpPr>
        <p:spPr>
          <a:xfrm>
            <a:off x="5750551" y="2944672"/>
            <a:ext cx="1456839" cy="475282"/>
          </a:xfrm>
          <a:prstGeom prst="rightArrow">
            <a:avLst/>
          </a:prstGeom>
          <a:solidFill>
            <a:schemeClr val="bg1">
              <a:lumMod val="6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MS UI Gothic" panose="020B0600070205080204" pitchFamily="50" charset="-128"/>
              <a:ea typeface="MS UI Gothic" panose="020B0600070205080204" pitchFamily="50" charset="-128"/>
            </a:endParaRPr>
          </a:p>
        </p:txBody>
      </p:sp>
      <p:sp>
        <p:nvSpPr>
          <p:cNvPr id="28" name="テキスト ボックス 27">
            <a:extLst>
              <a:ext uri="{FF2B5EF4-FFF2-40B4-BE49-F238E27FC236}">
                <a16:creationId xmlns:a16="http://schemas.microsoft.com/office/drawing/2014/main" id="{BADC5335-CC94-F5CB-7B12-64F77315A223}"/>
              </a:ext>
            </a:extLst>
          </p:cNvPr>
          <p:cNvSpPr txBox="1"/>
          <p:nvPr/>
        </p:nvSpPr>
        <p:spPr>
          <a:xfrm>
            <a:off x="5619118" y="3360874"/>
            <a:ext cx="1719703"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altLang="ja-JP" dirty="0">
                <a:ea typeface="MS UI Gothic" panose="020B0600070205080204" pitchFamily="50" charset="-128"/>
              </a:rPr>
              <a:t>Cell</a:t>
            </a:r>
            <a:r>
              <a:rPr kumimoji="1" lang="en-US" altLang="ja-JP" sz="1800" dirty="0">
                <a:ea typeface="MS UI Gothic" panose="020B0600070205080204" pitchFamily="50" charset="-128"/>
              </a:rPr>
              <a:t>-to-Node</a:t>
            </a:r>
            <a:br>
              <a:rPr kumimoji="1" lang="en-US" altLang="ja-JP" sz="1800" dirty="0">
                <a:ea typeface="MS UI Gothic" panose="020B0600070205080204" pitchFamily="50" charset="-128"/>
              </a:rPr>
            </a:br>
            <a:r>
              <a:rPr kumimoji="1" lang="en-US" altLang="ja-JP" sz="1800" dirty="0">
                <a:ea typeface="MS UI Gothic" panose="020B0600070205080204" pitchFamily="50" charset="-128"/>
              </a:rPr>
              <a:t>Post-Smoothing</a:t>
            </a:r>
            <a:endParaRPr kumimoji="1" lang="ja-JP" altLang="en-US" sz="1800" dirty="0">
              <a:ea typeface="MS UI Gothic" panose="020B0600070205080204" pitchFamily="50" charset="-128"/>
            </a:endParaRPr>
          </a:p>
        </p:txBody>
      </p:sp>
      <p:pic>
        <p:nvPicPr>
          <p:cNvPr id="30" name="図 29">
            <a:extLst>
              <a:ext uri="{FF2B5EF4-FFF2-40B4-BE49-F238E27FC236}">
                <a16:creationId xmlns:a16="http://schemas.microsoft.com/office/drawing/2014/main" id="{927D39B5-C906-B3EB-00A0-4B7D9092E3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68430" y="967841"/>
            <a:ext cx="3012768" cy="4564800"/>
          </a:xfrm>
          <a:prstGeom prst="rect">
            <a:avLst/>
          </a:prstGeom>
        </p:spPr>
      </p:pic>
      <p:sp>
        <p:nvSpPr>
          <p:cNvPr id="32" name="矢印: 右 31">
            <a:extLst>
              <a:ext uri="{FF2B5EF4-FFF2-40B4-BE49-F238E27FC236}">
                <a16:creationId xmlns:a16="http://schemas.microsoft.com/office/drawing/2014/main" id="{74078273-34AA-0634-C0B0-2572B80452BB}"/>
              </a:ext>
            </a:extLst>
          </p:cNvPr>
          <p:cNvSpPr/>
          <p:nvPr/>
        </p:nvSpPr>
        <p:spPr>
          <a:xfrm>
            <a:off x="8845869" y="2944672"/>
            <a:ext cx="1456839" cy="475282"/>
          </a:xfrm>
          <a:prstGeom prst="rightArrow">
            <a:avLst/>
          </a:prstGeom>
          <a:solidFill>
            <a:schemeClr val="bg1">
              <a:lumMod val="65000"/>
            </a:schemeClr>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MS UI Gothic" panose="020B0600070205080204" pitchFamily="50" charset="-128"/>
              <a:ea typeface="MS UI Gothic" panose="020B0600070205080204" pitchFamily="50" charset="-128"/>
            </a:endParaRPr>
          </a:p>
        </p:txBody>
      </p:sp>
      <p:sp>
        <p:nvSpPr>
          <p:cNvPr id="34" name="テキスト ボックス 33">
            <a:extLst>
              <a:ext uri="{FF2B5EF4-FFF2-40B4-BE49-F238E27FC236}">
                <a16:creationId xmlns:a16="http://schemas.microsoft.com/office/drawing/2014/main" id="{5FD6CE4B-A702-19CD-4DA2-1E5159B33317}"/>
              </a:ext>
            </a:extLst>
          </p:cNvPr>
          <p:cNvSpPr txBox="1"/>
          <p:nvPr/>
        </p:nvSpPr>
        <p:spPr>
          <a:xfrm>
            <a:off x="8713891" y="3360874"/>
            <a:ext cx="1720792"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altLang="ja-JP" dirty="0">
                <a:ea typeface="MS UI Gothic" panose="020B0600070205080204" pitchFamily="50" charset="-128"/>
              </a:rPr>
              <a:t>Node</a:t>
            </a:r>
            <a:r>
              <a:rPr kumimoji="1" lang="en-US" altLang="ja-JP" sz="1800" dirty="0">
                <a:ea typeface="MS UI Gothic" panose="020B0600070205080204" pitchFamily="50" charset="-128"/>
              </a:rPr>
              <a:t>-to-Edge</a:t>
            </a:r>
            <a:br>
              <a:rPr kumimoji="1" lang="en-US" altLang="ja-JP" sz="1800" dirty="0">
                <a:ea typeface="MS UI Gothic" panose="020B0600070205080204" pitchFamily="50" charset="-128"/>
              </a:rPr>
            </a:br>
            <a:r>
              <a:rPr kumimoji="1" lang="en-US" altLang="ja-JP" sz="1800" dirty="0">
                <a:ea typeface="MS UI Gothic" panose="020B0600070205080204" pitchFamily="50" charset="-128"/>
              </a:rPr>
              <a:t>Post-Smoothing</a:t>
            </a:r>
            <a:endParaRPr kumimoji="1" lang="ja-JP" altLang="en-US" sz="1800" dirty="0">
              <a:ea typeface="MS UI Gothic" panose="020B0600070205080204" pitchFamily="50" charset="-128"/>
            </a:endParaRPr>
          </a:p>
        </p:txBody>
      </p:sp>
      <p:sp>
        <p:nvSpPr>
          <p:cNvPr id="36" name="テキスト ボックス 35">
            <a:extLst>
              <a:ext uri="{FF2B5EF4-FFF2-40B4-BE49-F238E27FC236}">
                <a16:creationId xmlns:a16="http://schemas.microsoft.com/office/drawing/2014/main" id="{14756412-D467-0CC4-E58D-DAF1DD050328}"/>
              </a:ext>
            </a:extLst>
          </p:cNvPr>
          <p:cNvSpPr txBox="1"/>
          <p:nvPr/>
        </p:nvSpPr>
        <p:spPr>
          <a:xfrm>
            <a:off x="28247" y="2888862"/>
            <a:ext cx="1107996" cy="646331"/>
          </a:xfrm>
          <a:prstGeom prst="rect">
            <a:avLst/>
          </a:prstGeom>
          <a:solidFill>
            <a:schemeClr val="bg1">
              <a:lumMod val="75000"/>
            </a:schemeClr>
          </a:solid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ja-JP" altLang="en-US" sz="1800" dirty="0">
                <a:ea typeface="MS UI Gothic" panose="020B0600070205080204" pitchFamily="50" charset="-128"/>
              </a:rPr>
              <a:t>元々の</a:t>
            </a:r>
            <a:br>
              <a:rPr kumimoji="1" lang="en-US" altLang="ja-JP" sz="1800" dirty="0">
                <a:ea typeface="MS UI Gothic" panose="020B0600070205080204" pitchFamily="50" charset="-128"/>
              </a:rPr>
            </a:br>
            <a:r>
              <a:rPr kumimoji="1" lang="ja-JP" altLang="en-US" sz="1800" dirty="0">
                <a:ea typeface="MS UI Gothic" panose="020B0600070205080204" pitchFamily="50" charset="-128"/>
              </a:rPr>
              <a:t>解析結果</a:t>
            </a:r>
          </a:p>
        </p:txBody>
      </p:sp>
    </p:spTree>
    <p:extLst>
      <p:ext uri="{BB962C8B-B14F-4D97-AF65-F5344CB8AC3E}">
        <p14:creationId xmlns:p14="http://schemas.microsoft.com/office/powerpoint/2010/main" val="1498568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chor="t"/>
              <a:lstStyle/>
              <a:p>
                <a:pPr marL="0" indent="0">
                  <a:buNone/>
                </a:pPr>
                <a:r>
                  <a:rPr lang="ja-JP" altLang="en-US" b="1" i="1" u="sng" dirty="0">
                    <a:effectLst>
                      <a:outerShdw blurRad="38100" dist="38100" dir="2700000" algn="tl">
                        <a:srgbClr val="000000">
                          <a:alpha val="43137"/>
                        </a:srgbClr>
                      </a:outerShdw>
                    </a:effectLst>
                  </a:rPr>
                  <a:t>概要</a:t>
                </a:r>
                <a:endParaRPr lang="en-US" altLang="ja-JP" b="1" i="1" u="sng" dirty="0">
                  <a:effectLst>
                    <a:outerShdw blurRad="38100" dist="38100" dir="2700000" algn="tl">
                      <a:srgbClr val="000000">
                        <a:alpha val="43137"/>
                      </a:srgbClr>
                    </a:outerShdw>
                  </a:effectLst>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b="1" i="1" u="sng" dirty="0">
                  <a:effectLst>
                    <a:outerShdw blurRad="38100" dist="38100" dir="2700000" algn="tl">
                      <a:srgbClr val="000000">
                        <a:alpha val="43137"/>
                      </a:srgbClr>
                    </a:outerShdw>
                  </a:effectLst>
                  <a:latin typeface="Cambria Math" panose="02040503050406030204" pitchFamily="18" charset="0"/>
                </a:endParaRPr>
              </a:p>
              <a:p>
                <a:pPr marL="0" indent="0">
                  <a:buNone/>
                </a:pPr>
                <a:endParaRPr lang="en-US" altLang="ja-JP" sz="4800" dirty="0"/>
              </a:p>
              <a:p>
                <a:r>
                  <a:rPr lang="ja-JP" altLang="en-US" dirty="0"/>
                  <a:t>直方体の</a:t>
                </a:r>
                <a:r>
                  <a:rPr lang="en-US" altLang="ja-JP" dirty="0"/>
                  <a:t>1/4</a:t>
                </a:r>
                <a:r>
                  <a:rPr lang="ja-JP" altLang="en-US" dirty="0"/>
                  <a:t>モデル．</a:t>
                </a:r>
                <a:endParaRPr lang="en-US" altLang="ja-JP" dirty="0"/>
              </a:p>
              <a:p>
                <a:r>
                  <a:rPr lang="en-US" altLang="ja-JP" dirty="0"/>
                  <a:t>Arruda-Boyce</a:t>
                </a:r>
                <a:r>
                  <a:rPr lang="ja-JP" altLang="en-US" dirty="0"/>
                  <a:t>超弾性体</a:t>
                </a:r>
                <a:r>
                  <a:rPr lang="en-US" altLang="ja-JP" dirty="0"/>
                  <a:t> (</a:t>
                </a:r>
                <a14:m>
                  <m:oMath xmlns:m="http://schemas.openxmlformats.org/officeDocument/2006/math">
                    <m:sSub>
                      <m:sSubPr>
                        <m:ctrlPr>
                          <a:rPr lang="en-US" altLang="ja-JP" b="1" i="1">
                            <a:solidFill>
                              <a:srgbClr val="C00000"/>
                            </a:solidFill>
                            <a:latin typeface="Cambria Math" panose="02040503050406030204" pitchFamily="18" charset="0"/>
                          </a:rPr>
                        </m:ctrlPr>
                      </m:sSubPr>
                      <m:e>
                        <m:r>
                          <a:rPr lang="en-US" altLang="ja-JP" b="1" i="1">
                            <a:solidFill>
                              <a:srgbClr val="C00000"/>
                            </a:solidFill>
                            <a:latin typeface="Cambria Math" panose="02040503050406030204" pitchFamily="18" charset="0"/>
                          </a:rPr>
                          <m:t>𝝂</m:t>
                        </m:r>
                      </m:e>
                      <m:sub>
                        <m:r>
                          <a:rPr lang="en-US" altLang="ja-JP" b="1" i="0">
                            <a:solidFill>
                              <a:srgbClr val="C00000"/>
                            </a:solidFill>
                            <a:latin typeface="Cambria Math" panose="02040503050406030204" pitchFamily="18" charset="0"/>
                          </a:rPr>
                          <m:t>𝐢𝐧𝐢</m:t>
                        </m:r>
                      </m:sub>
                    </m:sSub>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𝟎</m:t>
                    </m:r>
                    <m:r>
                      <a:rPr lang="en-US" altLang="ja-JP" b="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𝟒𝟗</m:t>
                    </m:r>
                  </m:oMath>
                </a14:m>
                <a:r>
                  <a:rPr lang="en-US" altLang="ja-JP" dirty="0"/>
                  <a:t>).</a:t>
                </a:r>
              </a:p>
              <a:p>
                <a:r>
                  <a:rPr lang="ja-JP" altLang="en-US" dirty="0"/>
                  <a:t>上面の</a:t>
                </a:r>
                <a:r>
                  <a:rPr lang="en-US" altLang="ja-JP" dirty="0"/>
                  <a:t>1/4</a:t>
                </a:r>
                <a:r>
                  <a:rPr lang="ja-JP" altLang="en-US" dirty="0"/>
                  <a:t>の領域に圧力を加えて押し込む</a:t>
                </a:r>
                <a:r>
                  <a:rPr lang="ja-JP" altLang="en-US" dirty="0">
                    <a:solidFill>
                      <a:srgbClr val="E89049"/>
                    </a:solidFill>
                  </a:rPr>
                  <a:t>大ひずみ解析</a:t>
                </a:r>
                <a:r>
                  <a:rPr lang="ja-JP" altLang="en-US" dirty="0"/>
                  <a:t>．</a:t>
                </a:r>
                <a:endParaRPr lang="en-US" altLang="ja-JP" dirty="0"/>
              </a:p>
              <a:p>
                <a:r>
                  <a:rPr lang="ja-JP" altLang="en-US" dirty="0"/>
                  <a:t>応力分布を比較．</a:t>
                </a:r>
                <a:endParaRPr lang="en-US" altLang="ja-JP" dirty="0"/>
              </a:p>
              <a:p>
                <a:endParaRPr lang="en-US" altLang="ja-JP" dirty="0"/>
              </a:p>
              <a:p>
                <a:endParaRPr lang="en-US" altLang="ja-JP"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93" t="-1690"/>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rmAutofit/>
          </a:bodyPr>
          <a:lstStyle/>
          <a:p>
            <a:r>
              <a:rPr lang="ja-JP" altLang="en-US" dirty="0"/>
              <a:t>    ブロックの圧力押込大変形解析</a:t>
            </a:r>
          </a:p>
        </p:txBody>
      </p:sp>
      <p:grpSp>
        <p:nvGrpSpPr>
          <p:cNvPr id="7" name="グループ化 6"/>
          <p:cNvGrpSpPr/>
          <p:nvPr/>
        </p:nvGrpSpPr>
        <p:grpSpPr>
          <a:xfrm>
            <a:off x="3791743" y="657227"/>
            <a:ext cx="5184577" cy="3527858"/>
            <a:chOff x="2113145" y="664575"/>
            <a:chExt cx="4906598" cy="3671875"/>
          </a:xfrm>
        </p:grpSpPr>
        <p:pic>
          <p:nvPicPr>
            <p:cNvPr id="8" name="図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3145" y="664575"/>
              <a:ext cx="4906598" cy="3671875"/>
            </a:xfrm>
            <a:prstGeom prst="rect">
              <a:avLst/>
            </a:prstGeom>
          </p:spPr>
        </p:pic>
        <p:sp>
          <p:nvSpPr>
            <p:cNvPr id="9" name="テキスト ボックス 8"/>
            <p:cNvSpPr txBox="1"/>
            <p:nvPr/>
          </p:nvSpPr>
          <p:spPr>
            <a:xfrm>
              <a:off x="5652119" y="1187460"/>
              <a:ext cx="1116125" cy="339382"/>
            </a:xfrm>
            <a:prstGeom prst="rect">
              <a:avLst/>
            </a:prstGeom>
            <a:solidFill>
              <a:schemeClr val="bg1"/>
            </a:solidFill>
          </p:spPr>
          <p:txBody>
            <a:bodyPr wrap="square" rtlCol="0">
              <a:spAutoFit/>
            </a:bodyPr>
            <a:lstStyle/>
            <a:p>
              <a:pPr algn="ctr"/>
              <a:r>
                <a:rPr kumimoji="1" lang="en-US" altLang="ja-JP" dirty="0">
                  <a:solidFill>
                    <a:srgbClr val="FF0000"/>
                  </a:solidFill>
                </a:rPr>
                <a:t>Load</a:t>
              </a:r>
              <a:endParaRPr kumimoji="1" lang="ja-JP" altLang="en-US" dirty="0">
                <a:solidFill>
                  <a:srgbClr val="FF0000"/>
                </a:solidFill>
              </a:endParaRPr>
            </a:p>
          </p:txBody>
        </p:sp>
      </p:grpSp>
      <p:sp>
        <p:nvSpPr>
          <p:cNvPr id="5" name="テキスト ボックス 4">
            <a:extLst>
              <a:ext uri="{FF2B5EF4-FFF2-40B4-BE49-F238E27FC236}">
                <a16:creationId xmlns:a16="http://schemas.microsoft.com/office/drawing/2014/main" id="{DD7A3106-653E-5E69-32DA-B5E05C37F6D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086ECBCE-3582-F07B-86EB-FD30370C9F49}"/>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15</a:t>
            </a:fld>
            <a:endParaRPr lang="ja-JP" altLang="en-US" dirty="0"/>
          </a:p>
        </p:txBody>
      </p:sp>
    </p:spTree>
    <p:extLst>
      <p:ext uri="{BB962C8B-B14F-4D97-AF65-F5344CB8AC3E}">
        <p14:creationId xmlns:p14="http://schemas.microsoft.com/office/powerpoint/2010/main" val="114479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44735-1AA7-796A-78FC-D3373ECFE96B}"/>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52EA539-6F40-031F-256A-C8BCF91AE6AC}"/>
              </a:ext>
            </a:extLst>
          </p:cNvPr>
          <p:cNvSpPr>
            <a:spLocks noGrp="1"/>
          </p:cNvSpPr>
          <p:nvPr>
            <p:ph idx="1"/>
          </p:nvPr>
        </p:nvSpPr>
        <p:spPr/>
        <p:txBody>
          <a:bodyPr anchor="t"/>
          <a:lstStyle/>
          <a:p>
            <a:pPr marL="0" indent="0">
              <a:buNone/>
            </a:pPr>
            <a:r>
              <a:rPr lang="en-US" altLang="ja-JP" b="1" i="1" u="sng" dirty="0">
                <a:effectLst>
                  <a:outerShdw blurRad="38100" dist="38100" dir="2700000" algn="tl">
                    <a:srgbClr val="000000">
                      <a:alpha val="43137"/>
                    </a:srgbClr>
                  </a:outerShdw>
                </a:effectLst>
              </a:rPr>
              <a:t>1.2GPa</a:t>
            </a:r>
            <a:r>
              <a:rPr lang="ja-JP" altLang="en-US" b="1" i="1" u="sng" dirty="0">
                <a:effectLst>
                  <a:outerShdw blurRad="38100" dist="38100" dir="2700000" algn="tl">
                    <a:srgbClr val="000000">
                      <a:alpha val="43137"/>
                    </a:srgbClr>
                  </a:outerShdw>
                </a:effectLst>
              </a:rPr>
              <a:t>時点の</a:t>
            </a: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応力分布の比較</a:t>
            </a:r>
            <a:endParaRPr lang="en-US" altLang="ja-JP" b="1" i="1" u="sng" dirty="0">
              <a:effectLst>
                <a:outerShdw blurRad="38100" dist="38100" dir="2700000" algn="tl">
                  <a:srgbClr val="000000">
                    <a:alpha val="43137"/>
                  </a:srgbClr>
                </a:outerShdw>
              </a:effectLst>
            </a:endParaRPr>
          </a:p>
        </p:txBody>
      </p:sp>
      <p:sp>
        <p:nvSpPr>
          <p:cNvPr id="2" name="タイトル 1">
            <a:extLst>
              <a:ext uri="{FF2B5EF4-FFF2-40B4-BE49-F238E27FC236}">
                <a16:creationId xmlns:a16="http://schemas.microsoft.com/office/drawing/2014/main" id="{ADE5D6EF-9ED4-1FBF-A2A0-9B0F856C7F1B}"/>
              </a:ext>
            </a:extLst>
          </p:cNvPr>
          <p:cNvSpPr>
            <a:spLocks noGrp="1"/>
          </p:cNvSpPr>
          <p:nvPr>
            <p:ph type="title"/>
          </p:nvPr>
        </p:nvSpPr>
        <p:spPr/>
        <p:txBody>
          <a:bodyPr>
            <a:normAutofit/>
          </a:bodyPr>
          <a:lstStyle/>
          <a:p>
            <a:r>
              <a:rPr lang="ja-JP" altLang="en-US" dirty="0"/>
              <a:t>    ブロックの圧力押込大変形解析</a:t>
            </a:r>
          </a:p>
        </p:txBody>
      </p:sp>
      <p:sp>
        <p:nvSpPr>
          <p:cNvPr id="5" name="テキスト ボックス 4">
            <a:extLst>
              <a:ext uri="{FF2B5EF4-FFF2-40B4-BE49-F238E27FC236}">
                <a16:creationId xmlns:a16="http://schemas.microsoft.com/office/drawing/2014/main" id="{8A05E2A1-2485-BA3F-3BCE-59AA70C6D4A7}"/>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134E2F94-72FE-70BA-FE01-85359204159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16</a:t>
            </a:fld>
            <a:endParaRPr lang="ja-JP" altLang="en-US" dirty="0"/>
          </a:p>
        </p:txBody>
      </p:sp>
      <p:sp>
        <p:nvSpPr>
          <p:cNvPr id="18" name="四角形: 角を丸くする 17">
            <a:extLst>
              <a:ext uri="{FF2B5EF4-FFF2-40B4-BE49-F238E27FC236}">
                <a16:creationId xmlns:a16="http://schemas.microsoft.com/office/drawing/2014/main" id="{F1C12E10-0886-4383-DFCD-80D502B178BB}"/>
              </a:ext>
            </a:extLst>
          </p:cNvPr>
          <p:cNvSpPr/>
          <p:nvPr/>
        </p:nvSpPr>
        <p:spPr>
          <a:xfrm>
            <a:off x="334434" y="5618420"/>
            <a:ext cx="11522207" cy="757095"/>
          </a:xfrm>
          <a:prstGeom prst="roundRect">
            <a:avLst/>
          </a:prstGeom>
          <a:solidFill>
            <a:schemeClr val="bg1">
              <a:lumMod val="75000"/>
            </a:schemeClr>
          </a:solidFill>
          <a:ln w="3175">
            <a:solidFill>
              <a:schemeClr val="tx1"/>
            </a:solidFill>
          </a:ln>
          <a:effectLst/>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400" dirty="0">
                <a:latin typeface="MS UI Gothic" panose="020B0600070205080204" pitchFamily="50" charset="-128"/>
                <a:ea typeface="MS UI Gothic" panose="020B0600070205080204" pitchFamily="50" charset="-128"/>
              </a:rPr>
              <a:t>偏差成分の計算法は両者同じなので，大きな違いは見られない．</a:t>
            </a:r>
          </a:p>
        </p:txBody>
      </p:sp>
      <p:pic>
        <p:nvPicPr>
          <p:cNvPr id="9" name="図 8">
            <a:extLst>
              <a:ext uri="{FF2B5EF4-FFF2-40B4-BE49-F238E27FC236}">
                <a16:creationId xmlns:a16="http://schemas.microsoft.com/office/drawing/2014/main" id="{09F8FD1D-AF6E-5D09-7AD1-795CD9940B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587" y="962878"/>
            <a:ext cx="5675950" cy="4680000"/>
          </a:xfrm>
          <a:prstGeom prst="rect">
            <a:avLst/>
          </a:prstGeom>
        </p:spPr>
      </p:pic>
      <p:sp>
        <p:nvSpPr>
          <p:cNvPr id="16" name="テキスト ボックス 15">
            <a:extLst>
              <a:ext uri="{FF2B5EF4-FFF2-40B4-BE49-F238E27FC236}">
                <a16:creationId xmlns:a16="http://schemas.microsoft.com/office/drawing/2014/main" id="{1A4C0A86-AD07-0B2B-5363-9042A80123C4}"/>
              </a:ext>
            </a:extLst>
          </p:cNvPr>
          <p:cNvSpPr txBox="1"/>
          <p:nvPr/>
        </p:nvSpPr>
        <p:spPr>
          <a:xfrm>
            <a:off x="4248187" y="950766"/>
            <a:ext cx="1770035"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a:solidFill>
                  <a:srgbClr val="FF00FF"/>
                </a:solidFill>
                <a:latin typeface="+mn-ea"/>
              </a:rPr>
              <a:t>Selective</a:t>
            </a:r>
            <a:br>
              <a:rPr kumimoji="1" lang="en-US" altLang="ja-JP" sz="1800" dirty="0">
                <a:solidFill>
                  <a:srgbClr val="FF00FF"/>
                </a:solidFill>
                <a:latin typeface="+mn-ea"/>
              </a:rPr>
            </a:br>
            <a:r>
              <a:rPr kumimoji="1" lang="en-US" altLang="ja-JP" sz="1800" dirty="0">
                <a:solidFill>
                  <a:srgbClr val="FF00FF"/>
                </a:solidFill>
                <a:latin typeface="+mn-ea"/>
              </a:rPr>
              <a:t>ES/NS-FEM-T4</a:t>
            </a:r>
            <a:endParaRPr kumimoji="1" lang="ja-JP" altLang="en-US" sz="1800" dirty="0">
              <a:solidFill>
                <a:srgbClr val="FF00FF"/>
              </a:solidFill>
              <a:latin typeface="+mn-ea"/>
            </a:endParaRPr>
          </a:p>
        </p:txBody>
      </p:sp>
      <p:pic>
        <p:nvPicPr>
          <p:cNvPr id="13" name="図 12">
            <a:extLst>
              <a:ext uri="{FF2B5EF4-FFF2-40B4-BE49-F238E27FC236}">
                <a16:creationId xmlns:a16="http://schemas.microsoft.com/office/drawing/2014/main" id="{6038D683-AFAB-37F6-90A0-21841738CE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01778" y="962878"/>
            <a:ext cx="5675950" cy="4680000"/>
          </a:xfrm>
          <a:prstGeom prst="rect">
            <a:avLst/>
          </a:prstGeom>
        </p:spPr>
      </p:pic>
      <p:sp>
        <p:nvSpPr>
          <p:cNvPr id="17" name="テキスト ボックス 16">
            <a:extLst>
              <a:ext uri="{FF2B5EF4-FFF2-40B4-BE49-F238E27FC236}">
                <a16:creationId xmlns:a16="http://schemas.microsoft.com/office/drawing/2014/main" id="{B070335C-99A8-E067-BB1E-8B8E5C9AADEC}"/>
              </a:ext>
            </a:extLst>
          </p:cNvPr>
          <p:cNvSpPr txBox="1"/>
          <p:nvPr/>
        </p:nvSpPr>
        <p:spPr>
          <a:xfrm>
            <a:off x="9846822" y="1073876"/>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275811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FF80D-E19B-090A-2C49-8865E15729AA}"/>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1A5D414-0E36-6C7F-8A8B-6E1AE359BEDD}"/>
              </a:ext>
            </a:extLst>
          </p:cNvPr>
          <p:cNvSpPr>
            <a:spLocks noGrp="1"/>
          </p:cNvSpPr>
          <p:nvPr>
            <p:ph idx="1"/>
          </p:nvPr>
        </p:nvSpPr>
        <p:spPr/>
        <p:txBody>
          <a:bodyPr anchor="t"/>
          <a:lstStyle/>
          <a:p>
            <a:pPr marL="0" indent="0">
              <a:buNone/>
            </a:pPr>
            <a:r>
              <a:rPr lang="en-US" altLang="ja-JP" b="1" i="1" u="sng" dirty="0">
                <a:effectLst>
                  <a:outerShdw blurRad="38100" dist="38100" dir="2700000" algn="tl">
                    <a:srgbClr val="000000">
                      <a:alpha val="43137"/>
                    </a:srgbClr>
                  </a:outerShdw>
                </a:effectLst>
              </a:rPr>
              <a:t>1.2GPa</a:t>
            </a:r>
            <a:r>
              <a:rPr lang="ja-JP" altLang="en-US" b="1" i="1" u="sng" dirty="0">
                <a:effectLst>
                  <a:outerShdw blurRad="38100" dist="38100" dir="2700000" algn="tl">
                    <a:srgbClr val="000000">
                      <a:alpha val="43137"/>
                    </a:srgbClr>
                  </a:outerShdw>
                </a:effectLst>
              </a:rPr>
              <a:t>時点の圧力分布の比較 </a:t>
            </a:r>
            <a:r>
              <a:rPr lang="en-US" altLang="ja-JP" b="1" i="1" u="sng" dirty="0">
                <a:effectLst>
                  <a:outerShdw blurRad="38100" dist="38100" dir="2700000" algn="tl">
                    <a:srgbClr val="000000">
                      <a:alpha val="43137"/>
                    </a:srgbClr>
                  </a:outerShdw>
                </a:effectLst>
              </a:rPr>
              <a:t>(1)</a:t>
            </a:r>
          </a:p>
        </p:txBody>
      </p:sp>
      <p:sp>
        <p:nvSpPr>
          <p:cNvPr id="2" name="タイトル 1">
            <a:extLst>
              <a:ext uri="{FF2B5EF4-FFF2-40B4-BE49-F238E27FC236}">
                <a16:creationId xmlns:a16="http://schemas.microsoft.com/office/drawing/2014/main" id="{1676940E-7E90-A2B5-7074-09751554C72E}"/>
              </a:ext>
            </a:extLst>
          </p:cNvPr>
          <p:cNvSpPr>
            <a:spLocks noGrp="1"/>
          </p:cNvSpPr>
          <p:nvPr>
            <p:ph type="title"/>
          </p:nvPr>
        </p:nvSpPr>
        <p:spPr/>
        <p:txBody>
          <a:bodyPr>
            <a:normAutofit/>
          </a:bodyPr>
          <a:lstStyle/>
          <a:p>
            <a:r>
              <a:rPr lang="ja-JP" altLang="en-US" dirty="0"/>
              <a:t>    ブロックの圧力押込大変形解析</a:t>
            </a:r>
          </a:p>
        </p:txBody>
      </p:sp>
      <p:sp>
        <p:nvSpPr>
          <p:cNvPr id="5" name="テキスト ボックス 4">
            <a:extLst>
              <a:ext uri="{FF2B5EF4-FFF2-40B4-BE49-F238E27FC236}">
                <a16:creationId xmlns:a16="http://schemas.microsoft.com/office/drawing/2014/main" id="{A18ABF83-FD8D-6BBC-8EF7-9FDA436D6E00}"/>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8010D9FD-A348-20DB-9BEC-5E607C7337A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17</a:t>
            </a:fld>
            <a:endParaRPr lang="ja-JP" altLang="en-US" dirty="0"/>
          </a:p>
        </p:txBody>
      </p:sp>
      <p:sp>
        <p:nvSpPr>
          <p:cNvPr id="18" name="四角形: 角を丸くする 17">
            <a:extLst>
              <a:ext uri="{FF2B5EF4-FFF2-40B4-BE49-F238E27FC236}">
                <a16:creationId xmlns:a16="http://schemas.microsoft.com/office/drawing/2014/main" id="{C1FA2413-39E5-D0A4-0FD0-70E959F4AC3F}"/>
              </a:ext>
            </a:extLst>
          </p:cNvPr>
          <p:cNvSpPr/>
          <p:nvPr/>
        </p:nvSpPr>
        <p:spPr>
          <a:xfrm>
            <a:off x="334434" y="5618420"/>
            <a:ext cx="11522207" cy="757095"/>
          </a:xfrm>
          <a:prstGeom prst="roundRect">
            <a:avLst/>
          </a:prstGeom>
          <a:solidFill>
            <a:schemeClr val="accent1"/>
          </a:solidFill>
          <a:ln w="3175">
            <a:solidFill>
              <a:schemeClr val="tx1"/>
            </a:solidFill>
          </a:ln>
          <a:effectLst/>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ja-JP" sz="2400" dirty="0">
                <a:solidFill>
                  <a:schemeClr val="accent6">
                    <a:lumMod val="60000"/>
                    <a:lumOff val="40000"/>
                  </a:schemeClr>
                </a:solidFill>
                <a:ea typeface="MS UI Gothic" panose="020B0600070205080204" pitchFamily="50" charset="-128"/>
              </a:rPr>
              <a:t>ES-FEM-SRI-T4</a:t>
            </a:r>
            <a:r>
              <a:rPr lang="ja-JP" altLang="en-US" sz="2400" dirty="0">
                <a:ea typeface="MS UI Gothic" panose="020B0600070205080204" pitchFamily="50" charset="-128"/>
              </a:rPr>
              <a:t>は圧力チェッカーボーディングが抑制された実用に耐える圧力分布</a:t>
            </a:r>
            <a:r>
              <a:rPr lang="ja-JP" altLang="en-US" sz="2400">
                <a:ea typeface="MS UI Gothic" panose="020B0600070205080204" pitchFamily="50" charset="-128"/>
              </a:rPr>
              <a:t>を示している．</a:t>
            </a:r>
            <a:endParaRPr kumimoji="1" lang="ja-JP" altLang="en-US" sz="2400" dirty="0">
              <a:solidFill>
                <a:schemeClr val="tx1"/>
              </a:solidFill>
              <a:latin typeface="+mn-ea"/>
            </a:endParaRPr>
          </a:p>
        </p:txBody>
      </p:sp>
      <p:pic>
        <p:nvPicPr>
          <p:cNvPr id="9" name="図 8">
            <a:extLst>
              <a:ext uri="{FF2B5EF4-FFF2-40B4-BE49-F238E27FC236}">
                <a16:creationId xmlns:a16="http://schemas.microsoft.com/office/drawing/2014/main" id="{BFFAADC7-B5AA-9976-E28F-4DFADF7144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050" y="962843"/>
            <a:ext cx="5675950" cy="4680000"/>
          </a:xfrm>
          <a:prstGeom prst="rect">
            <a:avLst/>
          </a:prstGeom>
        </p:spPr>
      </p:pic>
      <p:sp>
        <p:nvSpPr>
          <p:cNvPr id="11" name="テキスト ボックス 10">
            <a:extLst>
              <a:ext uri="{FF2B5EF4-FFF2-40B4-BE49-F238E27FC236}">
                <a16:creationId xmlns:a16="http://schemas.microsoft.com/office/drawing/2014/main" id="{526DB670-B76E-5A72-9ED0-01F7C88FA10F}"/>
              </a:ext>
            </a:extLst>
          </p:cNvPr>
          <p:cNvSpPr txBox="1"/>
          <p:nvPr/>
        </p:nvSpPr>
        <p:spPr>
          <a:xfrm>
            <a:off x="4248187" y="950766"/>
            <a:ext cx="1770035"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a:solidFill>
                  <a:srgbClr val="FF00FF"/>
                </a:solidFill>
                <a:latin typeface="+mn-ea"/>
              </a:rPr>
              <a:t>Selective</a:t>
            </a:r>
            <a:br>
              <a:rPr kumimoji="1" lang="en-US" altLang="ja-JP" sz="1800" dirty="0">
                <a:solidFill>
                  <a:srgbClr val="FF00FF"/>
                </a:solidFill>
                <a:latin typeface="+mn-ea"/>
              </a:rPr>
            </a:br>
            <a:r>
              <a:rPr kumimoji="1" lang="en-US" altLang="ja-JP" sz="1800" dirty="0">
                <a:solidFill>
                  <a:srgbClr val="FF00FF"/>
                </a:solidFill>
                <a:latin typeface="+mn-ea"/>
              </a:rPr>
              <a:t>ES/NS-FEM-T4</a:t>
            </a:r>
            <a:endParaRPr kumimoji="1" lang="ja-JP" altLang="en-US" sz="1800" dirty="0">
              <a:solidFill>
                <a:srgbClr val="FF00FF"/>
              </a:solidFill>
              <a:latin typeface="+mn-ea"/>
            </a:endParaRPr>
          </a:p>
        </p:txBody>
      </p:sp>
      <p:pic>
        <p:nvPicPr>
          <p:cNvPr id="13" name="図 12">
            <a:extLst>
              <a:ext uri="{FF2B5EF4-FFF2-40B4-BE49-F238E27FC236}">
                <a16:creationId xmlns:a16="http://schemas.microsoft.com/office/drawing/2014/main" id="{B740F538-3CBC-FBF8-EE27-9066F54F86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962843"/>
            <a:ext cx="5675950" cy="4680000"/>
          </a:xfrm>
          <a:prstGeom prst="rect">
            <a:avLst/>
          </a:prstGeom>
        </p:spPr>
      </p:pic>
      <p:sp>
        <p:nvSpPr>
          <p:cNvPr id="15" name="テキスト ボックス 14">
            <a:extLst>
              <a:ext uri="{FF2B5EF4-FFF2-40B4-BE49-F238E27FC236}">
                <a16:creationId xmlns:a16="http://schemas.microsoft.com/office/drawing/2014/main" id="{2A6EF818-A48E-7A1B-0F3B-6893D94BE134}"/>
              </a:ext>
            </a:extLst>
          </p:cNvPr>
          <p:cNvSpPr txBox="1"/>
          <p:nvPr/>
        </p:nvSpPr>
        <p:spPr>
          <a:xfrm>
            <a:off x="9846822" y="1073876"/>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297189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A1D00-E8A6-B4DD-2D15-AAA17D076164}"/>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8FE0E50-1FE8-5942-14B6-E3D82236212D}"/>
              </a:ext>
            </a:extLst>
          </p:cNvPr>
          <p:cNvSpPr>
            <a:spLocks noGrp="1"/>
          </p:cNvSpPr>
          <p:nvPr>
            <p:ph idx="1"/>
          </p:nvPr>
        </p:nvSpPr>
        <p:spPr/>
        <p:txBody>
          <a:bodyPr anchor="t"/>
          <a:lstStyle/>
          <a:p>
            <a:pPr marL="0" indent="0">
              <a:buNone/>
            </a:pPr>
            <a:r>
              <a:rPr lang="en-US" altLang="ja-JP" b="1" i="1" u="sng" dirty="0">
                <a:effectLst>
                  <a:outerShdw blurRad="38100" dist="38100" dir="2700000" algn="tl">
                    <a:srgbClr val="000000">
                      <a:alpha val="43137"/>
                    </a:srgbClr>
                  </a:outerShdw>
                </a:effectLst>
              </a:rPr>
              <a:t>1.2GPa</a:t>
            </a:r>
            <a:r>
              <a:rPr lang="ja-JP" altLang="en-US" b="1" i="1" u="sng" dirty="0">
                <a:effectLst>
                  <a:outerShdw blurRad="38100" dist="38100" dir="2700000" algn="tl">
                    <a:srgbClr val="000000">
                      <a:alpha val="43137"/>
                    </a:srgbClr>
                  </a:outerShdw>
                </a:effectLst>
              </a:rPr>
              <a:t>時点の圧力分布の比較 </a:t>
            </a:r>
            <a:r>
              <a:rPr lang="en-US" altLang="ja-JP" b="1" i="1" u="sng" dirty="0">
                <a:effectLst>
                  <a:outerShdw blurRad="38100" dist="38100" dir="2700000" algn="tl">
                    <a:srgbClr val="000000">
                      <a:alpha val="43137"/>
                    </a:srgbClr>
                  </a:outerShdw>
                </a:effectLst>
              </a:rPr>
              <a:t>(2)</a:t>
            </a:r>
          </a:p>
        </p:txBody>
      </p:sp>
      <p:sp>
        <p:nvSpPr>
          <p:cNvPr id="2" name="タイトル 1">
            <a:extLst>
              <a:ext uri="{FF2B5EF4-FFF2-40B4-BE49-F238E27FC236}">
                <a16:creationId xmlns:a16="http://schemas.microsoft.com/office/drawing/2014/main" id="{E1A04B80-6224-20DC-549B-60BFBEB1ED48}"/>
              </a:ext>
            </a:extLst>
          </p:cNvPr>
          <p:cNvSpPr>
            <a:spLocks noGrp="1"/>
          </p:cNvSpPr>
          <p:nvPr>
            <p:ph type="title"/>
          </p:nvPr>
        </p:nvSpPr>
        <p:spPr/>
        <p:txBody>
          <a:bodyPr>
            <a:normAutofit/>
          </a:bodyPr>
          <a:lstStyle/>
          <a:p>
            <a:r>
              <a:rPr lang="ja-JP" altLang="en-US" dirty="0"/>
              <a:t>    ブロックの圧力押込大変形解析</a:t>
            </a:r>
          </a:p>
        </p:txBody>
      </p:sp>
      <p:sp>
        <p:nvSpPr>
          <p:cNvPr id="5" name="テキスト ボックス 4">
            <a:extLst>
              <a:ext uri="{FF2B5EF4-FFF2-40B4-BE49-F238E27FC236}">
                <a16:creationId xmlns:a16="http://schemas.microsoft.com/office/drawing/2014/main" id="{839693C3-F3C8-08CF-0DD9-7BF1A2C6131B}"/>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BE8C2761-3F47-AC13-119D-C207CAB29BCE}"/>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18</a:t>
            </a:fld>
            <a:endParaRPr lang="ja-JP" altLang="en-US" dirty="0"/>
          </a:p>
        </p:txBody>
      </p:sp>
      <p:pic>
        <p:nvPicPr>
          <p:cNvPr id="7" name="図 6">
            <a:extLst>
              <a:ext uri="{FF2B5EF4-FFF2-40B4-BE49-F238E27FC236}">
                <a16:creationId xmlns:a16="http://schemas.microsoft.com/office/drawing/2014/main" id="{70069E8D-31A3-C36D-CC61-B9FCD1DA21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050" y="962644"/>
            <a:ext cx="5675950" cy="4680000"/>
          </a:xfrm>
          <a:prstGeom prst="rect">
            <a:avLst/>
          </a:prstGeom>
        </p:spPr>
      </p:pic>
      <p:pic>
        <p:nvPicPr>
          <p:cNvPr id="8" name="図 7">
            <a:extLst>
              <a:ext uri="{FF2B5EF4-FFF2-40B4-BE49-F238E27FC236}">
                <a16:creationId xmlns:a16="http://schemas.microsoft.com/office/drawing/2014/main" id="{BD3C8B7A-9895-64C3-5CD7-A4ACE803A1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962644"/>
            <a:ext cx="5652000" cy="4643596"/>
          </a:xfrm>
          <a:prstGeom prst="rect">
            <a:avLst/>
          </a:prstGeom>
        </p:spPr>
      </p:pic>
      <p:sp>
        <p:nvSpPr>
          <p:cNvPr id="11" name="テキスト ボックス 10">
            <a:extLst>
              <a:ext uri="{FF2B5EF4-FFF2-40B4-BE49-F238E27FC236}">
                <a16:creationId xmlns:a16="http://schemas.microsoft.com/office/drawing/2014/main" id="{AD5ECEED-1D8A-C8FA-F894-F229B4C8A624}"/>
              </a:ext>
            </a:extLst>
          </p:cNvPr>
          <p:cNvSpPr txBox="1"/>
          <p:nvPr/>
        </p:nvSpPr>
        <p:spPr>
          <a:xfrm>
            <a:off x="10829597" y="1071181"/>
            <a:ext cx="1074333"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altLang="ja-JP" dirty="0">
                <a:solidFill>
                  <a:schemeClr val="tx1"/>
                </a:solidFill>
                <a:latin typeface="+mn-ea"/>
              </a:rPr>
              <a:t>ABAQUS</a:t>
            </a:r>
            <a:br>
              <a:rPr lang="en-US" altLang="ja-JP" dirty="0">
                <a:solidFill>
                  <a:schemeClr val="tx1"/>
                </a:solidFill>
                <a:latin typeface="+mn-ea"/>
              </a:rPr>
            </a:br>
            <a:r>
              <a:rPr lang="en-US" altLang="ja-JP" dirty="0">
                <a:solidFill>
                  <a:schemeClr val="tx1"/>
                </a:solidFill>
                <a:latin typeface="+mn-ea"/>
              </a:rPr>
              <a:t>C3D8</a:t>
            </a:r>
            <a:endParaRPr kumimoji="1" lang="ja-JP" altLang="en-US" sz="1800" dirty="0">
              <a:solidFill>
                <a:schemeClr val="tx1"/>
              </a:solidFill>
              <a:latin typeface="+mn-ea"/>
            </a:endParaRPr>
          </a:p>
        </p:txBody>
      </p:sp>
      <p:sp>
        <p:nvSpPr>
          <p:cNvPr id="9" name="テキスト ボックス 8">
            <a:extLst>
              <a:ext uri="{FF2B5EF4-FFF2-40B4-BE49-F238E27FC236}">
                <a16:creationId xmlns:a16="http://schemas.microsoft.com/office/drawing/2014/main" id="{387DAB3F-A760-AA15-CC60-2D81CC23B6BC}"/>
              </a:ext>
            </a:extLst>
          </p:cNvPr>
          <p:cNvSpPr txBox="1"/>
          <p:nvPr/>
        </p:nvSpPr>
        <p:spPr>
          <a:xfrm>
            <a:off x="4022045" y="668499"/>
            <a:ext cx="2222083" cy="92333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a:solidFill>
                  <a:srgbClr val="FF00FF"/>
                </a:solidFill>
                <a:latin typeface="+mn-ea"/>
              </a:rPr>
              <a:t>Selective</a:t>
            </a:r>
            <a:br>
              <a:rPr kumimoji="1" lang="en-US" altLang="ja-JP" sz="1800" dirty="0">
                <a:solidFill>
                  <a:srgbClr val="FF00FF"/>
                </a:solidFill>
                <a:latin typeface="+mn-ea"/>
              </a:rPr>
            </a:br>
            <a:r>
              <a:rPr kumimoji="1" lang="en-US" altLang="ja-JP" sz="1800" dirty="0">
                <a:solidFill>
                  <a:srgbClr val="FF00FF"/>
                </a:solidFill>
                <a:latin typeface="+mn-ea"/>
              </a:rPr>
              <a:t>ES/NS-FEM-T4</a:t>
            </a:r>
            <a:br>
              <a:rPr kumimoji="1" lang="en-US" altLang="ja-JP" sz="1800" dirty="0">
                <a:solidFill>
                  <a:srgbClr val="FF00FF"/>
                </a:solidFill>
                <a:latin typeface="+mn-ea"/>
              </a:rPr>
            </a:br>
            <a:r>
              <a:rPr kumimoji="1" lang="en-US" altLang="ja-JP" sz="1800" dirty="0">
                <a:solidFill>
                  <a:srgbClr val="FF00FF"/>
                </a:solidFill>
                <a:latin typeface="+mn-ea"/>
              </a:rPr>
              <a:t>with</a:t>
            </a:r>
            <a:r>
              <a:rPr kumimoji="1" lang="ja-JP" altLang="en-US" sz="1800" dirty="0">
                <a:solidFill>
                  <a:srgbClr val="FF00FF"/>
                </a:solidFill>
                <a:latin typeface="+mn-ea"/>
              </a:rPr>
              <a:t> </a:t>
            </a:r>
            <a:r>
              <a:rPr kumimoji="1" lang="en-US" altLang="ja-JP" sz="1800" dirty="0">
                <a:solidFill>
                  <a:srgbClr val="FF0000"/>
                </a:solidFill>
                <a:latin typeface="+mn-ea"/>
              </a:rPr>
              <a:t>Post-Smoothing</a:t>
            </a:r>
            <a:endParaRPr kumimoji="1" lang="ja-JP" altLang="en-US" sz="1800" dirty="0">
              <a:solidFill>
                <a:srgbClr val="FF0000"/>
              </a:solidFill>
              <a:latin typeface="+mn-ea"/>
            </a:endParaRPr>
          </a:p>
        </p:txBody>
      </p:sp>
      <p:sp>
        <p:nvSpPr>
          <p:cNvPr id="12" name="四角形: 角を丸くする 11">
            <a:extLst>
              <a:ext uri="{FF2B5EF4-FFF2-40B4-BE49-F238E27FC236}">
                <a16:creationId xmlns:a16="http://schemas.microsoft.com/office/drawing/2014/main" id="{B07FD843-45EC-4B1C-19ED-9C08545F0783}"/>
              </a:ext>
            </a:extLst>
          </p:cNvPr>
          <p:cNvSpPr/>
          <p:nvPr/>
        </p:nvSpPr>
        <p:spPr>
          <a:xfrm>
            <a:off x="334434" y="5618420"/>
            <a:ext cx="11522207" cy="757095"/>
          </a:xfrm>
          <a:prstGeom prst="roundRect">
            <a:avLst/>
          </a:prstGeom>
          <a:solidFill>
            <a:schemeClr val="accent1"/>
          </a:solidFill>
          <a:ln w="3175">
            <a:solidFill>
              <a:schemeClr val="tx1"/>
            </a:solidFill>
          </a:ln>
          <a:effectLst/>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400" dirty="0">
                <a:solidFill>
                  <a:srgbClr val="FF00FF"/>
                </a:solidFill>
                <a:latin typeface="+mn-ea"/>
              </a:rPr>
              <a:t>旧</a:t>
            </a:r>
            <a:r>
              <a:rPr lang="en-US" altLang="ja-JP" sz="2400" dirty="0">
                <a:solidFill>
                  <a:srgbClr val="FF00FF"/>
                </a:solidFill>
                <a:latin typeface="+mn-ea"/>
              </a:rPr>
              <a:t>S-FEM</a:t>
            </a:r>
            <a:r>
              <a:rPr lang="ja-JP" altLang="en-US" sz="2400" dirty="0">
                <a:solidFill>
                  <a:schemeClr val="tx1"/>
                </a:solidFill>
                <a:latin typeface="+mn-ea"/>
              </a:rPr>
              <a:t>をポストスムージングした結果は大ひずみ解析でも綺麗で，</a:t>
            </a:r>
            <a:br>
              <a:rPr lang="en-US" altLang="ja-JP" sz="2400" dirty="0">
                <a:solidFill>
                  <a:schemeClr val="tx1"/>
                </a:solidFill>
                <a:latin typeface="+mn-ea"/>
              </a:rPr>
            </a:br>
            <a:r>
              <a:rPr lang="ja-JP" altLang="en-US" sz="2400" dirty="0">
                <a:solidFill>
                  <a:schemeClr val="tx1"/>
                </a:solidFill>
                <a:latin typeface="+mn-ea"/>
              </a:rPr>
              <a:t>立方体構造格子を用いた</a:t>
            </a:r>
            <a:r>
              <a:rPr lang="en-US" altLang="ja-JP" sz="2400" dirty="0">
                <a:solidFill>
                  <a:schemeClr val="tx1"/>
                </a:solidFill>
                <a:latin typeface="+mn-ea"/>
              </a:rPr>
              <a:t>ABAQUS C3D8</a:t>
            </a:r>
            <a:r>
              <a:rPr lang="ja-JP" altLang="en-US" sz="2400" dirty="0">
                <a:solidFill>
                  <a:schemeClr val="tx1"/>
                </a:solidFill>
                <a:latin typeface="+mn-ea"/>
              </a:rPr>
              <a:t>と遜色ない圧力分布が得られる．</a:t>
            </a:r>
            <a:endParaRPr kumimoji="1" lang="ja-JP" altLang="en-US" sz="2400" dirty="0">
              <a:solidFill>
                <a:schemeClr val="tx1"/>
              </a:solidFill>
              <a:latin typeface="+mn-ea"/>
            </a:endParaRPr>
          </a:p>
        </p:txBody>
      </p:sp>
    </p:spTree>
    <p:extLst>
      <p:ext uri="{BB962C8B-B14F-4D97-AF65-F5344CB8AC3E}">
        <p14:creationId xmlns:p14="http://schemas.microsoft.com/office/powerpoint/2010/main" val="2229714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コンテンツ プレースホルダー 4">
                <a:extLst>
                  <a:ext uri="{FF2B5EF4-FFF2-40B4-BE49-F238E27FC236}">
                    <a16:creationId xmlns:a16="http://schemas.microsoft.com/office/drawing/2014/main" id="{0D9A23B4-B73B-441F-8BAF-02F13DB9BF04}"/>
                  </a:ext>
                </a:extLst>
              </p:cNvPr>
              <p:cNvSpPr>
                <a:spLocks noGrp="1"/>
              </p:cNvSpPr>
              <p:nvPr>
                <p:ph idx="1"/>
              </p:nvPr>
            </p:nvSpPr>
            <p:spPr/>
            <p:txBody>
              <a:bodyPr/>
              <a:lstStyle/>
              <a:p>
                <a:pPr marL="0" indent="0">
                  <a:buNone/>
                </a:pPr>
                <a:r>
                  <a:rPr kumimoji="1" lang="ja-JP" altLang="en-US" b="1" i="1" u="sng" dirty="0">
                    <a:effectLst>
                      <a:outerShdw blurRad="38100" dist="38100" dir="2700000" algn="tl">
                        <a:srgbClr val="000000">
                          <a:alpha val="43137"/>
                        </a:srgbClr>
                      </a:outerShdw>
                    </a:effectLst>
                  </a:rPr>
                  <a:t>概要</a:t>
                </a:r>
                <a:endParaRPr lang="en-US" altLang="ja-JP" b="1" i="1" u="sng" dirty="0">
                  <a:effectLst>
                    <a:outerShdw blurRad="38100" dist="38100" dir="2700000" algn="tl">
                      <a:srgbClr val="000000">
                        <a:alpha val="43137"/>
                      </a:srgbClr>
                    </a:outerShdw>
                  </a:effectLst>
                </a:endParaRPr>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sz="3200" dirty="0"/>
              </a:p>
              <a:p>
                <a:r>
                  <a:rPr lang="ja-JP" altLang="en-US" sz="2400" dirty="0"/>
                  <a:t>立方体の</a:t>
                </a:r>
                <a:r>
                  <a:rPr lang="en-US" altLang="ja-JP" sz="2400" dirty="0"/>
                  <a:t>1/8</a:t>
                </a:r>
                <a:r>
                  <a:rPr lang="ja-JP" altLang="en-US" sz="2400" dirty="0"/>
                  <a:t>モデル</a:t>
                </a:r>
                <a:r>
                  <a:rPr lang="ja-JP" altLang="en-US" dirty="0"/>
                  <a:t>．</a:t>
                </a:r>
                <a:endParaRPr lang="en-US" altLang="ja-JP" sz="2400" dirty="0"/>
              </a:p>
              <a:p>
                <a:r>
                  <a:rPr lang="ja-JP" altLang="en-US" sz="2400" dirty="0"/>
                  <a:t>鉄フィラー：</a:t>
                </a:r>
                <a:r>
                  <a:rPr lang="en-US" altLang="ja-JP" sz="2400" dirty="0"/>
                  <a:t> Neo-Hook</a:t>
                </a:r>
                <a:r>
                  <a:rPr lang="ja-JP" altLang="en-US" sz="2400" dirty="0"/>
                  <a:t>超弾性体（</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𝐸</m:t>
                        </m:r>
                      </m:e>
                      <m:sub>
                        <m:r>
                          <m:rPr>
                            <m:sty m:val="p"/>
                          </m:rPr>
                          <a:rPr lang="en-US" altLang="ja-JP" sz="2400">
                            <a:latin typeface="Cambria Math" panose="02040503050406030204" pitchFamily="18" charset="0"/>
                          </a:rPr>
                          <m:t>ini</m:t>
                        </m:r>
                      </m:sub>
                    </m:sSub>
                    <m:r>
                      <a:rPr lang="en-US" altLang="ja-JP" sz="2400" i="1">
                        <a:latin typeface="Cambria Math" panose="02040503050406030204" pitchFamily="18" charset="0"/>
                      </a:rPr>
                      <m:t>=260 </m:t>
                    </m:r>
                    <m:r>
                      <m:rPr>
                        <m:sty m:val="p"/>
                      </m:rPr>
                      <a:rPr lang="en-US" altLang="ja-JP" sz="2400">
                        <a:latin typeface="Cambria Math" panose="02040503050406030204" pitchFamily="18" charset="0"/>
                      </a:rPr>
                      <m:t>GPa</m:t>
                    </m:r>
                    <m:r>
                      <a:rPr lang="en-US" altLang="ja-JP" sz="2400" i="1">
                        <a:latin typeface="Cambria Math" panose="02040503050406030204" pitchFamily="18" charset="0"/>
                      </a:rPr>
                      <m:t>, </m:t>
                    </m:r>
                    <m:sSub>
                      <m:sSubPr>
                        <m:ctrlPr>
                          <a:rPr lang="en-US" altLang="ja-JP" sz="2400" b="1" i="1">
                            <a:latin typeface="Cambria Math" panose="02040503050406030204" pitchFamily="18" charset="0"/>
                          </a:rPr>
                        </m:ctrlPr>
                      </m:sSubPr>
                      <m:e>
                        <m:r>
                          <a:rPr lang="en-US" altLang="ja-JP" sz="2400" b="1" i="1">
                            <a:latin typeface="Cambria Math" panose="02040503050406030204" pitchFamily="18" charset="0"/>
                          </a:rPr>
                          <m:t>𝝂</m:t>
                        </m:r>
                      </m:e>
                      <m:sub>
                        <m:r>
                          <a:rPr lang="en-US" altLang="ja-JP" sz="2400" b="1">
                            <a:latin typeface="Cambria Math" panose="02040503050406030204" pitchFamily="18" charset="0"/>
                          </a:rPr>
                          <m:t>𝐢𝐧𝐢</m:t>
                        </m:r>
                      </m:sub>
                    </m:sSub>
                    <m:r>
                      <a:rPr lang="en-US" altLang="ja-JP" sz="2400" b="1" i="1">
                        <a:latin typeface="Cambria Math" panose="02040503050406030204" pitchFamily="18" charset="0"/>
                      </a:rPr>
                      <m:t>=</m:t>
                    </m:r>
                    <m:r>
                      <a:rPr lang="en-US" altLang="ja-JP" sz="2400" b="1" i="1">
                        <a:latin typeface="Cambria Math" panose="02040503050406030204" pitchFamily="18" charset="0"/>
                      </a:rPr>
                      <m:t>𝟎</m:t>
                    </m:r>
                    <m:r>
                      <a:rPr lang="en-US" altLang="ja-JP" sz="2400" b="1" i="1">
                        <a:latin typeface="Cambria Math" panose="02040503050406030204" pitchFamily="18" charset="0"/>
                      </a:rPr>
                      <m:t>.</m:t>
                    </m:r>
                    <m:r>
                      <a:rPr lang="en-US" altLang="ja-JP" sz="2400" b="1" i="1">
                        <a:latin typeface="Cambria Math" panose="02040503050406030204" pitchFamily="18" charset="0"/>
                      </a:rPr>
                      <m:t>𝟑</m:t>
                    </m:r>
                  </m:oMath>
                </a14:m>
                <a:r>
                  <a:rPr lang="ja-JP" altLang="en-US" sz="2400" dirty="0"/>
                  <a:t>）．</a:t>
                </a:r>
                <a:endParaRPr lang="en-US" altLang="ja-JP" sz="2400" dirty="0"/>
              </a:p>
              <a:p>
                <a:r>
                  <a:rPr lang="ja-JP" altLang="en-US" sz="2400" dirty="0"/>
                  <a:t>ゴム</a:t>
                </a:r>
                <a:r>
                  <a:rPr lang="en-US" altLang="ja-JP" sz="2400" dirty="0"/>
                  <a:t>: Neo-Hook</a:t>
                </a:r>
                <a:r>
                  <a:rPr lang="ja-JP" altLang="en-US" sz="2400" dirty="0"/>
                  <a:t>超弾性体（</a:t>
                </a:r>
                <a14:m>
                  <m:oMath xmlns:m="http://schemas.openxmlformats.org/officeDocument/2006/math">
                    <m:sSub>
                      <m:sSubPr>
                        <m:ctrlPr>
                          <a:rPr lang="en-US" altLang="ja-JP" sz="2400" i="1">
                            <a:latin typeface="Cambria Math" panose="02040503050406030204" pitchFamily="18" charset="0"/>
                          </a:rPr>
                        </m:ctrlPr>
                      </m:sSubPr>
                      <m:e>
                        <m:r>
                          <a:rPr lang="en-US" altLang="ja-JP" sz="2400" i="1">
                            <a:latin typeface="Cambria Math" panose="02040503050406030204" pitchFamily="18" charset="0"/>
                          </a:rPr>
                          <m:t>𝐸</m:t>
                        </m:r>
                      </m:e>
                      <m:sub>
                        <m:r>
                          <m:rPr>
                            <m:sty m:val="p"/>
                          </m:rPr>
                          <a:rPr lang="en-US" altLang="ja-JP" sz="2400">
                            <a:latin typeface="Cambria Math" panose="02040503050406030204" pitchFamily="18" charset="0"/>
                          </a:rPr>
                          <m:t>ini</m:t>
                        </m:r>
                      </m:sub>
                    </m:sSub>
                    <m:r>
                      <a:rPr lang="en-US" altLang="ja-JP" sz="2400" i="1">
                        <a:latin typeface="Cambria Math" panose="02040503050406030204" pitchFamily="18" charset="0"/>
                      </a:rPr>
                      <m:t>=6 </m:t>
                    </m:r>
                    <m:r>
                      <m:rPr>
                        <m:sty m:val="p"/>
                      </m:rPr>
                      <a:rPr lang="en-US" altLang="ja-JP" sz="2400">
                        <a:latin typeface="Cambria Math" panose="02040503050406030204" pitchFamily="18" charset="0"/>
                      </a:rPr>
                      <m:t>GPa</m:t>
                    </m:r>
                    <m:r>
                      <a:rPr lang="en-US" altLang="ja-JP" sz="2400" i="1">
                        <a:latin typeface="Cambria Math" panose="02040503050406030204" pitchFamily="18" charset="0"/>
                      </a:rPr>
                      <m:t>, </m:t>
                    </m:r>
                    <m:sSub>
                      <m:sSubPr>
                        <m:ctrlPr>
                          <a:rPr lang="en-US" altLang="ja-JP" sz="2400" b="1" i="1">
                            <a:solidFill>
                              <a:srgbClr val="C00000"/>
                            </a:solidFill>
                            <a:latin typeface="Cambria Math" panose="02040503050406030204" pitchFamily="18" charset="0"/>
                          </a:rPr>
                        </m:ctrlPr>
                      </m:sSubPr>
                      <m:e>
                        <m:r>
                          <a:rPr lang="en-US" altLang="ja-JP" sz="2400" b="1" i="1">
                            <a:solidFill>
                              <a:srgbClr val="C00000"/>
                            </a:solidFill>
                            <a:latin typeface="Cambria Math" panose="02040503050406030204" pitchFamily="18" charset="0"/>
                          </a:rPr>
                          <m:t>𝝂</m:t>
                        </m:r>
                      </m:e>
                      <m:sub>
                        <m:r>
                          <a:rPr lang="en-US" altLang="ja-JP" sz="2400" b="1">
                            <a:solidFill>
                              <a:srgbClr val="C00000"/>
                            </a:solidFill>
                            <a:latin typeface="Cambria Math" panose="02040503050406030204" pitchFamily="18" charset="0"/>
                          </a:rPr>
                          <m:t>𝐢𝐧𝐢</m:t>
                        </m:r>
                      </m:sub>
                    </m:sSub>
                    <m:r>
                      <a:rPr lang="en-US" altLang="ja-JP" sz="2400" b="1" i="1">
                        <a:solidFill>
                          <a:srgbClr val="C00000"/>
                        </a:solidFill>
                        <a:latin typeface="Cambria Math" panose="02040503050406030204" pitchFamily="18" charset="0"/>
                      </a:rPr>
                      <m:t>=</m:t>
                    </m:r>
                    <m:r>
                      <a:rPr lang="en-US" altLang="ja-JP" sz="2400" b="1" i="1">
                        <a:solidFill>
                          <a:srgbClr val="C00000"/>
                        </a:solidFill>
                        <a:latin typeface="Cambria Math" panose="02040503050406030204" pitchFamily="18" charset="0"/>
                      </a:rPr>
                      <m:t>𝟎</m:t>
                    </m:r>
                    <m:r>
                      <a:rPr lang="en-US" altLang="ja-JP" sz="2400" b="1" i="1">
                        <a:solidFill>
                          <a:srgbClr val="C00000"/>
                        </a:solidFill>
                        <a:latin typeface="Cambria Math" panose="02040503050406030204" pitchFamily="18" charset="0"/>
                      </a:rPr>
                      <m:t>.</m:t>
                    </m:r>
                    <m:r>
                      <a:rPr lang="en-US" altLang="ja-JP" sz="2400" b="1" i="1">
                        <a:solidFill>
                          <a:srgbClr val="C00000"/>
                        </a:solidFill>
                        <a:latin typeface="Cambria Math" panose="02040503050406030204" pitchFamily="18" charset="0"/>
                      </a:rPr>
                      <m:t>𝟒𝟗</m:t>
                    </m:r>
                  </m:oMath>
                </a14:m>
                <a:r>
                  <a:rPr lang="ja-JP" altLang="en-US" sz="2400" dirty="0"/>
                  <a:t>）．</a:t>
                </a:r>
                <a:endParaRPr lang="en-US" altLang="ja-JP" sz="2400" dirty="0"/>
              </a:p>
              <a:p>
                <a:r>
                  <a:rPr lang="ja-JP" altLang="en-US" sz="2400" dirty="0"/>
                  <a:t>高さ</a:t>
                </a:r>
                <a:r>
                  <a:rPr lang="en-US" altLang="ja-JP" sz="2400" dirty="0"/>
                  <a:t>0.5 m</a:t>
                </a:r>
                <a:r>
                  <a:rPr lang="ja-JP" altLang="en-US" sz="2400" dirty="0"/>
                  <a:t>だったのを</a:t>
                </a:r>
                <a:r>
                  <a:rPr lang="en-US" altLang="ja-JP" sz="2400" dirty="0"/>
                  <a:t>1.3 m</a:t>
                </a:r>
                <a:r>
                  <a:rPr lang="ja-JP" altLang="en-US" sz="2400" dirty="0"/>
                  <a:t>超になるまで引き伸ば</a:t>
                </a:r>
                <a:r>
                  <a:rPr lang="ja-JP" altLang="en-US" dirty="0"/>
                  <a:t>す</a:t>
                </a:r>
                <a:r>
                  <a:rPr lang="ja-JP" altLang="en-US" dirty="0">
                    <a:solidFill>
                      <a:srgbClr val="E89049"/>
                    </a:solidFill>
                  </a:rPr>
                  <a:t>大ひずみ解析</a:t>
                </a:r>
                <a:r>
                  <a:rPr lang="ja-JP" altLang="en-US" dirty="0"/>
                  <a:t>．</a:t>
                </a:r>
                <a:endParaRPr lang="en-US" altLang="ja-JP" sz="2400" dirty="0"/>
              </a:p>
              <a:p>
                <a:r>
                  <a:rPr lang="ja-JP" altLang="en-US" sz="2400" dirty="0"/>
                  <a:t>応力分布を比較．</a:t>
                </a:r>
                <a:endParaRPr lang="en-US" altLang="ja-JP" sz="2400" dirty="0"/>
              </a:p>
            </p:txBody>
          </p:sp>
        </mc:Choice>
        <mc:Fallback>
          <p:sp>
            <p:nvSpPr>
              <p:cNvPr id="5" name="コンテンツ プレースホルダー 4">
                <a:extLst>
                  <a:ext uri="{FF2B5EF4-FFF2-40B4-BE49-F238E27FC236}">
                    <a16:creationId xmlns:a16="http://schemas.microsoft.com/office/drawing/2014/main" id="{0D9A23B4-B73B-441F-8BAF-02F13DB9BF04}"/>
                  </a:ext>
                </a:extLst>
              </p:cNvPr>
              <p:cNvSpPr>
                <a:spLocks noGrp="1" noRot="1" noChangeAspect="1" noMove="1" noResize="1" noEditPoints="1" noAdjustHandles="1" noChangeArrowheads="1" noChangeShapeType="1" noTextEdit="1"/>
              </p:cNvSpPr>
              <p:nvPr>
                <p:ph idx="1"/>
              </p:nvPr>
            </p:nvSpPr>
            <p:spPr>
              <a:blipFill>
                <a:blip r:embed="rId3"/>
                <a:stretch>
                  <a:fillRect l="-1693" t="-1690" b="-3379"/>
                </a:stretch>
              </a:blipFill>
            </p:spPr>
            <p:txBody>
              <a:bodyPr/>
              <a:lstStyle/>
              <a:p>
                <a:r>
                  <a:rPr lang="ja-JP" altLang="en-US">
                    <a:noFill/>
                  </a:rPr>
                  <a:t> </a:t>
                </a:r>
              </a:p>
            </p:txBody>
          </p:sp>
        </mc:Fallback>
      </mc:AlternateContent>
      <p:sp>
        <p:nvSpPr>
          <p:cNvPr id="4" name="タイトル 3">
            <a:extLst>
              <a:ext uri="{FF2B5EF4-FFF2-40B4-BE49-F238E27FC236}">
                <a16:creationId xmlns:a16="http://schemas.microsoft.com/office/drawing/2014/main" id="{147634CE-B0F3-4FFE-ACE6-FBD5FBDCBB11}"/>
              </a:ext>
            </a:extLst>
          </p:cNvPr>
          <p:cNvSpPr>
            <a:spLocks noGrp="1"/>
          </p:cNvSpPr>
          <p:nvPr>
            <p:ph type="title"/>
          </p:nvPr>
        </p:nvSpPr>
        <p:spPr/>
        <p:txBody>
          <a:bodyPr/>
          <a:lstStyle/>
          <a:p>
            <a:r>
              <a:rPr kumimoji="1" lang="en-US" altLang="ja-JP" dirty="0"/>
              <a:t>    </a:t>
            </a:r>
            <a:r>
              <a:rPr kumimoji="1" lang="ja-JP" altLang="en-US" dirty="0"/>
              <a:t>フィラー充填ゴムの大変形引張解析</a:t>
            </a:r>
          </a:p>
        </p:txBody>
      </p:sp>
      <p:pic>
        <p:nvPicPr>
          <p:cNvPr id="11" name="図 10">
            <a:extLst>
              <a:ext uri="{FF2B5EF4-FFF2-40B4-BE49-F238E27FC236}">
                <a16:creationId xmlns:a16="http://schemas.microsoft.com/office/drawing/2014/main" id="{5EAFCE30-65D1-485C-9403-88F99D8E4E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3712" y="728700"/>
            <a:ext cx="5481126" cy="3924435"/>
          </a:xfrm>
          <a:prstGeom prst="rect">
            <a:avLst/>
          </a:prstGeom>
        </p:spPr>
      </p:pic>
      <p:sp>
        <p:nvSpPr>
          <p:cNvPr id="2" name="テキスト ボックス 1">
            <a:extLst>
              <a:ext uri="{FF2B5EF4-FFF2-40B4-BE49-F238E27FC236}">
                <a16:creationId xmlns:a16="http://schemas.microsoft.com/office/drawing/2014/main" id="{8F09BBFB-A5A3-95BF-96CA-B9DD490F851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3E68D3E3-65D1-829B-2D8C-A25408656A5E}"/>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19</a:t>
            </a:fld>
            <a:endParaRPr lang="ja-JP" altLang="en-US" dirty="0"/>
          </a:p>
        </p:txBody>
      </p:sp>
    </p:spTree>
    <p:extLst>
      <p:ext uri="{BB962C8B-B14F-4D97-AF65-F5344CB8AC3E}">
        <p14:creationId xmlns:p14="http://schemas.microsoft.com/office/powerpoint/2010/main" val="876759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2.6</a:t>
            </a:r>
            <a:r>
              <a:rPr lang="ja-JP" altLang="en-US" b="1" i="1" u="sng" dirty="0">
                <a:effectLst>
                  <a:outerShdw blurRad="38100" dist="38100" dir="2700000" algn="tl">
                    <a:srgbClr val="000000">
                      <a:alpha val="43137"/>
                    </a:srgbClr>
                  </a:outerShdw>
                </a:effectLst>
              </a:rPr>
              <a:t>倍伸長時点の</a:t>
            </a:r>
            <a:br>
              <a:rPr lang="en-US" altLang="ja-JP" b="1" i="1" u="sng" dirty="0">
                <a:effectLst>
                  <a:outerShdw blurRad="38100" dist="38100" dir="2700000" algn="tl">
                    <a:srgbClr val="000000">
                      <a:alpha val="43137"/>
                    </a:srgbClr>
                  </a:outerShdw>
                </a:effectLst>
              </a:rPr>
            </a:b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比較</a:t>
            </a:r>
            <a:endParaRPr lang="en-US" altLang="ja-JP" b="1" i="1" u="sng" dirty="0">
              <a:effectLst>
                <a:outerShdw blurRad="38100" dist="38100" dir="2700000" algn="tl">
                  <a:srgbClr val="000000">
                    <a:alpha val="43137"/>
                  </a:srgbClr>
                </a:outerShdw>
              </a:effectLst>
            </a:endParaRPr>
          </a:p>
          <a:p>
            <a:pPr marL="0" indent="0">
              <a:buNone/>
            </a:pPr>
            <a:endParaRPr lang="en-US" altLang="ja-JP" sz="2400" dirty="0"/>
          </a:p>
        </p:txBody>
      </p:sp>
      <p:sp>
        <p:nvSpPr>
          <p:cNvPr id="2" name="タイトル 1"/>
          <p:cNvSpPr>
            <a:spLocks noGrp="1"/>
          </p:cNvSpPr>
          <p:nvPr>
            <p:ph type="title"/>
          </p:nvPr>
        </p:nvSpPr>
        <p:spPr/>
        <p:txBody>
          <a:bodyPr/>
          <a:lstStyle/>
          <a:p>
            <a:r>
              <a:rPr kumimoji="1" lang="ja-JP" altLang="en-US" dirty="0"/>
              <a:t>    フィラー充填ゴムの大変形引張解析</a:t>
            </a:r>
          </a:p>
        </p:txBody>
      </p:sp>
      <p:sp>
        <p:nvSpPr>
          <p:cNvPr id="7" name="テキスト ボックス 6">
            <a:extLst>
              <a:ext uri="{FF2B5EF4-FFF2-40B4-BE49-F238E27FC236}">
                <a16:creationId xmlns:a16="http://schemas.microsoft.com/office/drawing/2014/main" id="{BBAE5447-C5F8-2968-9E4F-6D168A777C7D}"/>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8F9EAC5D-03EE-3091-EA62-15EB3B79B95B}"/>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20</a:t>
            </a:fld>
            <a:endParaRPr lang="ja-JP" altLang="en-US" dirty="0"/>
          </a:p>
        </p:txBody>
      </p:sp>
      <p:sp>
        <p:nvSpPr>
          <p:cNvPr id="4" name="テキスト ボックス 3">
            <a:extLst>
              <a:ext uri="{FF2B5EF4-FFF2-40B4-BE49-F238E27FC236}">
                <a16:creationId xmlns:a16="http://schemas.microsoft.com/office/drawing/2014/main" id="{9F59A8DC-7626-6ED5-FC98-231F5798F5F4}"/>
              </a:ext>
            </a:extLst>
          </p:cNvPr>
          <p:cNvSpPr txBox="1"/>
          <p:nvPr/>
        </p:nvSpPr>
        <p:spPr>
          <a:xfrm>
            <a:off x="334434" y="2767280"/>
            <a:ext cx="2196955" cy="1323439"/>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ja-JP" altLang="en-US" sz="2000" dirty="0">
                <a:latin typeface="MS UI Gothic" panose="020B0600070205080204" pitchFamily="50" charset="-128"/>
                <a:ea typeface="MS UI Gothic" panose="020B0600070205080204" pitchFamily="50" charset="-128"/>
              </a:rPr>
              <a:t>偏差成分の計算法は両者同じなので，大きな違いは見られない．</a:t>
            </a:r>
          </a:p>
        </p:txBody>
      </p:sp>
      <p:pic>
        <p:nvPicPr>
          <p:cNvPr id="9" name="図 8">
            <a:extLst>
              <a:ext uri="{FF2B5EF4-FFF2-40B4-BE49-F238E27FC236}">
                <a16:creationId xmlns:a16="http://schemas.microsoft.com/office/drawing/2014/main" id="{068E0736-1FBD-3D26-7B93-78B7799DBE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8271" y="591549"/>
            <a:ext cx="3911901" cy="5796000"/>
          </a:xfrm>
          <a:prstGeom prst="rect">
            <a:avLst/>
          </a:prstGeom>
        </p:spPr>
      </p:pic>
      <p:sp>
        <p:nvSpPr>
          <p:cNvPr id="11" name="テキスト ボックス 10">
            <a:extLst>
              <a:ext uri="{FF2B5EF4-FFF2-40B4-BE49-F238E27FC236}">
                <a16:creationId xmlns:a16="http://schemas.microsoft.com/office/drawing/2014/main" id="{E1337848-FB3A-74FE-A0D8-69C769543837}"/>
              </a:ext>
            </a:extLst>
          </p:cNvPr>
          <p:cNvSpPr txBox="1"/>
          <p:nvPr/>
        </p:nvSpPr>
        <p:spPr>
          <a:xfrm>
            <a:off x="1196575" y="5666343"/>
            <a:ext cx="1944763" cy="707886"/>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rgbClr val="FF00FF"/>
                </a:solidFill>
                <a:latin typeface="MS UI Gothic" panose="020B0600070205080204" pitchFamily="50" charset="-128"/>
                <a:ea typeface="MS UI Gothic" panose="020B0600070205080204" pitchFamily="50" charset="-128"/>
              </a:rPr>
              <a:t>Selective</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ES/NS-FEM-T4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pic>
        <p:nvPicPr>
          <p:cNvPr id="14" name="図 13">
            <a:extLst>
              <a:ext uri="{FF2B5EF4-FFF2-40B4-BE49-F238E27FC236}">
                <a16:creationId xmlns:a16="http://schemas.microsoft.com/office/drawing/2014/main" id="{CBEA13DA-E722-1049-8465-27CC994BD7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4662" y="591549"/>
            <a:ext cx="3911901" cy="5796000"/>
          </a:xfrm>
          <a:prstGeom prst="rect">
            <a:avLst/>
          </a:prstGeom>
        </p:spPr>
      </p:pic>
      <p:sp>
        <p:nvSpPr>
          <p:cNvPr id="10" name="テキスト ボックス 9">
            <a:extLst>
              <a:ext uri="{FF2B5EF4-FFF2-40B4-BE49-F238E27FC236}">
                <a16:creationId xmlns:a16="http://schemas.microsoft.com/office/drawing/2014/main" id="{6C9B5A52-47F1-97FA-C5C6-51FD6C3DD6A7}"/>
              </a:ext>
            </a:extLst>
          </p:cNvPr>
          <p:cNvSpPr txBox="1"/>
          <p:nvPr/>
        </p:nvSpPr>
        <p:spPr>
          <a:xfrm>
            <a:off x="8584092" y="5974119"/>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4011644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2.6</a:t>
            </a:r>
            <a:r>
              <a:rPr lang="ja-JP" altLang="en-US" b="1" i="1" u="sng" dirty="0">
                <a:effectLst>
                  <a:outerShdw blurRad="38100" dist="38100" dir="2700000" algn="tl">
                    <a:srgbClr val="000000">
                      <a:alpha val="43137"/>
                    </a:srgbClr>
                  </a:outerShdw>
                </a:effectLst>
              </a:rPr>
              <a:t>倍伸長時点の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圧力分布の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比較 </a:t>
            </a:r>
            <a:r>
              <a:rPr lang="en-US" altLang="ja-JP" b="1" i="1" u="sng" dirty="0">
                <a:effectLst>
                  <a:outerShdw blurRad="38100" dist="38100" dir="2700000" algn="tl">
                    <a:srgbClr val="000000">
                      <a:alpha val="43137"/>
                    </a:srgbClr>
                  </a:outerShdw>
                </a:effectLst>
              </a:rPr>
              <a:t>(1)</a:t>
            </a:r>
          </a:p>
          <a:p>
            <a:pPr marL="0" indent="0">
              <a:buNone/>
            </a:pPr>
            <a:endParaRPr lang="en-US" altLang="ja-JP" sz="2400" dirty="0"/>
          </a:p>
        </p:txBody>
      </p:sp>
      <p:sp>
        <p:nvSpPr>
          <p:cNvPr id="2" name="タイトル 1"/>
          <p:cNvSpPr>
            <a:spLocks noGrp="1"/>
          </p:cNvSpPr>
          <p:nvPr>
            <p:ph type="title"/>
          </p:nvPr>
        </p:nvSpPr>
        <p:spPr/>
        <p:txBody>
          <a:bodyPr/>
          <a:lstStyle/>
          <a:p>
            <a:r>
              <a:rPr kumimoji="1" lang="ja-JP" altLang="en-US" dirty="0"/>
              <a:t>    フィラー充填ゴムの大変形引張解析</a:t>
            </a:r>
          </a:p>
        </p:txBody>
      </p:sp>
      <p:sp>
        <p:nvSpPr>
          <p:cNvPr id="7" name="テキスト ボックス 6">
            <a:extLst>
              <a:ext uri="{FF2B5EF4-FFF2-40B4-BE49-F238E27FC236}">
                <a16:creationId xmlns:a16="http://schemas.microsoft.com/office/drawing/2014/main" id="{BBAE5447-C5F8-2968-9E4F-6D168A777C7D}"/>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9" name="テキスト ボックス 8">
            <a:extLst>
              <a:ext uri="{FF2B5EF4-FFF2-40B4-BE49-F238E27FC236}">
                <a16:creationId xmlns:a16="http://schemas.microsoft.com/office/drawing/2014/main" id="{2ECC9599-865C-4B95-3F99-384B05425430}"/>
              </a:ext>
            </a:extLst>
          </p:cNvPr>
          <p:cNvSpPr txBox="1"/>
          <p:nvPr/>
        </p:nvSpPr>
        <p:spPr>
          <a:xfrm>
            <a:off x="334434" y="2613392"/>
            <a:ext cx="2236633" cy="1631216"/>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altLang="ja-JP" sz="2000" dirty="0">
                <a:solidFill>
                  <a:schemeClr val="accent6">
                    <a:lumMod val="60000"/>
                    <a:lumOff val="40000"/>
                  </a:schemeClr>
                </a:solidFill>
                <a:latin typeface="+mn-ea"/>
              </a:rPr>
              <a:t>ES-FEM-SRI-T4</a:t>
            </a:r>
            <a:r>
              <a:rPr lang="ja-JP" altLang="en-US" sz="2000" dirty="0">
                <a:latin typeface="+mn-ea"/>
              </a:rPr>
              <a:t>はゴム部でも圧力チェッカーボーディング</a:t>
            </a:r>
            <a:r>
              <a:rPr lang="ja-JP" altLang="en-US" sz="2000" dirty="0">
                <a:ea typeface="MS UI Gothic" panose="020B0600070205080204" pitchFamily="50" charset="-128"/>
              </a:rPr>
              <a:t>が低減された比較的綺麗な分布．</a:t>
            </a:r>
            <a:endParaRPr lang="en-US" altLang="ja-JP" sz="2000" dirty="0">
              <a:ea typeface="MS UI Gothic" panose="020B0600070205080204" pitchFamily="50" charset="-128"/>
            </a:endParaRPr>
          </a:p>
        </p:txBody>
      </p:sp>
      <p:sp>
        <p:nvSpPr>
          <p:cNvPr id="10" name="スライド番号プレースホルダー 9">
            <a:extLst>
              <a:ext uri="{FF2B5EF4-FFF2-40B4-BE49-F238E27FC236}">
                <a16:creationId xmlns:a16="http://schemas.microsoft.com/office/drawing/2014/main" id="{3F820B7C-0352-F6F0-8757-9672B9C3D460}"/>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21</a:t>
            </a:fld>
            <a:endParaRPr lang="ja-JP" altLang="en-US" dirty="0"/>
          </a:p>
        </p:txBody>
      </p:sp>
      <p:pic>
        <p:nvPicPr>
          <p:cNvPr id="6" name="図 5">
            <a:extLst>
              <a:ext uri="{FF2B5EF4-FFF2-40B4-BE49-F238E27FC236}">
                <a16:creationId xmlns:a16="http://schemas.microsoft.com/office/drawing/2014/main" id="{90892C29-6B49-3F16-1C25-A950E26D66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8271" y="591549"/>
            <a:ext cx="3911901" cy="5796000"/>
          </a:xfrm>
          <a:prstGeom prst="rect">
            <a:avLst/>
          </a:prstGeom>
        </p:spPr>
      </p:pic>
      <p:sp>
        <p:nvSpPr>
          <p:cNvPr id="14" name="テキスト ボックス 13">
            <a:extLst>
              <a:ext uri="{FF2B5EF4-FFF2-40B4-BE49-F238E27FC236}">
                <a16:creationId xmlns:a16="http://schemas.microsoft.com/office/drawing/2014/main" id="{ED015EE6-FFAE-64BB-406B-486609BC5735}"/>
              </a:ext>
            </a:extLst>
          </p:cNvPr>
          <p:cNvSpPr txBox="1"/>
          <p:nvPr/>
        </p:nvSpPr>
        <p:spPr>
          <a:xfrm>
            <a:off x="1196575" y="5666343"/>
            <a:ext cx="1944763" cy="707886"/>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rgbClr val="FF00FF"/>
                </a:solidFill>
                <a:latin typeface="MS UI Gothic" panose="020B0600070205080204" pitchFamily="50" charset="-128"/>
                <a:ea typeface="MS UI Gothic" panose="020B0600070205080204" pitchFamily="50" charset="-128"/>
              </a:rPr>
              <a:t>Selective</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ES/NS-FEM-T4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pic>
        <p:nvPicPr>
          <p:cNvPr id="16" name="図 15">
            <a:extLst>
              <a:ext uri="{FF2B5EF4-FFF2-40B4-BE49-F238E27FC236}">
                <a16:creationId xmlns:a16="http://schemas.microsoft.com/office/drawing/2014/main" id="{72F5A7A4-F2EC-821B-6A67-AF59A70FCC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5049" y="591549"/>
            <a:ext cx="3911901" cy="5796000"/>
          </a:xfrm>
          <a:prstGeom prst="rect">
            <a:avLst/>
          </a:prstGeom>
        </p:spPr>
      </p:pic>
      <p:sp>
        <p:nvSpPr>
          <p:cNvPr id="18" name="テキスト ボックス 17">
            <a:extLst>
              <a:ext uri="{FF2B5EF4-FFF2-40B4-BE49-F238E27FC236}">
                <a16:creationId xmlns:a16="http://schemas.microsoft.com/office/drawing/2014/main" id="{42A52605-BA7B-9D95-6A91-B0042F1EF93B}"/>
              </a:ext>
            </a:extLst>
          </p:cNvPr>
          <p:cNvSpPr txBox="1"/>
          <p:nvPr/>
        </p:nvSpPr>
        <p:spPr>
          <a:xfrm>
            <a:off x="8584092" y="5974119"/>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2907888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E6FE-790E-FBCF-E9B0-BB27A53FC92E}"/>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8D8E6FA-B109-9E4C-D516-82CFEE833927}"/>
              </a:ext>
            </a:extLst>
          </p:cNvPr>
          <p:cNvSpPr>
            <a:spLocks noGrp="1"/>
          </p:cNvSpPr>
          <p:nvPr>
            <p:ph idx="1"/>
          </p:nvPr>
        </p:nvSpPr>
        <p:spPr/>
        <p:txBody>
          <a:bodyPr/>
          <a:lstStyle/>
          <a:p>
            <a:pPr marL="0" indent="0">
              <a:buNone/>
            </a:pPr>
            <a:r>
              <a:rPr lang="en-US" altLang="ja-JP" b="1" i="1" u="sng" dirty="0">
                <a:effectLst>
                  <a:outerShdw blurRad="38100" dist="38100" dir="2700000" algn="tl">
                    <a:srgbClr val="000000">
                      <a:alpha val="43137"/>
                    </a:srgbClr>
                  </a:outerShdw>
                </a:effectLst>
              </a:rPr>
              <a:t>2.6</a:t>
            </a:r>
            <a:r>
              <a:rPr lang="ja-JP" altLang="en-US" b="1" i="1" u="sng" dirty="0">
                <a:effectLst>
                  <a:outerShdw blurRad="38100" dist="38100" dir="2700000" algn="tl">
                    <a:srgbClr val="000000">
                      <a:alpha val="43137"/>
                    </a:srgbClr>
                  </a:outerShdw>
                </a:effectLst>
              </a:rPr>
              <a:t>倍伸長時点の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圧力分布の</a:t>
            </a:r>
            <a:br>
              <a:rPr lang="en-US" altLang="ja-JP" b="1" i="1" u="sng" dirty="0">
                <a:effectLst>
                  <a:outerShdw blurRad="38100" dist="38100" dir="2700000" algn="tl">
                    <a:srgbClr val="000000">
                      <a:alpha val="43137"/>
                    </a:srgbClr>
                  </a:outerShdw>
                </a:effectLst>
              </a:rPr>
            </a:br>
            <a:r>
              <a:rPr lang="ja-JP" altLang="en-US" b="1" i="1" u="sng" dirty="0">
                <a:effectLst>
                  <a:outerShdw blurRad="38100" dist="38100" dir="2700000" algn="tl">
                    <a:srgbClr val="000000">
                      <a:alpha val="43137"/>
                    </a:srgbClr>
                  </a:outerShdw>
                </a:effectLst>
              </a:rPr>
              <a:t>比較 </a:t>
            </a:r>
            <a:r>
              <a:rPr lang="en-US" altLang="ja-JP" b="1" i="1" u="sng" dirty="0">
                <a:effectLst>
                  <a:outerShdw blurRad="38100" dist="38100" dir="2700000" algn="tl">
                    <a:srgbClr val="000000">
                      <a:alpha val="43137"/>
                    </a:srgbClr>
                  </a:outerShdw>
                </a:effectLst>
              </a:rPr>
              <a:t>(2)</a:t>
            </a:r>
          </a:p>
          <a:p>
            <a:pPr marL="0" indent="0">
              <a:buNone/>
            </a:pPr>
            <a:endParaRPr lang="en-US" altLang="ja-JP" sz="2400" dirty="0"/>
          </a:p>
        </p:txBody>
      </p:sp>
      <p:sp>
        <p:nvSpPr>
          <p:cNvPr id="2" name="タイトル 1">
            <a:extLst>
              <a:ext uri="{FF2B5EF4-FFF2-40B4-BE49-F238E27FC236}">
                <a16:creationId xmlns:a16="http://schemas.microsoft.com/office/drawing/2014/main" id="{D68A9809-223E-C86F-FBAC-02F34354A3A6}"/>
              </a:ext>
            </a:extLst>
          </p:cNvPr>
          <p:cNvSpPr>
            <a:spLocks noGrp="1"/>
          </p:cNvSpPr>
          <p:nvPr>
            <p:ph type="title"/>
          </p:nvPr>
        </p:nvSpPr>
        <p:spPr/>
        <p:txBody>
          <a:bodyPr/>
          <a:lstStyle/>
          <a:p>
            <a:r>
              <a:rPr kumimoji="1" lang="ja-JP" altLang="en-US" dirty="0"/>
              <a:t>    フィラー充填ゴムの大変形引張解析</a:t>
            </a:r>
          </a:p>
        </p:txBody>
      </p:sp>
      <p:sp>
        <p:nvSpPr>
          <p:cNvPr id="7" name="テキスト ボックス 6">
            <a:extLst>
              <a:ext uri="{FF2B5EF4-FFF2-40B4-BE49-F238E27FC236}">
                <a16:creationId xmlns:a16="http://schemas.microsoft.com/office/drawing/2014/main" id="{346B7A53-98B3-FDA2-72D2-546DB370A4A5}"/>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9" name="テキスト ボックス 8">
            <a:extLst>
              <a:ext uri="{FF2B5EF4-FFF2-40B4-BE49-F238E27FC236}">
                <a16:creationId xmlns:a16="http://schemas.microsoft.com/office/drawing/2014/main" id="{7583D408-5D8A-413E-204B-41E04EAFC79D}"/>
              </a:ext>
            </a:extLst>
          </p:cNvPr>
          <p:cNvSpPr txBox="1"/>
          <p:nvPr/>
        </p:nvSpPr>
        <p:spPr>
          <a:xfrm>
            <a:off x="336761" y="2473886"/>
            <a:ext cx="2236633" cy="1015663"/>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ja-JP" altLang="en-US" sz="2000" dirty="0">
                <a:latin typeface="MS UI Gothic" panose="020B0600070205080204" pitchFamily="50" charset="-128"/>
                <a:ea typeface="MS UI Gothic" panose="020B0600070205080204" pitchFamily="50" charset="-128"/>
              </a:rPr>
              <a:t>旧</a:t>
            </a:r>
            <a:r>
              <a:rPr lang="en-US" altLang="ja-JP" sz="2000" dirty="0">
                <a:latin typeface="MS UI Gothic" panose="020B0600070205080204" pitchFamily="50" charset="-128"/>
                <a:ea typeface="MS UI Gothic" panose="020B0600070205080204" pitchFamily="50" charset="-128"/>
              </a:rPr>
              <a:t>S-FEM</a:t>
            </a:r>
            <a:r>
              <a:rPr lang="ja-JP" altLang="en-US" sz="2000" dirty="0">
                <a:latin typeface="MS UI Gothic" panose="020B0600070205080204" pitchFamily="50" charset="-128"/>
                <a:ea typeface="MS UI Gothic" panose="020B0600070205080204" pitchFamily="50" charset="-128"/>
              </a:rPr>
              <a:t>をポストスムージングした結果の方がもっと綺麗．</a:t>
            </a:r>
            <a:endParaRPr lang="en-US" altLang="ja-JP" sz="2000" dirty="0">
              <a:latin typeface="MS UI Gothic" panose="020B0600070205080204" pitchFamily="50" charset="-128"/>
              <a:ea typeface="MS UI Gothic" panose="020B0600070205080204" pitchFamily="50" charset="-128"/>
            </a:endParaRPr>
          </a:p>
        </p:txBody>
      </p:sp>
      <p:sp>
        <p:nvSpPr>
          <p:cNvPr id="10" name="スライド番号プレースホルダー 9">
            <a:extLst>
              <a:ext uri="{FF2B5EF4-FFF2-40B4-BE49-F238E27FC236}">
                <a16:creationId xmlns:a16="http://schemas.microsoft.com/office/drawing/2014/main" id="{509814B7-4368-978F-2E5D-9B26DCC6D671}"/>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22</a:t>
            </a:fld>
            <a:endParaRPr lang="ja-JP" altLang="en-US" dirty="0"/>
          </a:p>
        </p:txBody>
      </p:sp>
      <p:sp>
        <p:nvSpPr>
          <p:cNvPr id="11" name="テキスト ボックス 10">
            <a:extLst>
              <a:ext uri="{FF2B5EF4-FFF2-40B4-BE49-F238E27FC236}">
                <a16:creationId xmlns:a16="http://schemas.microsoft.com/office/drawing/2014/main" id="{08DED3F4-E421-7292-E2D8-C137180B449A}"/>
              </a:ext>
            </a:extLst>
          </p:cNvPr>
          <p:cNvSpPr txBox="1"/>
          <p:nvPr/>
        </p:nvSpPr>
        <p:spPr>
          <a:xfrm>
            <a:off x="575078" y="5371886"/>
            <a:ext cx="2449709" cy="1015663"/>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rgbClr val="FF00FF"/>
                </a:solidFill>
                <a:latin typeface="MS UI Gothic" panose="020B0600070205080204" pitchFamily="50" charset="-128"/>
                <a:ea typeface="MS UI Gothic" panose="020B0600070205080204" pitchFamily="50" charset="-128"/>
              </a:rPr>
              <a:t>Selective</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ES/NS-FEM-T4</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with </a:t>
            </a:r>
            <a:r>
              <a:rPr kumimoji="1" lang="en-US" altLang="ja-JP" sz="2000" dirty="0">
                <a:solidFill>
                  <a:srgbClr val="FF0000"/>
                </a:solidFill>
                <a:latin typeface="MS UI Gothic" panose="020B0600070205080204" pitchFamily="50" charset="-128"/>
                <a:ea typeface="MS UI Gothic" panose="020B0600070205080204" pitchFamily="50" charset="-128"/>
              </a:rPr>
              <a:t>Post-Smoothing</a:t>
            </a:r>
            <a:endParaRPr kumimoji="1" lang="ja-JP" altLang="en-US" sz="2000" dirty="0">
              <a:solidFill>
                <a:srgbClr val="FF0000"/>
              </a:solidFill>
              <a:latin typeface="MS UI Gothic" panose="020B0600070205080204" pitchFamily="50" charset="-128"/>
              <a:ea typeface="MS UI Gothic" panose="020B0600070205080204" pitchFamily="50" charset="-128"/>
            </a:endParaRPr>
          </a:p>
        </p:txBody>
      </p:sp>
      <p:pic>
        <p:nvPicPr>
          <p:cNvPr id="5" name="図 4">
            <a:extLst>
              <a:ext uri="{FF2B5EF4-FFF2-40B4-BE49-F238E27FC236}">
                <a16:creationId xmlns:a16="http://schemas.microsoft.com/office/drawing/2014/main" id="{C458FF4F-6314-1C8E-5005-B25F0BC5DA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8271" y="591549"/>
            <a:ext cx="3911901" cy="5796000"/>
          </a:xfrm>
          <a:prstGeom prst="rect">
            <a:avLst/>
          </a:prstGeom>
        </p:spPr>
      </p:pic>
      <p:pic>
        <p:nvPicPr>
          <p:cNvPr id="13" name="図 12">
            <a:extLst>
              <a:ext uri="{FF2B5EF4-FFF2-40B4-BE49-F238E27FC236}">
                <a16:creationId xmlns:a16="http://schemas.microsoft.com/office/drawing/2014/main" id="{5D7D4354-20FB-6CE7-3BE6-0353BF1020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5049" y="591549"/>
            <a:ext cx="3911901" cy="5796000"/>
          </a:xfrm>
          <a:prstGeom prst="rect">
            <a:avLst/>
          </a:prstGeom>
        </p:spPr>
      </p:pic>
      <p:sp>
        <p:nvSpPr>
          <p:cNvPr id="15" name="テキスト ボックス 14">
            <a:extLst>
              <a:ext uri="{FF2B5EF4-FFF2-40B4-BE49-F238E27FC236}">
                <a16:creationId xmlns:a16="http://schemas.microsoft.com/office/drawing/2014/main" id="{410BE20E-51F8-1201-8DAD-F0DBCA9BF71A}"/>
              </a:ext>
            </a:extLst>
          </p:cNvPr>
          <p:cNvSpPr txBox="1"/>
          <p:nvPr/>
        </p:nvSpPr>
        <p:spPr>
          <a:xfrm>
            <a:off x="8584092" y="5974119"/>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
        <p:nvSpPr>
          <p:cNvPr id="17" name="テキスト ボックス 16">
            <a:extLst>
              <a:ext uri="{FF2B5EF4-FFF2-40B4-BE49-F238E27FC236}">
                <a16:creationId xmlns:a16="http://schemas.microsoft.com/office/drawing/2014/main" id="{D3F0FC91-FAC8-62E1-3A73-98C650DDBE1A}"/>
              </a:ext>
            </a:extLst>
          </p:cNvPr>
          <p:cNvSpPr txBox="1"/>
          <p:nvPr/>
        </p:nvSpPr>
        <p:spPr>
          <a:xfrm>
            <a:off x="9464310" y="4650680"/>
            <a:ext cx="2487208" cy="1323439"/>
          </a:xfrm>
          <a:prstGeom prst="rect">
            <a:avLst/>
          </a:prstGeom>
          <a:noFill/>
          <a:ln>
            <a:solidFill>
              <a:schemeClr val="tx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ja-JP" altLang="en-US" sz="2000" dirty="0">
                <a:latin typeface="MS UI Gothic" panose="020B0600070205080204" pitchFamily="50" charset="-128"/>
                <a:ea typeface="MS UI Gothic" panose="020B0600070205080204" pitchFamily="50" charset="-128"/>
              </a:rPr>
              <a:t>六面体メッシュが簡単には生成出来ないため，新</a:t>
            </a:r>
            <a:r>
              <a:rPr lang="en-US" altLang="ja-JP" sz="2000" dirty="0">
                <a:latin typeface="MS UI Gothic" panose="020B0600070205080204" pitchFamily="50" charset="-128"/>
                <a:ea typeface="MS UI Gothic" panose="020B0600070205080204" pitchFamily="50" charset="-128"/>
              </a:rPr>
              <a:t>S-FEM</a:t>
            </a:r>
            <a:r>
              <a:rPr lang="ja-JP" altLang="en-US" sz="2000" dirty="0">
                <a:latin typeface="MS UI Gothic" panose="020B0600070205080204" pitchFamily="50" charset="-128"/>
                <a:ea typeface="MS UI Gothic" panose="020B0600070205080204" pitchFamily="50" charset="-128"/>
              </a:rPr>
              <a:t>を参照解としています．</a:t>
            </a:r>
          </a:p>
        </p:txBody>
      </p:sp>
      <p:sp>
        <p:nvSpPr>
          <p:cNvPr id="4" name="四角形: 角を丸くする 3">
            <a:extLst>
              <a:ext uri="{FF2B5EF4-FFF2-40B4-BE49-F238E27FC236}">
                <a16:creationId xmlns:a16="http://schemas.microsoft.com/office/drawing/2014/main" id="{87D4A8BF-7570-585F-0102-991D9103E9BB}"/>
              </a:ext>
            </a:extLst>
          </p:cNvPr>
          <p:cNvSpPr/>
          <p:nvPr/>
        </p:nvSpPr>
        <p:spPr>
          <a:xfrm>
            <a:off x="67159" y="3678264"/>
            <a:ext cx="2546888" cy="1645541"/>
          </a:xfrm>
          <a:prstGeom prst="roundRect">
            <a:avLst/>
          </a:prstGeom>
          <a:solidFill>
            <a:srgbClr val="92D05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ja-JP" altLang="en-US" sz="2000" dirty="0">
                <a:solidFill>
                  <a:schemeClr val="tx1"/>
                </a:solidFill>
                <a:latin typeface="MS UI Gothic" panose="020B0600070205080204" pitchFamily="50" charset="-128"/>
                <a:ea typeface="MS UI Gothic" panose="020B0600070205080204" pitchFamily="50" charset="-128"/>
              </a:rPr>
              <a:t>六面体メッシュが簡単には生成できない複雑形状で，ここまで綺麗な解が四面体メッシュで提供できる．</a:t>
            </a:r>
            <a:endParaRPr kumimoji="1" lang="ja-JP" altLang="en-US" sz="2000" dirty="0">
              <a:solidFill>
                <a:schemeClr val="tx1"/>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914247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コンテンツ プレースホルダー 1">
                <a:extLst>
                  <a:ext uri="{FF2B5EF4-FFF2-40B4-BE49-F238E27FC236}">
                    <a16:creationId xmlns:a16="http://schemas.microsoft.com/office/drawing/2014/main" id="{3DAD691B-D44E-A513-D638-669494245064}"/>
                  </a:ext>
                </a:extLst>
              </p:cNvPr>
              <p:cNvSpPr>
                <a:spLocks noGrp="1"/>
              </p:cNvSpPr>
              <p:nvPr>
                <p:ph idx="1"/>
              </p:nvPr>
            </p:nvSpPr>
            <p:spPr/>
            <p:txBody>
              <a:bodyPr/>
              <a:lstStyle/>
              <a:p>
                <a:endParaRPr kumimoji="1" lang="en-US" altLang="ja-JP" dirty="0"/>
              </a:p>
              <a:p>
                <a:endParaRPr lang="en-US" altLang="ja-JP" dirty="0"/>
              </a:p>
              <a:p>
                <a:endParaRPr kumimoji="1" lang="en-US" altLang="ja-JP" dirty="0"/>
              </a:p>
              <a:p>
                <a:endParaRPr lang="en-US" altLang="ja-JP" dirty="0"/>
              </a:p>
              <a:p>
                <a:endParaRPr kumimoji="1" lang="en-US" altLang="ja-JP" dirty="0"/>
              </a:p>
              <a:p>
                <a:pPr marL="0" indent="0">
                  <a:buNone/>
                </a:pPr>
                <a:endParaRPr kumimoji="1" lang="en-US" altLang="ja-JP" dirty="0"/>
              </a:p>
              <a:p>
                <a:r>
                  <a:rPr kumimoji="1" lang="ja-JP" altLang="en-US" dirty="0"/>
                  <a:t>ただし，</a:t>
                </a:r>
                <a:r>
                  <a:rPr kumimoji="1" lang="en-US" altLang="ja-JP" dirty="0"/>
                  <a:t>C)</a:t>
                </a:r>
                <a:r>
                  <a:rPr kumimoji="1" lang="ja-JP" altLang="en-US" dirty="0"/>
                  <a:t>のケースはやや稀である．</a:t>
                </a:r>
                <a:br>
                  <a:rPr kumimoji="1" lang="en-US" altLang="ja-JP" dirty="0"/>
                </a:br>
                <a:r>
                  <a:rPr kumimoji="1" lang="ja-JP" altLang="en-US" dirty="0"/>
                  <a:t>例</a:t>
                </a:r>
                <a:r>
                  <a:rPr lang="ja-JP" altLang="en-US" dirty="0"/>
                  <a:t>：</a:t>
                </a:r>
                <a:r>
                  <a:rPr lang="en-US" altLang="ja-JP" dirty="0"/>
                  <a:t>Drucker-Prager</a:t>
                </a:r>
                <a:r>
                  <a:rPr lang="ja-JP" altLang="en-US" dirty="0"/>
                  <a:t>，</a:t>
                </a:r>
                <a:r>
                  <a:rPr lang="en-US" altLang="ja-JP" dirty="0"/>
                  <a:t>Cam-Clay</a:t>
                </a:r>
                <a:r>
                  <a:rPr lang="ja-JP" altLang="en-US" dirty="0"/>
                  <a:t>，</a:t>
                </a:r>
                <a:r>
                  <a:rPr lang="en-US" altLang="ja-JP" dirty="0" err="1"/>
                  <a:t>Gurson</a:t>
                </a:r>
                <a:r>
                  <a:rPr lang="ja-JP" altLang="en-US" dirty="0"/>
                  <a:t>，偏差項に</a:t>
                </a:r>
                <a14:m>
                  <m:oMath xmlns:m="http://schemas.openxmlformats.org/officeDocument/2006/math">
                    <m:r>
                      <m:rPr>
                        <m:sty m:val="p"/>
                      </m:rPr>
                      <a:rPr lang="en-US" altLang="ja-JP" b="0" i="0" smtClean="0">
                        <a:latin typeface="Cambria Math" panose="02040503050406030204" pitchFamily="18" charset="0"/>
                      </a:rPr>
                      <m:t>ln</m:t>
                    </m:r>
                    <m:r>
                      <a:rPr lang="en-US" altLang="ja-JP" b="0" i="1" smtClean="0">
                        <a:latin typeface="Cambria Math" panose="02040503050406030204" pitchFamily="18" charset="0"/>
                      </a:rPr>
                      <m:t>⁡(</m:t>
                    </m:r>
                    <m:r>
                      <a:rPr lang="en-US" altLang="ja-JP" b="0" i="1" smtClean="0">
                        <a:latin typeface="Cambria Math" panose="02040503050406030204" pitchFamily="18" charset="0"/>
                      </a:rPr>
                      <m:t>𝐽</m:t>
                    </m:r>
                    <m:r>
                      <a:rPr lang="en-US" altLang="ja-JP" b="0" i="1" smtClean="0">
                        <a:latin typeface="Cambria Math" panose="02040503050406030204" pitchFamily="18" charset="0"/>
                      </a:rPr>
                      <m:t>)</m:t>
                    </m:r>
                  </m:oMath>
                </a14:m>
                <a:r>
                  <a:rPr lang="ja-JP" altLang="en-US" dirty="0"/>
                  <a:t>を陽に含む超弾性体など</a:t>
                </a:r>
                <a:endParaRPr lang="en-US" altLang="ja-JP" dirty="0"/>
              </a:p>
              <a:p>
                <a:r>
                  <a:rPr lang="ja-JP" altLang="en-US" dirty="0"/>
                  <a:t>実問題の大半は</a:t>
                </a:r>
                <a:r>
                  <a:rPr lang="en-US" altLang="ja-JP" dirty="0"/>
                  <a:t>A)</a:t>
                </a:r>
                <a:r>
                  <a:rPr lang="ja-JP" altLang="en-US" dirty="0"/>
                  <a:t>か</a:t>
                </a:r>
                <a:r>
                  <a:rPr lang="en-US" altLang="ja-JP" dirty="0"/>
                  <a:t>B)</a:t>
                </a:r>
                <a:r>
                  <a:rPr lang="ja-JP" altLang="en-US" dirty="0"/>
                  <a:t>に分類される．</a:t>
                </a:r>
                <a:br>
                  <a:rPr lang="en-US" altLang="ja-JP" dirty="0"/>
                </a:br>
                <a:r>
                  <a:rPr lang="ja-JP" altLang="en-US" dirty="0"/>
                  <a:t>従って，「</a:t>
                </a:r>
                <a:r>
                  <a:rPr lang="en-US" altLang="ja-JP" dirty="0" err="1">
                    <a:solidFill>
                      <a:srgbClr val="FF00FF"/>
                    </a:solidFill>
                    <a:latin typeface="+mn-ea"/>
                  </a:rPr>
                  <a:t>SelectiveES</a:t>
                </a:r>
                <a:r>
                  <a:rPr lang="en-US" altLang="ja-JP" dirty="0">
                    <a:solidFill>
                      <a:srgbClr val="FF00FF"/>
                    </a:solidFill>
                    <a:latin typeface="+mn-ea"/>
                  </a:rPr>
                  <a:t>/NS-FEM-T4</a:t>
                </a:r>
                <a:r>
                  <a:rPr lang="ja-JP" altLang="en-US" dirty="0">
                    <a:latin typeface="+mn-ea"/>
                  </a:rPr>
                  <a:t>＋</a:t>
                </a:r>
                <a:r>
                  <a:rPr lang="ja-JP" altLang="en-US" dirty="0">
                    <a:solidFill>
                      <a:srgbClr val="FF0000"/>
                    </a:solidFill>
                    <a:latin typeface="+mn-ea"/>
                  </a:rPr>
                  <a:t>圧力のポストスムージング</a:t>
                </a:r>
                <a:r>
                  <a:rPr lang="ja-JP" altLang="en-US" dirty="0"/>
                  <a:t>」は相当に汎用性が高い．</a:t>
                </a:r>
                <a:endParaRPr kumimoji="1" lang="ja-JP" altLang="en-US" dirty="0"/>
              </a:p>
            </p:txBody>
          </p:sp>
        </mc:Choice>
        <mc:Fallback xmlns="">
          <p:sp>
            <p:nvSpPr>
              <p:cNvPr id="2" name="コンテンツ プレースホルダー 1">
                <a:extLst>
                  <a:ext uri="{FF2B5EF4-FFF2-40B4-BE49-F238E27FC236}">
                    <a16:creationId xmlns:a16="http://schemas.microsoft.com/office/drawing/2014/main" id="{3DAD691B-D44E-A513-D638-669494245064}"/>
                  </a:ext>
                </a:extLst>
              </p:cNvPr>
              <p:cNvSpPr>
                <a:spLocks noGrp="1" noRot="1" noChangeAspect="1" noMove="1" noResize="1" noEditPoints="1" noAdjustHandles="1" noChangeArrowheads="1" noChangeShapeType="1" noTextEdit="1"/>
              </p:cNvSpPr>
              <p:nvPr>
                <p:ph idx="1"/>
              </p:nvPr>
            </p:nvSpPr>
            <p:spPr>
              <a:blipFill>
                <a:blip r:embed="rId2"/>
                <a:stretch>
                  <a:fillRect l="-1534"/>
                </a:stretch>
              </a:blipFill>
            </p:spPr>
            <p:txBody>
              <a:bodyPr/>
              <a:lstStyle/>
              <a:p>
                <a:r>
                  <a:rPr lang="ja-JP" altLang="en-US">
                    <a:noFill/>
                  </a:rPr>
                  <a:t> </a:t>
                </a:r>
              </a:p>
            </p:txBody>
          </p:sp>
        </mc:Fallback>
      </mc:AlternateContent>
      <p:sp>
        <p:nvSpPr>
          <p:cNvPr id="3" name="タイトル 2">
            <a:extLst>
              <a:ext uri="{FF2B5EF4-FFF2-40B4-BE49-F238E27FC236}">
                <a16:creationId xmlns:a16="http://schemas.microsoft.com/office/drawing/2014/main" id="{3C853CC8-5C16-A233-2DC3-BB332E4C3661}"/>
              </a:ext>
            </a:extLst>
          </p:cNvPr>
          <p:cNvSpPr>
            <a:spLocks noGrp="1"/>
          </p:cNvSpPr>
          <p:nvPr>
            <p:ph type="title"/>
          </p:nvPr>
        </p:nvSpPr>
        <p:spPr/>
        <p:txBody>
          <a:bodyPr/>
          <a:lstStyle/>
          <a:p>
            <a:r>
              <a:rPr kumimoji="1" lang="ja-JP" altLang="en-US" dirty="0"/>
              <a:t>新旧</a:t>
            </a:r>
            <a:r>
              <a:rPr kumimoji="1" lang="en-US" altLang="ja-JP" dirty="0"/>
              <a:t>S-FEM</a:t>
            </a:r>
            <a:r>
              <a:rPr kumimoji="1" lang="ja-JP" altLang="en-US" dirty="0"/>
              <a:t>の使い分け</a:t>
            </a:r>
          </a:p>
        </p:txBody>
      </p:sp>
      <p:sp>
        <p:nvSpPr>
          <p:cNvPr id="4" name="スライド番号プレースホルダー 3">
            <a:extLst>
              <a:ext uri="{FF2B5EF4-FFF2-40B4-BE49-F238E27FC236}">
                <a16:creationId xmlns:a16="http://schemas.microsoft.com/office/drawing/2014/main" id="{DB09FBEB-51BE-BE27-62D7-C03994FC7CB2}"/>
              </a:ext>
            </a:extLst>
          </p:cNvPr>
          <p:cNvSpPr>
            <a:spLocks noGrp="1"/>
          </p:cNvSpPr>
          <p:nvPr>
            <p:ph type="sldNum" sz="quarter" idx="4"/>
          </p:nvPr>
        </p:nvSpPr>
        <p:spPr/>
        <p:txBody>
          <a:bodyPr/>
          <a:lstStyle/>
          <a:p>
            <a:r>
              <a:rPr lang="en-US" altLang="ja-JP"/>
              <a:t>P. </a:t>
            </a:r>
            <a:fld id="{46905B5D-1FC7-487A-AD75-007BD4BDDA5E}" type="slidenum">
              <a:rPr lang="ja-JP" altLang="en-US" smtClean="0"/>
              <a:pPr/>
              <a:t>23</a:t>
            </a:fld>
            <a:endParaRPr lang="ja-JP" altLang="en-US" b="1" dirty="0"/>
          </a:p>
        </p:txBody>
      </p:sp>
      <p:graphicFrame>
        <p:nvGraphicFramePr>
          <p:cNvPr id="5" name="表 4">
            <a:extLst>
              <a:ext uri="{FF2B5EF4-FFF2-40B4-BE49-F238E27FC236}">
                <a16:creationId xmlns:a16="http://schemas.microsoft.com/office/drawing/2014/main" id="{731102E3-B00A-B857-7089-1386FF4C6722}"/>
              </a:ext>
            </a:extLst>
          </p:cNvPr>
          <p:cNvGraphicFramePr>
            <a:graphicFrameLocks noGrp="1"/>
          </p:cNvGraphicFramePr>
          <p:nvPr>
            <p:extLst>
              <p:ext uri="{D42A27DB-BD31-4B8C-83A1-F6EECF244321}">
                <p14:modId xmlns:p14="http://schemas.microsoft.com/office/powerpoint/2010/main" val="4261502215"/>
              </p:ext>
            </p:extLst>
          </p:nvPr>
        </p:nvGraphicFramePr>
        <p:xfrm>
          <a:off x="224644" y="858946"/>
          <a:ext cx="11741785" cy="2194560"/>
        </p:xfrm>
        <a:graphic>
          <a:graphicData uri="http://schemas.openxmlformats.org/drawingml/2006/table">
            <a:tbl>
              <a:tblPr firstRow="1" bandRow="1">
                <a:tableStyleId>{073A0DAA-6AF3-43AB-8588-CEC1D06C72B9}</a:tableStyleId>
              </a:tblPr>
              <a:tblGrid>
                <a:gridCol w="3761105">
                  <a:extLst>
                    <a:ext uri="{9D8B030D-6E8A-4147-A177-3AD203B41FA5}">
                      <a16:colId xmlns:a16="http://schemas.microsoft.com/office/drawing/2014/main" val="2482032672"/>
                    </a:ext>
                  </a:extLst>
                </a:gridCol>
                <a:gridCol w="7980680">
                  <a:extLst>
                    <a:ext uri="{9D8B030D-6E8A-4147-A177-3AD203B41FA5}">
                      <a16:colId xmlns:a16="http://schemas.microsoft.com/office/drawing/2014/main" val="1390207081"/>
                    </a:ext>
                  </a:extLst>
                </a:gridCol>
              </a:tblGrid>
              <a:tr h="370840">
                <a:tc>
                  <a:txBody>
                    <a:bodyPr/>
                    <a:lstStyle/>
                    <a:p>
                      <a:r>
                        <a:rPr kumimoji="1" lang="ja-JP" altLang="en-US" sz="2000" dirty="0">
                          <a:latin typeface="+mn-ea"/>
                          <a:ea typeface="+mn-ea"/>
                        </a:rPr>
                        <a:t>構成則</a:t>
                      </a:r>
                    </a:p>
                  </a:txBody>
                  <a:tcPr/>
                </a:tc>
                <a:tc>
                  <a:txBody>
                    <a:bodyPr/>
                    <a:lstStyle/>
                    <a:p>
                      <a:r>
                        <a:rPr kumimoji="1" lang="ja-JP" altLang="en-US" sz="2000" dirty="0">
                          <a:latin typeface="+mn-ea"/>
                          <a:ea typeface="+mn-ea"/>
                        </a:rPr>
                        <a:t>最適手法</a:t>
                      </a:r>
                    </a:p>
                  </a:txBody>
                  <a:tcPr/>
                </a:tc>
                <a:extLst>
                  <a:ext uri="{0D108BD9-81ED-4DB2-BD59-A6C34878D82A}">
                    <a16:rowId xmlns:a16="http://schemas.microsoft.com/office/drawing/2014/main" val="1101379840"/>
                  </a:ext>
                </a:extLst>
              </a:tr>
              <a:tr h="370840">
                <a:tc>
                  <a:txBody>
                    <a:bodyPr/>
                    <a:lstStyle/>
                    <a:p>
                      <a:r>
                        <a:rPr kumimoji="1" lang="en-US" altLang="ja-JP" sz="2000" dirty="0">
                          <a:latin typeface="+mn-ea"/>
                          <a:ea typeface="+mn-ea"/>
                        </a:rPr>
                        <a:t>A) </a:t>
                      </a:r>
                      <a:r>
                        <a:rPr kumimoji="1" lang="ja-JP" altLang="en-US" sz="2000" dirty="0">
                          <a:latin typeface="+mn-ea"/>
                          <a:ea typeface="+mn-ea"/>
                        </a:rPr>
                        <a:t>微圧縮性なし</a:t>
                      </a:r>
                    </a:p>
                  </a:txBody>
                  <a:tcPr/>
                </a:tc>
                <a:tc>
                  <a:txBody>
                    <a:bodyPr/>
                    <a:lstStyle/>
                    <a:p>
                      <a:r>
                        <a:rPr kumimoji="1" lang="en-US" altLang="ja-JP" sz="2000" dirty="0">
                          <a:solidFill>
                            <a:srgbClr val="FF0000"/>
                          </a:solidFill>
                          <a:latin typeface="+mn-ea"/>
                          <a:ea typeface="+mn-ea"/>
                        </a:rPr>
                        <a:t>ES-FEM-T4</a:t>
                      </a:r>
                      <a:r>
                        <a:rPr kumimoji="1" lang="en-US" altLang="ja-JP" sz="2000" dirty="0">
                          <a:latin typeface="+mn-ea"/>
                          <a:ea typeface="+mn-ea"/>
                        </a:rPr>
                        <a:t> </a:t>
                      </a:r>
                      <a:r>
                        <a:rPr kumimoji="1" lang="ja-JP" altLang="en-US" sz="2000" dirty="0">
                          <a:latin typeface="+mn-ea"/>
                          <a:ea typeface="+mn-ea"/>
                        </a:rPr>
                        <a:t>または</a:t>
                      </a:r>
                      <a:br>
                        <a:rPr kumimoji="1" lang="en-US" altLang="ja-JP" sz="2000" dirty="0">
                          <a:latin typeface="+mn-ea"/>
                          <a:ea typeface="+mn-ea"/>
                        </a:rPr>
                      </a:br>
                      <a:r>
                        <a:rPr kumimoji="1" lang="en-US" altLang="ja-JP" sz="2000" dirty="0" err="1">
                          <a:solidFill>
                            <a:srgbClr val="FF00FF"/>
                          </a:solidFill>
                          <a:latin typeface="+mn-ea"/>
                          <a:ea typeface="+mn-ea"/>
                        </a:rPr>
                        <a:t>SelectiveES</a:t>
                      </a:r>
                      <a:r>
                        <a:rPr kumimoji="1" lang="en-US" altLang="ja-JP" sz="2000" dirty="0">
                          <a:solidFill>
                            <a:srgbClr val="FF00FF"/>
                          </a:solidFill>
                          <a:latin typeface="+mn-ea"/>
                          <a:ea typeface="+mn-ea"/>
                        </a:rPr>
                        <a:t>/NS-FEM-T4</a:t>
                      </a:r>
                      <a:endParaRPr kumimoji="1" lang="ja-JP" altLang="en-US" sz="2000" dirty="0">
                        <a:solidFill>
                          <a:srgbClr val="FF00FF"/>
                        </a:solidFill>
                        <a:latin typeface="+mn-ea"/>
                        <a:ea typeface="+mn-ea"/>
                      </a:endParaRPr>
                    </a:p>
                  </a:txBody>
                  <a:tcPr/>
                </a:tc>
                <a:extLst>
                  <a:ext uri="{0D108BD9-81ED-4DB2-BD59-A6C34878D82A}">
                    <a16:rowId xmlns:a16="http://schemas.microsoft.com/office/drawing/2014/main" val="201368929"/>
                  </a:ext>
                </a:extLst>
              </a:tr>
              <a:tr h="370840">
                <a:tc>
                  <a:txBody>
                    <a:bodyPr/>
                    <a:lstStyle/>
                    <a:p>
                      <a:r>
                        <a:rPr kumimoji="1" lang="en-US" altLang="ja-JP" sz="2000" dirty="0">
                          <a:latin typeface="+mn-ea"/>
                          <a:ea typeface="+mn-ea"/>
                        </a:rPr>
                        <a:t>B) </a:t>
                      </a:r>
                      <a:r>
                        <a:rPr kumimoji="1" lang="ja-JP" altLang="en-US" sz="2000" dirty="0">
                          <a:latin typeface="+mn-ea"/>
                          <a:ea typeface="+mn-ea"/>
                        </a:rPr>
                        <a:t>微圧縮性あり・圧力依存性なし</a:t>
                      </a:r>
                    </a:p>
                  </a:txBody>
                  <a:tcPr/>
                </a:tc>
                <a:tc>
                  <a:txBody>
                    <a:bodyPr/>
                    <a:lstStyle/>
                    <a:p>
                      <a:r>
                        <a:rPr kumimoji="1" lang="en-US" altLang="ja-JP" sz="2000" dirty="0" err="1">
                          <a:solidFill>
                            <a:srgbClr val="FF00FF"/>
                          </a:solidFill>
                          <a:latin typeface="+mn-ea"/>
                          <a:ea typeface="+mn-ea"/>
                        </a:rPr>
                        <a:t>SelectiveES</a:t>
                      </a:r>
                      <a:r>
                        <a:rPr kumimoji="1" lang="en-US" altLang="ja-JP" sz="2000" dirty="0">
                          <a:solidFill>
                            <a:srgbClr val="FF00FF"/>
                          </a:solidFill>
                          <a:latin typeface="+mn-ea"/>
                          <a:ea typeface="+mn-ea"/>
                        </a:rPr>
                        <a:t>/NS-FEM-T4</a:t>
                      </a:r>
                      <a:r>
                        <a:rPr kumimoji="1" lang="ja-JP" altLang="en-US" sz="2000" dirty="0">
                          <a:latin typeface="+mn-ea"/>
                          <a:ea typeface="+mn-ea"/>
                        </a:rPr>
                        <a:t>＋</a:t>
                      </a:r>
                      <a:r>
                        <a:rPr kumimoji="1" lang="ja-JP" altLang="en-US" sz="2000" dirty="0">
                          <a:solidFill>
                            <a:srgbClr val="FF0000"/>
                          </a:solidFill>
                          <a:latin typeface="+mn-ea"/>
                          <a:ea typeface="+mn-ea"/>
                        </a:rPr>
                        <a:t>圧力のポストスムージング</a:t>
                      </a:r>
                    </a:p>
                  </a:txBody>
                  <a:tcPr/>
                </a:tc>
                <a:extLst>
                  <a:ext uri="{0D108BD9-81ED-4DB2-BD59-A6C34878D82A}">
                    <a16:rowId xmlns:a16="http://schemas.microsoft.com/office/drawing/2014/main" val="2255916089"/>
                  </a:ext>
                </a:extLst>
              </a:tr>
              <a:tr h="370840">
                <a:tc>
                  <a:txBody>
                    <a:bodyPr/>
                    <a:lstStyle/>
                    <a:p>
                      <a:r>
                        <a:rPr kumimoji="1" lang="en-US" altLang="ja-JP" sz="2000" dirty="0">
                          <a:latin typeface="+mn-ea"/>
                          <a:ea typeface="+mn-ea"/>
                        </a:rPr>
                        <a:t>C) </a:t>
                      </a:r>
                      <a:r>
                        <a:rPr kumimoji="1" lang="ja-JP" altLang="en-US" sz="2000" dirty="0">
                          <a:latin typeface="+mn-ea"/>
                          <a:ea typeface="+mn-ea"/>
                        </a:rPr>
                        <a:t>微圧縮性あり・圧力依存性あり</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mn-ea"/>
                          <a:ea typeface="+mn-ea"/>
                        </a:rPr>
                        <a:t>ポアソン比を</a:t>
                      </a:r>
                      <a:r>
                        <a:rPr kumimoji="1" lang="en-US" altLang="ja-JP" sz="2000" dirty="0">
                          <a:latin typeface="+mn-ea"/>
                          <a:ea typeface="+mn-ea"/>
                        </a:rPr>
                        <a:t>0.49</a:t>
                      </a:r>
                      <a:r>
                        <a:rPr kumimoji="1" lang="ja-JP" altLang="en-US" sz="2000" dirty="0">
                          <a:latin typeface="+mn-ea"/>
                          <a:ea typeface="+mn-ea"/>
                        </a:rPr>
                        <a:t>以下に抑えた</a:t>
                      </a:r>
                      <a:r>
                        <a:rPr kumimoji="1" lang="en-US" altLang="ja-JP" sz="2000" dirty="0">
                          <a:solidFill>
                            <a:schemeClr val="accent6">
                              <a:lumMod val="60000"/>
                              <a:lumOff val="40000"/>
                            </a:schemeClr>
                          </a:solidFill>
                          <a:latin typeface="+mn-ea"/>
                          <a:ea typeface="+mn-ea"/>
                        </a:rPr>
                        <a:t>ES-FEM-SRI-T4</a:t>
                      </a:r>
                      <a:r>
                        <a:rPr kumimoji="1" lang="en-US" altLang="ja-JP" sz="2000" dirty="0">
                          <a:latin typeface="+mn-ea"/>
                          <a:ea typeface="+mn-ea"/>
                        </a:rPr>
                        <a:t> </a:t>
                      </a:r>
                      <a:r>
                        <a:rPr kumimoji="1" lang="ja-JP" altLang="en-US" sz="2000" dirty="0">
                          <a:latin typeface="+mn-ea"/>
                          <a:ea typeface="+mn-ea"/>
                        </a:rPr>
                        <a:t>または</a:t>
                      </a:r>
                      <a:br>
                        <a:rPr kumimoji="1" lang="en-US" altLang="ja-JP" sz="2000" dirty="0">
                          <a:latin typeface="+mn-ea"/>
                          <a:ea typeface="+mn-ea"/>
                        </a:rPr>
                      </a:br>
                      <a:r>
                        <a:rPr kumimoji="1" lang="en-US" altLang="ja-JP" sz="2000" dirty="0" err="1">
                          <a:solidFill>
                            <a:srgbClr val="FF00FF"/>
                          </a:solidFill>
                          <a:latin typeface="+mn-ea"/>
                          <a:ea typeface="+mn-ea"/>
                        </a:rPr>
                        <a:t>SelectiveES</a:t>
                      </a:r>
                      <a:r>
                        <a:rPr kumimoji="1" lang="en-US" altLang="ja-JP" sz="2000" dirty="0">
                          <a:solidFill>
                            <a:srgbClr val="FF00FF"/>
                          </a:solidFill>
                          <a:latin typeface="+mn-ea"/>
                          <a:ea typeface="+mn-ea"/>
                        </a:rPr>
                        <a:t>/NS-FEM-T4</a:t>
                      </a:r>
                      <a:r>
                        <a:rPr kumimoji="1" lang="ja-JP" altLang="en-US" sz="2000" dirty="0">
                          <a:latin typeface="+mn-ea"/>
                          <a:ea typeface="+mn-ea"/>
                        </a:rPr>
                        <a:t>＋</a:t>
                      </a:r>
                      <a:r>
                        <a:rPr kumimoji="1" lang="ja-JP" altLang="en-US" sz="2000" dirty="0">
                          <a:solidFill>
                            <a:srgbClr val="FF0000"/>
                          </a:solidFill>
                          <a:latin typeface="+mn-ea"/>
                          <a:ea typeface="+mn-ea"/>
                        </a:rPr>
                        <a:t>圧力のポストスムージング</a:t>
                      </a:r>
                      <a:r>
                        <a:rPr kumimoji="1" lang="ja-JP" altLang="en-US" sz="2000" dirty="0">
                          <a:latin typeface="+mn-ea"/>
                          <a:ea typeface="+mn-ea"/>
                        </a:rPr>
                        <a:t>＋圧力の陽的変数化</a:t>
                      </a:r>
                    </a:p>
                  </a:txBody>
                  <a:tcPr/>
                </a:tc>
                <a:extLst>
                  <a:ext uri="{0D108BD9-81ED-4DB2-BD59-A6C34878D82A}">
                    <a16:rowId xmlns:a16="http://schemas.microsoft.com/office/drawing/2014/main" val="1040679581"/>
                  </a:ext>
                </a:extLst>
              </a:tr>
            </a:tbl>
          </a:graphicData>
        </a:graphic>
      </p:graphicFrame>
    </p:spTree>
    <p:extLst>
      <p:ext uri="{BB962C8B-B14F-4D97-AF65-F5344CB8AC3E}">
        <p14:creationId xmlns:p14="http://schemas.microsoft.com/office/powerpoint/2010/main" val="2100400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00DAA255-89A8-3955-CFC8-3D52E4F0B2A1}"/>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片持ち梁大たわみ解析：</a:t>
            </a:r>
            <a:r>
              <a:rPr lang="en-US" altLang="ja-JP" b="1" i="1" u="sng" dirty="0" err="1">
                <a:solidFill>
                  <a:srgbClr val="FF00FF"/>
                </a:solidFill>
                <a:effectLst>
                  <a:outerShdw blurRad="38100" dist="38100" dir="2700000" algn="tl">
                    <a:srgbClr val="000000">
                      <a:alpha val="43137"/>
                    </a:srgbClr>
                  </a:outerShdw>
                </a:effectLst>
              </a:rPr>
              <a:t>SelectiveES</a:t>
            </a:r>
            <a:r>
              <a:rPr lang="en-US" altLang="ja-JP" b="1" i="1" u="sng" dirty="0">
                <a:solidFill>
                  <a:srgbClr val="FF00FF"/>
                </a:solidFill>
                <a:effectLst>
                  <a:outerShdw blurRad="38100" dist="38100" dir="2700000" algn="tl">
                    <a:srgbClr val="000000">
                      <a:alpha val="43137"/>
                    </a:srgbClr>
                  </a:outerShdw>
                </a:effectLst>
              </a:rPr>
              <a:t>/NS-FEM-T4</a:t>
            </a:r>
            <a:r>
              <a:rPr lang="ja-JP" altLang="en-US" b="1" i="1" u="sng" dirty="0">
                <a:effectLst>
                  <a:outerShdw blurRad="38100" dist="38100" dir="2700000" algn="tl">
                    <a:srgbClr val="000000">
                      <a:alpha val="43137"/>
                    </a:srgbClr>
                  </a:outerShdw>
                </a:effectLst>
              </a:rPr>
              <a:t>の最終状態の応力６成分の分布 </a:t>
            </a:r>
            <a:r>
              <a:rPr lang="en-US" altLang="ja-JP" b="1" i="1" u="sng" dirty="0">
                <a:effectLst>
                  <a:outerShdw blurRad="38100" dist="38100" dir="2700000" algn="tl">
                    <a:srgbClr val="000000">
                      <a:alpha val="43137"/>
                    </a:srgbClr>
                  </a:outerShdw>
                </a:effectLst>
              </a:rPr>
              <a:t>(1)</a:t>
            </a:r>
          </a:p>
        </p:txBody>
      </p:sp>
      <p:sp>
        <p:nvSpPr>
          <p:cNvPr id="3" name="タイトル 2">
            <a:extLst>
              <a:ext uri="{FF2B5EF4-FFF2-40B4-BE49-F238E27FC236}">
                <a16:creationId xmlns:a16="http://schemas.microsoft.com/office/drawing/2014/main" id="{ACAD3EDC-7A9E-BB98-02BC-C2E8E471A10B}"/>
              </a:ext>
            </a:extLst>
          </p:cNvPr>
          <p:cNvSpPr>
            <a:spLocks noGrp="1"/>
          </p:cNvSpPr>
          <p:nvPr>
            <p:ph type="title"/>
          </p:nvPr>
        </p:nvSpPr>
        <p:spPr/>
        <p:txBody>
          <a:bodyPr/>
          <a:lstStyle/>
          <a:p>
            <a:r>
              <a:rPr kumimoji="1" lang="ja-JP" altLang="en-US" dirty="0"/>
              <a:t>残る課題 ～偏差応力の細かい振動～</a:t>
            </a:r>
          </a:p>
        </p:txBody>
      </p:sp>
      <p:sp>
        <p:nvSpPr>
          <p:cNvPr id="4" name="スライド番号プレースホルダー 3">
            <a:extLst>
              <a:ext uri="{FF2B5EF4-FFF2-40B4-BE49-F238E27FC236}">
                <a16:creationId xmlns:a16="http://schemas.microsoft.com/office/drawing/2014/main" id="{098153DF-F20A-F076-5FB5-FA39F8AA71A0}"/>
              </a:ext>
            </a:extLst>
          </p:cNvPr>
          <p:cNvSpPr>
            <a:spLocks noGrp="1"/>
          </p:cNvSpPr>
          <p:nvPr>
            <p:ph type="sldNum" sz="quarter" idx="4"/>
          </p:nvPr>
        </p:nvSpPr>
        <p:spPr/>
        <p:txBody>
          <a:bodyPr/>
          <a:lstStyle/>
          <a:p>
            <a:r>
              <a:rPr lang="en-US" altLang="ja-JP"/>
              <a:t>P. </a:t>
            </a:r>
            <a:fld id="{46905B5D-1FC7-487A-AD75-007BD4BDDA5E}" type="slidenum">
              <a:rPr lang="ja-JP" altLang="en-US" smtClean="0"/>
              <a:pPr/>
              <a:t>24</a:t>
            </a:fld>
            <a:endParaRPr lang="ja-JP" altLang="en-US" b="1" dirty="0"/>
          </a:p>
        </p:txBody>
      </p:sp>
      <p:sp>
        <p:nvSpPr>
          <p:cNvPr id="6" name="四角形: 角を丸くする 5">
            <a:extLst>
              <a:ext uri="{FF2B5EF4-FFF2-40B4-BE49-F238E27FC236}">
                <a16:creationId xmlns:a16="http://schemas.microsoft.com/office/drawing/2014/main" id="{AE442C50-2570-85A2-200E-0DF49B45E84D}"/>
              </a:ext>
            </a:extLst>
          </p:cNvPr>
          <p:cNvSpPr/>
          <p:nvPr/>
        </p:nvSpPr>
        <p:spPr>
          <a:xfrm>
            <a:off x="377125" y="5527727"/>
            <a:ext cx="11479516" cy="819386"/>
          </a:xfrm>
          <a:prstGeom prst="roundRect">
            <a:avLst>
              <a:gd name="adj" fmla="val 18840"/>
            </a:avLst>
          </a:prstGeom>
          <a:solidFill>
            <a:schemeClr val="accent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MS UI Gothic" panose="020B0600070205080204" pitchFamily="50" charset="-128"/>
                <a:ea typeface="MS UI Gothic" panose="020B0600070205080204" pitchFamily="50" charset="-128"/>
              </a:rPr>
              <a:t>最大応力値のレンジで描画すれば，応力６成分に大きな問題は見られない．</a:t>
            </a:r>
          </a:p>
        </p:txBody>
      </p:sp>
      <p:pic>
        <p:nvPicPr>
          <p:cNvPr id="9" name="図 8">
            <a:extLst>
              <a:ext uri="{FF2B5EF4-FFF2-40B4-BE49-F238E27FC236}">
                <a16:creationId xmlns:a16="http://schemas.microsoft.com/office/drawing/2014/main" id="{408147BA-2273-8F76-576D-E81F11E292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5583" y="972368"/>
            <a:ext cx="2993760" cy="4536000"/>
          </a:xfrm>
          <a:prstGeom prst="rect">
            <a:avLst/>
          </a:prstGeom>
        </p:spPr>
      </p:pic>
      <p:pic>
        <p:nvPicPr>
          <p:cNvPr id="13" name="図 12">
            <a:extLst>
              <a:ext uri="{FF2B5EF4-FFF2-40B4-BE49-F238E27FC236}">
                <a16:creationId xmlns:a16="http://schemas.microsoft.com/office/drawing/2014/main" id="{D9F6E084-0498-8BB6-5232-36B471331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1293" y="969502"/>
            <a:ext cx="2993760" cy="4536000"/>
          </a:xfrm>
          <a:prstGeom prst="rect">
            <a:avLst/>
          </a:prstGeom>
        </p:spPr>
      </p:pic>
      <p:pic>
        <p:nvPicPr>
          <p:cNvPr id="19" name="図 18">
            <a:extLst>
              <a:ext uri="{FF2B5EF4-FFF2-40B4-BE49-F238E27FC236}">
                <a16:creationId xmlns:a16="http://schemas.microsoft.com/office/drawing/2014/main" id="{001434E2-DE3A-6264-0243-C625611548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7476" y="969502"/>
            <a:ext cx="2993760" cy="4536000"/>
          </a:xfrm>
          <a:prstGeom prst="rect">
            <a:avLst/>
          </a:prstGeom>
        </p:spPr>
      </p:pic>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A19DC140-D0B7-7180-0821-21EC9EFA5425}"/>
                  </a:ext>
                </a:extLst>
              </p:cNvPr>
              <p:cNvSpPr txBox="1"/>
              <p:nvPr/>
            </p:nvSpPr>
            <p:spPr>
              <a:xfrm>
                <a:off x="3021759" y="1338020"/>
                <a:ext cx="722634" cy="461665"/>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ParaPr>
                      <m:jc m:val="center"/>
                    </m:oMathParaPr>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𝑥𝑥</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1" name="テキスト ボックス 20">
                <a:extLst>
                  <a:ext uri="{FF2B5EF4-FFF2-40B4-BE49-F238E27FC236}">
                    <a16:creationId xmlns:a16="http://schemas.microsoft.com/office/drawing/2014/main" id="{A19DC140-D0B7-7180-0821-21EC9EFA5425}"/>
                  </a:ext>
                </a:extLst>
              </p:cNvPr>
              <p:cNvSpPr txBox="1">
                <a:spLocks noRot="1" noChangeAspect="1" noMove="1" noResize="1" noEditPoints="1" noAdjustHandles="1" noChangeArrowheads="1" noChangeShapeType="1" noTextEdit="1"/>
              </p:cNvSpPr>
              <p:nvPr/>
            </p:nvSpPr>
            <p:spPr>
              <a:xfrm>
                <a:off x="3021759" y="1338020"/>
                <a:ext cx="722634" cy="461665"/>
              </a:xfrm>
              <a:prstGeom prst="rect">
                <a:avLst/>
              </a:prstGeom>
              <a:blipFill>
                <a:blip r:embed="rId5"/>
                <a:stretch>
                  <a:fillRect/>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C9E0CDAA-E2DC-C9DE-AD75-95EF3ECC145D}"/>
                  </a:ext>
                </a:extLst>
              </p:cNvPr>
              <p:cNvSpPr txBox="1"/>
              <p:nvPr/>
            </p:nvSpPr>
            <p:spPr>
              <a:xfrm>
                <a:off x="6317030" y="1308845"/>
                <a:ext cx="741293" cy="49084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𝑦𝑦</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3" name="テキスト ボックス 22">
                <a:extLst>
                  <a:ext uri="{FF2B5EF4-FFF2-40B4-BE49-F238E27FC236}">
                    <a16:creationId xmlns:a16="http://schemas.microsoft.com/office/drawing/2014/main" id="{C9E0CDAA-E2DC-C9DE-AD75-95EF3ECC145D}"/>
                  </a:ext>
                </a:extLst>
              </p:cNvPr>
              <p:cNvSpPr txBox="1">
                <a:spLocks noRot="1" noChangeAspect="1" noMove="1" noResize="1" noEditPoints="1" noAdjustHandles="1" noChangeArrowheads="1" noChangeShapeType="1" noTextEdit="1"/>
              </p:cNvSpPr>
              <p:nvPr/>
            </p:nvSpPr>
            <p:spPr>
              <a:xfrm>
                <a:off x="6317030" y="1308845"/>
                <a:ext cx="741293" cy="490840"/>
              </a:xfrm>
              <a:prstGeom prst="rect">
                <a:avLst/>
              </a:prstGeom>
              <a:blipFill>
                <a:blip r:embed="rId6"/>
                <a:stretch>
                  <a:fillRect b="-3488"/>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F2088DE5-78B4-2B96-1D2D-B5DDC35D15E8}"/>
                  </a:ext>
                </a:extLst>
              </p:cNvPr>
              <p:cNvSpPr txBox="1"/>
              <p:nvPr/>
            </p:nvSpPr>
            <p:spPr>
              <a:xfrm>
                <a:off x="9630469" y="1308845"/>
                <a:ext cx="692690" cy="461665"/>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𝑧𝑧</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5" name="テキスト ボックス 24">
                <a:extLst>
                  <a:ext uri="{FF2B5EF4-FFF2-40B4-BE49-F238E27FC236}">
                    <a16:creationId xmlns:a16="http://schemas.microsoft.com/office/drawing/2014/main" id="{F2088DE5-78B4-2B96-1D2D-B5DDC35D15E8}"/>
                  </a:ext>
                </a:extLst>
              </p:cNvPr>
              <p:cNvSpPr txBox="1">
                <a:spLocks noRot="1" noChangeAspect="1" noMove="1" noResize="1" noEditPoints="1" noAdjustHandles="1" noChangeArrowheads="1" noChangeShapeType="1" noTextEdit="1"/>
              </p:cNvSpPr>
              <p:nvPr/>
            </p:nvSpPr>
            <p:spPr>
              <a:xfrm>
                <a:off x="9630469" y="1308845"/>
                <a:ext cx="692690" cy="461665"/>
              </a:xfrm>
              <a:prstGeom prst="rect">
                <a:avLst/>
              </a:prstGeom>
              <a:blipFill>
                <a:blip r:embed="rId7"/>
                <a:stretch>
                  <a:fillRect/>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9B511135-71A4-991D-008E-8886BE4999D1}"/>
                  </a:ext>
                </a:extLst>
              </p:cNvPr>
              <p:cNvSpPr txBox="1"/>
              <p:nvPr/>
            </p:nvSpPr>
            <p:spPr>
              <a:xfrm>
                <a:off x="38681" y="1864865"/>
                <a:ext cx="2008124" cy="349166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000" dirty="0">
                    <a:solidFill>
                      <a:srgbClr val="FF0000"/>
                    </a:solidFill>
                    <a:latin typeface="Cambria Math" panose="02040503050406030204" pitchFamily="18" charset="0"/>
                    <a:ea typeface="MS UI Gothic" panose="020B0600070205080204" pitchFamily="50" charset="-128"/>
                  </a:rPr>
                  <a:t>ポストスムージング</a:t>
                </a:r>
                <a:r>
                  <a:rPr kumimoji="1" lang="ja-JP" altLang="en-US" sz="2000" dirty="0">
                    <a:latin typeface="Cambria Math" panose="02040503050406030204" pitchFamily="18" charset="0"/>
                    <a:ea typeface="MS UI Gothic" panose="020B0600070205080204" pitchFamily="50" charset="-128"/>
                  </a:rPr>
                  <a:t>した圧力</a:t>
                </a:r>
                <a:r>
                  <a:rPr kumimoji="1" lang="en-US" altLang="ja-JP" sz="2000" dirty="0">
                    <a:latin typeface="Cambria Math" panose="02040503050406030204" pitchFamily="18" charset="0"/>
                    <a:ea typeface="MS UI Gothic" panose="020B0600070205080204" pitchFamily="50" charset="-128"/>
                  </a:rPr>
                  <a:t>(</a:t>
                </a:r>
                <a14:m>
                  <m:oMath xmlns:m="http://schemas.openxmlformats.org/officeDocument/2006/math">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oMath>
                </a14:m>
                <a:r>
                  <a:rPr kumimoji="1" lang="en-US" altLang="ja-JP" sz="2000" dirty="0">
                    <a:latin typeface="Cambria Math" panose="02040503050406030204" pitchFamily="18" charset="0"/>
                    <a:ea typeface="MS UI Gothic" panose="020B0600070205080204" pitchFamily="50" charset="-128"/>
                  </a:rPr>
                  <a:t>)</a:t>
                </a:r>
                <a:br>
                  <a:rPr kumimoji="1" lang="en-US" altLang="ja-JP" sz="2000" dirty="0">
                    <a:latin typeface="Cambria Math" panose="02040503050406030204" pitchFamily="18" charset="0"/>
                    <a:ea typeface="MS UI Gothic" panose="020B0600070205080204" pitchFamily="50" charset="-128"/>
                  </a:rPr>
                </a:br>
                <a:r>
                  <a:rPr kumimoji="1" lang="ja-JP" altLang="en-US" sz="2000" dirty="0">
                    <a:latin typeface="Cambria Math" panose="02040503050406030204" pitchFamily="18" charset="0"/>
                    <a:ea typeface="MS UI Gothic" panose="020B0600070205080204" pitchFamily="50" charset="-128"/>
                  </a:rPr>
                  <a:t>を用いて，</a:t>
                </a:r>
                <a:br>
                  <a:rPr kumimoji="1" lang="en-US" altLang="ja-JP" sz="2000" dirty="0">
                    <a:latin typeface="Cambria Math" panose="02040503050406030204" pitchFamily="18" charset="0"/>
                    <a:ea typeface="MS UI Gothic" panose="020B0600070205080204" pitchFamily="50" charset="-128"/>
                  </a:rPr>
                </a:br>
                <a:r>
                  <a:rPr lang="en-US" altLang="ja-JP" sz="2000" dirty="0">
                    <a:latin typeface="MS UI Gothic" panose="020B0600070205080204" pitchFamily="50" charset="-128"/>
                    <a:ea typeface="MS UI Gothic" panose="020B0600070205080204" pitchFamily="50" charset="-128"/>
                  </a:rPr>
                  <a:t>Cauchy</a:t>
                </a:r>
                <a:r>
                  <a:rPr lang="ja-JP" altLang="en-US" sz="2000" dirty="0">
                    <a:latin typeface="MS UI Gothic" panose="020B0600070205080204" pitchFamily="50" charset="-128"/>
                    <a:ea typeface="MS UI Gothic" panose="020B0600070205080204" pitchFamily="50" charset="-128"/>
                  </a:rPr>
                  <a:t>応力を</a:t>
                </a:r>
                <a:br>
                  <a:rPr kumimoji="1" lang="en-US" altLang="ja-JP" sz="2000" b="1" i="1" dirty="0">
                    <a:latin typeface="Cambria Math" panose="02040503050406030204" pitchFamily="18" charset="0"/>
                    <a:ea typeface="MS UI Gothic" panose="020B0600070205080204" pitchFamily="50" charset="-128"/>
                  </a:rPr>
                </a:br>
                <a14:m>
                  <m:oMathPara xmlns:m="http://schemas.openxmlformats.org/officeDocument/2006/math">
                    <m:oMath>
                      <m:r>
                        <a:rPr kumimoji="1" lang="en-US" altLang="ja-JP" sz="2000" b="1" i="1" smtClean="0">
                          <a:latin typeface="Cambria Math" panose="02040503050406030204" pitchFamily="18" charset="0"/>
                          <a:ea typeface="MS UI Gothic" panose="020B0600070205080204" pitchFamily="50" charset="-128"/>
                        </a:rPr>
                        <m:t>𝝈</m:t>
                      </m:r>
                      <m:r>
                        <a:rPr kumimoji="1" lang="en-US" altLang="ja-JP" sz="2000" b="0" i="1" smtClean="0">
                          <a:latin typeface="Cambria Math" panose="02040503050406030204" pitchFamily="18" charset="0"/>
                          <a:ea typeface="MS UI Gothic" panose="020B0600070205080204" pitchFamily="50" charset="-128"/>
                        </a:rPr>
                        <m:t>=</m:t>
                      </m:r>
                      <m:sSup>
                        <m:sSupPr>
                          <m:ctrlPr>
                            <a:rPr kumimoji="1" lang="en-US" altLang="ja-JP" sz="2000" b="1" i="1" smtClean="0">
                              <a:latin typeface="Cambria Math" panose="02040503050406030204" pitchFamily="18" charset="0"/>
                              <a:ea typeface="MS UI Gothic" panose="020B0600070205080204" pitchFamily="50" charset="-128"/>
                            </a:rPr>
                          </m:ctrlPr>
                        </m:sSupPr>
                        <m:e>
                          <m:r>
                            <a:rPr kumimoji="1" lang="en-US" altLang="ja-JP" sz="2000" b="1" i="1" smtClean="0">
                              <a:latin typeface="Cambria Math" panose="02040503050406030204" pitchFamily="18" charset="0"/>
                              <a:ea typeface="MS UI Gothic" panose="020B0600070205080204" pitchFamily="50" charset="-128"/>
                            </a:rPr>
                            <m:t>𝝈</m:t>
                          </m:r>
                        </m:e>
                        <m:sup>
                          <m:r>
                            <m:rPr>
                              <m:sty m:val="p"/>
                            </m:rPr>
                            <a:rPr kumimoji="1" lang="en-US" altLang="ja-JP" sz="2000" b="0" i="0" smtClean="0">
                              <a:latin typeface="Cambria Math" panose="02040503050406030204" pitchFamily="18" charset="0"/>
                              <a:ea typeface="MS UI Gothic" panose="020B0600070205080204" pitchFamily="50" charset="-128"/>
                            </a:rPr>
                            <m:t>dev</m:t>
                          </m:r>
                        </m:sup>
                      </m:sSup>
                      <m:r>
                        <a:rPr kumimoji="1" lang="en-US" altLang="ja-JP" sz="2000" b="0" i="1" smtClean="0">
                          <a:latin typeface="Cambria Math" panose="02040503050406030204" pitchFamily="18" charset="0"/>
                          <a:ea typeface="MS UI Gothic" panose="020B0600070205080204" pitchFamily="50" charset="-128"/>
                        </a:rPr>
                        <m:t>−</m:t>
                      </m:r>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r>
                        <a:rPr kumimoji="1" lang="en-US" altLang="ja-JP" sz="2000" b="1" i="1" smtClean="0">
                          <a:latin typeface="Cambria Math" panose="02040503050406030204" pitchFamily="18" charset="0"/>
                          <a:ea typeface="MS UI Gothic" panose="020B0600070205080204" pitchFamily="50" charset="-128"/>
                        </a:rPr>
                        <m:t>𝑰</m:t>
                      </m:r>
                    </m:oMath>
                  </m:oMathPara>
                </a14:m>
                <a:br>
                  <a:rPr kumimoji="1" lang="en-US" altLang="ja-JP" sz="2000" b="1"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と計算．</a:t>
                </a:r>
                <a:br>
                  <a:rPr kumimoji="1" lang="en-US" altLang="ja-JP" sz="2000" dirty="0">
                    <a:latin typeface="MS UI Gothic" panose="020B0600070205080204" pitchFamily="50" charset="-128"/>
                    <a:ea typeface="MS UI Gothic" panose="020B0600070205080204" pitchFamily="50" charset="-128"/>
                  </a:rPr>
                </a:b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コンターレンジを</a:t>
                </a:r>
                <a:br>
                  <a:rPr kumimoji="1"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全て</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solidFill>
                      <a:srgbClr val="7030A0"/>
                    </a:solidFill>
                    <a:latin typeface="MS UI Gothic" panose="020B0600070205080204" pitchFamily="50" charset="-128"/>
                    <a:ea typeface="MS UI Gothic" panose="020B0600070205080204" pitchFamily="50" charset="-128"/>
                  </a:rPr>
                  <a:t>[-800, +800]</a:t>
                </a:r>
                <a:br>
                  <a:rPr kumimoji="1" lang="en-US" altLang="ja-JP" sz="2000" dirty="0">
                    <a:solidFill>
                      <a:srgbClr val="7030A0"/>
                    </a:solidFill>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 (MPa)</a:t>
                </a:r>
                <a:r>
                  <a:rPr kumimoji="1" lang="ja-JP" altLang="en-US" sz="2000" dirty="0">
                    <a:latin typeface="MS UI Gothic" panose="020B0600070205080204" pitchFamily="50" charset="-128"/>
                    <a:ea typeface="MS UI Gothic" panose="020B0600070205080204" pitchFamily="50" charset="-128"/>
                  </a:rPr>
                  <a:t>で描画．</a:t>
                </a:r>
              </a:p>
            </p:txBody>
          </p:sp>
        </mc:Choice>
        <mc:Fallback xmlns="">
          <p:sp>
            <p:nvSpPr>
              <p:cNvPr id="27" name="テキスト ボックス 26">
                <a:extLst>
                  <a:ext uri="{FF2B5EF4-FFF2-40B4-BE49-F238E27FC236}">
                    <a16:creationId xmlns:a16="http://schemas.microsoft.com/office/drawing/2014/main" id="{9B511135-71A4-991D-008E-8886BE4999D1}"/>
                  </a:ext>
                </a:extLst>
              </p:cNvPr>
              <p:cNvSpPr txBox="1">
                <a:spLocks noRot="1" noChangeAspect="1" noMove="1" noResize="1" noEditPoints="1" noAdjustHandles="1" noChangeArrowheads="1" noChangeShapeType="1" noTextEdit="1"/>
              </p:cNvSpPr>
              <p:nvPr/>
            </p:nvSpPr>
            <p:spPr>
              <a:xfrm>
                <a:off x="38681" y="1864865"/>
                <a:ext cx="2008124" cy="3491661"/>
              </a:xfrm>
              <a:prstGeom prst="rect">
                <a:avLst/>
              </a:prstGeom>
              <a:blipFill>
                <a:blip r:embed="rId8"/>
                <a:stretch>
                  <a:fillRect l="-1497" t="-519" r="-1796" b="-1730"/>
                </a:stretch>
              </a:blipFill>
              <a:ln w="6350" cap="flat" cmpd="sng" algn="ctr">
                <a:noFill/>
                <a:prstDash val="solid"/>
                <a:miter lim="800000"/>
              </a:ln>
              <a:effectLst/>
            </p:spPr>
            <p:txBody>
              <a:bodyPr/>
              <a:lstStyle/>
              <a:p>
                <a:r>
                  <a:rPr lang="ja-JP" altLang="en-US">
                    <a:noFill/>
                  </a:rPr>
                  <a:t> </a:t>
                </a:r>
              </a:p>
            </p:txBody>
          </p:sp>
        </mc:Fallback>
      </mc:AlternateContent>
    </p:spTree>
    <p:extLst>
      <p:ext uri="{BB962C8B-B14F-4D97-AF65-F5344CB8AC3E}">
        <p14:creationId xmlns:p14="http://schemas.microsoft.com/office/powerpoint/2010/main" val="2058406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6C3A-A8BE-34FC-2567-5F66A263A419}"/>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D29835C8-3C37-EEC0-953C-7A42B3CFD9E8}"/>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片持ち梁大たわみ解析：</a:t>
            </a:r>
            <a:r>
              <a:rPr lang="en-US" altLang="ja-JP" b="1" i="1" u="sng" dirty="0" err="1">
                <a:solidFill>
                  <a:srgbClr val="FF00FF"/>
                </a:solidFill>
                <a:effectLst>
                  <a:outerShdw blurRad="38100" dist="38100" dir="2700000" algn="tl">
                    <a:srgbClr val="000000">
                      <a:alpha val="43137"/>
                    </a:srgbClr>
                  </a:outerShdw>
                </a:effectLst>
              </a:rPr>
              <a:t>SelectiveES</a:t>
            </a:r>
            <a:r>
              <a:rPr lang="en-US" altLang="ja-JP" b="1" i="1" u="sng" dirty="0">
                <a:solidFill>
                  <a:srgbClr val="FF00FF"/>
                </a:solidFill>
                <a:effectLst>
                  <a:outerShdw blurRad="38100" dist="38100" dir="2700000" algn="tl">
                    <a:srgbClr val="000000">
                      <a:alpha val="43137"/>
                    </a:srgbClr>
                  </a:outerShdw>
                </a:effectLst>
              </a:rPr>
              <a:t>/NS-FEM-T4</a:t>
            </a:r>
            <a:r>
              <a:rPr lang="ja-JP" altLang="en-US" b="1" i="1" u="sng" dirty="0">
                <a:effectLst>
                  <a:outerShdw blurRad="38100" dist="38100" dir="2700000" algn="tl">
                    <a:srgbClr val="000000">
                      <a:alpha val="43137"/>
                    </a:srgbClr>
                  </a:outerShdw>
                </a:effectLst>
              </a:rPr>
              <a:t>の最終状態の応力６成分の分布 </a:t>
            </a:r>
            <a:r>
              <a:rPr lang="en-US" altLang="ja-JP" b="1" i="1" u="sng" dirty="0">
                <a:effectLst>
                  <a:outerShdw blurRad="38100" dist="38100" dir="2700000" algn="tl">
                    <a:srgbClr val="000000">
                      <a:alpha val="43137"/>
                    </a:srgbClr>
                  </a:outerShdw>
                </a:effectLst>
              </a:rPr>
              <a:t>(2)</a:t>
            </a:r>
          </a:p>
        </p:txBody>
      </p:sp>
      <p:sp>
        <p:nvSpPr>
          <p:cNvPr id="3" name="タイトル 2">
            <a:extLst>
              <a:ext uri="{FF2B5EF4-FFF2-40B4-BE49-F238E27FC236}">
                <a16:creationId xmlns:a16="http://schemas.microsoft.com/office/drawing/2014/main" id="{80E815A3-CECF-5CE8-C1D0-21C4FD2DA5B6}"/>
              </a:ext>
            </a:extLst>
          </p:cNvPr>
          <p:cNvSpPr>
            <a:spLocks noGrp="1"/>
          </p:cNvSpPr>
          <p:nvPr>
            <p:ph type="title"/>
          </p:nvPr>
        </p:nvSpPr>
        <p:spPr/>
        <p:txBody>
          <a:bodyPr/>
          <a:lstStyle/>
          <a:p>
            <a:r>
              <a:rPr kumimoji="1" lang="ja-JP" altLang="en-US" dirty="0"/>
              <a:t>残る課題 ～偏差応力の細かい振動～</a:t>
            </a:r>
          </a:p>
        </p:txBody>
      </p:sp>
      <p:sp>
        <p:nvSpPr>
          <p:cNvPr id="4" name="スライド番号プレースホルダー 3">
            <a:extLst>
              <a:ext uri="{FF2B5EF4-FFF2-40B4-BE49-F238E27FC236}">
                <a16:creationId xmlns:a16="http://schemas.microsoft.com/office/drawing/2014/main" id="{3997D1D9-DF75-8BAE-C1E8-22700C75C5FE}"/>
              </a:ext>
            </a:extLst>
          </p:cNvPr>
          <p:cNvSpPr>
            <a:spLocks noGrp="1"/>
          </p:cNvSpPr>
          <p:nvPr>
            <p:ph type="sldNum" sz="quarter" idx="4"/>
          </p:nvPr>
        </p:nvSpPr>
        <p:spPr/>
        <p:txBody>
          <a:bodyPr/>
          <a:lstStyle/>
          <a:p>
            <a:r>
              <a:rPr lang="en-US" altLang="ja-JP"/>
              <a:t>P. </a:t>
            </a:r>
            <a:fld id="{46905B5D-1FC7-487A-AD75-007BD4BDDA5E}" type="slidenum">
              <a:rPr lang="ja-JP" altLang="en-US" smtClean="0"/>
              <a:pPr/>
              <a:t>25</a:t>
            </a:fld>
            <a:endParaRPr lang="ja-JP" altLang="en-US" b="1" dirty="0"/>
          </a:p>
        </p:txBody>
      </p:sp>
      <p:pic>
        <p:nvPicPr>
          <p:cNvPr id="11" name="図 10">
            <a:extLst>
              <a:ext uri="{FF2B5EF4-FFF2-40B4-BE49-F238E27FC236}">
                <a16:creationId xmlns:a16="http://schemas.microsoft.com/office/drawing/2014/main" id="{2BA9B644-EE79-BCCA-2758-FEDBC4F83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0759" y="975356"/>
            <a:ext cx="2993760" cy="4536000"/>
          </a:xfrm>
          <a:prstGeom prst="rect">
            <a:avLst/>
          </a:prstGeom>
        </p:spPr>
      </p:pic>
      <p:pic>
        <p:nvPicPr>
          <p:cNvPr id="15" name="図 14">
            <a:extLst>
              <a:ext uri="{FF2B5EF4-FFF2-40B4-BE49-F238E27FC236}">
                <a16:creationId xmlns:a16="http://schemas.microsoft.com/office/drawing/2014/main" id="{B323CFEB-AE0E-D86C-9BBB-6FD8AF31FB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9107" y="973559"/>
            <a:ext cx="2993760" cy="4536000"/>
          </a:xfrm>
          <a:prstGeom prst="rect">
            <a:avLst/>
          </a:prstGeom>
        </p:spPr>
      </p:pic>
      <p:pic>
        <p:nvPicPr>
          <p:cNvPr id="17" name="図 16">
            <a:extLst>
              <a:ext uri="{FF2B5EF4-FFF2-40B4-BE49-F238E27FC236}">
                <a16:creationId xmlns:a16="http://schemas.microsoft.com/office/drawing/2014/main" id="{A48E8634-39DC-756A-BFB4-E043DB243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7455" y="973559"/>
            <a:ext cx="2993760" cy="4536000"/>
          </a:xfrm>
          <a:prstGeom prst="rect">
            <a:avLst/>
          </a:prstGeom>
        </p:spPr>
      </p:pic>
      <mc:AlternateContent xmlns:mc="http://schemas.openxmlformats.org/markup-compatibility/2006" xmlns:a14="http://schemas.microsoft.com/office/drawing/2010/main">
        <mc:Choice Requires="a14">
          <p:sp>
            <p:nvSpPr>
              <p:cNvPr id="5" name="テキスト ボックス 4">
                <a:extLst>
                  <a:ext uri="{FF2B5EF4-FFF2-40B4-BE49-F238E27FC236}">
                    <a16:creationId xmlns:a16="http://schemas.microsoft.com/office/drawing/2014/main" id="{D88F690C-2BEC-A173-2374-0FAA67DF1057}"/>
                  </a:ext>
                </a:extLst>
              </p:cNvPr>
              <p:cNvSpPr txBox="1"/>
              <p:nvPr/>
            </p:nvSpPr>
            <p:spPr>
              <a:xfrm>
                <a:off x="3021759" y="1338020"/>
                <a:ext cx="731675" cy="49084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ParaPr>
                      <m:jc m:val="center"/>
                    </m:oMathParaPr>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𝑥𝑦</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5" name="テキスト ボックス 4">
                <a:extLst>
                  <a:ext uri="{FF2B5EF4-FFF2-40B4-BE49-F238E27FC236}">
                    <a16:creationId xmlns:a16="http://schemas.microsoft.com/office/drawing/2014/main" id="{D88F690C-2BEC-A173-2374-0FAA67DF1057}"/>
                  </a:ext>
                </a:extLst>
              </p:cNvPr>
              <p:cNvSpPr txBox="1">
                <a:spLocks noRot="1" noChangeAspect="1" noMove="1" noResize="1" noEditPoints="1" noAdjustHandles="1" noChangeArrowheads="1" noChangeShapeType="1" noTextEdit="1"/>
              </p:cNvSpPr>
              <p:nvPr/>
            </p:nvSpPr>
            <p:spPr>
              <a:xfrm>
                <a:off x="3021759" y="1338020"/>
                <a:ext cx="731675" cy="490840"/>
              </a:xfrm>
              <a:prstGeom prst="rect">
                <a:avLst/>
              </a:prstGeom>
              <a:blipFill>
                <a:blip r:embed="rId5"/>
                <a:stretch>
                  <a:fillRect b="-3488"/>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4DB76AFD-4C19-860A-3B41-5FEE6A81A90B}"/>
                  </a:ext>
                </a:extLst>
              </p:cNvPr>
              <p:cNvSpPr txBox="1"/>
              <p:nvPr/>
            </p:nvSpPr>
            <p:spPr>
              <a:xfrm>
                <a:off x="6317030" y="1308845"/>
                <a:ext cx="716735" cy="49084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𝑦𝑧</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10" name="テキスト ボックス 9">
                <a:extLst>
                  <a:ext uri="{FF2B5EF4-FFF2-40B4-BE49-F238E27FC236}">
                    <a16:creationId xmlns:a16="http://schemas.microsoft.com/office/drawing/2014/main" id="{4DB76AFD-4C19-860A-3B41-5FEE6A81A90B}"/>
                  </a:ext>
                </a:extLst>
              </p:cNvPr>
              <p:cNvSpPr txBox="1">
                <a:spLocks noRot="1" noChangeAspect="1" noMove="1" noResize="1" noEditPoints="1" noAdjustHandles="1" noChangeArrowheads="1" noChangeShapeType="1" noTextEdit="1"/>
              </p:cNvSpPr>
              <p:nvPr/>
            </p:nvSpPr>
            <p:spPr>
              <a:xfrm>
                <a:off x="6317030" y="1308845"/>
                <a:ext cx="716735" cy="490840"/>
              </a:xfrm>
              <a:prstGeom prst="rect">
                <a:avLst/>
              </a:prstGeom>
              <a:blipFill>
                <a:blip r:embed="rId6"/>
                <a:stretch>
                  <a:fillRect b="-3488"/>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テキスト ボックス 13">
                <a:extLst>
                  <a:ext uri="{FF2B5EF4-FFF2-40B4-BE49-F238E27FC236}">
                    <a16:creationId xmlns:a16="http://schemas.microsoft.com/office/drawing/2014/main" id="{6CB6E94B-1130-5E12-28B9-48E2EDEE98B0}"/>
                  </a:ext>
                </a:extLst>
              </p:cNvPr>
              <p:cNvSpPr txBox="1"/>
              <p:nvPr/>
            </p:nvSpPr>
            <p:spPr>
              <a:xfrm>
                <a:off x="9630469" y="1308845"/>
                <a:ext cx="708206" cy="461665"/>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𝑧𝑥</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14" name="テキスト ボックス 13">
                <a:extLst>
                  <a:ext uri="{FF2B5EF4-FFF2-40B4-BE49-F238E27FC236}">
                    <a16:creationId xmlns:a16="http://schemas.microsoft.com/office/drawing/2014/main" id="{6CB6E94B-1130-5E12-28B9-48E2EDEE98B0}"/>
                  </a:ext>
                </a:extLst>
              </p:cNvPr>
              <p:cNvSpPr txBox="1">
                <a:spLocks noRot="1" noChangeAspect="1" noMove="1" noResize="1" noEditPoints="1" noAdjustHandles="1" noChangeArrowheads="1" noChangeShapeType="1" noTextEdit="1"/>
              </p:cNvSpPr>
              <p:nvPr/>
            </p:nvSpPr>
            <p:spPr>
              <a:xfrm>
                <a:off x="9630469" y="1308845"/>
                <a:ext cx="708206" cy="461665"/>
              </a:xfrm>
              <a:prstGeom prst="rect">
                <a:avLst/>
              </a:prstGeom>
              <a:blipFill>
                <a:blip r:embed="rId7"/>
                <a:stretch>
                  <a:fillRect/>
                </a:stretch>
              </a:blipFill>
              <a:ln w="6350" cap="flat" cmpd="sng" algn="ctr">
                <a:noFill/>
                <a:prstDash val="solid"/>
                <a:miter lim="800000"/>
              </a:ln>
              <a:effectLst/>
            </p:spPr>
            <p:txBody>
              <a:bodyPr/>
              <a:lstStyle/>
              <a:p>
                <a:r>
                  <a:rPr lang="ja-JP" altLang="en-US">
                    <a:noFill/>
                  </a:rPr>
                  <a:t> </a:t>
                </a:r>
              </a:p>
            </p:txBody>
          </p:sp>
        </mc:Fallback>
      </mc:AlternateContent>
      <p:sp>
        <p:nvSpPr>
          <p:cNvPr id="18" name="四角形: 角を丸くする 17">
            <a:extLst>
              <a:ext uri="{FF2B5EF4-FFF2-40B4-BE49-F238E27FC236}">
                <a16:creationId xmlns:a16="http://schemas.microsoft.com/office/drawing/2014/main" id="{A68F5976-9C51-B18F-107C-BDAC6C04B91A}"/>
              </a:ext>
            </a:extLst>
          </p:cNvPr>
          <p:cNvSpPr/>
          <p:nvPr/>
        </p:nvSpPr>
        <p:spPr>
          <a:xfrm>
            <a:off x="377125" y="5527727"/>
            <a:ext cx="11479516" cy="819386"/>
          </a:xfrm>
          <a:prstGeom prst="roundRect">
            <a:avLst>
              <a:gd name="adj" fmla="val 18840"/>
            </a:avLst>
          </a:prstGeom>
          <a:solidFill>
            <a:schemeClr val="accent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MS UI Gothic" panose="020B0600070205080204" pitchFamily="50" charset="-128"/>
                <a:ea typeface="MS UI Gothic" panose="020B0600070205080204" pitchFamily="50" charset="-128"/>
              </a:rPr>
              <a:t>最大応力</a:t>
            </a:r>
            <a:r>
              <a:rPr lang="ja-JP" altLang="en-US" sz="2400" dirty="0">
                <a:solidFill>
                  <a:schemeClr val="tx1"/>
                </a:solidFill>
                <a:latin typeface="MS UI Gothic" panose="020B0600070205080204" pitchFamily="50" charset="-128"/>
                <a:ea typeface="MS UI Gothic" panose="020B0600070205080204" pitchFamily="50" charset="-128"/>
              </a:rPr>
              <a:t>値</a:t>
            </a:r>
            <a:r>
              <a:rPr kumimoji="1" lang="ja-JP" altLang="en-US" sz="2400" dirty="0">
                <a:solidFill>
                  <a:schemeClr val="tx1"/>
                </a:solidFill>
                <a:latin typeface="MS UI Gothic" panose="020B0600070205080204" pitchFamily="50" charset="-128"/>
                <a:ea typeface="MS UI Gothic" panose="020B0600070205080204" pitchFamily="50" charset="-128"/>
              </a:rPr>
              <a:t>のレンジで描画すれば，応力６成分に大きな問題は見られない．</a:t>
            </a:r>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FB6B80A2-63C0-21A4-236B-C7DD9D465DD2}"/>
                  </a:ext>
                </a:extLst>
              </p:cNvPr>
              <p:cNvSpPr txBox="1"/>
              <p:nvPr/>
            </p:nvSpPr>
            <p:spPr>
              <a:xfrm>
                <a:off x="38681" y="1864865"/>
                <a:ext cx="2008124" cy="349166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000" dirty="0">
                    <a:solidFill>
                      <a:srgbClr val="FF0000"/>
                    </a:solidFill>
                    <a:latin typeface="Cambria Math" panose="02040503050406030204" pitchFamily="18" charset="0"/>
                    <a:ea typeface="MS UI Gothic" panose="020B0600070205080204" pitchFamily="50" charset="-128"/>
                  </a:rPr>
                  <a:t>ポストスムージング</a:t>
                </a:r>
                <a:r>
                  <a:rPr kumimoji="1" lang="ja-JP" altLang="en-US" sz="2000" dirty="0">
                    <a:latin typeface="Cambria Math" panose="02040503050406030204" pitchFamily="18" charset="0"/>
                    <a:ea typeface="MS UI Gothic" panose="020B0600070205080204" pitchFamily="50" charset="-128"/>
                  </a:rPr>
                  <a:t>した圧力</a:t>
                </a:r>
                <a:r>
                  <a:rPr kumimoji="1" lang="en-US" altLang="ja-JP" sz="2000" dirty="0">
                    <a:latin typeface="Cambria Math" panose="02040503050406030204" pitchFamily="18" charset="0"/>
                    <a:ea typeface="MS UI Gothic" panose="020B0600070205080204" pitchFamily="50" charset="-128"/>
                  </a:rPr>
                  <a:t>(</a:t>
                </a:r>
                <a14:m>
                  <m:oMath xmlns:m="http://schemas.openxmlformats.org/officeDocument/2006/math">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oMath>
                </a14:m>
                <a:r>
                  <a:rPr kumimoji="1" lang="en-US" altLang="ja-JP" sz="2000" dirty="0">
                    <a:latin typeface="Cambria Math" panose="02040503050406030204" pitchFamily="18" charset="0"/>
                    <a:ea typeface="MS UI Gothic" panose="020B0600070205080204" pitchFamily="50" charset="-128"/>
                  </a:rPr>
                  <a:t>)</a:t>
                </a:r>
                <a:br>
                  <a:rPr kumimoji="1" lang="en-US" altLang="ja-JP" sz="2000" dirty="0">
                    <a:latin typeface="Cambria Math" panose="02040503050406030204" pitchFamily="18" charset="0"/>
                    <a:ea typeface="MS UI Gothic" panose="020B0600070205080204" pitchFamily="50" charset="-128"/>
                  </a:rPr>
                </a:br>
                <a:r>
                  <a:rPr kumimoji="1" lang="ja-JP" altLang="en-US" sz="2000" dirty="0">
                    <a:latin typeface="Cambria Math" panose="02040503050406030204" pitchFamily="18" charset="0"/>
                    <a:ea typeface="MS UI Gothic" panose="020B0600070205080204" pitchFamily="50" charset="-128"/>
                  </a:rPr>
                  <a:t>を用いて，</a:t>
                </a:r>
                <a:br>
                  <a:rPr kumimoji="1" lang="en-US" altLang="ja-JP" sz="2000" dirty="0">
                    <a:latin typeface="Cambria Math" panose="02040503050406030204" pitchFamily="18" charset="0"/>
                    <a:ea typeface="MS UI Gothic" panose="020B0600070205080204" pitchFamily="50" charset="-128"/>
                  </a:rPr>
                </a:br>
                <a:r>
                  <a:rPr lang="en-US" altLang="ja-JP" sz="2000" dirty="0">
                    <a:latin typeface="MS UI Gothic" panose="020B0600070205080204" pitchFamily="50" charset="-128"/>
                    <a:ea typeface="MS UI Gothic" panose="020B0600070205080204" pitchFamily="50" charset="-128"/>
                  </a:rPr>
                  <a:t>Cauchy</a:t>
                </a:r>
                <a:r>
                  <a:rPr lang="ja-JP" altLang="en-US" sz="2000" dirty="0">
                    <a:latin typeface="MS UI Gothic" panose="020B0600070205080204" pitchFamily="50" charset="-128"/>
                    <a:ea typeface="MS UI Gothic" panose="020B0600070205080204" pitchFamily="50" charset="-128"/>
                  </a:rPr>
                  <a:t>応力を</a:t>
                </a:r>
                <a:br>
                  <a:rPr kumimoji="1" lang="en-US" altLang="ja-JP" sz="2000" b="1" i="1" dirty="0">
                    <a:latin typeface="Cambria Math" panose="02040503050406030204" pitchFamily="18" charset="0"/>
                    <a:ea typeface="MS UI Gothic" panose="020B0600070205080204" pitchFamily="50" charset="-128"/>
                  </a:rPr>
                </a:br>
                <a14:m>
                  <m:oMathPara xmlns:m="http://schemas.openxmlformats.org/officeDocument/2006/math">
                    <m:oMath>
                      <m:r>
                        <a:rPr kumimoji="1" lang="en-US" altLang="ja-JP" sz="2000" b="1" i="1" smtClean="0">
                          <a:latin typeface="Cambria Math" panose="02040503050406030204" pitchFamily="18" charset="0"/>
                          <a:ea typeface="MS UI Gothic" panose="020B0600070205080204" pitchFamily="50" charset="-128"/>
                        </a:rPr>
                        <m:t>𝝈</m:t>
                      </m:r>
                      <m:r>
                        <a:rPr kumimoji="1" lang="en-US" altLang="ja-JP" sz="2000" b="0" i="1" smtClean="0">
                          <a:latin typeface="Cambria Math" panose="02040503050406030204" pitchFamily="18" charset="0"/>
                          <a:ea typeface="MS UI Gothic" panose="020B0600070205080204" pitchFamily="50" charset="-128"/>
                        </a:rPr>
                        <m:t>=</m:t>
                      </m:r>
                      <m:sSup>
                        <m:sSupPr>
                          <m:ctrlPr>
                            <a:rPr kumimoji="1" lang="en-US" altLang="ja-JP" sz="2000" b="1" i="1" smtClean="0">
                              <a:latin typeface="Cambria Math" panose="02040503050406030204" pitchFamily="18" charset="0"/>
                              <a:ea typeface="MS UI Gothic" panose="020B0600070205080204" pitchFamily="50" charset="-128"/>
                            </a:rPr>
                          </m:ctrlPr>
                        </m:sSupPr>
                        <m:e>
                          <m:r>
                            <a:rPr kumimoji="1" lang="en-US" altLang="ja-JP" sz="2000" b="1" i="1" smtClean="0">
                              <a:latin typeface="Cambria Math" panose="02040503050406030204" pitchFamily="18" charset="0"/>
                              <a:ea typeface="MS UI Gothic" panose="020B0600070205080204" pitchFamily="50" charset="-128"/>
                            </a:rPr>
                            <m:t>𝝈</m:t>
                          </m:r>
                        </m:e>
                        <m:sup>
                          <m:r>
                            <m:rPr>
                              <m:sty m:val="p"/>
                            </m:rPr>
                            <a:rPr kumimoji="1" lang="en-US" altLang="ja-JP" sz="2000" b="0" i="0" smtClean="0">
                              <a:latin typeface="Cambria Math" panose="02040503050406030204" pitchFamily="18" charset="0"/>
                              <a:ea typeface="MS UI Gothic" panose="020B0600070205080204" pitchFamily="50" charset="-128"/>
                            </a:rPr>
                            <m:t>dev</m:t>
                          </m:r>
                        </m:sup>
                      </m:sSup>
                      <m:r>
                        <a:rPr kumimoji="1" lang="en-US" altLang="ja-JP" sz="2000" b="0" i="1" smtClean="0">
                          <a:latin typeface="Cambria Math" panose="02040503050406030204" pitchFamily="18" charset="0"/>
                          <a:ea typeface="MS UI Gothic" panose="020B0600070205080204" pitchFamily="50" charset="-128"/>
                        </a:rPr>
                        <m:t>−</m:t>
                      </m:r>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r>
                        <a:rPr kumimoji="1" lang="en-US" altLang="ja-JP" sz="2000" b="1" i="1" smtClean="0">
                          <a:latin typeface="Cambria Math" panose="02040503050406030204" pitchFamily="18" charset="0"/>
                          <a:ea typeface="MS UI Gothic" panose="020B0600070205080204" pitchFamily="50" charset="-128"/>
                        </a:rPr>
                        <m:t>𝑰</m:t>
                      </m:r>
                    </m:oMath>
                  </m:oMathPara>
                </a14:m>
                <a:br>
                  <a:rPr kumimoji="1" lang="en-US" altLang="ja-JP" sz="2000" b="1"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と計算．</a:t>
                </a:r>
                <a:br>
                  <a:rPr kumimoji="1" lang="en-US" altLang="ja-JP" sz="2000" dirty="0">
                    <a:latin typeface="MS UI Gothic" panose="020B0600070205080204" pitchFamily="50" charset="-128"/>
                    <a:ea typeface="MS UI Gothic" panose="020B0600070205080204" pitchFamily="50" charset="-128"/>
                  </a:rPr>
                </a:b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コンターレンジを</a:t>
                </a:r>
                <a:br>
                  <a:rPr kumimoji="1"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全て</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solidFill>
                      <a:srgbClr val="7030A0"/>
                    </a:solidFill>
                    <a:latin typeface="MS UI Gothic" panose="020B0600070205080204" pitchFamily="50" charset="-128"/>
                    <a:ea typeface="MS UI Gothic" panose="020B0600070205080204" pitchFamily="50" charset="-128"/>
                  </a:rPr>
                  <a:t>[-800, +800]</a:t>
                </a:r>
                <a:br>
                  <a:rPr kumimoji="1" lang="en-US" altLang="ja-JP" sz="2000" dirty="0">
                    <a:solidFill>
                      <a:srgbClr val="7030A0"/>
                    </a:solidFill>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 (MPa)</a:t>
                </a:r>
                <a:r>
                  <a:rPr kumimoji="1" lang="ja-JP" altLang="en-US" sz="2000" dirty="0">
                    <a:latin typeface="MS UI Gothic" panose="020B0600070205080204" pitchFamily="50" charset="-128"/>
                    <a:ea typeface="MS UI Gothic" panose="020B0600070205080204" pitchFamily="50" charset="-128"/>
                  </a:rPr>
                  <a:t>で描画．</a:t>
                </a:r>
              </a:p>
            </p:txBody>
          </p:sp>
        </mc:Choice>
        <mc:Fallback xmlns="">
          <p:sp>
            <p:nvSpPr>
              <p:cNvPr id="21" name="テキスト ボックス 20">
                <a:extLst>
                  <a:ext uri="{FF2B5EF4-FFF2-40B4-BE49-F238E27FC236}">
                    <a16:creationId xmlns:a16="http://schemas.microsoft.com/office/drawing/2014/main" id="{FB6B80A2-63C0-21A4-236B-C7DD9D465DD2}"/>
                  </a:ext>
                </a:extLst>
              </p:cNvPr>
              <p:cNvSpPr txBox="1">
                <a:spLocks noRot="1" noChangeAspect="1" noMove="1" noResize="1" noEditPoints="1" noAdjustHandles="1" noChangeArrowheads="1" noChangeShapeType="1" noTextEdit="1"/>
              </p:cNvSpPr>
              <p:nvPr/>
            </p:nvSpPr>
            <p:spPr>
              <a:xfrm>
                <a:off x="38681" y="1864865"/>
                <a:ext cx="2008124" cy="3491661"/>
              </a:xfrm>
              <a:prstGeom prst="rect">
                <a:avLst/>
              </a:prstGeom>
              <a:blipFill>
                <a:blip r:embed="rId8"/>
                <a:stretch>
                  <a:fillRect l="-1497" t="-519" r="-1796" b="-1730"/>
                </a:stretch>
              </a:blipFill>
              <a:ln w="6350" cap="flat" cmpd="sng" algn="ctr">
                <a:noFill/>
                <a:prstDash val="solid"/>
                <a:miter lim="800000"/>
              </a:ln>
              <a:effectLst/>
            </p:spPr>
            <p:txBody>
              <a:bodyPr/>
              <a:lstStyle/>
              <a:p>
                <a:r>
                  <a:rPr lang="ja-JP" altLang="en-US">
                    <a:noFill/>
                  </a:rPr>
                  <a:t> </a:t>
                </a:r>
              </a:p>
            </p:txBody>
          </p:sp>
        </mc:Fallback>
      </mc:AlternateContent>
    </p:spTree>
    <p:extLst>
      <p:ext uri="{BB962C8B-B14F-4D97-AF65-F5344CB8AC3E}">
        <p14:creationId xmlns:p14="http://schemas.microsoft.com/office/powerpoint/2010/main" val="2991523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BD4AA-A187-4742-FEFE-892238BA5F4D}"/>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FD5DAFDA-F94A-5057-268C-FF56FE508260}"/>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片持ち梁大たわみ解析：</a:t>
            </a:r>
            <a:r>
              <a:rPr lang="en-US" altLang="ja-JP" b="1" i="1" u="sng" dirty="0" err="1">
                <a:solidFill>
                  <a:srgbClr val="FF00FF"/>
                </a:solidFill>
                <a:effectLst>
                  <a:outerShdw blurRad="38100" dist="38100" dir="2700000" algn="tl">
                    <a:srgbClr val="000000">
                      <a:alpha val="43137"/>
                    </a:srgbClr>
                  </a:outerShdw>
                </a:effectLst>
              </a:rPr>
              <a:t>SelectiveES</a:t>
            </a:r>
            <a:r>
              <a:rPr lang="en-US" altLang="ja-JP" b="1" i="1" u="sng" dirty="0">
                <a:solidFill>
                  <a:srgbClr val="FF00FF"/>
                </a:solidFill>
                <a:effectLst>
                  <a:outerShdw blurRad="38100" dist="38100" dir="2700000" algn="tl">
                    <a:srgbClr val="000000">
                      <a:alpha val="43137"/>
                    </a:srgbClr>
                  </a:outerShdw>
                </a:effectLst>
              </a:rPr>
              <a:t>/NS-FEM-T4</a:t>
            </a:r>
            <a:r>
              <a:rPr lang="ja-JP" altLang="en-US" b="1" i="1" u="sng" dirty="0">
                <a:effectLst>
                  <a:outerShdw blurRad="38100" dist="38100" dir="2700000" algn="tl">
                    <a:srgbClr val="000000">
                      <a:alpha val="43137"/>
                    </a:srgbClr>
                  </a:outerShdw>
                </a:effectLst>
              </a:rPr>
              <a:t>の最終状態の応力６成分の分布 </a:t>
            </a:r>
            <a:r>
              <a:rPr lang="en-US" altLang="ja-JP" b="1" i="1" u="sng" dirty="0">
                <a:effectLst>
                  <a:outerShdw blurRad="38100" dist="38100" dir="2700000" algn="tl">
                    <a:srgbClr val="000000">
                      <a:alpha val="43137"/>
                    </a:srgbClr>
                  </a:outerShdw>
                </a:effectLst>
              </a:rPr>
              <a:t>(3)</a:t>
            </a:r>
          </a:p>
        </p:txBody>
      </p:sp>
      <p:sp>
        <p:nvSpPr>
          <p:cNvPr id="3" name="タイトル 2">
            <a:extLst>
              <a:ext uri="{FF2B5EF4-FFF2-40B4-BE49-F238E27FC236}">
                <a16:creationId xmlns:a16="http://schemas.microsoft.com/office/drawing/2014/main" id="{898A2FE9-D6DB-52EE-FC62-1A9026E9F890}"/>
              </a:ext>
            </a:extLst>
          </p:cNvPr>
          <p:cNvSpPr>
            <a:spLocks noGrp="1"/>
          </p:cNvSpPr>
          <p:nvPr>
            <p:ph type="title"/>
          </p:nvPr>
        </p:nvSpPr>
        <p:spPr/>
        <p:txBody>
          <a:bodyPr/>
          <a:lstStyle/>
          <a:p>
            <a:r>
              <a:rPr kumimoji="1" lang="ja-JP" altLang="en-US" dirty="0"/>
              <a:t>残る課題 ～偏差応力の細かい振動～</a:t>
            </a:r>
          </a:p>
        </p:txBody>
      </p:sp>
      <p:sp>
        <p:nvSpPr>
          <p:cNvPr id="4" name="スライド番号プレースホルダー 3">
            <a:extLst>
              <a:ext uri="{FF2B5EF4-FFF2-40B4-BE49-F238E27FC236}">
                <a16:creationId xmlns:a16="http://schemas.microsoft.com/office/drawing/2014/main" id="{A854FECF-BA10-0FB4-3C6F-B395214EB6DF}"/>
              </a:ext>
            </a:extLst>
          </p:cNvPr>
          <p:cNvSpPr>
            <a:spLocks noGrp="1"/>
          </p:cNvSpPr>
          <p:nvPr>
            <p:ph type="sldNum" sz="quarter" idx="4"/>
          </p:nvPr>
        </p:nvSpPr>
        <p:spPr/>
        <p:txBody>
          <a:bodyPr/>
          <a:lstStyle/>
          <a:p>
            <a:r>
              <a:rPr lang="en-US" altLang="ja-JP"/>
              <a:t>P. </a:t>
            </a:r>
            <a:fld id="{46905B5D-1FC7-487A-AD75-007BD4BDDA5E}" type="slidenum">
              <a:rPr lang="ja-JP" altLang="en-US" smtClean="0"/>
              <a:pPr/>
              <a:t>26</a:t>
            </a:fld>
            <a:endParaRPr lang="ja-JP" altLang="en-US" b="1" dirty="0"/>
          </a:p>
        </p:txBody>
      </p:sp>
      <p:pic>
        <p:nvPicPr>
          <p:cNvPr id="7" name="図 6">
            <a:extLst>
              <a:ext uri="{FF2B5EF4-FFF2-40B4-BE49-F238E27FC236}">
                <a16:creationId xmlns:a16="http://schemas.microsoft.com/office/drawing/2014/main" id="{BED3B2DF-758E-DB42-8821-DDBC3CA0ED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549" y="975789"/>
            <a:ext cx="2993760" cy="4536000"/>
          </a:xfrm>
          <a:prstGeom prst="rect">
            <a:avLst/>
          </a:prstGeom>
        </p:spPr>
      </p:pic>
      <p:pic>
        <p:nvPicPr>
          <p:cNvPr id="10" name="図 9">
            <a:extLst>
              <a:ext uri="{FF2B5EF4-FFF2-40B4-BE49-F238E27FC236}">
                <a16:creationId xmlns:a16="http://schemas.microsoft.com/office/drawing/2014/main" id="{61121A77-CA9C-07EC-F754-419D53B10B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1150" y="975789"/>
            <a:ext cx="2993760" cy="4536000"/>
          </a:xfrm>
          <a:prstGeom prst="rect">
            <a:avLst/>
          </a:prstGeom>
        </p:spPr>
      </p:pic>
      <p:pic>
        <p:nvPicPr>
          <p:cNvPr id="12" name="図 11">
            <a:extLst>
              <a:ext uri="{FF2B5EF4-FFF2-40B4-BE49-F238E27FC236}">
                <a16:creationId xmlns:a16="http://schemas.microsoft.com/office/drawing/2014/main" id="{E5D31E87-A157-DCA1-08A5-55602C6C4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0751" y="976819"/>
            <a:ext cx="2993760" cy="4536000"/>
          </a:xfrm>
          <a:prstGeom prst="rect">
            <a:avLst/>
          </a:prstGeom>
        </p:spPr>
      </p:pic>
      <p:sp>
        <p:nvSpPr>
          <p:cNvPr id="15" name="四角形: 角を丸くする 14">
            <a:extLst>
              <a:ext uri="{FF2B5EF4-FFF2-40B4-BE49-F238E27FC236}">
                <a16:creationId xmlns:a16="http://schemas.microsoft.com/office/drawing/2014/main" id="{96BDD43C-9853-1ABA-900E-C02F92EF6829}"/>
              </a:ext>
            </a:extLst>
          </p:cNvPr>
          <p:cNvSpPr/>
          <p:nvPr/>
        </p:nvSpPr>
        <p:spPr>
          <a:xfrm>
            <a:off x="229209" y="5511789"/>
            <a:ext cx="11732655" cy="819386"/>
          </a:xfrm>
          <a:prstGeom prst="roundRect">
            <a:avLst>
              <a:gd name="adj" fmla="val 18840"/>
            </a:avLst>
          </a:prstGeom>
          <a:solidFill>
            <a:srgbClr val="FFC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MS UI Gothic" panose="020B0600070205080204" pitchFamily="50" charset="-128"/>
                <a:ea typeface="MS UI Gothic" panose="020B0600070205080204" pitchFamily="50" charset="-128"/>
              </a:rPr>
              <a:t>最大応力の約</a:t>
            </a:r>
            <a:r>
              <a:rPr kumimoji="1" lang="ja-JP" altLang="en-US" sz="2400" dirty="0">
                <a:solidFill>
                  <a:schemeClr val="tx1"/>
                </a:solidFill>
                <a:latin typeface="MS UI Gothic" panose="020B0600070205080204" pitchFamily="50" charset="-128"/>
                <a:ea typeface="MS UI Gothic" panose="020B0600070205080204" pitchFamily="50" charset="-128"/>
              </a:rPr>
              <a:t>５％の振幅で応力成分に振動が生じてしまっている．（鱗状の</a:t>
            </a:r>
            <a:r>
              <a:rPr lang="en-US" altLang="ja-JP" sz="2400" dirty="0">
                <a:solidFill>
                  <a:schemeClr val="tx1"/>
                </a:solidFill>
                <a:latin typeface="MS UI Gothic" panose="020B0600070205080204" pitchFamily="50" charset="-128"/>
                <a:ea typeface="MS UI Gothic" panose="020B0600070205080204" pitchFamily="50" charset="-128"/>
              </a:rPr>
              <a:t>Mises</a:t>
            </a:r>
            <a:r>
              <a:rPr lang="ja-JP" altLang="en-US" sz="2400" dirty="0">
                <a:solidFill>
                  <a:schemeClr val="tx1"/>
                </a:solidFill>
                <a:latin typeface="MS UI Gothic" panose="020B0600070205080204" pitchFamily="50" charset="-128"/>
                <a:ea typeface="MS UI Gothic" panose="020B0600070205080204" pitchFamily="50" charset="-128"/>
              </a:rPr>
              <a:t>誤差の原因）</a:t>
            </a:r>
            <a:br>
              <a:rPr kumimoji="1" lang="en-US" altLang="ja-JP" sz="2400" dirty="0">
                <a:solidFill>
                  <a:schemeClr val="tx1"/>
                </a:solidFill>
                <a:latin typeface="MS UI Gothic" panose="020B0600070205080204" pitchFamily="50" charset="-128"/>
                <a:ea typeface="MS UI Gothic" panose="020B0600070205080204" pitchFamily="50" charset="-128"/>
              </a:rPr>
            </a:br>
            <a:r>
              <a:rPr kumimoji="1" lang="ja-JP" altLang="en-US" sz="2400" dirty="0">
                <a:solidFill>
                  <a:schemeClr val="tx1"/>
                </a:solidFill>
                <a:latin typeface="MS UI Gothic" panose="020B0600070205080204" pitchFamily="50" charset="-128"/>
                <a:ea typeface="MS UI Gothic" panose="020B0600070205080204" pitchFamily="50" charset="-128"/>
              </a:rPr>
              <a:t>→ 原因は</a:t>
            </a:r>
            <a:r>
              <a:rPr kumimoji="1" lang="en-US" altLang="ja-JP" sz="2400" dirty="0">
                <a:solidFill>
                  <a:schemeClr val="tx1"/>
                </a:solidFill>
                <a:latin typeface="MS UI Gothic" panose="020B0600070205080204" pitchFamily="50" charset="-128"/>
                <a:ea typeface="MS UI Gothic" panose="020B0600070205080204" pitchFamily="50" charset="-128"/>
              </a:rPr>
              <a:t>ES-FEM-T4</a:t>
            </a:r>
            <a:r>
              <a:rPr lang="ja-JP" altLang="en-US" sz="2400" dirty="0">
                <a:solidFill>
                  <a:schemeClr val="tx1"/>
                </a:solidFill>
                <a:latin typeface="MS UI Gothic" panose="020B0600070205080204" pitchFamily="50" charset="-128"/>
                <a:ea typeface="MS UI Gothic" panose="020B0600070205080204" pitchFamily="50" charset="-128"/>
              </a:rPr>
              <a:t>であることが分かっており，低コストでの解決方法を模索中．</a:t>
            </a:r>
            <a:endParaRPr kumimoji="1" lang="ja-JP" altLang="en-US" sz="2400" dirty="0">
              <a:solidFill>
                <a:schemeClr val="tx1"/>
              </a:solidFill>
              <a:latin typeface="MS UI Gothic" panose="020B0600070205080204" pitchFamily="50" charset="-128"/>
              <a:ea typeface="MS UI Gothic" panose="020B0600070205080204" pitchFamily="50" charset="-128"/>
            </a:endParaRPr>
          </a:p>
        </p:txBody>
      </p:sp>
      <mc:AlternateContent xmlns:mc="http://schemas.openxmlformats.org/markup-compatibility/2006" xmlns:a14="http://schemas.microsoft.com/office/drawing/2010/main">
        <mc:Choice Requires="a14">
          <p:sp>
            <p:nvSpPr>
              <p:cNvPr id="21" name="テキスト ボックス 20">
                <a:extLst>
                  <a:ext uri="{FF2B5EF4-FFF2-40B4-BE49-F238E27FC236}">
                    <a16:creationId xmlns:a16="http://schemas.microsoft.com/office/drawing/2014/main" id="{B0F440D9-AD4D-EA83-AE0F-88664E8D04A4}"/>
                  </a:ext>
                </a:extLst>
              </p:cNvPr>
              <p:cNvSpPr txBox="1"/>
              <p:nvPr/>
            </p:nvSpPr>
            <p:spPr>
              <a:xfrm>
                <a:off x="3021759" y="1338020"/>
                <a:ext cx="722634" cy="461665"/>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ParaPr>
                      <m:jc m:val="center"/>
                    </m:oMathParaPr>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𝑥𝑥</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1" name="テキスト ボックス 20">
                <a:extLst>
                  <a:ext uri="{FF2B5EF4-FFF2-40B4-BE49-F238E27FC236}">
                    <a16:creationId xmlns:a16="http://schemas.microsoft.com/office/drawing/2014/main" id="{B0F440D9-AD4D-EA83-AE0F-88664E8D04A4}"/>
                  </a:ext>
                </a:extLst>
              </p:cNvPr>
              <p:cNvSpPr txBox="1">
                <a:spLocks noRot="1" noChangeAspect="1" noMove="1" noResize="1" noEditPoints="1" noAdjustHandles="1" noChangeArrowheads="1" noChangeShapeType="1" noTextEdit="1"/>
              </p:cNvSpPr>
              <p:nvPr/>
            </p:nvSpPr>
            <p:spPr>
              <a:xfrm>
                <a:off x="3021759" y="1338020"/>
                <a:ext cx="722634" cy="461665"/>
              </a:xfrm>
              <a:prstGeom prst="rect">
                <a:avLst/>
              </a:prstGeom>
              <a:blipFill>
                <a:blip r:embed="rId5"/>
                <a:stretch>
                  <a:fillRect/>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03B3ED11-F1EC-F093-CD22-32BE822C0BA4}"/>
                  </a:ext>
                </a:extLst>
              </p:cNvPr>
              <p:cNvSpPr txBox="1"/>
              <p:nvPr/>
            </p:nvSpPr>
            <p:spPr>
              <a:xfrm>
                <a:off x="6317030" y="1308845"/>
                <a:ext cx="741293" cy="49084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𝑦𝑦</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3" name="テキスト ボックス 22">
                <a:extLst>
                  <a:ext uri="{FF2B5EF4-FFF2-40B4-BE49-F238E27FC236}">
                    <a16:creationId xmlns:a16="http://schemas.microsoft.com/office/drawing/2014/main" id="{03B3ED11-F1EC-F093-CD22-32BE822C0BA4}"/>
                  </a:ext>
                </a:extLst>
              </p:cNvPr>
              <p:cNvSpPr txBox="1">
                <a:spLocks noRot="1" noChangeAspect="1" noMove="1" noResize="1" noEditPoints="1" noAdjustHandles="1" noChangeArrowheads="1" noChangeShapeType="1" noTextEdit="1"/>
              </p:cNvSpPr>
              <p:nvPr/>
            </p:nvSpPr>
            <p:spPr>
              <a:xfrm>
                <a:off x="6317030" y="1308845"/>
                <a:ext cx="741293" cy="490840"/>
              </a:xfrm>
              <a:prstGeom prst="rect">
                <a:avLst/>
              </a:prstGeom>
              <a:blipFill>
                <a:blip r:embed="rId6"/>
                <a:stretch>
                  <a:fillRect b="-3488"/>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ED62F2EF-1C4E-A2F6-60E2-43B4F803654D}"/>
                  </a:ext>
                </a:extLst>
              </p:cNvPr>
              <p:cNvSpPr txBox="1"/>
              <p:nvPr/>
            </p:nvSpPr>
            <p:spPr>
              <a:xfrm>
                <a:off x="9630469" y="1308845"/>
                <a:ext cx="692690" cy="461665"/>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𝑧𝑧</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5" name="テキスト ボックス 24">
                <a:extLst>
                  <a:ext uri="{FF2B5EF4-FFF2-40B4-BE49-F238E27FC236}">
                    <a16:creationId xmlns:a16="http://schemas.microsoft.com/office/drawing/2014/main" id="{ED62F2EF-1C4E-A2F6-60E2-43B4F803654D}"/>
                  </a:ext>
                </a:extLst>
              </p:cNvPr>
              <p:cNvSpPr txBox="1">
                <a:spLocks noRot="1" noChangeAspect="1" noMove="1" noResize="1" noEditPoints="1" noAdjustHandles="1" noChangeArrowheads="1" noChangeShapeType="1" noTextEdit="1"/>
              </p:cNvSpPr>
              <p:nvPr/>
            </p:nvSpPr>
            <p:spPr>
              <a:xfrm>
                <a:off x="9630469" y="1308845"/>
                <a:ext cx="692690" cy="461665"/>
              </a:xfrm>
              <a:prstGeom prst="rect">
                <a:avLst/>
              </a:prstGeom>
              <a:blipFill>
                <a:blip r:embed="rId7"/>
                <a:stretch>
                  <a:fillRect/>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a:extLst>
                  <a:ext uri="{FF2B5EF4-FFF2-40B4-BE49-F238E27FC236}">
                    <a16:creationId xmlns:a16="http://schemas.microsoft.com/office/drawing/2014/main" id="{AA257E60-B5C3-79C5-8AFD-09C43835845A}"/>
                  </a:ext>
                </a:extLst>
              </p:cNvPr>
              <p:cNvSpPr txBox="1"/>
              <p:nvPr/>
            </p:nvSpPr>
            <p:spPr>
              <a:xfrm>
                <a:off x="38681" y="1864865"/>
                <a:ext cx="2008124" cy="349166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000" dirty="0">
                    <a:solidFill>
                      <a:srgbClr val="FF0000"/>
                    </a:solidFill>
                    <a:latin typeface="Cambria Math" panose="02040503050406030204" pitchFamily="18" charset="0"/>
                    <a:ea typeface="MS UI Gothic" panose="020B0600070205080204" pitchFamily="50" charset="-128"/>
                  </a:rPr>
                  <a:t>ポストスムージング</a:t>
                </a:r>
                <a:r>
                  <a:rPr kumimoji="1" lang="ja-JP" altLang="en-US" sz="2000" dirty="0">
                    <a:latin typeface="Cambria Math" panose="02040503050406030204" pitchFamily="18" charset="0"/>
                    <a:ea typeface="MS UI Gothic" panose="020B0600070205080204" pitchFamily="50" charset="-128"/>
                  </a:rPr>
                  <a:t>した圧力</a:t>
                </a:r>
                <a:r>
                  <a:rPr kumimoji="1" lang="en-US" altLang="ja-JP" sz="2000" dirty="0">
                    <a:latin typeface="Cambria Math" panose="02040503050406030204" pitchFamily="18" charset="0"/>
                    <a:ea typeface="MS UI Gothic" panose="020B0600070205080204" pitchFamily="50" charset="-128"/>
                  </a:rPr>
                  <a:t>(</a:t>
                </a:r>
                <a14:m>
                  <m:oMath xmlns:m="http://schemas.openxmlformats.org/officeDocument/2006/math">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oMath>
                </a14:m>
                <a:r>
                  <a:rPr kumimoji="1" lang="en-US" altLang="ja-JP" sz="2000" dirty="0">
                    <a:latin typeface="Cambria Math" panose="02040503050406030204" pitchFamily="18" charset="0"/>
                    <a:ea typeface="MS UI Gothic" panose="020B0600070205080204" pitchFamily="50" charset="-128"/>
                  </a:rPr>
                  <a:t>)</a:t>
                </a:r>
                <a:br>
                  <a:rPr kumimoji="1" lang="en-US" altLang="ja-JP" sz="2000" dirty="0">
                    <a:latin typeface="Cambria Math" panose="02040503050406030204" pitchFamily="18" charset="0"/>
                    <a:ea typeface="MS UI Gothic" panose="020B0600070205080204" pitchFamily="50" charset="-128"/>
                  </a:rPr>
                </a:br>
                <a:r>
                  <a:rPr kumimoji="1" lang="ja-JP" altLang="en-US" sz="2000" dirty="0">
                    <a:latin typeface="Cambria Math" panose="02040503050406030204" pitchFamily="18" charset="0"/>
                    <a:ea typeface="MS UI Gothic" panose="020B0600070205080204" pitchFamily="50" charset="-128"/>
                  </a:rPr>
                  <a:t>を用いて，</a:t>
                </a:r>
                <a:br>
                  <a:rPr kumimoji="1" lang="en-US" altLang="ja-JP" sz="2000" dirty="0">
                    <a:latin typeface="Cambria Math" panose="02040503050406030204" pitchFamily="18" charset="0"/>
                    <a:ea typeface="MS UI Gothic" panose="020B0600070205080204" pitchFamily="50" charset="-128"/>
                  </a:rPr>
                </a:br>
                <a:r>
                  <a:rPr lang="en-US" altLang="ja-JP" sz="2000" dirty="0">
                    <a:latin typeface="MS UI Gothic" panose="020B0600070205080204" pitchFamily="50" charset="-128"/>
                    <a:ea typeface="MS UI Gothic" panose="020B0600070205080204" pitchFamily="50" charset="-128"/>
                  </a:rPr>
                  <a:t>Cauchy</a:t>
                </a:r>
                <a:r>
                  <a:rPr lang="ja-JP" altLang="en-US" sz="2000" dirty="0">
                    <a:latin typeface="MS UI Gothic" panose="020B0600070205080204" pitchFamily="50" charset="-128"/>
                    <a:ea typeface="MS UI Gothic" panose="020B0600070205080204" pitchFamily="50" charset="-128"/>
                  </a:rPr>
                  <a:t>応力を</a:t>
                </a:r>
                <a:br>
                  <a:rPr kumimoji="1" lang="en-US" altLang="ja-JP" sz="2000" b="1" i="1" dirty="0">
                    <a:latin typeface="Cambria Math" panose="02040503050406030204" pitchFamily="18" charset="0"/>
                    <a:ea typeface="MS UI Gothic" panose="020B0600070205080204" pitchFamily="50" charset="-128"/>
                  </a:rPr>
                </a:br>
                <a14:m>
                  <m:oMathPara xmlns:m="http://schemas.openxmlformats.org/officeDocument/2006/math">
                    <m:oMath>
                      <m:r>
                        <a:rPr kumimoji="1" lang="en-US" altLang="ja-JP" sz="2000" b="1" i="1" smtClean="0">
                          <a:latin typeface="Cambria Math" panose="02040503050406030204" pitchFamily="18" charset="0"/>
                          <a:ea typeface="MS UI Gothic" panose="020B0600070205080204" pitchFamily="50" charset="-128"/>
                        </a:rPr>
                        <m:t>𝝈</m:t>
                      </m:r>
                      <m:r>
                        <a:rPr kumimoji="1" lang="en-US" altLang="ja-JP" sz="2000" b="0" i="1" smtClean="0">
                          <a:latin typeface="Cambria Math" panose="02040503050406030204" pitchFamily="18" charset="0"/>
                          <a:ea typeface="MS UI Gothic" panose="020B0600070205080204" pitchFamily="50" charset="-128"/>
                        </a:rPr>
                        <m:t>=</m:t>
                      </m:r>
                      <m:sSup>
                        <m:sSupPr>
                          <m:ctrlPr>
                            <a:rPr kumimoji="1" lang="en-US" altLang="ja-JP" sz="2000" b="1" i="1" smtClean="0">
                              <a:latin typeface="Cambria Math" panose="02040503050406030204" pitchFamily="18" charset="0"/>
                              <a:ea typeface="MS UI Gothic" panose="020B0600070205080204" pitchFamily="50" charset="-128"/>
                            </a:rPr>
                          </m:ctrlPr>
                        </m:sSupPr>
                        <m:e>
                          <m:r>
                            <a:rPr kumimoji="1" lang="en-US" altLang="ja-JP" sz="2000" b="1" i="1" smtClean="0">
                              <a:latin typeface="Cambria Math" panose="02040503050406030204" pitchFamily="18" charset="0"/>
                              <a:ea typeface="MS UI Gothic" panose="020B0600070205080204" pitchFamily="50" charset="-128"/>
                            </a:rPr>
                            <m:t>𝝈</m:t>
                          </m:r>
                        </m:e>
                        <m:sup>
                          <m:r>
                            <m:rPr>
                              <m:sty m:val="p"/>
                            </m:rPr>
                            <a:rPr kumimoji="1" lang="en-US" altLang="ja-JP" sz="2000" b="0" i="0" smtClean="0">
                              <a:latin typeface="Cambria Math" panose="02040503050406030204" pitchFamily="18" charset="0"/>
                              <a:ea typeface="MS UI Gothic" panose="020B0600070205080204" pitchFamily="50" charset="-128"/>
                            </a:rPr>
                            <m:t>dev</m:t>
                          </m:r>
                        </m:sup>
                      </m:sSup>
                      <m:r>
                        <a:rPr kumimoji="1" lang="en-US" altLang="ja-JP" sz="2000" b="0" i="1" smtClean="0">
                          <a:latin typeface="Cambria Math" panose="02040503050406030204" pitchFamily="18" charset="0"/>
                          <a:ea typeface="MS UI Gothic" panose="020B0600070205080204" pitchFamily="50" charset="-128"/>
                        </a:rPr>
                        <m:t>−</m:t>
                      </m:r>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r>
                        <a:rPr kumimoji="1" lang="en-US" altLang="ja-JP" sz="2000" b="1" i="1" smtClean="0">
                          <a:latin typeface="Cambria Math" panose="02040503050406030204" pitchFamily="18" charset="0"/>
                          <a:ea typeface="MS UI Gothic" panose="020B0600070205080204" pitchFamily="50" charset="-128"/>
                        </a:rPr>
                        <m:t>𝑰</m:t>
                      </m:r>
                    </m:oMath>
                  </m:oMathPara>
                </a14:m>
                <a:br>
                  <a:rPr kumimoji="1" lang="en-US" altLang="ja-JP" sz="2000" b="1"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と計算．</a:t>
                </a:r>
                <a:br>
                  <a:rPr kumimoji="1" lang="en-US" altLang="ja-JP" sz="2000" dirty="0">
                    <a:latin typeface="MS UI Gothic" panose="020B0600070205080204" pitchFamily="50" charset="-128"/>
                    <a:ea typeface="MS UI Gothic" panose="020B0600070205080204" pitchFamily="50" charset="-128"/>
                  </a:rPr>
                </a:b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コンターレンジを</a:t>
                </a:r>
                <a:br>
                  <a:rPr kumimoji="1"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全て</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solidFill>
                      <a:srgbClr val="0000CC"/>
                    </a:solidFill>
                    <a:latin typeface="MS UI Gothic" panose="020B0600070205080204" pitchFamily="50" charset="-128"/>
                    <a:ea typeface="MS UI Gothic" panose="020B0600070205080204" pitchFamily="50" charset="-128"/>
                  </a:rPr>
                  <a:t>[-40, +</a:t>
                </a:r>
                <a:r>
                  <a:rPr lang="en-US" altLang="ja-JP" sz="2000" dirty="0">
                    <a:solidFill>
                      <a:srgbClr val="0000CC"/>
                    </a:solidFill>
                    <a:latin typeface="MS UI Gothic" panose="020B0600070205080204" pitchFamily="50" charset="-128"/>
                    <a:ea typeface="MS UI Gothic" panose="020B0600070205080204" pitchFamily="50" charset="-128"/>
                  </a:rPr>
                  <a:t>4</a:t>
                </a:r>
                <a:r>
                  <a:rPr kumimoji="1" lang="en-US" altLang="ja-JP" sz="2000" dirty="0">
                    <a:solidFill>
                      <a:srgbClr val="0000CC"/>
                    </a:solidFill>
                    <a:latin typeface="MS UI Gothic" panose="020B0600070205080204" pitchFamily="50" charset="-128"/>
                    <a:ea typeface="MS UI Gothic" panose="020B0600070205080204" pitchFamily="50" charset="-128"/>
                  </a:rPr>
                  <a:t>0]</a:t>
                </a:r>
                <a:br>
                  <a:rPr kumimoji="1" lang="en-US" altLang="ja-JP" sz="2000" dirty="0">
                    <a:solidFill>
                      <a:srgbClr val="FF0000"/>
                    </a:solidFill>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 (MPa)</a:t>
                </a:r>
                <a:r>
                  <a:rPr kumimoji="1" lang="ja-JP" altLang="en-US" sz="2000" dirty="0">
                    <a:latin typeface="MS UI Gothic" panose="020B0600070205080204" pitchFamily="50" charset="-128"/>
                    <a:ea typeface="MS UI Gothic" panose="020B0600070205080204" pitchFamily="50" charset="-128"/>
                  </a:rPr>
                  <a:t>で描画．</a:t>
                </a:r>
              </a:p>
            </p:txBody>
          </p:sp>
        </mc:Choice>
        <mc:Fallback xmlns="">
          <p:sp>
            <p:nvSpPr>
              <p:cNvPr id="17" name="テキスト ボックス 16">
                <a:extLst>
                  <a:ext uri="{FF2B5EF4-FFF2-40B4-BE49-F238E27FC236}">
                    <a16:creationId xmlns:a16="http://schemas.microsoft.com/office/drawing/2014/main" id="{AA257E60-B5C3-79C5-8AFD-09C43835845A}"/>
                  </a:ext>
                </a:extLst>
              </p:cNvPr>
              <p:cNvSpPr txBox="1">
                <a:spLocks noRot="1" noChangeAspect="1" noMove="1" noResize="1" noEditPoints="1" noAdjustHandles="1" noChangeArrowheads="1" noChangeShapeType="1" noTextEdit="1"/>
              </p:cNvSpPr>
              <p:nvPr/>
            </p:nvSpPr>
            <p:spPr>
              <a:xfrm>
                <a:off x="38681" y="1864865"/>
                <a:ext cx="2008124" cy="3491661"/>
              </a:xfrm>
              <a:prstGeom prst="rect">
                <a:avLst/>
              </a:prstGeom>
              <a:blipFill>
                <a:blip r:embed="rId8"/>
                <a:stretch>
                  <a:fillRect l="-1497" t="-519" r="-1796" b="-1730"/>
                </a:stretch>
              </a:blipFill>
              <a:ln w="6350" cap="flat" cmpd="sng" algn="ctr">
                <a:noFill/>
                <a:prstDash val="solid"/>
                <a:miter lim="800000"/>
              </a:ln>
              <a:effectLst/>
            </p:spPr>
            <p:txBody>
              <a:bodyPr/>
              <a:lstStyle/>
              <a:p>
                <a:r>
                  <a:rPr lang="ja-JP" altLang="en-US">
                    <a:noFill/>
                  </a:rPr>
                  <a:t> </a:t>
                </a:r>
              </a:p>
            </p:txBody>
          </p:sp>
        </mc:Fallback>
      </mc:AlternateContent>
      <p:sp>
        <p:nvSpPr>
          <p:cNvPr id="9" name="テキスト ボックス 8">
            <a:extLst>
              <a:ext uri="{FF2B5EF4-FFF2-40B4-BE49-F238E27FC236}">
                <a16:creationId xmlns:a16="http://schemas.microsoft.com/office/drawing/2014/main" id="{6221F7C2-BC1F-7C02-1563-EE2FEF44F612}"/>
              </a:ext>
            </a:extLst>
          </p:cNvPr>
          <p:cNvSpPr txBox="1"/>
          <p:nvPr/>
        </p:nvSpPr>
        <p:spPr>
          <a:xfrm>
            <a:off x="4798761" y="4267009"/>
            <a:ext cx="1869478" cy="1200329"/>
          </a:xfrm>
          <a:prstGeom prst="rect">
            <a:avLst/>
          </a:prstGeom>
          <a:solidFill>
            <a:schemeClr val="bg1"/>
          </a:solidFill>
          <a:ln>
            <a:solidFill>
              <a:schemeClr val="tx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latin typeface="MS UI Gothic" panose="020B0600070205080204" pitchFamily="50" charset="-128"/>
                <a:ea typeface="MS UI Gothic" panose="020B0600070205080204" pitchFamily="50" charset="-128"/>
              </a:rPr>
              <a:t>この程度の振動は</a:t>
            </a:r>
            <a:br>
              <a:rPr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六面体の非構造</a:t>
            </a:r>
            <a:br>
              <a:rPr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メッシュでも</a:t>
            </a:r>
            <a:br>
              <a:rPr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実は現れる</a:t>
            </a:r>
            <a:r>
              <a:rPr lang="en-US" altLang="ja-JP" dirty="0">
                <a:latin typeface="MS UI Gothic" panose="020B0600070205080204" pitchFamily="50" charset="-128"/>
                <a:ea typeface="MS UI Gothic" panose="020B0600070205080204" pitchFamily="50" charset="-128"/>
              </a:rPr>
              <a:t>.</a:t>
            </a:r>
          </a:p>
        </p:txBody>
      </p:sp>
    </p:spTree>
    <p:extLst>
      <p:ext uri="{BB962C8B-B14F-4D97-AF65-F5344CB8AC3E}">
        <p14:creationId xmlns:p14="http://schemas.microsoft.com/office/powerpoint/2010/main" val="1586200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BD228-6B0D-32FC-E8D8-CE1AF4E88386}"/>
            </a:ext>
          </a:extLst>
        </p:cNvPr>
        <p:cNvGrpSpPr/>
        <p:nvPr/>
      </p:nvGrpSpPr>
      <p:grpSpPr>
        <a:xfrm>
          <a:off x="0" y="0"/>
          <a:ext cx="0" cy="0"/>
          <a:chOff x="0" y="0"/>
          <a:chExt cx="0" cy="0"/>
        </a:xfrm>
      </p:grpSpPr>
      <p:sp>
        <p:nvSpPr>
          <p:cNvPr id="2" name="コンテンツ プレースホルダー 1">
            <a:extLst>
              <a:ext uri="{FF2B5EF4-FFF2-40B4-BE49-F238E27FC236}">
                <a16:creationId xmlns:a16="http://schemas.microsoft.com/office/drawing/2014/main" id="{6F9560DD-2AB3-8844-0976-1A1BA0F2469A}"/>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片持ち梁大たわみ解析：</a:t>
            </a:r>
            <a:r>
              <a:rPr lang="en-US" altLang="ja-JP" b="1" i="1" u="sng" dirty="0" err="1">
                <a:solidFill>
                  <a:srgbClr val="FF00FF"/>
                </a:solidFill>
                <a:effectLst>
                  <a:outerShdw blurRad="38100" dist="38100" dir="2700000" algn="tl">
                    <a:srgbClr val="000000">
                      <a:alpha val="43137"/>
                    </a:srgbClr>
                  </a:outerShdw>
                </a:effectLst>
              </a:rPr>
              <a:t>SelectiveES</a:t>
            </a:r>
            <a:r>
              <a:rPr lang="en-US" altLang="ja-JP" b="1" i="1" u="sng" dirty="0">
                <a:solidFill>
                  <a:srgbClr val="FF00FF"/>
                </a:solidFill>
                <a:effectLst>
                  <a:outerShdw blurRad="38100" dist="38100" dir="2700000" algn="tl">
                    <a:srgbClr val="000000">
                      <a:alpha val="43137"/>
                    </a:srgbClr>
                  </a:outerShdw>
                </a:effectLst>
              </a:rPr>
              <a:t>/NS-FEM-T4</a:t>
            </a:r>
            <a:r>
              <a:rPr lang="ja-JP" altLang="en-US" b="1" i="1" u="sng" dirty="0">
                <a:effectLst>
                  <a:outerShdw blurRad="38100" dist="38100" dir="2700000" algn="tl">
                    <a:srgbClr val="000000">
                      <a:alpha val="43137"/>
                    </a:srgbClr>
                  </a:outerShdw>
                </a:effectLst>
              </a:rPr>
              <a:t>の最終状態の応力６成分の分布 </a:t>
            </a:r>
            <a:r>
              <a:rPr lang="en-US" altLang="ja-JP" b="1" i="1" u="sng" dirty="0">
                <a:effectLst>
                  <a:outerShdw blurRad="38100" dist="38100" dir="2700000" algn="tl">
                    <a:srgbClr val="000000">
                      <a:alpha val="43137"/>
                    </a:srgbClr>
                  </a:outerShdw>
                </a:effectLst>
              </a:rPr>
              <a:t>(4)</a:t>
            </a:r>
          </a:p>
        </p:txBody>
      </p:sp>
      <p:sp>
        <p:nvSpPr>
          <p:cNvPr id="3" name="タイトル 2">
            <a:extLst>
              <a:ext uri="{FF2B5EF4-FFF2-40B4-BE49-F238E27FC236}">
                <a16:creationId xmlns:a16="http://schemas.microsoft.com/office/drawing/2014/main" id="{FA5BECFB-A96D-BDCF-8169-779F979E3F60}"/>
              </a:ext>
            </a:extLst>
          </p:cNvPr>
          <p:cNvSpPr>
            <a:spLocks noGrp="1"/>
          </p:cNvSpPr>
          <p:nvPr>
            <p:ph type="title"/>
          </p:nvPr>
        </p:nvSpPr>
        <p:spPr/>
        <p:txBody>
          <a:bodyPr/>
          <a:lstStyle/>
          <a:p>
            <a:r>
              <a:rPr kumimoji="1" lang="ja-JP" altLang="en-US" dirty="0"/>
              <a:t>残る課題 ～偏差応力の細かい振動～</a:t>
            </a:r>
          </a:p>
        </p:txBody>
      </p:sp>
      <p:sp>
        <p:nvSpPr>
          <p:cNvPr id="4" name="スライド番号プレースホルダー 3">
            <a:extLst>
              <a:ext uri="{FF2B5EF4-FFF2-40B4-BE49-F238E27FC236}">
                <a16:creationId xmlns:a16="http://schemas.microsoft.com/office/drawing/2014/main" id="{5AA7EA4B-EBD9-63BD-643C-E34FF527186E}"/>
              </a:ext>
            </a:extLst>
          </p:cNvPr>
          <p:cNvSpPr>
            <a:spLocks noGrp="1"/>
          </p:cNvSpPr>
          <p:nvPr>
            <p:ph type="sldNum" sz="quarter" idx="4"/>
          </p:nvPr>
        </p:nvSpPr>
        <p:spPr/>
        <p:txBody>
          <a:bodyPr/>
          <a:lstStyle/>
          <a:p>
            <a:r>
              <a:rPr lang="en-US" altLang="ja-JP"/>
              <a:t>P. </a:t>
            </a:r>
            <a:fld id="{46905B5D-1FC7-487A-AD75-007BD4BDDA5E}" type="slidenum">
              <a:rPr lang="ja-JP" altLang="en-US" smtClean="0"/>
              <a:pPr/>
              <a:t>27</a:t>
            </a:fld>
            <a:endParaRPr lang="ja-JP" altLang="en-US" b="1" dirty="0"/>
          </a:p>
        </p:txBody>
      </p:sp>
      <p:pic>
        <p:nvPicPr>
          <p:cNvPr id="6" name="図 5">
            <a:extLst>
              <a:ext uri="{FF2B5EF4-FFF2-40B4-BE49-F238E27FC236}">
                <a16:creationId xmlns:a16="http://schemas.microsoft.com/office/drawing/2014/main" id="{5BD115AC-E155-B20C-C0F1-65C699D82D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61855" y="977924"/>
            <a:ext cx="2993760" cy="4536000"/>
          </a:xfrm>
          <a:prstGeom prst="rect">
            <a:avLst/>
          </a:prstGeom>
        </p:spPr>
      </p:pic>
      <p:pic>
        <p:nvPicPr>
          <p:cNvPr id="9" name="図 8">
            <a:extLst>
              <a:ext uri="{FF2B5EF4-FFF2-40B4-BE49-F238E27FC236}">
                <a16:creationId xmlns:a16="http://schemas.microsoft.com/office/drawing/2014/main" id="{3FEE54E8-134E-E30B-1879-616C25EC78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1034" y="977549"/>
            <a:ext cx="2993760" cy="4536000"/>
          </a:xfrm>
          <a:prstGeom prst="rect">
            <a:avLst/>
          </a:prstGeom>
        </p:spPr>
      </p:pic>
      <p:pic>
        <p:nvPicPr>
          <p:cNvPr id="13" name="図 12">
            <a:extLst>
              <a:ext uri="{FF2B5EF4-FFF2-40B4-BE49-F238E27FC236}">
                <a16:creationId xmlns:a16="http://schemas.microsoft.com/office/drawing/2014/main" id="{995B961A-003C-F480-2682-F0CEAB60EA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60213" y="977549"/>
            <a:ext cx="2993760" cy="4536000"/>
          </a:xfrm>
          <a:prstGeom prst="rect">
            <a:avLst/>
          </a:prstGeom>
        </p:spPr>
      </p:pic>
      <mc:AlternateContent xmlns:mc="http://schemas.openxmlformats.org/markup-compatibility/2006" xmlns:a14="http://schemas.microsoft.com/office/drawing/2010/main">
        <mc:Choice Requires="a14">
          <p:sp>
            <p:nvSpPr>
              <p:cNvPr id="16" name="テキスト ボックス 15">
                <a:extLst>
                  <a:ext uri="{FF2B5EF4-FFF2-40B4-BE49-F238E27FC236}">
                    <a16:creationId xmlns:a16="http://schemas.microsoft.com/office/drawing/2014/main" id="{F1DEBF59-B5C3-7D6F-5956-B80955EB0BC8}"/>
                  </a:ext>
                </a:extLst>
              </p:cNvPr>
              <p:cNvSpPr txBox="1"/>
              <p:nvPr/>
            </p:nvSpPr>
            <p:spPr>
              <a:xfrm>
                <a:off x="3021759" y="1338020"/>
                <a:ext cx="731675" cy="49084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ParaPr>
                      <m:jc m:val="center"/>
                    </m:oMathParaPr>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𝑥𝑦</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16" name="テキスト ボックス 15">
                <a:extLst>
                  <a:ext uri="{FF2B5EF4-FFF2-40B4-BE49-F238E27FC236}">
                    <a16:creationId xmlns:a16="http://schemas.microsoft.com/office/drawing/2014/main" id="{F1DEBF59-B5C3-7D6F-5956-B80955EB0BC8}"/>
                  </a:ext>
                </a:extLst>
              </p:cNvPr>
              <p:cNvSpPr txBox="1">
                <a:spLocks noRot="1" noChangeAspect="1" noMove="1" noResize="1" noEditPoints="1" noAdjustHandles="1" noChangeArrowheads="1" noChangeShapeType="1" noTextEdit="1"/>
              </p:cNvSpPr>
              <p:nvPr/>
            </p:nvSpPr>
            <p:spPr>
              <a:xfrm>
                <a:off x="3021759" y="1338020"/>
                <a:ext cx="731675" cy="490840"/>
              </a:xfrm>
              <a:prstGeom prst="rect">
                <a:avLst/>
              </a:prstGeom>
              <a:blipFill>
                <a:blip r:embed="rId5"/>
                <a:stretch>
                  <a:fillRect b="-3488"/>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a:extLst>
                  <a:ext uri="{FF2B5EF4-FFF2-40B4-BE49-F238E27FC236}">
                    <a16:creationId xmlns:a16="http://schemas.microsoft.com/office/drawing/2014/main" id="{8276BF77-904F-E270-BB1B-0FB9D4D0398E}"/>
                  </a:ext>
                </a:extLst>
              </p:cNvPr>
              <p:cNvSpPr txBox="1"/>
              <p:nvPr/>
            </p:nvSpPr>
            <p:spPr>
              <a:xfrm>
                <a:off x="6317030" y="1308845"/>
                <a:ext cx="716735" cy="49084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𝑦𝑧</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18" name="テキスト ボックス 17">
                <a:extLst>
                  <a:ext uri="{FF2B5EF4-FFF2-40B4-BE49-F238E27FC236}">
                    <a16:creationId xmlns:a16="http://schemas.microsoft.com/office/drawing/2014/main" id="{8276BF77-904F-E270-BB1B-0FB9D4D0398E}"/>
                  </a:ext>
                </a:extLst>
              </p:cNvPr>
              <p:cNvSpPr txBox="1">
                <a:spLocks noRot="1" noChangeAspect="1" noMove="1" noResize="1" noEditPoints="1" noAdjustHandles="1" noChangeArrowheads="1" noChangeShapeType="1" noTextEdit="1"/>
              </p:cNvSpPr>
              <p:nvPr/>
            </p:nvSpPr>
            <p:spPr>
              <a:xfrm>
                <a:off x="6317030" y="1308845"/>
                <a:ext cx="716735" cy="490840"/>
              </a:xfrm>
              <a:prstGeom prst="rect">
                <a:avLst/>
              </a:prstGeom>
              <a:blipFill>
                <a:blip r:embed="rId6"/>
                <a:stretch>
                  <a:fillRect b="-3488"/>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a:extLst>
                  <a:ext uri="{FF2B5EF4-FFF2-40B4-BE49-F238E27FC236}">
                    <a16:creationId xmlns:a16="http://schemas.microsoft.com/office/drawing/2014/main" id="{F7313FAA-714C-EFE0-B2E1-12465D4DB777}"/>
                  </a:ext>
                </a:extLst>
              </p:cNvPr>
              <p:cNvSpPr txBox="1"/>
              <p:nvPr/>
            </p:nvSpPr>
            <p:spPr>
              <a:xfrm>
                <a:off x="9630469" y="1308845"/>
                <a:ext cx="708206" cy="461665"/>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l"/>
                <a14:m>
                  <m:oMathPara xmlns:m="http://schemas.openxmlformats.org/officeDocument/2006/math">
                    <m:oMath>
                      <m:sSub>
                        <m:sSubPr>
                          <m:ctrlPr>
                            <a:rPr kumimoji="1" lang="en-US" altLang="ja-JP" sz="2400" b="0" i="1" smtClean="0">
                              <a:latin typeface="Cambria Math" panose="02040503050406030204" pitchFamily="18" charset="0"/>
                              <a:ea typeface="MS UI Gothic" panose="020B0600070205080204" pitchFamily="50" charset="-128"/>
                            </a:rPr>
                          </m:ctrlPr>
                        </m:sSubPr>
                        <m:e>
                          <m:r>
                            <a:rPr kumimoji="1" lang="en-US" altLang="ja-JP" sz="2400" b="0" i="1" smtClean="0">
                              <a:latin typeface="Cambria Math" panose="02040503050406030204" pitchFamily="18" charset="0"/>
                              <a:ea typeface="MS UI Gothic" panose="020B0600070205080204" pitchFamily="50" charset="-128"/>
                            </a:rPr>
                            <m:t>𝜎</m:t>
                          </m:r>
                        </m:e>
                        <m:sub>
                          <m:r>
                            <a:rPr kumimoji="1" lang="en-US" altLang="ja-JP" sz="2400" b="0" i="1" smtClean="0">
                              <a:latin typeface="Cambria Math" panose="02040503050406030204" pitchFamily="18" charset="0"/>
                              <a:ea typeface="MS UI Gothic" panose="020B0600070205080204" pitchFamily="50" charset="-128"/>
                            </a:rPr>
                            <m:t>𝑧𝑥</m:t>
                          </m:r>
                        </m:sub>
                      </m:sSub>
                    </m:oMath>
                  </m:oMathPara>
                </a14:m>
                <a:endParaRPr kumimoji="1" lang="ja-JP" altLang="en-US" sz="2400" dirty="0">
                  <a:latin typeface="MS UI Gothic" panose="020B0600070205080204" pitchFamily="50" charset="-128"/>
                  <a:ea typeface="MS UI Gothic" panose="020B0600070205080204" pitchFamily="50" charset="-128"/>
                </a:endParaRPr>
              </a:p>
            </p:txBody>
          </p:sp>
        </mc:Choice>
        <mc:Fallback xmlns="">
          <p:sp>
            <p:nvSpPr>
              <p:cNvPr id="20" name="テキスト ボックス 19">
                <a:extLst>
                  <a:ext uri="{FF2B5EF4-FFF2-40B4-BE49-F238E27FC236}">
                    <a16:creationId xmlns:a16="http://schemas.microsoft.com/office/drawing/2014/main" id="{F7313FAA-714C-EFE0-B2E1-12465D4DB777}"/>
                  </a:ext>
                </a:extLst>
              </p:cNvPr>
              <p:cNvSpPr txBox="1">
                <a:spLocks noRot="1" noChangeAspect="1" noMove="1" noResize="1" noEditPoints="1" noAdjustHandles="1" noChangeArrowheads="1" noChangeShapeType="1" noTextEdit="1"/>
              </p:cNvSpPr>
              <p:nvPr/>
            </p:nvSpPr>
            <p:spPr>
              <a:xfrm>
                <a:off x="9630469" y="1308845"/>
                <a:ext cx="708206" cy="461665"/>
              </a:xfrm>
              <a:prstGeom prst="rect">
                <a:avLst/>
              </a:prstGeom>
              <a:blipFill>
                <a:blip r:embed="rId7"/>
                <a:stretch>
                  <a:fillRect/>
                </a:stretch>
              </a:blipFill>
              <a:ln w="6350" cap="flat" cmpd="sng" algn="ctr">
                <a:noFill/>
                <a:prstDash val="solid"/>
                <a:miter lim="800000"/>
              </a:ln>
              <a:effectLst/>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23">
                <a:extLst>
                  <a:ext uri="{FF2B5EF4-FFF2-40B4-BE49-F238E27FC236}">
                    <a16:creationId xmlns:a16="http://schemas.microsoft.com/office/drawing/2014/main" id="{37C4BFB1-8BA0-BF94-F4DC-F3C70F05BC29}"/>
                  </a:ext>
                </a:extLst>
              </p:cNvPr>
              <p:cNvSpPr txBox="1"/>
              <p:nvPr/>
            </p:nvSpPr>
            <p:spPr>
              <a:xfrm>
                <a:off x="38681" y="1864865"/>
                <a:ext cx="2008124" cy="349166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kumimoji="1" lang="ja-JP" altLang="en-US" sz="2000" dirty="0">
                    <a:solidFill>
                      <a:srgbClr val="FF0000"/>
                    </a:solidFill>
                    <a:latin typeface="Cambria Math" panose="02040503050406030204" pitchFamily="18" charset="0"/>
                    <a:ea typeface="MS UI Gothic" panose="020B0600070205080204" pitchFamily="50" charset="-128"/>
                  </a:rPr>
                  <a:t>ポストスムージング</a:t>
                </a:r>
                <a:r>
                  <a:rPr kumimoji="1" lang="ja-JP" altLang="en-US" sz="2000" dirty="0">
                    <a:latin typeface="Cambria Math" panose="02040503050406030204" pitchFamily="18" charset="0"/>
                    <a:ea typeface="MS UI Gothic" panose="020B0600070205080204" pitchFamily="50" charset="-128"/>
                  </a:rPr>
                  <a:t>した圧力</a:t>
                </a:r>
                <a:r>
                  <a:rPr kumimoji="1" lang="en-US" altLang="ja-JP" sz="2000" dirty="0">
                    <a:latin typeface="Cambria Math" panose="02040503050406030204" pitchFamily="18" charset="0"/>
                    <a:ea typeface="MS UI Gothic" panose="020B0600070205080204" pitchFamily="50" charset="-128"/>
                  </a:rPr>
                  <a:t>(</a:t>
                </a:r>
                <a14:m>
                  <m:oMath xmlns:m="http://schemas.openxmlformats.org/officeDocument/2006/math">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oMath>
                </a14:m>
                <a:r>
                  <a:rPr kumimoji="1" lang="en-US" altLang="ja-JP" sz="2000" dirty="0">
                    <a:latin typeface="Cambria Math" panose="02040503050406030204" pitchFamily="18" charset="0"/>
                    <a:ea typeface="MS UI Gothic" panose="020B0600070205080204" pitchFamily="50" charset="-128"/>
                  </a:rPr>
                  <a:t>)</a:t>
                </a:r>
                <a:br>
                  <a:rPr kumimoji="1" lang="en-US" altLang="ja-JP" sz="2000" dirty="0">
                    <a:latin typeface="Cambria Math" panose="02040503050406030204" pitchFamily="18" charset="0"/>
                    <a:ea typeface="MS UI Gothic" panose="020B0600070205080204" pitchFamily="50" charset="-128"/>
                  </a:rPr>
                </a:br>
                <a:r>
                  <a:rPr kumimoji="1" lang="ja-JP" altLang="en-US" sz="2000" dirty="0">
                    <a:latin typeface="Cambria Math" panose="02040503050406030204" pitchFamily="18" charset="0"/>
                    <a:ea typeface="MS UI Gothic" panose="020B0600070205080204" pitchFamily="50" charset="-128"/>
                  </a:rPr>
                  <a:t>を用いて，</a:t>
                </a:r>
                <a:br>
                  <a:rPr kumimoji="1" lang="en-US" altLang="ja-JP" sz="2000" dirty="0">
                    <a:latin typeface="Cambria Math" panose="02040503050406030204" pitchFamily="18" charset="0"/>
                    <a:ea typeface="MS UI Gothic" panose="020B0600070205080204" pitchFamily="50" charset="-128"/>
                  </a:rPr>
                </a:br>
                <a:r>
                  <a:rPr lang="en-US" altLang="ja-JP" sz="2000" dirty="0">
                    <a:latin typeface="MS UI Gothic" panose="020B0600070205080204" pitchFamily="50" charset="-128"/>
                    <a:ea typeface="MS UI Gothic" panose="020B0600070205080204" pitchFamily="50" charset="-128"/>
                  </a:rPr>
                  <a:t>Cauchy</a:t>
                </a:r>
                <a:r>
                  <a:rPr lang="ja-JP" altLang="en-US" sz="2000" dirty="0">
                    <a:latin typeface="MS UI Gothic" panose="020B0600070205080204" pitchFamily="50" charset="-128"/>
                    <a:ea typeface="MS UI Gothic" panose="020B0600070205080204" pitchFamily="50" charset="-128"/>
                  </a:rPr>
                  <a:t>応力を</a:t>
                </a:r>
                <a:br>
                  <a:rPr kumimoji="1" lang="en-US" altLang="ja-JP" sz="2000" b="1" i="1" dirty="0">
                    <a:latin typeface="Cambria Math" panose="02040503050406030204" pitchFamily="18" charset="0"/>
                    <a:ea typeface="MS UI Gothic" panose="020B0600070205080204" pitchFamily="50" charset="-128"/>
                  </a:rPr>
                </a:br>
                <a14:m>
                  <m:oMathPara xmlns:m="http://schemas.openxmlformats.org/officeDocument/2006/math">
                    <m:oMath>
                      <m:r>
                        <a:rPr kumimoji="1" lang="en-US" altLang="ja-JP" sz="2000" b="1" i="1" smtClean="0">
                          <a:latin typeface="Cambria Math" panose="02040503050406030204" pitchFamily="18" charset="0"/>
                          <a:ea typeface="MS UI Gothic" panose="020B0600070205080204" pitchFamily="50" charset="-128"/>
                        </a:rPr>
                        <m:t>𝝈</m:t>
                      </m:r>
                      <m:r>
                        <a:rPr kumimoji="1" lang="en-US" altLang="ja-JP" sz="2000" b="0" i="1" smtClean="0">
                          <a:latin typeface="Cambria Math" panose="02040503050406030204" pitchFamily="18" charset="0"/>
                          <a:ea typeface="MS UI Gothic" panose="020B0600070205080204" pitchFamily="50" charset="-128"/>
                        </a:rPr>
                        <m:t>=</m:t>
                      </m:r>
                      <m:sSup>
                        <m:sSupPr>
                          <m:ctrlPr>
                            <a:rPr kumimoji="1" lang="en-US" altLang="ja-JP" sz="2000" b="1" i="1" smtClean="0">
                              <a:latin typeface="Cambria Math" panose="02040503050406030204" pitchFamily="18" charset="0"/>
                              <a:ea typeface="MS UI Gothic" panose="020B0600070205080204" pitchFamily="50" charset="-128"/>
                            </a:rPr>
                          </m:ctrlPr>
                        </m:sSupPr>
                        <m:e>
                          <m:r>
                            <a:rPr kumimoji="1" lang="en-US" altLang="ja-JP" sz="2000" b="1" i="1" smtClean="0">
                              <a:latin typeface="Cambria Math" panose="02040503050406030204" pitchFamily="18" charset="0"/>
                              <a:ea typeface="MS UI Gothic" panose="020B0600070205080204" pitchFamily="50" charset="-128"/>
                            </a:rPr>
                            <m:t>𝝈</m:t>
                          </m:r>
                        </m:e>
                        <m:sup>
                          <m:r>
                            <m:rPr>
                              <m:sty m:val="p"/>
                            </m:rPr>
                            <a:rPr kumimoji="1" lang="en-US" altLang="ja-JP" sz="2000" b="0" i="0" smtClean="0">
                              <a:latin typeface="Cambria Math" panose="02040503050406030204" pitchFamily="18" charset="0"/>
                              <a:ea typeface="MS UI Gothic" panose="020B0600070205080204" pitchFamily="50" charset="-128"/>
                            </a:rPr>
                            <m:t>dev</m:t>
                          </m:r>
                        </m:sup>
                      </m:sSup>
                      <m:r>
                        <a:rPr kumimoji="1" lang="en-US" altLang="ja-JP" sz="2000" b="0" i="1" smtClean="0">
                          <a:latin typeface="Cambria Math" panose="02040503050406030204" pitchFamily="18" charset="0"/>
                          <a:ea typeface="MS UI Gothic" panose="020B0600070205080204" pitchFamily="50" charset="-128"/>
                        </a:rPr>
                        <m:t>−</m:t>
                      </m:r>
                      <m:acc>
                        <m:accPr>
                          <m:chr m:val="̅"/>
                          <m:ctrlPr>
                            <a:rPr kumimoji="1" lang="en-US" altLang="ja-JP" sz="2000" b="0" i="1" smtClean="0">
                              <a:latin typeface="Cambria Math" panose="02040503050406030204" pitchFamily="18" charset="0"/>
                              <a:ea typeface="MS UI Gothic" panose="020B0600070205080204" pitchFamily="50" charset="-128"/>
                            </a:rPr>
                          </m:ctrlPr>
                        </m:accPr>
                        <m:e>
                          <m:r>
                            <a:rPr kumimoji="1" lang="en-US" altLang="ja-JP" sz="2000" b="0" i="1" smtClean="0">
                              <a:latin typeface="Cambria Math" panose="02040503050406030204" pitchFamily="18" charset="0"/>
                              <a:ea typeface="MS UI Gothic" panose="020B0600070205080204" pitchFamily="50" charset="-128"/>
                            </a:rPr>
                            <m:t>𝑝</m:t>
                          </m:r>
                        </m:e>
                      </m:acc>
                      <m:r>
                        <a:rPr kumimoji="1" lang="en-US" altLang="ja-JP" sz="2000" b="1" i="1" smtClean="0">
                          <a:latin typeface="Cambria Math" panose="02040503050406030204" pitchFamily="18" charset="0"/>
                          <a:ea typeface="MS UI Gothic" panose="020B0600070205080204" pitchFamily="50" charset="-128"/>
                        </a:rPr>
                        <m:t>𝑰</m:t>
                      </m:r>
                    </m:oMath>
                  </m:oMathPara>
                </a14:m>
                <a:br>
                  <a:rPr kumimoji="1" lang="en-US" altLang="ja-JP" sz="2000" b="1"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と計算．</a:t>
                </a:r>
                <a:br>
                  <a:rPr kumimoji="1" lang="en-US" altLang="ja-JP" sz="2000" dirty="0">
                    <a:latin typeface="MS UI Gothic" panose="020B0600070205080204" pitchFamily="50" charset="-128"/>
                    <a:ea typeface="MS UI Gothic" panose="020B0600070205080204" pitchFamily="50" charset="-128"/>
                  </a:rPr>
                </a:br>
                <a:br>
                  <a:rPr kumimoji="1" lang="en-US" altLang="ja-JP" sz="2000" dirty="0">
                    <a:latin typeface="MS UI Gothic" panose="020B0600070205080204" pitchFamily="50" charset="-128"/>
                    <a:ea typeface="MS UI Gothic" panose="020B0600070205080204" pitchFamily="50" charset="-128"/>
                  </a:rPr>
                </a:br>
                <a:r>
                  <a:rPr kumimoji="1" lang="ja-JP" altLang="en-US" sz="2000" dirty="0">
                    <a:latin typeface="MS UI Gothic" panose="020B0600070205080204" pitchFamily="50" charset="-128"/>
                    <a:ea typeface="MS UI Gothic" panose="020B0600070205080204" pitchFamily="50" charset="-128"/>
                  </a:rPr>
                  <a:t>コンターレンジを</a:t>
                </a:r>
                <a:br>
                  <a:rPr kumimoji="1" lang="en-US" altLang="ja-JP" sz="2000" dirty="0">
                    <a:latin typeface="MS UI Gothic" panose="020B0600070205080204" pitchFamily="50" charset="-128"/>
                    <a:ea typeface="MS UI Gothic" panose="020B0600070205080204" pitchFamily="50" charset="-128"/>
                  </a:rPr>
                </a:br>
                <a:r>
                  <a:rPr lang="ja-JP" altLang="en-US" sz="2000" dirty="0">
                    <a:latin typeface="MS UI Gothic" panose="020B0600070205080204" pitchFamily="50" charset="-128"/>
                    <a:ea typeface="MS UI Gothic" panose="020B0600070205080204" pitchFamily="50" charset="-128"/>
                  </a:rPr>
                  <a:t>全て</a:t>
                </a:r>
                <a:br>
                  <a:rPr kumimoji="1" lang="en-US" altLang="ja-JP" sz="2000" dirty="0">
                    <a:latin typeface="MS UI Gothic" panose="020B0600070205080204" pitchFamily="50" charset="-128"/>
                    <a:ea typeface="MS UI Gothic" panose="020B0600070205080204" pitchFamily="50" charset="-128"/>
                  </a:rPr>
                </a:br>
                <a:r>
                  <a:rPr kumimoji="1" lang="en-US" altLang="ja-JP" sz="2000" dirty="0">
                    <a:solidFill>
                      <a:srgbClr val="0000CC"/>
                    </a:solidFill>
                    <a:latin typeface="MS UI Gothic" panose="020B0600070205080204" pitchFamily="50" charset="-128"/>
                    <a:ea typeface="MS UI Gothic" panose="020B0600070205080204" pitchFamily="50" charset="-128"/>
                  </a:rPr>
                  <a:t>[-40, +</a:t>
                </a:r>
                <a:r>
                  <a:rPr lang="en-US" altLang="ja-JP" sz="2000" dirty="0">
                    <a:solidFill>
                      <a:srgbClr val="0000CC"/>
                    </a:solidFill>
                    <a:latin typeface="MS UI Gothic" panose="020B0600070205080204" pitchFamily="50" charset="-128"/>
                    <a:ea typeface="MS UI Gothic" panose="020B0600070205080204" pitchFamily="50" charset="-128"/>
                  </a:rPr>
                  <a:t>4</a:t>
                </a:r>
                <a:r>
                  <a:rPr kumimoji="1" lang="en-US" altLang="ja-JP" sz="2000" dirty="0">
                    <a:solidFill>
                      <a:srgbClr val="0000CC"/>
                    </a:solidFill>
                    <a:latin typeface="MS UI Gothic" panose="020B0600070205080204" pitchFamily="50" charset="-128"/>
                    <a:ea typeface="MS UI Gothic" panose="020B0600070205080204" pitchFamily="50" charset="-128"/>
                  </a:rPr>
                  <a:t>0]</a:t>
                </a:r>
                <a:br>
                  <a:rPr kumimoji="1" lang="en-US" altLang="ja-JP" sz="2000" dirty="0">
                    <a:solidFill>
                      <a:srgbClr val="FF0000"/>
                    </a:solidFill>
                    <a:latin typeface="MS UI Gothic" panose="020B0600070205080204" pitchFamily="50" charset="-128"/>
                    <a:ea typeface="MS UI Gothic" panose="020B0600070205080204" pitchFamily="50" charset="-128"/>
                  </a:rPr>
                </a:br>
                <a:r>
                  <a:rPr kumimoji="1" lang="en-US" altLang="ja-JP" sz="2000" dirty="0">
                    <a:latin typeface="MS UI Gothic" panose="020B0600070205080204" pitchFamily="50" charset="-128"/>
                    <a:ea typeface="MS UI Gothic" panose="020B0600070205080204" pitchFamily="50" charset="-128"/>
                  </a:rPr>
                  <a:t> (MPa)</a:t>
                </a:r>
                <a:r>
                  <a:rPr kumimoji="1" lang="ja-JP" altLang="en-US" sz="2000" dirty="0">
                    <a:latin typeface="MS UI Gothic" panose="020B0600070205080204" pitchFamily="50" charset="-128"/>
                    <a:ea typeface="MS UI Gothic" panose="020B0600070205080204" pitchFamily="50" charset="-128"/>
                  </a:rPr>
                  <a:t>で描画．</a:t>
                </a:r>
              </a:p>
            </p:txBody>
          </p:sp>
        </mc:Choice>
        <mc:Fallback xmlns="">
          <p:sp>
            <p:nvSpPr>
              <p:cNvPr id="24" name="テキスト ボックス 23">
                <a:extLst>
                  <a:ext uri="{FF2B5EF4-FFF2-40B4-BE49-F238E27FC236}">
                    <a16:creationId xmlns:a16="http://schemas.microsoft.com/office/drawing/2014/main" id="{37C4BFB1-8BA0-BF94-F4DC-F3C70F05BC29}"/>
                  </a:ext>
                </a:extLst>
              </p:cNvPr>
              <p:cNvSpPr txBox="1">
                <a:spLocks noRot="1" noChangeAspect="1" noMove="1" noResize="1" noEditPoints="1" noAdjustHandles="1" noChangeArrowheads="1" noChangeShapeType="1" noTextEdit="1"/>
              </p:cNvSpPr>
              <p:nvPr/>
            </p:nvSpPr>
            <p:spPr>
              <a:xfrm>
                <a:off x="38681" y="1864865"/>
                <a:ext cx="2008124" cy="3491661"/>
              </a:xfrm>
              <a:prstGeom prst="rect">
                <a:avLst/>
              </a:prstGeom>
              <a:blipFill>
                <a:blip r:embed="rId8"/>
                <a:stretch>
                  <a:fillRect l="-1497" t="-519" r="-1796" b="-1730"/>
                </a:stretch>
              </a:blipFill>
              <a:ln w="6350" cap="flat" cmpd="sng" algn="ctr">
                <a:noFill/>
                <a:prstDash val="solid"/>
                <a:miter lim="800000"/>
              </a:ln>
              <a:effectLst/>
            </p:spPr>
            <p:txBody>
              <a:bodyPr/>
              <a:lstStyle/>
              <a:p>
                <a:r>
                  <a:rPr lang="ja-JP" altLang="en-US">
                    <a:noFill/>
                  </a:rPr>
                  <a:t> </a:t>
                </a:r>
              </a:p>
            </p:txBody>
          </p:sp>
        </mc:Fallback>
      </mc:AlternateContent>
      <p:sp>
        <p:nvSpPr>
          <p:cNvPr id="7" name="四角形: 角を丸くする 6">
            <a:extLst>
              <a:ext uri="{FF2B5EF4-FFF2-40B4-BE49-F238E27FC236}">
                <a16:creationId xmlns:a16="http://schemas.microsoft.com/office/drawing/2014/main" id="{A2A16078-F63A-A489-F069-253BDEAAB5F2}"/>
              </a:ext>
            </a:extLst>
          </p:cNvPr>
          <p:cNvSpPr/>
          <p:nvPr/>
        </p:nvSpPr>
        <p:spPr>
          <a:xfrm>
            <a:off x="229209" y="5511789"/>
            <a:ext cx="11732655" cy="819386"/>
          </a:xfrm>
          <a:prstGeom prst="roundRect">
            <a:avLst>
              <a:gd name="adj" fmla="val 18840"/>
            </a:avLst>
          </a:prstGeom>
          <a:solidFill>
            <a:srgbClr val="FFC00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chemeClr val="tx1"/>
                </a:solidFill>
                <a:latin typeface="MS UI Gothic" panose="020B0600070205080204" pitchFamily="50" charset="-128"/>
                <a:ea typeface="MS UI Gothic" panose="020B0600070205080204" pitchFamily="50" charset="-128"/>
              </a:rPr>
              <a:t>最大応力の約</a:t>
            </a:r>
            <a:r>
              <a:rPr kumimoji="1" lang="ja-JP" altLang="en-US" sz="2400" dirty="0">
                <a:solidFill>
                  <a:schemeClr val="tx1"/>
                </a:solidFill>
                <a:latin typeface="MS UI Gothic" panose="020B0600070205080204" pitchFamily="50" charset="-128"/>
                <a:ea typeface="MS UI Gothic" panose="020B0600070205080204" pitchFamily="50" charset="-128"/>
              </a:rPr>
              <a:t>５％の振幅で応力成分に振動が生じてしまっている．（鱗状の</a:t>
            </a:r>
            <a:r>
              <a:rPr lang="en-US" altLang="ja-JP" sz="2400" dirty="0">
                <a:solidFill>
                  <a:schemeClr val="tx1"/>
                </a:solidFill>
                <a:latin typeface="MS UI Gothic" panose="020B0600070205080204" pitchFamily="50" charset="-128"/>
                <a:ea typeface="MS UI Gothic" panose="020B0600070205080204" pitchFamily="50" charset="-128"/>
              </a:rPr>
              <a:t>Mises</a:t>
            </a:r>
            <a:r>
              <a:rPr lang="ja-JP" altLang="en-US" sz="2400" dirty="0">
                <a:solidFill>
                  <a:schemeClr val="tx1"/>
                </a:solidFill>
                <a:latin typeface="MS UI Gothic" panose="020B0600070205080204" pitchFamily="50" charset="-128"/>
                <a:ea typeface="MS UI Gothic" panose="020B0600070205080204" pitchFamily="50" charset="-128"/>
              </a:rPr>
              <a:t>誤差の原因）</a:t>
            </a:r>
            <a:br>
              <a:rPr kumimoji="1" lang="en-US" altLang="ja-JP" sz="2400" dirty="0">
                <a:solidFill>
                  <a:schemeClr val="tx1"/>
                </a:solidFill>
                <a:latin typeface="MS UI Gothic" panose="020B0600070205080204" pitchFamily="50" charset="-128"/>
                <a:ea typeface="MS UI Gothic" panose="020B0600070205080204" pitchFamily="50" charset="-128"/>
              </a:rPr>
            </a:br>
            <a:r>
              <a:rPr kumimoji="1" lang="ja-JP" altLang="en-US" sz="2400" dirty="0">
                <a:solidFill>
                  <a:schemeClr val="tx1"/>
                </a:solidFill>
                <a:latin typeface="MS UI Gothic" panose="020B0600070205080204" pitchFamily="50" charset="-128"/>
                <a:ea typeface="MS UI Gothic" panose="020B0600070205080204" pitchFamily="50" charset="-128"/>
              </a:rPr>
              <a:t>→ 原因は</a:t>
            </a:r>
            <a:r>
              <a:rPr kumimoji="1" lang="en-US" altLang="ja-JP" sz="2400" dirty="0">
                <a:solidFill>
                  <a:schemeClr val="tx1"/>
                </a:solidFill>
                <a:latin typeface="MS UI Gothic" panose="020B0600070205080204" pitchFamily="50" charset="-128"/>
                <a:ea typeface="MS UI Gothic" panose="020B0600070205080204" pitchFamily="50" charset="-128"/>
              </a:rPr>
              <a:t>ES-FEM-T4</a:t>
            </a:r>
            <a:r>
              <a:rPr lang="ja-JP" altLang="en-US" sz="2400" dirty="0">
                <a:solidFill>
                  <a:schemeClr val="tx1"/>
                </a:solidFill>
                <a:latin typeface="MS UI Gothic" panose="020B0600070205080204" pitchFamily="50" charset="-128"/>
                <a:ea typeface="MS UI Gothic" panose="020B0600070205080204" pitchFamily="50" charset="-128"/>
              </a:rPr>
              <a:t>であることが分かっており，低コストでの解決方法を模索中．</a:t>
            </a:r>
            <a:endParaRPr kumimoji="1" lang="ja-JP" altLang="en-US" sz="2400" dirty="0">
              <a:solidFill>
                <a:schemeClr val="tx1"/>
              </a:solidFill>
              <a:latin typeface="MS UI Gothic" panose="020B0600070205080204" pitchFamily="50" charset="-128"/>
              <a:ea typeface="MS UI Gothic" panose="020B0600070205080204" pitchFamily="50" charset="-128"/>
            </a:endParaRPr>
          </a:p>
        </p:txBody>
      </p:sp>
      <p:sp>
        <p:nvSpPr>
          <p:cNvPr id="12" name="テキスト ボックス 11">
            <a:extLst>
              <a:ext uri="{FF2B5EF4-FFF2-40B4-BE49-F238E27FC236}">
                <a16:creationId xmlns:a16="http://schemas.microsoft.com/office/drawing/2014/main" id="{4BE705B3-7EDB-B721-C806-94034E44697E}"/>
              </a:ext>
            </a:extLst>
          </p:cNvPr>
          <p:cNvSpPr txBox="1"/>
          <p:nvPr/>
        </p:nvSpPr>
        <p:spPr>
          <a:xfrm>
            <a:off x="4798761" y="4267009"/>
            <a:ext cx="1869478" cy="1200329"/>
          </a:xfrm>
          <a:prstGeom prst="rect">
            <a:avLst/>
          </a:prstGeom>
          <a:solidFill>
            <a:schemeClr val="bg1"/>
          </a:solidFill>
          <a:ln>
            <a:solidFill>
              <a:schemeClr val="tx1"/>
            </a:solid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dirty="0">
                <a:latin typeface="MS UI Gothic" panose="020B0600070205080204" pitchFamily="50" charset="-128"/>
                <a:ea typeface="MS UI Gothic" panose="020B0600070205080204" pitchFamily="50" charset="-128"/>
              </a:rPr>
              <a:t>この程度の振動は</a:t>
            </a:r>
            <a:br>
              <a:rPr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六面体の非構造</a:t>
            </a:r>
            <a:br>
              <a:rPr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メッシュでも</a:t>
            </a:r>
            <a:br>
              <a:rPr lang="en-US" altLang="ja-JP" dirty="0">
                <a:latin typeface="MS UI Gothic" panose="020B0600070205080204" pitchFamily="50" charset="-128"/>
                <a:ea typeface="MS UI Gothic" panose="020B0600070205080204" pitchFamily="50" charset="-128"/>
              </a:rPr>
            </a:br>
            <a:r>
              <a:rPr lang="ja-JP" altLang="en-US" dirty="0">
                <a:latin typeface="MS UI Gothic" panose="020B0600070205080204" pitchFamily="50" charset="-128"/>
                <a:ea typeface="MS UI Gothic" panose="020B0600070205080204" pitchFamily="50" charset="-128"/>
              </a:rPr>
              <a:t>実は現れる</a:t>
            </a:r>
            <a:r>
              <a:rPr lang="en-US" altLang="ja-JP" dirty="0">
                <a:latin typeface="MS UI Gothic" panose="020B0600070205080204" pitchFamily="50" charset="-128"/>
                <a:ea typeface="MS UI Gothic" panose="020B0600070205080204" pitchFamily="50" charset="-128"/>
              </a:rPr>
              <a:t>.</a:t>
            </a:r>
          </a:p>
        </p:txBody>
      </p:sp>
    </p:spTree>
    <p:extLst>
      <p:ext uri="{BB962C8B-B14F-4D97-AF65-F5344CB8AC3E}">
        <p14:creationId xmlns:p14="http://schemas.microsoft.com/office/powerpoint/2010/main" val="757991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05EFB63B-EBCB-47FC-8198-DF7C10E41249}"/>
              </a:ext>
            </a:extLst>
          </p:cNvPr>
          <p:cNvSpPr>
            <a:spLocks noGrp="1"/>
          </p:cNvSpPr>
          <p:nvPr>
            <p:ph type="ctrTitle"/>
          </p:nvPr>
        </p:nvSpPr>
        <p:spPr/>
        <p:txBody>
          <a:bodyPr/>
          <a:lstStyle/>
          <a:p>
            <a:r>
              <a:rPr kumimoji="1" lang="ja-JP" altLang="en-US" dirty="0"/>
              <a:t>まとめ</a:t>
            </a:r>
          </a:p>
        </p:txBody>
      </p:sp>
      <p:sp>
        <p:nvSpPr>
          <p:cNvPr id="2" name="スライド番号プレースホルダー 1">
            <a:extLst>
              <a:ext uri="{FF2B5EF4-FFF2-40B4-BE49-F238E27FC236}">
                <a16:creationId xmlns:a16="http://schemas.microsoft.com/office/drawing/2014/main" id="{47772AEC-A59F-B28C-1AB6-BFFA5DF75F54}"/>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28</a:t>
            </a:fld>
            <a:endParaRPr lang="ja-JP" altLang="en-US" dirty="0"/>
          </a:p>
        </p:txBody>
      </p:sp>
    </p:spTree>
    <p:extLst>
      <p:ext uri="{BB962C8B-B14F-4D97-AF65-F5344CB8AC3E}">
        <p14:creationId xmlns:p14="http://schemas.microsoft.com/office/powerpoint/2010/main" val="1246687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lstStyle/>
              <a:p>
                <a:r>
                  <a:rPr lang="ja-JP" altLang="en-US" dirty="0"/>
                  <a:t>ゴム大変形解析に対する新</a:t>
                </a:r>
                <a:r>
                  <a:rPr lang="en-US" altLang="ja-JP" dirty="0"/>
                  <a:t>S-FEM</a:t>
                </a:r>
                <a:r>
                  <a:rPr lang="ja-JP" altLang="en-US" dirty="0"/>
                  <a:t>「</a:t>
                </a:r>
                <a:r>
                  <a:rPr lang="en-US" altLang="ja-JP" dirty="0">
                    <a:solidFill>
                      <a:schemeClr val="accent6">
                        <a:lumMod val="60000"/>
                        <a:lumOff val="40000"/>
                      </a:schemeClr>
                    </a:solidFill>
                  </a:rPr>
                  <a:t>ES-FEM-SRI-T4</a:t>
                </a:r>
                <a:r>
                  <a:rPr lang="ja-JP" altLang="en-US" dirty="0"/>
                  <a:t>」および旧</a:t>
                </a:r>
                <a:r>
                  <a:rPr lang="en-US" altLang="ja-JP" dirty="0"/>
                  <a:t>S-FEM</a:t>
                </a:r>
                <a:r>
                  <a:rPr lang="ja-JP" altLang="en-US" dirty="0"/>
                  <a:t>「</a:t>
                </a:r>
                <a:r>
                  <a:rPr lang="en-US" altLang="ja-JP" dirty="0" err="1">
                    <a:solidFill>
                      <a:srgbClr val="FF00FF"/>
                    </a:solidFill>
                  </a:rPr>
                  <a:t>SelectiveES</a:t>
                </a:r>
                <a:r>
                  <a:rPr lang="en-US" altLang="ja-JP" dirty="0">
                    <a:solidFill>
                      <a:srgbClr val="FF00FF"/>
                    </a:solidFill>
                  </a:rPr>
                  <a:t>/NS-FEM-T4</a:t>
                </a:r>
                <a:r>
                  <a:rPr lang="ja-JP" altLang="en-US" dirty="0"/>
                  <a:t>」の性能および得失を評価した．</a:t>
                </a:r>
                <a:endParaRPr lang="en-US" altLang="ja-JP" dirty="0"/>
              </a:p>
              <a:p>
                <a:r>
                  <a:rPr lang="en-US" altLang="ja-JP" dirty="0"/>
                  <a:t>ES-FEM-SRI-T4</a:t>
                </a:r>
                <a:r>
                  <a:rPr lang="ja-JP" altLang="en-US" dirty="0"/>
                  <a:t>は評価点での圧力（生データ）の振動抑制が可能だが，十分に抑制できるのは</a:t>
                </a:r>
                <a:r>
                  <a:rPr lang="ja-JP" altLang="en-US" dirty="0">
                    <a:solidFill>
                      <a:srgbClr val="C00000"/>
                    </a:solidFill>
                  </a:rPr>
                  <a:t>ポアソン比</a:t>
                </a:r>
                <a:r>
                  <a:rPr lang="en-US" altLang="ja-JP" dirty="0">
                    <a:solidFill>
                      <a:srgbClr val="C00000"/>
                    </a:solidFill>
                  </a:rPr>
                  <a:t>0.49</a:t>
                </a:r>
                <a:r>
                  <a:rPr lang="ja-JP" altLang="en-US" dirty="0">
                    <a:solidFill>
                      <a:srgbClr val="C00000"/>
                    </a:solidFill>
                  </a:rPr>
                  <a:t>まで</a:t>
                </a:r>
                <a:r>
                  <a:rPr lang="ja-JP" altLang="en-US" dirty="0"/>
                  <a:t>に限られる．</a:t>
                </a:r>
                <a:endParaRPr lang="en-US" altLang="ja-JP" b="1" dirty="0"/>
              </a:p>
              <a:p>
                <a:r>
                  <a:rPr lang="en-US" altLang="ja-JP" dirty="0" err="1"/>
                  <a:t>SelectiveES</a:t>
                </a:r>
                <a:r>
                  <a:rPr lang="en-US" altLang="ja-JP" dirty="0"/>
                  <a:t>/NS-FEM-T4</a:t>
                </a:r>
                <a:r>
                  <a:rPr lang="ja-JP" altLang="en-US" dirty="0"/>
                  <a:t>は評価点での圧力（生データ）は振動しているが，</a:t>
                </a:r>
                <a:r>
                  <a:rPr lang="ja-JP" altLang="en-US" dirty="0">
                    <a:solidFill>
                      <a:srgbClr val="FF0000"/>
                    </a:solidFill>
                  </a:rPr>
                  <a:t>ポストスムージング</a:t>
                </a:r>
                <a:r>
                  <a:rPr lang="ja-JP" altLang="en-US" dirty="0"/>
                  <a:t>を施せばポアソン比</a:t>
                </a:r>
                <a:r>
                  <a:rPr lang="en-US" altLang="ja-JP" dirty="0"/>
                  <a:t>0.499999</a:t>
                </a:r>
                <a:r>
                  <a:rPr lang="ja-JP" altLang="en-US" dirty="0"/>
                  <a:t>のほぼ非圧縮の場合でも滑らかな圧力分布を提供できる．</a:t>
                </a:r>
                <a:endParaRPr lang="en-US" altLang="ja-JP" dirty="0"/>
              </a:p>
              <a:p>
                <a:r>
                  <a:rPr lang="ja-JP" altLang="en-US" b="1" dirty="0"/>
                  <a:t>世の中の大多数の問題は「</a:t>
                </a:r>
                <a:r>
                  <a:rPr lang="en-US" altLang="ja-JP" b="1" dirty="0" err="1">
                    <a:solidFill>
                      <a:srgbClr val="FF00FF"/>
                    </a:solidFill>
                  </a:rPr>
                  <a:t>SelectiveES</a:t>
                </a:r>
                <a:r>
                  <a:rPr lang="en-US" altLang="ja-JP" b="1" dirty="0">
                    <a:solidFill>
                      <a:srgbClr val="FF00FF"/>
                    </a:solidFill>
                  </a:rPr>
                  <a:t>/NS-FEM-T4</a:t>
                </a:r>
                <a:r>
                  <a:rPr lang="ja-JP" altLang="en-US" b="1" dirty="0"/>
                  <a:t>＋</a:t>
                </a:r>
                <a:r>
                  <a:rPr lang="ja-JP" altLang="en-US" b="1" dirty="0">
                    <a:solidFill>
                      <a:srgbClr val="FF0000"/>
                    </a:solidFill>
                  </a:rPr>
                  <a:t>圧力のポストスムージング</a:t>
                </a:r>
                <a:r>
                  <a:rPr lang="ja-JP" altLang="en-US" b="1" dirty="0"/>
                  <a:t>」で事足りると想像される．</a:t>
                </a:r>
                <a:endParaRPr lang="en-US" altLang="ja-JP" b="1" dirty="0"/>
              </a:p>
              <a:p>
                <a:r>
                  <a:rPr lang="en-US" altLang="ja-JP" dirty="0"/>
                  <a:t>ES-FEM-SRI-T4</a:t>
                </a:r>
                <a:r>
                  <a:rPr lang="ja-JP" altLang="en-US" dirty="0"/>
                  <a:t>が必要になるのは圧力依存性の材料モデル（</a:t>
                </a:r>
                <a:r>
                  <a:rPr lang="en-US" altLang="ja-JP" dirty="0"/>
                  <a:t>Drucker-Prager, Cam-Clay, </a:t>
                </a:r>
                <a:r>
                  <a:rPr lang="en-US" altLang="ja-JP" dirty="0" err="1"/>
                  <a:t>Gurson</a:t>
                </a:r>
                <a:r>
                  <a:rPr lang="en-US" altLang="ja-JP" dirty="0"/>
                  <a:t>, </a:t>
                </a:r>
                <a:r>
                  <a:rPr lang="ja-JP" altLang="en-US" dirty="0"/>
                  <a:t>偏差項に</a:t>
                </a:r>
                <a14:m>
                  <m:oMath xmlns:m="http://schemas.openxmlformats.org/officeDocument/2006/math">
                    <m:r>
                      <m:rPr>
                        <m:sty m:val="p"/>
                      </m:rPr>
                      <a:rPr lang="en-US" altLang="ja-JP" b="0" i="1" smtClean="0">
                        <a:latin typeface="Cambria Math" panose="02040503050406030204" pitchFamily="18" charset="0"/>
                      </a:rPr>
                      <m:t>ln</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𝐽</m:t>
                        </m:r>
                      </m:e>
                    </m:d>
                  </m:oMath>
                </a14:m>
                <a:r>
                  <a:rPr lang="ja-JP" altLang="en-US" dirty="0"/>
                  <a:t>を陽に含む超弾性体など</a:t>
                </a:r>
                <a:r>
                  <a:rPr lang="en-US" altLang="ja-JP" dirty="0"/>
                  <a:t>)</a:t>
                </a:r>
                <a:r>
                  <a:rPr lang="ja-JP" altLang="en-US" dirty="0"/>
                  <a:t>や損傷方向に最大主応力方向依存性のある材料モデル（回転ひび割れモデルなど）を扱う時に限られ，需要はかなり少ないと思われる．</a:t>
                </a:r>
                <a:endParaRPr lang="en-US" altLang="ja-JP"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534" t="-1584" r="-1481"/>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Autofit/>
          </a:bodyPr>
          <a:lstStyle/>
          <a:p>
            <a:r>
              <a:rPr lang="ja-JP" altLang="en-US" dirty="0"/>
              <a:t>まとめ</a:t>
            </a:r>
          </a:p>
        </p:txBody>
      </p:sp>
      <p:sp>
        <p:nvSpPr>
          <p:cNvPr id="7" name="テキスト ボックス 6"/>
          <p:cNvSpPr txBox="1"/>
          <p:nvPr/>
        </p:nvSpPr>
        <p:spPr>
          <a:xfrm>
            <a:off x="4151735" y="5901315"/>
            <a:ext cx="3887603" cy="461665"/>
          </a:xfrm>
          <a:prstGeom prst="rect">
            <a:avLst/>
          </a:prstGeom>
          <a:solidFill>
            <a:schemeClr val="bg1">
              <a:lumMod val="85000"/>
            </a:schemeClr>
          </a:solidFill>
          <a:ln>
            <a:noFill/>
          </a:ln>
          <a:scene3d>
            <a:camera prst="orthographicFront"/>
            <a:lightRig rig="threePt" dir="t"/>
          </a:scene3d>
          <a:sp3d>
            <a:bevelT/>
          </a:sp3d>
        </p:spPr>
        <p:txBody>
          <a:bodyPr wrap="none" rtlCol="0">
            <a:spAutoFit/>
          </a:bodyPr>
          <a:lstStyle/>
          <a:p>
            <a:pPr algn="ctr"/>
            <a:r>
              <a:rPr lang="ja-JP" altLang="en-US" sz="2400" dirty="0">
                <a:latin typeface="+mj-lt"/>
                <a:ea typeface="MS UI Gothic" panose="020B0600070205080204" pitchFamily="50" charset="-128"/>
              </a:rPr>
              <a:t>ご清聴ありがとう御座いました．</a:t>
            </a:r>
            <a:endParaRPr lang="ja-JP" altLang="en-US" sz="2400" dirty="0">
              <a:solidFill>
                <a:srgbClr val="FF0000"/>
              </a:solidFill>
              <a:latin typeface="+mj-lt"/>
              <a:ea typeface="MS UI Gothic" panose="020B0600070205080204" pitchFamily="50" charset="-128"/>
            </a:endParaRPr>
          </a:p>
        </p:txBody>
      </p:sp>
      <p:sp>
        <p:nvSpPr>
          <p:cNvPr id="5" name="スライド番号プレースホルダー 4">
            <a:extLst>
              <a:ext uri="{FF2B5EF4-FFF2-40B4-BE49-F238E27FC236}">
                <a16:creationId xmlns:a16="http://schemas.microsoft.com/office/drawing/2014/main" id="{FCAF9189-9CA1-AFA0-B7D1-925A31BF7F75}"/>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29</a:t>
            </a:fld>
            <a:endParaRPr lang="ja-JP" altLang="en-US" dirty="0"/>
          </a:p>
        </p:txBody>
      </p:sp>
      <p:sp>
        <p:nvSpPr>
          <p:cNvPr id="6" name="四角形: 角を丸くする 5">
            <a:extLst>
              <a:ext uri="{FF2B5EF4-FFF2-40B4-BE49-F238E27FC236}">
                <a16:creationId xmlns:a16="http://schemas.microsoft.com/office/drawing/2014/main" id="{797041A9-20DE-B7BD-1FC5-2E3A9D3E8E42}"/>
              </a:ext>
            </a:extLst>
          </p:cNvPr>
          <p:cNvSpPr/>
          <p:nvPr/>
        </p:nvSpPr>
        <p:spPr>
          <a:xfrm>
            <a:off x="377125" y="5026618"/>
            <a:ext cx="11479516" cy="819386"/>
          </a:xfrm>
          <a:prstGeom prst="roundRect">
            <a:avLst>
              <a:gd name="adj" fmla="val 18840"/>
            </a:avLst>
          </a:prstGeom>
          <a:solidFill>
            <a:srgbClr val="002060"/>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bg1"/>
                </a:solidFill>
                <a:latin typeface="MS UI Gothic" panose="020B0600070205080204" pitchFamily="50" charset="-128"/>
                <a:ea typeface="MS UI Gothic" panose="020B0600070205080204" pitchFamily="50" charset="-128"/>
              </a:rPr>
              <a:t>「四面体は精度が悪いから六面体を使え」</a:t>
            </a:r>
            <a:br>
              <a:rPr kumimoji="1" lang="en-US" altLang="ja-JP" sz="2400" dirty="0">
                <a:solidFill>
                  <a:schemeClr val="bg1"/>
                </a:solidFill>
                <a:latin typeface="MS UI Gothic" panose="020B0600070205080204" pitchFamily="50" charset="-128"/>
                <a:ea typeface="MS UI Gothic" panose="020B0600070205080204" pitchFamily="50" charset="-128"/>
              </a:rPr>
            </a:br>
            <a:r>
              <a:rPr kumimoji="1" lang="ja-JP" altLang="en-US" sz="2400" dirty="0">
                <a:solidFill>
                  <a:schemeClr val="bg1"/>
                </a:solidFill>
                <a:latin typeface="MS UI Gothic" panose="020B0600070205080204" pitchFamily="50" charset="-128"/>
                <a:ea typeface="MS UI Gothic" panose="020B0600070205080204" pitchFamily="50" charset="-128"/>
              </a:rPr>
              <a:t>と言われて来た時代はようやく終わりを迎えつつある．</a:t>
            </a:r>
          </a:p>
        </p:txBody>
      </p:sp>
    </p:spTree>
    <p:extLst>
      <p:ext uri="{BB962C8B-B14F-4D97-AF65-F5344CB8AC3E}">
        <p14:creationId xmlns:p14="http://schemas.microsoft.com/office/powerpoint/2010/main" val="957745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4455267E-827D-EE0D-E849-149801AEC800}"/>
              </a:ext>
            </a:extLst>
          </p:cNvPr>
          <p:cNvSpPr>
            <a:spLocks noGrp="1"/>
          </p:cNvSpPr>
          <p:nvPr>
            <p:ph type="ctrTitle"/>
          </p:nvPr>
        </p:nvSpPr>
        <p:spPr/>
        <p:txBody>
          <a:bodyPr/>
          <a:lstStyle/>
          <a:p>
            <a:r>
              <a:rPr lang="ja-JP" altLang="en-US" dirty="0"/>
              <a:t>付録</a:t>
            </a:r>
          </a:p>
        </p:txBody>
      </p:sp>
      <p:sp>
        <p:nvSpPr>
          <p:cNvPr id="4" name="スライド番号プレースホルダー 3">
            <a:extLst>
              <a:ext uri="{FF2B5EF4-FFF2-40B4-BE49-F238E27FC236}">
                <a16:creationId xmlns:a16="http://schemas.microsoft.com/office/drawing/2014/main" id="{DCDA6003-6932-5B81-77F2-8121475500C7}"/>
              </a:ext>
            </a:extLst>
          </p:cNvPr>
          <p:cNvSpPr>
            <a:spLocks noGrp="1"/>
          </p:cNvSpPr>
          <p:nvPr>
            <p:ph type="sldNum" sz="quarter" idx="4"/>
          </p:nvPr>
        </p:nvSpPr>
        <p:spPr/>
        <p:txBody>
          <a:bodyPr/>
          <a:lstStyle/>
          <a:p>
            <a:r>
              <a:rPr lang="en-US" altLang="ja-JP"/>
              <a:t>P. </a:t>
            </a:r>
            <a:fld id="{46905B5D-1FC7-487A-AD75-007BD4BDDA5E}" type="slidenum">
              <a:rPr lang="ja-JP" altLang="en-US" smtClean="0"/>
              <a:pPr/>
              <a:t>30</a:t>
            </a:fld>
            <a:endParaRPr lang="ja-JP" altLang="en-US" b="1" dirty="0"/>
          </a:p>
        </p:txBody>
      </p:sp>
    </p:spTree>
    <p:extLst>
      <p:ext uri="{BB962C8B-B14F-4D97-AF65-F5344CB8AC3E}">
        <p14:creationId xmlns:p14="http://schemas.microsoft.com/office/powerpoint/2010/main" val="22251161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コンテンツ プレースホルダー 1">
                <a:extLst>
                  <a:ext uri="{FF2B5EF4-FFF2-40B4-BE49-F238E27FC236}">
                    <a16:creationId xmlns:a16="http://schemas.microsoft.com/office/drawing/2014/main" id="{7C3C9C82-2455-635F-DC77-13E6B1922210}"/>
                  </a:ext>
                </a:extLst>
              </p:cNvPr>
              <p:cNvSpPr>
                <a:spLocks noGrp="1"/>
              </p:cNvSpPr>
              <p:nvPr>
                <p:ph idx="1"/>
              </p:nvPr>
            </p:nvSpPr>
            <p:spPr/>
            <p:txBody>
              <a:bodyPr/>
              <a:lstStyle/>
              <a:p>
                <a:r>
                  <a:rPr kumimoji="1" lang="ja-JP" altLang="en-US" sz="2400" dirty="0"/>
                  <a:t>陰解法の計算時間の大部分は剛性方程式を解くことに費やされるため，</a:t>
                </a:r>
                <a:br>
                  <a:rPr kumimoji="1" lang="en-US" altLang="ja-JP" sz="2400" dirty="0"/>
                </a:br>
                <a:r>
                  <a:rPr kumimoji="1" lang="ja-JP" altLang="en-US" sz="2400" dirty="0"/>
                  <a:t>剛性マトリックス</a:t>
                </a:r>
                <a14:m>
                  <m:oMath xmlns:m="http://schemas.openxmlformats.org/officeDocument/2006/math">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rPr>
                      <m:t>𝐾</m:t>
                    </m:r>
                    <m:r>
                      <a:rPr kumimoji="1" lang="en-US" altLang="ja-JP" sz="2400" b="0" i="1" smtClean="0">
                        <a:latin typeface="Cambria Math" panose="02040503050406030204" pitchFamily="18" charset="0"/>
                      </a:rPr>
                      <m:t>]</m:t>
                    </m:r>
                  </m:oMath>
                </a14:m>
                <a:r>
                  <a:rPr kumimoji="1" lang="ja-JP" altLang="en-US" sz="2400" dirty="0"/>
                  <a:t>のサイズとバンド幅が計算時間に直結する．</a:t>
                </a:r>
                <a:endParaRPr kumimoji="1" lang="en-US" altLang="ja-JP" sz="2400" dirty="0"/>
              </a:p>
              <a:p>
                <a:r>
                  <a:rPr lang="en-US" altLang="ja-JP" sz="2400" dirty="0"/>
                  <a:t>S-FEM</a:t>
                </a:r>
                <a:r>
                  <a:rPr lang="ja-JP" altLang="en-US" sz="2400" dirty="0"/>
                  <a:t>ファミリーは純粋な変位型の定式化なので，</a:t>
                </a:r>
                <a:br>
                  <a:rPr lang="en-US" altLang="ja-JP" sz="2400" dirty="0"/>
                </a:br>
                <a:r>
                  <a:rPr kumimoji="1" lang="ja-JP" altLang="en-US" sz="2400" dirty="0"/>
                  <a:t>剛性マトリックス</a:t>
                </a:r>
                <a14:m>
                  <m:oMath xmlns:m="http://schemas.openxmlformats.org/officeDocument/2006/math">
                    <m:r>
                      <a:rPr kumimoji="1" lang="en-US" altLang="ja-JP" sz="2400" b="0" i="1" smtClean="0">
                        <a:latin typeface="Cambria Math" panose="02040503050406030204" pitchFamily="18" charset="0"/>
                      </a:rPr>
                      <m:t>[</m:t>
                    </m:r>
                    <m:r>
                      <a:rPr kumimoji="1" lang="en-US" altLang="ja-JP" sz="2400" b="0" i="1" smtClean="0">
                        <a:latin typeface="Cambria Math" panose="02040503050406030204" pitchFamily="18" charset="0"/>
                      </a:rPr>
                      <m:t>𝐾</m:t>
                    </m:r>
                    <m:r>
                      <a:rPr kumimoji="1" lang="en-US" altLang="ja-JP" sz="2400" b="0" i="1" smtClean="0">
                        <a:latin typeface="Cambria Math" panose="02040503050406030204" pitchFamily="18" charset="0"/>
                      </a:rPr>
                      <m:t>]</m:t>
                    </m:r>
                  </m:oMath>
                </a14:m>
                <a:r>
                  <a:rPr kumimoji="1" lang="ja-JP" altLang="en-US" sz="2400" dirty="0"/>
                  <a:t>の</a:t>
                </a:r>
                <a:r>
                  <a:rPr kumimoji="1" lang="ja-JP" altLang="en-US" sz="2400" dirty="0">
                    <a:solidFill>
                      <a:schemeClr val="tx1"/>
                    </a:solidFill>
                  </a:rPr>
                  <a:t>サイズ</a:t>
                </a:r>
                <a:r>
                  <a:rPr kumimoji="1" lang="ja-JP" altLang="en-US" sz="2400" b="1" dirty="0">
                    <a:solidFill>
                      <a:schemeClr val="tx1"/>
                    </a:solidFill>
                  </a:rPr>
                  <a:t>（</a:t>
                </a:r>
                <a:r>
                  <a:rPr lang="ja-JP" altLang="en-US" sz="2400" b="1" dirty="0">
                    <a:solidFill>
                      <a:schemeClr val="tx1"/>
                    </a:solidFill>
                  </a:rPr>
                  <a:t>自由度の数</a:t>
                </a:r>
                <a14:m>
                  <m:oMath xmlns:m="http://schemas.openxmlformats.org/officeDocument/2006/math">
                    <m:r>
                      <a:rPr lang="en-US" altLang="ja-JP" sz="2400" b="1" i="1" smtClean="0">
                        <a:solidFill>
                          <a:schemeClr val="tx1"/>
                        </a:solidFill>
                        <a:latin typeface="Cambria Math" panose="02040503050406030204" pitchFamily="18" charset="0"/>
                      </a:rPr>
                      <m:t>𝑵</m:t>
                    </m:r>
                  </m:oMath>
                </a14:m>
                <a:r>
                  <a:rPr lang="ja-JP" altLang="en-US" sz="2400" b="1" dirty="0">
                    <a:solidFill>
                      <a:schemeClr val="tx1"/>
                    </a:solidFill>
                  </a:rPr>
                  <a:t>）は</a:t>
                </a:r>
                <a:r>
                  <a:rPr lang="en-US" altLang="ja-JP" sz="2400" b="1" dirty="0">
                    <a:solidFill>
                      <a:schemeClr val="tx1"/>
                    </a:solidFill>
                  </a:rPr>
                  <a:t>FEM-T4</a:t>
                </a:r>
                <a:r>
                  <a:rPr lang="ja-JP" altLang="en-US" sz="2400" b="1" dirty="0">
                    <a:solidFill>
                      <a:schemeClr val="tx1"/>
                    </a:solidFill>
                  </a:rPr>
                  <a:t>と全く同じ</a:t>
                </a:r>
                <a:r>
                  <a:rPr lang="ja-JP" altLang="en-US" sz="2400" dirty="0"/>
                  <a:t>．</a:t>
                </a:r>
                <a:endParaRPr lang="en-US" altLang="ja-JP" sz="2400" dirty="0"/>
              </a:p>
              <a:p>
                <a:r>
                  <a:rPr lang="ja-JP" altLang="en-US" sz="2400" dirty="0"/>
                  <a:t>つまり，</a:t>
                </a:r>
                <a14:m>
                  <m:oMath xmlns:m="http://schemas.openxmlformats.org/officeDocument/2006/math">
                    <m:r>
                      <a:rPr lang="en-US" altLang="ja-JP" sz="2400" b="0" i="1" smtClean="0">
                        <a:solidFill>
                          <a:srgbClr val="0000CC"/>
                        </a:solidFill>
                        <a:latin typeface="Cambria Math" panose="02040503050406030204" pitchFamily="18" charset="0"/>
                      </a:rPr>
                      <m:t>[</m:t>
                    </m:r>
                    <m:r>
                      <a:rPr lang="en-US" altLang="ja-JP" sz="2400" b="0" i="1" smtClean="0">
                        <a:solidFill>
                          <a:srgbClr val="0000CC"/>
                        </a:solidFill>
                        <a:latin typeface="Cambria Math" panose="02040503050406030204" pitchFamily="18" charset="0"/>
                      </a:rPr>
                      <m:t>𝐾</m:t>
                    </m:r>
                    <m:r>
                      <a:rPr lang="en-US" altLang="ja-JP" sz="2400" b="0" i="1" smtClean="0">
                        <a:solidFill>
                          <a:srgbClr val="0000CC"/>
                        </a:solidFill>
                        <a:latin typeface="Cambria Math" panose="02040503050406030204" pitchFamily="18" charset="0"/>
                      </a:rPr>
                      <m:t>]</m:t>
                    </m:r>
                  </m:oMath>
                </a14:m>
                <a:r>
                  <a:rPr lang="ja-JP" altLang="en-US" sz="2400" dirty="0">
                    <a:solidFill>
                      <a:srgbClr val="0000CC"/>
                    </a:solidFill>
                  </a:rPr>
                  <a:t>のバンド幅が計算時間に直結</a:t>
                </a:r>
                <a:r>
                  <a:rPr lang="ja-JP" altLang="en-US" sz="2400" dirty="0"/>
                  <a:t>する．</a:t>
                </a:r>
                <a:endParaRPr lang="en-US" altLang="ja-JP" sz="2400" dirty="0"/>
              </a:p>
            </p:txBody>
          </p:sp>
        </mc:Choice>
        <mc:Fallback xmlns="">
          <p:sp>
            <p:nvSpPr>
              <p:cNvPr id="2" name="コンテンツ プレースホルダー 1">
                <a:extLst>
                  <a:ext uri="{FF2B5EF4-FFF2-40B4-BE49-F238E27FC236}">
                    <a16:creationId xmlns:a16="http://schemas.microsoft.com/office/drawing/2014/main" id="{7C3C9C82-2455-635F-DC77-13E6B1922210}"/>
                  </a:ext>
                </a:extLst>
              </p:cNvPr>
              <p:cNvSpPr>
                <a:spLocks noGrp="1" noRot="1" noChangeAspect="1" noMove="1" noResize="1" noEditPoints="1" noAdjustHandles="1" noChangeArrowheads="1" noChangeShapeType="1" noTextEdit="1"/>
              </p:cNvSpPr>
              <p:nvPr>
                <p:ph idx="1"/>
              </p:nvPr>
            </p:nvSpPr>
            <p:spPr>
              <a:blipFill>
                <a:blip r:embed="rId3"/>
                <a:stretch>
                  <a:fillRect l="-1534" t="-1584"/>
                </a:stretch>
              </a:blipFill>
            </p:spPr>
            <p:txBody>
              <a:bodyPr/>
              <a:lstStyle/>
              <a:p>
                <a:r>
                  <a:rPr lang="ja-JP" altLang="en-US">
                    <a:noFill/>
                  </a:rPr>
                  <a:t> </a:t>
                </a:r>
              </a:p>
            </p:txBody>
          </p:sp>
        </mc:Fallback>
      </mc:AlternateContent>
      <p:sp>
        <p:nvSpPr>
          <p:cNvPr id="3" name="タイトル 2">
            <a:extLst>
              <a:ext uri="{FF2B5EF4-FFF2-40B4-BE49-F238E27FC236}">
                <a16:creationId xmlns:a16="http://schemas.microsoft.com/office/drawing/2014/main" id="{DEFD1131-87E0-4F18-97A6-2F456EA403E4}"/>
              </a:ext>
            </a:extLst>
          </p:cNvPr>
          <p:cNvSpPr>
            <a:spLocks noGrp="1"/>
          </p:cNvSpPr>
          <p:nvPr>
            <p:ph type="title"/>
          </p:nvPr>
        </p:nvSpPr>
        <p:spPr/>
        <p:txBody>
          <a:bodyPr/>
          <a:lstStyle/>
          <a:p>
            <a:r>
              <a:rPr kumimoji="1" lang="ja-JP" altLang="en-US" dirty="0"/>
              <a:t>計算</a:t>
            </a:r>
            <a:r>
              <a:rPr lang="ja-JP" altLang="en-US" dirty="0"/>
              <a:t>速度</a:t>
            </a:r>
            <a:r>
              <a:rPr kumimoji="1" lang="ja-JP" altLang="en-US" dirty="0"/>
              <a:t>に関する考察</a:t>
            </a:r>
          </a:p>
        </p:txBody>
      </p:sp>
      <mc:AlternateContent xmlns:mc="http://schemas.openxmlformats.org/markup-compatibility/2006" xmlns:a14="http://schemas.microsoft.com/office/drawing/2010/main">
        <mc:Choice Requires="a14">
          <p:graphicFrame>
            <p:nvGraphicFramePr>
              <p:cNvPr id="5" name="表 5">
                <a:extLst>
                  <a:ext uri="{FF2B5EF4-FFF2-40B4-BE49-F238E27FC236}">
                    <a16:creationId xmlns:a16="http://schemas.microsoft.com/office/drawing/2014/main" id="{F6CF9198-C7A9-2383-C492-383435984FFE}"/>
                  </a:ext>
                </a:extLst>
              </p:cNvPr>
              <p:cNvGraphicFramePr>
                <a:graphicFrameLocks noGrp="1"/>
              </p:cNvGraphicFramePr>
              <p:nvPr>
                <p:extLst>
                  <p:ext uri="{D42A27DB-BD31-4B8C-83A1-F6EECF244321}">
                    <p14:modId xmlns:p14="http://schemas.microsoft.com/office/powerpoint/2010/main" val="3182300239"/>
                  </p:ext>
                </p:extLst>
              </p:nvPr>
            </p:nvGraphicFramePr>
            <p:xfrm>
              <a:off x="2588084" y="2623613"/>
              <a:ext cx="7035166" cy="3165840"/>
            </p:xfrm>
            <a:graphic>
              <a:graphicData uri="http://schemas.openxmlformats.org/drawingml/2006/table">
                <a:tbl>
                  <a:tblPr firstRow="1" bandRow="1">
                    <a:tableStyleId>{00A15C55-8517-42AA-B614-E9B94910E393}</a:tableStyleId>
                  </a:tblPr>
                  <a:tblGrid>
                    <a:gridCol w="3034030">
                      <a:extLst>
                        <a:ext uri="{9D8B030D-6E8A-4147-A177-3AD203B41FA5}">
                          <a16:colId xmlns:a16="http://schemas.microsoft.com/office/drawing/2014/main" val="1690386989"/>
                        </a:ext>
                      </a:extLst>
                    </a:gridCol>
                    <a:gridCol w="2346643">
                      <a:extLst>
                        <a:ext uri="{9D8B030D-6E8A-4147-A177-3AD203B41FA5}">
                          <a16:colId xmlns:a16="http://schemas.microsoft.com/office/drawing/2014/main" val="3847538805"/>
                        </a:ext>
                      </a:extLst>
                    </a:gridCol>
                    <a:gridCol w="1654493">
                      <a:extLst>
                        <a:ext uri="{9D8B030D-6E8A-4147-A177-3AD203B41FA5}">
                          <a16:colId xmlns:a16="http://schemas.microsoft.com/office/drawing/2014/main" val="3655122189"/>
                        </a:ext>
                      </a:extLst>
                    </a:gridCol>
                  </a:tblGrid>
                  <a:tr h="432000">
                    <a:tc>
                      <a:txBody>
                        <a:bodyPr/>
                        <a:lstStyle/>
                        <a:p>
                          <a:r>
                            <a:rPr kumimoji="1" lang="ja-JP" altLang="en-US" sz="2000" dirty="0">
                              <a:latin typeface="MS UI Gothic" panose="020B0600070205080204" pitchFamily="50" charset="-128"/>
                              <a:ea typeface="MS UI Gothic" panose="020B0600070205080204" pitchFamily="50" charset="-128"/>
                            </a:rPr>
                            <a:t>定式化</a:t>
                          </a:r>
                        </a:p>
                      </a:txBody>
                      <a:tcPr anchor="ctr"/>
                    </a:tc>
                    <a:tc>
                      <a:txBody>
                        <a:bodyPr/>
                        <a:lstStyle/>
                        <a:p>
                          <a14:m>
                            <m:oMath xmlns:m="http://schemas.openxmlformats.org/officeDocument/2006/math">
                              <m:r>
                                <a:rPr kumimoji="1" lang="en-US" altLang="ja-JP" sz="2000" b="1" i="1" smtClean="0">
                                  <a:latin typeface="Cambria Math" panose="02040503050406030204" pitchFamily="18" charset="0"/>
                                </a:rPr>
                                <m:t>[</m:t>
                              </m:r>
                              <m:r>
                                <a:rPr kumimoji="1" lang="en-US" altLang="ja-JP" sz="2000" b="1" i="1" smtClean="0">
                                  <a:latin typeface="Cambria Math" panose="02040503050406030204" pitchFamily="18" charset="0"/>
                                </a:rPr>
                                <m:t>𝑲</m:t>
                              </m:r>
                              <m:r>
                                <a:rPr kumimoji="1" lang="en-US" altLang="ja-JP" sz="2000" b="1" i="1" smtClean="0">
                                  <a:latin typeface="Cambria Math" panose="02040503050406030204" pitchFamily="18" charset="0"/>
                                </a:rPr>
                                <m:t>]</m:t>
                              </m:r>
                            </m:oMath>
                          </a14:m>
                          <a:r>
                            <a:rPr kumimoji="1" lang="ja-JP" altLang="en-US" sz="2000" dirty="0">
                              <a:latin typeface="MS UI Gothic" panose="020B0600070205080204" pitchFamily="50" charset="-128"/>
                              <a:ea typeface="MS UI Gothic" panose="020B0600070205080204" pitchFamily="50" charset="-128"/>
                            </a:rPr>
                            <a:t>のバンド幅</a:t>
                          </a:r>
                        </a:p>
                      </a:txBody>
                      <a:tcPr anchor="ctr"/>
                    </a:tc>
                    <a:tc>
                      <a:txBody>
                        <a:bodyPr/>
                        <a:lstStyle/>
                        <a:p>
                          <a:r>
                            <a:rPr kumimoji="1" lang="ja-JP" altLang="en-US" sz="2000" dirty="0">
                              <a:latin typeface="MS UI Gothic" panose="020B0600070205080204" pitchFamily="50" charset="-128"/>
                              <a:ea typeface="MS UI Gothic" panose="020B0600070205080204" pitchFamily="50" charset="-128"/>
                            </a:rPr>
                            <a:t>対</a:t>
                          </a:r>
                          <a:r>
                            <a:rPr kumimoji="1" lang="en-US" altLang="ja-JP" sz="2000" dirty="0">
                              <a:latin typeface="MS UI Gothic" panose="020B0600070205080204" pitchFamily="50" charset="-128"/>
                              <a:ea typeface="MS UI Gothic" panose="020B0600070205080204" pitchFamily="50" charset="-128"/>
                            </a:rPr>
                            <a:t>FEM-T4</a:t>
                          </a:r>
                          <a:r>
                            <a:rPr kumimoji="1" lang="ja-JP" altLang="en-US" sz="2000" dirty="0">
                              <a:latin typeface="MS UI Gothic" panose="020B0600070205080204" pitchFamily="50" charset="-128"/>
                              <a:ea typeface="MS UI Gothic" panose="020B0600070205080204" pitchFamily="50" charset="-128"/>
                            </a:rPr>
                            <a:t>比</a:t>
                          </a:r>
                        </a:p>
                      </a:txBody>
                      <a:tcPr anchor="ctr"/>
                    </a:tc>
                    <a:extLst>
                      <a:ext uri="{0D108BD9-81ED-4DB2-BD59-A6C34878D82A}">
                        <a16:rowId xmlns:a16="http://schemas.microsoft.com/office/drawing/2014/main" val="1503264157"/>
                      </a:ext>
                    </a:extLst>
                  </a:tr>
                  <a:tr h="432000">
                    <a:tc>
                      <a:txBody>
                        <a:bodyPr/>
                        <a:lstStyle/>
                        <a:p>
                          <a:r>
                            <a:rPr kumimoji="1" lang="en-US" altLang="ja-JP" sz="2000" b="1" dirty="0">
                              <a:latin typeface="MS UI Gothic" panose="020B0600070205080204" pitchFamily="50" charset="-128"/>
                              <a:ea typeface="MS UI Gothic" panose="020B0600070205080204" pitchFamily="50" charset="-128"/>
                            </a:rPr>
                            <a:t>FEM-T4</a:t>
                          </a:r>
                          <a:endParaRPr kumimoji="1" lang="ja-JP" altLang="en-US" sz="2000" b="1" dirty="0">
                            <a:latin typeface="MS UI Gothic" panose="020B0600070205080204" pitchFamily="50" charset="-128"/>
                            <a:ea typeface="MS UI Gothic" panose="020B0600070205080204" pitchFamily="50" charset="-128"/>
                          </a:endParaRPr>
                        </a:p>
                      </a:txBody>
                      <a:tcPr anchor="ctr"/>
                    </a:tc>
                    <a:tc>
                      <a:txBody>
                        <a:bodyPr/>
                        <a:lstStyle/>
                        <a:p>
                          <a:pPr algn="l"/>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14</a:t>
                          </a:r>
                          <a:r>
                            <a:rPr kumimoji="1"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en-US" altLang="ja-JP" sz="2000" b="1" dirty="0">
                              <a:latin typeface="MS UI Gothic" panose="020B0600070205080204" pitchFamily="50" charset="-128"/>
                              <a:ea typeface="MS UI Gothic" panose="020B0600070205080204" pitchFamily="50" charset="-128"/>
                            </a:rPr>
                            <a:t>1 </a:t>
                          </a:r>
                          <a:r>
                            <a:rPr kumimoji="1" lang="ja-JP" altLang="en-US" sz="2000" b="1"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2372563311"/>
                      </a:ext>
                    </a:extLst>
                  </a:tr>
                  <a:tr h="432000">
                    <a:tc>
                      <a:txBody>
                        <a:bodyPr/>
                        <a:lstStyle/>
                        <a:p>
                          <a:r>
                            <a:rPr kumimoji="1" lang="en-US" altLang="ja-JP" sz="2000" dirty="0">
                              <a:latin typeface="MS UI Gothic" panose="020B0600070205080204" pitchFamily="50" charset="-128"/>
                              <a:ea typeface="MS UI Gothic" panose="020B0600070205080204" pitchFamily="50" charset="-128"/>
                            </a:rPr>
                            <a:t>FEM-T10</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pPr algn="l"/>
                          <a:r>
                            <a:rPr lang="ja-JP" altLang="en-US" sz="2000" dirty="0">
                              <a:latin typeface="MS UI Gothic" panose="020B0600070205080204" pitchFamily="50" charset="-128"/>
                              <a:ea typeface="MS UI Gothic" panose="020B0600070205080204" pitchFamily="50" charset="-128"/>
                            </a:rPr>
                            <a:t>約</a:t>
                          </a:r>
                          <a:r>
                            <a:rPr lang="en-US" altLang="ja-JP" sz="2000" dirty="0">
                              <a:latin typeface="MS UI Gothic" panose="020B0600070205080204" pitchFamily="50" charset="-128"/>
                              <a:ea typeface="MS UI Gothic" panose="020B0600070205080204" pitchFamily="50" charset="-128"/>
                            </a:rPr>
                            <a:t>28</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2</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2988280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ES-FEM-T4</a:t>
                          </a:r>
                        </a:p>
                      </a:txBody>
                      <a:tcPr anchor="ctr"/>
                    </a:tc>
                    <a:tc>
                      <a:txBody>
                        <a:bodyPr/>
                        <a:lstStyle/>
                        <a:p>
                          <a:pPr algn="l"/>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45</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3</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016192594"/>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NS-FEM-T4,</a:t>
                          </a:r>
                          <a:br>
                            <a:rPr lang="en-US" altLang="ja-JP" sz="2000" dirty="0">
                              <a:latin typeface="MS UI Gothic" panose="020B0600070205080204" pitchFamily="50" charset="-128"/>
                              <a:ea typeface="MS UI Gothic" panose="020B0600070205080204" pitchFamily="50" charset="-128"/>
                            </a:rPr>
                          </a:br>
                          <a:r>
                            <a:rPr lang="en-US" altLang="ja-JP" sz="2000" dirty="0" err="1">
                              <a:solidFill>
                                <a:srgbClr val="FF00FF"/>
                              </a:solidFill>
                              <a:latin typeface="MS UI Gothic" panose="020B0600070205080204" pitchFamily="50" charset="-128"/>
                              <a:ea typeface="MS UI Gothic" panose="020B0600070205080204" pitchFamily="50" charset="-128"/>
                            </a:rPr>
                            <a:t>SelectiveES</a:t>
                          </a:r>
                          <a:r>
                            <a:rPr lang="en-US" altLang="ja-JP" sz="2000" dirty="0">
                              <a:solidFill>
                                <a:srgbClr val="FF00FF"/>
                              </a:solidFill>
                              <a:latin typeface="MS UI Gothic" panose="020B0600070205080204" pitchFamily="50" charset="-128"/>
                              <a:ea typeface="MS UI Gothic" panose="020B0600070205080204" pitchFamily="50" charset="-128"/>
                            </a:rPr>
                            <a:t>/NS-FEM-T4</a:t>
                          </a:r>
                          <a:r>
                            <a:rPr lang="en-US" altLang="ja-JP" sz="2000" dirty="0">
                              <a:latin typeface="MS UI Gothic" panose="020B0600070205080204" pitchFamily="50" charset="-128"/>
                              <a:ea typeface="MS UI Gothic" panose="020B0600070205080204" pitchFamily="50" charset="-128"/>
                            </a:rPr>
                            <a:t>,</a:t>
                          </a:r>
                          <a:br>
                            <a:rPr lang="en-US" altLang="ja-JP" sz="2000" dirty="0">
                              <a:latin typeface="MS UI Gothic" panose="020B0600070205080204" pitchFamily="50" charset="-128"/>
                              <a:ea typeface="MS UI Gothic" panose="020B0600070205080204" pitchFamily="50" charset="-128"/>
                            </a:rPr>
                          </a:br>
                          <a:r>
                            <a:rPr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60</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b="1" dirty="0">
                              <a:solidFill>
                                <a:schemeClr val="tx1"/>
                              </a:solidFill>
                              <a:latin typeface="MS UI Gothic" panose="020B0600070205080204" pitchFamily="50" charset="-128"/>
                              <a:ea typeface="MS UI Gothic" panose="020B0600070205080204" pitchFamily="50" charset="-128"/>
                            </a:rPr>
                            <a:t>約</a:t>
                          </a:r>
                          <a:r>
                            <a:rPr kumimoji="1" lang="en-US" altLang="ja-JP" sz="2000" b="1" dirty="0">
                              <a:solidFill>
                                <a:schemeClr val="tx1"/>
                              </a:solidFill>
                              <a:latin typeface="MS UI Gothic" panose="020B0600070205080204" pitchFamily="50" charset="-128"/>
                              <a:ea typeface="MS UI Gothic" panose="020B0600070205080204" pitchFamily="50" charset="-128"/>
                            </a:rPr>
                            <a:t>4</a:t>
                          </a:r>
                          <a:r>
                            <a:rPr kumimoji="1" lang="ja-JP" altLang="en-US" sz="2000" b="1"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3270883804"/>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solidFill>
                                <a:schemeClr val="tx1"/>
                              </a:solidFill>
                              <a:latin typeface="MS UI Gothic" panose="020B0600070205080204" pitchFamily="50" charset="-128"/>
                              <a:ea typeface="MS UI Gothic" panose="020B0600070205080204" pitchFamily="50" charset="-128"/>
                            </a:rPr>
                            <a:t>EC-SSE-T4-SRI</a:t>
                          </a:r>
                          <a:endParaRPr kumimoji="1" lang="ja-JP" altLang="en-US" sz="2000" dirty="0">
                            <a:solidFill>
                              <a:schemeClr val="tx1"/>
                            </a:solidFill>
                            <a:latin typeface="MS UI Gothic" panose="020B0600070205080204" pitchFamily="50" charset="-128"/>
                            <a:ea typeface="MS UI Gothic" panose="020B0600070205080204" pitchFamily="50" charset="-128"/>
                          </a:endParaRPr>
                        </a:p>
                      </a:txBody>
                      <a:tcPr anchor="ctr"/>
                    </a:tc>
                    <a:tc>
                      <a:txBody>
                        <a:bodyPr/>
                        <a:lstStyle/>
                        <a:p>
                          <a:pPr algn="l"/>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94</a:t>
                          </a:r>
                          <a:r>
                            <a:rPr lang="ja-JP" altLang="en-US" sz="2000" dirty="0">
                              <a:latin typeface="MS UI Gothic" panose="020B0600070205080204" pitchFamily="50" charset="-128"/>
                              <a:ea typeface="MS UI Gothic" panose="020B0600070205080204" pitchFamily="50" charset="-128"/>
                            </a:rPr>
                            <a:t>節点</a:t>
                          </a:r>
                          <a14:m>
                            <m:oMath xmlns:m="http://schemas.openxmlformats.org/officeDocument/2006/math">
                              <m:r>
                                <a:rPr lang="en-US" altLang="ja-JP" sz="2000" b="0" i="1" smtClean="0">
                                  <a:latin typeface="Cambria Math" panose="02040503050406030204" pitchFamily="18" charset="0"/>
                                </a:rPr>
                                <m:t>×</m:t>
                              </m:r>
                            </m:oMath>
                          </a14:m>
                          <a:r>
                            <a:rPr lang="en-US" altLang="ja-JP" sz="2000" dirty="0">
                              <a:latin typeface="MS UI Gothic" panose="020B0600070205080204" pitchFamily="50" charset="-128"/>
                              <a:ea typeface="MS UI Gothic" panose="020B0600070205080204" pitchFamily="50" charset="-128"/>
                            </a:rPr>
                            <a:t>3</a:t>
                          </a:r>
                          <a:r>
                            <a:rPr lang="ja-JP" altLang="en-US" sz="2000" dirty="0">
                              <a:latin typeface="MS UI Gothic" panose="020B0600070205080204" pitchFamily="50" charset="-128"/>
                              <a:ea typeface="MS UI Gothic" panose="020B0600070205080204" pitchFamily="50" charset="-128"/>
                            </a:rPr>
                            <a:t>自由度</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r>
                            <a:rPr kumimoji="1" lang="ja-JP" altLang="en-US" sz="2000" dirty="0">
                              <a:solidFill>
                                <a:schemeClr val="tx1"/>
                              </a:solidFill>
                              <a:latin typeface="MS UI Gothic" panose="020B0600070205080204" pitchFamily="50" charset="-128"/>
                              <a:ea typeface="MS UI Gothic" panose="020B0600070205080204" pitchFamily="50" charset="-128"/>
                            </a:rPr>
                            <a:t>約</a:t>
                          </a:r>
                          <a:r>
                            <a:rPr kumimoji="1" lang="en-US" altLang="ja-JP" sz="2000" dirty="0">
                              <a:solidFill>
                                <a:schemeClr val="tx1"/>
                              </a:solidFill>
                              <a:latin typeface="MS UI Gothic" panose="020B0600070205080204" pitchFamily="50" charset="-128"/>
                              <a:ea typeface="MS UI Gothic" panose="020B0600070205080204" pitchFamily="50" charset="-128"/>
                            </a:rPr>
                            <a:t>7</a:t>
                          </a:r>
                          <a:r>
                            <a:rPr kumimoji="1" lang="ja-JP" altLang="en-US" sz="2000"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13412054"/>
                      </a:ext>
                    </a:extLst>
                  </a:tr>
                </a:tbl>
              </a:graphicData>
            </a:graphic>
          </p:graphicFrame>
        </mc:Choice>
        <mc:Fallback xmlns="">
          <p:graphicFrame>
            <p:nvGraphicFramePr>
              <p:cNvPr id="5" name="表 5">
                <a:extLst>
                  <a:ext uri="{FF2B5EF4-FFF2-40B4-BE49-F238E27FC236}">
                    <a16:creationId xmlns:a16="http://schemas.microsoft.com/office/drawing/2014/main" id="{F6CF9198-C7A9-2383-C492-383435984FFE}"/>
                  </a:ext>
                </a:extLst>
              </p:cNvPr>
              <p:cNvGraphicFramePr>
                <a:graphicFrameLocks noGrp="1"/>
              </p:cNvGraphicFramePr>
              <p:nvPr>
                <p:extLst>
                  <p:ext uri="{D42A27DB-BD31-4B8C-83A1-F6EECF244321}">
                    <p14:modId xmlns:p14="http://schemas.microsoft.com/office/powerpoint/2010/main" val="3182300239"/>
                  </p:ext>
                </p:extLst>
              </p:nvPr>
            </p:nvGraphicFramePr>
            <p:xfrm>
              <a:off x="2588084" y="2623613"/>
              <a:ext cx="7035166" cy="3165840"/>
            </p:xfrm>
            <a:graphic>
              <a:graphicData uri="http://schemas.openxmlformats.org/drawingml/2006/table">
                <a:tbl>
                  <a:tblPr firstRow="1" bandRow="1">
                    <a:tableStyleId>{00A15C55-8517-42AA-B614-E9B94910E393}</a:tableStyleId>
                  </a:tblPr>
                  <a:tblGrid>
                    <a:gridCol w="3034030">
                      <a:extLst>
                        <a:ext uri="{9D8B030D-6E8A-4147-A177-3AD203B41FA5}">
                          <a16:colId xmlns:a16="http://schemas.microsoft.com/office/drawing/2014/main" val="1690386989"/>
                        </a:ext>
                      </a:extLst>
                    </a:gridCol>
                    <a:gridCol w="2346643">
                      <a:extLst>
                        <a:ext uri="{9D8B030D-6E8A-4147-A177-3AD203B41FA5}">
                          <a16:colId xmlns:a16="http://schemas.microsoft.com/office/drawing/2014/main" val="3847538805"/>
                        </a:ext>
                      </a:extLst>
                    </a:gridCol>
                    <a:gridCol w="1654493">
                      <a:extLst>
                        <a:ext uri="{9D8B030D-6E8A-4147-A177-3AD203B41FA5}">
                          <a16:colId xmlns:a16="http://schemas.microsoft.com/office/drawing/2014/main" val="3655122189"/>
                        </a:ext>
                      </a:extLst>
                    </a:gridCol>
                  </a:tblGrid>
                  <a:tr h="432000">
                    <a:tc>
                      <a:txBody>
                        <a:bodyPr/>
                        <a:lstStyle/>
                        <a:p>
                          <a:r>
                            <a:rPr kumimoji="1" lang="ja-JP" altLang="en-US" sz="2000" dirty="0">
                              <a:latin typeface="MS UI Gothic" panose="020B0600070205080204" pitchFamily="50" charset="-128"/>
                              <a:ea typeface="MS UI Gothic" panose="020B0600070205080204" pitchFamily="50" charset="-128"/>
                            </a:rPr>
                            <a:t>定式化</a:t>
                          </a:r>
                        </a:p>
                      </a:txBody>
                      <a:tcPr anchor="ctr"/>
                    </a:tc>
                    <a:tc>
                      <a:txBody>
                        <a:bodyPr/>
                        <a:lstStyle/>
                        <a:p>
                          <a:endParaRPr lang="ja-JP"/>
                        </a:p>
                      </a:txBody>
                      <a:tcPr anchor="ctr">
                        <a:blipFill>
                          <a:blip r:embed="rId4"/>
                          <a:stretch>
                            <a:fillRect l="-129610" t="-5634" r="-71688" b="-653521"/>
                          </a:stretch>
                        </a:blipFill>
                      </a:tcPr>
                    </a:tc>
                    <a:tc>
                      <a:txBody>
                        <a:bodyPr/>
                        <a:lstStyle/>
                        <a:p>
                          <a:r>
                            <a:rPr kumimoji="1" lang="ja-JP" altLang="en-US" sz="2000" dirty="0">
                              <a:latin typeface="MS UI Gothic" panose="020B0600070205080204" pitchFamily="50" charset="-128"/>
                              <a:ea typeface="MS UI Gothic" panose="020B0600070205080204" pitchFamily="50" charset="-128"/>
                            </a:rPr>
                            <a:t>対</a:t>
                          </a:r>
                          <a:r>
                            <a:rPr kumimoji="1" lang="en-US" altLang="ja-JP" sz="2000" dirty="0">
                              <a:latin typeface="MS UI Gothic" panose="020B0600070205080204" pitchFamily="50" charset="-128"/>
                              <a:ea typeface="MS UI Gothic" panose="020B0600070205080204" pitchFamily="50" charset="-128"/>
                            </a:rPr>
                            <a:t>FEM-T4</a:t>
                          </a:r>
                          <a:r>
                            <a:rPr kumimoji="1" lang="ja-JP" altLang="en-US" sz="2000" dirty="0">
                              <a:latin typeface="MS UI Gothic" panose="020B0600070205080204" pitchFamily="50" charset="-128"/>
                              <a:ea typeface="MS UI Gothic" panose="020B0600070205080204" pitchFamily="50" charset="-128"/>
                            </a:rPr>
                            <a:t>比</a:t>
                          </a:r>
                        </a:p>
                      </a:txBody>
                      <a:tcPr anchor="ctr"/>
                    </a:tc>
                    <a:extLst>
                      <a:ext uri="{0D108BD9-81ED-4DB2-BD59-A6C34878D82A}">
                        <a16:rowId xmlns:a16="http://schemas.microsoft.com/office/drawing/2014/main" val="1503264157"/>
                      </a:ext>
                    </a:extLst>
                  </a:tr>
                  <a:tr h="432000">
                    <a:tc>
                      <a:txBody>
                        <a:bodyPr/>
                        <a:lstStyle/>
                        <a:p>
                          <a:r>
                            <a:rPr kumimoji="1" lang="en-US" altLang="ja-JP" sz="2000" b="1" dirty="0">
                              <a:latin typeface="MS UI Gothic" panose="020B0600070205080204" pitchFamily="50" charset="-128"/>
                              <a:ea typeface="MS UI Gothic" panose="020B0600070205080204" pitchFamily="50" charset="-128"/>
                            </a:rPr>
                            <a:t>FEM-T4</a:t>
                          </a:r>
                          <a:endParaRPr kumimoji="1" lang="ja-JP" altLang="en-US" sz="2000" b="1" dirty="0">
                            <a:latin typeface="MS UI Gothic" panose="020B0600070205080204" pitchFamily="50" charset="-128"/>
                            <a:ea typeface="MS UI Gothic" panose="020B0600070205080204" pitchFamily="50" charset="-128"/>
                          </a:endParaRPr>
                        </a:p>
                      </a:txBody>
                      <a:tcPr anchor="ctr"/>
                    </a:tc>
                    <a:tc>
                      <a:txBody>
                        <a:bodyPr/>
                        <a:lstStyle/>
                        <a:p>
                          <a:endParaRPr lang="ja-JP"/>
                        </a:p>
                      </a:txBody>
                      <a:tcPr anchor="ctr">
                        <a:blipFill>
                          <a:blip r:embed="rId4"/>
                          <a:stretch>
                            <a:fillRect l="-129610" t="-105634" r="-71688" b="-553521"/>
                          </a:stretch>
                        </a:blipFill>
                      </a:tcPr>
                    </a:tc>
                    <a:tc>
                      <a:txBody>
                        <a:bodyPr/>
                        <a:lstStyle/>
                        <a:p>
                          <a:r>
                            <a:rPr kumimoji="1" lang="en-US" altLang="ja-JP" sz="2000" b="1" dirty="0">
                              <a:latin typeface="MS UI Gothic" panose="020B0600070205080204" pitchFamily="50" charset="-128"/>
                              <a:ea typeface="MS UI Gothic" panose="020B0600070205080204" pitchFamily="50" charset="-128"/>
                            </a:rPr>
                            <a:t>1 </a:t>
                          </a:r>
                          <a:r>
                            <a:rPr kumimoji="1" lang="ja-JP" altLang="en-US" sz="2000" b="1"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2372563311"/>
                      </a:ext>
                    </a:extLst>
                  </a:tr>
                  <a:tr h="432000">
                    <a:tc>
                      <a:txBody>
                        <a:bodyPr/>
                        <a:lstStyle/>
                        <a:p>
                          <a:r>
                            <a:rPr kumimoji="1" lang="en-US" altLang="ja-JP" sz="2000" dirty="0">
                              <a:latin typeface="MS UI Gothic" panose="020B0600070205080204" pitchFamily="50" charset="-128"/>
                              <a:ea typeface="MS UI Gothic" panose="020B0600070205080204" pitchFamily="50" charset="-128"/>
                            </a:rPr>
                            <a:t>FEM-T10</a:t>
                          </a:r>
                          <a:endParaRPr kumimoji="1" lang="ja-JP" altLang="en-US" sz="2000" dirty="0">
                            <a:latin typeface="MS UI Gothic" panose="020B0600070205080204" pitchFamily="50" charset="-128"/>
                            <a:ea typeface="MS UI Gothic" panose="020B0600070205080204" pitchFamily="50" charset="-128"/>
                          </a:endParaRPr>
                        </a:p>
                      </a:txBody>
                      <a:tcPr anchor="ctr"/>
                    </a:tc>
                    <a:tc>
                      <a:txBody>
                        <a:bodyPr/>
                        <a:lstStyle/>
                        <a:p>
                          <a:endParaRPr lang="ja-JP"/>
                        </a:p>
                      </a:txBody>
                      <a:tcPr anchor="ctr">
                        <a:blipFill>
                          <a:blip r:embed="rId4"/>
                          <a:stretch>
                            <a:fillRect l="-129610" t="-205634" r="-71688" b="-453521"/>
                          </a:stretch>
                        </a:blipFill>
                      </a:tcP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2</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29882802"/>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ES-FEM-T4</a:t>
                          </a:r>
                        </a:p>
                      </a:txBody>
                      <a:tcPr anchor="ctr"/>
                    </a:tc>
                    <a:tc>
                      <a:txBody>
                        <a:bodyPr/>
                        <a:lstStyle/>
                        <a:p>
                          <a:endParaRPr lang="ja-JP"/>
                        </a:p>
                      </a:txBody>
                      <a:tcPr anchor="ctr">
                        <a:blipFill>
                          <a:blip r:embed="rId4"/>
                          <a:stretch>
                            <a:fillRect l="-129610" t="-305634" r="-71688" b="-353521"/>
                          </a:stretch>
                        </a:blipFill>
                      </a:tcPr>
                    </a:tc>
                    <a:tc>
                      <a:txBody>
                        <a:bodyPr/>
                        <a:lstStyle/>
                        <a:p>
                          <a:r>
                            <a:rPr kumimoji="1" lang="ja-JP" altLang="en-US" sz="2000" dirty="0">
                              <a:latin typeface="MS UI Gothic" panose="020B0600070205080204" pitchFamily="50" charset="-128"/>
                              <a:ea typeface="MS UI Gothic" panose="020B0600070205080204" pitchFamily="50" charset="-128"/>
                            </a:rPr>
                            <a:t>約</a:t>
                          </a:r>
                          <a:r>
                            <a:rPr kumimoji="1" lang="en-US" altLang="ja-JP" sz="2000" dirty="0">
                              <a:latin typeface="MS UI Gothic" panose="020B0600070205080204" pitchFamily="50" charset="-128"/>
                              <a:ea typeface="MS UI Gothic" panose="020B0600070205080204" pitchFamily="50" charset="-128"/>
                            </a:rPr>
                            <a:t>3</a:t>
                          </a:r>
                          <a:r>
                            <a:rPr kumimoji="1" lang="ja-JP" altLang="en-US" sz="2000" dirty="0">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016192594"/>
                      </a:ext>
                    </a:extLst>
                  </a:tr>
                  <a:tr h="1005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latin typeface="MS UI Gothic" panose="020B0600070205080204" pitchFamily="50" charset="-128"/>
                              <a:ea typeface="MS UI Gothic" panose="020B0600070205080204" pitchFamily="50" charset="-128"/>
                            </a:rPr>
                            <a:t>NS-FEM-T4,</a:t>
                          </a:r>
                          <a:br>
                            <a:rPr lang="en-US" altLang="ja-JP" sz="2000" dirty="0">
                              <a:latin typeface="MS UI Gothic" panose="020B0600070205080204" pitchFamily="50" charset="-128"/>
                              <a:ea typeface="MS UI Gothic" panose="020B0600070205080204" pitchFamily="50" charset="-128"/>
                            </a:rPr>
                          </a:br>
                          <a:r>
                            <a:rPr lang="en-US" altLang="ja-JP" sz="2000" dirty="0" err="1">
                              <a:solidFill>
                                <a:srgbClr val="FF00FF"/>
                              </a:solidFill>
                              <a:latin typeface="MS UI Gothic" panose="020B0600070205080204" pitchFamily="50" charset="-128"/>
                              <a:ea typeface="MS UI Gothic" panose="020B0600070205080204" pitchFamily="50" charset="-128"/>
                            </a:rPr>
                            <a:t>SelectiveES</a:t>
                          </a:r>
                          <a:r>
                            <a:rPr lang="en-US" altLang="ja-JP" sz="2000" dirty="0">
                              <a:solidFill>
                                <a:srgbClr val="FF00FF"/>
                              </a:solidFill>
                              <a:latin typeface="MS UI Gothic" panose="020B0600070205080204" pitchFamily="50" charset="-128"/>
                              <a:ea typeface="MS UI Gothic" panose="020B0600070205080204" pitchFamily="50" charset="-128"/>
                            </a:rPr>
                            <a:t>/NS-FEM-T4</a:t>
                          </a:r>
                          <a:r>
                            <a:rPr lang="en-US" altLang="ja-JP" sz="2000" dirty="0">
                              <a:latin typeface="MS UI Gothic" panose="020B0600070205080204" pitchFamily="50" charset="-128"/>
                              <a:ea typeface="MS UI Gothic" panose="020B0600070205080204" pitchFamily="50" charset="-128"/>
                            </a:rPr>
                            <a:t>,</a:t>
                          </a:r>
                          <a:br>
                            <a:rPr lang="en-US" altLang="ja-JP" sz="2000" dirty="0">
                              <a:latin typeface="MS UI Gothic" panose="020B0600070205080204" pitchFamily="50" charset="-128"/>
                              <a:ea typeface="MS UI Gothic" panose="020B0600070205080204" pitchFamily="50" charset="-128"/>
                            </a:rPr>
                          </a:br>
                          <a:r>
                            <a:rPr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p>
                      </a:txBody>
                      <a:tcPr anchor="ctr"/>
                    </a:tc>
                    <a:tc>
                      <a:txBody>
                        <a:bodyPr/>
                        <a:lstStyle/>
                        <a:p>
                          <a:endParaRPr lang="ja-JP"/>
                        </a:p>
                      </a:txBody>
                      <a:tcPr anchor="ctr">
                        <a:blipFill>
                          <a:blip r:embed="rId4"/>
                          <a:stretch>
                            <a:fillRect l="-129610" t="-174545" r="-71688" b="-52121"/>
                          </a:stretch>
                        </a:blipFill>
                      </a:tcPr>
                    </a:tc>
                    <a:tc>
                      <a:txBody>
                        <a:bodyPr/>
                        <a:lstStyle/>
                        <a:p>
                          <a:r>
                            <a:rPr kumimoji="1" lang="ja-JP" altLang="en-US" sz="2000" b="1" dirty="0">
                              <a:solidFill>
                                <a:schemeClr val="tx1"/>
                              </a:solidFill>
                              <a:latin typeface="MS UI Gothic" panose="020B0600070205080204" pitchFamily="50" charset="-128"/>
                              <a:ea typeface="MS UI Gothic" panose="020B0600070205080204" pitchFamily="50" charset="-128"/>
                            </a:rPr>
                            <a:t>約</a:t>
                          </a:r>
                          <a:r>
                            <a:rPr kumimoji="1" lang="en-US" altLang="ja-JP" sz="2000" b="1" dirty="0">
                              <a:solidFill>
                                <a:schemeClr val="tx1"/>
                              </a:solidFill>
                              <a:latin typeface="MS UI Gothic" panose="020B0600070205080204" pitchFamily="50" charset="-128"/>
                              <a:ea typeface="MS UI Gothic" panose="020B0600070205080204" pitchFamily="50" charset="-128"/>
                            </a:rPr>
                            <a:t>4</a:t>
                          </a:r>
                          <a:r>
                            <a:rPr kumimoji="1" lang="ja-JP" altLang="en-US" sz="2000" b="1"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3270883804"/>
                      </a:ext>
                    </a:extLst>
                  </a:tr>
                  <a:tr h="432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solidFill>
                                <a:schemeClr val="tx1"/>
                              </a:solidFill>
                              <a:latin typeface="MS UI Gothic" panose="020B0600070205080204" pitchFamily="50" charset="-128"/>
                              <a:ea typeface="MS UI Gothic" panose="020B0600070205080204" pitchFamily="50" charset="-128"/>
                            </a:rPr>
                            <a:t>EC-SSE-T4-SRI</a:t>
                          </a:r>
                          <a:endParaRPr kumimoji="1" lang="ja-JP" altLang="en-US" sz="2000" dirty="0">
                            <a:solidFill>
                              <a:schemeClr val="tx1"/>
                            </a:solidFill>
                            <a:latin typeface="MS UI Gothic" panose="020B0600070205080204" pitchFamily="50" charset="-128"/>
                            <a:ea typeface="MS UI Gothic" panose="020B0600070205080204" pitchFamily="50" charset="-128"/>
                          </a:endParaRPr>
                        </a:p>
                      </a:txBody>
                      <a:tcPr anchor="ctr"/>
                    </a:tc>
                    <a:tc>
                      <a:txBody>
                        <a:bodyPr/>
                        <a:lstStyle/>
                        <a:p>
                          <a:endParaRPr lang="ja-JP"/>
                        </a:p>
                      </a:txBody>
                      <a:tcPr anchor="ctr">
                        <a:blipFill>
                          <a:blip r:embed="rId4"/>
                          <a:stretch>
                            <a:fillRect l="-129610" t="-638028" r="-71688" b="-21127"/>
                          </a:stretch>
                        </a:blipFill>
                      </a:tcPr>
                    </a:tc>
                    <a:tc>
                      <a:txBody>
                        <a:bodyPr/>
                        <a:lstStyle/>
                        <a:p>
                          <a:r>
                            <a:rPr kumimoji="1" lang="ja-JP" altLang="en-US" sz="2000" dirty="0">
                              <a:solidFill>
                                <a:schemeClr val="tx1"/>
                              </a:solidFill>
                              <a:latin typeface="MS UI Gothic" panose="020B0600070205080204" pitchFamily="50" charset="-128"/>
                              <a:ea typeface="MS UI Gothic" panose="020B0600070205080204" pitchFamily="50" charset="-128"/>
                            </a:rPr>
                            <a:t>約</a:t>
                          </a:r>
                          <a:r>
                            <a:rPr kumimoji="1" lang="en-US" altLang="ja-JP" sz="2000" dirty="0">
                              <a:solidFill>
                                <a:schemeClr val="tx1"/>
                              </a:solidFill>
                              <a:latin typeface="MS UI Gothic" panose="020B0600070205080204" pitchFamily="50" charset="-128"/>
                              <a:ea typeface="MS UI Gothic" panose="020B0600070205080204" pitchFamily="50" charset="-128"/>
                            </a:rPr>
                            <a:t>7</a:t>
                          </a:r>
                          <a:r>
                            <a:rPr kumimoji="1" lang="ja-JP" altLang="en-US" sz="2000" dirty="0">
                              <a:solidFill>
                                <a:schemeClr val="tx1"/>
                              </a:solidFill>
                              <a:latin typeface="MS UI Gothic" panose="020B0600070205080204" pitchFamily="50" charset="-128"/>
                              <a:ea typeface="MS UI Gothic" panose="020B0600070205080204" pitchFamily="50" charset="-128"/>
                            </a:rPr>
                            <a:t>倍</a:t>
                          </a:r>
                        </a:p>
                      </a:txBody>
                      <a:tcPr anchor="ctr"/>
                    </a:tc>
                    <a:extLst>
                      <a:ext uri="{0D108BD9-81ED-4DB2-BD59-A6C34878D82A}">
                        <a16:rowId xmlns:a16="http://schemas.microsoft.com/office/drawing/2014/main" val="1213412054"/>
                      </a:ext>
                    </a:extLst>
                  </a:tr>
                </a:tbl>
              </a:graphicData>
            </a:graphic>
          </p:graphicFrame>
        </mc:Fallback>
      </mc:AlternateContent>
      <p:sp>
        <p:nvSpPr>
          <p:cNvPr id="6" name="四角形: 角を丸くする 5">
            <a:extLst>
              <a:ext uri="{FF2B5EF4-FFF2-40B4-BE49-F238E27FC236}">
                <a16:creationId xmlns:a16="http://schemas.microsoft.com/office/drawing/2014/main" id="{792CBA35-7C0C-F3F1-CD1B-CA06A9FD58C2}"/>
              </a:ext>
            </a:extLst>
          </p:cNvPr>
          <p:cNvSpPr/>
          <p:nvPr/>
        </p:nvSpPr>
        <p:spPr>
          <a:xfrm>
            <a:off x="1585926" y="5855399"/>
            <a:ext cx="9049814" cy="464850"/>
          </a:xfrm>
          <a:prstGeom prst="roundRect">
            <a:avLst>
              <a:gd name="adj" fmla="val 18840"/>
            </a:avLst>
          </a:prstGeom>
          <a:solidFill>
            <a:schemeClr val="accent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MS UI Gothic" panose="020B0600070205080204" pitchFamily="50" charset="-128"/>
                <a:ea typeface="MS UI Gothic" panose="020B0600070205080204" pitchFamily="50" charset="-128"/>
              </a:rPr>
              <a:t>理論的にも実測でも，計算時間は従来の標準</a:t>
            </a:r>
            <a:r>
              <a:rPr kumimoji="1" lang="en-US" altLang="ja-JP" sz="2400" dirty="0">
                <a:solidFill>
                  <a:schemeClr val="tx1"/>
                </a:solidFill>
                <a:latin typeface="MS UI Gothic" panose="020B0600070205080204" pitchFamily="50" charset="-128"/>
                <a:ea typeface="MS UI Gothic" panose="020B0600070205080204" pitchFamily="50" charset="-128"/>
              </a:rPr>
              <a:t>S-FEM</a:t>
            </a:r>
            <a:r>
              <a:rPr kumimoji="1" lang="ja-JP" altLang="en-US" sz="2400" dirty="0">
                <a:solidFill>
                  <a:schemeClr val="tx1"/>
                </a:solidFill>
                <a:latin typeface="MS UI Gothic" panose="020B0600070205080204" pitchFamily="50" charset="-128"/>
                <a:ea typeface="MS UI Gothic" panose="020B0600070205080204" pitchFamily="50" charset="-128"/>
              </a:rPr>
              <a:t>とほぼ同じ．</a:t>
            </a:r>
          </a:p>
        </p:txBody>
      </p:sp>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396BEF66-BC0F-5D9C-10E3-A314A2C13853}"/>
                  </a:ext>
                </a:extLst>
              </p:cNvPr>
              <p:cNvSpPr txBox="1"/>
              <p:nvPr/>
            </p:nvSpPr>
            <p:spPr>
              <a:xfrm>
                <a:off x="9803682" y="3727855"/>
                <a:ext cx="2088232" cy="1200329"/>
              </a:xfrm>
              <a:prstGeom prst="rect">
                <a:avLst/>
              </a:prstGeom>
              <a:noFill/>
              <a:ln w="6350" cap="flat" cmpd="sng" algn="ctr">
                <a:solidFill>
                  <a:schemeClr val="tx1"/>
                </a:solid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ja-JP" altLang="en-US" sz="1800" dirty="0">
                    <a:latin typeface="MS UI Gothic" panose="020B0600070205080204" pitchFamily="50" charset="-128"/>
                    <a:ea typeface="MS UI Gothic" panose="020B0600070205080204" pitchFamily="50" charset="-128"/>
                  </a:rPr>
                  <a:t>要素をまたぐ歪み</a:t>
                </a:r>
                <a:br>
                  <a:rPr lang="en-US" altLang="ja-JP" dirty="0">
                    <a:latin typeface="MS UI Gothic" panose="020B0600070205080204" pitchFamily="50" charset="-128"/>
                    <a:ea typeface="MS UI Gothic" panose="020B0600070205080204" pitchFamily="50" charset="-128"/>
                  </a:rPr>
                </a:br>
                <a:r>
                  <a:rPr lang="ja-JP" altLang="en-US" sz="1800" dirty="0">
                    <a:latin typeface="MS UI Gothic" panose="020B0600070205080204" pitchFamily="50" charset="-128"/>
                    <a:ea typeface="MS UI Gothic" panose="020B0600070205080204" pitchFamily="50" charset="-128"/>
                  </a:rPr>
                  <a:t>平滑を繰り返す毎に</a:t>
                </a:r>
                <a:br>
                  <a:rPr lang="en-US" altLang="ja-JP" sz="1800" dirty="0">
                    <a:latin typeface="MS UI Gothic" panose="020B0600070205080204" pitchFamily="50" charset="-128"/>
                    <a:ea typeface="MS UI Gothic" panose="020B0600070205080204" pitchFamily="50" charset="-128"/>
                  </a:rPr>
                </a:br>
                <a:r>
                  <a:rPr kumimoji="1" lang="ja-JP" altLang="en-US" sz="1800" dirty="0">
                    <a:latin typeface="MS UI Gothic" panose="020B0600070205080204" pitchFamily="50" charset="-128"/>
                    <a:ea typeface="MS UI Gothic" panose="020B0600070205080204" pitchFamily="50" charset="-128"/>
                  </a:rPr>
                  <a:t>剛性マトリックス</a:t>
                </a:r>
                <a14:m>
                  <m:oMath xmlns:m="http://schemas.openxmlformats.org/officeDocument/2006/math">
                    <m:r>
                      <a:rPr kumimoji="1" lang="en-US" altLang="ja-JP" sz="1800" b="0" i="1" smtClean="0">
                        <a:latin typeface="Cambria Math" panose="02040503050406030204" pitchFamily="18" charset="0"/>
                      </a:rPr>
                      <m:t>[</m:t>
                    </m:r>
                    <m:r>
                      <a:rPr kumimoji="1" lang="en-US" altLang="ja-JP" sz="1800" b="0" i="1" smtClean="0">
                        <a:latin typeface="Cambria Math" panose="02040503050406030204" pitchFamily="18" charset="0"/>
                      </a:rPr>
                      <m:t>𝐾</m:t>
                    </m:r>
                    <m:r>
                      <a:rPr kumimoji="1" lang="en-US" altLang="ja-JP" sz="1800" b="0" i="1" smtClean="0">
                        <a:latin typeface="Cambria Math" panose="02040503050406030204" pitchFamily="18" charset="0"/>
                      </a:rPr>
                      <m:t>]</m:t>
                    </m:r>
                  </m:oMath>
                </a14:m>
                <a:r>
                  <a:rPr kumimoji="1" lang="ja-JP" altLang="en-US" sz="1800" dirty="0">
                    <a:latin typeface="MS UI Gothic" panose="020B0600070205080204" pitchFamily="50" charset="-128"/>
                    <a:ea typeface="MS UI Gothic" panose="020B0600070205080204" pitchFamily="50" charset="-128"/>
                  </a:rPr>
                  <a:t>の</a:t>
                </a:r>
                <a:br>
                  <a:rPr kumimoji="1" lang="en-US" altLang="ja-JP" sz="1800" dirty="0">
                    <a:latin typeface="MS UI Gothic" panose="020B0600070205080204" pitchFamily="50" charset="-128"/>
                    <a:ea typeface="MS UI Gothic" panose="020B0600070205080204" pitchFamily="50" charset="-128"/>
                  </a:rPr>
                </a:br>
                <a:r>
                  <a:rPr lang="ja-JP" altLang="en-US" sz="1800" dirty="0">
                    <a:latin typeface="MS UI Gothic" panose="020B0600070205080204" pitchFamily="50" charset="-128"/>
                    <a:ea typeface="MS UI Gothic" panose="020B0600070205080204" pitchFamily="50" charset="-128"/>
                  </a:rPr>
                  <a:t>バンド幅は広がる．</a:t>
                </a:r>
                <a:endParaRPr lang="ja-JP" altLang="en-US" dirty="0">
                  <a:latin typeface="MS UI Gothic" panose="020B0600070205080204" pitchFamily="50" charset="-128"/>
                  <a:ea typeface="MS UI Gothic" panose="020B0600070205080204" pitchFamily="50" charset="-128"/>
                </a:endParaRPr>
              </a:p>
            </p:txBody>
          </p:sp>
        </mc:Choice>
        <mc:Fallback xmlns="">
          <p:sp>
            <p:nvSpPr>
              <p:cNvPr id="8" name="テキスト ボックス 7">
                <a:extLst>
                  <a:ext uri="{FF2B5EF4-FFF2-40B4-BE49-F238E27FC236}">
                    <a16:creationId xmlns:a16="http://schemas.microsoft.com/office/drawing/2014/main" id="{396BEF66-BC0F-5D9C-10E3-A314A2C13853}"/>
                  </a:ext>
                </a:extLst>
              </p:cNvPr>
              <p:cNvSpPr txBox="1">
                <a:spLocks noRot="1" noChangeAspect="1" noMove="1" noResize="1" noEditPoints="1" noAdjustHandles="1" noChangeArrowheads="1" noChangeShapeType="1" noTextEdit="1"/>
              </p:cNvSpPr>
              <p:nvPr/>
            </p:nvSpPr>
            <p:spPr>
              <a:xfrm>
                <a:off x="9803682" y="3727855"/>
                <a:ext cx="2088232" cy="1200329"/>
              </a:xfrm>
              <a:prstGeom prst="rect">
                <a:avLst/>
              </a:prstGeom>
              <a:blipFill>
                <a:blip r:embed="rId5"/>
                <a:stretch>
                  <a:fillRect l="-1433" t="-980" r="-1719" b="-5392"/>
                </a:stretch>
              </a:blipFill>
              <a:ln w="6350" cap="flat" cmpd="sng" algn="ctr">
                <a:solidFill>
                  <a:schemeClr val="tx1"/>
                </a:solidFill>
                <a:prstDash val="solid"/>
                <a:miter lim="800000"/>
              </a:ln>
              <a:effectLst/>
            </p:spPr>
            <p:txBody>
              <a:bodyPr/>
              <a:lstStyle/>
              <a:p>
                <a:r>
                  <a:rPr lang="ja-JP" altLang="en-US">
                    <a:noFill/>
                  </a:rPr>
                  <a:t> </a:t>
                </a:r>
              </a:p>
            </p:txBody>
          </p:sp>
        </mc:Fallback>
      </mc:AlternateContent>
      <p:sp>
        <p:nvSpPr>
          <p:cNvPr id="7" name="スライド番号プレースホルダー 6">
            <a:extLst>
              <a:ext uri="{FF2B5EF4-FFF2-40B4-BE49-F238E27FC236}">
                <a16:creationId xmlns:a16="http://schemas.microsoft.com/office/drawing/2014/main" id="{40384FE8-0D77-2412-D74A-68C294B07933}"/>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31</a:t>
            </a:fld>
            <a:endParaRPr lang="ja-JP" altLang="en-US" dirty="0"/>
          </a:p>
        </p:txBody>
      </p:sp>
      <p:sp>
        <p:nvSpPr>
          <p:cNvPr id="4" name="テキスト ボックス 3">
            <a:extLst>
              <a:ext uri="{FF2B5EF4-FFF2-40B4-BE49-F238E27FC236}">
                <a16:creationId xmlns:a16="http://schemas.microsoft.com/office/drawing/2014/main" id="{C235CA7C-4C31-6273-850B-AEB40E318715}"/>
              </a:ext>
            </a:extLst>
          </p:cNvPr>
          <p:cNvSpPr txBox="1"/>
          <p:nvPr/>
        </p:nvSpPr>
        <p:spPr>
          <a:xfrm>
            <a:off x="0" y="4430183"/>
            <a:ext cx="1981632" cy="92333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err="1">
                <a:latin typeface="MS UI Gothic" panose="020B0600070205080204" pitchFamily="50" charset="-128"/>
                <a:ea typeface="MS UI Gothic" panose="020B0600070205080204" pitchFamily="50" charset="-128"/>
              </a:rPr>
              <a:t>FrontISTR</a:t>
            </a:r>
            <a:r>
              <a:rPr kumimoji="1" lang="ja-JP" altLang="en-US" sz="1800" dirty="0">
                <a:latin typeface="MS UI Gothic" panose="020B0600070205080204" pitchFamily="50" charset="-128"/>
                <a:ea typeface="MS UI Gothic" panose="020B0600070205080204" pitchFamily="50" charset="-128"/>
              </a:rPr>
              <a:t>にも</a:t>
            </a:r>
            <a:br>
              <a:rPr kumimoji="1" lang="en-US" altLang="ja-JP" sz="1800" dirty="0">
                <a:latin typeface="MS UI Gothic" panose="020B0600070205080204" pitchFamily="50" charset="-128"/>
                <a:ea typeface="MS UI Gothic" panose="020B0600070205080204" pitchFamily="50" charset="-128"/>
              </a:rPr>
            </a:br>
            <a:r>
              <a:rPr kumimoji="1" lang="ja-JP" altLang="en-US" sz="1800" dirty="0">
                <a:latin typeface="MS UI Gothic" panose="020B0600070205080204" pitchFamily="50" charset="-128"/>
                <a:ea typeface="MS UI Gothic" panose="020B0600070205080204" pitchFamily="50" charset="-128"/>
              </a:rPr>
              <a:t>採用されている</a:t>
            </a:r>
            <a:br>
              <a:rPr kumimoji="1" lang="en-US" altLang="ja-JP" sz="1800" dirty="0">
                <a:latin typeface="MS UI Gothic" panose="020B0600070205080204" pitchFamily="50" charset="-128"/>
                <a:ea typeface="MS UI Gothic" panose="020B0600070205080204" pitchFamily="50" charset="-128"/>
              </a:rPr>
            </a:br>
            <a:r>
              <a:rPr kumimoji="1" lang="ja-JP" altLang="en-US" sz="1800" dirty="0">
                <a:latin typeface="MS UI Gothic" panose="020B0600070205080204" pitchFamily="50" charset="-128"/>
                <a:ea typeface="MS UI Gothic" panose="020B0600070205080204" pitchFamily="50" charset="-128"/>
              </a:rPr>
              <a:t>従来の標準</a:t>
            </a:r>
            <a:r>
              <a:rPr kumimoji="1" lang="en-US" altLang="ja-JP" sz="1800" dirty="0">
                <a:latin typeface="MS UI Gothic" panose="020B0600070205080204" pitchFamily="50" charset="-128"/>
                <a:ea typeface="MS UI Gothic" panose="020B0600070205080204" pitchFamily="50" charset="-128"/>
              </a:rPr>
              <a:t>S-FEM</a:t>
            </a:r>
            <a:endParaRPr kumimoji="1" lang="ja-JP" altLang="en-US" sz="1800" dirty="0">
              <a:latin typeface="MS UI Gothic" panose="020B0600070205080204" pitchFamily="50" charset="-128"/>
              <a:ea typeface="MS UI Gothic" panose="020B0600070205080204" pitchFamily="50" charset="-128"/>
            </a:endParaRPr>
          </a:p>
        </p:txBody>
      </p:sp>
      <p:cxnSp>
        <p:nvCxnSpPr>
          <p:cNvPr id="10" name="直線矢印コネクタ 9">
            <a:extLst>
              <a:ext uri="{FF2B5EF4-FFF2-40B4-BE49-F238E27FC236}">
                <a16:creationId xmlns:a16="http://schemas.microsoft.com/office/drawing/2014/main" id="{3AC2A83C-2742-63B8-345B-34D43C2345EE}"/>
              </a:ext>
            </a:extLst>
          </p:cNvPr>
          <p:cNvCxnSpPr>
            <a:cxnSpLocks/>
          </p:cNvCxnSpPr>
          <p:nvPr/>
        </p:nvCxnSpPr>
        <p:spPr>
          <a:xfrm>
            <a:off x="1694481" y="4891848"/>
            <a:ext cx="94023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0213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CAD1D-A998-2486-B1E5-3DD361B7AC06}"/>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E5D088F-798E-0FBE-8B01-C4CFF90D41A9}"/>
              </a:ext>
            </a:extLst>
          </p:cNvPr>
          <p:cNvSpPr>
            <a:spLocks noGrp="1"/>
          </p:cNvSpPr>
          <p:nvPr>
            <p:ph idx="1"/>
          </p:nvPr>
        </p:nvSpPr>
        <p:spPr/>
        <p:txBody>
          <a:bodyPr anchor="t"/>
          <a:lstStyle/>
          <a:p>
            <a:pPr marL="0" indent="0">
              <a:buNone/>
            </a:pPr>
            <a:r>
              <a:rPr lang="en-US" altLang="ja-JP" b="1" i="1" u="sng" dirty="0">
                <a:effectLst>
                  <a:outerShdw blurRad="38100" dist="38100" dir="2700000" algn="tl">
                    <a:srgbClr val="000000">
                      <a:alpha val="43137"/>
                    </a:srgbClr>
                  </a:outerShdw>
                </a:effectLst>
              </a:rPr>
              <a:t>1.8GPa</a:t>
            </a:r>
            <a:r>
              <a:rPr lang="ja-JP" altLang="en-US" b="1" i="1" u="sng" dirty="0">
                <a:effectLst>
                  <a:outerShdw blurRad="38100" dist="38100" dir="2700000" algn="tl">
                    <a:srgbClr val="000000">
                      <a:alpha val="43137"/>
                    </a:srgbClr>
                  </a:outerShdw>
                </a:effectLst>
              </a:rPr>
              <a:t>時点の圧力分布の比較</a:t>
            </a:r>
            <a:endParaRPr lang="en-US" altLang="ja-JP" b="1" i="1" u="sng" dirty="0">
              <a:effectLst>
                <a:outerShdw blurRad="38100" dist="38100" dir="2700000" algn="tl">
                  <a:srgbClr val="000000">
                    <a:alpha val="43137"/>
                  </a:srgbClr>
                </a:outerShdw>
              </a:effectLst>
            </a:endParaRPr>
          </a:p>
        </p:txBody>
      </p:sp>
      <p:sp>
        <p:nvSpPr>
          <p:cNvPr id="2" name="タイトル 1">
            <a:extLst>
              <a:ext uri="{FF2B5EF4-FFF2-40B4-BE49-F238E27FC236}">
                <a16:creationId xmlns:a16="http://schemas.microsoft.com/office/drawing/2014/main" id="{54007D4D-69E0-7988-DCFE-BA109940CE7A}"/>
              </a:ext>
            </a:extLst>
          </p:cNvPr>
          <p:cNvSpPr>
            <a:spLocks noGrp="1"/>
          </p:cNvSpPr>
          <p:nvPr>
            <p:ph type="title"/>
          </p:nvPr>
        </p:nvSpPr>
        <p:spPr/>
        <p:txBody>
          <a:bodyPr>
            <a:normAutofit/>
          </a:bodyPr>
          <a:lstStyle/>
          <a:p>
            <a:r>
              <a:rPr lang="ja-JP" altLang="en-US" dirty="0"/>
              <a:t>    ブロックの圧力押込大変形解析</a:t>
            </a:r>
          </a:p>
        </p:txBody>
      </p:sp>
      <p:sp>
        <p:nvSpPr>
          <p:cNvPr id="5" name="テキスト ボックス 4">
            <a:extLst>
              <a:ext uri="{FF2B5EF4-FFF2-40B4-BE49-F238E27FC236}">
                <a16:creationId xmlns:a16="http://schemas.microsoft.com/office/drawing/2014/main" id="{0E497BA9-40FF-DB4D-20F6-2DFB780C5CB6}"/>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6" name="スライド番号プレースホルダー 5">
            <a:extLst>
              <a:ext uri="{FF2B5EF4-FFF2-40B4-BE49-F238E27FC236}">
                <a16:creationId xmlns:a16="http://schemas.microsoft.com/office/drawing/2014/main" id="{901A4CA8-82C9-A0FB-C4F8-17EC36ECD1B8}"/>
              </a:ext>
            </a:extLst>
          </p:cNvPr>
          <p:cNvSpPr>
            <a:spLocks noGrp="1"/>
          </p:cNvSpPr>
          <p:nvPr>
            <p:ph type="sldNum" sz="quarter" idx="4"/>
          </p:nvPr>
        </p:nvSpPr>
        <p:spPr/>
        <p:txBody>
          <a:bodyPr/>
          <a:lstStyle/>
          <a:p>
            <a:pPr algn="ctr"/>
            <a:r>
              <a:rPr lang="en-US" altLang="ja-JP"/>
              <a:t>P. </a:t>
            </a:r>
            <a:fld id="{F8FDF831-B0A3-4B44-A20D-7581D5587101}" type="slidenum">
              <a:rPr lang="ja-JP" altLang="en-US" smtClean="0"/>
              <a:pPr algn="ctr"/>
              <a:t>32</a:t>
            </a:fld>
            <a:endParaRPr lang="ja-JP" altLang="en-US" dirty="0"/>
          </a:p>
        </p:txBody>
      </p:sp>
      <p:pic>
        <p:nvPicPr>
          <p:cNvPr id="12" name="図 11">
            <a:extLst>
              <a:ext uri="{FF2B5EF4-FFF2-40B4-BE49-F238E27FC236}">
                <a16:creationId xmlns:a16="http://schemas.microsoft.com/office/drawing/2014/main" id="{6F06DDDE-DE89-E92C-D30E-7CF18149F4B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983112"/>
            <a:ext cx="6110985" cy="4680000"/>
          </a:xfrm>
          <a:prstGeom prst="rect">
            <a:avLst/>
          </a:prstGeom>
        </p:spPr>
      </p:pic>
      <p:sp>
        <p:nvSpPr>
          <p:cNvPr id="14" name="テキスト ボックス 13">
            <a:extLst>
              <a:ext uri="{FF2B5EF4-FFF2-40B4-BE49-F238E27FC236}">
                <a16:creationId xmlns:a16="http://schemas.microsoft.com/office/drawing/2014/main" id="{36E5ED89-E1DE-8894-E18D-3201EDE11BE3}"/>
              </a:ext>
            </a:extLst>
          </p:cNvPr>
          <p:cNvSpPr txBox="1"/>
          <p:nvPr/>
        </p:nvSpPr>
        <p:spPr>
          <a:xfrm>
            <a:off x="10829597" y="1071181"/>
            <a:ext cx="1074333" cy="646331"/>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altLang="ja-JP" dirty="0">
                <a:solidFill>
                  <a:schemeClr val="tx1"/>
                </a:solidFill>
                <a:latin typeface="+mn-ea"/>
              </a:rPr>
              <a:t>ABAQUS</a:t>
            </a:r>
            <a:br>
              <a:rPr lang="en-US" altLang="ja-JP" dirty="0">
                <a:solidFill>
                  <a:schemeClr val="tx1"/>
                </a:solidFill>
                <a:latin typeface="+mn-ea"/>
              </a:rPr>
            </a:br>
            <a:r>
              <a:rPr lang="en-US" altLang="ja-JP" dirty="0">
                <a:solidFill>
                  <a:schemeClr val="tx1"/>
                </a:solidFill>
                <a:latin typeface="+mn-ea"/>
              </a:rPr>
              <a:t>C3D8</a:t>
            </a:r>
            <a:endParaRPr kumimoji="1" lang="ja-JP" altLang="en-US" sz="1800" dirty="0">
              <a:solidFill>
                <a:schemeClr val="tx1"/>
              </a:solidFill>
              <a:latin typeface="+mn-ea"/>
            </a:endParaRPr>
          </a:p>
        </p:txBody>
      </p:sp>
      <p:sp>
        <p:nvSpPr>
          <p:cNvPr id="18" name="四角形: 角を丸くする 17">
            <a:extLst>
              <a:ext uri="{FF2B5EF4-FFF2-40B4-BE49-F238E27FC236}">
                <a16:creationId xmlns:a16="http://schemas.microsoft.com/office/drawing/2014/main" id="{917BB7C1-D115-316D-C79A-B019AA5E103E}"/>
              </a:ext>
            </a:extLst>
          </p:cNvPr>
          <p:cNvSpPr/>
          <p:nvPr/>
        </p:nvSpPr>
        <p:spPr>
          <a:xfrm>
            <a:off x="334434" y="5618420"/>
            <a:ext cx="11522207" cy="757095"/>
          </a:xfrm>
          <a:prstGeom prst="roundRect">
            <a:avLst/>
          </a:prstGeom>
          <a:solidFill>
            <a:schemeClr val="accent1"/>
          </a:solidFill>
          <a:ln w="3175">
            <a:solidFill>
              <a:schemeClr val="tx1"/>
            </a:solidFill>
          </a:ln>
          <a:effectLst/>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rtlCol="0" anchor="ctr"/>
          <a:lstStyle/>
          <a:p>
            <a:pPr algn="ctr"/>
            <a:r>
              <a:rPr lang="ja-JP" altLang="en-US" sz="2400" dirty="0">
                <a:solidFill>
                  <a:srgbClr val="FF00FF"/>
                </a:solidFill>
                <a:latin typeface="+mn-ea"/>
              </a:rPr>
              <a:t>旧</a:t>
            </a:r>
            <a:r>
              <a:rPr lang="en-US" altLang="ja-JP" sz="2400" dirty="0">
                <a:solidFill>
                  <a:srgbClr val="FF00FF"/>
                </a:solidFill>
                <a:latin typeface="+mn-ea"/>
              </a:rPr>
              <a:t>S-FEM</a:t>
            </a:r>
            <a:r>
              <a:rPr lang="ja-JP" altLang="en-US" sz="2400" dirty="0">
                <a:solidFill>
                  <a:schemeClr val="tx1"/>
                </a:solidFill>
                <a:latin typeface="+mn-ea"/>
              </a:rPr>
              <a:t>をポストスムージングした結果は大ひずみ解析でも綺麗で，</a:t>
            </a:r>
            <a:br>
              <a:rPr lang="en-US" altLang="ja-JP" sz="2400" dirty="0">
                <a:solidFill>
                  <a:schemeClr val="tx1"/>
                </a:solidFill>
                <a:latin typeface="+mn-ea"/>
              </a:rPr>
            </a:br>
            <a:r>
              <a:rPr lang="ja-JP" altLang="en-US" sz="2400" dirty="0">
                <a:solidFill>
                  <a:schemeClr val="tx1"/>
                </a:solidFill>
                <a:latin typeface="+mn-ea"/>
              </a:rPr>
              <a:t>立方体構造格子を用いた</a:t>
            </a:r>
            <a:r>
              <a:rPr lang="en-US" altLang="ja-JP" sz="2400" dirty="0">
                <a:solidFill>
                  <a:schemeClr val="tx1"/>
                </a:solidFill>
                <a:latin typeface="+mn-ea"/>
              </a:rPr>
              <a:t>ABAQUS C3D8</a:t>
            </a:r>
            <a:r>
              <a:rPr lang="ja-JP" altLang="en-US" sz="2400" dirty="0">
                <a:solidFill>
                  <a:schemeClr val="tx1"/>
                </a:solidFill>
                <a:latin typeface="+mn-ea"/>
              </a:rPr>
              <a:t>と遜色ない圧力分布が得られる．</a:t>
            </a:r>
            <a:endParaRPr kumimoji="1" lang="ja-JP" altLang="en-US" sz="2400" dirty="0">
              <a:solidFill>
                <a:schemeClr val="tx1"/>
              </a:solidFill>
              <a:latin typeface="+mn-ea"/>
            </a:endParaRPr>
          </a:p>
        </p:txBody>
      </p:sp>
      <p:pic>
        <p:nvPicPr>
          <p:cNvPr id="7" name="図 6">
            <a:extLst>
              <a:ext uri="{FF2B5EF4-FFF2-40B4-BE49-F238E27FC236}">
                <a16:creationId xmlns:a16="http://schemas.microsoft.com/office/drawing/2014/main" id="{6F24248E-B298-0F2C-D3BB-768579994B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050" y="959255"/>
            <a:ext cx="5675950" cy="4680000"/>
          </a:xfrm>
          <a:prstGeom prst="rect">
            <a:avLst/>
          </a:prstGeom>
        </p:spPr>
      </p:pic>
      <p:sp>
        <p:nvSpPr>
          <p:cNvPr id="16" name="テキスト ボックス 15">
            <a:extLst>
              <a:ext uri="{FF2B5EF4-FFF2-40B4-BE49-F238E27FC236}">
                <a16:creationId xmlns:a16="http://schemas.microsoft.com/office/drawing/2014/main" id="{8583FF3B-DF43-BE87-4E45-94AC2002387E}"/>
              </a:ext>
            </a:extLst>
          </p:cNvPr>
          <p:cNvSpPr txBox="1"/>
          <p:nvPr/>
        </p:nvSpPr>
        <p:spPr>
          <a:xfrm>
            <a:off x="4022045" y="668499"/>
            <a:ext cx="2222083" cy="923330"/>
          </a:xfrm>
          <a:prstGeom prst="rect">
            <a:avLst/>
          </a:prstGeom>
          <a:noFill/>
          <a:ln w="6350" cap="flat" cmpd="sng" algn="ctr">
            <a:noFill/>
            <a:prstDash val="solid"/>
            <a:miter lim="800000"/>
          </a:ln>
          <a:effectLst/>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1800" dirty="0">
                <a:solidFill>
                  <a:srgbClr val="FF00FF"/>
                </a:solidFill>
                <a:latin typeface="+mn-ea"/>
              </a:rPr>
              <a:t>Selective</a:t>
            </a:r>
            <a:br>
              <a:rPr kumimoji="1" lang="en-US" altLang="ja-JP" sz="1800" dirty="0">
                <a:solidFill>
                  <a:srgbClr val="FF00FF"/>
                </a:solidFill>
                <a:latin typeface="+mn-ea"/>
              </a:rPr>
            </a:br>
            <a:r>
              <a:rPr kumimoji="1" lang="en-US" altLang="ja-JP" sz="1800" dirty="0">
                <a:solidFill>
                  <a:srgbClr val="FF00FF"/>
                </a:solidFill>
                <a:latin typeface="+mn-ea"/>
              </a:rPr>
              <a:t>ES/NS-FEM-T4</a:t>
            </a:r>
            <a:br>
              <a:rPr kumimoji="1" lang="en-US" altLang="ja-JP" sz="1800" dirty="0">
                <a:solidFill>
                  <a:srgbClr val="FF00FF"/>
                </a:solidFill>
                <a:latin typeface="+mn-ea"/>
              </a:rPr>
            </a:br>
            <a:r>
              <a:rPr kumimoji="1" lang="en-US" altLang="ja-JP" sz="1800" dirty="0">
                <a:solidFill>
                  <a:srgbClr val="FF00FF"/>
                </a:solidFill>
                <a:latin typeface="+mn-ea"/>
              </a:rPr>
              <a:t>with</a:t>
            </a:r>
            <a:r>
              <a:rPr kumimoji="1" lang="ja-JP" altLang="en-US" sz="1800" dirty="0">
                <a:solidFill>
                  <a:srgbClr val="FF00FF"/>
                </a:solidFill>
                <a:latin typeface="+mn-ea"/>
              </a:rPr>
              <a:t> </a:t>
            </a:r>
            <a:r>
              <a:rPr kumimoji="1" lang="en-US" altLang="ja-JP" sz="1800" dirty="0">
                <a:solidFill>
                  <a:srgbClr val="FF00FF"/>
                </a:solidFill>
                <a:latin typeface="+mn-ea"/>
              </a:rPr>
              <a:t>Post-Smoothing</a:t>
            </a:r>
            <a:endParaRPr kumimoji="1" lang="ja-JP" altLang="en-US" sz="1800" dirty="0">
              <a:solidFill>
                <a:srgbClr val="FF00FF"/>
              </a:solidFill>
              <a:latin typeface="+mn-ea"/>
            </a:endParaRPr>
          </a:p>
        </p:txBody>
      </p:sp>
    </p:spTree>
    <p:extLst>
      <p:ext uri="{BB962C8B-B14F-4D97-AF65-F5344CB8AC3E}">
        <p14:creationId xmlns:p14="http://schemas.microsoft.com/office/powerpoint/2010/main" val="4012281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p:txBody>
              <a:bodyPr anchor="t"/>
              <a:lstStyle/>
              <a:p>
                <a:pPr marL="0" indent="0">
                  <a:buNone/>
                </a:pPr>
                <a:r>
                  <a:rPr lang="ja-JP" altLang="en-US" b="1" i="1" u="sng" dirty="0">
                    <a:effectLst>
                      <a:outerShdw blurRad="38100" dist="38100" dir="2700000" algn="tl">
                        <a:srgbClr val="000000">
                          <a:alpha val="43137"/>
                        </a:srgbClr>
                      </a:outerShdw>
                    </a:effectLst>
                  </a:rPr>
                  <a:t>概要</a:t>
                </a: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2400" b="1" i="1" u="sng" dirty="0">
                  <a:effectLst>
                    <a:outerShdw blurRad="38100" dist="38100" dir="2700000" algn="tl">
                      <a:srgbClr val="000000">
                        <a:alpha val="43137"/>
                      </a:srgbClr>
                    </a:outerShdw>
                  </a:effectLst>
                </a:endParaRPr>
              </a:p>
              <a:p>
                <a:pPr marL="0" indent="0">
                  <a:buNone/>
                </a:pPr>
                <a:endParaRPr lang="en-US" altLang="ja-JP" sz="6600" dirty="0"/>
              </a:p>
              <a:p>
                <a:r>
                  <a:rPr lang="ja-JP" altLang="en-US" dirty="0"/>
                  <a:t>円柱の</a:t>
                </a:r>
                <a:r>
                  <a:rPr lang="en-US" altLang="ja-JP" dirty="0"/>
                  <a:t>1/8</a:t>
                </a:r>
                <a:r>
                  <a:rPr lang="ja-JP" altLang="en-US" dirty="0"/>
                  <a:t>モデル．</a:t>
                </a:r>
                <a:endParaRPr lang="en-US" altLang="ja-JP" dirty="0"/>
              </a:p>
              <a:p>
                <a:r>
                  <a:rPr lang="en-US" altLang="ja-JP" dirty="0"/>
                  <a:t>Neo-Hook</a:t>
                </a:r>
                <a:r>
                  <a:rPr lang="ja-JP" altLang="en-US" dirty="0"/>
                  <a:t>超弾性体（</a:t>
                </a:r>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𝐸</m:t>
                        </m:r>
                      </m:e>
                      <m:sub>
                        <m:r>
                          <m:rPr>
                            <m:sty m:val="p"/>
                          </m:rPr>
                          <a:rPr lang="en-US" altLang="ja-JP">
                            <a:latin typeface="Cambria Math" panose="02040503050406030204" pitchFamily="18" charset="0"/>
                          </a:rPr>
                          <m:t>ini</m:t>
                        </m:r>
                      </m:sub>
                    </m:sSub>
                    <m:r>
                      <a:rPr lang="en-US" altLang="ja-JP" i="1">
                        <a:latin typeface="Cambria Math" panose="02040503050406030204" pitchFamily="18" charset="0"/>
                      </a:rPr>
                      <m:t>=6 </m:t>
                    </m:r>
                    <m:r>
                      <m:rPr>
                        <m:sty m:val="p"/>
                      </m:rPr>
                      <a:rPr lang="en-US" altLang="ja-JP">
                        <a:latin typeface="Cambria Math" panose="02040503050406030204" pitchFamily="18" charset="0"/>
                      </a:rPr>
                      <m:t>GPa</m:t>
                    </m:r>
                    <m:r>
                      <a:rPr lang="en-US" altLang="ja-JP" i="1">
                        <a:latin typeface="Cambria Math" panose="02040503050406030204" pitchFamily="18" charset="0"/>
                      </a:rPr>
                      <m:t>, </m:t>
                    </m:r>
                    <m:sSub>
                      <m:sSubPr>
                        <m:ctrlPr>
                          <a:rPr lang="en-US" altLang="ja-JP" b="1" i="1">
                            <a:solidFill>
                              <a:srgbClr val="C00000"/>
                            </a:solidFill>
                            <a:latin typeface="Cambria Math" panose="02040503050406030204" pitchFamily="18" charset="0"/>
                          </a:rPr>
                        </m:ctrlPr>
                      </m:sSubPr>
                      <m:e>
                        <m:r>
                          <a:rPr lang="en-US" altLang="ja-JP" b="1" i="1">
                            <a:solidFill>
                              <a:srgbClr val="C00000"/>
                            </a:solidFill>
                            <a:latin typeface="Cambria Math" panose="02040503050406030204" pitchFamily="18" charset="0"/>
                          </a:rPr>
                          <m:t>𝝂</m:t>
                        </m:r>
                      </m:e>
                      <m:sub>
                        <m:r>
                          <a:rPr lang="en-US" altLang="ja-JP" b="1">
                            <a:solidFill>
                              <a:srgbClr val="C00000"/>
                            </a:solidFill>
                            <a:latin typeface="Cambria Math" panose="02040503050406030204" pitchFamily="18" charset="0"/>
                          </a:rPr>
                          <m:t>𝐢𝐧𝐢</m:t>
                        </m:r>
                      </m:sub>
                    </m:sSub>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𝟎</m:t>
                    </m:r>
                    <m:r>
                      <a:rPr lang="en-US" altLang="ja-JP" b="1" i="1">
                        <a:solidFill>
                          <a:srgbClr val="C00000"/>
                        </a:solidFill>
                        <a:latin typeface="Cambria Math" panose="02040503050406030204" pitchFamily="18" charset="0"/>
                      </a:rPr>
                      <m:t>.</m:t>
                    </m:r>
                    <m:r>
                      <a:rPr lang="en-US" altLang="ja-JP" b="1" i="1">
                        <a:solidFill>
                          <a:srgbClr val="C00000"/>
                        </a:solidFill>
                        <a:latin typeface="Cambria Math" panose="02040503050406030204" pitchFamily="18" charset="0"/>
                      </a:rPr>
                      <m:t>𝟒𝟗</m:t>
                    </m:r>
                  </m:oMath>
                </a14:m>
                <a:r>
                  <a:rPr lang="ja-JP" altLang="en-US" dirty="0"/>
                  <a:t>）</a:t>
                </a:r>
                <a:endParaRPr lang="en-US" altLang="ja-JP" dirty="0"/>
              </a:p>
              <a:p>
                <a:r>
                  <a:rPr lang="ja-JP" altLang="en-US" dirty="0"/>
                  <a:t>上面を面内拘束し軸方向に下向き強制変位を与える</a:t>
                </a:r>
                <a:r>
                  <a:rPr lang="ja-JP" altLang="en-US" dirty="0">
                    <a:solidFill>
                      <a:srgbClr val="E89049"/>
                    </a:solidFill>
                  </a:rPr>
                  <a:t>大ひずみ解析</a:t>
                </a:r>
                <a:r>
                  <a:rPr lang="ja-JP" altLang="en-US" dirty="0"/>
                  <a:t>．</a:t>
                </a:r>
                <a:endParaRPr lang="en-US" altLang="ja-JP" dirty="0"/>
              </a:p>
              <a:p>
                <a:r>
                  <a:rPr lang="ja-JP" altLang="en-US" dirty="0"/>
                  <a:t>応力分布を比較．</a:t>
                </a:r>
                <a:endParaRPr lang="en-US" altLang="ja-JP" dirty="0"/>
              </a:p>
              <a:p>
                <a:endParaRPr lang="en-US" altLang="ja-JP" dirty="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blipFill>
                <a:blip r:embed="rId3"/>
                <a:stretch>
                  <a:fillRect l="-1693" t="-1690"/>
                </a:stretch>
              </a:blipFill>
            </p:spPr>
            <p:txBody>
              <a:bodyPr/>
              <a:lstStyle/>
              <a:p>
                <a:r>
                  <a:rPr lang="ja-JP" altLang="en-US">
                    <a:noFill/>
                  </a:rPr>
                  <a:t> </a:t>
                </a:r>
              </a:p>
            </p:txBody>
          </p:sp>
        </mc:Fallback>
      </mc:AlternateContent>
      <p:sp>
        <p:nvSpPr>
          <p:cNvPr id="2" name="タイトル 1"/>
          <p:cNvSpPr>
            <a:spLocks noGrp="1"/>
          </p:cNvSpPr>
          <p:nvPr>
            <p:ph type="title"/>
          </p:nvPr>
        </p:nvSpPr>
        <p:spPr/>
        <p:txBody>
          <a:bodyPr>
            <a:normAutofit/>
          </a:bodyPr>
          <a:lstStyle/>
          <a:p>
            <a:r>
              <a:rPr lang="ja-JP" altLang="en-US" dirty="0"/>
              <a:t>    円柱の大変形押込解析</a:t>
            </a:r>
            <a:endParaRPr kumimoji="1" lang="ja-JP" altLang="en-US" dirty="0"/>
          </a:p>
        </p:txBody>
      </p:sp>
      <p:sp>
        <p:nvSpPr>
          <p:cNvPr id="4" name="スライド番号プレースホルダー 3"/>
          <p:cNvSpPr>
            <a:spLocks noGrp="1"/>
          </p:cNvSpPr>
          <p:nvPr>
            <p:ph type="sldNum" sz="quarter" idx="4"/>
          </p:nvPr>
        </p:nvSpPr>
        <p:spPr/>
        <p:txBody>
          <a:bodyPr/>
          <a:lstStyle/>
          <a:p>
            <a:r>
              <a:rPr lang="en-US" altLang="ja-JP"/>
              <a:t>P. </a:t>
            </a:r>
            <a:fld id="{F8FDF831-B0A3-4B44-A20D-7581D5587101}" type="slidenum">
              <a:rPr lang="ja-JP" altLang="en-US" smtClean="0"/>
              <a:pPr/>
              <a:t>33</a:t>
            </a:fld>
            <a:endParaRPr lang="ja-JP" altLang="en-US" dirty="0"/>
          </a:p>
        </p:txBody>
      </p:sp>
      <p:pic>
        <p:nvPicPr>
          <p:cNvPr id="6" name="図 5"/>
          <p:cNvPicPr>
            <a:picLocks noChangeAspect="1"/>
          </p:cNvPicPr>
          <p:nvPr/>
        </p:nvPicPr>
        <p:blipFill rotWithShape="1">
          <a:blip r:embed="rId4" cstate="print">
            <a:extLst>
              <a:ext uri="{28A0092B-C50C-407E-A947-70E740481C1C}">
                <a14:useLocalDpi xmlns:a14="http://schemas.microsoft.com/office/drawing/2010/main" val="0"/>
              </a:ext>
            </a:extLst>
          </a:blip>
          <a:srcRect t="912" b="1"/>
          <a:stretch/>
        </p:blipFill>
        <p:spPr>
          <a:xfrm>
            <a:off x="4151784" y="656692"/>
            <a:ext cx="4212468" cy="3708876"/>
          </a:xfrm>
          <a:prstGeom prst="rect">
            <a:avLst/>
          </a:prstGeom>
        </p:spPr>
      </p:pic>
      <p:sp>
        <p:nvSpPr>
          <p:cNvPr id="7" name="テキスト ボックス 6">
            <a:extLst>
              <a:ext uri="{FF2B5EF4-FFF2-40B4-BE49-F238E27FC236}">
                <a16:creationId xmlns:a16="http://schemas.microsoft.com/office/drawing/2014/main" id="{007EC000-CC3E-4784-B6FB-3D83E55CF10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Tree>
    <p:extLst>
      <p:ext uri="{BB962C8B-B14F-4D97-AF65-F5344CB8AC3E}">
        <p14:creationId xmlns:p14="http://schemas.microsoft.com/office/powerpoint/2010/main" val="2301095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C10DC-29EC-E44C-B627-2C7362003D80}"/>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0822419-4AFC-82E3-5D8B-09C82038B3D6}"/>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公称</a:t>
            </a:r>
            <a:r>
              <a:rPr lang="en-US" altLang="ja-JP" b="1" i="1" u="sng" dirty="0">
                <a:effectLst>
                  <a:outerShdw blurRad="38100" dist="38100" dir="2700000" algn="tl">
                    <a:srgbClr val="000000">
                      <a:alpha val="43137"/>
                    </a:srgbClr>
                  </a:outerShdw>
                </a:effectLst>
              </a:rPr>
              <a:t>46</a:t>
            </a:r>
            <a:r>
              <a:rPr lang="ja-JP" altLang="en-US" b="1" i="1" u="sng" dirty="0">
                <a:effectLst>
                  <a:outerShdw blurRad="38100" dist="38100" dir="2700000" algn="tl">
                    <a:srgbClr val="000000">
                      <a:alpha val="43137"/>
                    </a:srgbClr>
                  </a:outerShdw>
                </a:effectLst>
              </a:rPr>
              <a:t>％圧縮時点の</a:t>
            </a:r>
            <a:r>
              <a:rPr lang="en-US" altLang="ja-JP" b="1" i="1" u="sng" dirty="0">
                <a:effectLst>
                  <a:outerShdw blurRad="38100" dist="38100" dir="2700000" algn="tl">
                    <a:srgbClr val="000000">
                      <a:alpha val="43137"/>
                    </a:srgbClr>
                  </a:outerShdw>
                </a:effectLst>
              </a:rPr>
              <a:t>Mises</a:t>
            </a:r>
            <a:r>
              <a:rPr lang="ja-JP" altLang="en-US" b="1" i="1" u="sng" dirty="0">
                <a:effectLst>
                  <a:outerShdw blurRad="38100" dist="38100" dir="2700000" algn="tl">
                    <a:srgbClr val="000000">
                      <a:alpha val="43137"/>
                    </a:srgbClr>
                  </a:outerShdw>
                </a:effectLst>
              </a:rPr>
              <a:t>応力分布の比較</a:t>
            </a:r>
            <a:br>
              <a:rPr lang="en-US" altLang="ja-JP" b="1" i="1" u="sng" dirty="0">
                <a:effectLst>
                  <a:outerShdw blurRad="38100" dist="38100" dir="2700000" algn="tl">
                    <a:srgbClr val="000000">
                      <a:alpha val="43137"/>
                    </a:srgbClr>
                  </a:outerShdw>
                </a:effectLst>
              </a:rPr>
            </a:br>
            <a:endParaRPr lang="en-US" altLang="ja-JP" sz="2400" dirty="0"/>
          </a:p>
        </p:txBody>
      </p:sp>
      <p:sp>
        <p:nvSpPr>
          <p:cNvPr id="2" name="タイトル 1">
            <a:extLst>
              <a:ext uri="{FF2B5EF4-FFF2-40B4-BE49-F238E27FC236}">
                <a16:creationId xmlns:a16="http://schemas.microsoft.com/office/drawing/2014/main" id="{B1A41A50-FB9C-C269-24A4-08B063D274E3}"/>
              </a:ext>
            </a:extLst>
          </p:cNvPr>
          <p:cNvSpPr>
            <a:spLocks noGrp="1"/>
          </p:cNvSpPr>
          <p:nvPr>
            <p:ph type="title"/>
          </p:nvPr>
        </p:nvSpPr>
        <p:spPr/>
        <p:txBody>
          <a:bodyPr/>
          <a:lstStyle/>
          <a:p>
            <a:r>
              <a:rPr lang="ja-JP" altLang="en-US" dirty="0"/>
              <a:t>    円柱の大変形押込解析</a:t>
            </a:r>
            <a:endParaRPr kumimoji="1" lang="ja-JP" altLang="en-US" dirty="0"/>
          </a:p>
        </p:txBody>
      </p:sp>
      <p:sp>
        <p:nvSpPr>
          <p:cNvPr id="4" name="スライド番号プレースホルダー 3">
            <a:extLst>
              <a:ext uri="{FF2B5EF4-FFF2-40B4-BE49-F238E27FC236}">
                <a16:creationId xmlns:a16="http://schemas.microsoft.com/office/drawing/2014/main" id="{88F756B6-0969-D4FD-D691-1A54E866FB05}"/>
              </a:ext>
            </a:extLst>
          </p:cNvPr>
          <p:cNvSpPr>
            <a:spLocks noGrp="1"/>
          </p:cNvSpPr>
          <p:nvPr>
            <p:ph type="sldNum" sz="quarter" idx="4"/>
          </p:nvPr>
        </p:nvSpPr>
        <p:spPr/>
        <p:txBody>
          <a:bodyPr/>
          <a:lstStyle/>
          <a:p>
            <a:r>
              <a:rPr lang="en-US" altLang="ja-JP"/>
              <a:t>P. </a:t>
            </a:r>
            <a:fld id="{F8FDF831-B0A3-4B44-A20D-7581D5587101}" type="slidenum">
              <a:rPr lang="ja-JP" altLang="en-US" smtClean="0"/>
              <a:pPr/>
              <a:t>34</a:t>
            </a:fld>
            <a:endParaRPr lang="ja-JP" altLang="en-US" dirty="0"/>
          </a:p>
        </p:txBody>
      </p:sp>
      <p:sp>
        <p:nvSpPr>
          <p:cNvPr id="7" name="テキスト ボックス 6">
            <a:extLst>
              <a:ext uri="{FF2B5EF4-FFF2-40B4-BE49-F238E27FC236}">
                <a16:creationId xmlns:a16="http://schemas.microsoft.com/office/drawing/2014/main" id="{59DEA760-9E53-95D6-0DE0-F2F86BB99C8A}"/>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テキスト ボックス 4">
            <a:extLst>
              <a:ext uri="{FF2B5EF4-FFF2-40B4-BE49-F238E27FC236}">
                <a16:creationId xmlns:a16="http://schemas.microsoft.com/office/drawing/2014/main" id="{5FE3793E-506B-C80D-25FD-3DE39FC07F4C}"/>
              </a:ext>
            </a:extLst>
          </p:cNvPr>
          <p:cNvSpPr txBox="1"/>
          <p:nvPr/>
        </p:nvSpPr>
        <p:spPr>
          <a:xfrm>
            <a:off x="334434" y="5842647"/>
            <a:ext cx="11522206" cy="461665"/>
          </a:xfrm>
          <a:prstGeom prst="rect">
            <a:avLst/>
          </a:prstGeom>
          <a:solidFill>
            <a:schemeClr val="bg1">
              <a:lumMod val="75000"/>
            </a:schemeClr>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ja-JP" altLang="en-US" sz="2400" dirty="0">
                <a:latin typeface="MS UI Gothic" panose="020B0600070205080204" pitchFamily="50" charset="-128"/>
                <a:ea typeface="MS UI Gothic" panose="020B0600070205080204" pitchFamily="50" charset="-128"/>
              </a:rPr>
              <a:t>偏差成分の計算法は両者同じなので，大きな違いは見られない．</a:t>
            </a:r>
          </a:p>
        </p:txBody>
      </p:sp>
      <p:pic>
        <p:nvPicPr>
          <p:cNvPr id="12" name="図 11">
            <a:extLst>
              <a:ext uri="{FF2B5EF4-FFF2-40B4-BE49-F238E27FC236}">
                <a16:creationId xmlns:a16="http://schemas.microsoft.com/office/drawing/2014/main" id="{875F0179-634F-4C94-19F5-97E1514AA0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24" y="1088893"/>
            <a:ext cx="6120000" cy="4565507"/>
          </a:xfrm>
          <a:prstGeom prst="rect">
            <a:avLst/>
          </a:prstGeom>
        </p:spPr>
      </p:pic>
      <p:pic>
        <p:nvPicPr>
          <p:cNvPr id="14" name="図 13">
            <a:extLst>
              <a:ext uri="{FF2B5EF4-FFF2-40B4-BE49-F238E27FC236}">
                <a16:creationId xmlns:a16="http://schemas.microsoft.com/office/drawing/2014/main" id="{E51D15C8-7DEB-9444-BC70-F76D8E489D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72000" y="1090954"/>
            <a:ext cx="6120000" cy="4565507"/>
          </a:xfrm>
          <a:prstGeom prst="rect">
            <a:avLst/>
          </a:prstGeom>
        </p:spPr>
      </p:pic>
      <p:sp>
        <p:nvSpPr>
          <p:cNvPr id="8" name="テキスト ボックス 7">
            <a:extLst>
              <a:ext uri="{FF2B5EF4-FFF2-40B4-BE49-F238E27FC236}">
                <a16:creationId xmlns:a16="http://schemas.microsoft.com/office/drawing/2014/main" id="{BFF14050-FCA9-3FA5-8E2E-D741C9600D4D}"/>
              </a:ext>
            </a:extLst>
          </p:cNvPr>
          <p:cNvSpPr txBox="1"/>
          <p:nvPr/>
        </p:nvSpPr>
        <p:spPr>
          <a:xfrm>
            <a:off x="41761" y="5201939"/>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9" name="テキスト ボックス 8">
            <a:extLst>
              <a:ext uri="{FF2B5EF4-FFF2-40B4-BE49-F238E27FC236}">
                <a16:creationId xmlns:a16="http://schemas.microsoft.com/office/drawing/2014/main" id="{F72C7D8F-6419-265E-ADF8-CAF03ECF3329}"/>
              </a:ext>
            </a:extLst>
          </p:cNvPr>
          <p:cNvSpPr txBox="1"/>
          <p:nvPr/>
        </p:nvSpPr>
        <p:spPr>
          <a:xfrm>
            <a:off x="7074880" y="520677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13993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0E1D9-7DA4-DEFB-67E7-921140F0A01B}"/>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73967E3C-00A2-A0A4-0458-A21B75B7C18B}"/>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公称</a:t>
            </a:r>
            <a:r>
              <a:rPr lang="en-US" altLang="ja-JP" b="1" i="1" u="sng" dirty="0">
                <a:effectLst>
                  <a:outerShdw blurRad="38100" dist="38100" dir="2700000" algn="tl">
                    <a:srgbClr val="000000">
                      <a:alpha val="43137"/>
                    </a:srgbClr>
                  </a:outerShdw>
                </a:effectLst>
              </a:rPr>
              <a:t>46</a:t>
            </a:r>
            <a:r>
              <a:rPr lang="ja-JP" altLang="en-US" b="1" i="1" u="sng" dirty="0">
                <a:effectLst>
                  <a:outerShdw blurRad="38100" dist="38100" dir="2700000" algn="tl">
                    <a:srgbClr val="000000">
                      <a:alpha val="43137"/>
                    </a:srgbClr>
                  </a:outerShdw>
                </a:effectLst>
              </a:rPr>
              <a:t>％圧縮時点の圧力分布の比較 </a:t>
            </a:r>
            <a:r>
              <a:rPr lang="en-US" altLang="ja-JP" b="1" i="1" u="sng" dirty="0">
                <a:effectLst>
                  <a:outerShdw blurRad="38100" dist="38100" dir="2700000" algn="tl">
                    <a:srgbClr val="000000">
                      <a:alpha val="43137"/>
                    </a:srgbClr>
                  </a:outerShdw>
                </a:effectLst>
              </a:rPr>
              <a:t>(1)</a:t>
            </a:r>
            <a:br>
              <a:rPr lang="en-US" altLang="ja-JP" b="1" i="1" u="sng" dirty="0">
                <a:effectLst>
                  <a:outerShdw blurRad="38100" dist="38100" dir="2700000" algn="tl">
                    <a:srgbClr val="000000">
                      <a:alpha val="43137"/>
                    </a:srgbClr>
                  </a:outerShdw>
                </a:effectLst>
              </a:rPr>
            </a:br>
            <a:endParaRPr lang="en-US" altLang="ja-JP" sz="2400" dirty="0"/>
          </a:p>
        </p:txBody>
      </p:sp>
      <p:sp>
        <p:nvSpPr>
          <p:cNvPr id="2" name="タイトル 1">
            <a:extLst>
              <a:ext uri="{FF2B5EF4-FFF2-40B4-BE49-F238E27FC236}">
                <a16:creationId xmlns:a16="http://schemas.microsoft.com/office/drawing/2014/main" id="{B9EE3904-625F-E752-B236-A256A74E16BB}"/>
              </a:ext>
            </a:extLst>
          </p:cNvPr>
          <p:cNvSpPr>
            <a:spLocks noGrp="1"/>
          </p:cNvSpPr>
          <p:nvPr>
            <p:ph type="title"/>
          </p:nvPr>
        </p:nvSpPr>
        <p:spPr/>
        <p:txBody>
          <a:bodyPr/>
          <a:lstStyle/>
          <a:p>
            <a:r>
              <a:rPr lang="ja-JP" altLang="en-US" dirty="0"/>
              <a:t>    円柱の大変形押込解析</a:t>
            </a:r>
            <a:endParaRPr kumimoji="1" lang="ja-JP" altLang="en-US" dirty="0"/>
          </a:p>
        </p:txBody>
      </p:sp>
      <p:sp>
        <p:nvSpPr>
          <p:cNvPr id="4" name="スライド番号プレースホルダー 3">
            <a:extLst>
              <a:ext uri="{FF2B5EF4-FFF2-40B4-BE49-F238E27FC236}">
                <a16:creationId xmlns:a16="http://schemas.microsoft.com/office/drawing/2014/main" id="{058BC9D8-D44A-7623-BACA-9CD39B88D09B}"/>
              </a:ext>
            </a:extLst>
          </p:cNvPr>
          <p:cNvSpPr>
            <a:spLocks noGrp="1"/>
          </p:cNvSpPr>
          <p:nvPr>
            <p:ph type="sldNum" sz="quarter" idx="4"/>
          </p:nvPr>
        </p:nvSpPr>
        <p:spPr/>
        <p:txBody>
          <a:bodyPr/>
          <a:lstStyle/>
          <a:p>
            <a:r>
              <a:rPr lang="en-US" altLang="ja-JP"/>
              <a:t>P. </a:t>
            </a:r>
            <a:fld id="{F8FDF831-B0A3-4B44-A20D-7581D5587101}" type="slidenum">
              <a:rPr lang="ja-JP" altLang="en-US" smtClean="0"/>
              <a:pPr/>
              <a:t>35</a:t>
            </a:fld>
            <a:endParaRPr lang="ja-JP" altLang="en-US" dirty="0"/>
          </a:p>
        </p:txBody>
      </p:sp>
      <p:sp>
        <p:nvSpPr>
          <p:cNvPr id="7" name="テキスト ボックス 6">
            <a:extLst>
              <a:ext uri="{FF2B5EF4-FFF2-40B4-BE49-F238E27FC236}">
                <a16:creationId xmlns:a16="http://schemas.microsoft.com/office/drawing/2014/main" id="{536F7492-02DB-56D9-09A0-8832C32FF9B6}"/>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テキスト ボックス 4">
            <a:extLst>
              <a:ext uri="{FF2B5EF4-FFF2-40B4-BE49-F238E27FC236}">
                <a16:creationId xmlns:a16="http://schemas.microsoft.com/office/drawing/2014/main" id="{57EDE312-9CEF-8E40-7F6E-4EC3E2256ECB}"/>
              </a:ext>
            </a:extLst>
          </p:cNvPr>
          <p:cNvSpPr txBox="1"/>
          <p:nvPr/>
        </p:nvSpPr>
        <p:spPr>
          <a:xfrm>
            <a:off x="334435" y="5842647"/>
            <a:ext cx="11522206" cy="461665"/>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24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r>
              <a:rPr lang="ja-JP" altLang="en-US" sz="2400" dirty="0">
                <a:latin typeface="MS UI Gothic" panose="020B0600070205080204" pitchFamily="50" charset="-128"/>
                <a:ea typeface="MS UI Gothic" panose="020B0600070205080204" pitchFamily="50" charset="-128"/>
              </a:rPr>
              <a:t>の方が明らかに圧力チェッカーボーディングが少なく，実用に耐える精度．</a:t>
            </a:r>
          </a:p>
        </p:txBody>
      </p:sp>
      <p:pic>
        <p:nvPicPr>
          <p:cNvPr id="14" name="図 13">
            <a:extLst>
              <a:ext uri="{FF2B5EF4-FFF2-40B4-BE49-F238E27FC236}">
                <a16:creationId xmlns:a16="http://schemas.microsoft.com/office/drawing/2014/main" id="{511EE82B-AC72-3D84-15D2-388948DF272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6" y="1088893"/>
            <a:ext cx="6120000" cy="4565507"/>
          </a:xfrm>
          <a:prstGeom prst="rect">
            <a:avLst/>
          </a:prstGeom>
        </p:spPr>
      </p:pic>
      <p:pic>
        <p:nvPicPr>
          <p:cNvPr id="16" name="図 15">
            <a:extLst>
              <a:ext uri="{FF2B5EF4-FFF2-40B4-BE49-F238E27FC236}">
                <a16:creationId xmlns:a16="http://schemas.microsoft.com/office/drawing/2014/main" id="{6BF320C3-7BED-1DDE-D4B1-C26F830947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537" y="1088893"/>
            <a:ext cx="6120000" cy="4565507"/>
          </a:xfrm>
          <a:prstGeom prst="rect">
            <a:avLst/>
          </a:prstGeom>
        </p:spPr>
      </p:pic>
      <p:sp>
        <p:nvSpPr>
          <p:cNvPr id="10" name="テキスト ボックス 9">
            <a:extLst>
              <a:ext uri="{FF2B5EF4-FFF2-40B4-BE49-F238E27FC236}">
                <a16:creationId xmlns:a16="http://schemas.microsoft.com/office/drawing/2014/main" id="{31A00FFB-901D-42BE-7C40-95A727B5AB8F}"/>
              </a:ext>
            </a:extLst>
          </p:cNvPr>
          <p:cNvSpPr txBox="1"/>
          <p:nvPr/>
        </p:nvSpPr>
        <p:spPr>
          <a:xfrm>
            <a:off x="41761" y="5201939"/>
            <a:ext cx="2994730"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endParaRPr kumimoji="1" lang="ja-JP" altLang="en-US" sz="2000" dirty="0">
              <a:solidFill>
                <a:srgbClr val="FF00FF"/>
              </a:solidFill>
              <a:latin typeface="MS UI Gothic" panose="020B0600070205080204" pitchFamily="50" charset="-128"/>
              <a:ea typeface="MS UI Gothic" panose="020B0600070205080204" pitchFamily="50" charset="-128"/>
            </a:endParaRPr>
          </a:p>
        </p:txBody>
      </p:sp>
      <p:sp>
        <p:nvSpPr>
          <p:cNvPr id="11" name="テキスト ボックス 10">
            <a:extLst>
              <a:ext uri="{FF2B5EF4-FFF2-40B4-BE49-F238E27FC236}">
                <a16:creationId xmlns:a16="http://schemas.microsoft.com/office/drawing/2014/main" id="{BCC3F465-7910-A1C0-A9A1-33600703E43B}"/>
              </a:ext>
            </a:extLst>
          </p:cNvPr>
          <p:cNvSpPr txBox="1"/>
          <p:nvPr/>
        </p:nvSpPr>
        <p:spPr>
          <a:xfrm>
            <a:off x="7074880" y="520677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2107449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B2245-E7F7-12DF-0CB8-48D32EB5E876}"/>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118F9A8-FF72-22EC-A99A-219F87F1634D}"/>
              </a:ext>
            </a:extLst>
          </p:cNvPr>
          <p:cNvSpPr>
            <a:spLocks noGrp="1"/>
          </p:cNvSpPr>
          <p:nvPr>
            <p:ph idx="1"/>
          </p:nvPr>
        </p:nvSpPr>
        <p:spPr/>
        <p:txBody>
          <a:bodyPr/>
          <a:lstStyle/>
          <a:p>
            <a:pPr marL="0" indent="0">
              <a:buNone/>
            </a:pPr>
            <a:r>
              <a:rPr lang="ja-JP" altLang="en-US" b="1" i="1" u="sng" dirty="0">
                <a:effectLst>
                  <a:outerShdw blurRad="38100" dist="38100" dir="2700000" algn="tl">
                    <a:srgbClr val="000000">
                      <a:alpha val="43137"/>
                    </a:srgbClr>
                  </a:outerShdw>
                </a:effectLst>
              </a:rPr>
              <a:t>公称</a:t>
            </a:r>
            <a:r>
              <a:rPr lang="en-US" altLang="ja-JP" b="1" i="1" u="sng" dirty="0">
                <a:effectLst>
                  <a:outerShdw blurRad="38100" dist="38100" dir="2700000" algn="tl">
                    <a:srgbClr val="000000">
                      <a:alpha val="43137"/>
                    </a:srgbClr>
                  </a:outerShdw>
                </a:effectLst>
              </a:rPr>
              <a:t>46</a:t>
            </a:r>
            <a:r>
              <a:rPr lang="ja-JP" altLang="en-US" b="1" i="1" u="sng" dirty="0">
                <a:effectLst>
                  <a:outerShdw blurRad="38100" dist="38100" dir="2700000" algn="tl">
                    <a:srgbClr val="000000">
                      <a:alpha val="43137"/>
                    </a:srgbClr>
                  </a:outerShdw>
                </a:effectLst>
              </a:rPr>
              <a:t>％圧縮時点の圧力分布の比較 </a:t>
            </a:r>
            <a:r>
              <a:rPr lang="en-US" altLang="ja-JP" b="1" i="1" u="sng" dirty="0">
                <a:effectLst>
                  <a:outerShdw blurRad="38100" dist="38100" dir="2700000" algn="tl">
                    <a:srgbClr val="000000">
                      <a:alpha val="43137"/>
                    </a:srgbClr>
                  </a:outerShdw>
                </a:effectLst>
              </a:rPr>
              <a:t>(</a:t>
            </a:r>
            <a:r>
              <a:rPr lang="ja-JP" altLang="en-US" b="1" i="1" u="sng" dirty="0">
                <a:effectLst>
                  <a:outerShdw blurRad="38100" dist="38100" dir="2700000" algn="tl">
                    <a:srgbClr val="000000">
                      <a:alpha val="43137"/>
                    </a:srgbClr>
                  </a:outerShdw>
                </a:effectLst>
              </a:rPr>
              <a:t>２</a:t>
            </a:r>
            <a:r>
              <a:rPr lang="en-US" altLang="ja-JP" b="1" i="1" u="sng" dirty="0">
                <a:effectLst>
                  <a:outerShdw blurRad="38100" dist="38100" dir="2700000" algn="tl">
                    <a:srgbClr val="000000">
                      <a:alpha val="43137"/>
                    </a:srgbClr>
                  </a:outerShdw>
                </a:effectLst>
              </a:rPr>
              <a:t>)</a:t>
            </a:r>
            <a:br>
              <a:rPr lang="en-US" altLang="ja-JP" b="1" i="1" u="sng" dirty="0">
                <a:effectLst>
                  <a:outerShdw blurRad="38100" dist="38100" dir="2700000" algn="tl">
                    <a:srgbClr val="000000">
                      <a:alpha val="43137"/>
                    </a:srgbClr>
                  </a:outerShdw>
                </a:effectLst>
              </a:rPr>
            </a:br>
            <a:endParaRPr lang="en-US" altLang="ja-JP" sz="2400" dirty="0"/>
          </a:p>
        </p:txBody>
      </p:sp>
      <p:sp>
        <p:nvSpPr>
          <p:cNvPr id="2" name="タイトル 1">
            <a:extLst>
              <a:ext uri="{FF2B5EF4-FFF2-40B4-BE49-F238E27FC236}">
                <a16:creationId xmlns:a16="http://schemas.microsoft.com/office/drawing/2014/main" id="{A4BF3C44-B4E5-B2B4-815B-4C0839593FEB}"/>
              </a:ext>
            </a:extLst>
          </p:cNvPr>
          <p:cNvSpPr>
            <a:spLocks noGrp="1"/>
          </p:cNvSpPr>
          <p:nvPr>
            <p:ph type="title"/>
          </p:nvPr>
        </p:nvSpPr>
        <p:spPr/>
        <p:txBody>
          <a:bodyPr/>
          <a:lstStyle/>
          <a:p>
            <a:r>
              <a:rPr lang="ja-JP" altLang="en-US" dirty="0"/>
              <a:t>    円柱の大変形押込解析</a:t>
            </a:r>
            <a:endParaRPr kumimoji="1" lang="ja-JP" altLang="en-US" dirty="0"/>
          </a:p>
        </p:txBody>
      </p:sp>
      <p:sp>
        <p:nvSpPr>
          <p:cNvPr id="4" name="スライド番号プレースホルダー 3">
            <a:extLst>
              <a:ext uri="{FF2B5EF4-FFF2-40B4-BE49-F238E27FC236}">
                <a16:creationId xmlns:a16="http://schemas.microsoft.com/office/drawing/2014/main" id="{672D1740-A881-60EF-1FAC-6DBADDE917BA}"/>
              </a:ext>
            </a:extLst>
          </p:cNvPr>
          <p:cNvSpPr>
            <a:spLocks noGrp="1"/>
          </p:cNvSpPr>
          <p:nvPr>
            <p:ph type="sldNum" sz="quarter" idx="4"/>
          </p:nvPr>
        </p:nvSpPr>
        <p:spPr/>
        <p:txBody>
          <a:bodyPr/>
          <a:lstStyle/>
          <a:p>
            <a:r>
              <a:rPr lang="en-US" altLang="ja-JP"/>
              <a:t>P. </a:t>
            </a:r>
            <a:fld id="{F8FDF831-B0A3-4B44-A20D-7581D5587101}" type="slidenum">
              <a:rPr lang="ja-JP" altLang="en-US" smtClean="0"/>
              <a:pPr/>
              <a:t>36</a:t>
            </a:fld>
            <a:endParaRPr lang="ja-JP" altLang="en-US" dirty="0"/>
          </a:p>
        </p:txBody>
      </p:sp>
      <p:sp>
        <p:nvSpPr>
          <p:cNvPr id="7" name="テキスト ボックス 6">
            <a:extLst>
              <a:ext uri="{FF2B5EF4-FFF2-40B4-BE49-F238E27FC236}">
                <a16:creationId xmlns:a16="http://schemas.microsoft.com/office/drawing/2014/main" id="{D9C218C9-B47E-3124-FCE0-4C60D9238FC0}"/>
              </a:ext>
            </a:extLst>
          </p:cNvPr>
          <p:cNvSpPr txBox="1"/>
          <p:nvPr/>
        </p:nvSpPr>
        <p:spPr>
          <a:xfrm>
            <a:off x="0" y="0"/>
            <a:ext cx="790848" cy="575809"/>
          </a:xfrm>
          <a:prstGeom prst="rect">
            <a:avLst/>
          </a:prstGeom>
          <a:solidFill>
            <a:schemeClr val="accent1"/>
          </a:solidFill>
        </p:spPr>
        <p:txBody>
          <a:bodyPr wrap="none" lIns="36000" tIns="0" rIns="36000" bIns="21600" rtlCol="0">
            <a:noAutofit/>
          </a:bodyPr>
          <a:lstStyle/>
          <a:p>
            <a:pPr algn="ctr"/>
            <a:r>
              <a:rPr lang="ja-JP" altLang="en-US" dirty="0">
                <a:ea typeface="MS UI Gothic" panose="020B0600070205080204" pitchFamily="50" charset="-128"/>
              </a:rPr>
              <a:t>静的</a:t>
            </a:r>
            <a:br>
              <a:rPr lang="en-US" altLang="ja-JP" dirty="0">
                <a:ea typeface="MS UI Gothic" panose="020B0600070205080204" pitchFamily="50" charset="-128"/>
              </a:rPr>
            </a:br>
            <a:r>
              <a:rPr lang="ja-JP" altLang="en-US" dirty="0">
                <a:ea typeface="MS UI Gothic" panose="020B0600070205080204" pitchFamily="50" charset="-128"/>
              </a:rPr>
              <a:t>陰解法</a:t>
            </a:r>
            <a:endParaRPr kumimoji="1" lang="ja-JP" altLang="en-US" dirty="0">
              <a:ea typeface="MS UI Gothic" panose="020B0600070205080204" pitchFamily="50" charset="-128"/>
            </a:endParaRPr>
          </a:p>
        </p:txBody>
      </p:sp>
      <p:sp>
        <p:nvSpPr>
          <p:cNvPr id="5" name="テキスト ボックス 4">
            <a:extLst>
              <a:ext uri="{FF2B5EF4-FFF2-40B4-BE49-F238E27FC236}">
                <a16:creationId xmlns:a16="http://schemas.microsoft.com/office/drawing/2014/main" id="{FB19EC89-11B5-816D-FBD7-0FD5E6BC9314}"/>
              </a:ext>
            </a:extLst>
          </p:cNvPr>
          <p:cNvSpPr txBox="1"/>
          <p:nvPr/>
        </p:nvSpPr>
        <p:spPr>
          <a:xfrm>
            <a:off x="334435" y="5842647"/>
            <a:ext cx="11522206" cy="461665"/>
          </a:xfrm>
          <a:prstGeom prst="rect">
            <a:avLst/>
          </a:prstGeom>
          <a:solidFill>
            <a:schemeClr val="accent1"/>
          </a:solid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altLang="ja-JP" sz="2400" dirty="0" err="1">
                <a:solidFill>
                  <a:srgbClr val="FF00FF"/>
                </a:solidFill>
                <a:latin typeface="MS UI Gothic" panose="020B0600070205080204" pitchFamily="50" charset="-128"/>
                <a:ea typeface="MS UI Gothic" panose="020B0600070205080204" pitchFamily="50" charset="-128"/>
              </a:rPr>
              <a:t>SelectiveES</a:t>
            </a:r>
            <a:r>
              <a:rPr lang="en-US" altLang="ja-JP" sz="2400" dirty="0">
                <a:solidFill>
                  <a:srgbClr val="FF00FF"/>
                </a:solidFill>
                <a:latin typeface="MS UI Gothic" panose="020B0600070205080204" pitchFamily="50" charset="-128"/>
                <a:ea typeface="MS UI Gothic" panose="020B0600070205080204" pitchFamily="50" charset="-128"/>
              </a:rPr>
              <a:t>/NS-FEM-T4</a:t>
            </a:r>
            <a:r>
              <a:rPr lang="ja-JP" altLang="en-US" sz="2400" dirty="0">
                <a:latin typeface="MS UI Gothic" panose="020B0600070205080204" pitchFamily="50" charset="-128"/>
                <a:ea typeface="MS UI Gothic" panose="020B0600070205080204" pitchFamily="50" charset="-128"/>
              </a:rPr>
              <a:t>をポストスムージングした圧力分布の方が綺麗．</a:t>
            </a:r>
          </a:p>
        </p:txBody>
      </p:sp>
      <p:pic>
        <p:nvPicPr>
          <p:cNvPr id="8" name="図 7">
            <a:extLst>
              <a:ext uri="{FF2B5EF4-FFF2-40B4-BE49-F238E27FC236}">
                <a16:creationId xmlns:a16="http://schemas.microsoft.com/office/drawing/2014/main" id="{FE6FE431-DE31-AF8D-F142-9DD7058917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00" y="1088893"/>
            <a:ext cx="6120000" cy="4565507"/>
          </a:xfrm>
          <a:prstGeom prst="rect">
            <a:avLst/>
          </a:prstGeom>
        </p:spPr>
      </p:pic>
      <p:pic>
        <p:nvPicPr>
          <p:cNvPr id="13" name="図 12">
            <a:extLst>
              <a:ext uri="{FF2B5EF4-FFF2-40B4-BE49-F238E27FC236}">
                <a16:creationId xmlns:a16="http://schemas.microsoft.com/office/drawing/2014/main" id="{1FD57E1D-1E44-8878-BD1B-F805B2C158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537" y="1088893"/>
            <a:ext cx="6120000" cy="4565507"/>
          </a:xfrm>
          <a:prstGeom prst="rect">
            <a:avLst/>
          </a:prstGeom>
        </p:spPr>
      </p:pic>
      <p:sp>
        <p:nvSpPr>
          <p:cNvPr id="10" name="テキスト ボックス 9">
            <a:extLst>
              <a:ext uri="{FF2B5EF4-FFF2-40B4-BE49-F238E27FC236}">
                <a16:creationId xmlns:a16="http://schemas.microsoft.com/office/drawing/2014/main" id="{92A1DBA4-AB1B-04B9-FB02-D671E80CDD14}"/>
              </a:ext>
            </a:extLst>
          </p:cNvPr>
          <p:cNvSpPr txBox="1"/>
          <p:nvPr/>
        </p:nvSpPr>
        <p:spPr>
          <a:xfrm>
            <a:off x="73019" y="5201939"/>
            <a:ext cx="2932213" cy="707886"/>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err="1">
                <a:solidFill>
                  <a:srgbClr val="FF00FF"/>
                </a:solidFill>
                <a:latin typeface="MS UI Gothic" panose="020B0600070205080204" pitchFamily="50" charset="-128"/>
                <a:ea typeface="MS UI Gothic" panose="020B0600070205080204" pitchFamily="50" charset="-128"/>
              </a:rPr>
              <a:t>SelectiveES</a:t>
            </a:r>
            <a:r>
              <a:rPr kumimoji="1" lang="en-US" altLang="ja-JP" sz="2000" dirty="0">
                <a:solidFill>
                  <a:srgbClr val="FF00FF"/>
                </a:solidFill>
                <a:latin typeface="MS UI Gothic" panose="020B0600070205080204" pitchFamily="50" charset="-128"/>
                <a:ea typeface="MS UI Gothic" panose="020B0600070205080204" pitchFamily="50" charset="-128"/>
              </a:rPr>
              <a:t>/NS-FEM-T4</a:t>
            </a:r>
            <a:br>
              <a:rPr kumimoji="1" lang="en-US" altLang="ja-JP" sz="2000" dirty="0">
                <a:solidFill>
                  <a:srgbClr val="FF00FF"/>
                </a:solidFill>
                <a:latin typeface="MS UI Gothic" panose="020B0600070205080204" pitchFamily="50" charset="-128"/>
                <a:ea typeface="MS UI Gothic" panose="020B0600070205080204" pitchFamily="50" charset="-128"/>
              </a:rPr>
            </a:br>
            <a:r>
              <a:rPr kumimoji="1" lang="en-US" altLang="ja-JP" sz="2000" dirty="0">
                <a:solidFill>
                  <a:srgbClr val="FF00FF"/>
                </a:solidFill>
                <a:latin typeface="MS UI Gothic" panose="020B0600070205080204" pitchFamily="50" charset="-128"/>
                <a:ea typeface="MS UI Gothic" panose="020B0600070205080204" pitchFamily="50" charset="-128"/>
              </a:rPr>
              <a:t>with </a:t>
            </a:r>
            <a:r>
              <a:rPr kumimoji="1" lang="en-US" altLang="ja-JP" sz="2000" dirty="0">
                <a:solidFill>
                  <a:srgbClr val="FF0000"/>
                </a:solidFill>
                <a:latin typeface="MS UI Gothic" panose="020B0600070205080204" pitchFamily="50" charset="-128"/>
                <a:ea typeface="MS UI Gothic" panose="020B0600070205080204" pitchFamily="50" charset="-128"/>
              </a:rPr>
              <a:t>Post-Smoothing</a:t>
            </a:r>
            <a:endParaRPr kumimoji="1" lang="ja-JP" altLang="en-US" sz="2000" dirty="0">
              <a:solidFill>
                <a:srgbClr val="FF0000"/>
              </a:solidFill>
              <a:latin typeface="MS UI Gothic" panose="020B0600070205080204" pitchFamily="50" charset="-128"/>
              <a:ea typeface="MS UI Gothic" panose="020B0600070205080204" pitchFamily="50" charset="-128"/>
            </a:endParaRPr>
          </a:p>
        </p:txBody>
      </p:sp>
      <p:sp>
        <p:nvSpPr>
          <p:cNvPr id="11" name="テキスト ボックス 10">
            <a:extLst>
              <a:ext uri="{FF2B5EF4-FFF2-40B4-BE49-F238E27FC236}">
                <a16:creationId xmlns:a16="http://schemas.microsoft.com/office/drawing/2014/main" id="{4D691931-B6A9-DB87-4A01-71C8922FEAEE}"/>
              </a:ext>
            </a:extLst>
          </p:cNvPr>
          <p:cNvSpPr txBox="1"/>
          <p:nvPr/>
        </p:nvSpPr>
        <p:spPr>
          <a:xfrm>
            <a:off x="7074880" y="5206778"/>
            <a:ext cx="2002471" cy="400110"/>
          </a:xfrm>
          <a:prstGeom prst="rect">
            <a:avLst/>
          </a:prstGeom>
          <a:noFill/>
          <a:ln>
            <a:noFill/>
          </a:ln>
          <a:scene3d>
            <a:camera prst="orthographicFront"/>
            <a:lightRig rig="threePt" dir="t"/>
          </a:scene3d>
          <a:sp3d>
            <a:bevelT/>
          </a:sp3d>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kumimoji="1" lang="en-US" altLang="ja-JP" sz="2000" dirty="0">
                <a:solidFill>
                  <a:schemeClr val="accent6">
                    <a:lumMod val="60000"/>
                    <a:lumOff val="40000"/>
                  </a:schemeClr>
                </a:solidFill>
                <a:latin typeface="MS UI Gothic" panose="020B0600070205080204" pitchFamily="50" charset="-128"/>
                <a:ea typeface="MS UI Gothic" panose="020B0600070205080204" pitchFamily="50" charset="-128"/>
              </a:rPr>
              <a:t>ES-FEM-SRI-T4</a:t>
            </a:r>
            <a:endParaRPr kumimoji="1" lang="ja-JP" altLang="en-US" sz="2000" dirty="0">
              <a:solidFill>
                <a:schemeClr val="accent6">
                  <a:lumMod val="60000"/>
                  <a:lumOff val="40000"/>
                </a:schemeClr>
              </a:solidFill>
              <a:latin typeface="MS UI Gothic" panose="020B0600070205080204" pitchFamily="50" charset="-128"/>
              <a:ea typeface="MS UI Gothic" panose="020B0600070205080204" pitchFamily="50" charset="-128"/>
            </a:endParaRPr>
          </a:p>
        </p:txBody>
      </p:sp>
    </p:spTree>
    <p:extLst>
      <p:ext uri="{BB962C8B-B14F-4D97-AF65-F5344CB8AC3E}">
        <p14:creationId xmlns:p14="http://schemas.microsoft.com/office/powerpoint/2010/main" val="12411257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ULTRA_SCORM_SLIDE_COUNT" val="1"/>
  <p:tag name="ISPRING_LMS_API_VERSION" val="SCORM 1.2"/>
  <p:tag name="ISPRING_ULTRA_SCORM_COURSE_ID" val="3F38C8C8-9BE9-4FF2-99FD-35F8FCC6C998"/>
  <p:tag name="ISPRING_CMI5_LAUNCH_METHOD" val="any window"/>
  <p:tag name="ISPRING_SCORM_RATE_SLIDES" val="1"/>
  <p:tag name="ISPRINGCLOUDFOLDERID" val="1"/>
  <p:tag name="ISPRINGONLINEFOLDERID" val="1"/>
  <p:tag name="ISPRING_FIRST_PUBLISH"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free&quot;},&quot;advancedSettings&quot;:{&quot;enableTextAllocation&quot;:&quot;T_TRUE&quot;,&quot;viewingFromLocalDrive&quot;:&quot;T_TRUE&quot;,&quot;contentScale&quot;:75,&quot;contentScaleMode&quot;:&quot;FIT_TO_WINDOW&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ULTRA_SCORM_COURCE_TITLE" val="edatech2026"/>
  <p:tag name="ISPRING_SCORM_ENDPOINT" val="&lt;endpoint&gt;&lt;enable&gt;0&lt;/enable&gt;&lt;lrs&gt;http://&lt;/lrs&gt;&lt;auth&gt;0&lt;/auth&gt;&lt;login&gt;&lt;/login&gt;&lt;password&gt;&lt;/password&gt;&lt;key&gt;&lt;/key&gt;&lt;name&gt;&lt;/name&gt;&lt;email&gt;&lt;/email&gt;&lt;/endpoint&gt;&#10;"/>
  <p:tag name="ISPRING_OUTPUT_FOLDER" val="[[&quot;\uFFFD:ΐ{76EADA5E-03F1-46F5-952F-ED1270771BB5}&quot;,&quot;Z:\\ACHIEVEMENT\\conference\\2026\\edatech2026&quot;],[&quot;\uFFFD:ΐ{3CEE3DD4-803A-4060-96AA-167671EDD26C}&quot;,&quot;Z:\\ACHIEVEMENT\\conference\\2025\\jsces2025&quot;],[&quot;0\uFFFD\u0016\uFFFD{72CC8BE8-5273-4F89-A9DB-6C2224B55B6C}&quot;,&quot;Z:\\ACHIEVEMENT\\conference\\2024\\cmd2024&quot;],[&quot;0\uFFFD\u0016\uFFFD{DEE640B2-8B0E-4298-9AB9-4AB5AACAD798}&quot;,&quot;Z:\\ACHIEVEMENT\\conference\\2023\\jsces2023&quot;],[&quot;\uFFFD\uFFFD&lt;{A673FCB7-976C-4B3E-91BB-80E00AB4F6CF}&quot;,&quot;D:\\share\\ACHIEVEMENT\\conference\\2021\\srij-seminar&quot;]]"/>
  <p:tag name="ISPRING_SCORM_RATE_QUIZZES" val="0"/>
  <p:tag name="ISPRING_SCORM_PASSING_SCORE" val="1.000000"/>
  <p:tag name="ISPRING_PRESENTATION_TITLE" val="edatech2026"/>
</p:tagLst>
</file>

<file path=ppt/theme/theme1.xml><?xml version="1.0" encoding="utf-8"?>
<a:theme xmlns:a="http://schemas.openxmlformats.org/drawingml/2006/main" name="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Yuki">
      <a:majorFont>
        <a:latin typeface="Segoe UI Black"/>
        <a:ea typeface="メイリオ"/>
        <a:cs typeface=""/>
      </a:majorFont>
      <a:minorFont>
        <a:latin typeface="Calibri"/>
        <a:ea typeface="MS UI Gothic"/>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solidFill>
            <a:schemeClr val="tx1"/>
          </a:solidFill>
        </a:ln>
        <a:scene3d>
          <a:camera prst="orthographicFront"/>
          <a:lightRig rig="threePt" dir="t"/>
        </a:scene3d>
        <a:sp3d>
          <a:bevelT/>
        </a:sp3d>
      </a:spPr>
      <a:bodyPr rtlCol="0" anchor="ctr"/>
      <a:lstStyle>
        <a:defPPr algn="ctr">
          <a:defRPr kumimoji="1" sz="2400" dirty="0" smtClean="0">
            <a:solidFill>
              <a:schemeClr val="tx1"/>
            </a:solidFill>
            <a:latin typeface="MS UI Gothic" panose="020B0600070205080204" pitchFamily="50" charset="-128"/>
            <a:ea typeface="MS UI Gothic" panose="020B060007020508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solidFill>
          <a:schemeClr val="accent1"/>
        </a:solidFill>
        <a:ln w="6350" cap="flat" cmpd="sng" algn="ctr">
          <a:noFill/>
          <a:prstDash val="solid"/>
          <a:miter lim="800000"/>
        </a:ln>
        <a:effectLst/>
        <a:scene3d>
          <a:camera prst="orthographicFront"/>
          <a:lightRig rig="threePt" dir="t"/>
        </a:scene3d>
        <a:sp3d>
          <a:bevelT/>
        </a:sp3d>
      </a:spPr>
      <a:bodyPr wrap="square">
        <a:spAutoFit/>
      </a:bodyPr>
      <a:lstStyle>
        <a:defPPr algn="l">
          <a:defRPr sz="1800" dirty="0">
            <a:latin typeface="MS UI Gothic" panose="020B0600070205080204" pitchFamily="50" charset="-128"/>
            <a:ea typeface="MS UI Gothic" panose="020B0600070205080204" pitchFamily="50" charset="-128"/>
          </a:defRPr>
        </a:defPPr>
      </a:lstStyle>
      <a:style>
        <a:lnRef idx="1">
          <a:schemeClr val="accent1"/>
        </a:lnRef>
        <a:fillRef idx="2">
          <a:schemeClr val="accent1"/>
        </a:fillRef>
        <a:effectRef idx="1">
          <a:schemeClr val="accent1"/>
        </a:effectRef>
        <a:fontRef idx="minor">
          <a:schemeClr val="dk1"/>
        </a:fontRef>
      </a:style>
    </a:tx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104709</TotalTime>
  <Words>3099</Words>
  <Application>Microsoft Office PowerPoint</Application>
  <PresentationFormat>ワイド画面</PresentationFormat>
  <Paragraphs>403</Paragraphs>
  <Slides>36</Slides>
  <Notes>28</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36</vt:i4>
      </vt:variant>
    </vt:vector>
  </HeadingPairs>
  <TitlesOfParts>
    <vt:vector size="46" baseType="lpstr">
      <vt:lpstr>BIZ UDPゴシック</vt:lpstr>
      <vt:lpstr>MS PGothic</vt:lpstr>
      <vt:lpstr>MS UI Gothic</vt:lpstr>
      <vt:lpstr>メイリオ</vt:lpstr>
      <vt:lpstr>Arial</vt:lpstr>
      <vt:lpstr>Calibri</vt:lpstr>
      <vt:lpstr>Cambria Math</vt:lpstr>
      <vt:lpstr>Segoe UI Black</vt:lpstr>
      <vt:lpstr>Wingdings</vt:lpstr>
      <vt:lpstr>デザインの設定</vt:lpstr>
      <vt:lpstr>改良型４節点四面体エッジベース平滑化有限要素法 (ES-FEM-SRI-T4)を用いた高性能ゴム大変形解析</vt:lpstr>
      <vt:lpstr>研究背景</vt:lpstr>
      <vt:lpstr>旧S-FEM（SelectiveES/NS-FEM-T4）の性能</vt:lpstr>
      <vt:lpstr>新S-FEM（ES-FEM-SRI-T4）の性能</vt:lpstr>
      <vt:lpstr>研究目的</vt:lpstr>
      <vt:lpstr>手法 旧S-FEM（SelectiveES/NS-FEM-T4）と新S-FEM（ES-FEM-SRI-T4）の定式化概要</vt:lpstr>
      <vt:lpstr>ES-FEMの定式化概要</vt:lpstr>
      <vt:lpstr>旧S-FEM（SelectiveES/NS-FEM）の定式化概要</vt:lpstr>
      <vt:lpstr>新S-FEM（ES-FEM-SRI）の定式化概要</vt:lpstr>
      <vt:lpstr>結果と考察 新旧S-FEMの性能比較と「使い分け」の考察</vt:lpstr>
      <vt:lpstr>    片持ち梁の大たわみ曲げ解析</vt:lpstr>
      <vt:lpstr>    片持ち梁の大たわみ曲げ解析</vt:lpstr>
      <vt:lpstr>    片持ち梁の大たわみ曲げ解析</vt:lpstr>
      <vt:lpstr>    片持ち梁の大たわみ曲げ解析</vt:lpstr>
      <vt:lpstr>    ブロックの圧力押込大変形解析</vt:lpstr>
      <vt:lpstr>    ブロックの圧力押込大変形解析</vt:lpstr>
      <vt:lpstr>    ブロックの圧力押込大変形解析</vt:lpstr>
      <vt:lpstr>    ブロックの圧力押込大変形解析</vt:lpstr>
      <vt:lpstr>    フィラー充填ゴムの大変形引張解析</vt:lpstr>
      <vt:lpstr>    フィラー充填ゴムの大変形引張解析</vt:lpstr>
      <vt:lpstr>    フィラー充填ゴムの大変形引張解析</vt:lpstr>
      <vt:lpstr>    フィラー充填ゴムの大変形引張解析</vt:lpstr>
      <vt:lpstr>新旧S-FEMの使い分け</vt:lpstr>
      <vt:lpstr>残る課題 ～偏差応力の細かい振動～</vt:lpstr>
      <vt:lpstr>残る課題 ～偏差応力の細かい振動～</vt:lpstr>
      <vt:lpstr>残る課題 ～偏差応力の細かい振動～</vt:lpstr>
      <vt:lpstr>残る課題 ～偏差応力の細かい振動～</vt:lpstr>
      <vt:lpstr>まとめ</vt:lpstr>
      <vt:lpstr>まとめ</vt:lpstr>
      <vt:lpstr>付録</vt:lpstr>
      <vt:lpstr>計算速度に関する考察</vt:lpstr>
      <vt:lpstr>    ブロックの圧力押込大変形解析</vt:lpstr>
      <vt:lpstr>    円柱の大変形押込解析</vt:lpstr>
      <vt:lpstr>    円柱の大変形押込解析</vt:lpstr>
      <vt:lpstr>    円柱の大変形押込解析</vt:lpstr>
      <vt:lpstr>    円柱の大変形押込解析</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edatech2026</dc:title>
  <dc:creator>Yuki ONISHI</dc:creator>
  <cp:lastModifiedBy>Yuki ONISHI</cp:lastModifiedBy>
  <cp:revision>3936</cp:revision>
  <cp:lastPrinted>2012-03-06T10:21:50Z</cp:lastPrinted>
  <dcterms:created xsi:type="dcterms:W3CDTF">2007-11-22T18:02:40Z</dcterms:created>
  <dcterms:modified xsi:type="dcterms:W3CDTF">2026-09-11T06:00:16Z</dcterms:modified>
</cp:coreProperties>
</file>